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81" r:id="rId8"/>
    <p:sldId id="393" r:id="rId9"/>
    <p:sldId id="379" r:id="rId10"/>
    <p:sldId id="282" r:id="rId11"/>
    <p:sldId id="394" r:id="rId12"/>
    <p:sldId id="380" r:id="rId13"/>
    <p:sldId id="395" r:id="rId14"/>
    <p:sldId id="381" r:id="rId15"/>
    <p:sldId id="308" r:id="rId16"/>
    <p:sldId id="286" r:id="rId17"/>
    <p:sldId id="382" r:id="rId18"/>
    <p:sldId id="383" r:id="rId19"/>
    <p:sldId id="310" r:id="rId20"/>
    <p:sldId id="296" r:id="rId21"/>
    <p:sldId id="411" r:id="rId22"/>
    <p:sldId id="384" r:id="rId23"/>
    <p:sldId id="410" r:id="rId24"/>
    <p:sldId id="301" r:id="rId25"/>
    <p:sldId id="302" r:id="rId26"/>
    <p:sldId id="262"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7" userDrawn="1">
          <p15:clr>
            <a:srgbClr val="A4A3A4"/>
          </p15:clr>
        </p15:guide>
        <p15:guide id="2" pos="38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43"/>
    <p:restoredTop sz="89747"/>
  </p:normalViewPr>
  <p:slideViewPr>
    <p:cSldViewPr snapToGrid="0" showGuides="1">
      <p:cViewPr varScale="1">
        <p:scale>
          <a:sx n="117" d="100"/>
          <a:sy n="117" d="100"/>
        </p:scale>
        <p:origin x="264" y="176"/>
      </p:cViewPr>
      <p:guideLst>
        <p:guide orient="horz" pos="2077"/>
        <p:guide pos="38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gs" Target="tags/tag63.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D159C-0A18-DC48-81C8-2936F0069DC7}"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76BC6-3C37-9E48-B89F-74557E8675D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89376BC6-3C37-9E48-B89F-74557E8675D0}"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57872F-26DA-4B02-880A-7366832AE5D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57872F-26DA-4B02-880A-7366832AE5D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57872F-26DA-4B02-880A-7366832AE5D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9376BC6-3C37-9E48-B89F-74557E8675D0}"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CA097F4-DBFA-4A34-A4E1-97C823F559E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7377FB-F1E1-4398-9273-37301FDE1CE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CA097F4-DBFA-4A34-A4E1-97C823F559E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7377FB-F1E1-4398-9273-37301FDE1CE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CA097F4-DBFA-4A34-A4E1-97C823F559E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7377FB-F1E1-4398-9273-37301FDE1CE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CA097F4-DBFA-4A34-A4E1-97C823F559E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7377FB-F1E1-4398-9273-37301FDE1CE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b="0" i="0">
                <a:ea typeface="等线" panose="02010600030101010101" pitchFamily="2" charset="-122"/>
              </a:defRPr>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lvl1pPr>
              <a:defRPr b="0" i="0">
                <a:ea typeface="等线" panose="02010600030101010101" pitchFamily="2" charset="-122"/>
              </a:defRPr>
            </a:lvl1pPr>
            <a:lvl2pPr>
              <a:defRPr b="0" i="0">
                <a:ea typeface="等线" panose="02010600030101010101" pitchFamily="2" charset="-122"/>
              </a:defRPr>
            </a:lvl2pPr>
            <a:lvl3pPr>
              <a:defRPr b="0" i="0">
                <a:ea typeface="等线" panose="02010600030101010101" pitchFamily="2" charset="-122"/>
              </a:defRPr>
            </a:lvl3pPr>
            <a:lvl4pPr>
              <a:defRPr b="0" i="0">
                <a:ea typeface="等线" panose="02010600030101010101" pitchFamily="2" charset="-122"/>
              </a:defRPr>
            </a:lvl4pPr>
            <a:lvl5pPr>
              <a:defRPr b="0" i="0">
                <a:ea typeface="等线" panose="0201060003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b="0" i="0">
                <a:ea typeface="等线" panose="02010600030101010101" pitchFamily="2" charset="-122"/>
              </a:defRPr>
            </a:lvl1pPr>
          </a:lstStyle>
          <a:p>
            <a:fld id="{2E3AAC11-D570-4EA9-AFC0-30FB72BA45EB}"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lvl1pPr>
              <a:defRPr b="0" i="0">
                <a:ea typeface="等线" panose="02010600030101010101" pitchFamily="2"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lvl1pPr>
              <a:defRPr b="0" i="0">
                <a:ea typeface="等线" panose="02010600030101010101" pitchFamily="2" charset="-122"/>
              </a:defRPr>
            </a:lvl1pPr>
          </a:lstStyle>
          <a:p>
            <a:fld id="{55ECCFAA-F4FB-487C-9F1E-C8836D0C3DC9}" type="slidenum">
              <a:rPr lang="zh-CN" altLang="en-US" smtClean="0">
                <a:solidFill>
                  <a:prstClr val="black"/>
                </a:solidFill>
              </a:rPr>
            </a:fld>
            <a:endParaRPr lang="zh-CN" altLang="en-US" dirty="0">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lvl1pPr>
              <a:defRPr b="0" i="0">
                <a:ea typeface="等线" panose="02010600030101010101" pitchFamily="2" charset="-122"/>
              </a:defRPr>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lvl1pPr>
              <a:defRPr b="0" i="0">
                <a:ea typeface="等线" panose="02010600030101010101" pitchFamily="2" charset="-122"/>
              </a:defRPr>
            </a:lvl1pPr>
            <a:lvl2pPr>
              <a:defRPr b="0" i="0">
                <a:ea typeface="等线" panose="02010600030101010101" pitchFamily="2" charset="-122"/>
              </a:defRPr>
            </a:lvl2pPr>
            <a:lvl3pPr>
              <a:defRPr b="0" i="0">
                <a:ea typeface="等线" panose="02010600030101010101" pitchFamily="2" charset="-122"/>
              </a:defRPr>
            </a:lvl3pPr>
            <a:lvl4pPr>
              <a:defRPr b="0" i="0">
                <a:ea typeface="等线" panose="02010600030101010101" pitchFamily="2" charset="-122"/>
              </a:defRPr>
            </a:lvl4pPr>
            <a:lvl5pPr>
              <a:defRPr b="0" i="0">
                <a:ea typeface="等线" panose="0201060003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b="0" i="0">
                <a:ea typeface="等线" panose="02010600030101010101" pitchFamily="2" charset="-122"/>
              </a:defRPr>
            </a:lvl1pPr>
          </a:lstStyle>
          <a:p>
            <a:fld id="{2E3AAC11-D570-4EA9-AFC0-30FB72BA45EB}"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lvl1pPr>
              <a:defRPr b="0" i="0">
                <a:ea typeface="等线" panose="02010600030101010101" pitchFamily="2"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lvl1pPr>
              <a:defRPr b="0" i="0">
                <a:ea typeface="等线" panose="02010600030101010101" pitchFamily="2" charset="-122"/>
              </a:defRPr>
            </a:lvl1pPr>
          </a:lstStyle>
          <a:p>
            <a:fld id="{55ECCFAA-F4FB-487C-9F1E-C8836D0C3DC9}" type="slidenum">
              <a:rPr lang="zh-CN" altLang="en-US" smtClean="0">
                <a:solidFill>
                  <a:prstClr val="black"/>
                </a:solidFill>
              </a:rPr>
            </a:fld>
            <a:endParaRPr lang="zh-CN" altLang="en-US" dirty="0">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CA097F4-DBFA-4A34-A4E1-97C823F559E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7377FB-F1E1-4398-9273-37301FDE1CE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CA097F4-DBFA-4A34-A4E1-97C823F559E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7377FB-F1E1-4398-9273-37301FDE1CE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CA097F4-DBFA-4A34-A4E1-97C823F559E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7377FB-F1E1-4398-9273-37301FDE1CE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CA097F4-DBFA-4A34-A4E1-97C823F559E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7377FB-F1E1-4398-9273-37301FDE1CE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CA097F4-DBFA-4A34-A4E1-97C823F559E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7377FB-F1E1-4398-9273-37301FDE1CE2}" type="slidenum">
              <a:rPr lang="zh-CN" altLang="en-US" smtClean="0"/>
            </a:fld>
            <a:endParaRPr lang="zh-CN" altLang="en-US"/>
          </a:p>
        </p:txBody>
      </p:sp>
      <p:sp>
        <p:nvSpPr>
          <p:cNvPr id="11" name="TextBox 10"/>
          <p:cNvSpPr txBox="1"/>
          <p:nvPr userDrawn="1"/>
        </p:nvSpPr>
        <p:spPr>
          <a:xfrm>
            <a:off x="1007605" y="6726240"/>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CA097F4-DBFA-4A34-A4E1-97C823F559E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7377FB-F1E1-4398-9273-37301FDE1CE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A097F4-DBFA-4A34-A4E1-97C823F559E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7377FB-F1E1-4398-9273-37301FDE1CE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CA097F4-DBFA-4A34-A4E1-97C823F559E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7377FB-F1E1-4398-9273-37301FDE1CE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097F4-DBFA-4A34-A4E1-97C823F559E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377FB-F1E1-4398-9273-37301FDE1CE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b="0" i="0" kern="1200">
          <a:solidFill>
            <a:schemeClr val="tx1"/>
          </a:solidFill>
          <a:latin typeface="等线" panose="02010600030101010101" pitchFamily="2" charset="-122"/>
          <a:ea typeface="等线" panose="0201060003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0" Type="http://schemas.openxmlformats.org/officeDocument/2006/relationships/notesSlide" Target="../notesSlides/notesSlide9.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4" Type="http://schemas.openxmlformats.org/officeDocument/2006/relationships/notesSlide" Target="../notesSlides/notesSlide10.xml"/><Relationship Id="rId13" Type="http://schemas.openxmlformats.org/officeDocument/2006/relationships/slideLayout" Target="../slideLayouts/slideLayout1.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0" Type="http://schemas.openxmlformats.org/officeDocument/2006/relationships/notesSlide" Target="../notesSlides/notesSlide11.xml"/><Relationship Id="rId1" Type="http://schemas.openxmlformats.org/officeDocument/2006/relationships/tags" Target="../tags/tag4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notesSlide" Target="../notesSlides/notesSlide2.xml"/><Relationship Id="rId14" Type="http://schemas.openxmlformats.org/officeDocument/2006/relationships/slideLayout" Target="../slideLayouts/slideLayout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1" Type="http://schemas.openxmlformats.org/officeDocument/2006/relationships/notesSlide" Target="../notesSlides/notesSlide4.xml"/><Relationship Id="rId10" Type="http://schemas.openxmlformats.org/officeDocument/2006/relationships/slideLayout" Target="../slideLayouts/slideLayout1.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492125" y="1029335"/>
            <a:ext cx="10922000" cy="3415030"/>
          </a:xfrm>
          <a:prstGeom prst="rect">
            <a:avLst/>
          </a:prstGeom>
          <a:noFill/>
        </p:spPr>
        <p:txBody>
          <a:bodyPr wrap="square" rtlCol="0">
            <a:spAutoFit/>
          </a:bodyPr>
          <a:lstStyle/>
          <a:p>
            <a:r>
              <a:rPr sz="5000" b="1" dirty="0">
                <a:solidFill>
                  <a:schemeClr val="tx2">
                    <a:lumMod val="50000"/>
                  </a:schemeClr>
                </a:solidFill>
                <a:latin typeface="等线" panose="02010600030101010101" pitchFamily="2" charset="-122"/>
                <a:ea typeface="等线" panose="02010600030101010101" pitchFamily="2" charset="-122"/>
                <a:cs typeface="字魂105号-简雅黑" panose="00000500000000000000" pitchFamily="2" charset="-122"/>
              </a:rPr>
              <a:t>POLLA</a:t>
            </a:r>
            <a:r>
              <a:rPr lang="zh-CN" sz="5000" b="1" dirty="0">
                <a:solidFill>
                  <a:schemeClr val="tx2">
                    <a:lumMod val="50000"/>
                  </a:schemeClr>
                </a:solidFill>
                <a:latin typeface="等线" panose="02010600030101010101" pitchFamily="2" charset="-122"/>
                <a:ea typeface="等线" panose="02010600030101010101" pitchFamily="2" charset="-122"/>
                <a:cs typeface="字魂105号-简雅黑" panose="00000500000000000000" pitchFamily="2" charset="-122"/>
              </a:rPr>
              <a:t>：</a:t>
            </a:r>
            <a:endParaRPr sz="5000" b="1" dirty="0">
              <a:solidFill>
                <a:schemeClr val="tx2">
                  <a:lumMod val="50000"/>
                </a:schemeClr>
              </a:solidFill>
              <a:latin typeface="等线" panose="02010600030101010101" pitchFamily="2" charset="-122"/>
              <a:ea typeface="等线" panose="02010600030101010101" pitchFamily="2" charset="-122"/>
              <a:cs typeface="字魂105号-简雅黑" panose="00000500000000000000" pitchFamily="2" charset="-122"/>
            </a:endParaRPr>
          </a:p>
          <a:p>
            <a:r>
              <a:rPr sz="4400" b="1" dirty="0">
                <a:solidFill>
                  <a:schemeClr val="tx2">
                    <a:lumMod val="50000"/>
                  </a:schemeClr>
                </a:solidFill>
                <a:latin typeface="等线" panose="02010600030101010101" pitchFamily="2" charset="-122"/>
                <a:ea typeface="等线" panose="02010600030101010101" pitchFamily="2" charset="-122"/>
                <a:cs typeface="字魂105号-简雅黑" panose="00000500000000000000" pitchFamily="2" charset="-122"/>
              </a:rPr>
              <a:t>Enhancing the Local Structure Awareness in Long Sequence Spatial-temporal Modeling</a:t>
            </a:r>
            <a:r>
              <a:rPr lang="en-US" altLang="zh-CN" sz="4400" b="1" dirty="0">
                <a:solidFill>
                  <a:schemeClr val="tx2">
                    <a:lumMod val="50000"/>
                  </a:schemeClr>
                </a:solidFill>
                <a:latin typeface="等线" panose="02010600030101010101" pitchFamily="2" charset="-122"/>
                <a:ea typeface="等线" panose="02010600030101010101" pitchFamily="2" charset="-122"/>
                <a:cs typeface="字魂105号-简雅黑" panose="00000500000000000000" pitchFamily="2" charset="-122"/>
              </a:rPr>
              <a:t> </a:t>
            </a:r>
            <a:r>
              <a:rPr lang="en-US" altLang="zh-CN" sz="5000" dirty="0">
                <a:solidFill>
                  <a:schemeClr val="tx2">
                    <a:lumMod val="50000"/>
                  </a:schemeClr>
                </a:solidFill>
                <a:latin typeface="等线" panose="02010600030101010101" pitchFamily="2" charset="-122"/>
                <a:ea typeface="等线" panose="02010600030101010101" pitchFamily="2" charset="-122"/>
                <a:cs typeface="字魂105号-简雅黑" panose="00000500000000000000" pitchFamily="2" charset="-122"/>
              </a:rPr>
              <a:t> </a:t>
            </a:r>
            <a:r>
              <a:rPr sz="2800" b="1" dirty="0" err="1">
                <a:solidFill>
                  <a:srgbClr val="000000"/>
                </a:solidFill>
                <a:latin typeface="微软雅黑" panose="020B0503020204020204" pitchFamily="34" charset="-122"/>
                <a:sym typeface="+mn-ea"/>
              </a:rPr>
              <a:t>增强长序列空间-时间建模的新方法</a:t>
            </a:r>
            <a:endParaRPr sz="2800" b="1" i="0" dirty="0">
              <a:solidFill>
                <a:srgbClr val="000000"/>
              </a:solidFill>
              <a:latin typeface="微软雅黑" panose="020B0503020204020204" pitchFamily="34" charset="-122"/>
            </a:endParaRPr>
          </a:p>
          <a:p>
            <a:endParaRPr lang="en-US" altLang="zh-CN" sz="2800" b="1" i="0" dirty="0">
              <a:solidFill>
                <a:srgbClr val="000000"/>
              </a:solidFill>
              <a:latin typeface="微软雅黑" panose="020B0503020204020204" pitchFamily="34" charset="-122"/>
              <a:ea typeface="等线" panose="02010600030101010101" pitchFamily="2" charset="-122"/>
              <a:cs typeface="字魂105号-简雅黑" panose="00000500000000000000" pitchFamily="2" charset="-122"/>
            </a:endParaRPr>
          </a:p>
        </p:txBody>
      </p:sp>
      <p:sp>
        <p:nvSpPr>
          <p:cNvPr id="8" name="文本框 7"/>
          <p:cNvSpPr txBox="1"/>
          <p:nvPr/>
        </p:nvSpPr>
        <p:spPr>
          <a:xfrm>
            <a:off x="9418903" y="4198657"/>
            <a:ext cx="1273878" cy="460375"/>
          </a:xfrm>
          <a:prstGeom prst="rect">
            <a:avLst/>
          </a:prstGeom>
          <a:noFill/>
        </p:spPr>
        <p:txBody>
          <a:bodyPr wrap="square" rtlCol="0">
            <a:spAutoFit/>
          </a:bodyPr>
          <a:lstStyle/>
          <a:p>
            <a:pPr algn="dist"/>
            <a:r>
              <a:rPr lang="zh-CN" altLang="en-US" sz="2400" dirty="0">
                <a:latin typeface="等线" panose="02010600030101010101" pitchFamily="2" charset="-122"/>
                <a:ea typeface="等线" panose="02010600030101010101" pitchFamily="2" charset="-122"/>
                <a:cs typeface="字魂105号-简雅黑" panose="00000500000000000000" pitchFamily="2" charset="-122"/>
              </a:rPr>
              <a:t>第</a:t>
            </a:r>
            <a:r>
              <a:rPr lang="en-US" altLang="zh-CN" sz="2400" dirty="0">
                <a:latin typeface="等线" panose="02010600030101010101" pitchFamily="2" charset="-122"/>
                <a:ea typeface="等线" panose="02010600030101010101" pitchFamily="2" charset="-122"/>
                <a:cs typeface="字魂105号-简雅黑" panose="00000500000000000000" pitchFamily="2" charset="-122"/>
              </a:rPr>
              <a:t>10</a:t>
            </a:r>
            <a:r>
              <a:rPr lang="zh-CN" altLang="en-US" sz="2400" dirty="0">
                <a:latin typeface="等线" panose="02010600030101010101" pitchFamily="2" charset="-122"/>
                <a:ea typeface="等线" panose="02010600030101010101" pitchFamily="2" charset="-122"/>
                <a:cs typeface="字魂105号-简雅黑" panose="00000500000000000000" pitchFamily="2" charset="-122"/>
              </a:rPr>
              <a:t>组</a:t>
            </a:r>
            <a:endParaRPr lang="zh-CN" altLang="en-US" sz="2400" dirty="0">
              <a:latin typeface="等线" panose="02010600030101010101" pitchFamily="2" charset="-122"/>
              <a:ea typeface="等线" panose="02010600030101010101" pitchFamily="2" charset="-122"/>
              <a:cs typeface="字魂105号-简雅黑" panose="00000500000000000000"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sp>
        <p:nvSpPr>
          <p:cNvPr id="7" name="New shape"/>
          <p:cNvSpPr/>
          <p:nvPr/>
        </p:nvSpPr>
        <p:spPr>
          <a:xfrm>
            <a:off x="9001760" y="4805680"/>
            <a:ext cx="2296795" cy="922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ZY2306224</a:t>
            </a:r>
            <a:r>
              <a:rPr lang="zh-CN" altLang="en-US" dirty="0">
                <a:solidFill>
                  <a:srgbClr val="000000"/>
                </a:solidFill>
                <a:latin typeface="微软雅黑" panose="020B0503020204020204" pitchFamily="34" charset="-122"/>
                <a:ea typeface="微软雅黑" panose="020B0503020204020204" pitchFamily="34" charset="-122"/>
              </a:rPr>
              <a:t> </a:t>
            </a:r>
            <a:r>
              <a:rPr i="0" dirty="0">
                <a:solidFill>
                  <a:srgbClr val="000000"/>
                </a:solidFill>
                <a:latin typeface="微软雅黑" panose="020B0503020204020204" pitchFamily="34" charset="-122"/>
                <a:ea typeface="微软雅黑" panose="020B0503020204020204" pitchFamily="34" charset="-122"/>
              </a:rPr>
              <a:t>张瑞轩</a:t>
            </a:r>
            <a:endParaRPr lang="en-US" i="0" dirty="0">
              <a:solidFill>
                <a:srgbClr val="000000"/>
              </a:solidFill>
              <a:latin typeface="微软雅黑" panose="020B0503020204020204" pitchFamily="34" charset="-122"/>
              <a:ea typeface="微软雅黑" panose="020B0503020204020204" pitchFamily="34" charset="-122"/>
            </a:endParaRPr>
          </a:p>
          <a:p>
            <a:pPr algn="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ZY2306223</a:t>
            </a:r>
            <a:r>
              <a:rPr lang="zh-CN" altLang="en-US" dirty="0">
                <a:solidFill>
                  <a:srgbClr val="000000"/>
                </a:solidFill>
                <a:latin typeface="微软雅黑" panose="020B0503020204020204" pitchFamily="34" charset="-122"/>
                <a:ea typeface="微软雅黑" panose="020B0503020204020204" pitchFamily="34" charset="-122"/>
              </a:rPr>
              <a:t> 万莉丹</a:t>
            </a:r>
            <a:endParaRPr lang="zh-CN" altLang="en-US"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349625" y="614680"/>
            <a:ext cx="5700395" cy="270510"/>
          </a:xfrm>
          <a:prstGeom prst="rect">
            <a:avLst/>
          </a:prstGeom>
          <a:noFill/>
        </p:spPr>
        <p:txBody>
          <a:bodyPr wrap="square" rtlCol="0">
            <a:spAutoFit/>
          </a:bodyPr>
          <a:lstStyle/>
          <a:p>
            <a:pPr algn="ctr">
              <a:lnSpc>
                <a:spcPts val="1400"/>
              </a:lnSpc>
              <a:buClrTx/>
              <a:buSzTx/>
              <a:buFontTx/>
            </a:pPr>
            <a:r>
              <a:rPr lang="en-US" altLang="en-GB" sz="2800" b="1" spc="100" dirty="0">
                <a:solidFill>
                  <a:schemeClr val="tx1">
                    <a:lumMod val="85000"/>
                    <a:lumOff val="15000"/>
                  </a:schemeClr>
                </a:solidFill>
                <a:latin typeface="等线" panose="02010600030101010101" pitchFamily="2" charset="-122"/>
                <a:ea typeface="等线" panose="02010600030101010101" pitchFamily="2" charset="-122"/>
                <a:sym typeface="+mn-ea"/>
              </a:rPr>
              <a:t>relief邻接矩阵与简化的解码器</a:t>
            </a:r>
            <a:endParaRPr lang="en-US" altLang="en-GB" sz="2800" b="1" spc="100" dirty="0">
              <a:solidFill>
                <a:schemeClr val="tx1">
                  <a:lumMod val="85000"/>
                  <a:lumOff val="15000"/>
                </a:schemeClr>
              </a:solidFill>
              <a:latin typeface="等线" panose="02010600030101010101" pitchFamily="2" charset="-122"/>
              <a:ea typeface="等线" panose="02010600030101010101" pitchFamily="2" charset="-122"/>
              <a:sym typeface="+mn-ea"/>
            </a:endParaRPr>
          </a:p>
        </p:txBody>
      </p:sp>
      <p:grpSp>
        <p:nvGrpSpPr>
          <p:cNvPr id="13" name="组合 12"/>
          <p:cNvGrpSpPr/>
          <p:nvPr/>
        </p:nvGrpSpPr>
        <p:grpSpPr>
          <a:xfrm>
            <a:off x="0" y="414455"/>
            <a:ext cx="1968500" cy="602693"/>
            <a:chOff x="0" y="414455"/>
            <a:chExt cx="1968500" cy="602693"/>
          </a:xfrm>
        </p:grpSpPr>
        <p:sp>
          <p:nvSpPr>
            <p:cNvPr id="14" name="矩形 13"/>
            <p:cNvSpPr/>
            <p:nvPr/>
          </p:nvSpPr>
          <p:spPr>
            <a:xfrm>
              <a:off x="0" y="414455"/>
              <a:ext cx="1968500" cy="602693"/>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40677" y="414455"/>
              <a:ext cx="1800823" cy="400110"/>
            </a:xfrm>
            <a:prstGeom prst="rect">
              <a:avLst/>
            </a:prstGeom>
            <a:noFill/>
          </p:spPr>
          <p:txBody>
            <a:bodyPr wrap="square" rtlCol="0">
              <a:spAutoFit/>
            </a:bodyPr>
            <a:lstStyle/>
            <a:p>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1.</a:t>
              </a:r>
              <a:r>
                <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 </a:t>
              </a: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Overview</a:t>
              </a:r>
              <a:endPar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17" name="文本框 16"/>
            <p:cNvSpPr txBox="1"/>
            <p:nvPr/>
          </p:nvSpPr>
          <p:spPr>
            <a:xfrm>
              <a:off x="66077" y="721542"/>
              <a:ext cx="1487824" cy="270510"/>
            </a:xfrm>
            <a:prstGeom prst="rect">
              <a:avLst/>
            </a:prstGeom>
            <a:noFill/>
          </p:spPr>
          <p:txBody>
            <a:bodyPr wrap="square">
              <a:spAutoFit/>
            </a:bodyPr>
            <a:lstStyle/>
            <a:p>
              <a:pPr>
                <a:lnSpc>
                  <a:spcPts val="1400"/>
                </a:lnSpc>
              </a:pP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1.2 </a:t>
              </a: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method</a:t>
              </a:r>
              <a:endParaRPr lang="en-US" altLang="zh-CN" sz="1000" spc="100"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2" name="图片 1"/>
          <p:cNvPicPr>
            <a:picLocks noChangeAspect="1"/>
          </p:cNvPicPr>
          <p:nvPr/>
        </p:nvPicPr>
        <p:blipFill>
          <a:blip r:embed="rId1"/>
          <a:srcRect l="39928" r="2155"/>
          <a:stretch>
            <a:fillRect/>
          </a:stretch>
        </p:blipFill>
        <p:spPr>
          <a:xfrm>
            <a:off x="501015" y="1419225"/>
            <a:ext cx="5137785" cy="4386580"/>
          </a:xfrm>
          <a:prstGeom prst="rect">
            <a:avLst/>
          </a:prstGeom>
        </p:spPr>
      </p:pic>
      <p:sp>
        <p:nvSpPr>
          <p:cNvPr id="5" name="文本框 4"/>
          <p:cNvSpPr txBox="1"/>
          <p:nvPr/>
        </p:nvSpPr>
        <p:spPr>
          <a:xfrm>
            <a:off x="1323340" y="5989320"/>
            <a:ext cx="3760470" cy="583565"/>
          </a:xfrm>
          <a:prstGeom prst="rect">
            <a:avLst/>
          </a:prstGeom>
          <a:noFill/>
        </p:spPr>
        <p:txBody>
          <a:bodyPr wrap="square" rtlCol="0" anchor="t">
            <a:spAutoFit/>
          </a:bodyPr>
          <a:p>
            <a:pPr algn="ctr"/>
            <a:r>
              <a:rPr lang="zh-CN" altLang="en-US" sz="1600">
                <a:sym typeface="+mn-ea"/>
              </a:rPr>
              <a:t>POLLA编码器</a:t>
            </a:r>
            <a:endParaRPr lang="zh-CN" altLang="en-US" sz="1600">
              <a:sym typeface="+mn-ea"/>
            </a:endParaRPr>
          </a:p>
          <a:p>
            <a:pPr algn="ctr"/>
            <a:r>
              <a:rPr lang="zh-CN" altLang="en-US" sz="1600">
                <a:sym typeface="+mn-ea"/>
              </a:rPr>
              <a:t>由连续的层单元和</a:t>
            </a:r>
            <a:r>
              <a:rPr lang="en-US" altLang="zh-CN" sz="1600">
                <a:sym typeface="+mn-ea"/>
              </a:rPr>
              <a:t>relief</a:t>
            </a:r>
            <a:r>
              <a:rPr lang="zh-CN" altLang="en-US" sz="1600">
                <a:sym typeface="+mn-ea"/>
              </a:rPr>
              <a:t>连接组成</a:t>
            </a:r>
            <a:endParaRPr lang="zh-CN" altLang="en-US" sz="1600">
              <a:sym typeface="+mn-ea"/>
            </a:endParaRPr>
          </a:p>
        </p:txBody>
      </p:sp>
      <p:sp>
        <p:nvSpPr>
          <p:cNvPr id="33" name="文本框 32"/>
          <p:cNvSpPr txBox="1"/>
          <p:nvPr>
            <p:custDataLst>
              <p:tags r:id="rId2"/>
            </p:custDataLst>
          </p:nvPr>
        </p:nvSpPr>
        <p:spPr>
          <a:xfrm>
            <a:off x="7270115" y="1705610"/>
            <a:ext cx="3835400" cy="848360"/>
          </a:xfrm>
          <a:prstGeom prst="rect">
            <a:avLst/>
          </a:prstGeom>
          <a:noFill/>
        </p:spPr>
        <p:txBody>
          <a:bodyPr wrap="square" rtlCol="0">
            <a:noAutofit/>
          </a:bodyPr>
          <a:p>
            <a:pPr algn="just">
              <a:buClrTx/>
              <a:buSzTx/>
              <a:buFontTx/>
            </a:pP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sym typeface="+mn-ea"/>
              </a:rPr>
              <a:t>relief邻接矩阵通过调整节点间的连接强度，以优化信息传递和特征学习过程</a:t>
            </a:r>
            <a:endPar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sym typeface="+mn-ea"/>
            </a:endParaRPr>
          </a:p>
        </p:txBody>
      </p:sp>
      <p:sp>
        <p:nvSpPr>
          <p:cNvPr id="34" name="文本框 33"/>
          <p:cNvSpPr txBox="1"/>
          <p:nvPr>
            <p:custDataLst>
              <p:tags r:id="rId3"/>
            </p:custDataLst>
          </p:nvPr>
        </p:nvSpPr>
        <p:spPr>
          <a:xfrm>
            <a:off x="6108065" y="1681480"/>
            <a:ext cx="902335" cy="732155"/>
          </a:xfrm>
          <a:prstGeom prst="rect">
            <a:avLst/>
          </a:prstGeom>
          <a:noFill/>
        </p:spPr>
        <p:txBody>
          <a:bodyPr wrap="square" rtlCol="0">
            <a:spAutoFit/>
          </a:bodyPr>
          <a:p>
            <a:pPr algn="just">
              <a:lnSpc>
                <a:spcPts val="2500"/>
              </a:lnSpc>
            </a:pPr>
            <a:r>
              <a:rPr lang="en-US" altLang="zh-CN"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THE</a:t>
            </a: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 </a:t>
            </a:r>
            <a:endPar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a:p>
            <a:pPr algn="just">
              <a:lnSpc>
                <a:spcPts val="2500"/>
              </a:lnSpc>
            </a:pP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ONE</a:t>
            </a:r>
            <a:endParaRPr lang="zh-CN" altLang="en-US"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5" name="文本框 34"/>
          <p:cNvSpPr txBox="1"/>
          <p:nvPr>
            <p:custDataLst>
              <p:tags r:id="rId4"/>
            </p:custDataLst>
          </p:nvPr>
        </p:nvSpPr>
        <p:spPr>
          <a:xfrm>
            <a:off x="6103620" y="3025775"/>
            <a:ext cx="1103630" cy="732155"/>
          </a:xfrm>
          <a:prstGeom prst="rect">
            <a:avLst/>
          </a:prstGeom>
          <a:noFill/>
        </p:spPr>
        <p:txBody>
          <a:bodyPr wrap="square" rtlCol="0">
            <a:spAutoFit/>
          </a:bodyPr>
          <a:p>
            <a:pPr algn="just">
              <a:lnSpc>
                <a:spcPts val="2500"/>
              </a:lnSpc>
            </a:pPr>
            <a:r>
              <a:rPr lang="en-US" altLang="zh-CN"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THE</a:t>
            </a: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 </a:t>
            </a:r>
            <a:endPar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a:p>
            <a:pPr algn="just">
              <a:lnSpc>
                <a:spcPts val="2500"/>
              </a:lnSpc>
            </a:pP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TWO</a:t>
            </a:r>
            <a:endParaRPr lang="zh-CN" altLang="en-US"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6" name="文本框 35"/>
          <p:cNvSpPr txBox="1"/>
          <p:nvPr>
            <p:custDataLst>
              <p:tags r:id="rId5"/>
            </p:custDataLst>
          </p:nvPr>
        </p:nvSpPr>
        <p:spPr>
          <a:xfrm>
            <a:off x="6099175" y="4355465"/>
            <a:ext cx="1359535" cy="732155"/>
          </a:xfrm>
          <a:prstGeom prst="rect">
            <a:avLst/>
          </a:prstGeom>
          <a:noFill/>
        </p:spPr>
        <p:txBody>
          <a:bodyPr wrap="square" rtlCol="0">
            <a:spAutoFit/>
          </a:bodyPr>
          <a:p>
            <a:pPr algn="just">
              <a:lnSpc>
                <a:spcPts val="2500"/>
              </a:lnSpc>
            </a:pPr>
            <a:r>
              <a:rPr lang="en-US" altLang="zh-CN"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THE</a:t>
            </a: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 </a:t>
            </a:r>
            <a:endPar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a:p>
            <a:pPr algn="just">
              <a:lnSpc>
                <a:spcPts val="2500"/>
              </a:lnSpc>
            </a:pP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THREE</a:t>
            </a:r>
            <a:endParaRPr lang="zh-CN" altLang="en-US"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4" name="文本框 3"/>
          <p:cNvSpPr txBox="1"/>
          <p:nvPr>
            <p:custDataLst>
              <p:tags r:id="rId6"/>
            </p:custDataLst>
          </p:nvPr>
        </p:nvSpPr>
        <p:spPr>
          <a:xfrm>
            <a:off x="7270115" y="3030855"/>
            <a:ext cx="4070985" cy="848360"/>
          </a:xfrm>
          <a:prstGeom prst="rect">
            <a:avLst/>
          </a:prstGeom>
          <a:noFill/>
        </p:spPr>
        <p:txBody>
          <a:bodyPr wrap="square" rtlCol="0">
            <a:noAutofit/>
          </a:bodyPr>
          <a:p>
            <a:pPr algn="just">
              <a:buClrTx/>
              <a:buSzTx/>
              <a:buFontTx/>
            </a:pP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sym typeface="+mn-ea"/>
              </a:rPr>
              <a:t>ReLU函数被用来消除弱连接，确保只有重要的节点间关系被保留，从而提高模型的学习和泛化能力</a:t>
            </a:r>
            <a:endPar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sym typeface="+mn-ea"/>
            </a:endParaRPr>
          </a:p>
        </p:txBody>
      </p:sp>
      <p:sp>
        <p:nvSpPr>
          <p:cNvPr id="37" name="文本框 36"/>
          <p:cNvSpPr txBox="1"/>
          <p:nvPr>
            <p:custDataLst>
              <p:tags r:id="rId7"/>
            </p:custDataLst>
          </p:nvPr>
        </p:nvSpPr>
        <p:spPr>
          <a:xfrm>
            <a:off x="7320280" y="4444365"/>
            <a:ext cx="4020820" cy="1014730"/>
          </a:xfrm>
          <a:prstGeom prst="rect">
            <a:avLst/>
          </a:prstGeom>
          <a:noFill/>
        </p:spPr>
        <p:txBody>
          <a:bodyPr wrap="square" rtlCol="0" anchor="t">
            <a:spAutoFit/>
          </a:bodyPr>
          <a:p>
            <a:pPr algn="just">
              <a:buClrTx/>
              <a:buSzTx/>
              <a:buFontTx/>
            </a:pP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sym typeface="+mn-ea"/>
              </a:rPr>
              <a:t>Softmax函数将相似性测量转换为概率形式，更精确地捕捉节点间的相关性和影响力</a:t>
            </a:r>
            <a:endPar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sym typeface="+mn-ea"/>
            </a:endParaRPr>
          </a:p>
        </p:txBody>
      </p:sp>
      <p:sp>
        <p:nvSpPr>
          <p:cNvPr id="42" name="文本框 41"/>
          <p:cNvSpPr txBox="1"/>
          <p:nvPr>
            <p:custDataLst>
              <p:tags r:id="rId8"/>
            </p:custDataLst>
          </p:nvPr>
        </p:nvSpPr>
        <p:spPr>
          <a:xfrm>
            <a:off x="6108161" y="5563623"/>
            <a:ext cx="1520591" cy="732155"/>
          </a:xfrm>
          <a:prstGeom prst="rect">
            <a:avLst/>
          </a:prstGeom>
          <a:noFill/>
        </p:spPr>
        <p:txBody>
          <a:bodyPr wrap="square" rtlCol="0">
            <a:spAutoFit/>
          </a:bodyPr>
          <a:p>
            <a:pPr algn="just">
              <a:lnSpc>
                <a:spcPts val="2500"/>
              </a:lnSpc>
            </a:pPr>
            <a:r>
              <a:rPr lang="en-US" altLang="zh-CN"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THE</a:t>
            </a: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 </a:t>
            </a:r>
            <a:endPar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a:p>
            <a:pPr algn="just">
              <a:lnSpc>
                <a:spcPts val="2500"/>
              </a:lnSpc>
            </a:pP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FOUR</a:t>
            </a:r>
            <a:endPar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8" name="文本框 37"/>
          <p:cNvSpPr txBox="1"/>
          <p:nvPr/>
        </p:nvSpPr>
        <p:spPr>
          <a:xfrm>
            <a:off x="7320280" y="5685155"/>
            <a:ext cx="3970655" cy="1014730"/>
          </a:xfrm>
          <a:prstGeom prst="rect">
            <a:avLst/>
          </a:prstGeom>
          <a:noFill/>
        </p:spPr>
        <p:txBody>
          <a:bodyPr wrap="square" rtlCol="0" anchor="t">
            <a:spAutoFit/>
          </a:bodyPr>
          <a:p>
            <a:pPr lvl="0" algn="just">
              <a:buClrTx/>
              <a:buSzTx/>
              <a:buFontTx/>
            </a:pP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sym typeface="+mn-ea"/>
              </a:rPr>
              <a:t>简化的解码器设计旨在通过减少不必要的组件和复杂性，提高解码器的工作效率和可靠性。</a:t>
            </a:r>
            <a:endPar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952525" y="614510"/>
            <a:ext cx="4286949" cy="270510"/>
          </a:xfrm>
          <a:prstGeom prst="rect">
            <a:avLst/>
          </a:prstGeom>
          <a:noFill/>
        </p:spPr>
        <p:txBody>
          <a:bodyPr wrap="square" rtlCol="0">
            <a:spAutoFit/>
          </a:bodyPr>
          <a:lstStyle/>
          <a:p>
            <a:pPr algn="ctr">
              <a:lnSpc>
                <a:spcPts val="1400"/>
              </a:lnSpc>
            </a:pPr>
            <a:r>
              <a:rPr lang="en-US" altLang="en-GB" sz="2800" b="1" spc="100" dirty="0">
                <a:solidFill>
                  <a:schemeClr val="tx1">
                    <a:lumMod val="85000"/>
                    <a:lumOff val="15000"/>
                  </a:schemeClr>
                </a:solidFill>
                <a:latin typeface="等线" panose="02010600030101010101" pitchFamily="2" charset="-122"/>
                <a:ea typeface="等线" panose="02010600030101010101" pitchFamily="2" charset="-122"/>
              </a:rPr>
              <a:t>POLLA </a:t>
            </a:r>
            <a:r>
              <a:rPr lang="zh-CN" altLang="en-US" sz="2800" b="1" spc="100" dirty="0">
                <a:solidFill>
                  <a:schemeClr val="tx1">
                    <a:lumMod val="85000"/>
                    <a:lumOff val="15000"/>
                  </a:schemeClr>
                </a:solidFill>
                <a:latin typeface="等线" panose="02010600030101010101" pitchFamily="2" charset="-122"/>
                <a:ea typeface="等线" panose="02010600030101010101" pitchFamily="2" charset="-122"/>
              </a:rPr>
              <a:t>主要</a:t>
            </a:r>
            <a:r>
              <a:rPr lang="zh-CN" altLang="en-US" sz="2800" b="1" spc="100" dirty="0">
                <a:solidFill>
                  <a:schemeClr val="tx1">
                    <a:lumMod val="85000"/>
                    <a:lumOff val="15000"/>
                  </a:schemeClr>
                </a:solidFill>
                <a:latin typeface="等线" panose="02010600030101010101" pitchFamily="2" charset="-122"/>
                <a:ea typeface="等线" panose="02010600030101010101" pitchFamily="2" charset="-122"/>
              </a:rPr>
              <a:t>特点</a:t>
            </a:r>
            <a:endParaRPr lang="zh-CN" altLang="en-US" sz="2800" b="1" spc="100" dirty="0">
              <a:solidFill>
                <a:schemeClr val="tx1">
                  <a:lumMod val="85000"/>
                  <a:lumOff val="15000"/>
                </a:schemeClr>
              </a:solidFill>
              <a:latin typeface="等线" panose="02010600030101010101" pitchFamily="2" charset="-122"/>
              <a:ea typeface="等线" panose="02010600030101010101" pitchFamily="2" charset="-122"/>
            </a:endParaRPr>
          </a:p>
        </p:txBody>
      </p:sp>
      <p:grpSp>
        <p:nvGrpSpPr>
          <p:cNvPr id="13" name="组合 12"/>
          <p:cNvGrpSpPr/>
          <p:nvPr/>
        </p:nvGrpSpPr>
        <p:grpSpPr>
          <a:xfrm>
            <a:off x="0" y="414455"/>
            <a:ext cx="1968500" cy="602693"/>
            <a:chOff x="0" y="414455"/>
            <a:chExt cx="1968500" cy="602693"/>
          </a:xfrm>
        </p:grpSpPr>
        <p:sp>
          <p:nvSpPr>
            <p:cNvPr id="14" name="矩形 13"/>
            <p:cNvSpPr/>
            <p:nvPr/>
          </p:nvSpPr>
          <p:spPr>
            <a:xfrm>
              <a:off x="0" y="414455"/>
              <a:ext cx="1968500" cy="602693"/>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40677" y="414455"/>
              <a:ext cx="1800823" cy="400110"/>
            </a:xfrm>
            <a:prstGeom prst="rect">
              <a:avLst/>
            </a:prstGeom>
            <a:noFill/>
          </p:spPr>
          <p:txBody>
            <a:bodyPr wrap="square" rtlCol="0">
              <a:spAutoFit/>
            </a:bodyPr>
            <a:lstStyle/>
            <a:p>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1.</a:t>
              </a:r>
              <a:r>
                <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 </a:t>
              </a: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Overview</a:t>
              </a:r>
              <a:endPar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17" name="文本框 16"/>
            <p:cNvSpPr txBox="1"/>
            <p:nvPr/>
          </p:nvSpPr>
          <p:spPr>
            <a:xfrm>
              <a:off x="66077" y="721542"/>
              <a:ext cx="1487824" cy="270510"/>
            </a:xfrm>
            <a:prstGeom prst="rect">
              <a:avLst/>
            </a:prstGeom>
            <a:noFill/>
          </p:spPr>
          <p:txBody>
            <a:bodyPr wrap="square">
              <a:spAutoFit/>
            </a:bodyPr>
            <a:lstStyle/>
            <a:p>
              <a:pPr>
                <a:lnSpc>
                  <a:spcPts val="1400"/>
                </a:lnSpc>
              </a:pP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1.3 </a:t>
              </a: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features</a:t>
              </a:r>
              <a:endParaRPr lang="en-US" altLang="zh-CN" sz="1000" spc="100" dirty="0">
                <a:solidFill>
                  <a:schemeClr val="tx1">
                    <a:lumMod val="85000"/>
                    <a:lumOff val="15000"/>
                  </a:schemeClr>
                </a:solidFill>
                <a:latin typeface="等线" panose="02010600030101010101" pitchFamily="2" charset="-122"/>
                <a:ea typeface="等线" panose="02010600030101010101" pitchFamily="2" charset="-122"/>
              </a:endParaRPr>
            </a:p>
          </p:txBody>
        </p:sp>
      </p:grpSp>
      <p:cxnSp>
        <p:nvCxnSpPr>
          <p:cNvPr id="6" name="直接连接符 5"/>
          <p:cNvCxnSpPr/>
          <p:nvPr/>
        </p:nvCxnSpPr>
        <p:spPr>
          <a:xfrm>
            <a:off x="1835167" y="1895821"/>
            <a:ext cx="0" cy="45119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菱形 6"/>
          <p:cNvSpPr/>
          <p:nvPr/>
        </p:nvSpPr>
        <p:spPr>
          <a:xfrm>
            <a:off x="1481183" y="1669227"/>
            <a:ext cx="707967" cy="707967"/>
          </a:xfrm>
          <a:prstGeom prst="diamond">
            <a:avLst/>
          </a:prstGeom>
          <a:solidFill>
            <a:schemeClr val="accent1"/>
          </a:solidFill>
          <a:ln>
            <a:solidFill>
              <a:schemeClr val="accent1"/>
            </a:solidFill>
          </a:ln>
          <a:effectLst>
            <a:outerShdw blurRad="38100" dist="25400" sx="101000" sy="101000" algn="c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菱形 7"/>
          <p:cNvSpPr/>
          <p:nvPr/>
        </p:nvSpPr>
        <p:spPr>
          <a:xfrm>
            <a:off x="1481183" y="3002452"/>
            <a:ext cx="707967" cy="707967"/>
          </a:xfrm>
          <a:prstGeom prst="diamond">
            <a:avLst/>
          </a:prstGeom>
          <a:solidFill>
            <a:schemeClr val="accent1"/>
          </a:solidFill>
          <a:ln>
            <a:solidFill>
              <a:schemeClr val="accent1"/>
            </a:solidFill>
          </a:ln>
          <a:effectLst>
            <a:outerShdw blurRad="38100" dist="25400" sx="101000" sy="101000" algn="c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菱形 8"/>
          <p:cNvSpPr/>
          <p:nvPr/>
        </p:nvSpPr>
        <p:spPr>
          <a:xfrm>
            <a:off x="1481183" y="4335677"/>
            <a:ext cx="707967" cy="707967"/>
          </a:xfrm>
          <a:prstGeom prst="diamond">
            <a:avLst/>
          </a:prstGeom>
          <a:solidFill>
            <a:schemeClr val="accent1"/>
          </a:solidFill>
          <a:ln>
            <a:solidFill>
              <a:schemeClr val="accent1"/>
            </a:solidFill>
          </a:ln>
          <a:effectLst>
            <a:outerShdw blurRad="38100" dist="25400" sx="101000" sy="101000" algn="c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0" name="Google Shape;1002;p32"/>
          <p:cNvGrpSpPr/>
          <p:nvPr/>
        </p:nvGrpSpPr>
        <p:grpSpPr>
          <a:xfrm>
            <a:off x="1717403" y="1884547"/>
            <a:ext cx="235527" cy="254781"/>
            <a:chOff x="-48237000" y="2342650"/>
            <a:chExt cx="256800" cy="300225"/>
          </a:xfrm>
          <a:solidFill>
            <a:schemeClr val="bg1"/>
          </a:solidFill>
        </p:grpSpPr>
        <p:sp>
          <p:nvSpPr>
            <p:cNvPr id="11" name="Google Shape;1003;p32"/>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16" name="Google Shape;1004;p32"/>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18" name="Google Shape;1005;p32"/>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grpSp>
      <p:sp>
        <p:nvSpPr>
          <p:cNvPr id="19" name="Google Shape;973;p32"/>
          <p:cNvSpPr/>
          <p:nvPr/>
        </p:nvSpPr>
        <p:spPr>
          <a:xfrm>
            <a:off x="1717403" y="3224093"/>
            <a:ext cx="269927" cy="248460"/>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grpSp>
        <p:nvGrpSpPr>
          <p:cNvPr id="20" name="Google Shape;982;p32"/>
          <p:cNvGrpSpPr/>
          <p:nvPr/>
        </p:nvGrpSpPr>
        <p:grpSpPr>
          <a:xfrm>
            <a:off x="1717403" y="4567596"/>
            <a:ext cx="273886" cy="251375"/>
            <a:chOff x="-31166825" y="1939525"/>
            <a:chExt cx="293800" cy="291425"/>
          </a:xfrm>
          <a:solidFill>
            <a:schemeClr val="bg1"/>
          </a:solidFill>
        </p:grpSpPr>
        <p:sp>
          <p:nvSpPr>
            <p:cNvPr id="21" name="Google Shape;983;p32"/>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22" name="Google Shape;984;p32"/>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23" name="Google Shape;985;p32"/>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24" name="Google Shape;986;p32"/>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25" name="Google Shape;987;p32"/>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26" name="Google Shape;988;p32"/>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27" name="Google Shape;989;p32"/>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28" name="Google Shape;990;p32"/>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29" name="Google Shape;991;p32"/>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30" name="Google Shape;992;p32"/>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31" name="Google Shape;993;p32"/>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grpSp>
      <p:sp>
        <p:nvSpPr>
          <p:cNvPr id="32" name="文本框 31"/>
          <p:cNvSpPr txBox="1"/>
          <p:nvPr>
            <p:custDataLst>
              <p:tags r:id="rId1"/>
            </p:custDataLst>
          </p:nvPr>
        </p:nvSpPr>
        <p:spPr>
          <a:xfrm>
            <a:off x="4413890" y="2230066"/>
            <a:ext cx="6802741" cy="347345"/>
          </a:xfrm>
          <a:prstGeom prst="rect">
            <a:avLst/>
          </a:prstGeom>
          <a:noFill/>
        </p:spPr>
        <p:txBody>
          <a:bodyPr wrap="square" rtlCol="0">
            <a:spAutoFit/>
          </a:bodyPr>
          <a:p>
            <a:pPr algn="just">
              <a:lnSpc>
                <a:spcPts val="2000"/>
              </a:lnSpc>
            </a:pPr>
            <a:r>
              <a:rPr lang="zh-CN" altLang="en-US" sz="12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捕获局部结构信息的邻近感知注意机制。</a:t>
            </a:r>
            <a:endParaRPr lang="zh-CN" altLang="en-US" sz="12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3" name="文本框 32"/>
          <p:cNvSpPr txBox="1"/>
          <p:nvPr>
            <p:custDataLst>
              <p:tags r:id="rId2"/>
            </p:custDataLst>
          </p:nvPr>
        </p:nvSpPr>
        <p:spPr>
          <a:xfrm>
            <a:off x="4400550" y="1467485"/>
            <a:ext cx="6802120" cy="848360"/>
          </a:xfrm>
          <a:prstGeom prst="rect">
            <a:avLst/>
          </a:prstGeom>
          <a:noFill/>
        </p:spPr>
        <p:txBody>
          <a:bodyPr wrap="square" rtlCol="0">
            <a:noAutofit/>
          </a:bodyPr>
          <a:p>
            <a:pPr algn="just"/>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Proximity-aware Attention mechanism for capturing local structure information.</a:t>
            </a:r>
            <a:endPar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4" name="文本框 33"/>
          <p:cNvSpPr txBox="1"/>
          <p:nvPr>
            <p:custDataLst>
              <p:tags r:id="rId3"/>
            </p:custDataLst>
          </p:nvPr>
        </p:nvSpPr>
        <p:spPr>
          <a:xfrm>
            <a:off x="2661257" y="1645170"/>
            <a:ext cx="1009078" cy="746999"/>
          </a:xfrm>
          <a:prstGeom prst="rect">
            <a:avLst/>
          </a:prstGeom>
          <a:noFill/>
        </p:spPr>
        <p:txBody>
          <a:bodyPr wrap="square" rtlCol="0">
            <a:spAutoFit/>
          </a:bodyPr>
          <a:p>
            <a:pPr algn="just">
              <a:lnSpc>
                <a:spcPts val="2500"/>
              </a:lnSpc>
            </a:pPr>
            <a:r>
              <a:rPr lang="en-US" altLang="zh-CN"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THE</a:t>
            </a: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 </a:t>
            </a:r>
            <a:endPar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a:p>
            <a:pPr algn="just">
              <a:lnSpc>
                <a:spcPts val="2500"/>
              </a:lnSpc>
            </a:pP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ONE</a:t>
            </a:r>
            <a:endParaRPr lang="zh-CN" altLang="en-US"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5" name="文本框 34"/>
          <p:cNvSpPr txBox="1"/>
          <p:nvPr>
            <p:custDataLst>
              <p:tags r:id="rId4"/>
            </p:custDataLst>
          </p:nvPr>
        </p:nvSpPr>
        <p:spPr>
          <a:xfrm>
            <a:off x="2656874" y="2989668"/>
            <a:ext cx="1233799" cy="746999"/>
          </a:xfrm>
          <a:prstGeom prst="rect">
            <a:avLst/>
          </a:prstGeom>
          <a:noFill/>
        </p:spPr>
        <p:txBody>
          <a:bodyPr wrap="square" rtlCol="0">
            <a:spAutoFit/>
          </a:bodyPr>
          <a:p>
            <a:pPr algn="just">
              <a:lnSpc>
                <a:spcPts val="2500"/>
              </a:lnSpc>
            </a:pPr>
            <a:r>
              <a:rPr lang="en-US" altLang="zh-CN"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THE</a:t>
            </a: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 </a:t>
            </a:r>
            <a:endPar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a:p>
            <a:pPr algn="just">
              <a:lnSpc>
                <a:spcPts val="2500"/>
              </a:lnSpc>
            </a:pP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TWO</a:t>
            </a:r>
            <a:endParaRPr lang="zh-CN" altLang="en-US"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6" name="文本框 35"/>
          <p:cNvSpPr txBox="1"/>
          <p:nvPr>
            <p:custDataLst>
              <p:tags r:id="rId5"/>
            </p:custDataLst>
          </p:nvPr>
        </p:nvSpPr>
        <p:spPr>
          <a:xfrm>
            <a:off x="2652491" y="4319023"/>
            <a:ext cx="1520591" cy="746999"/>
          </a:xfrm>
          <a:prstGeom prst="rect">
            <a:avLst/>
          </a:prstGeom>
          <a:noFill/>
        </p:spPr>
        <p:txBody>
          <a:bodyPr wrap="square" rtlCol="0">
            <a:spAutoFit/>
          </a:bodyPr>
          <a:p>
            <a:pPr algn="just">
              <a:lnSpc>
                <a:spcPts val="2500"/>
              </a:lnSpc>
            </a:pPr>
            <a:r>
              <a:rPr lang="en-US" altLang="zh-CN"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THE</a:t>
            </a: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 </a:t>
            </a:r>
            <a:endPar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a:p>
            <a:pPr algn="just">
              <a:lnSpc>
                <a:spcPts val="2500"/>
              </a:lnSpc>
            </a:pP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THREE</a:t>
            </a:r>
            <a:endParaRPr lang="zh-CN" altLang="en-US"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7" name="文本框 36"/>
          <p:cNvSpPr txBox="1"/>
          <p:nvPr>
            <p:custDataLst>
              <p:tags r:id="rId6"/>
            </p:custDataLst>
          </p:nvPr>
        </p:nvSpPr>
        <p:spPr>
          <a:xfrm>
            <a:off x="4400550" y="3590290"/>
            <a:ext cx="6802755" cy="482600"/>
          </a:xfrm>
          <a:prstGeom prst="rect">
            <a:avLst/>
          </a:prstGeom>
          <a:noFill/>
        </p:spPr>
        <p:txBody>
          <a:bodyPr wrap="square" rtlCol="0">
            <a:noAutofit/>
          </a:bodyPr>
          <a:p>
            <a:pPr algn="just">
              <a:lnSpc>
                <a:spcPts val="2000"/>
              </a:lnSpc>
            </a:pPr>
            <a:r>
              <a:rPr sz="12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利用历史</a:t>
            </a:r>
            <a:r>
              <a:rPr lang="zh-CN" sz="12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全</a:t>
            </a:r>
            <a:r>
              <a:rPr sz="12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图信息的缓冲邻接矩阵。</a:t>
            </a:r>
            <a:endParaRPr sz="12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8" name="文本框 37"/>
          <p:cNvSpPr txBox="1"/>
          <p:nvPr>
            <p:custDataLst>
              <p:tags r:id="rId7"/>
            </p:custDataLst>
          </p:nvPr>
        </p:nvSpPr>
        <p:spPr>
          <a:xfrm>
            <a:off x="4400550" y="2854960"/>
            <a:ext cx="6790055" cy="829945"/>
          </a:xfrm>
          <a:prstGeom prst="rect">
            <a:avLst/>
          </a:prstGeom>
          <a:noFill/>
        </p:spPr>
        <p:txBody>
          <a:bodyPr wrap="square" rtlCol="0">
            <a:spAutoFit/>
          </a:bodyPr>
          <a:p>
            <a:pPr algn="just"/>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Relief adjacency matrix for utilizing historical global graph information.</a:t>
            </a:r>
            <a:endPar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9" name="文本框 38"/>
          <p:cNvSpPr txBox="1"/>
          <p:nvPr>
            <p:custDataLst>
              <p:tags r:id="rId8"/>
            </p:custDataLst>
          </p:nvPr>
        </p:nvSpPr>
        <p:spPr>
          <a:xfrm>
            <a:off x="4413890" y="4970154"/>
            <a:ext cx="6802741" cy="347345"/>
          </a:xfrm>
          <a:prstGeom prst="rect">
            <a:avLst/>
          </a:prstGeom>
          <a:noFill/>
        </p:spPr>
        <p:txBody>
          <a:bodyPr wrap="square" rtlCol="0">
            <a:spAutoFit/>
          </a:bodyPr>
          <a:p>
            <a:pPr algn="just">
              <a:lnSpc>
                <a:spcPts val="2000"/>
              </a:lnSpc>
            </a:pPr>
            <a:r>
              <a:rPr sz="12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用于快速、非自回归推理的简化译码器。</a:t>
            </a:r>
            <a:endParaRPr sz="12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40" name="文本框 39"/>
          <p:cNvSpPr txBox="1"/>
          <p:nvPr>
            <p:custDataLst>
              <p:tags r:id="rId9"/>
            </p:custDataLst>
          </p:nvPr>
        </p:nvSpPr>
        <p:spPr>
          <a:xfrm>
            <a:off x="4400550" y="4243070"/>
            <a:ext cx="6789420" cy="829945"/>
          </a:xfrm>
          <a:prstGeom prst="rect">
            <a:avLst/>
          </a:prstGeom>
          <a:noFill/>
        </p:spPr>
        <p:txBody>
          <a:bodyPr wrap="square" rtlCol="0">
            <a:spAutoFit/>
          </a:bodyPr>
          <a:p>
            <a:pPr algn="just"/>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Reduced decoder for fast, non-autoregressive inference.</a:t>
            </a:r>
            <a:endPar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41" name="菱形 40"/>
          <p:cNvSpPr/>
          <p:nvPr/>
        </p:nvSpPr>
        <p:spPr>
          <a:xfrm>
            <a:off x="1480548" y="5695212"/>
            <a:ext cx="707967" cy="707967"/>
          </a:xfrm>
          <a:prstGeom prst="diamond">
            <a:avLst/>
          </a:prstGeom>
          <a:solidFill>
            <a:schemeClr val="accent1"/>
          </a:solidFill>
          <a:ln>
            <a:solidFill>
              <a:schemeClr val="accent1"/>
            </a:solidFill>
          </a:ln>
          <a:effectLst>
            <a:outerShdw blurRad="38100" dist="25400" sx="101000" sy="101000" algn="c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文本框 41"/>
          <p:cNvSpPr txBox="1"/>
          <p:nvPr>
            <p:custDataLst>
              <p:tags r:id="rId10"/>
            </p:custDataLst>
          </p:nvPr>
        </p:nvSpPr>
        <p:spPr>
          <a:xfrm>
            <a:off x="2661381" y="5562353"/>
            <a:ext cx="1520591" cy="732155"/>
          </a:xfrm>
          <a:prstGeom prst="rect">
            <a:avLst/>
          </a:prstGeom>
          <a:noFill/>
        </p:spPr>
        <p:txBody>
          <a:bodyPr wrap="square" rtlCol="0">
            <a:spAutoFit/>
          </a:bodyPr>
          <a:p>
            <a:pPr algn="just">
              <a:lnSpc>
                <a:spcPts val="2500"/>
              </a:lnSpc>
            </a:pPr>
            <a:r>
              <a:rPr lang="en-US" altLang="zh-CN"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THE</a:t>
            </a: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 </a:t>
            </a:r>
            <a:endPar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a:p>
            <a:pPr algn="just">
              <a:lnSpc>
                <a:spcPts val="2500"/>
              </a:lnSpc>
            </a:pP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FOUR</a:t>
            </a:r>
            <a:endPar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p:txBody>
      </p:sp>
      <p:grpSp>
        <p:nvGrpSpPr>
          <p:cNvPr id="55" name="Google Shape;1002;p32"/>
          <p:cNvGrpSpPr/>
          <p:nvPr/>
        </p:nvGrpSpPr>
        <p:grpSpPr>
          <a:xfrm>
            <a:off x="1735183" y="5905367"/>
            <a:ext cx="235527" cy="254781"/>
            <a:chOff x="-48237000" y="2342650"/>
            <a:chExt cx="256800" cy="300225"/>
          </a:xfrm>
          <a:solidFill>
            <a:schemeClr val="bg1"/>
          </a:solidFill>
        </p:grpSpPr>
        <p:sp>
          <p:nvSpPr>
            <p:cNvPr id="56" name="Google Shape;1003;p32"/>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57" name="Google Shape;1004;p32"/>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58" name="Google Shape;1005;p32"/>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grpSp>
      <p:sp>
        <p:nvSpPr>
          <p:cNvPr id="59" name="文本框 58"/>
          <p:cNvSpPr txBox="1"/>
          <p:nvPr>
            <p:custDataLst>
              <p:tags r:id="rId11"/>
            </p:custDataLst>
          </p:nvPr>
        </p:nvSpPr>
        <p:spPr>
          <a:xfrm>
            <a:off x="4427220" y="5487035"/>
            <a:ext cx="6789420" cy="829945"/>
          </a:xfrm>
          <a:prstGeom prst="rect">
            <a:avLst/>
          </a:prstGeom>
          <a:noFill/>
        </p:spPr>
        <p:txBody>
          <a:bodyPr wrap="square" rtlCol="0">
            <a:spAutoFit/>
          </a:bodyPr>
          <a:p>
            <a:pPr algn="just"/>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State-of-the-art performance on long sequence spatial-temporal forecasting tasks.</a:t>
            </a:r>
            <a:endPar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60" name="文本框 59"/>
          <p:cNvSpPr txBox="1"/>
          <p:nvPr>
            <p:custDataLst>
              <p:tags r:id="rId12"/>
            </p:custDataLst>
          </p:nvPr>
        </p:nvSpPr>
        <p:spPr>
          <a:xfrm>
            <a:off x="4427225" y="6247774"/>
            <a:ext cx="6802741" cy="347345"/>
          </a:xfrm>
          <a:prstGeom prst="rect">
            <a:avLst/>
          </a:prstGeom>
          <a:noFill/>
        </p:spPr>
        <p:txBody>
          <a:bodyPr wrap="square" rtlCol="0">
            <a:spAutoFit/>
          </a:bodyPr>
          <a:p>
            <a:pPr algn="just">
              <a:lnSpc>
                <a:spcPts val="2000"/>
              </a:lnSpc>
            </a:pPr>
            <a:r>
              <a:rPr sz="12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长序列时空预测任务的最新性能。</a:t>
            </a:r>
            <a:endParaRPr sz="12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6" name="文本框 35"/>
          <p:cNvSpPr txBox="1"/>
          <p:nvPr/>
        </p:nvSpPr>
        <p:spPr>
          <a:xfrm>
            <a:off x="546613" y="1783303"/>
            <a:ext cx="2725426" cy="707886"/>
          </a:xfrm>
          <a:prstGeom prst="rect">
            <a:avLst/>
          </a:prstGeom>
          <a:noFill/>
        </p:spPr>
        <p:txBody>
          <a:bodyPr wrap="none" rtlCol="0">
            <a:spAutoFit/>
          </a:bodyPr>
          <a:lstStyle/>
          <a:p>
            <a:r>
              <a:rPr lang="en-US" altLang="zh-CN" sz="40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PART TWO</a:t>
            </a:r>
            <a:endParaRPr lang="en-US" altLang="zh-CN" sz="40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7" name="文本框 36"/>
          <p:cNvSpPr txBox="1"/>
          <p:nvPr/>
        </p:nvSpPr>
        <p:spPr>
          <a:xfrm>
            <a:off x="546735" y="2491105"/>
            <a:ext cx="3082925" cy="829945"/>
          </a:xfrm>
          <a:prstGeom prst="rect">
            <a:avLst/>
          </a:prstGeom>
          <a:noFill/>
        </p:spPr>
        <p:txBody>
          <a:bodyPr wrap="square" rtlCol="0">
            <a:spAutoFit/>
          </a:bodyPr>
          <a:lstStyle/>
          <a:p>
            <a:pPr algn="dist"/>
            <a:r>
              <a:rPr lang="zh-CN" altLang="en-US" sz="4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数据集</a:t>
            </a:r>
            <a:endParaRPr lang="zh-CN" altLang="en-US" sz="4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012565" y="417195"/>
            <a:ext cx="4516120" cy="521970"/>
          </a:xfrm>
          <a:prstGeom prst="rect">
            <a:avLst/>
          </a:prstGeom>
          <a:noFill/>
        </p:spPr>
        <p:txBody>
          <a:bodyPr wrap="square" rtlCol="0">
            <a:spAutoFit/>
          </a:bodyPr>
          <a:lstStyle/>
          <a:p>
            <a:pPr algn="ctr"/>
            <a:r>
              <a:rPr lang="en-US" sz="2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POLLA</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的</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实验</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6" name="矩形 5"/>
          <p:cNvSpPr/>
          <p:nvPr/>
        </p:nvSpPr>
        <p:spPr>
          <a:xfrm>
            <a:off x="996315" y="2602230"/>
            <a:ext cx="2644775" cy="10699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797919" y="2938905"/>
            <a:ext cx="396281" cy="396281"/>
            <a:chOff x="6338697" y="2549187"/>
            <a:chExt cx="396281" cy="396281"/>
          </a:xfrm>
        </p:grpSpPr>
        <p:sp>
          <p:nvSpPr>
            <p:cNvPr id="8" name="椭圆 7"/>
            <p:cNvSpPr/>
            <p:nvPr/>
          </p:nvSpPr>
          <p:spPr>
            <a:xfrm>
              <a:off x="6338697" y="2549187"/>
              <a:ext cx="396281" cy="396281"/>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Shape 52"/>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lstStyle/>
            <a:p>
              <a:pPr algn="ctr"/>
              <a:endParaRPr sz="2400" dirty="0">
                <a:latin typeface="等线" panose="02010600030101010101" pitchFamily="2" charset="-122"/>
              </a:endParaRPr>
            </a:p>
          </p:txBody>
        </p:sp>
      </p:grpSp>
      <p:sp>
        <p:nvSpPr>
          <p:cNvPr id="10" name="文本框 9"/>
          <p:cNvSpPr txBox="1"/>
          <p:nvPr/>
        </p:nvSpPr>
        <p:spPr>
          <a:xfrm>
            <a:off x="1298631" y="2937459"/>
            <a:ext cx="2018155" cy="398780"/>
          </a:xfrm>
          <a:prstGeom prst="rect">
            <a:avLst/>
          </a:prstGeom>
          <a:noFill/>
        </p:spPr>
        <p:txBody>
          <a:bodyPr wrap="square" rtlCol="0">
            <a:spAutoFit/>
          </a:bodyPr>
          <a:lstStyle/>
          <a:p>
            <a:pPr algn="just"/>
            <a:r>
              <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交通速度</a:t>
            </a:r>
            <a:r>
              <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预测</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13" name="矩形 12"/>
          <p:cNvSpPr/>
          <p:nvPr/>
        </p:nvSpPr>
        <p:spPr>
          <a:xfrm>
            <a:off x="996315" y="4180840"/>
            <a:ext cx="2644775" cy="10699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797919" y="4517456"/>
            <a:ext cx="396281" cy="396281"/>
            <a:chOff x="6338697" y="2549187"/>
            <a:chExt cx="396281" cy="396281"/>
          </a:xfrm>
        </p:grpSpPr>
        <p:sp>
          <p:nvSpPr>
            <p:cNvPr id="15" name="椭圆 14"/>
            <p:cNvSpPr/>
            <p:nvPr/>
          </p:nvSpPr>
          <p:spPr>
            <a:xfrm>
              <a:off x="6338697" y="2549187"/>
              <a:ext cx="396281" cy="396281"/>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Shape 52"/>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lstStyle/>
            <a:p>
              <a:pPr algn="ctr"/>
              <a:endParaRPr sz="2400" dirty="0">
                <a:latin typeface="等线" panose="02010600030101010101" pitchFamily="2" charset="-122"/>
              </a:endParaRPr>
            </a:p>
          </p:txBody>
        </p:sp>
      </p:grpSp>
      <p:sp>
        <p:nvSpPr>
          <p:cNvPr id="17" name="文本框 16"/>
          <p:cNvSpPr txBox="1"/>
          <p:nvPr/>
        </p:nvSpPr>
        <p:spPr>
          <a:xfrm>
            <a:off x="1299266" y="4517280"/>
            <a:ext cx="2018155" cy="398780"/>
          </a:xfrm>
          <a:prstGeom prst="rect">
            <a:avLst/>
          </a:prstGeom>
          <a:noFill/>
        </p:spPr>
        <p:txBody>
          <a:bodyPr wrap="square" rtlCol="0">
            <a:spAutoFit/>
          </a:bodyPr>
          <a:lstStyle/>
          <a:p>
            <a:pPr algn="just"/>
            <a:r>
              <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交通流量</a:t>
            </a:r>
            <a:r>
              <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预测</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grpSp>
        <p:nvGrpSpPr>
          <p:cNvPr id="25" name="组合 24"/>
          <p:cNvGrpSpPr/>
          <p:nvPr/>
        </p:nvGrpSpPr>
        <p:grpSpPr>
          <a:xfrm>
            <a:off x="-1" y="414455"/>
            <a:ext cx="2336800" cy="602693"/>
            <a:chOff x="-1" y="414455"/>
            <a:chExt cx="2336800" cy="602693"/>
          </a:xfrm>
        </p:grpSpPr>
        <p:sp>
          <p:nvSpPr>
            <p:cNvPr id="26" name="矩形 25"/>
            <p:cNvSpPr/>
            <p:nvPr/>
          </p:nvSpPr>
          <p:spPr>
            <a:xfrm>
              <a:off x="-1" y="414455"/>
              <a:ext cx="2270723" cy="602693"/>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p:nvSpPr>
          <p:spPr>
            <a:xfrm>
              <a:off x="40677" y="414455"/>
              <a:ext cx="1800823" cy="398780"/>
            </a:xfrm>
            <a:prstGeom prst="rect">
              <a:avLst/>
            </a:prstGeom>
            <a:noFill/>
          </p:spPr>
          <p:txBody>
            <a:bodyPr wrap="square" rtlCol="0">
              <a:spAutoFit/>
            </a:bodyPr>
            <a:lstStyle/>
            <a:p>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2.</a:t>
              </a:r>
              <a:r>
                <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 </a:t>
              </a: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Dataset</a:t>
              </a:r>
              <a:endPar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28" name="文本框 27"/>
            <p:cNvSpPr txBox="1"/>
            <p:nvPr/>
          </p:nvSpPr>
          <p:spPr>
            <a:xfrm>
              <a:off x="66076" y="721542"/>
              <a:ext cx="2270723" cy="270510"/>
            </a:xfrm>
            <a:prstGeom prst="rect">
              <a:avLst/>
            </a:prstGeom>
            <a:noFill/>
          </p:spPr>
          <p:txBody>
            <a:bodyPr wrap="square">
              <a:spAutoFit/>
            </a:bodyPr>
            <a:lstStyle/>
            <a:p>
              <a:pPr>
                <a:lnSpc>
                  <a:spcPts val="1400"/>
                </a:lnSpc>
              </a:pP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2.</a:t>
              </a:r>
              <a:r>
                <a:rPr lang="en-US" sz="1000" spc="100" dirty="0">
                  <a:solidFill>
                    <a:schemeClr val="tx1">
                      <a:lumMod val="85000"/>
                      <a:lumOff val="15000"/>
                    </a:schemeClr>
                  </a:solidFill>
                  <a:latin typeface="等线" panose="02010600030101010101" pitchFamily="2" charset="-122"/>
                  <a:ea typeface="等线" panose="02010600030101010101" pitchFamily="2" charset="-122"/>
                </a:rPr>
                <a:t>1 </a:t>
              </a:r>
              <a:r>
                <a:rPr lang="en-US" sz="1000" spc="100" dirty="0">
                  <a:solidFill>
                    <a:schemeClr val="tx1">
                      <a:lumMod val="85000"/>
                      <a:lumOff val="15000"/>
                    </a:schemeClr>
                  </a:solidFill>
                  <a:latin typeface="等线" panose="02010600030101010101" pitchFamily="2" charset="-122"/>
                  <a:ea typeface="等线" panose="02010600030101010101" pitchFamily="2" charset="-122"/>
                </a:rPr>
                <a:t>two experiment task</a:t>
              </a:r>
              <a:endParaRPr lang="en-US" sz="1000" spc="100"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文本框 3"/>
          <p:cNvSpPr txBox="1"/>
          <p:nvPr>
            <p:custDataLst>
              <p:tags r:id="rId1"/>
            </p:custDataLst>
          </p:nvPr>
        </p:nvSpPr>
        <p:spPr>
          <a:xfrm>
            <a:off x="4367649" y="2204257"/>
            <a:ext cx="2018155" cy="398780"/>
          </a:xfrm>
          <a:prstGeom prst="rect">
            <a:avLst/>
          </a:prstGeom>
          <a:noFill/>
        </p:spPr>
        <p:txBody>
          <a:bodyPr wrap="square" rtlCol="0">
            <a:spAutoFit/>
          </a:bodyPr>
          <a:p>
            <a:pPr algn="just"/>
            <a:r>
              <a:rPr lang="en-US" altLang="zh-CN" sz="2000" dirty="0">
                <a:latin typeface="等线" panose="02010600030101010101" pitchFamily="2" charset="-122"/>
                <a:ea typeface="等线" panose="02010600030101010101" pitchFamily="2" charset="-122"/>
                <a:cs typeface="字魂105号-简雅黑" panose="00000500000000000000" pitchFamily="2" charset="-122"/>
              </a:rPr>
              <a:t>METR-LA</a:t>
            </a:r>
            <a:endParaRPr lang="en-US" altLang="zh-CN" sz="2000" dirty="0">
              <a:latin typeface="等线" panose="02010600030101010101" pitchFamily="2" charset="-122"/>
              <a:ea typeface="等线" panose="02010600030101010101" pitchFamily="2" charset="-122"/>
              <a:cs typeface="字魂105号-简雅黑" panose="00000500000000000000" pitchFamily="2" charset="-122"/>
            </a:endParaRPr>
          </a:p>
        </p:txBody>
      </p:sp>
      <p:sp>
        <p:nvSpPr>
          <p:cNvPr id="2" name="文本框 1"/>
          <p:cNvSpPr txBox="1"/>
          <p:nvPr>
            <p:custDataLst>
              <p:tags r:id="rId2"/>
            </p:custDataLst>
          </p:nvPr>
        </p:nvSpPr>
        <p:spPr>
          <a:xfrm>
            <a:off x="4367530" y="2614295"/>
            <a:ext cx="6239510" cy="866140"/>
          </a:xfrm>
          <a:prstGeom prst="rect">
            <a:avLst/>
          </a:prstGeom>
          <a:noFill/>
        </p:spPr>
        <p:txBody>
          <a:bodyPr wrap="square" rtlCol="0">
            <a:spAutoFit/>
          </a:bodyPr>
          <a:p>
            <a:pPr algn="just">
              <a:lnSpc>
                <a:spcPct val="120000"/>
              </a:lnSpc>
            </a:pPr>
            <a:r>
              <a:rPr sz="14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Contains loop detector records of 207 sensors in Los Angeles County.</a:t>
            </a:r>
            <a:endParaRPr sz="14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a:p>
            <a:pPr algn="just">
              <a:lnSpc>
                <a:spcPct val="120000"/>
              </a:lnSpc>
            </a:pPr>
            <a:r>
              <a:rPr sz="14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包含洛杉矶县207个传感器的循环检测记录。</a:t>
            </a:r>
            <a:endParaRPr sz="14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19" name="文本框 18"/>
          <p:cNvSpPr txBox="1"/>
          <p:nvPr>
            <p:custDataLst>
              <p:tags r:id="rId3"/>
            </p:custDataLst>
          </p:nvPr>
        </p:nvSpPr>
        <p:spPr>
          <a:xfrm>
            <a:off x="5871845" y="1633220"/>
            <a:ext cx="3808730" cy="460375"/>
          </a:xfrm>
          <a:prstGeom prst="rect">
            <a:avLst/>
          </a:prstGeom>
          <a:noFill/>
        </p:spPr>
        <p:txBody>
          <a:bodyPr wrap="square" rtlCol="0">
            <a:spAutoFit/>
          </a:bodyPr>
          <a:p>
            <a:pPr algn="just"/>
            <a:r>
              <a:rPr lang="zh-CN" altLang="en-US" sz="24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五个</a:t>
            </a:r>
            <a:r>
              <a:rPr lang="zh-CN" altLang="en-US" sz="24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数据集</a:t>
            </a:r>
            <a:endParaRPr lang="zh-CN" altLang="en-US" sz="24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20" name="文本框 19"/>
          <p:cNvSpPr txBox="1"/>
          <p:nvPr>
            <p:custDataLst>
              <p:tags r:id="rId4"/>
            </p:custDataLst>
          </p:nvPr>
        </p:nvSpPr>
        <p:spPr>
          <a:xfrm>
            <a:off x="4367649" y="3590462"/>
            <a:ext cx="2018155" cy="398780"/>
          </a:xfrm>
          <a:prstGeom prst="rect">
            <a:avLst/>
          </a:prstGeom>
          <a:noFill/>
        </p:spPr>
        <p:txBody>
          <a:bodyPr wrap="square" rtlCol="0">
            <a:spAutoFit/>
          </a:bodyPr>
          <a:p>
            <a:pPr algn="just"/>
            <a:r>
              <a:rPr lang="en-US" altLang="zh-CN" sz="2000" dirty="0">
                <a:latin typeface="等线" panose="02010600030101010101" pitchFamily="2" charset="-122"/>
                <a:ea typeface="等线" panose="02010600030101010101" pitchFamily="2" charset="-122"/>
                <a:cs typeface="字魂105号-简雅黑" panose="00000500000000000000" pitchFamily="2" charset="-122"/>
              </a:rPr>
              <a:t>PEMS-BAY</a:t>
            </a:r>
            <a:endParaRPr lang="en-US" altLang="zh-CN" sz="2000" dirty="0">
              <a:latin typeface="等线" panose="02010600030101010101" pitchFamily="2" charset="-122"/>
              <a:ea typeface="等线" panose="02010600030101010101" pitchFamily="2" charset="-122"/>
              <a:cs typeface="字魂105号-简雅黑" panose="00000500000000000000" pitchFamily="2" charset="-122"/>
            </a:endParaRPr>
          </a:p>
        </p:txBody>
      </p:sp>
      <p:sp>
        <p:nvSpPr>
          <p:cNvPr id="21" name="文本框 20"/>
          <p:cNvSpPr txBox="1"/>
          <p:nvPr>
            <p:custDataLst>
              <p:tags r:id="rId5"/>
            </p:custDataLst>
          </p:nvPr>
        </p:nvSpPr>
        <p:spPr>
          <a:xfrm>
            <a:off x="4367530" y="4046855"/>
            <a:ext cx="6239510" cy="607695"/>
          </a:xfrm>
          <a:prstGeom prst="rect">
            <a:avLst/>
          </a:prstGeom>
          <a:noFill/>
        </p:spPr>
        <p:txBody>
          <a:bodyPr wrap="square" rtlCol="0">
            <a:spAutoFit/>
          </a:bodyPr>
          <a:p>
            <a:pPr algn="just">
              <a:lnSpc>
                <a:spcPct val="120000"/>
              </a:lnSpc>
            </a:pPr>
            <a:r>
              <a:rPr sz="14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Contains speed records of 325 sensors in the Bay area.</a:t>
            </a:r>
            <a:endParaRPr sz="14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a:p>
            <a:pPr algn="just">
              <a:lnSpc>
                <a:spcPct val="120000"/>
              </a:lnSpc>
            </a:pPr>
            <a:r>
              <a:rPr sz="14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包含海湾地区325个传感器的速度记录。</a:t>
            </a:r>
            <a:endParaRPr sz="14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22" name="文本框 21"/>
          <p:cNvSpPr txBox="1"/>
          <p:nvPr>
            <p:custDataLst>
              <p:tags r:id="rId6"/>
            </p:custDataLst>
          </p:nvPr>
        </p:nvSpPr>
        <p:spPr>
          <a:xfrm>
            <a:off x="4367649" y="4897292"/>
            <a:ext cx="2018155" cy="398780"/>
          </a:xfrm>
          <a:prstGeom prst="rect">
            <a:avLst/>
          </a:prstGeom>
          <a:noFill/>
        </p:spPr>
        <p:txBody>
          <a:bodyPr wrap="square" rtlCol="0">
            <a:spAutoFit/>
          </a:bodyPr>
          <a:p>
            <a:pPr algn="just"/>
            <a:r>
              <a:rPr lang="en-US" altLang="zh-CN" sz="2000" dirty="0">
                <a:latin typeface="等线" panose="02010600030101010101" pitchFamily="2" charset="-122"/>
                <a:ea typeface="等线" panose="02010600030101010101" pitchFamily="2" charset="-122"/>
                <a:cs typeface="字魂105号-简雅黑" panose="00000500000000000000" pitchFamily="2" charset="-122"/>
              </a:rPr>
              <a:t>PEMS-03/04/08</a:t>
            </a:r>
            <a:endParaRPr lang="en-US" altLang="zh-CN" sz="2000" dirty="0">
              <a:latin typeface="等线" panose="02010600030101010101" pitchFamily="2" charset="-122"/>
              <a:ea typeface="等线" panose="02010600030101010101" pitchFamily="2" charset="-122"/>
              <a:cs typeface="字魂105号-简雅黑" panose="00000500000000000000" pitchFamily="2" charset="-122"/>
            </a:endParaRPr>
          </a:p>
        </p:txBody>
      </p:sp>
      <p:sp>
        <p:nvSpPr>
          <p:cNvPr id="23" name="文本框 22"/>
          <p:cNvSpPr txBox="1"/>
          <p:nvPr>
            <p:custDataLst>
              <p:tags r:id="rId7"/>
            </p:custDataLst>
          </p:nvPr>
        </p:nvSpPr>
        <p:spPr>
          <a:xfrm>
            <a:off x="4367530" y="5353685"/>
            <a:ext cx="6239510" cy="866140"/>
          </a:xfrm>
          <a:prstGeom prst="rect">
            <a:avLst/>
          </a:prstGeom>
          <a:noFill/>
        </p:spPr>
        <p:txBody>
          <a:bodyPr wrap="square" rtlCol="0">
            <a:spAutoFit/>
          </a:bodyPr>
          <a:p>
            <a:pPr algn="just">
              <a:lnSpc>
                <a:spcPct val="120000"/>
              </a:lnSpc>
            </a:pPr>
            <a:r>
              <a:rPr sz="14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Contains flow records of sensors in three different districts during different seasons.</a:t>
            </a:r>
            <a:endParaRPr sz="14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a:p>
            <a:pPr algn="just">
              <a:lnSpc>
                <a:spcPct val="120000"/>
              </a:lnSpc>
            </a:pPr>
            <a:r>
              <a:rPr sz="14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包含三个不同地区在四季奇谭期间的传感器流量记录。</a:t>
            </a:r>
            <a:endParaRPr sz="1400"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 name="文本框 2"/>
          <p:cNvSpPr txBox="1"/>
          <p:nvPr>
            <p:custDataLst>
              <p:tags r:id="rId8"/>
            </p:custDataLst>
          </p:nvPr>
        </p:nvSpPr>
        <p:spPr>
          <a:xfrm>
            <a:off x="1501775" y="1633220"/>
            <a:ext cx="1478280" cy="460375"/>
          </a:xfrm>
          <a:prstGeom prst="rect">
            <a:avLst/>
          </a:prstGeom>
          <a:noFill/>
        </p:spPr>
        <p:txBody>
          <a:bodyPr wrap="square" rtlCol="0">
            <a:spAutoFit/>
          </a:bodyPr>
          <a:p>
            <a:pPr algn="just"/>
            <a:r>
              <a:rPr lang="zh-CN" altLang="en-US" sz="24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两个</a:t>
            </a:r>
            <a:r>
              <a:rPr lang="zh-CN" altLang="en-US" sz="24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任务</a:t>
            </a:r>
            <a:endParaRPr lang="zh-CN" altLang="en-US" sz="24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p:txBody>
      </p:sp>
      <p:cxnSp>
        <p:nvCxnSpPr>
          <p:cNvPr id="5" name="直接连接符 4"/>
          <p:cNvCxnSpPr>
            <a:stCxn id="6" idx="3"/>
            <a:endCxn id="4" idx="1"/>
          </p:cNvCxnSpPr>
          <p:nvPr/>
        </p:nvCxnSpPr>
        <p:spPr>
          <a:xfrm flipV="1">
            <a:off x="3641090" y="2403475"/>
            <a:ext cx="726440" cy="734060"/>
          </a:xfrm>
          <a:prstGeom prst="line">
            <a:avLst/>
          </a:prstGeom>
        </p:spPr>
        <p:style>
          <a:lnRef idx="2">
            <a:schemeClr val="accent1"/>
          </a:lnRef>
          <a:fillRef idx="0">
            <a:srgbClr val="FFFFFF"/>
          </a:fillRef>
          <a:effectRef idx="0">
            <a:srgbClr val="FFFFFF"/>
          </a:effectRef>
          <a:fontRef idx="minor">
            <a:schemeClr val="tx1"/>
          </a:fontRef>
        </p:style>
      </p:cxnSp>
      <p:cxnSp>
        <p:nvCxnSpPr>
          <p:cNvPr id="24" name="直接连接符 23"/>
          <p:cNvCxnSpPr>
            <a:endCxn id="20" idx="1"/>
          </p:cNvCxnSpPr>
          <p:nvPr/>
        </p:nvCxnSpPr>
        <p:spPr>
          <a:xfrm>
            <a:off x="3643630" y="3135630"/>
            <a:ext cx="723900" cy="654050"/>
          </a:xfrm>
          <a:prstGeom prst="line">
            <a:avLst/>
          </a:prstGeom>
        </p:spPr>
        <p:style>
          <a:lnRef idx="2">
            <a:schemeClr val="accent1"/>
          </a:lnRef>
          <a:fillRef idx="0">
            <a:srgbClr val="FFFFFF"/>
          </a:fillRef>
          <a:effectRef idx="0">
            <a:srgbClr val="FFFFFF"/>
          </a:effectRef>
          <a:fontRef idx="minor">
            <a:schemeClr val="tx1"/>
          </a:fontRef>
        </p:style>
      </p:cxnSp>
      <p:cxnSp>
        <p:nvCxnSpPr>
          <p:cNvPr id="29" name="直接连接符 28"/>
          <p:cNvCxnSpPr>
            <a:stCxn id="13" idx="3"/>
            <a:endCxn id="22" idx="1"/>
          </p:cNvCxnSpPr>
          <p:nvPr/>
        </p:nvCxnSpPr>
        <p:spPr>
          <a:xfrm>
            <a:off x="3641090" y="4716145"/>
            <a:ext cx="726440" cy="38036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012565" y="417195"/>
            <a:ext cx="4516120" cy="521970"/>
          </a:xfrm>
          <a:prstGeom prst="rect">
            <a:avLst/>
          </a:prstGeom>
          <a:noFill/>
        </p:spPr>
        <p:txBody>
          <a:bodyPr wrap="square" rtlCol="0">
            <a:spAutoFit/>
          </a:bodyPr>
          <a:lstStyle/>
          <a:p>
            <a:pPr algn="ctr"/>
            <a:r>
              <a:rPr lang="zh-CN" altLang="en-US" sz="2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交通速度预测</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实验</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grpSp>
        <p:nvGrpSpPr>
          <p:cNvPr id="25" name="组合 24"/>
          <p:cNvGrpSpPr/>
          <p:nvPr/>
        </p:nvGrpSpPr>
        <p:grpSpPr>
          <a:xfrm>
            <a:off x="-1" y="414455"/>
            <a:ext cx="2336800" cy="602693"/>
            <a:chOff x="-1" y="414455"/>
            <a:chExt cx="2336800" cy="602693"/>
          </a:xfrm>
        </p:grpSpPr>
        <p:sp>
          <p:nvSpPr>
            <p:cNvPr id="26" name="矩形 25"/>
            <p:cNvSpPr/>
            <p:nvPr/>
          </p:nvSpPr>
          <p:spPr>
            <a:xfrm>
              <a:off x="-1" y="414455"/>
              <a:ext cx="2270723" cy="602693"/>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p:nvSpPr>
          <p:spPr>
            <a:xfrm>
              <a:off x="40677" y="414455"/>
              <a:ext cx="1800823" cy="398780"/>
            </a:xfrm>
            <a:prstGeom prst="rect">
              <a:avLst/>
            </a:prstGeom>
            <a:noFill/>
          </p:spPr>
          <p:txBody>
            <a:bodyPr wrap="square" rtlCol="0">
              <a:spAutoFit/>
            </a:bodyPr>
            <a:lstStyle/>
            <a:p>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2.</a:t>
              </a:r>
              <a:r>
                <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 </a:t>
              </a: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Dataset</a:t>
              </a:r>
              <a:endPar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28" name="文本框 27"/>
            <p:cNvSpPr txBox="1"/>
            <p:nvPr/>
          </p:nvSpPr>
          <p:spPr>
            <a:xfrm>
              <a:off x="66076" y="721542"/>
              <a:ext cx="2270723" cy="270510"/>
            </a:xfrm>
            <a:prstGeom prst="rect">
              <a:avLst/>
            </a:prstGeom>
            <a:noFill/>
          </p:spPr>
          <p:txBody>
            <a:bodyPr wrap="square">
              <a:spAutoFit/>
            </a:bodyPr>
            <a:lstStyle/>
            <a:p>
              <a:pPr>
                <a:lnSpc>
                  <a:spcPts val="1400"/>
                </a:lnSpc>
              </a:pP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2.2 traffic speed </a:t>
              </a: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prediction</a:t>
              </a:r>
              <a:endParaRPr lang="en-US" altLang="zh-CN" sz="1000" spc="100"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11" name="文本框 10"/>
          <p:cNvSpPr txBox="1"/>
          <p:nvPr/>
        </p:nvSpPr>
        <p:spPr>
          <a:xfrm>
            <a:off x="996315" y="1339215"/>
            <a:ext cx="10056495" cy="1753235"/>
          </a:xfrm>
          <a:prstGeom prst="rect">
            <a:avLst/>
          </a:prstGeom>
          <a:noFill/>
        </p:spPr>
        <p:txBody>
          <a:bodyPr wrap="square" rtlCol="0" anchor="t">
            <a:spAutoFit/>
          </a:bodyPr>
          <a:p>
            <a:r>
              <a:rPr lang="zh-CN" altLang="en-US" b="1">
                <a:solidFill>
                  <a:schemeClr val="accent1"/>
                </a:solidFill>
              </a:rPr>
              <a:t>实验设置：</a:t>
            </a:r>
            <a:endParaRPr lang="zh-CN" altLang="en-US"/>
          </a:p>
          <a:p>
            <a:pPr indent="457200"/>
            <a:r>
              <a:rPr lang="zh-CN" altLang="en-US"/>
              <a:t>使用60分钟的历史窗口预测未来15、30和60分钟的交通状况，并将训练/验证/测试集拆分为整个数据集的70%/10%/20%。预测窗口从短期视野上升到长期视野，体现了考虑任务难度的预测能力。</a:t>
            </a:r>
            <a:endParaRPr lang="zh-CN" altLang="en-US"/>
          </a:p>
          <a:p>
            <a:pPr indent="457200"/>
            <a:endParaRPr lang="zh-CN" altLang="en-US"/>
          </a:p>
          <a:p>
            <a:pPr marL="0" lvl="0" indent="0">
              <a:buNone/>
            </a:pPr>
            <a:r>
              <a:rPr lang="zh-CN" altLang="en-US" b="1">
                <a:solidFill>
                  <a:schemeClr val="accent1"/>
                </a:solidFill>
              </a:rPr>
              <a:t>使用的数据集：</a:t>
            </a:r>
            <a:endParaRPr lang="zh-CN" altLang="en-US" b="1">
              <a:solidFill>
                <a:schemeClr val="accent1"/>
              </a:solidFill>
            </a:endParaRPr>
          </a:p>
          <a:p>
            <a:pPr indent="457200"/>
            <a:r>
              <a:rPr lang="en-US" altLang="zh-CN"/>
              <a:t>METR-LA</a:t>
            </a:r>
            <a:r>
              <a:rPr lang="zh-CN" altLang="en-US"/>
              <a:t>、</a:t>
            </a:r>
            <a:r>
              <a:rPr lang="en-US" altLang="zh-CN"/>
              <a:t>PEMS-</a:t>
            </a:r>
            <a:r>
              <a:rPr lang="en-US" altLang="zh-CN"/>
              <a:t>BAY</a:t>
            </a:r>
            <a:endParaRPr lang="en-US" altLang="zh-CN"/>
          </a:p>
        </p:txBody>
      </p:sp>
      <p:pic>
        <p:nvPicPr>
          <p:cNvPr id="18" name="图片 17"/>
          <p:cNvPicPr>
            <a:picLocks noChangeAspect="1"/>
          </p:cNvPicPr>
          <p:nvPr/>
        </p:nvPicPr>
        <p:blipFill>
          <a:blip r:embed="rId1"/>
          <a:stretch>
            <a:fillRect/>
          </a:stretch>
        </p:blipFill>
        <p:spPr>
          <a:xfrm>
            <a:off x="4429760" y="2269490"/>
            <a:ext cx="6021705" cy="4494530"/>
          </a:xfrm>
          <a:prstGeom prst="rect">
            <a:avLst/>
          </a:prstGeom>
        </p:spPr>
      </p:pic>
      <p:sp>
        <p:nvSpPr>
          <p:cNvPr id="15" name="文本框 14"/>
          <p:cNvSpPr txBox="1"/>
          <p:nvPr/>
        </p:nvSpPr>
        <p:spPr>
          <a:xfrm>
            <a:off x="302895" y="3439795"/>
            <a:ext cx="3710305" cy="1753235"/>
          </a:xfrm>
          <a:prstGeom prst="rect">
            <a:avLst/>
          </a:prstGeom>
          <a:noFill/>
        </p:spPr>
        <p:txBody>
          <a:bodyPr wrap="square">
            <a:spAutoFit/>
          </a:bodyPr>
          <a:p>
            <a:pPr>
              <a:lnSpc>
                <a:spcPct val="150000"/>
              </a:lnSpc>
            </a:pPr>
            <a:r>
              <a:rPr lang="zh-CN" altLang="en-US" b="0" i="0" dirty="0">
                <a:solidFill>
                  <a:srgbClr val="3F3F3F"/>
                </a:solidFill>
                <a:effectLst/>
                <a:latin typeface="Times New Roman" panose="02020603050405020304" pitchFamily="18" charset="0"/>
              </a:rPr>
              <a:t>在</a:t>
            </a:r>
            <a:r>
              <a:rPr lang="en-GB" altLang="zh-CN" b="0" i="0" dirty="0">
                <a:solidFill>
                  <a:srgbClr val="3F3F3F"/>
                </a:solidFill>
                <a:effectLst/>
                <a:latin typeface="Times New Roman" panose="02020603050405020304" pitchFamily="18" charset="0"/>
              </a:rPr>
              <a:t>METR-LA</a:t>
            </a:r>
            <a:r>
              <a:rPr lang="zh-CN" altLang="en-US" b="0" i="0" dirty="0">
                <a:solidFill>
                  <a:srgbClr val="3F3F3F"/>
                </a:solidFill>
                <a:effectLst/>
                <a:latin typeface="Times New Roman" panose="02020603050405020304" pitchFamily="18" charset="0"/>
              </a:rPr>
              <a:t>上，</a:t>
            </a:r>
            <a:r>
              <a:rPr lang="en-GB" altLang="zh-CN" b="0" i="0" dirty="0">
                <a:solidFill>
                  <a:srgbClr val="3F3F3F"/>
                </a:solidFill>
                <a:effectLst/>
                <a:latin typeface="Times New Roman" panose="02020603050405020304" pitchFamily="18" charset="0"/>
              </a:rPr>
              <a:t>POLLA</a:t>
            </a:r>
            <a:r>
              <a:rPr lang="zh-CN" altLang="en-US" b="0" i="0" dirty="0">
                <a:solidFill>
                  <a:srgbClr val="3F3F3F"/>
                </a:solidFill>
                <a:effectLst/>
                <a:latin typeface="Times New Roman" panose="02020603050405020304" pitchFamily="18" charset="0"/>
              </a:rPr>
              <a:t>提升分别为 </a:t>
            </a:r>
            <a:r>
              <a:rPr lang="en-US" altLang="zh-CN" b="0" i="0" dirty="0">
                <a:solidFill>
                  <a:srgbClr val="3F3F3F"/>
                </a:solidFill>
                <a:effectLst/>
                <a:latin typeface="Times New Roman" panose="02020603050405020304" pitchFamily="18" charset="0"/>
              </a:rPr>
              <a:t>11.9%</a:t>
            </a:r>
            <a:r>
              <a:rPr lang="zh-CN" altLang="en-US" b="0" i="0" dirty="0">
                <a:solidFill>
                  <a:srgbClr val="3F3F3F"/>
                </a:solidFill>
                <a:effectLst/>
                <a:latin typeface="Times New Roman" panose="02020603050405020304" pitchFamily="18" charset="0"/>
              </a:rPr>
              <a:t>、</a:t>
            </a:r>
            <a:r>
              <a:rPr lang="en-US" altLang="zh-CN" b="0" i="0" dirty="0">
                <a:solidFill>
                  <a:srgbClr val="3F3F3F"/>
                </a:solidFill>
                <a:effectLst/>
                <a:latin typeface="Times New Roman" panose="02020603050405020304" pitchFamily="18" charset="0"/>
              </a:rPr>
              <a:t>11.7% </a:t>
            </a:r>
            <a:r>
              <a:rPr lang="zh-CN" altLang="en-US" b="0" i="0" dirty="0">
                <a:solidFill>
                  <a:srgbClr val="3F3F3F"/>
                </a:solidFill>
                <a:effectLst/>
                <a:latin typeface="Times New Roman" panose="02020603050405020304" pitchFamily="18" charset="0"/>
              </a:rPr>
              <a:t>和 </a:t>
            </a:r>
            <a:r>
              <a:rPr lang="en-US" altLang="zh-CN" b="0" i="0" dirty="0">
                <a:solidFill>
                  <a:srgbClr val="3F3F3F"/>
                </a:solidFill>
                <a:effectLst/>
                <a:latin typeface="Times New Roman" panose="02020603050405020304" pitchFamily="18" charset="0"/>
              </a:rPr>
              <a:t>9.7%</a:t>
            </a:r>
            <a:endParaRPr lang="en-US" altLang="zh-CN" b="0" i="0" dirty="0">
              <a:solidFill>
                <a:srgbClr val="3F3F3F"/>
              </a:solidFill>
              <a:effectLst/>
              <a:latin typeface="Times New Roman" panose="02020603050405020304" pitchFamily="18" charset="0"/>
            </a:endParaRPr>
          </a:p>
          <a:p>
            <a:pPr>
              <a:lnSpc>
                <a:spcPct val="150000"/>
              </a:lnSpc>
            </a:pPr>
            <a:r>
              <a:rPr lang="zh-CN" altLang="en-US" b="0" i="0" dirty="0">
                <a:solidFill>
                  <a:srgbClr val="3F3F3F"/>
                </a:solidFill>
                <a:effectLst/>
                <a:latin typeface="Times New Roman" panose="02020603050405020304" pitchFamily="18" charset="0"/>
              </a:rPr>
              <a:t>在</a:t>
            </a:r>
            <a:r>
              <a:rPr lang="en-GB" altLang="zh-CN" b="0" i="0" dirty="0">
                <a:solidFill>
                  <a:srgbClr val="3F3F3F"/>
                </a:solidFill>
                <a:effectLst/>
                <a:latin typeface="Times New Roman" panose="02020603050405020304" pitchFamily="18" charset="0"/>
              </a:rPr>
              <a:t>PEMS-BAY</a:t>
            </a:r>
            <a:r>
              <a:rPr lang="zh-CN" altLang="en-US" b="0" i="0" dirty="0">
                <a:solidFill>
                  <a:srgbClr val="3F3F3F"/>
                </a:solidFill>
                <a:effectLst/>
                <a:latin typeface="Times New Roman" panose="02020603050405020304" pitchFamily="18" charset="0"/>
              </a:rPr>
              <a:t>上，</a:t>
            </a:r>
            <a:r>
              <a:rPr lang="en-GB" altLang="zh-CN" b="0" i="0" dirty="0">
                <a:solidFill>
                  <a:srgbClr val="3F3F3F"/>
                </a:solidFill>
                <a:effectLst/>
                <a:latin typeface="Times New Roman" panose="02020603050405020304" pitchFamily="18" charset="0"/>
              </a:rPr>
              <a:t>POLLA </a:t>
            </a:r>
            <a:r>
              <a:rPr lang="zh-CN" altLang="en-US" b="0" i="0" dirty="0">
                <a:solidFill>
                  <a:srgbClr val="3F3F3F"/>
                </a:solidFill>
                <a:effectLst/>
                <a:latin typeface="Times New Roman" panose="02020603050405020304" pitchFamily="18" charset="0"/>
              </a:rPr>
              <a:t>的提升分别为 </a:t>
            </a:r>
            <a:r>
              <a:rPr lang="en-US" altLang="zh-CN" b="0" i="0" dirty="0">
                <a:solidFill>
                  <a:srgbClr val="3F3F3F"/>
                </a:solidFill>
                <a:effectLst/>
                <a:latin typeface="Times New Roman" panose="02020603050405020304" pitchFamily="18" charset="0"/>
              </a:rPr>
              <a:t>17.9%</a:t>
            </a:r>
            <a:r>
              <a:rPr lang="zh-CN" altLang="en-US" b="0" i="0" dirty="0">
                <a:solidFill>
                  <a:srgbClr val="3F3F3F"/>
                </a:solidFill>
                <a:effectLst/>
                <a:latin typeface="Times New Roman" panose="02020603050405020304" pitchFamily="18" charset="0"/>
              </a:rPr>
              <a:t>、</a:t>
            </a:r>
            <a:r>
              <a:rPr lang="en-US" altLang="zh-CN" b="0" i="0" dirty="0">
                <a:solidFill>
                  <a:srgbClr val="3F3F3F"/>
                </a:solidFill>
                <a:effectLst/>
                <a:latin typeface="Times New Roman" panose="02020603050405020304" pitchFamily="18" charset="0"/>
              </a:rPr>
              <a:t>17.8% </a:t>
            </a:r>
            <a:r>
              <a:rPr lang="zh-CN" altLang="en-US" b="0" i="0" dirty="0">
                <a:solidFill>
                  <a:srgbClr val="3F3F3F"/>
                </a:solidFill>
                <a:effectLst/>
                <a:latin typeface="Times New Roman" panose="02020603050405020304" pitchFamily="18" charset="0"/>
              </a:rPr>
              <a:t>和 </a:t>
            </a:r>
            <a:r>
              <a:rPr lang="en-US" altLang="zh-CN" b="0" i="0" dirty="0">
                <a:solidFill>
                  <a:srgbClr val="3F3F3F"/>
                </a:solidFill>
                <a:effectLst/>
                <a:latin typeface="Times New Roman" panose="02020603050405020304" pitchFamily="18" charset="0"/>
              </a:rPr>
              <a:t>14.0%</a:t>
            </a:r>
            <a:endParaRPr lang="zh-CN" altLang="en-US"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012565" y="417195"/>
            <a:ext cx="4516120" cy="521970"/>
          </a:xfrm>
          <a:prstGeom prst="rect">
            <a:avLst/>
          </a:prstGeom>
          <a:noFill/>
        </p:spPr>
        <p:txBody>
          <a:bodyPr wrap="square" rtlCol="0">
            <a:spAutoFit/>
          </a:bodyPr>
          <a:lstStyle/>
          <a:p>
            <a:pPr algn="ctr"/>
            <a:r>
              <a:rPr lang="zh-CN" altLang="en-US" sz="2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交通流量</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预测实验</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grpSp>
        <p:nvGrpSpPr>
          <p:cNvPr id="25" name="组合 24"/>
          <p:cNvGrpSpPr/>
          <p:nvPr/>
        </p:nvGrpSpPr>
        <p:grpSpPr>
          <a:xfrm>
            <a:off x="-1" y="414455"/>
            <a:ext cx="2336800" cy="602693"/>
            <a:chOff x="-1" y="414455"/>
            <a:chExt cx="2336800" cy="602693"/>
          </a:xfrm>
        </p:grpSpPr>
        <p:sp>
          <p:nvSpPr>
            <p:cNvPr id="26" name="矩形 25"/>
            <p:cNvSpPr/>
            <p:nvPr/>
          </p:nvSpPr>
          <p:spPr>
            <a:xfrm>
              <a:off x="-1" y="414455"/>
              <a:ext cx="2270723" cy="602693"/>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p:nvSpPr>
          <p:spPr>
            <a:xfrm>
              <a:off x="40677" y="414455"/>
              <a:ext cx="1800823" cy="398780"/>
            </a:xfrm>
            <a:prstGeom prst="rect">
              <a:avLst/>
            </a:prstGeom>
            <a:noFill/>
          </p:spPr>
          <p:txBody>
            <a:bodyPr wrap="square" rtlCol="0">
              <a:spAutoFit/>
            </a:bodyPr>
            <a:lstStyle/>
            <a:p>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2.</a:t>
              </a:r>
              <a:r>
                <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 </a:t>
              </a: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Dataset</a:t>
              </a:r>
              <a:endPar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28" name="文本框 27"/>
            <p:cNvSpPr txBox="1"/>
            <p:nvPr/>
          </p:nvSpPr>
          <p:spPr>
            <a:xfrm>
              <a:off x="66076" y="721542"/>
              <a:ext cx="2270723" cy="270510"/>
            </a:xfrm>
            <a:prstGeom prst="rect">
              <a:avLst/>
            </a:prstGeom>
            <a:noFill/>
          </p:spPr>
          <p:txBody>
            <a:bodyPr wrap="square">
              <a:spAutoFit/>
            </a:bodyPr>
            <a:lstStyle/>
            <a:p>
              <a:pPr>
                <a:lnSpc>
                  <a:spcPts val="1400"/>
                </a:lnSpc>
              </a:pP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2.3 traffic </a:t>
              </a: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flow </a:t>
              </a: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prediction</a:t>
              </a:r>
              <a:endParaRPr lang="en-US" altLang="zh-CN" sz="1000" spc="100"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11" name="文本框 10"/>
          <p:cNvSpPr txBox="1"/>
          <p:nvPr/>
        </p:nvSpPr>
        <p:spPr>
          <a:xfrm>
            <a:off x="996315" y="1339215"/>
            <a:ext cx="10056495" cy="1753235"/>
          </a:xfrm>
          <a:prstGeom prst="rect">
            <a:avLst/>
          </a:prstGeom>
          <a:noFill/>
        </p:spPr>
        <p:txBody>
          <a:bodyPr wrap="square" rtlCol="0" anchor="t">
            <a:spAutoFit/>
          </a:bodyPr>
          <a:p>
            <a:r>
              <a:rPr lang="zh-CN" altLang="en-US" b="1">
                <a:solidFill>
                  <a:schemeClr val="accent1"/>
                </a:solidFill>
              </a:rPr>
              <a:t>实验设置：</a:t>
            </a:r>
            <a:endParaRPr lang="zh-CN" altLang="en-US"/>
          </a:p>
          <a:p>
            <a:pPr indent="457200"/>
            <a:r>
              <a:rPr lang="zh-CN" altLang="en-US"/>
              <a:t>使用之前的60分钟数据来预测未来的60分钟数据，并将训练集/验证集/测试集分割为整个数据集的60%/20%/20%。</a:t>
            </a:r>
            <a:endParaRPr lang="zh-CN" altLang="en-US"/>
          </a:p>
          <a:p>
            <a:pPr indent="457200"/>
            <a:endParaRPr lang="zh-CN" altLang="en-US"/>
          </a:p>
          <a:p>
            <a:pPr marL="0" lvl="0" indent="0">
              <a:buNone/>
            </a:pPr>
            <a:r>
              <a:rPr lang="zh-CN" altLang="en-US" b="1">
                <a:solidFill>
                  <a:schemeClr val="accent1"/>
                </a:solidFill>
              </a:rPr>
              <a:t>使用的数据集：</a:t>
            </a:r>
            <a:endParaRPr lang="zh-CN" altLang="en-US" b="1">
              <a:solidFill>
                <a:schemeClr val="accent1"/>
              </a:solidFill>
            </a:endParaRPr>
          </a:p>
          <a:p>
            <a:pPr indent="457200"/>
            <a:r>
              <a:rPr lang="en-US" altLang="zh-CN"/>
              <a:t>PEMS-03/04/08</a:t>
            </a:r>
            <a:endParaRPr lang="en-US" altLang="zh-CN"/>
          </a:p>
        </p:txBody>
      </p:sp>
      <p:pic>
        <p:nvPicPr>
          <p:cNvPr id="18" name="图片 17"/>
          <p:cNvPicPr>
            <a:picLocks noChangeAspect="1"/>
          </p:cNvPicPr>
          <p:nvPr/>
        </p:nvPicPr>
        <p:blipFill>
          <a:blip r:embed="rId1"/>
          <a:stretch>
            <a:fillRect/>
          </a:stretch>
        </p:blipFill>
        <p:spPr>
          <a:xfrm>
            <a:off x="3398520" y="2827655"/>
            <a:ext cx="8147050" cy="3590925"/>
          </a:xfrm>
          <a:prstGeom prst="rect">
            <a:avLst/>
          </a:prstGeom>
        </p:spPr>
      </p:pic>
      <p:sp>
        <p:nvSpPr>
          <p:cNvPr id="2" name="文本框 1"/>
          <p:cNvSpPr txBox="1"/>
          <p:nvPr/>
        </p:nvSpPr>
        <p:spPr>
          <a:xfrm>
            <a:off x="340360" y="3792220"/>
            <a:ext cx="2916555" cy="1337945"/>
          </a:xfrm>
          <a:prstGeom prst="rect">
            <a:avLst/>
          </a:prstGeom>
          <a:noFill/>
        </p:spPr>
        <p:txBody>
          <a:bodyPr wrap="square">
            <a:spAutoFit/>
          </a:bodyPr>
          <a:p>
            <a:pPr>
              <a:lnSpc>
                <a:spcPct val="150000"/>
              </a:lnSpc>
            </a:pPr>
            <a:r>
              <a:rPr lang="en-GB" altLang="zh-CN" dirty="0">
                <a:latin typeface="Times New Roman" panose="02020603050405020304" pitchFamily="18" charset="0"/>
              </a:rPr>
              <a:t>POLLA </a:t>
            </a:r>
            <a:r>
              <a:rPr lang="zh-CN" altLang="en-US" dirty="0">
                <a:latin typeface="Times New Roman" panose="02020603050405020304" pitchFamily="18" charset="0"/>
              </a:rPr>
              <a:t>在 </a:t>
            </a:r>
            <a:r>
              <a:rPr lang="en-GB" altLang="zh-CN" dirty="0">
                <a:latin typeface="Times New Roman" panose="02020603050405020304" pitchFamily="18" charset="0"/>
              </a:rPr>
              <a:t>MAE </a:t>
            </a:r>
            <a:r>
              <a:rPr lang="zh-CN" altLang="en-US" dirty="0">
                <a:latin typeface="Times New Roman" panose="02020603050405020304" pitchFamily="18" charset="0"/>
              </a:rPr>
              <a:t>上比最相关的方法 </a:t>
            </a:r>
            <a:r>
              <a:rPr lang="en-GB" altLang="zh-CN" dirty="0">
                <a:latin typeface="Times New Roman" panose="02020603050405020304" pitchFamily="18" charset="0"/>
              </a:rPr>
              <a:t>GMAN </a:t>
            </a:r>
            <a:r>
              <a:rPr lang="zh-CN" altLang="en-US" dirty="0">
                <a:latin typeface="Times New Roman" panose="02020603050405020304" pitchFamily="18" charset="0"/>
              </a:rPr>
              <a:t>提高了 </a:t>
            </a:r>
            <a:r>
              <a:rPr lang="en-US" altLang="zh-CN" dirty="0">
                <a:latin typeface="Times New Roman" panose="02020603050405020304" pitchFamily="18" charset="0"/>
              </a:rPr>
              <a:t>6.6%</a:t>
            </a:r>
            <a:r>
              <a:rPr lang="zh-CN" altLang="en-US" dirty="0">
                <a:latin typeface="Times New Roman" panose="02020603050405020304" pitchFamily="18" charset="0"/>
              </a:rPr>
              <a:t>，</a:t>
            </a:r>
            <a:r>
              <a:rPr lang="en-US" altLang="zh-CN" dirty="0">
                <a:latin typeface="Times New Roman" panose="02020603050405020304" pitchFamily="18" charset="0"/>
              </a:rPr>
              <a:t>6.2% </a:t>
            </a:r>
            <a:r>
              <a:rPr lang="zh-CN" altLang="en-US" dirty="0">
                <a:latin typeface="Times New Roman" panose="02020603050405020304" pitchFamily="18" charset="0"/>
              </a:rPr>
              <a:t>和 </a:t>
            </a:r>
            <a:r>
              <a:rPr lang="en-US" altLang="zh-CN" dirty="0">
                <a:latin typeface="Times New Roman" panose="02020603050405020304" pitchFamily="18" charset="0"/>
              </a:rPr>
              <a:t>10.9%</a:t>
            </a:r>
            <a:endParaRPr lang="zh-CN" altLang="en-US"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6" name="文本框 35"/>
          <p:cNvSpPr txBox="1"/>
          <p:nvPr/>
        </p:nvSpPr>
        <p:spPr>
          <a:xfrm>
            <a:off x="546613" y="1783303"/>
            <a:ext cx="3062057" cy="707886"/>
          </a:xfrm>
          <a:prstGeom prst="rect">
            <a:avLst/>
          </a:prstGeom>
          <a:noFill/>
        </p:spPr>
        <p:txBody>
          <a:bodyPr wrap="none" rtlCol="0">
            <a:spAutoFit/>
          </a:bodyPr>
          <a:lstStyle/>
          <a:p>
            <a:r>
              <a:rPr lang="en-US" altLang="zh-CN" sz="40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PART THREE</a:t>
            </a:r>
            <a:endParaRPr lang="en-US" altLang="zh-CN" sz="40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7" name="文本框 36"/>
          <p:cNvSpPr txBox="1"/>
          <p:nvPr/>
        </p:nvSpPr>
        <p:spPr>
          <a:xfrm>
            <a:off x="546613" y="2491189"/>
            <a:ext cx="6525989" cy="829945"/>
          </a:xfrm>
          <a:prstGeom prst="rect">
            <a:avLst/>
          </a:prstGeom>
          <a:noFill/>
        </p:spPr>
        <p:txBody>
          <a:bodyPr wrap="square" rtlCol="0">
            <a:spAutoFit/>
          </a:bodyPr>
          <a:lstStyle/>
          <a:p>
            <a:pPr algn="dist"/>
            <a:r>
              <a:rPr lang="en-US" altLang="zh-CN" sz="4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POLLA</a:t>
            </a:r>
            <a:r>
              <a:rPr lang="zh-CN" altLang="en-US" sz="4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模型复</a:t>
            </a:r>
            <a:r>
              <a:rPr lang="zh-CN" altLang="en-US" sz="4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现</a:t>
            </a:r>
            <a:endParaRPr lang="zh-CN" altLang="en-US" sz="4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424588" y="414455"/>
            <a:ext cx="7342823" cy="52197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sym typeface="+mn-ea"/>
              </a:rPr>
              <a:t>PyTorch</a:t>
            </a:r>
            <a:r>
              <a:rPr lang="zh-CN" altLang="en-US"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sym typeface="+mn-ea"/>
              </a:rPr>
              <a:t>版本</a:t>
            </a:r>
            <a:endParaRPr lang="zh-CN" altLang="en-US"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sym typeface="+mn-ea"/>
            </a:endParaRPr>
          </a:p>
        </p:txBody>
      </p:sp>
      <p:grpSp>
        <p:nvGrpSpPr>
          <p:cNvPr id="4" name="组合 3"/>
          <p:cNvGrpSpPr/>
          <p:nvPr/>
        </p:nvGrpSpPr>
        <p:grpSpPr>
          <a:xfrm>
            <a:off x="0" y="414455"/>
            <a:ext cx="1968500" cy="602693"/>
            <a:chOff x="0" y="414455"/>
            <a:chExt cx="1968500" cy="602693"/>
          </a:xfrm>
        </p:grpSpPr>
        <p:sp>
          <p:nvSpPr>
            <p:cNvPr id="5" name="矩形 4"/>
            <p:cNvSpPr/>
            <p:nvPr/>
          </p:nvSpPr>
          <p:spPr>
            <a:xfrm>
              <a:off x="0" y="414455"/>
              <a:ext cx="1968500" cy="602693"/>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40677" y="414455"/>
              <a:ext cx="1800823" cy="398780"/>
            </a:xfrm>
            <a:prstGeom prst="rect">
              <a:avLst/>
            </a:prstGeom>
            <a:noFill/>
          </p:spPr>
          <p:txBody>
            <a:bodyPr wrap="square" rtlCol="0">
              <a:spAutoFit/>
            </a:bodyPr>
            <a:lstStyle/>
            <a:p>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3.</a:t>
              </a:r>
              <a:r>
                <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 </a:t>
              </a: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Experiment</a:t>
              </a:r>
              <a:endPar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7" name="文本框 6"/>
            <p:cNvSpPr txBox="1"/>
            <p:nvPr/>
          </p:nvSpPr>
          <p:spPr>
            <a:xfrm>
              <a:off x="66077" y="721542"/>
              <a:ext cx="1487824" cy="270510"/>
            </a:xfrm>
            <a:prstGeom prst="rect">
              <a:avLst/>
            </a:prstGeom>
            <a:noFill/>
          </p:spPr>
          <p:txBody>
            <a:bodyPr wrap="square">
              <a:spAutoFit/>
            </a:bodyPr>
            <a:lstStyle/>
            <a:p>
              <a:pPr>
                <a:lnSpc>
                  <a:spcPts val="1400"/>
                </a:lnSpc>
              </a:pP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3.1</a:t>
              </a:r>
              <a:r>
                <a:rPr lang="zh-CN" altLang="en-US" sz="1000" spc="100" dirty="0">
                  <a:solidFill>
                    <a:schemeClr val="tx1">
                      <a:lumMod val="85000"/>
                      <a:lumOff val="15000"/>
                    </a:schemeClr>
                  </a:solidFill>
                  <a:latin typeface="等线" panose="02010600030101010101" pitchFamily="2" charset="-122"/>
                  <a:ea typeface="等线" panose="02010600030101010101" pitchFamily="2" charset="-122"/>
                </a:rPr>
                <a:t> </a:t>
              </a: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scripts</a:t>
              </a:r>
              <a:endParaRPr lang="en-US" altLang="zh-CN" sz="1000" spc="100"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14" name="矩形 13"/>
          <p:cNvSpPr/>
          <p:nvPr>
            <p:custDataLst>
              <p:tags r:id="rId1"/>
            </p:custDataLst>
          </p:nvPr>
        </p:nvSpPr>
        <p:spPr>
          <a:xfrm>
            <a:off x="1553845" y="3794760"/>
            <a:ext cx="4005580" cy="2488565"/>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custDataLst>
              <p:tags r:id="rId2"/>
            </p:custDataLst>
          </p:nvPr>
        </p:nvSpPr>
        <p:spPr>
          <a:xfrm>
            <a:off x="1772285" y="4010660"/>
            <a:ext cx="3569335" cy="2066290"/>
          </a:xfrm>
          <a:prstGeom prst="rect">
            <a:avLst/>
          </a:prstGeom>
          <a:noFill/>
        </p:spPr>
        <p:txBody>
          <a:bodyPr wrap="square" rtlCol="0" anchor="t">
            <a:noAutofit/>
          </a:bodyPr>
          <a:p>
            <a:r>
              <a:rPr lang="zh-CN" altLang="en-US">
                <a:solidFill>
                  <a:schemeClr val="accent1"/>
                </a:solidFill>
              </a:rPr>
              <a:t>python main_polla_exp.py --model polladiff --data </a:t>
            </a:r>
            <a:r>
              <a:rPr lang="zh-CN" altLang="en-US" b="1">
                <a:solidFill>
                  <a:schemeClr val="accent1"/>
                </a:solidFill>
              </a:rPr>
              <a:t>metr</a:t>
            </a:r>
            <a:r>
              <a:rPr lang="zh-CN" altLang="en-US">
                <a:solidFill>
                  <a:schemeClr val="accent1"/>
                </a:solidFill>
              </a:rPr>
              <a:t> --seq_len 12 --pred_len 12 --d_model 64 --n_layers 3 --n_heads 8 --d_ff 256 --train_epochs 4 --patience 10 --itr 2 --loss mae</a:t>
            </a:r>
            <a:endParaRPr lang="zh-CN" altLang="en-US">
              <a:solidFill>
                <a:schemeClr val="accent1"/>
              </a:solidFill>
            </a:endParaRPr>
          </a:p>
        </p:txBody>
      </p:sp>
      <p:sp>
        <p:nvSpPr>
          <p:cNvPr id="8" name="平行四边形 7"/>
          <p:cNvSpPr/>
          <p:nvPr/>
        </p:nvSpPr>
        <p:spPr>
          <a:xfrm>
            <a:off x="1259205" y="1529080"/>
            <a:ext cx="9575165" cy="1003300"/>
          </a:xfrm>
          <a:prstGeom prst="parallelogram">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我们对交通速度预测实验进行了复现，在</a:t>
            </a:r>
            <a:r>
              <a:rPr lang="en-US" altLang="zh-CN">
                <a:solidFill>
                  <a:schemeClr val="tx1"/>
                </a:solidFill>
              </a:rPr>
              <a:t>METR-LA</a:t>
            </a:r>
            <a:r>
              <a:rPr lang="zh-CN" altLang="en-US">
                <a:solidFill>
                  <a:schemeClr val="tx1"/>
                </a:solidFill>
              </a:rPr>
              <a:t>和</a:t>
            </a:r>
            <a:r>
              <a:rPr lang="en-US" altLang="zh-CN">
                <a:solidFill>
                  <a:schemeClr val="tx1"/>
                </a:solidFill>
              </a:rPr>
              <a:t>PEMS-Bays</a:t>
            </a:r>
            <a:r>
              <a:rPr lang="zh-CN" altLang="en-US">
                <a:solidFill>
                  <a:schemeClr val="tx1"/>
                </a:solidFill>
              </a:rPr>
              <a:t>两个数据集上分别进行了实验，运行方法</a:t>
            </a:r>
            <a:r>
              <a:rPr lang="zh-CN" altLang="en-US">
                <a:solidFill>
                  <a:schemeClr val="tx1"/>
                </a:solidFill>
              </a:rPr>
              <a:t>如下：</a:t>
            </a:r>
            <a:endParaRPr lang="zh-CN" altLang="en-US">
              <a:solidFill>
                <a:schemeClr val="tx1"/>
              </a:solidFill>
            </a:endParaRPr>
          </a:p>
        </p:txBody>
      </p:sp>
      <p:sp>
        <p:nvSpPr>
          <p:cNvPr id="9" name="文本框 8"/>
          <p:cNvSpPr txBox="1"/>
          <p:nvPr>
            <p:custDataLst>
              <p:tags r:id="rId3"/>
            </p:custDataLst>
          </p:nvPr>
        </p:nvSpPr>
        <p:spPr>
          <a:xfrm>
            <a:off x="1316990" y="2992755"/>
            <a:ext cx="4064000" cy="645160"/>
          </a:xfrm>
          <a:prstGeom prst="rect">
            <a:avLst/>
          </a:prstGeom>
          <a:noFill/>
        </p:spPr>
        <p:txBody>
          <a:bodyPr wrap="square" rtlCol="0">
            <a:spAutoFit/>
          </a:bodyPr>
          <a:p>
            <a:r>
              <a:rPr lang="en-US" altLang="zh-CN" b="1"/>
              <a:t>METR-LA</a:t>
            </a:r>
            <a:r>
              <a:rPr lang="zh-CN" altLang="en-US"/>
              <a:t>数据集的运行</a:t>
            </a:r>
            <a:r>
              <a:rPr lang="zh-CN" altLang="en-US"/>
              <a:t>脚本</a:t>
            </a:r>
            <a:endParaRPr lang="zh-CN" altLang="en-US"/>
          </a:p>
          <a:p>
            <a:r>
              <a:rPr lang="en-US" altLang="zh-CN"/>
              <a:t>/POLLA/scripts/</a:t>
            </a:r>
            <a:r>
              <a:rPr lang="en-US" altLang="zh-CN" b="1"/>
              <a:t>metr-la.sh</a:t>
            </a:r>
            <a:r>
              <a:rPr lang="en-US" altLang="zh-CN"/>
              <a:t>:</a:t>
            </a:r>
            <a:endParaRPr lang="zh-CN" altLang="en-US"/>
          </a:p>
        </p:txBody>
      </p:sp>
      <p:sp>
        <p:nvSpPr>
          <p:cNvPr id="15" name="矩形 14"/>
          <p:cNvSpPr/>
          <p:nvPr>
            <p:custDataLst>
              <p:tags r:id="rId4"/>
            </p:custDataLst>
          </p:nvPr>
        </p:nvSpPr>
        <p:spPr>
          <a:xfrm>
            <a:off x="6475730" y="3776980"/>
            <a:ext cx="4005580" cy="2488565"/>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custDataLst>
              <p:tags r:id="rId5"/>
            </p:custDataLst>
          </p:nvPr>
        </p:nvSpPr>
        <p:spPr>
          <a:xfrm>
            <a:off x="6694170" y="3992880"/>
            <a:ext cx="3569335" cy="2066290"/>
          </a:xfrm>
          <a:prstGeom prst="rect">
            <a:avLst/>
          </a:prstGeom>
          <a:noFill/>
        </p:spPr>
        <p:txBody>
          <a:bodyPr wrap="square" rtlCol="0" anchor="t">
            <a:noAutofit/>
          </a:bodyPr>
          <a:p>
            <a:r>
              <a:rPr lang="zh-CN" altLang="en-US">
                <a:solidFill>
                  <a:schemeClr val="accent1"/>
                </a:solidFill>
              </a:rPr>
              <a:t>python main_polla_exp.py --model polladiff --data </a:t>
            </a:r>
            <a:r>
              <a:rPr lang="zh-CN" altLang="en-US" b="1">
                <a:solidFill>
                  <a:schemeClr val="accent1"/>
                </a:solidFill>
              </a:rPr>
              <a:t>pems</a:t>
            </a:r>
            <a:r>
              <a:rPr lang="zh-CN" altLang="en-US">
                <a:solidFill>
                  <a:schemeClr val="accent1"/>
                </a:solidFill>
              </a:rPr>
              <a:t> --seq_len 12 --pred_len 12 --d_model 64 --n_layers 3 --n_heads 8 --d_ff 256 --train_epochs 4 --patience 10 --itr 2 --loss mae</a:t>
            </a:r>
            <a:endParaRPr lang="zh-CN" altLang="en-US">
              <a:solidFill>
                <a:schemeClr val="accent1"/>
              </a:solidFill>
            </a:endParaRPr>
          </a:p>
        </p:txBody>
      </p:sp>
      <p:sp>
        <p:nvSpPr>
          <p:cNvPr id="17" name="文本框 16"/>
          <p:cNvSpPr txBox="1"/>
          <p:nvPr>
            <p:custDataLst>
              <p:tags r:id="rId6"/>
            </p:custDataLst>
          </p:nvPr>
        </p:nvSpPr>
        <p:spPr>
          <a:xfrm>
            <a:off x="6238875" y="2974975"/>
            <a:ext cx="4064000" cy="645160"/>
          </a:xfrm>
          <a:prstGeom prst="rect">
            <a:avLst/>
          </a:prstGeom>
          <a:noFill/>
        </p:spPr>
        <p:txBody>
          <a:bodyPr wrap="square" rtlCol="0">
            <a:spAutoFit/>
          </a:bodyPr>
          <a:p>
            <a:r>
              <a:rPr lang="en-US" altLang="zh-CN" b="1"/>
              <a:t>PEMS-Bays</a:t>
            </a:r>
            <a:r>
              <a:rPr lang="zh-CN" altLang="en-US"/>
              <a:t>数据集的运行</a:t>
            </a:r>
            <a:r>
              <a:rPr lang="zh-CN" altLang="en-US"/>
              <a:t>脚本</a:t>
            </a:r>
            <a:endParaRPr lang="zh-CN" altLang="en-US"/>
          </a:p>
          <a:p>
            <a:r>
              <a:rPr lang="en-US" altLang="zh-CN"/>
              <a:t>/POLLA/scripts/</a:t>
            </a:r>
            <a:r>
              <a:rPr lang="en-US" altLang="zh-CN" b="1"/>
              <a:t>pems</a:t>
            </a:r>
            <a:r>
              <a:rPr lang="en-US" altLang="zh-CN" b="1"/>
              <a:t>.sh</a:t>
            </a:r>
            <a:r>
              <a:rPr lang="en-US" altLang="zh-CN"/>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424588" y="414455"/>
            <a:ext cx="7342823" cy="52197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sym typeface="+mn-ea"/>
              </a:rPr>
              <a:t>Mindspore</a:t>
            </a:r>
            <a:r>
              <a:rPr lang="zh-CN" altLang="en-US"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sym typeface="+mn-ea"/>
              </a:rPr>
              <a:t>版本</a:t>
            </a:r>
            <a:endParaRPr lang="zh-CN" altLang="en-US"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sym typeface="+mn-ea"/>
            </a:endParaRPr>
          </a:p>
        </p:txBody>
      </p:sp>
      <p:grpSp>
        <p:nvGrpSpPr>
          <p:cNvPr id="4" name="组合 3"/>
          <p:cNvGrpSpPr/>
          <p:nvPr/>
        </p:nvGrpSpPr>
        <p:grpSpPr>
          <a:xfrm>
            <a:off x="0" y="414455"/>
            <a:ext cx="1968500" cy="602693"/>
            <a:chOff x="0" y="414455"/>
            <a:chExt cx="1968500" cy="602693"/>
          </a:xfrm>
        </p:grpSpPr>
        <p:sp>
          <p:nvSpPr>
            <p:cNvPr id="5" name="矩形 4"/>
            <p:cNvSpPr/>
            <p:nvPr/>
          </p:nvSpPr>
          <p:spPr>
            <a:xfrm>
              <a:off x="0" y="414455"/>
              <a:ext cx="1968500" cy="602693"/>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40677" y="414455"/>
              <a:ext cx="1800823" cy="398780"/>
            </a:xfrm>
            <a:prstGeom prst="rect">
              <a:avLst/>
            </a:prstGeom>
            <a:noFill/>
          </p:spPr>
          <p:txBody>
            <a:bodyPr wrap="square" rtlCol="0">
              <a:spAutoFit/>
            </a:bodyPr>
            <a:lstStyle/>
            <a:p>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3.</a:t>
              </a:r>
              <a:r>
                <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 </a:t>
              </a: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Experiment</a:t>
              </a:r>
              <a:endPar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7" name="文本框 6"/>
            <p:cNvSpPr txBox="1"/>
            <p:nvPr/>
          </p:nvSpPr>
          <p:spPr>
            <a:xfrm>
              <a:off x="66077" y="721542"/>
              <a:ext cx="1487824" cy="270510"/>
            </a:xfrm>
            <a:prstGeom prst="rect">
              <a:avLst/>
            </a:prstGeom>
            <a:noFill/>
          </p:spPr>
          <p:txBody>
            <a:bodyPr wrap="square">
              <a:spAutoFit/>
            </a:bodyPr>
            <a:lstStyle/>
            <a:p>
              <a:pPr>
                <a:lnSpc>
                  <a:spcPts val="1400"/>
                </a:lnSpc>
              </a:pP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3.2</a:t>
              </a:r>
              <a:r>
                <a:rPr lang="zh-CN" altLang="en-US" sz="1000" spc="100" dirty="0">
                  <a:solidFill>
                    <a:schemeClr val="tx1">
                      <a:lumMod val="85000"/>
                      <a:lumOff val="15000"/>
                    </a:schemeClr>
                  </a:solidFill>
                  <a:latin typeface="等线" panose="02010600030101010101" pitchFamily="2" charset="-122"/>
                  <a:ea typeface="等线" panose="02010600030101010101" pitchFamily="2" charset="-122"/>
                </a:rPr>
                <a:t> </a:t>
              </a: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mindspore</a:t>
              </a:r>
              <a:endParaRPr lang="en-US" altLang="zh-CN" sz="1000" spc="100"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文本框 2"/>
          <p:cNvSpPr txBox="1"/>
          <p:nvPr/>
        </p:nvSpPr>
        <p:spPr>
          <a:xfrm>
            <a:off x="603250" y="1462405"/>
            <a:ext cx="3427730" cy="3540760"/>
          </a:xfrm>
          <a:prstGeom prst="rect">
            <a:avLst/>
          </a:prstGeom>
          <a:noFill/>
        </p:spPr>
        <p:txBody>
          <a:bodyPr wrap="square" rtlCol="0" anchor="t">
            <a:noAutofit/>
          </a:bodyPr>
          <a:p>
            <a:pPr indent="457200"/>
            <a:r>
              <a:rPr lang="zh-CN" altLang="en-US"/>
              <a:t>为匹配用户习惯，MSAdapter设计目的是在用户不感知的情况下，能适配PyTorch代码运行在昇腾（Ascend）设备上。MSAdapter以PyTorch的接口为标准，为用户提供一套和PyTorch一样（接口和功能完全一致）的中高阶模型构建接口和数据处理接口。</a:t>
            </a:r>
            <a:endParaRPr lang="zh-CN" altLang="en-US"/>
          </a:p>
        </p:txBody>
      </p:sp>
      <p:pic>
        <p:nvPicPr>
          <p:cNvPr id="9" name="图片 8"/>
          <p:cNvPicPr>
            <a:picLocks noChangeAspect="1"/>
          </p:cNvPicPr>
          <p:nvPr/>
        </p:nvPicPr>
        <p:blipFill>
          <a:blip r:embed="rId1"/>
          <a:stretch>
            <a:fillRect/>
          </a:stretch>
        </p:blipFill>
        <p:spPr>
          <a:xfrm>
            <a:off x="4411980" y="1313180"/>
            <a:ext cx="6527165" cy="5301615"/>
          </a:xfrm>
          <a:prstGeom prst="rect">
            <a:avLst/>
          </a:prstGeom>
        </p:spPr>
      </p:pic>
      <p:sp>
        <p:nvSpPr>
          <p:cNvPr id="10" name="文本框 9"/>
          <p:cNvSpPr txBox="1"/>
          <p:nvPr/>
        </p:nvSpPr>
        <p:spPr>
          <a:xfrm>
            <a:off x="603250" y="4288790"/>
            <a:ext cx="4064000" cy="1753235"/>
          </a:xfrm>
          <a:prstGeom prst="rect">
            <a:avLst/>
          </a:prstGeom>
          <a:noFill/>
        </p:spPr>
        <p:txBody>
          <a:bodyPr wrap="square" rtlCol="0">
            <a:spAutoFit/>
          </a:bodyPr>
          <a:p>
            <a:r>
              <a:rPr lang="zh-CN" altLang="en-US"/>
              <a:t>我们将</a:t>
            </a:r>
            <a:endParaRPr lang="zh-CN" altLang="en-US"/>
          </a:p>
          <a:p>
            <a:r>
              <a:rPr lang="en-US" altLang="zh-CN" b="1">
                <a:highlight>
                  <a:srgbClr val="C0C0C0"/>
                </a:highlight>
              </a:rPr>
              <a:t>torch</a:t>
            </a:r>
            <a:endParaRPr lang="en-US" altLang="zh-CN" b="1">
              <a:highlight>
                <a:srgbClr val="C0C0C0"/>
              </a:highlight>
            </a:endParaRPr>
          </a:p>
          <a:p>
            <a:r>
              <a:rPr lang="zh-CN" altLang="en-US"/>
              <a:t>改为</a:t>
            </a:r>
            <a:endParaRPr lang="zh-CN" altLang="en-US"/>
          </a:p>
          <a:p>
            <a:r>
              <a:rPr lang="en-US" altLang="zh-CN" b="1">
                <a:highlight>
                  <a:srgbClr val="C0C0C0"/>
                </a:highlight>
              </a:rPr>
              <a:t>msadapter.pythorch as torch</a:t>
            </a:r>
            <a:r>
              <a:rPr lang="en-US" altLang="zh-CN" b="1"/>
              <a:t> </a:t>
            </a:r>
            <a:endParaRPr lang="en-US" altLang="zh-CN" b="1"/>
          </a:p>
          <a:p>
            <a:r>
              <a:rPr lang="zh-CN" altLang="en-US"/>
              <a:t>再执行运行</a:t>
            </a:r>
            <a:r>
              <a:rPr lang="zh-CN" altLang="en-US"/>
              <a:t>脚本</a:t>
            </a:r>
            <a:endParaRPr lang="zh-CN" altLang="en-US"/>
          </a:p>
          <a:p>
            <a:r>
              <a:rPr lang="en-US" altLang="zh-CN" b="1">
                <a:highlight>
                  <a:srgbClr val="C0C0C0"/>
                </a:highlight>
              </a:rPr>
              <a:t>metr-la.sh | pems.sh</a:t>
            </a:r>
            <a:endParaRPr lang="en-US" altLang="zh-CN" b="1">
              <a:highlight>
                <a:srgbClr val="C0C0C0"/>
              </a:highlight>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424588" y="414455"/>
            <a:ext cx="7342823" cy="52197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sym typeface="+mn-ea"/>
              </a:rPr>
              <a:t>运行结</a:t>
            </a:r>
            <a:r>
              <a:rPr lang="zh-CN" altLang="en-US"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sym typeface="+mn-ea"/>
              </a:rPr>
              <a:t>果</a:t>
            </a:r>
            <a:endParaRPr lang="zh-CN" altLang="en-US"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sym typeface="+mn-ea"/>
            </a:endParaRPr>
          </a:p>
        </p:txBody>
      </p:sp>
      <p:grpSp>
        <p:nvGrpSpPr>
          <p:cNvPr id="4" name="组合 3"/>
          <p:cNvGrpSpPr/>
          <p:nvPr/>
        </p:nvGrpSpPr>
        <p:grpSpPr>
          <a:xfrm>
            <a:off x="0" y="414455"/>
            <a:ext cx="1968500" cy="602693"/>
            <a:chOff x="0" y="414455"/>
            <a:chExt cx="1968500" cy="602693"/>
          </a:xfrm>
        </p:grpSpPr>
        <p:sp>
          <p:nvSpPr>
            <p:cNvPr id="5" name="矩形 4"/>
            <p:cNvSpPr/>
            <p:nvPr/>
          </p:nvSpPr>
          <p:spPr>
            <a:xfrm>
              <a:off x="0" y="414455"/>
              <a:ext cx="1968500" cy="602693"/>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40677" y="414455"/>
              <a:ext cx="1800823" cy="398780"/>
            </a:xfrm>
            <a:prstGeom prst="rect">
              <a:avLst/>
            </a:prstGeom>
            <a:noFill/>
          </p:spPr>
          <p:txBody>
            <a:bodyPr wrap="square" rtlCol="0">
              <a:spAutoFit/>
            </a:bodyPr>
            <a:lstStyle/>
            <a:p>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3.</a:t>
              </a:r>
              <a:r>
                <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 </a:t>
              </a: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Experiment</a:t>
              </a:r>
              <a:endPar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7" name="文本框 6"/>
            <p:cNvSpPr txBox="1"/>
            <p:nvPr/>
          </p:nvSpPr>
          <p:spPr>
            <a:xfrm>
              <a:off x="66077" y="721542"/>
              <a:ext cx="1487824" cy="270510"/>
            </a:xfrm>
            <a:prstGeom prst="rect">
              <a:avLst/>
            </a:prstGeom>
            <a:noFill/>
          </p:spPr>
          <p:txBody>
            <a:bodyPr wrap="square">
              <a:spAutoFit/>
            </a:bodyPr>
            <a:lstStyle/>
            <a:p>
              <a:pPr>
                <a:lnSpc>
                  <a:spcPts val="1400"/>
                </a:lnSpc>
              </a:pP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3.3</a:t>
              </a:r>
              <a:r>
                <a:rPr lang="zh-CN" altLang="en-US" sz="1000" spc="100" dirty="0">
                  <a:solidFill>
                    <a:schemeClr val="tx1">
                      <a:lumMod val="85000"/>
                      <a:lumOff val="15000"/>
                    </a:schemeClr>
                  </a:solidFill>
                  <a:latin typeface="等线" panose="02010600030101010101" pitchFamily="2" charset="-122"/>
                  <a:ea typeface="等线" panose="02010600030101010101" pitchFamily="2" charset="-122"/>
                </a:rPr>
                <a:t> </a:t>
              </a: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result</a:t>
              </a:r>
              <a:endParaRPr lang="en-US" altLang="zh-CN" sz="1000" spc="100"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3" name="图片 2"/>
          <p:cNvPicPr>
            <a:picLocks noChangeAspect="1"/>
          </p:cNvPicPr>
          <p:nvPr/>
        </p:nvPicPr>
        <p:blipFill>
          <a:blip r:embed="rId1"/>
          <a:stretch>
            <a:fillRect/>
          </a:stretch>
        </p:blipFill>
        <p:spPr>
          <a:xfrm>
            <a:off x="769620" y="2092325"/>
            <a:ext cx="10283825" cy="4252595"/>
          </a:xfrm>
          <a:prstGeom prst="rect">
            <a:avLst/>
          </a:prstGeom>
        </p:spPr>
      </p:pic>
      <p:sp>
        <p:nvSpPr>
          <p:cNvPr id="2" name="文本框 1"/>
          <p:cNvSpPr txBox="1"/>
          <p:nvPr/>
        </p:nvSpPr>
        <p:spPr>
          <a:xfrm>
            <a:off x="769620" y="1275080"/>
            <a:ext cx="6096000" cy="368300"/>
          </a:xfrm>
          <a:prstGeom prst="rect">
            <a:avLst/>
          </a:prstGeom>
          <a:noFill/>
        </p:spPr>
        <p:txBody>
          <a:bodyPr wrap="square" rtlCol="0" anchor="t">
            <a:spAutoFit/>
          </a:bodyPr>
          <a:p>
            <a:r>
              <a:rPr lang="en-US" altLang="zh-CN" b="1">
                <a:sym typeface="+mn-ea"/>
              </a:rPr>
              <a:t>METR-LA</a:t>
            </a:r>
            <a:r>
              <a:rPr lang="zh-CN" altLang="en-US">
                <a:sym typeface="+mn-ea"/>
              </a:rPr>
              <a:t>数据集的运行</a:t>
            </a:r>
            <a:r>
              <a:rPr lang="zh-CN" altLang="en-US">
                <a:sym typeface="+mn-ea"/>
              </a:rPr>
              <a:t>结果：</a:t>
            </a:r>
            <a:endParaRPr lang="en-US" altLang="zh-CN">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4" name="文本框 13"/>
          <p:cNvSpPr txBox="1"/>
          <p:nvPr/>
        </p:nvSpPr>
        <p:spPr>
          <a:xfrm>
            <a:off x="6712608" y="4662530"/>
            <a:ext cx="2143399" cy="769441"/>
          </a:xfrm>
          <a:prstGeom prst="rect">
            <a:avLst/>
          </a:prstGeom>
          <a:noFill/>
        </p:spPr>
        <p:txBody>
          <a:bodyPr wrap="square" rtlCol="0">
            <a:spAutoFit/>
          </a:bodyPr>
          <a:lstStyle/>
          <a:p>
            <a:pPr algn="dist"/>
            <a:r>
              <a:rPr lang="zh-CN" altLang="en-US" sz="4400" dirty="0">
                <a:solidFill>
                  <a:schemeClr val="tx2">
                    <a:lumMod val="50000"/>
                  </a:schemeClr>
                </a:solidFill>
                <a:latin typeface="黑体" panose="02010609060101010101" charset="-122"/>
                <a:ea typeface="黑体" panose="02010609060101010101" charset="-122"/>
                <a:cs typeface="字魂105号-简雅黑" panose="00000500000000000000" pitchFamily="2" charset="-122"/>
              </a:rPr>
              <a:t>目录</a:t>
            </a:r>
            <a:r>
              <a:rPr lang="en-US" altLang="zh-CN" sz="4400" dirty="0">
                <a:solidFill>
                  <a:schemeClr val="tx2">
                    <a:lumMod val="50000"/>
                  </a:schemeClr>
                </a:solidFill>
                <a:latin typeface="黑体" panose="02010609060101010101" charset="-122"/>
                <a:ea typeface="黑体" panose="02010609060101010101" charset="-122"/>
                <a:cs typeface="字魂105号-简雅黑" panose="00000500000000000000" pitchFamily="2" charset="-122"/>
              </a:rPr>
              <a:t>  </a:t>
            </a:r>
            <a:endParaRPr lang="en-US" altLang="zh-CN" sz="4400" dirty="0">
              <a:solidFill>
                <a:schemeClr val="tx2">
                  <a:lumMod val="50000"/>
                </a:schemeClr>
              </a:solidFill>
              <a:latin typeface="黑体" panose="02010609060101010101" charset="-122"/>
              <a:ea typeface="黑体" panose="02010609060101010101" charset="-122"/>
              <a:cs typeface="字魂105号-简雅黑" panose="00000500000000000000" pitchFamily="2" charset="-122"/>
            </a:endParaRPr>
          </a:p>
        </p:txBody>
      </p:sp>
      <p:sp>
        <p:nvSpPr>
          <p:cNvPr id="15" name="文本框 14"/>
          <p:cNvSpPr txBox="1"/>
          <p:nvPr/>
        </p:nvSpPr>
        <p:spPr>
          <a:xfrm>
            <a:off x="6789612" y="5431971"/>
            <a:ext cx="2056820" cy="461665"/>
          </a:xfrm>
          <a:prstGeom prst="rect">
            <a:avLst/>
          </a:prstGeom>
          <a:noFill/>
        </p:spPr>
        <p:txBody>
          <a:bodyPr wrap="square" rtlCol="0">
            <a:spAutoFit/>
          </a:bodyPr>
          <a:lstStyle/>
          <a:p>
            <a:pPr algn="dist"/>
            <a:r>
              <a:rPr lang="en-US" altLang="zh-CN" sz="2400" dirty="0">
                <a:latin typeface="等线" panose="02010600030101010101" pitchFamily="2" charset="-122"/>
                <a:ea typeface="等线" panose="02010600030101010101" pitchFamily="2" charset="-122"/>
                <a:cs typeface="字魂105号-简雅黑" panose="00000500000000000000" pitchFamily="2" charset="-122"/>
              </a:rPr>
              <a:t>CONTENTS</a:t>
            </a:r>
            <a:endParaRPr lang="zh-CN" altLang="en-US" sz="2400" dirty="0">
              <a:latin typeface="等线" panose="02010600030101010101" pitchFamily="2" charset="-122"/>
              <a:ea typeface="等线" panose="02010600030101010101" pitchFamily="2" charset="-122"/>
              <a:cs typeface="字魂105号-简雅黑" panose="00000500000000000000" pitchFamily="2" charset="-122"/>
            </a:endParaRPr>
          </a:p>
        </p:txBody>
      </p:sp>
      <p:grpSp>
        <p:nvGrpSpPr>
          <p:cNvPr id="16" name="组合 15"/>
          <p:cNvGrpSpPr/>
          <p:nvPr>
            <p:custDataLst>
              <p:tags r:id="rId2"/>
            </p:custDataLst>
          </p:nvPr>
        </p:nvGrpSpPr>
        <p:grpSpPr>
          <a:xfrm>
            <a:off x="761449" y="2039428"/>
            <a:ext cx="4176313" cy="646331"/>
            <a:chOff x="4340249" y="2755062"/>
            <a:chExt cx="3745833" cy="646331"/>
          </a:xfrm>
        </p:grpSpPr>
        <p:sp>
          <p:nvSpPr>
            <p:cNvPr id="17" name="文本框 16"/>
            <p:cNvSpPr txBox="1"/>
            <p:nvPr>
              <p:custDataLst>
                <p:tags r:id="rId3"/>
              </p:custDataLst>
            </p:nvPr>
          </p:nvSpPr>
          <p:spPr>
            <a:xfrm>
              <a:off x="4340249" y="2755062"/>
              <a:ext cx="625718" cy="646331"/>
            </a:xfrm>
            <a:prstGeom prst="rect">
              <a:avLst/>
            </a:prstGeom>
            <a:noFill/>
          </p:spPr>
          <p:txBody>
            <a:bodyPr wrap="none" rtlCol="0">
              <a:spAutoFit/>
            </a:bodyPr>
            <a:lstStyle/>
            <a:p>
              <a:r>
                <a:rPr lang="en-US" altLang="zh-CN" sz="36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01</a:t>
              </a:r>
              <a:endParaRPr lang="zh-CN" altLang="en-US" sz="36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18" name="文本框 17"/>
            <p:cNvSpPr txBox="1"/>
            <p:nvPr>
              <p:custDataLst>
                <p:tags r:id="rId4"/>
              </p:custDataLst>
            </p:nvPr>
          </p:nvSpPr>
          <p:spPr>
            <a:xfrm>
              <a:off x="5045608" y="2848779"/>
              <a:ext cx="3040474" cy="460375"/>
            </a:xfrm>
            <a:prstGeom prst="rect">
              <a:avLst/>
            </a:prstGeom>
            <a:noFill/>
          </p:spPr>
          <p:txBody>
            <a:bodyPr wrap="square" rtlCol="0">
              <a:spAutoFit/>
            </a:bodyPr>
            <a:lstStyle/>
            <a:p>
              <a:pPr algn="dist"/>
              <a:r>
                <a:rPr lang="zh-CN" altLang="en-US" sz="2400" dirty="0">
                  <a:solidFill>
                    <a:schemeClr val="tx1">
                      <a:lumMod val="85000"/>
                      <a:lumOff val="15000"/>
                    </a:schemeClr>
                  </a:solidFill>
                  <a:latin typeface="黑体" panose="02010609060101010101" charset="-122"/>
                  <a:ea typeface="黑体" panose="02010609060101010101" charset="-122"/>
                  <a:cs typeface="字魂105号-简雅黑" panose="00000500000000000000" pitchFamily="2" charset="-122"/>
                </a:rPr>
                <a:t>模型</a:t>
              </a:r>
              <a:r>
                <a:rPr lang="zh-CN" altLang="en-US" sz="2400" dirty="0">
                  <a:solidFill>
                    <a:schemeClr val="tx1">
                      <a:lumMod val="85000"/>
                      <a:lumOff val="15000"/>
                    </a:schemeClr>
                  </a:solidFill>
                  <a:latin typeface="黑体" panose="02010609060101010101" charset="-122"/>
                  <a:ea typeface="黑体" panose="02010609060101010101" charset="-122"/>
                  <a:cs typeface="字魂105号-简雅黑" panose="00000500000000000000" pitchFamily="2" charset="-122"/>
                </a:rPr>
                <a:t>介绍</a:t>
              </a:r>
              <a:endParaRPr lang="zh-CN" altLang="en-US" sz="2400" dirty="0">
                <a:solidFill>
                  <a:schemeClr val="tx1">
                    <a:lumMod val="85000"/>
                    <a:lumOff val="15000"/>
                  </a:schemeClr>
                </a:solidFill>
                <a:latin typeface="黑体" panose="02010609060101010101" charset="-122"/>
                <a:ea typeface="黑体" panose="02010609060101010101" charset="-122"/>
                <a:cs typeface="字魂105号-简雅黑" panose="00000500000000000000" pitchFamily="2" charset="-122"/>
              </a:endParaRPr>
            </a:p>
          </p:txBody>
        </p:sp>
      </p:grpSp>
      <p:grpSp>
        <p:nvGrpSpPr>
          <p:cNvPr id="20" name="组合 19"/>
          <p:cNvGrpSpPr/>
          <p:nvPr>
            <p:custDataLst>
              <p:tags r:id="rId5"/>
            </p:custDataLst>
          </p:nvPr>
        </p:nvGrpSpPr>
        <p:grpSpPr>
          <a:xfrm>
            <a:off x="761449" y="3054177"/>
            <a:ext cx="3228975" cy="646331"/>
            <a:chOff x="4340249" y="2755062"/>
            <a:chExt cx="2896143" cy="646331"/>
          </a:xfrm>
        </p:grpSpPr>
        <p:sp>
          <p:nvSpPr>
            <p:cNvPr id="21" name="文本框 20"/>
            <p:cNvSpPr txBox="1"/>
            <p:nvPr>
              <p:custDataLst>
                <p:tags r:id="rId6"/>
              </p:custDataLst>
            </p:nvPr>
          </p:nvSpPr>
          <p:spPr>
            <a:xfrm>
              <a:off x="4340249" y="2755062"/>
              <a:ext cx="625718" cy="646331"/>
            </a:xfrm>
            <a:prstGeom prst="rect">
              <a:avLst/>
            </a:prstGeom>
            <a:noFill/>
          </p:spPr>
          <p:txBody>
            <a:bodyPr wrap="none" rtlCol="0">
              <a:spAutoFit/>
            </a:bodyPr>
            <a:lstStyle/>
            <a:p>
              <a:r>
                <a:rPr lang="en-US" altLang="zh-CN" sz="36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02</a:t>
              </a:r>
              <a:endParaRPr lang="zh-CN" altLang="en-US" sz="36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22" name="文本框 21"/>
            <p:cNvSpPr txBox="1"/>
            <p:nvPr>
              <p:custDataLst>
                <p:tags r:id="rId7"/>
              </p:custDataLst>
            </p:nvPr>
          </p:nvSpPr>
          <p:spPr>
            <a:xfrm>
              <a:off x="5045917" y="2848407"/>
              <a:ext cx="2190475" cy="460375"/>
            </a:xfrm>
            <a:prstGeom prst="rect">
              <a:avLst/>
            </a:prstGeom>
            <a:noFill/>
          </p:spPr>
          <p:txBody>
            <a:bodyPr wrap="square" rtlCol="0">
              <a:spAutoFit/>
            </a:bodyPr>
            <a:lstStyle/>
            <a:p>
              <a:pPr algn="dist"/>
              <a:r>
                <a:rPr lang="zh-CN" altLang="en-US" sz="2400" dirty="0">
                  <a:solidFill>
                    <a:schemeClr val="tx1">
                      <a:lumMod val="85000"/>
                      <a:lumOff val="15000"/>
                    </a:schemeClr>
                  </a:solidFill>
                  <a:latin typeface="黑体" panose="02010609060101010101" charset="-122"/>
                  <a:ea typeface="黑体" panose="02010609060101010101" charset="-122"/>
                  <a:cs typeface="字魂105号-简雅黑" panose="00000500000000000000" pitchFamily="2" charset="-122"/>
                </a:rPr>
                <a:t>数据集</a:t>
              </a:r>
              <a:endParaRPr lang="zh-CN" altLang="en-US" sz="2400" dirty="0">
                <a:solidFill>
                  <a:schemeClr val="tx1">
                    <a:lumMod val="85000"/>
                    <a:lumOff val="15000"/>
                  </a:schemeClr>
                </a:solidFill>
                <a:latin typeface="黑体" panose="02010609060101010101" charset="-122"/>
                <a:ea typeface="黑体" panose="02010609060101010101" charset="-122"/>
                <a:cs typeface="字魂105号-简雅黑" panose="00000500000000000000" pitchFamily="2" charset="-122"/>
              </a:endParaRPr>
            </a:p>
          </p:txBody>
        </p:sp>
      </p:grpSp>
      <p:grpSp>
        <p:nvGrpSpPr>
          <p:cNvPr id="24" name="组合 23"/>
          <p:cNvGrpSpPr/>
          <p:nvPr>
            <p:custDataLst>
              <p:tags r:id="rId8"/>
            </p:custDataLst>
          </p:nvPr>
        </p:nvGrpSpPr>
        <p:grpSpPr>
          <a:xfrm>
            <a:off x="761449" y="4068926"/>
            <a:ext cx="4176395" cy="646331"/>
            <a:chOff x="4340249" y="2755062"/>
            <a:chExt cx="3745906" cy="646331"/>
          </a:xfrm>
        </p:grpSpPr>
        <p:sp>
          <p:nvSpPr>
            <p:cNvPr id="25" name="文本框 24"/>
            <p:cNvSpPr txBox="1"/>
            <p:nvPr>
              <p:custDataLst>
                <p:tags r:id="rId9"/>
              </p:custDataLst>
            </p:nvPr>
          </p:nvSpPr>
          <p:spPr>
            <a:xfrm>
              <a:off x="4340249" y="2755062"/>
              <a:ext cx="625718" cy="646331"/>
            </a:xfrm>
            <a:prstGeom prst="rect">
              <a:avLst/>
            </a:prstGeom>
            <a:noFill/>
          </p:spPr>
          <p:txBody>
            <a:bodyPr wrap="none" rtlCol="0">
              <a:spAutoFit/>
            </a:bodyPr>
            <a:lstStyle/>
            <a:p>
              <a:r>
                <a:rPr lang="en-US" altLang="zh-CN" sz="36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03</a:t>
              </a:r>
              <a:endParaRPr lang="zh-CN" altLang="en-US" sz="36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26" name="文本框 25"/>
            <p:cNvSpPr txBox="1"/>
            <p:nvPr>
              <p:custDataLst>
                <p:tags r:id="rId10"/>
              </p:custDataLst>
            </p:nvPr>
          </p:nvSpPr>
          <p:spPr>
            <a:xfrm>
              <a:off x="5045917" y="2803957"/>
              <a:ext cx="3040238" cy="460375"/>
            </a:xfrm>
            <a:prstGeom prst="rect">
              <a:avLst/>
            </a:prstGeom>
            <a:noFill/>
          </p:spPr>
          <p:txBody>
            <a:bodyPr wrap="square" rtlCol="0">
              <a:spAutoFit/>
            </a:bodyPr>
            <a:lstStyle/>
            <a:p>
              <a:pPr algn="dist"/>
              <a:r>
                <a:rPr lang="zh-CN" altLang="en-US" sz="2400" dirty="0">
                  <a:solidFill>
                    <a:schemeClr val="tx1">
                      <a:lumMod val="85000"/>
                      <a:lumOff val="15000"/>
                    </a:schemeClr>
                  </a:solidFill>
                  <a:latin typeface="黑体" panose="02010609060101010101" charset="-122"/>
                  <a:ea typeface="黑体" panose="02010609060101010101" charset="-122"/>
                  <a:cs typeface="字魂105号-简雅黑" panose="00000500000000000000" pitchFamily="2" charset="-122"/>
                </a:rPr>
                <a:t>模型</a:t>
              </a:r>
              <a:r>
                <a:rPr lang="zh-CN" altLang="en-US" sz="2400" dirty="0">
                  <a:solidFill>
                    <a:schemeClr val="tx1">
                      <a:lumMod val="85000"/>
                      <a:lumOff val="15000"/>
                    </a:schemeClr>
                  </a:solidFill>
                  <a:latin typeface="黑体" panose="02010609060101010101" charset="-122"/>
                  <a:ea typeface="黑体" panose="02010609060101010101" charset="-122"/>
                  <a:cs typeface="字魂105号-简雅黑" panose="00000500000000000000" pitchFamily="2" charset="-122"/>
                </a:rPr>
                <a:t>复现</a:t>
              </a:r>
              <a:endParaRPr lang="zh-CN" altLang="en-US" sz="2400" dirty="0">
                <a:solidFill>
                  <a:schemeClr val="tx1">
                    <a:lumMod val="85000"/>
                    <a:lumOff val="15000"/>
                  </a:schemeClr>
                </a:solidFill>
                <a:latin typeface="黑体" panose="02010609060101010101" charset="-122"/>
                <a:ea typeface="黑体" panose="02010609060101010101" charset="-122"/>
                <a:cs typeface="字魂105号-简雅黑" panose="00000500000000000000" pitchFamily="2" charset="-122"/>
              </a:endParaRPr>
            </a:p>
          </p:txBody>
        </p:sp>
      </p:grpSp>
      <p:grpSp>
        <p:nvGrpSpPr>
          <p:cNvPr id="28" name="组合 27"/>
          <p:cNvGrpSpPr/>
          <p:nvPr>
            <p:custDataLst>
              <p:tags r:id="rId11"/>
            </p:custDataLst>
          </p:nvPr>
        </p:nvGrpSpPr>
        <p:grpSpPr>
          <a:xfrm>
            <a:off x="761449" y="5083675"/>
            <a:ext cx="2255519" cy="646331"/>
            <a:chOff x="4340249" y="2755062"/>
            <a:chExt cx="2023028" cy="646331"/>
          </a:xfrm>
        </p:grpSpPr>
        <p:sp>
          <p:nvSpPr>
            <p:cNvPr id="29" name="文本框 28"/>
            <p:cNvSpPr txBox="1"/>
            <p:nvPr>
              <p:custDataLst>
                <p:tags r:id="rId12"/>
              </p:custDataLst>
            </p:nvPr>
          </p:nvSpPr>
          <p:spPr>
            <a:xfrm>
              <a:off x="4340249" y="2755062"/>
              <a:ext cx="625718" cy="646331"/>
            </a:xfrm>
            <a:prstGeom prst="rect">
              <a:avLst/>
            </a:prstGeom>
            <a:noFill/>
          </p:spPr>
          <p:txBody>
            <a:bodyPr wrap="none" rtlCol="0">
              <a:spAutoFit/>
            </a:bodyPr>
            <a:lstStyle/>
            <a:p>
              <a:r>
                <a:rPr lang="en-US" altLang="zh-CN" sz="36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04</a:t>
              </a:r>
              <a:endParaRPr lang="zh-CN" altLang="en-US" sz="36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0" name="文本框 29"/>
            <p:cNvSpPr txBox="1"/>
            <p:nvPr>
              <p:custDataLst>
                <p:tags r:id="rId13"/>
              </p:custDataLst>
            </p:nvPr>
          </p:nvSpPr>
          <p:spPr>
            <a:xfrm>
              <a:off x="5045347" y="2760777"/>
              <a:ext cx="1317930" cy="460375"/>
            </a:xfrm>
            <a:prstGeom prst="rect">
              <a:avLst/>
            </a:prstGeom>
            <a:noFill/>
          </p:spPr>
          <p:txBody>
            <a:bodyPr wrap="square" rtlCol="0">
              <a:spAutoFit/>
            </a:bodyPr>
            <a:lstStyle/>
            <a:p>
              <a:pPr algn="dist"/>
              <a:r>
                <a:rPr lang="zh-CN" altLang="en-US" sz="2400" dirty="0">
                  <a:solidFill>
                    <a:schemeClr val="tx1">
                      <a:lumMod val="85000"/>
                      <a:lumOff val="15000"/>
                    </a:schemeClr>
                  </a:solidFill>
                  <a:latin typeface="黑体" panose="02010609060101010101" charset="-122"/>
                  <a:ea typeface="黑体" panose="02010609060101010101" charset="-122"/>
                  <a:cs typeface="字魂105号-简雅黑" panose="00000500000000000000" pitchFamily="2" charset="-122"/>
                </a:rPr>
                <a:t>总结</a:t>
              </a:r>
              <a:endParaRPr lang="zh-CN" altLang="en-US" sz="2400" dirty="0">
                <a:solidFill>
                  <a:schemeClr val="tx1">
                    <a:lumMod val="85000"/>
                    <a:lumOff val="15000"/>
                  </a:schemeClr>
                </a:solidFill>
                <a:latin typeface="黑体" panose="02010609060101010101" charset="-122"/>
                <a:ea typeface="黑体" panose="02010609060101010101" charset="-122"/>
                <a:cs typeface="字魂105号-简雅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424588" y="414455"/>
            <a:ext cx="7342823" cy="52197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sym typeface="+mn-ea"/>
              </a:rPr>
              <a:t>运行结</a:t>
            </a:r>
            <a:r>
              <a:rPr lang="zh-CN" altLang="en-US"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sym typeface="+mn-ea"/>
              </a:rPr>
              <a:t>果</a:t>
            </a:r>
            <a:endParaRPr lang="zh-CN" altLang="en-US"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sym typeface="+mn-ea"/>
            </a:endParaRPr>
          </a:p>
        </p:txBody>
      </p:sp>
      <p:grpSp>
        <p:nvGrpSpPr>
          <p:cNvPr id="4" name="组合 3"/>
          <p:cNvGrpSpPr/>
          <p:nvPr/>
        </p:nvGrpSpPr>
        <p:grpSpPr>
          <a:xfrm>
            <a:off x="0" y="414455"/>
            <a:ext cx="1968500" cy="602693"/>
            <a:chOff x="0" y="414455"/>
            <a:chExt cx="1968500" cy="602693"/>
          </a:xfrm>
        </p:grpSpPr>
        <p:sp>
          <p:nvSpPr>
            <p:cNvPr id="5" name="矩形 4"/>
            <p:cNvSpPr/>
            <p:nvPr/>
          </p:nvSpPr>
          <p:spPr>
            <a:xfrm>
              <a:off x="0" y="414455"/>
              <a:ext cx="1968500" cy="602693"/>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40677" y="414455"/>
              <a:ext cx="1800823" cy="398780"/>
            </a:xfrm>
            <a:prstGeom prst="rect">
              <a:avLst/>
            </a:prstGeom>
            <a:noFill/>
          </p:spPr>
          <p:txBody>
            <a:bodyPr wrap="square" rtlCol="0">
              <a:spAutoFit/>
            </a:bodyPr>
            <a:lstStyle/>
            <a:p>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3.</a:t>
              </a:r>
              <a:r>
                <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 </a:t>
              </a: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Experiment</a:t>
              </a:r>
              <a:endPar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7" name="文本框 6"/>
            <p:cNvSpPr txBox="1"/>
            <p:nvPr/>
          </p:nvSpPr>
          <p:spPr>
            <a:xfrm>
              <a:off x="66077" y="721542"/>
              <a:ext cx="1487824" cy="270510"/>
            </a:xfrm>
            <a:prstGeom prst="rect">
              <a:avLst/>
            </a:prstGeom>
            <a:noFill/>
          </p:spPr>
          <p:txBody>
            <a:bodyPr wrap="square">
              <a:spAutoFit/>
            </a:bodyPr>
            <a:lstStyle/>
            <a:p>
              <a:pPr>
                <a:lnSpc>
                  <a:spcPts val="1400"/>
                </a:lnSpc>
              </a:pP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3.3</a:t>
              </a:r>
              <a:r>
                <a:rPr lang="zh-CN" altLang="en-US" sz="1000" spc="100" dirty="0">
                  <a:solidFill>
                    <a:schemeClr val="tx1">
                      <a:lumMod val="85000"/>
                      <a:lumOff val="15000"/>
                    </a:schemeClr>
                  </a:solidFill>
                  <a:latin typeface="等线" panose="02010600030101010101" pitchFamily="2" charset="-122"/>
                  <a:ea typeface="等线" panose="02010600030101010101" pitchFamily="2" charset="-122"/>
                </a:rPr>
                <a:t> </a:t>
              </a: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result</a:t>
              </a:r>
              <a:endParaRPr lang="en-US" altLang="zh-CN" sz="1000" spc="100"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2" name="图片 1"/>
          <p:cNvPicPr>
            <a:picLocks noChangeAspect="1"/>
          </p:cNvPicPr>
          <p:nvPr/>
        </p:nvPicPr>
        <p:blipFill>
          <a:blip r:embed="rId1"/>
          <a:stretch>
            <a:fillRect/>
          </a:stretch>
        </p:blipFill>
        <p:spPr>
          <a:xfrm>
            <a:off x="504825" y="1926590"/>
            <a:ext cx="11182350" cy="4010025"/>
          </a:xfrm>
          <a:prstGeom prst="rect">
            <a:avLst/>
          </a:prstGeom>
        </p:spPr>
      </p:pic>
      <p:sp>
        <p:nvSpPr>
          <p:cNvPr id="8" name="文本框 7"/>
          <p:cNvSpPr txBox="1"/>
          <p:nvPr/>
        </p:nvSpPr>
        <p:spPr>
          <a:xfrm>
            <a:off x="769620" y="1275080"/>
            <a:ext cx="6096000" cy="368300"/>
          </a:xfrm>
          <a:prstGeom prst="rect">
            <a:avLst/>
          </a:prstGeom>
          <a:noFill/>
        </p:spPr>
        <p:txBody>
          <a:bodyPr wrap="square" rtlCol="0" anchor="t">
            <a:spAutoFit/>
          </a:bodyPr>
          <a:p>
            <a:r>
              <a:rPr lang="en-US" altLang="zh-CN" b="1">
                <a:sym typeface="+mn-ea"/>
              </a:rPr>
              <a:t>PEMS-Bays</a:t>
            </a:r>
            <a:r>
              <a:rPr lang="zh-CN" altLang="en-US">
                <a:sym typeface="+mn-ea"/>
              </a:rPr>
              <a:t>数据集的运行</a:t>
            </a:r>
            <a:r>
              <a:rPr lang="zh-CN" altLang="en-US">
                <a:sym typeface="+mn-ea"/>
              </a:rPr>
              <a:t>结果：</a:t>
            </a:r>
            <a:endParaRPr lang="en-US" altLang="zh-CN">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6" name="文本框 35"/>
          <p:cNvSpPr txBox="1"/>
          <p:nvPr/>
        </p:nvSpPr>
        <p:spPr>
          <a:xfrm>
            <a:off x="609932" y="1771370"/>
            <a:ext cx="2887329" cy="707886"/>
          </a:xfrm>
          <a:prstGeom prst="rect">
            <a:avLst/>
          </a:prstGeom>
          <a:noFill/>
        </p:spPr>
        <p:txBody>
          <a:bodyPr wrap="none" rtlCol="0">
            <a:spAutoFit/>
          </a:bodyPr>
          <a:lstStyle/>
          <a:p>
            <a:pPr algn="just"/>
            <a:r>
              <a:rPr lang="en-US" altLang="zh-CN" sz="40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PART FOUR</a:t>
            </a:r>
            <a:endParaRPr lang="en-US" altLang="zh-CN" sz="40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7" name="文本框 36"/>
          <p:cNvSpPr txBox="1"/>
          <p:nvPr/>
        </p:nvSpPr>
        <p:spPr>
          <a:xfrm>
            <a:off x="598805" y="2491105"/>
            <a:ext cx="2281555" cy="829945"/>
          </a:xfrm>
          <a:prstGeom prst="rect">
            <a:avLst/>
          </a:prstGeom>
          <a:noFill/>
        </p:spPr>
        <p:txBody>
          <a:bodyPr wrap="square" rtlCol="0">
            <a:spAutoFit/>
          </a:bodyPr>
          <a:lstStyle/>
          <a:p>
            <a:pPr algn="dist"/>
            <a:r>
              <a:rPr lang="zh-CN" altLang="en-US" sz="4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总结</a:t>
            </a:r>
            <a:endParaRPr lang="zh-CN" altLang="en-US" sz="4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158807" y="414455"/>
            <a:ext cx="5874385" cy="521970"/>
          </a:xfrm>
          <a:prstGeom prst="rect">
            <a:avLst/>
          </a:prstGeom>
          <a:noFill/>
        </p:spPr>
        <p:txBody>
          <a:bodyPr wrap="square" rtlCol="0">
            <a:spAutoFit/>
          </a:bodyPr>
          <a:lstStyle/>
          <a:p>
            <a:pPr algn="ctr"/>
            <a:r>
              <a:rPr lang="zh-CN" altLang="en-US" sz="2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sym typeface="+mn-ea"/>
              </a:rPr>
              <a:t>总结</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sym typeface="+mn-ea"/>
            </a:endParaRPr>
          </a:p>
        </p:txBody>
      </p:sp>
      <p:grpSp>
        <p:nvGrpSpPr>
          <p:cNvPr id="2" name="组合 1"/>
          <p:cNvGrpSpPr/>
          <p:nvPr/>
        </p:nvGrpSpPr>
        <p:grpSpPr>
          <a:xfrm>
            <a:off x="0" y="414655"/>
            <a:ext cx="2425065" cy="400050"/>
            <a:chOff x="0" y="414455"/>
            <a:chExt cx="2136140" cy="400110"/>
          </a:xfrm>
        </p:grpSpPr>
        <p:sp>
          <p:nvSpPr>
            <p:cNvPr id="4" name="矩形 3"/>
            <p:cNvSpPr/>
            <p:nvPr/>
          </p:nvSpPr>
          <p:spPr>
            <a:xfrm>
              <a:off x="0" y="414456"/>
              <a:ext cx="1536700" cy="400109"/>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40640" y="414455"/>
              <a:ext cx="2095500" cy="398840"/>
            </a:xfrm>
            <a:prstGeom prst="rect">
              <a:avLst/>
            </a:prstGeom>
            <a:noFill/>
          </p:spPr>
          <p:txBody>
            <a:bodyPr wrap="square" rtlCol="0">
              <a:spAutoFit/>
            </a:bodyPr>
            <a:lstStyle/>
            <a:p>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4.</a:t>
              </a:r>
              <a:r>
                <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 </a:t>
              </a: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Conclusion</a:t>
              </a:r>
              <a:endPar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grpSp>
      <p:sp>
        <p:nvSpPr>
          <p:cNvPr id="9" name="文本框 8"/>
          <p:cNvSpPr txBox="1"/>
          <p:nvPr/>
        </p:nvSpPr>
        <p:spPr>
          <a:xfrm>
            <a:off x="3118485" y="1423670"/>
            <a:ext cx="8150225" cy="1189355"/>
          </a:xfrm>
          <a:prstGeom prst="rect">
            <a:avLst/>
          </a:prstGeom>
          <a:noFill/>
        </p:spPr>
        <p:txBody>
          <a:bodyPr wrap="square" rtlCol="0" anchor="t">
            <a:noAutofit/>
          </a:bodyPr>
          <a:p>
            <a:pPr indent="457200" algn="just">
              <a:lnSpc>
                <a:spcPts val="1600"/>
              </a:lnSpc>
              <a:buClrTx/>
              <a:buSzTx/>
              <a:buFontTx/>
            </a:pPr>
            <a:r>
              <a:rPr lang="zh-CN" altLang="en-US" sz="16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该论文提出了一种新的方法POLLA来提高长序列空间时间建模的效果。具体来说，它引入了基于距离矩阵更新策略的局部结构信息感知机制，并将其应用于时空自注意力中。这种方法在两个交通预测任务上进行了测试，并且与最先进的方法相比，在减少计算开销的同时取得了显著的性能提升。此外，该论文还设计了一个非自回归预测器，可以在一个前向步骤内生成输出，适用于各种任务需求。</a:t>
            </a:r>
            <a:endParaRPr lang="zh-CN" altLang="en-US" sz="16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11" name="矩形 10"/>
          <p:cNvSpPr/>
          <p:nvPr/>
        </p:nvSpPr>
        <p:spPr>
          <a:xfrm>
            <a:off x="798195" y="1423670"/>
            <a:ext cx="1957705" cy="10699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99799" y="1760345"/>
            <a:ext cx="396281" cy="396281"/>
            <a:chOff x="6338697" y="2549187"/>
            <a:chExt cx="396281" cy="396281"/>
          </a:xfrm>
        </p:grpSpPr>
        <p:sp>
          <p:nvSpPr>
            <p:cNvPr id="13" name="椭圆 12"/>
            <p:cNvSpPr/>
            <p:nvPr/>
          </p:nvSpPr>
          <p:spPr>
            <a:xfrm>
              <a:off x="6338697" y="2549187"/>
              <a:ext cx="396281" cy="396281"/>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Freeform: Shape 52"/>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p>
              <a:pPr algn="ctr"/>
              <a:endParaRPr sz="2400" dirty="0">
                <a:latin typeface="等线" panose="02010600030101010101" pitchFamily="2" charset="-122"/>
              </a:endParaRPr>
            </a:p>
          </p:txBody>
        </p:sp>
      </p:grpSp>
      <p:sp>
        <p:nvSpPr>
          <p:cNvPr id="15" name="文本框 14"/>
          <p:cNvSpPr txBox="1"/>
          <p:nvPr/>
        </p:nvSpPr>
        <p:spPr>
          <a:xfrm>
            <a:off x="1100511" y="1758899"/>
            <a:ext cx="2018155" cy="398780"/>
          </a:xfrm>
          <a:prstGeom prst="rect">
            <a:avLst/>
          </a:prstGeom>
          <a:noFill/>
        </p:spPr>
        <p:txBody>
          <a:bodyPr wrap="square" rtlCol="0">
            <a:spAutoFit/>
          </a:bodyPr>
          <a:p>
            <a:pPr algn="just"/>
            <a:r>
              <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文章的</a:t>
            </a:r>
            <a:r>
              <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优点</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21" name="矩形 20"/>
          <p:cNvSpPr/>
          <p:nvPr/>
        </p:nvSpPr>
        <p:spPr>
          <a:xfrm>
            <a:off x="798195" y="2894330"/>
            <a:ext cx="1957705" cy="10699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a:off x="599799" y="3231005"/>
            <a:ext cx="396281" cy="396281"/>
            <a:chOff x="6338697" y="2549187"/>
            <a:chExt cx="396281" cy="396281"/>
          </a:xfrm>
        </p:grpSpPr>
        <p:sp>
          <p:nvSpPr>
            <p:cNvPr id="23" name="椭圆 22"/>
            <p:cNvSpPr/>
            <p:nvPr/>
          </p:nvSpPr>
          <p:spPr>
            <a:xfrm>
              <a:off x="6338697" y="2549187"/>
              <a:ext cx="396281" cy="396281"/>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Freeform: Shape 52"/>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p>
              <a:pPr algn="ctr"/>
              <a:endParaRPr sz="2400" dirty="0">
                <a:latin typeface="等线" panose="02010600030101010101" pitchFamily="2" charset="-122"/>
              </a:endParaRPr>
            </a:p>
          </p:txBody>
        </p:sp>
      </p:grpSp>
      <p:sp>
        <p:nvSpPr>
          <p:cNvPr id="25" name="文本框 24"/>
          <p:cNvSpPr txBox="1"/>
          <p:nvPr/>
        </p:nvSpPr>
        <p:spPr>
          <a:xfrm>
            <a:off x="996371" y="3228289"/>
            <a:ext cx="2018155" cy="398780"/>
          </a:xfrm>
          <a:prstGeom prst="rect">
            <a:avLst/>
          </a:prstGeom>
          <a:noFill/>
        </p:spPr>
        <p:txBody>
          <a:bodyPr wrap="square" rtlCol="0">
            <a:spAutoFit/>
          </a:bodyPr>
          <a:p>
            <a:pPr algn="just"/>
            <a:r>
              <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方法的</a:t>
            </a:r>
            <a:r>
              <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创新点</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26" name="文本框 25"/>
          <p:cNvSpPr txBox="1"/>
          <p:nvPr/>
        </p:nvSpPr>
        <p:spPr>
          <a:xfrm>
            <a:off x="3158490" y="2974340"/>
            <a:ext cx="8150225" cy="906780"/>
          </a:xfrm>
          <a:prstGeom prst="rect">
            <a:avLst/>
          </a:prstGeom>
          <a:noFill/>
        </p:spPr>
        <p:txBody>
          <a:bodyPr wrap="square" rtlCol="0" anchor="t">
            <a:noAutofit/>
          </a:bodyPr>
          <a:p>
            <a:pPr indent="457200" algn="just">
              <a:lnSpc>
                <a:spcPts val="1600"/>
              </a:lnSpc>
              <a:buClrTx/>
              <a:buSzTx/>
              <a:buFontTx/>
            </a:pPr>
            <a:r>
              <a:rPr lang="zh-CN" altLang="en-US" sz="16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创新点在于提出了POLLA框架，其中引入了距离矩阵更新策略以捕捉局部结构信息，并将其应用于时空自注意力中。这种新颖的方法不仅能够提高模型的性能，而且还可以减少计算成本。此外，该论文还设计了一个非自回归预测器，可以更快地生成输出，从而进一步提高了模型的效率。</a:t>
            </a:r>
            <a:endParaRPr lang="zh-CN" altLang="en-US" sz="16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27" name="矩形 26"/>
          <p:cNvSpPr/>
          <p:nvPr/>
        </p:nvSpPr>
        <p:spPr>
          <a:xfrm>
            <a:off x="798195" y="4416425"/>
            <a:ext cx="1957705" cy="10699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8" name="组合 27"/>
          <p:cNvGrpSpPr/>
          <p:nvPr/>
        </p:nvGrpSpPr>
        <p:grpSpPr>
          <a:xfrm>
            <a:off x="599799" y="4753100"/>
            <a:ext cx="396281" cy="396281"/>
            <a:chOff x="6338697" y="2549187"/>
            <a:chExt cx="396281" cy="396281"/>
          </a:xfrm>
        </p:grpSpPr>
        <p:sp>
          <p:nvSpPr>
            <p:cNvPr id="33" name="椭圆 32"/>
            <p:cNvSpPr/>
            <p:nvPr/>
          </p:nvSpPr>
          <p:spPr>
            <a:xfrm>
              <a:off x="6338697" y="2549187"/>
              <a:ext cx="396281" cy="396281"/>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Freeform: Shape 52"/>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p>
              <a:pPr algn="ctr"/>
              <a:endParaRPr sz="2400" dirty="0">
                <a:latin typeface="等线" panose="02010600030101010101" pitchFamily="2" charset="-122"/>
              </a:endParaRPr>
            </a:p>
          </p:txBody>
        </p:sp>
      </p:grpSp>
      <p:sp>
        <p:nvSpPr>
          <p:cNvPr id="38" name="文本框 37"/>
          <p:cNvSpPr txBox="1"/>
          <p:nvPr/>
        </p:nvSpPr>
        <p:spPr>
          <a:xfrm>
            <a:off x="996371" y="4750384"/>
            <a:ext cx="2018155" cy="398780"/>
          </a:xfrm>
          <a:prstGeom prst="rect">
            <a:avLst/>
          </a:prstGeom>
          <a:noFill/>
        </p:spPr>
        <p:txBody>
          <a:bodyPr wrap="square" rtlCol="0">
            <a:spAutoFit/>
          </a:bodyPr>
          <a:p>
            <a:pPr algn="just"/>
            <a:r>
              <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未来</a:t>
            </a:r>
            <a:r>
              <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展望</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40" name="文本框 39"/>
          <p:cNvSpPr txBox="1"/>
          <p:nvPr/>
        </p:nvSpPr>
        <p:spPr>
          <a:xfrm>
            <a:off x="3158490" y="4579620"/>
            <a:ext cx="8150225" cy="906780"/>
          </a:xfrm>
          <a:prstGeom prst="rect">
            <a:avLst/>
          </a:prstGeom>
          <a:noFill/>
        </p:spPr>
        <p:txBody>
          <a:bodyPr wrap="square" rtlCol="0" anchor="t">
            <a:noAutofit/>
          </a:bodyPr>
          <a:p>
            <a:pPr indent="457200" algn="just">
              <a:lnSpc>
                <a:spcPts val="1600"/>
              </a:lnSpc>
              <a:buClrTx/>
              <a:buSzTx/>
              <a:buFontTx/>
            </a:pPr>
            <a:r>
              <a:rPr lang="zh-CN" altLang="en-US" sz="16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此方法可以扩展到其他领域的空间时间建模问题。例如城市规划、气象预测等领域。</a:t>
            </a:r>
            <a:r>
              <a:rPr lang="zh-CN" altLang="en-US" sz="16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并与其他时空建模技术相结合，以获得更好的性能。最后，通过更多的实验和调整来进一步优化，以实现更高的性能和更广泛的应用范围。</a:t>
            </a:r>
            <a:endParaRPr lang="zh-CN" altLang="en-US" sz="16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491941" y="1298579"/>
            <a:ext cx="4426568" cy="1107996"/>
          </a:xfrm>
          <a:prstGeom prst="rect">
            <a:avLst/>
          </a:prstGeom>
          <a:noFill/>
        </p:spPr>
        <p:txBody>
          <a:bodyPr wrap="square" rtlCol="0">
            <a:spAutoFit/>
          </a:bodyPr>
          <a:lstStyle/>
          <a:p>
            <a:pPr algn="dist"/>
            <a:r>
              <a:rPr lang="en-US" altLang="zh-CN" sz="6600" dirty="0">
                <a:solidFill>
                  <a:schemeClr val="tx2">
                    <a:lumMod val="50000"/>
                  </a:schemeClr>
                </a:solidFill>
                <a:latin typeface="等线" panose="02010600030101010101" pitchFamily="2" charset="-122"/>
                <a:ea typeface="等线" panose="02010600030101010101" pitchFamily="2" charset="-122"/>
                <a:cs typeface="字魂105号-简雅黑" panose="00000500000000000000" pitchFamily="2" charset="-122"/>
              </a:rPr>
              <a:t>THANKS</a:t>
            </a:r>
            <a:endParaRPr lang="en-US" altLang="zh-CN" sz="6600" dirty="0">
              <a:solidFill>
                <a:schemeClr val="tx2">
                  <a:lumMod val="50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6" name="文本框 35"/>
          <p:cNvSpPr txBox="1"/>
          <p:nvPr/>
        </p:nvSpPr>
        <p:spPr>
          <a:xfrm>
            <a:off x="598711" y="1783303"/>
            <a:ext cx="2621230" cy="707886"/>
          </a:xfrm>
          <a:prstGeom prst="rect">
            <a:avLst/>
          </a:prstGeom>
          <a:noFill/>
        </p:spPr>
        <p:txBody>
          <a:bodyPr wrap="none" rtlCol="0">
            <a:spAutoFit/>
          </a:bodyPr>
          <a:lstStyle/>
          <a:p>
            <a:pPr algn="just"/>
            <a:r>
              <a:rPr lang="en-US" altLang="zh-CN" sz="40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PART ONE</a:t>
            </a:r>
            <a:endParaRPr lang="en-US" altLang="zh-CN" sz="40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7" name="文本框 36"/>
          <p:cNvSpPr txBox="1"/>
          <p:nvPr/>
        </p:nvSpPr>
        <p:spPr>
          <a:xfrm>
            <a:off x="598805" y="2491105"/>
            <a:ext cx="5497195" cy="829945"/>
          </a:xfrm>
          <a:prstGeom prst="rect">
            <a:avLst/>
          </a:prstGeom>
          <a:noFill/>
        </p:spPr>
        <p:txBody>
          <a:bodyPr wrap="square" rtlCol="0">
            <a:spAutoFit/>
          </a:bodyPr>
          <a:lstStyle/>
          <a:p>
            <a:pPr algn="dist"/>
            <a:r>
              <a:rPr lang="en-US" altLang="zh-CN" sz="4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POLLA</a:t>
            </a:r>
            <a:r>
              <a:rPr lang="zh-CN" altLang="en-US" sz="4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模型</a:t>
            </a:r>
            <a:r>
              <a:rPr lang="zh-CN" altLang="en-US" sz="4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介绍</a:t>
            </a:r>
            <a:endParaRPr lang="zh-CN" altLang="en-US" sz="4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616382" y="414455"/>
            <a:ext cx="2959236" cy="521970"/>
          </a:xfrm>
          <a:prstGeom prst="rect">
            <a:avLst/>
          </a:prstGeom>
          <a:noFill/>
        </p:spPr>
        <p:txBody>
          <a:bodyPr wrap="square" rtlCol="0">
            <a:spAutoFit/>
          </a:bodyPr>
          <a:lstStyle/>
          <a:p>
            <a:pPr algn="dist"/>
            <a:r>
              <a:rPr lang="en-US" altLang="zh-CN" sz="2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POLLA</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背景</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grpSp>
        <p:nvGrpSpPr>
          <p:cNvPr id="21" name="组合 20"/>
          <p:cNvGrpSpPr/>
          <p:nvPr/>
        </p:nvGrpSpPr>
        <p:grpSpPr>
          <a:xfrm>
            <a:off x="0" y="414455"/>
            <a:ext cx="1968500" cy="602693"/>
            <a:chOff x="0" y="414455"/>
            <a:chExt cx="1968500" cy="602693"/>
          </a:xfrm>
          <a:solidFill>
            <a:schemeClr val="accent5">
              <a:lumMod val="20000"/>
              <a:lumOff val="80000"/>
            </a:schemeClr>
          </a:solidFill>
        </p:grpSpPr>
        <p:sp>
          <p:nvSpPr>
            <p:cNvPr id="2" name="矩形 1"/>
            <p:cNvSpPr/>
            <p:nvPr/>
          </p:nvSpPr>
          <p:spPr>
            <a:xfrm>
              <a:off x="0" y="414455"/>
              <a:ext cx="1968500" cy="60269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40677" y="414455"/>
              <a:ext cx="1800823" cy="400110"/>
            </a:xfrm>
            <a:prstGeom prst="rect">
              <a:avLst/>
            </a:prstGeom>
            <a:grpFill/>
          </p:spPr>
          <p:txBody>
            <a:bodyPr wrap="square" rtlCol="0">
              <a:spAutoFit/>
            </a:bodyPr>
            <a:lstStyle/>
            <a:p>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1.</a:t>
              </a:r>
              <a:r>
                <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 </a:t>
              </a: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Overview</a:t>
              </a:r>
              <a:endPar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19" name="文本框 18"/>
            <p:cNvSpPr txBox="1"/>
            <p:nvPr/>
          </p:nvSpPr>
          <p:spPr>
            <a:xfrm>
              <a:off x="66077" y="721542"/>
              <a:ext cx="1487824" cy="260392"/>
            </a:xfrm>
            <a:prstGeom prst="rect">
              <a:avLst/>
            </a:prstGeom>
            <a:grpFill/>
          </p:spPr>
          <p:txBody>
            <a:bodyPr wrap="square">
              <a:spAutoFit/>
            </a:bodyPr>
            <a:lstStyle/>
            <a:p>
              <a:pPr>
                <a:lnSpc>
                  <a:spcPts val="1400"/>
                </a:lnSpc>
              </a:pP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1.1</a:t>
              </a:r>
              <a:r>
                <a:rPr lang="zh-CN" altLang="en-US" sz="1000" spc="100" dirty="0">
                  <a:solidFill>
                    <a:schemeClr val="tx1">
                      <a:lumMod val="85000"/>
                      <a:lumOff val="15000"/>
                    </a:schemeClr>
                  </a:solidFill>
                  <a:latin typeface="等线" panose="02010600030101010101" pitchFamily="2" charset="-122"/>
                  <a:ea typeface="等线" panose="02010600030101010101" pitchFamily="2" charset="-122"/>
                </a:rPr>
                <a:t> </a:t>
              </a: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Background</a:t>
              </a:r>
              <a:endParaRPr lang="zh-CN" altLang="en-US" sz="1000" spc="100"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3" name="圆角矩形 22"/>
          <p:cNvSpPr/>
          <p:nvPr/>
        </p:nvSpPr>
        <p:spPr>
          <a:xfrm>
            <a:off x="1292225" y="1695450"/>
            <a:ext cx="2376805" cy="134429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sz="2000" dirty="0">
              <a:solidFill>
                <a:schemeClr val="tx1"/>
              </a:solidFill>
            </a:endParaRPr>
          </a:p>
        </p:txBody>
      </p:sp>
      <p:sp>
        <p:nvSpPr>
          <p:cNvPr id="24" name="文本框 23"/>
          <p:cNvSpPr txBox="1"/>
          <p:nvPr/>
        </p:nvSpPr>
        <p:spPr>
          <a:xfrm>
            <a:off x="2107737" y="1714960"/>
            <a:ext cx="690880" cy="398780"/>
          </a:xfrm>
          <a:prstGeom prst="rect">
            <a:avLst/>
          </a:prstGeom>
          <a:noFill/>
        </p:spPr>
        <p:txBody>
          <a:bodyPr wrap="none" rtlCol="0">
            <a:spAutoFit/>
          </a:bodyPr>
          <a:p>
            <a:pPr algn="ctr"/>
            <a:r>
              <a:rPr kumimoji="1" lang="zh-CN" altLang="en-US" sz="2000" b="1" dirty="0"/>
              <a:t>背景</a:t>
            </a:r>
            <a:endParaRPr kumimoji="1" lang="zh-CN" altLang="en-US" sz="2000" b="1" dirty="0"/>
          </a:p>
        </p:txBody>
      </p:sp>
      <p:sp>
        <p:nvSpPr>
          <p:cNvPr id="27" name="文本框 26"/>
          <p:cNvSpPr txBox="1"/>
          <p:nvPr/>
        </p:nvSpPr>
        <p:spPr>
          <a:xfrm>
            <a:off x="1321435" y="2056130"/>
            <a:ext cx="2347595" cy="983615"/>
          </a:xfrm>
          <a:prstGeom prst="rect">
            <a:avLst/>
          </a:prstGeom>
          <a:noFill/>
        </p:spPr>
        <p:txBody>
          <a:bodyPr wrap="square">
            <a:spAutoFit/>
          </a:bodyPr>
          <a:p>
            <a:pPr algn="ctr"/>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rPr>
              <a:t>时空分析的重要性</a:t>
            </a:r>
            <a:endParaRPr lang="zh-CN" altLang="en-US" sz="1400" spc="100" dirty="0">
              <a:solidFill>
                <a:schemeClr val="tx1">
                  <a:lumMod val="85000"/>
                  <a:lumOff val="15000"/>
                </a:schemeClr>
              </a:solidFill>
              <a:latin typeface="等线" panose="02010600030101010101" pitchFamily="2" charset="-122"/>
              <a:ea typeface="等线" panose="02010600030101010101" pitchFamily="2" charset="-122"/>
            </a:endParaRPr>
          </a:p>
          <a:p>
            <a:r>
              <a:rPr lang="zh-CN" altLang="en-US" sz="1400" spc="100" dirty="0">
                <a:solidFill>
                  <a:schemeClr val="tx1">
                    <a:lumMod val="85000"/>
                    <a:lumOff val="15000"/>
                  </a:schemeClr>
                </a:solidFill>
                <a:latin typeface="等线" panose="02010600030101010101" pitchFamily="2" charset="-122"/>
                <a:ea typeface="等线" panose="02010600030101010101" pitchFamily="2" charset="-122"/>
              </a:rPr>
              <a:t>长序列时空依赖关系在交通预测等领域具有广泛应用</a:t>
            </a:r>
            <a:endParaRPr lang="zh-CN" altLang="en-US" sz="1400" spc="100"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40" name="右箭头 39"/>
          <p:cNvSpPr/>
          <p:nvPr/>
        </p:nvSpPr>
        <p:spPr>
          <a:xfrm>
            <a:off x="3722926" y="2299499"/>
            <a:ext cx="271149" cy="21590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55" name="平行四边形 54"/>
          <p:cNvSpPr/>
          <p:nvPr/>
        </p:nvSpPr>
        <p:spPr>
          <a:xfrm>
            <a:off x="4083050" y="1695450"/>
            <a:ext cx="6305550" cy="1303655"/>
          </a:xfrm>
          <a:prstGeom prst="parallelogram">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文本框 55"/>
          <p:cNvSpPr txBox="1"/>
          <p:nvPr/>
        </p:nvSpPr>
        <p:spPr>
          <a:xfrm>
            <a:off x="4187825" y="1866900"/>
            <a:ext cx="6096000" cy="1076325"/>
          </a:xfrm>
          <a:prstGeom prst="rect">
            <a:avLst/>
          </a:prstGeom>
          <a:noFill/>
        </p:spPr>
        <p:txBody>
          <a:bodyPr wrap="square" rtlCol="0" anchor="t">
            <a:spAutoFit/>
          </a:bodyPr>
          <a:p>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rPr>
              <a:t>图神经网络发展：图神经网络和长序列建模引起了时空分析的关注。</a:t>
            </a:r>
            <a:endPar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endParaRPr>
          </a:p>
          <a:p>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rPr>
              <a:t>挑战与困难：长序列时空建模面临复杂依赖关系和长期预测困难。</a:t>
            </a:r>
            <a:endPar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endParaRPr>
          </a:p>
        </p:txBody>
      </p:sp>
      <p:sp>
        <p:nvSpPr>
          <p:cNvPr id="3" name="文本框 2"/>
          <p:cNvSpPr txBox="1"/>
          <p:nvPr/>
        </p:nvSpPr>
        <p:spPr>
          <a:xfrm>
            <a:off x="2995295" y="3753485"/>
            <a:ext cx="6096000" cy="1143000"/>
          </a:xfrm>
          <a:prstGeom prst="rect">
            <a:avLst/>
          </a:prstGeom>
          <a:noFill/>
        </p:spPr>
        <p:txBody>
          <a:bodyPr wrap="square" rtlCol="0" anchor="t">
            <a:spAutoFit/>
          </a:bodyPr>
          <a:p>
            <a:pPr algn="l"/>
            <a:r>
              <a:rPr sz="2100" b="1" dirty="0" err="1">
                <a:solidFill>
                  <a:srgbClr val="5585B5"/>
                </a:solidFill>
                <a:latin typeface="微软雅黑" panose="020B0503020204020204" pitchFamily="34" charset="-122"/>
                <a:sym typeface="+mn-ea"/>
              </a:rPr>
              <a:t>空间-时间问题的挑战</a:t>
            </a:r>
            <a:endParaRPr sz="2100" b="1" i="0" dirty="0">
              <a:solidFill>
                <a:srgbClr val="5585B5"/>
              </a:solidFill>
              <a:latin typeface="微软雅黑" panose="020B0503020204020204" pitchFamily="34" charset="-122"/>
            </a:endParaRPr>
          </a:p>
          <a:p>
            <a:pPr algn="l">
              <a:lnSpc>
                <a:spcPct val="150000"/>
              </a:lnSpc>
            </a:pPr>
            <a:r>
              <a:rPr sz="1575" dirty="0" err="1">
                <a:solidFill>
                  <a:srgbClr val="000000"/>
                </a:solidFill>
                <a:latin typeface="微软雅黑" panose="020B0503020204020204" pitchFamily="34" charset="-122"/>
                <a:sym typeface="+mn-ea"/>
              </a:rPr>
              <a:t>在处理同时涉及空间和时间信息的问题时，传统方法面临巨大挑战，因为它们往往无法有效整合这两类信息，导致性能不佳</a:t>
            </a:r>
            <a:r>
              <a:rPr sz="1575" dirty="0">
                <a:solidFill>
                  <a:srgbClr val="000000"/>
                </a:solidFill>
                <a:latin typeface="微软雅黑" panose="020B0503020204020204" pitchFamily="34" charset="-122"/>
                <a:sym typeface="+mn-ea"/>
              </a:rPr>
              <a:t>。</a:t>
            </a:r>
            <a:endParaRPr lang="zh-CN" altLang="en-US" sz="1575" dirty="0">
              <a:solidFill>
                <a:srgbClr val="000000"/>
              </a:solidFill>
              <a:latin typeface="微软雅黑" panose="020B0503020204020204" pitchFamily="34" charset="-122"/>
              <a:sym typeface="+mn-ea"/>
            </a:endParaRPr>
          </a:p>
        </p:txBody>
      </p:sp>
      <p:sp>
        <p:nvSpPr>
          <p:cNvPr id="9" name="New shape"/>
          <p:cNvSpPr/>
          <p:nvPr>
            <p:custDataLst>
              <p:tags r:id="rId1"/>
            </p:custDataLst>
          </p:nvPr>
        </p:nvSpPr>
        <p:spPr>
          <a:xfrm>
            <a:off x="2272390" y="4033605"/>
            <a:ext cx="360000" cy="370800"/>
          </a:xfrm>
          <a:prstGeom prst="roundRect">
            <a:avLst>
              <a:gd name="adj" fmla="val 8819"/>
            </a:avLst>
          </a:prstGeom>
          <a:solidFill>
            <a:srgbClr val="202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FFFFFF"/>
                </a:solidFill>
              </a:rPr>
              <a:t>1</a:t>
            </a:r>
            <a:endParaRPr lang="en-US">
              <a:solidFill>
                <a:srgbClr val="FFFFFF"/>
              </a:solidFill>
            </a:endParaRPr>
          </a:p>
        </p:txBody>
      </p:sp>
      <p:sp>
        <p:nvSpPr>
          <p:cNvPr id="7" name="New shape"/>
          <p:cNvSpPr/>
          <p:nvPr>
            <p:custDataLst>
              <p:tags r:id="rId2"/>
            </p:custDataLst>
          </p:nvPr>
        </p:nvSpPr>
        <p:spPr>
          <a:xfrm>
            <a:off x="2430154" y="3155995"/>
            <a:ext cx="45719" cy="877816"/>
          </a:xfrm>
          <a:prstGeom prst="rect">
            <a:avLst/>
          </a:prstGeom>
          <a:solidFill>
            <a:srgbClr val="55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New shape"/>
          <p:cNvSpPr/>
          <p:nvPr>
            <p:custDataLst>
              <p:tags r:id="rId3"/>
            </p:custDataLst>
          </p:nvPr>
        </p:nvSpPr>
        <p:spPr>
          <a:xfrm>
            <a:off x="2631960" y="4199540"/>
            <a:ext cx="309600" cy="39600"/>
          </a:xfrm>
          <a:prstGeom prst="rect">
            <a:avLst/>
          </a:prstGeom>
          <a:solidFill>
            <a:srgbClr val="55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616382" y="414455"/>
            <a:ext cx="2959236" cy="521970"/>
          </a:xfrm>
          <a:prstGeom prst="rect">
            <a:avLst/>
          </a:prstGeom>
          <a:noFill/>
        </p:spPr>
        <p:txBody>
          <a:bodyPr wrap="square" rtlCol="0">
            <a:spAutoFit/>
          </a:bodyPr>
          <a:lstStyle/>
          <a:p>
            <a:pPr algn="dist"/>
            <a:r>
              <a:rPr lang="en-US" altLang="zh-CN" sz="2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POLLA</a:t>
            </a:r>
            <a:r>
              <a:rPr lang="zh-CN" altLang="en-US" sz="2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概述</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grpSp>
        <p:nvGrpSpPr>
          <p:cNvPr id="21" name="组合 20"/>
          <p:cNvGrpSpPr/>
          <p:nvPr/>
        </p:nvGrpSpPr>
        <p:grpSpPr>
          <a:xfrm>
            <a:off x="0" y="414455"/>
            <a:ext cx="1968500" cy="602693"/>
            <a:chOff x="0" y="414455"/>
            <a:chExt cx="1968500" cy="602693"/>
          </a:xfrm>
          <a:solidFill>
            <a:schemeClr val="accent5">
              <a:lumMod val="20000"/>
              <a:lumOff val="80000"/>
            </a:schemeClr>
          </a:solidFill>
        </p:grpSpPr>
        <p:sp>
          <p:nvSpPr>
            <p:cNvPr id="2" name="矩形 1"/>
            <p:cNvSpPr/>
            <p:nvPr/>
          </p:nvSpPr>
          <p:spPr>
            <a:xfrm>
              <a:off x="0" y="414455"/>
              <a:ext cx="1968500" cy="60269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40677" y="414455"/>
              <a:ext cx="1800823" cy="400110"/>
            </a:xfrm>
            <a:prstGeom prst="rect">
              <a:avLst/>
            </a:prstGeom>
            <a:grpFill/>
          </p:spPr>
          <p:txBody>
            <a:bodyPr wrap="square" rtlCol="0">
              <a:spAutoFit/>
            </a:bodyPr>
            <a:lstStyle/>
            <a:p>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1.</a:t>
              </a:r>
              <a:r>
                <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 </a:t>
              </a: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Overview</a:t>
              </a:r>
              <a:endPar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19" name="文本框 18"/>
            <p:cNvSpPr txBox="1"/>
            <p:nvPr/>
          </p:nvSpPr>
          <p:spPr>
            <a:xfrm>
              <a:off x="66077" y="721542"/>
              <a:ext cx="1487824" cy="260392"/>
            </a:xfrm>
            <a:prstGeom prst="rect">
              <a:avLst/>
            </a:prstGeom>
            <a:grpFill/>
          </p:spPr>
          <p:txBody>
            <a:bodyPr wrap="square">
              <a:spAutoFit/>
            </a:bodyPr>
            <a:lstStyle/>
            <a:p>
              <a:pPr>
                <a:lnSpc>
                  <a:spcPts val="1400"/>
                </a:lnSpc>
              </a:pP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1.1</a:t>
              </a:r>
              <a:r>
                <a:rPr lang="zh-CN" altLang="en-US" sz="1000" spc="100" dirty="0">
                  <a:solidFill>
                    <a:schemeClr val="tx1">
                      <a:lumMod val="85000"/>
                      <a:lumOff val="15000"/>
                    </a:schemeClr>
                  </a:solidFill>
                  <a:latin typeface="等线" panose="02010600030101010101" pitchFamily="2" charset="-122"/>
                  <a:ea typeface="等线" panose="02010600030101010101" pitchFamily="2" charset="-122"/>
                </a:rPr>
                <a:t> </a:t>
              </a: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Background</a:t>
              </a:r>
              <a:endParaRPr lang="zh-CN" altLang="en-US" sz="1000" spc="100"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57" name="圆角矩形 56"/>
          <p:cNvSpPr/>
          <p:nvPr/>
        </p:nvSpPr>
        <p:spPr>
          <a:xfrm>
            <a:off x="1266190" y="1257935"/>
            <a:ext cx="2376805" cy="81978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sz="2000" dirty="0">
              <a:solidFill>
                <a:schemeClr val="tx1"/>
              </a:solidFill>
            </a:endParaRPr>
          </a:p>
        </p:txBody>
      </p:sp>
      <p:sp>
        <p:nvSpPr>
          <p:cNvPr id="59" name="文本框 58"/>
          <p:cNvSpPr txBox="1"/>
          <p:nvPr/>
        </p:nvSpPr>
        <p:spPr>
          <a:xfrm>
            <a:off x="1295400" y="1376045"/>
            <a:ext cx="2347595" cy="583565"/>
          </a:xfrm>
          <a:prstGeom prst="rect">
            <a:avLst/>
          </a:prstGeom>
          <a:noFill/>
        </p:spPr>
        <p:txBody>
          <a:bodyPr wrap="square">
            <a:spAutoFit/>
          </a:bodyPr>
          <a:p>
            <a:pPr algn="ctr"/>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rPr>
              <a:t>时空问题的</a:t>
            </a:r>
            <a:endParaRPr lang="zh-CN" altLang="en-US" sz="1600" b="1" spc="100" dirty="0">
              <a:solidFill>
                <a:schemeClr val="tx1">
                  <a:lumMod val="85000"/>
                  <a:lumOff val="15000"/>
                </a:schemeClr>
              </a:solidFill>
              <a:latin typeface="等线" panose="02010600030101010101" pitchFamily="2" charset="-122"/>
              <a:ea typeface="等线" panose="02010600030101010101" pitchFamily="2" charset="-122"/>
            </a:endParaRPr>
          </a:p>
          <a:p>
            <a:pPr algn="ctr"/>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rPr>
              <a:t>两类</a:t>
            </a:r>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rPr>
              <a:t>研究方法</a:t>
            </a:r>
            <a:endParaRPr lang="zh-CN" altLang="en-US" sz="1600" b="1" spc="100"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60" name="右箭头 59"/>
          <p:cNvSpPr/>
          <p:nvPr/>
        </p:nvSpPr>
        <p:spPr>
          <a:xfrm>
            <a:off x="3714671" y="1559724"/>
            <a:ext cx="271149" cy="21590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61" name="平行四边形 60"/>
          <p:cNvSpPr/>
          <p:nvPr/>
        </p:nvSpPr>
        <p:spPr>
          <a:xfrm>
            <a:off x="4057015" y="1257935"/>
            <a:ext cx="6305550" cy="820420"/>
          </a:xfrm>
          <a:prstGeom prst="parallelogram">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文本框 61"/>
          <p:cNvSpPr txBox="1"/>
          <p:nvPr/>
        </p:nvSpPr>
        <p:spPr>
          <a:xfrm>
            <a:off x="4161790" y="1376045"/>
            <a:ext cx="6096000" cy="583565"/>
          </a:xfrm>
          <a:prstGeom prst="rect">
            <a:avLst/>
          </a:prstGeom>
          <a:noFill/>
        </p:spPr>
        <p:txBody>
          <a:bodyPr wrap="square" rtlCol="0" anchor="t">
            <a:spAutoFit/>
          </a:bodyPr>
          <a:p>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rPr>
              <a:t>类别a：图神经网络中整合时间信息以提取时空特征。</a:t>
            </a:r>
            <a:endPar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endParaRPr>
          </a:p>
          <a:p>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rPr>
              <a:t>类别b：引入空间特征捕获远程时间依赖关系。</a:t>
            </a:r>
            <a:endPar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endParaRPr>
          </a:p>
        </p:txBody>
      </p:sp>
      <p:sp>
        <p:nvSpPr>
          <p:cNvPr id="63" name="圆角矩形 62"/>
          <p:cNvSpPr/>
          <p:nvPr/>
        </p:nvSpPr>
        <p:spPr>
          <a:xfrm>
            <a:off x="1260475" y="2326640"/>
            <a:ext cx="2376805" cy="81978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sz="2000" dirty="0">
              <a:solidFill>
                <a:schemeClr val="tx1"/>
              </a:solidFill>
            </a:endParaRPr>
          </a:p>
        </p:txBody>
      </p:sp>
      <p:sp>
        <p:nvSpPr>
          <p:cNvPr id="64" name="文本框 63"/>
          <p:cNvSpPr txBox="1"/>
          <p:nvPr/>
        </p:nvSpPr>
        <p:spPr>
          <a:xfrm>
            <a:off x="1248410" y="2444115"/>
            <a:ext cx="2347595" cy="583565"/>
          </a:xfrm>
          <a:prstGeom prst="rect">
            <a:avLst/>
          </a:prstGeom>
          <a:noFill/>
        </p:spPr>
        <p:txBody>
          <a:bodyPr wrap="square">
            <a:spAutoFit/>
          </a:bodyPr>
          <a:p>
            <a:pPr algn="ctr"/>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rPr>
              <a:t>现有</a:t>
            </a:r>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rPr>
              <a:t>模型</a:t>
            </a:r>
            <a:endParaRPr lang="zh-CN" altLang="en-US" sz="1600" b="1" spc="100" dirty="0">
              <a:solidFill>
                <a:schemeClr val="tx1">
                  <a:lumMod val="85000"/>
                  <a:lumOff val="15000"/>
                </a:schemeClr>
              </a:solidFill>
              <a:latin typeface="等线" panose="02010600030101010101" pitchFamily="2" charset="-122"/>
              <a:ea typeface="等线" panose="02010600030101010101" pitchFamily="2" charset="-122"/>
            </a:endParaRPr>
          </a:p>
          <a:p>
            <a:pPr algn="ctr"/>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rPr>
              <a:t>研究现状</a:t>
            </a:r>
            <a:endParaRPr lang="zh-CN" altLang="en-US" sz="1600" b="1" spc="100"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65" name="右箭头 64"/>
          <p:cNvSpPr/>
          <p:nvPr/>
        </p:nvSpPr>
        <p:spPr>
          <a:xfrm>
            <a:off x="3708956" y="2628429"/>
            <a:ext cx="271149" cy="21590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66" name="平行四边形 65"/>
          <p:cNvSpPr/>
          <p:nvPr/>
        </p:nvSpPr>
        <p:spPr>
          <a:xfrm>
            <a:off x="4051300" y="2326640"/>
            <a:ext cx="6305550" cy="820420"/>
          </a:xfrm>
          <a:prstGeom prst="parallelogram">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文本框 66"/>
          <p:cNvSpPr txBox="1"/>
          <p:nvPr/>
        </p:nvSpPr>
        <p:spPr>
          <a:xfrm>
            <a:off x="4156075" y="2444750"/>
            <a:ext cx="6200775" cy="583565"/>
          </a:xfrm>
          <a:prstGeom prst="rect">
            <a:avLst/>
          </a:prstGeom>
          <a:noFill/>
        </p:spPr>
        <p:txBody>
          <a:bodyPr wrap="square" rtlCol="0" anchor="t">
            <a:spAutoFit/>
          </a:bodyPr>
          <a:p>
            <a:pPr algn="l">
              <a:buClrTx/>
              <a:buSzTx/>
              <a:buFontTx/>
            </a:pPr>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rPr>
              <a:t>时间主导方法：在长序列需求中表现较好，但忽略了邻近信息。</a:t>
            </a:r>
            <a:endPar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endParaRPr>
          </a:p>
          <a:p>
            <a:pPr algn="l">
              <a:buClrTx/>
              <a:buSzTx/>
              <a:buFontTx/>
            </a:pPr>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rPr>
              <a:t>空间-时间交叉连接研究：支持空间-时间信息传播有效性。</a:t>
            </a:r>
            <a:endPar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endParaRPr>
          </a:p>
        </p:txBody>
      </p:sp>
      <p:sp>
        <p:nvSpPr>
          <p:cNvPr id="68" name="圆角矩形 67"/>
          <p:cNvSpPr/>
          <p:nvPr/>
        </p:nvSpPr>
        <p:spPr>
          <a:xfrm>
            <a:off x="1267460" y="5753100"/>
            <a:ext cx="2376805" cy="81978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sz="2000" dirty="0">
              <a:solidFill>
                <a:schemeClr val="tx1"/>
              </a:solidFill>
            </a:endParaRPr>
          </a:p>
        </p:txBody>
      </p:sp>
      <p:sp>
        <p:nvSpPr>
          <p:cNvPr id="69" name="文本框 68"/>
          <p:cNvSpPr txBox="1"/>
          <p:nvPr/>
        </p:nvSpPr>
        <p:spPr>
          <a:xfrm>
            <a:off x="1297305" y="5872480"/>
            <a:ext cx="2347595" cy="583565"/>
          </a:xfrm>
          <a:prstGeom prst="rect">
            <a:avLst/>
          </a:prstGeom>
          <a:noFill/>
        </p:spPr>
        <p:txBody>
          <a:bodyPr wrap="square">
            <a:spAutoFit/>
          </a:bodyPr>
          <a:p>
            <a:pPr algn="ctr"/>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rPr>
              <a:t>如何提高长序列时空建模的性能</a:t>
            </a:r>
            <a:endParaRPr lang="zh-CN" altLang="en-US" sz="1600" b="1" spc="100"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70" name="右箭头 69"/>
          <p:cNvSpPr/>
          <p:nvPr/>
        </p:nvSpPr>
        <p:spPr>
          <a:xfrm>
            <a:off x="3715941" y="6054889"/>
            <a:ext cx="271149" cy="21590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71" name="平行四边形 70"/>
          <p:cNvSpPr/>
          <p:nvPr/>
        </p:nvSpPr>
        <p:spPr>
          <a:xfrm>
            <a:off x="4058285" y="5753100"/>
            <a:ext cx="6305550" cy="820420"/>
          </a:xfrm>
          <a:prstGeom prst="parallelogram">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文本框 71"/>
          <p:cNvSpPr txBox="1"/>
          <p:nvPr/>
        </p:nvSpPr>
        <p:spPr>
          <a:xfrm>
            <a:off x="4163060" y="5995670"/>
            <a:ext cx="6200775" cy="337185"/>
          </a:xfrm>
          <a:prstGeom prst="rect">
            <a:avLst/>
          </a:prstGeom>
          <a:noFill/>
        </p:spPr>
        <p:txBody>
          <a:bodyPr wrap="square" rtlCol="0" anchor="t">
            <a:spAutoFit/>
          </a:bodyPr>
          <a:p>
            <a:pPr algn="l">
              <a:buClrTx/>
              <a:buSzTx/>
              <a:buFontTx/>
            </a:pPr>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rPr>
              <a:t>感知邻近的长序列学习：POLLA框架实现空间时间建模。</a:t>
            </a:r>
            <a:endPar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endParaRPr>
          </a:p>
        </p:txBody>
      </p:sp>
      <p:sp>
        <p:nvSpPr>
          <p:cNvPr id="5" name="New shape"/>
          <p:cNvSpPr/>
          <p:nvPr>
            <p:custDataLst>
              <p:tags r:id="rId1"/>
            </p:custDataLst>
          </p:nvPr>
        </p:nvSpPr>
        <p:spPr>
          <a:xfrm>
            <a:off x="2990215" y="3395028"/>
            <a:ext cx="877062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r>
              <a:rPr sz="2100" b="1" i="0" dirty="0" err="1">
                <a:solidFill>
                  <a:srgbClr val="5585B5"/>
                </a:solidFill>
                <a:latin typeface="微软雅黑" panose="020B0503020204020204" pitchFamily="34" charset="-122"/>
              </a:rPr>
              <a:t>传统方法的局限性</a:t>
            </a:r>
            <a:endParaRPr sz="2100" b="1" i="0" dirty="0">
              <a:solidFill>
                <a:srgbClr val="5585B5"/>
              </a:solidFill>
              <a:latin typeface="微软雅黑" panose="020B0503020204020204" pitchFamily="34" charset="-122"/>
            </a:endParaRPr>
          </a:p>
          <a:p>
            <a:pPr algn="l">
              <a:lnSpc>
                <a:spcPct val="150000"/>
              </a:lnSpc>
            </a:pPr>
            <a:r>
              <a:rPr sz="1575" b="0" i="0" dirty="0" err="1">
                <a:solidFill>
                  <a:srgbClr val="000000"/>
                </a:solidFill>
                <a:latin typeface="微软雅黑" panose="020B0503020204020204" pitchFamily="34" charset="-122"/>
              </a:rPr>
              <a:t>传统方法在处理空间-时间数据时，通常单独考虑空间或时间信息，忽略了两者之间的相互作用，从而限制了模型的理解能力和应用范围</a:t>
            </a:r>
            <a:r>
              <a:rPr sz="1575" b="0" i="0" dirty="0">
                <a:solidFill>
                  <a:srgbClr val="000000"/>
                </a:solidFill>
                <a:latin typeface="微软雅黑" panose="020B0503020204020204" pitchFamily="34" charset="-122"/>
              </a:rPr>
              <a:t>。</a:t>
            </a:r>
            <a:endParaRPr sz="1575" b="0" i="0" dirty="0">
              <a:solidFill>
                <a:srgbClr val="000000"/>
              </a:solidFill>
              <a:latin typeface="微软雅黑" panose="020B0503020204020204" pitchFamily="34" charset="-122"/>
            </a:endParaRPr>
          </a:p>
        </p:txBody>
      </p:sp>
      <p:sp>
        <p:nvSpPr>
          <p:cNvPr id="3" name="New shape"/>
          <p:cNvSpPr/>
          <p:nvPr>
            <p:custDataLst>
              <p:tags r:id="rId2"/>
            </p:custDataLst>
          </p:nvPr>
        </p:nvSpPr>
        <p:spPr>
          <a:xfrm>
            <a:off x="2099670" y="3610266"/>
            <a:ext cx="360000" cy="370800"/>
          </a:xfrm>
          <a:prstGeom prst="roundRect">
            <a:avLst>
              <a:gd name="adj" fmla="val 8819"/>
            </a:avLst>
          </a:prstGeom>
          <a:solidFill>
            <a:srgbClr val="202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FFFFFF"/>
                </a:solidFill>
              </a:rPr>
              <a:t>2</a:t>
            </a:r>
            <a:endParaRPr lang="en-US">
              <a:solidFill>
                <a:srgbClr val="FFFFFF"/>
              </a:solidFill>
            </a:endParaRPr>
          </a:p>
        </p:txBody>
      </p:sp>
      <p:sp>
        <p:nvSpPr>
          <p:cNvPr id="7" name="New shape"/>
          <p:cNvSpPr/>
          <p:nvPr>
            <p:custDataLst>
              <p:tags r:id="rId3"/>
            </p:custDataLst>
          </p:nvPr>
        </p:nvSpPr>
        <p:spPr>
          <a:xfrm>
            <a:off x="2241550" y="3133725"/>
            <a:ext cx="76200" cy="476250"/>
          </a:xfrm>
          <a:prstGeom prst="rect">
            <a:avLst/>
          </a:prstGeom>
          <a:solidFill>
            <a:srgbClr val="55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New shape"/>
          <p:cNvSpPr/>
          <p:nvPr>
            <p:custDataLst>
              <p:tags r:id="rId4"/>
            </p:custDataLst>
          </p:nvPr>
        </p:nvSpPr>
        <p:spPr>
          <a:xfrm>
            <a:off x="2459240" y="3775995"/>
            <a:ext cx="309600" cy="39600"/>
          </a:xfrm>
          <a:prstGeom prst="rect">
            <a:avLst/>
          </a:prstGeom>
          <a:solidFill>
            <a:srgbClr val="55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New shape"/>
          <p:cNvSpPr/>
          <p:nvPr>
            <p:custDataLst>
              <p:tags r:id="rId5"/>
            </p:custDataLst>
          </p:nvPr>
        </p:nvSpPr>
        <p:spPr>
          <a:xfrm>
            <a:off x="2241550" y="3987800"/>
            <a:ext cx="76200" cy="469265"/>
          </a:xfrm>
          <a:prstGeom prst="rect">
            <a:avLst/>
          </a:prstGeom>
          <a:solidFill>
            <a:srgbClr val="55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New shape"/>
          <p:cNvSpPr/>
          <p:nvPr>
            <p:custDataLst>
              <p:tags r:id="rId6"/>
            </p:custDataLst>
          </p:nvPr>
        </p:nvSpPr>
        <p:spPr>
          <a:xfrm>
            <a:off x="2099035" y="4454587"/>
            <a:ext cx="360000" cy="370800"/>
          </a:xfrm>
          <a:prstGeom prst="roundRect">
            <a:avLst>
              <a:gd name="adj" fmla="val 8819"/>
            </a:avLst>
          </a:prstGeom>
          <a:solidFill>
            <a:srgbClr val="202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dirty="0">
                <a:solidFill>
                  <a:srgbClr val="FFFFFF"/>
                </a:solidFill>
              </a:rPr>
              <a:t>3</a:t>
            </a:r>
            <a:endParaRPr lang="en-US" dirty="0">
              <a:solidFill>
                <a:srgbClr val="FFFFFF"/>
              </a:solidFill>
            </a:endParaRPr>
          </a:p>
        </p:txBody>
      </p:sp>
      <p:sp>
        <p:nvSpPr>
          <p:cNvPr id="6" name="New shape"/>
          <p:cNvSpPr/>
          <p:nvPr>
            <p:custDataLst>
              <p:tags r:id="rId7"/>
            </p:custDataLst>
          </p:nvPr>
        </p:nvSpPr>
        <p:spPr>
          <a:xfrm>
            <a:off x="2990215" y="4491038"/>
            <a:ext cx="847026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r>
              <a:rPr sz="2100" b="1" i="0" dirty="0" err="1">
                <a:solidFill>
                  <a:srgbClr val="5585B5"/>
                </a:solidFill>
                <a:latin typeface="微软雅黑" panose="020B0503020204020204" pitchFamily="34" charset="-122"/>
              </a:rPr>
              <a:t>POLLA的创新之处</a:t>
            </a:r>
            <a:endParaRPr sz="2100" b="1" i="0" dirty="0">
              <a:solidFill>
                <a:srgbClr val="5585B5"/>
              </a:solidFill>
              <a:latin typeface="微软雅黑" panose="020B0503020204020204" pitchFamily="34" charset="-122"/>
            </a:endParaRPr>
          </a:p>
          <a:p>
            <a:pPr algn="l">
              <a:lnSpc>
                <a:spcPct val="150000"/>
              </a:lnSpc>
            </a:pPr>
            <a:r>
              <a:rPr sz="1575" b="0" i="0" dirty="0" err="1">
                <a:solidFill>
                  <a:srgbClr val="000000"/>
                </a:solidFill>
                <a:latin typeface="微软雅黑" panose="020B0503020204020204" pitchFamily="34" charset="-122"/>
              </a:rPr>
              <a:t>通过引入Proximity</a:t>
            </a:r>
            <a:r>
              <a:rPr sz="1575" b="0" i="0" dirty="0">
                <a:solidFill>
                  <a:srgbClr val="000000"/>
                </a:solidFill>
                <a:latin typeface="微软雅黑" panose="020B0503020204020204" pitchFamily="34" charset="-122"/>
              </a:rPr>
              <a:t>-aware </a:t>
            </a:r>
            <a:r>
              <a:rPr sz="1575" b="0" i="0" dirty="0" err="1">
                <a:solidFill>
                  <a:srgbClr val="000000"/>
                </a:solidFill>
                <a:latin typeface="微软雅黑" panose="020B0503020204020204" pitchFamily="34" charset="-122"/>
              </a:rPr>
              <a:t>Attention机制，POLLA能够同时考虑空间和时间信息，解决了传统方法的局限性，提高了长序列建模的性能</a:t>
            </a:r>
            <a:r>
              <a:rPr sz="1575" b="0" i="0" dirty="0">
                <a:solidFill>
                  <a:srgbClr val="000000"/>
                </a:solidFill>
                <a:latin typeface="微软雅黑" panose="020B0503020204020204" pitchFamily="34" charset="-122"/>
              </a:rPr>
              <a:t>。</a:t>
            </a:r>
            <a:endParaRPr sz="1575" b="0" i="0" dirty="0">
              <a:solidFill>
                <a:srgbClr val="000000"/>
              </a:solidFill>
              <a:latin typeface="微软雅黑" panose="020B0503020204020204" pitchFamily="34" charset="-122"/>
            </a:endParaRPr>
          </a:p>
        </p:txBody>
      </p:sp>
      <p:sp>
        <p:nvSpPr>
          <p:cNvPr id="9" name="New shape"/>
          <p:cNvSpPr/>
          <p:nvPr>
            <p:custDataLst>
              <p:tags r:id="rId8"/>
            </p:custDataLst>
          </p:nvPr>
        </p:nvSpPr>
        <p:spPr>
          <a:xfrm>
            <a:off x="2459240" y="4614195"/>
            <a:ext cx="309600" cy="39600"/>
          </a:xfrm>
          <a:prstGeom prst="rect">
            <a:avLst/>
          </a:prstGeom>
          <a:solidFill>
            <a:srgbClr val="55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New shape"/>
          <p:cNvSpPr/>
          <p:nvPr>
            <p:custDataLst>
              <p:tags r:id="rId9"/>
            </p:custDataLst>
          </p:nvPr>
        </p:nvSpPr>
        <p:spPr>
          <a:xfrm>
            <a:off x="2241550" y="4829810"/>
            <a:ext cx="76200" cy="915670"/>
          </a:xfrm>
          <a:prstGeom prst="rect">
            <a:avLst/>
          </a:prstGeom>
          <a:solidFill>
            <a:srgbClr val="55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平行四边形 54"/>
          <p:cNvSpPr/>
          <p:nvPr/>
        </p:nvSpPr>
        <p:spPr>
          <a:xfrm>
            <a:off x="1132205" y="1402080"/>
            <a:ext cx="10043160" cy="2633980"/>
          </a:xfrm>
          <a:prstGeom prst="parallelogram">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3952525" y="614510"/>
            <a:ext cx="4286949" cy="270510"/>
          </a:xfrm>
          <a:prstGeom prst="rect">
            <a:avLst/>
          </a:prstGeom>
          <a:noFill/>
        </p:spPr>
        <p:txBody>
          <a:bodyPr wrap="square" rtlCol="0">
            <a:spAutoFit/>
          </a:bodyPr>
          <a:lstStyle/>
          <a:p>
            <a:pPr algn="ctr">
              <a:lnSpc>
                <a:spcPts val="1400"/>
              </a:lnSpc>
            </a:pPr>
            <a:r>
              <a:rPr lang="en-US" altLang="en-GB" sz="2800" b="1" spc="100" dirty="0">
                <a:solidFill>
                  <a:schemeClr val="tx1">
                    <a:lumMod val="85000"/>
                    <a:lumOff val="15000"/>
                  </a:schemeClr>
                </a:solidFill>
                <a:latin typeface="等线" panose="02010600030101010101" pitchFamily="2" charset="-122"/>
                <a:ea typeface="等线" panose="02010600030101010101" pitchFamily="2" charset="-122"/>
              </a:rPr>
              <a:t>POLLA </a:t>
            </a:r>
            <a:r>
              <a:rPr lang="zh-CN" altLang="en-US" sz="2800" b="1" spc="100" dirty="0">
                <a:solidFill>
                  <a:schemeClr val="tx1">
                    <a:lumMod val="85000"/>
                    <a:lumOff val="15000"/>
                  </a:schemeClr>
                </a:solidFill>
                <a:latin typeface="等线" panose="02010600030101010101" pitchFamily="2" charset="-122"/>
                <a:ea typeface="等线" panose="02010600030101010101" pitchFamily="2" charset="-122"/>
              </a:rPr>
              <a:t>整体</a:t>
            </a:r>
            <a:r>
              <a:rPr lang="zh-CN" altLang="en-US" sz="2800" b="1" spc="100" dirty="0">
                <a:solidFill>
                  <a:schemeClr val="tx1">
                    <a:lumMod val="85000"/>
                    <a:lumOff val="15000"/>
                  </a:schemeClr>
                </a:solidFill>
                <a:latin typeface="等线" panose="02010600030101010101" pitchFamily="2" charset="-122"/>
                <a:ea typeface="等线" panose="02010600030101010101" pitchFamily="2" charset="-122"/>
              </a:rPr>
              <a:t>框架</a:t>
            </a:r>
            <a:endParaRPr lang="zh-CN" altLang="en-US" sz="2800" b="1" spc="100"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11" name="文本框 10"/>
          <p:cNvSpPr txBox="1"/>
          <p:nvPr/>
        </p:nvSpPr>
        <p:spPr>
          <a:xfrm>
            <a:off x="1236345" y="1548765"/>
            <a:ext cx="9789160" cy="2306955"/>
          </a:xfrm>
          <a:prstGeom prst="rect">
            <a:avLst/>
          </a:prstGeom>
          <a:noFill/>
        </p:spPr>
        <p:txBody>
          <a:bodyPr wrap="square" rtlCol="0">
            <a:spAutoFit/>
          </a:bodyPr>
          <a:lstStyle/>
          <a:p>
            <a:r>
              <a:rPr lang="en-US" altLang="zh-CN"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本文介绍了一种名为POLLA的新方法，用于增强长序列时空建模中的局部结构意识。在许多现实世界的应用中，对长序列时空模式进行建模非常重要。最近的研究表明，自注意力机制可以提高捕捉复杂时空依赖关系的能力。然而，缺乏底层结构信息会削弱其在长序列时空问题上的总体性能。为了解决这个问题，作者提出了一个新颖的方法，即基于邻近感知的长序列学习框架，并将其应用于时空预测任务。该模型通过利用历史全局图信息进行一致性的邻近学习，替代了传统的自注意力机制，从而增强了局部结构线索，在构建长距离依赖关系时使用线性近似的方式。同时，减小的解码器允许非自回归方式进行快速推断。在五个大型数据集上进行了广泛的实验，结果表明该方法实现了最先进的性能，并验证了局部结构信息带来的有效性。</a:t>
            </a:r>
            <a:endParaRPr lang="en-US" altLang="zh-CN"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grpSp>
        <p:nvGrpSpPr>
          <p:cNvPr id="13" name="组合 12"/>
          <p:cNvGrpSpPr/>
          <p:nvPr/>
        </p:nvGrpSpPr>
        <p:grpSpPr>
          <a:xfrm>
            <a:off x="0" y="414455"/>
            <a:ext cx="1968500" cy="602693"/>
            <a:chOff x="0" y="414455"/>
            <a:chExt cx="1968500" cy="602693"/>
          </a:xfrm>
        </p:grpSpPr>
        <p:sp>
          <p:nvSpPr>
            <p:cNvPr id="14" name="矩形 13"/>
            <p:cNvSpPr/>
            <p:nvPr/>
          </p:nvSpPr>
          <p:spPr>
            <a:xfrm>
              <a:off x="0" y="414455"/>
              <a:ext cx="1968500" cy="602693"/>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40677" y="414455"/>
              <a:ext cx="1800823" cy="400110"/>
            </a:xfrm>
            <a:prstGeom prst="rect">
              <a:avLst/>
            </a:prstGeom>
            <a:noFill/>
          </p:spPr>
          <p:txBody>
            <a:bodyPr wrap="square" rtlCol="0">
              <a:spAutoFit/>
            </a:bodyPr>
            <a:lstStyle/>
            <a:p>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1.</a:t>
              </a:r>
              <a:r>
                <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 </a:t>
              </a: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Overview</a:t>
              </a:r>
              <a:endPar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17" name="文本框 16"/>
            <p:cNvSpPr txBox="1"/>
            <p:nvPr/>
          </p:nvSpPr>
          <p:spPr>
            <a:xfrm>
              <a:off x="66077" y="721542"/>
              <a:ext cx="1487824" cy="270510"/>
            </a:xfrm>
            <a:prstGeom prst="rect">
              <a:avLst/>
            </a:prstGeom>
            <a:noFill/>
          </p:spPr>
          <p:txBody>
            <a:bodyPr wrap="square">
              <a:spAutoFit/>
            </a:bodyPr>
            <a:lstStyle/>
            <a:p>
              <a:pPr>
                <a:lnSpc>
                  <a:spcPts val="1400"/>
                </a:lnSpc>
              </a:pP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1.2 </a:t>
              </a: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method</a:t>
              </a:r>
              <a:endParaRPr lang="en-US" altLang="zh-CN" sz="1000" spc="100"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3" name="图片 2"/>
          <p:cNvPicPr>
            <a:picLocks noChangeAspect="1"/>
          </p:cNvPicPr>
          <p:nvPr/>
        </p:nvPicPr>
        <p:blipFill>
          <a:blip r:embed="rId1"/>
          <a:stretch>
            <a:fillRect/>
          </a:stretch>
        </p:blipFill>
        <p:spPr>
          <a:xfrm>
            <a:off x="1132205" y="3855720"/>
            <a:ext cx="10193020" cy="2609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952525" y="614510"/>
            <a:ext cx="4286949" cy="270510"/>
          </a:xfrm>
          <a:prstGeom prst="rect">
            <a:avLst/>
          </a:prstGeom>
          <a:noFill/>
        </p:spPr>
        <p:txBody>
          <a:bodyPr wrap="square" rtlCol="0">
            <a:spAutoFit/>
          </a:bodyPr>
          <a:lstStyle/>
          <a:p>
            <a:pPr algn="ctr">
              <a:lnSpc>
                <a:spcPts val="1400"/>
              </a:lnSpc>
            </a:pPr>
            <a:r>
              <a:rPr lang="en-US" altLang="en-GB" sz="2800" b="1" spc="100" dirty="0">
                <a:solidFill>
                  <a:schemeClr val="tx1">
                    <a:lumMod val="85000"/>
                    <a:lumOff val="15000"/>
                  </a:schemeClr>
                </a:solidFill>
                <a:latin typeface="等线" panose="02010600030101010101" pitchFamily="2" charset="-122"/>
                <a:ea typeface="等线" panose="02010600030101010101" pitchFamily="2" charset="-122"/>
              </a:rPr>
              <a:t>POLLA </a:t>
            </a:r>
            <a:r>
              <a:rPr lang="zh-CN" altLang="en-US" sz="2800" b="1" spc="100" dirty="0">
                <a:solidFill>
                  <a:schemeClr val="tx1">
                    <a:lumMod val="85000"/>
                    <a:lumOff val="15000"/>
                  </a:schemeClr>
                </a:solidFill>
                <a:latin typeface="等线" panose="02010600030101010101" pitchFamily="2" charset="-122"/>
                <a:ea typeface="等线" panose="02010600030101010101" pitchFamily="2" charset="-122"/>
              </a:rPr>
              <a:t>论文</a:t>
            </a:r>
            <a:r>
              <a:rPr lang="zh-CN" altLang="en-US" sz="2800" b="1" spc="100" dirty="0">
                <a:solidFill>
                  <a:schemeClr val="tx1">
                    <a:lumMod val="85000"/>
                    <a:lumOff val="15000"/>
                  </a:schemeClr>
                </a:solidFill>
                <a:latin typeface="等线" panose="02010600030101010101" pitchFamily="2" charset="-122"/>
                <a:ea typeface="等线" panose="02010600030101010101" pitchFamily="2" charset="-122"/>
              </a:rPr>
              <a:t>方法</a:t>
            </a:r>
            <a:endParaRPr lang="zh-CN" altLang="en-US" sz="2800" b="1" spc="100" dirty="0">
              <a:solidFill>
                <a:schemeClr val="tx1">
                  <a:lumMod val="85000"/>
                  <a:lumOff val="15000"/>
                </a:schemeClr>
              </a:solidFill>
              <a:latin typeface="等线" panose="02010600030101010101" pitchFamily="2" charset="-122"/>
              <a:ea typeface="等线" panose="02010600030101010101" pitchFamily="2" charset="-122"/>
            </a:endParaRPr>
          </a:p>
        </p:txBody>
      </p:sp>
      <p:grpSp>
        <p:nvGrpSpPr>
          <p:cNvPr id="13" name="组合 12"/>
          <p:cNvGrpSpPr/>
          <p:nvPr/>
        </p:nvGrpSpPr>
        <p:grpSpPr>
          <a:xfrm>
            <a:off x="0" y="414455"/>
            <a:ext cx="1968500" cy="602693"/>
            <a:chOff x="0" y="414455"/>
            <a:chExt cx="1968500" cy="602693"/>
          </a:xfrm>
        </p:grpSpPr>
        <p:sp>
          <p:nvSpPr>
            <p:cNvPr id="14" name="矩形 13"/>
            <p:cNvSpPr/>
            <p:nvPr/>
          </p:nvSpPr>
          <p:spPr>
            <a:xfrm>
              <a:off x="0" y="414455"/>
              <a:ext cx="1968500" cy="602693"/>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40677" y="414455"/>
              <a:ext cx="1800823" cy="400110"/>
            </a:xfrm>
            <a:prstGeom prst="rect">
              <a:avLst/>
            </a:prstGeom>
            <a:noFill/>
          </p:spPr>
          <p:txBody>
            <a:bodyPr wrap="square" rtlCol="0">
              <a:spAutoFit/>
            </a:bodyPr>
            <a:lstStyle/>
            <a:p>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1.</a:t>
              </a:r>
              <a:r>
                <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 </a:t>
              </a: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Overview</a:t>
              </a:r>
              <a:endPar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17" name="文本框 16"/>
            <p:cNvSpPr txBox="1"/>
            <p:nvPr/>
          </p:nvSpPr>
          <p:spPr>
            <a:xfrm>
              <a:off x="66077" y="721542"/>
              <a:ext cx="1487824" cy="270510"/>
            </a:xfrm>
            <a:prstGeom prst="rect">
              <a:avLst/>
            </a:prstGeom>
            <a:noFill/>
          </p:spPr>
          <p:txBody>
            <a:bodyPr wrap="square">
              <a:spAutoFit/>
            </a:bodyPr>
            <a:lstStyle/>
            <a:p>
              <a:pPr>
                <a:lnSpc>
                  <a:spcPts val="1400"/>
                </a:lnSpc>
              </a:pP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1.2 </a:t>
              </a: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method</a:t>
              </a:r>
              <a:endParaRPr lang="en-US" altLang="zh-CN" sz="1000" spc="100"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圆角矩形 3"/>
          <p:cNvSpPr/>
          <p:nvPr/>
        </p:nvSpPr>
        <p:spPr>
          <a:xfrm>
            <a:off x="1338580" y="2094230"/>
            <a:ext cx="2376805" cy="88963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sz="2000" dirty="0">
              <a:solidFill>
                <a:schemeClr val="tx1"/>
              </a:solidFill>
            </a:endParaRPr>
          </a:p>
        </p:txBody>
      </p:sp>
      <p:sp>
        <p:nvSpPr>
          <p:cNvPr id="27" name="文本框 26"/>
          <p:cNvSpPr txBox="1"/>
          <p:nvPr/>
        </p:nvSpPr>
        <p:spPr>
          <a:xfrm>
            <a:off x="1350010" y="2383790"/>
            <a:ext cx="2347595" cy="337185"/>
          </a:xfrm>
          <a:prstGeom prst="rect">
            <a:avLst/>
          </a:prstGeom>
          <a:noFill/>
        </p:spPr>
        <p:txBody>
          <a:bodyPr wrap="square">
            <a:spAutoFit/>
          </a:bodyPr>
          <a:p>
            <a:pPr algn="ctr"/>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rPr>
              <a:t>方法</a:t>
            </a:r>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rPr>
              <a:t>描述</a:t>
            </a:r>
            <a:endParaRPr lang="zh-CN" altLang="en-US" sz="1600" b="1" spc="100"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40" name="右箭头 39"/>
          <p:cNvSpPr/>
          <p:nvPr/>
        </p:nvSpPr>
        <p:spPr>
          <a:xfrm>
            <a:off x="3776266" y="2463329"/>
            <a:ext cx="271149" cy="21590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6" name="平行四边形 5"/>
          <p:cNvSpPr/>
          <p:nvPr/>
        </p:nvSpPr>
        <p:spPr>
          <a:xfrm>
            <a:off x="4083050" y="1695450"/>
            <a:ext cx="6305550" cy="1649095"/>
          </a:xfrm>
          <a:prstGeom prst="parallelogram">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文本框 55"/>
          <p:cNvSpPr txBox="1"/>
          <p:nvPr/>
        </p:nvSpPr>
        <p:spPr>
          <a:xfrm>
            <a:off x="4187825" y="1866900"/>
            <a:ext cx="6096000" cy="1322070"/>
          </a:xfrm>
          <a:prstGeom prst="rect">
            <a:avLst/>
          </a:prstGeom>
          <a:noFill/>
        </p:spPr>
        <p:txBody>
          <a:bodyPr wrap="square" rtlCol="0" anchor="t">
            <a:spAutoFit/>
          </a:bodyPr>
          <a:p>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rPr>
              <a:t>POLLA（Proximity-aware Attention based Spatial-Temporal Forecasting）框架用于处理空间时间序列预测问题。该框架采用了注意力机制来捕捉节点之间的局部结构信息，并使用图卷积网络来学习节点间的空间关系。此外，还引入了时序特征映射层以增强模型的时间依赖性能。</a:t>
            </a:r>
            <a:endPar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endParaRPr>
          </a:p>
        </p:txBody>
      </p:sp>
      <p:sp>
        <p:nvSpPr>
          <p:cNvPr id="63" name="圆角矩形 62"/>
          <p:cNvSpPr/>
          <p:nvPr/>
        </p:nvSpPr>
        <p:spPr>
          <a:xfrm>
            <a:off x="1319530" y="3846195"/>
            <a:ext cx="2376805" cy="81978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sz="2000" dirty="0">
              <a:solidFill>
                <a:schemeClr val="tx1"/>
              </a:solidFill>
            </a:endParaRPr>
          </a:p>
        </p:txBody>
      </p:sp>
      <p:sp>
        <p:nvSpPr>
          <p:cNvPr id="64" name="文本框 63"/>
          <p:cNvSpPr txBox="1"/>
          <p:nvPr/>
        </p:nvSpPr>
        <p:spPr>
          <a:xfrm>
            <a:off x="1331595" y="4086860"/>
            <a:ext cx="2347595" cy="337185"/>
          </a:xfrm>
          <a:prstGeom prst="rect">
            <a:avLst/>
          </a:prstGeom>
          <a:noFill/>
        </p:spPr>
        <p:txBody>
          <a:bodyPr wrap="square">
            <a:spAutoFit/>
          </a:bodyPr>
          <a:p>
            <a:pPr algn="ctr"/>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rPr>
              <a:t>方法</a:t>
            </a:r>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rPr>
              <a:t>改进</a:t>
            </a:r>
            <a:endParaRPr lang="zh-CN" altLang="en-US" sz="1600" b="1" spc="100"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65" name="右箭头 64"/>
          <p:cNvSpPr/>
          <p:nvPr/>
        </p:nvSpPr>
        <p:spPr>
          <a:xfrm>
            <a:off x="3768011" y="4147984"/>
            <a:ext cx="271149" cy="21590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66" name="平行四边形 65"/>
          <p:cNvSpPr/>
          <p:nvPr/>
        </p:nvSpPr>
        <p:spPr>
          <a:xfrm>
            <a:off x="4092575" y="3620135"/>
            <a:ext cx="6305550" cy="1286510"/>
          </a:xfrm>
          <a:prstGeom prst="parallelogram">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文本框 66"/>
          <p:cNvSpPr txBox="1"/>
          <p:nvPr/>
        </p:nvSpPr>
        <p:spPr>
          <a:xfrm>
            <a:off x="4197350" y="3725545"/>
            <a:ext cx="6200775" cy="1076325"/>
          </a:xfrm>
          <a:prstGeom prst="rect">
            <a:avLst/>
          </a:prstGeom>
          <a:noFill/>
        </p:spPr>
        <p:txBody>
          <a:bodyPr wrap="square" rtlCol="0" anchor="t">
            <a:spAutoFit/>
          </a:bodyPr>
          <a:p>
            <a:pPr algn="l">
              <a:buClrTx/>
              <a:buSzTx/>
              <a:buFontTx/>
            </a:pPr>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rPr>
              <a:t>相比于传统的基于自注意力机制的空间时间序列预测模型，POLLA在长序列预测任务中具有更好的性能表现。同时，该模型也适用于多种任务类型，如分子结构识别、点云分析和卫星监视等。</a:t>
            </a:r>
            <a:endPar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endParaRPr>
          </a:p>
        </p:txBody>
      </p:sp>
      <p:sp>
        <p:nvSpPr>
          <p:cNvPr id="68" name="圆角矩形 67"/>
          <p:cNvSpPr/>
          <p:nvPr/>
        </p:nvSpPr>
        <p:spPr>
          <a:xfrm>
            <a:off x="1327785" y="5274310"/>
            <a:ext cx="2376805" cy="81978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sz="2000" dirty="0">
              <a:solidFill>
                <a:schemeClr val="tx1"/>
              </a:solidFill>
            </a:endParaRPr>
          </a:p>
        </p:txBody>
      </p:sp>
      <p:sp>
        <p:nvSpPr>
          <p:cNvPr id="69" name="文本框 68"/>
          <p:cNvSpPr txBox="1"/>
          <p:nvPr/>
        </p:nvSpPr>
        <p:spPr>
          <a:xfrm>
            <a:off x="1357630" y="5516880"/>
            <a:ext cx="2347595" cy="337185"/>
          </a:xfrm>
          <a:prstGeom prst="rect">
            <a:avLst/>
          </a:prstGeom>
          <a:noFill/>
        </p:spPr>
        <p:txBody>
          <a:bodyPr wrap="square">
            <a:spAutoFit/>
          </a:bodyPr>
          <a:p>
            <a:pPr algn="ctr"/>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rPr>
              <a:t>解决的问题</a:t>
            </a:r>
            <a:endParaRPr lang="zh-CN" altLang="en-US" sz="1600" b="1" spc="100"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70" name="右箭头 69"/>
          <p:cNvSpPr/>
          <p:nvPr/>
        </p:nvSpPr>
        <p:spPr>
          <a:xfrm>
            <a:off x="3776266" y="5576099"/>
            <a:ext cx="271149" cy="21590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71" name="平行四边形 70"/>
          <p:cNvSpPr/>
          <p:nvPr/>
        </p:nvSpPr>
        <p:spPr>
          <a:xfrm>
            <a:off x="4118610" y="5153660"/>
            <a:ext cx="6305550" cy="1054100"/>
          </a:xfrm>
          <a:prstGeom prst="parallelogram">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文本框 71"/>
          <p:cNvSpPr txBox="1"/>
          <p:nvPr/>
        </p:nvSpPr>
        <p:spPr>
          <a:xfrm>
            <a:off x="4118610" y="5283835"/>
            <a:ext cx="6200775" cy="829945"/>
          </a:xfrm>
          <a:prstGeom prst="rect">
            <a:avLst/>
          </a:prstGeom>
          <a:noFill/>
        </p:spPr>
        <p:txBody>
          <a:bodyPr wrap="square" rtlCol="0" anchor="t">
            <a:spAutoFit/>
          </a:bodyPr>
          <a:p>
            <a:pPr algn="l">
              <a:buClrTx/>
              <a:buSzTx/>
              <a:buFontTx/>
            </a:pPr>
            <a:r>
              <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rPr>
              <a:t>该论文提出的POLLA框架可以有效地解决空间时间序列预测中的长序列依赖性和节点间局部结构信息捕捉等问题，从而提高了模型的性能表现。</a:t>
            </a:r>
            <a:endParaRPr lang="zh-CN" altLang="en-US" sz="1600" b="1" spc="100" dirty="0">
              <a:solidFill>
                <a:schemeClr val="tx1">
                  <a:lumMod val="85000"/>
                  <a:lumOff val="15000"/>
                </a:schemeClr>
              </a:solidFill>
              <a:latin typeface="等线" panose="02010600030101010101" pitchFamily="2" charset="-122"/>
              <a:ea typeface="等线"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952240" y="614680"/>
            <a:ext cx="5139690" cy="450215"/>
          </a:xfrm>
          <a:prstGeom prst="rect">
            <a:avLst/>
          </a:prstGeom>
          <a:noFill/>
        </p:spPr>
        <p:txBody>
          <a:bodyPr wrap="square" rtlCol="0">
            <a:spAutoFit/>
          </a:bodyPr>
          <a:lstStyle/>
          <a:p>
            <a:pPr algn="ctr">
              <a:lnSpc>
                <a:spcPts val="1400"/>
              </a:lnSpc>
              <a:buClrTx/>
              <a:buSzTx/>
              <a:buFontTx/>
            </a:pPr>
            <a:r>
              <a:rPr lang="en-US" altLang="en-GB" sz="2800" b="1" spc="100" dirty="0">
                <a:solidFill>
                  <a:schemeClr val="tx1">
                    <a:lumMod val="85000"/>
                    <a:lumOff val="15000"/>
                  </a:schemeClr>
                </a:solidFill>
                <a:latin typeface="等线" panose="02010600030101010101" pitchFamily="2" charset="-122"/>
                <a:ea typeface="等线" panose="02010600030101010101" pitchFamily="2" charset="-122"/>
                <a:sym typeface="+mn-ea"/>
              </a:rPr>
              <a:t>增强长序列空间-时间建模</a:t>
            </a:r>
            <a:endParaRPr lang="en-US" altLang="en-GB" sz="2800" b="1" i="0" spc="100" dirty="0">
              <a:solidFill>
                <a:schemeClr val="tx1">
                  <a:lumMod val="85000"/>
                  <a:lumOff val="15000"/>
                </a:schemeClr>
              </a:solidFill>
              <a:latin typeface="等线" panose="02010600030101010101" pitchFamily="2" charset="-122"/>
              <a:ea typeface="等线" panose="02010600030101010101" pitchFamily="2" charset="-122"/>
            </a:endParaRPr>
          </a:p>
          <a:p>
            <a:pPr algn="ctr">
              <a:lnSpc>
                <a:spcPts val="1400"/>
              </a:lnSpc>
              <a:buClrTx/>
              <a:buSzTx/>
              <a:buFontTx/>
            </a:pPr>
            <a:endParaRPr lang="en-US" altLang="en-GB" sz="2800" b="1" spc="100" dirty="0">
              <a:solidFill>
                <a:schemeClr val="tx1">
                  <a:lumMod val="85000"/>
                  <a:lumOff val="15000"/>
                </a:schemeClr>
              </a:solidFill>
              <a:latin typeface="等线" panose="02010600030101010101" pitchFamily="2" charset="-122"/>
              <a:ea typeface="等线" panose="02010600030101010101" pitchFamily="2" charset="-122"/>
            </a:endParaRPr>
          </a:p>
        </p:txBody>
      </p:sp>
      <p:grpSp>
        <p:nvGrpSpPr>
          <p:cNvPr id="13" name="组合 12"/>
          <p:cNvGrpSpPr/>
          <p:nvPr/>
        </p:nvGrpSpPr>
        <p:grpSpPr>
          <a:xfrm>
            <a:off x="0" y="414455"/>
            <a:ext cx="1968500" cy="602693"/>
            <a:chOff x="0" y="414455"/>
            <a:chExt cx="1968500" cy="602693"/>
          </a:xfrm>
        </p:grpSpPr>
        <p:sp>
          <p:nvSpPr>
            <p:cNvPr id="14" name="矩形 13"/>
            <p:cNvSpPr/>
            <p:nvPr/>
          </p:nvSpPr>
          <p:spPr>
            <a:xfrm>
              <a:off x="0" y="414455"/>
              <a:ext cx="1968500" cy="602693"/>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40677" y="414455"/>
              <a:ext cx="1800823" cy="400110"/>
            </a:xfrm>
            <a:prstGeom prst="rect">
              <a:avLst/>
            </a:prstGeom>
            <a:noFill/>
          </p:spPr>
          <p:txBody>
            <a:bodyPr wrap="square" rtlCol="0">
              <a:spAutoFit/>
            </a:bodyPr>
            <a:lstStyle/>
            <a:p>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1.</a:t>
              </a:r>
              <a:r>
                <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 </a:t>
              </a: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Overview</a:t>
              </a:r>
              <a:endPar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17" name="文本框 16"/>
            <p:cNvSpPr txBox="1"/>
            <p:nvPr/>
          </p:nvSpPr>
          <p:spPr>
            <a:xfrm>
              <a:off x="66077" y="721542"/>
              <a:ext cx="1487824" cy="270510"/>
            </a:xfrm>
            <a:prstGeom prst="rect">
              <a:avLst/>
            </a:prstGeom>
            <a:noFill/>
          </p:spPr>
          <p:txBody>
            <a:bodyPr wrap="square">
              <a:spAutoFit/>
            </a:bodyPr>
            <a:lstStyle/>
            <a:p>
              <a:pPr>
                <a:lnSpc>
                  <a:spcPts val="1400"/>
                </a:lnSpc>
              </a:pP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1.2 </a:t>
              </a: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method</a:t>
              </a:r>
              <a:endParaRPr lang="en-US" altLang="zh-CN" sz="1000" spc="100"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New shape"/>
          <p:cNvSpPr/>
          <p:nvPr/>
        </p:nvSpPr>
        <p:spPr>
          <a:xfrm>
            <a:off x="1821055" y="3011879"/>
            <a:ext cx="2744215" cy="3209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p>
            <a:pPr algn="l"/>
            <a:r>
              <a:rPr sz="2100" b="1" i="0" dirty="0" err="1">
                <a:solidFill>
                  <a:srgbClr val="5585B5"/>
                </a:solidFill>
                <a:latin typeface="微软雅黑" panose="020B0503020204020204" pitchFamily="34" charset="-122"/>
              </a:rPr>
              <a:t>邻近感知注意力机制</a:t>
            </a:r>
            <a:br>
              <a:rPr sz="1800" dirty="0">
                <a:latin typeface="微软雅黑" panose="020B0503020204020204" pitchFamily="34" charset="-122"/>
              </a:rPr>
            </a:br>
            <a:endParaRPr sz="1800" dirty="0">
              <a:latin typeface="微软雅黑" panose="020B0503020204020204" pitchFamily="34" charset="-122"/>
            </a:endParaRPr>
          </a:p>
          <a:p>
            <a:pPr algn="l">
              <a:lnSpc>
                <a:spcPct val="150000"/>
              </a:lnSpc>
            </a:pPr>
            <a:r>
              <a:rPr sz="1575" b="0" i="0" dirty="0" err="1">
                <a:solidFill>
                  <a:srgbClr val="000000"/>
                </a:solidFill>
                <a:latin typeface="微软雅黑" panose="020B0503020204020204" pitchFamily="34" charset="-122"/>
              </a:rPr>
              <a:t>通过邻近感知注意力机制，Proximity-aware</a:t>
            </a:r>
            <a:r>
              <a:rPr sz="1575" b="0" i="0" dirty="0">
                <a:solidFill>
                  <a:srgbClr val="000000"/>
                </a:solidFill>
                <a:latin typeface="微软雅黑" panose="020B0503020204020204" pitchFamily="34" charset="-122"/>
              </a:rPr>
              <a:t> Long Sequence </a:t>
            </a:r>
            <a:r>
              <a:rPr sz="1575" b="0" i="0" dirty="0" err="1">
                <a:solidFill>
                  <a:srgbClr val="000000"/>
                </a:solidFill>
                <a:latin typeface="微软雅黑" panose="020B0503020204020204" pitchFamily="34" charset="-122"/>
              </a:rPr>
              <a:t>Learning框架能够有效增强局部结构线索的识别和利用，从而在长序列建模中捕捉更细微的空间-时间关系</a:t>
            </a:r>
            <a:r>
              <a:rPr sz="1575" b="0" i="0" dirty="0">
                <a:solidFill>
                  <a:srgbClr val="000000"/>
                </a:solidFill>
                <a:latin typeface="微软雅黑" panose="020B0503020204020204" pitchFamily="34" charset="-122"/>
              </a:rPr>
              <a:t>。</a:t>
            </a:r>
            <a:endParaRPr sz="1575" b="0" i="0" dirty="0">
              <a:solidFill>
                <a:srgbClr val="000000"/>
              </a:solidFill>
              <a:latin typeface="微软雅黑" panose="020B0503020204020204" pitchFamily="34" charset="-122"/>
            </a:endParaRPr>
          </a:p>
        </p:txBody>
      </p:sp>
      <p:sp>
        <p:nvSpPr>
          <p:cNvPr id="5" name="New shape"/>
          <p:cNvSpPr/>
          <p:nvPr/>
        </p:nvSpPr>
        <p:spPr>
          <a:xfrm>
            <a:off x="4692270" y="3011879"/>
            <a:ext cx="2744215" cy="284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p>
            <a:pPr algn="l"/>
            <a:r>
              <a:rPr sz="2100" b="1" i="0" dirty="0" err="1">
                <a:solidFill>
                  <a:srgbClr val="5585B5"/>
                </a:solidFill>
                <a:latin typeface="微软雅黑" panose="020B0503020204020204" pitchFamily="34" charset="-122"/>
              </a:rPr>
              <a:t>线性近似注意力分数</a:t>
            </a:r>
            <a:br>
              <a:rPr sz="1800" dirty="0">
                <a:latin typeface="微软雅黑" panose="020B0503020204020204" pitchFamily="34" charset="-122"/>
              </a:rPr>
            </a:br>
            <a:endParaRPr sz="1800" dirty="0">
              <a:latin typeface="微软雅黑" panose="020B0503020204020204" pitchFamily="34" charset="-122"/>
            </a:endParaRPr>
          </a:p>
          <a:p>
            <a:pPr algn="l">
              <a:lnSpc>
                <a:spcPct val="150000"/>
              </a:lnSpc>
            </a:pPr>
            <a:r>
              <a:rPr sz="1575" b="0" i="0" dirty="0">
                <a:solidFill>
                  <a:srgbClr val="000000"/>
                </a:solidFill>
                <a:latin typeface="微软雅黑" panose="020B0503020204020204" pitchFamily="34" charset="-122"/>
              </a:rPr>
              <a:t>该框架采用线性近似方法计算注意力分数，这种方法不仅加快了模型处理长序列的速度，还能有效地建立长距离依赖关系，提高模型对复杂空间-时间数据的处理能力</a:t>
            </a:r>
            <a:endParaRPr sz="1575" b="0" i="0" dirty="0">
              <a:solidFill>
                <a:srgbClr val="000000"/>
              </a:solidFill>
              <a:latin typeface="微软雅黑" panose="020B0503020204020204" pitchFamily="34" charset="-122"/>
            </a:endParaRPr>
          </a:p>
        </p:txBody>
      </p:sp>
      <p:sp>
        <p:nvSpPr>
          <p:cNvPr id="3" name="New shape"/>
          <p:cNvSpPr/>
          <p:nvPr/>
        </p:nvSpPr>
        <p:spPr>
          <a:xfrm>
            <a:off x="7563485" y="2988628"/>
            <a:ext cx="2978785" cy="2876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r>
              <a:rPr sz="2100" b="1" i="0">
                <a:solidFill>
                  <a:srgbClr val="5585B5"/>
                </a:solidFill>
                <a:latin typeface="微软雅黑" panose="020B0503020204020204" pitchFamily="34" charset="-122"/>
              </a:rPr>
              <a:t>简化的非自回归解码器</a:t>
            </a:r>
            <a:br>
              <a:rPr sz="1800">
                <a:latin typeface="微软雅黑" panose="020B0503020204020204" pitchFamily="34" charset="-122"/>
              </a:rPr>
            </a:br>
            <a:endParaRPr sz="1800">
              <a:latin typeface="微软雅黑" panose="020B0503020204020204" pitchFamily="34" charset="-122"/>
            </a:endParaRPr>
          </a:p>
          <a:p>
            <a:pPr algn="l">
              <a:lnSpc>
                <a:spcPct val="150000"/>
              </a:lnSpc>
            </a:pPr>
            <a:r>
              <a:rPr sz="1575" b="0" i="0">
                <a:solidFill>
                  <a:srgbClr val="000000"/>
                </a:solidFill>
                <a:latin typeface="微软雅黑" panose="020B0503020204020204" pitchFamily="34" charset="-122"/>
              </a:rPr>
              <a:t>通过采用简化的非自回归解码器，Proximity-aware Long Sequence Learning框架能够在推理阶段实现快速且高效的输出，显著提升模型处理长序列数据时的响应速度和准确性。</a:t>
            </a:r>
            <a:endParaRPr sz="1575" b="0" i="0">
              <a:solidFill>
                <a:srgbClr val="000000"/>
              </a:solidFill>
              <a:latin typeface="微软雅黑" panose="020B0503020204020204" pitchFamily="34" charset="-122"/>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41399" y="1193530"/>
            <a:ext cx="8466301" cy="14582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952525" y="614510"/>
            <a:ext cx="4286949" cy="450215"/>
          </a:xfrm>
          <a:prstGeom prst="rect">
            <a:avLst/>
          </a:prstGeom>
          <a:noFill/>
        </p:spPr>
        <p:txBody>
          <a:bodyPr wrap="square" rtlCol="0">
            <a:spAutoFit/>
          </a:bodyPr>
          <a:lstStyle/>
          <a:p>
            <a:pPr algn="ctr">
              <a:lnSpc>
                <a:spcPts val="1400"/>
              </a:lnSpc>
              <a:buClrTx/>
              <a:buSzTx/>
              <a:buFontTx/>
            </a:pPr>
            <a:r>
              <a:rPr lang="en-US" altLang="en-GB" sz="2800" b="1" spc="100" dirty="0">
                <a:solidFill>
                  <a:schemeClr val="tx1">
                    <a:lumMod val="85000"/>
                    <a:lumOff val="15000"/>
                  </a:schemeClr>
                </a:solidFill>
                <a:latin typeface="等线" panose="02010600030101010101" pitchFamily="2" charset="-122"/>
                <a:ea typeface="等线" panose="02010600030101010101" pitchFamily="2" charset="-122"/>
                <a:sym typeface="+mn-ea"/>
              </a:rPr>
              <a:t>邻近感知注意力机制</a:t>
            </a:r>
            <a:endParaRPr lang="en-US" altLang="en-GB" sz="2800" b="1" i="0" spc="100" dirty="0">
              <a:solidFill>
                <a:schemeClr val="tx1">
                  <a:lumMod val="85000"/>
                  <a:lumOff val="15000"/>
                </a:schemeClr>
              </a:solidFill>
              <a:latin typeface="等线" panose="02010600030101010101" pitchFamily="2" charset="-122"/>
              <a:ea typeface="等线" panose="02010600030101010101" pitchFamily="2" charset="-122"/>
            </a:endParaRPr>
          </a:p>
          <a:p>
            <a:pPr algn="ctr">
              <a:lnSpc>
                <a:spcPts val="1400"/>
              </a:lnSpc>
              <a:buClrTx/>
              <a:buSzTx/>
              <a:buFontTx/>
            </a:pPr>
            <a:endParaRPr lang="en-US" altLang="en-GB" sz="2800" b="1" spc="100" dirty="0">
              <a:solidFill>
                <a:schemeClr val="tx1">
                  <a:lumMod val="85000"/>
                  <a:lumOff val="15000"/>
                </a:schemeClr>
              </a:solidFill>
              <a:latin typeface="等线" panose="02010600030101010101" pitchFamily="2" charset="-122"/>
              <a:ea typeface="等线" panose="02010600030101010101" pitchFamily="2" charset="-122"/>
            </a:endParaRPr>
          </a:p>
        </p:txBody>
      </p:sp>
      <p:grpSp>
        <p:nvGrpSpPr>
          <p:cNvPr id="13" name="组合 12"/>
          <p:cNvGrpSpPr/>
          <p:nvPr/>
        </p:nvGrpSpPr>
        <p:grpSpPr>
          <a:xfrm>
            <a:off x="0" y="414455"/>
            <a:ext cx="1968500" cy="602693"/>
            <a:chOff x="0" y="414455"/>
            <a:chExt cx="1968500" cy="602693"/>
          </a:xfrm>
        </p:grpSpPr>
        <p:sp>
          <p:nvSpPr>
            <p:cNvPr id="14" name="矩形 13"/>
            <p:cNvSpPr/>
            <p:nvPr/>
          </p:nvSpPr>
          <p:spPr>
            <a:xfrm>
              <a:off x="0" y="414455"/>
              <a:ext cx="1968500" cy="602693"/>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40677" y="414455"/>
              <a:ext cx="1800823" cy="400110"/>
            </a:xfrm>
            <a:prstGeom prst="rect">
              <a:avLst/>
            </a:prstGeom>
            <a:noFill/>
          </p:spPr>
          <p:txBody>
            <a:bodyPr wrap="square" rtlCol="0">
              <a:spAutoFit/>
            </a:bodyPr>
            <a:lstStyle/>
            <a:p>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1.</a:t>
              </a:r>
              <a:r>
                <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 </a:t>
              </a: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rPr>
                <a:t>Overview</a:t>
              </a:r>
              <a:endParaRPr lang="zh-CN" altLang="en-US"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17" name="文本框 16"/>
            <p:cNvSpPr txBox="1"/>
            <p:nvPr/>
          </p:nvSpPr>
          <p:spPr>
            <a:xfrm>
              <a:off x="66077" y="721542"/>
              <a:ext cx="1487824" cy="270510"/>
            </a:xfrm>
            <a:prstGeom prst="rect">
              <a:avLst/>
            </a:prstGeom>
            <a:noFill/>
          </p:spPr>
          <p:txBody>
            <a:bodyPr wrap="square">
              <a:spAutoFit/>
            </a:bodyPr>
            <a:lstStyle/>
            <a:p>
              <a:pPr>
                <a:lnSpc>
                  <a:spcPts val="1400"/>
                </a:lnSpc>
              </a:pP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1.2 </a:t>
              </a:r>
              <a:r>
                <a:rPr lang="en-US" altLang="zh-CN" sz="1000" spc="100" dirty="0">
                  <a:solidFill>
                    <a:schemeClr val="tx1">
                      <a:lumMod val="85000"/>
                      <a:lumOff val="15000"/>
                    </a:schemeClr>
                  </a:solidFill>
                  <a:latin typeface="等线" panose="02010600030101010101" pitchFamily="2" charset="-122"/>
                  <a:ea typeface="等线" panose="02010600030101010101" pitchFamily="2" charset="-122"/>
                </a:rPr>
                <a:t>method</a:t>
              </a:r>
              <a:endParaRPr lang="en-US" altLang="zh-CN" sz="1000" spc="100"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2" name="图片 1"/>
          <p:cNvPicPr>
            <a:picLocks noChangeAspect="1"/>
          </p:cNvPicPr>
          <p:nvPr/>
        </p:nvPicPr>
        <p:blipFill>
          <a:blip r:embed="rId1"/>
          <a:srcRect l="4610" r="60637"/>
          <a:stretch>
            <a:fillRect/>
          </a:stretch>
        </p:blipFill>
        <p:spPr>
          <a:xfrm>
            <a:off x="1075690" y="1223010"/>
            <a:ext cx="3082925" cy="4386580"/>
          </a:xfrm>
          <a:prstGeom prst="rect">
            <a:avLst/>
          </a:prstGeom>
        </p:spPr>
      </p:pic>
      <p:sp>
        <p:nvSpPr>
          <p:cNvPr id="3" name="文本框 2"/>
          <p:cNvSpPr txBox="1"/>
          <p:nvPr/>
        </p:nvSpPr>
        <p:spPr>
          <a:xfrm>
            <a:off x="1401445" y="5828030"/>
            <a:ext cx="2336165" cy="583565"/>
          </a:xfrm>
          <a:prstGeom prst="rect">
            <a:avLst/>
          </a:prstGeom>
          <a:noFill/>
        </p:spPr>
        <p:txBody>
          <a:bodyPr wrap="square" rtlCol="0" anchor="t">
            <a:spAutoFit/>
          </a:bodyPr>
          <a:p>
            <a:pPr algn="ctr"/>
            <a:r>
              <a:rPr lang="zh-CN" altLang="en-US" sz="1600"/>
              <a:t>附加图邻接矩阵输入的邻近性注意力</a:t>
            </a:r>
            <a:endParaRPr lang="zh-CN" altLang="en-US" sz="1600"/>
          </a:p>
        </p:txBody>
      </p:sp>
      <p:cxnSp>
        <p:nvCxnSpPr>
          <p:cNvPr id="6" name="直接连接符 5"/>
          <p:cNvCxnSpPr/>
          <p:nvPr/>
        </p:nvCxnSpPr>
        <p:spPr>
          <a:xfrm>
            <a:off x="5056522" y="2276821"/>
            <a:ext cx="13970" cy="37515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菱形 6"/>
          <p:cNvSpPr/>
          <p:nvPr/>
        </p:nvSpPr>
        <p:spPr>
          <a:xfrm>
            <a:off x="4727303" y="1554292"/>
            <a:ext cx="707967" cy="707967"/>
          </a:xfrm>
          <a:prstGeom prst="diamond">
            <a:avLst/>
          </a:prstGeom>
          <a:solidFill>
            <a:schemeClr val="accent1"/>
          </a:solidFill>
          <a:ln>
            <a:solidFill>
              <a:schemeClr val="accent1"/>
            </a:solidFill>
          </a:ln>
          <a:effectLst>
            <a:outerShdw blurRad="38100" dist="25400" sx="101000" sy="101000" algn="c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菱形 7"/>
          <p:cNvSpPr/>
          <p:nvPr/>
        </p:nvSpPr>
        <p:spPr>
          <a:xfrm>
            <a:off x="4727303" y="2887517"/>
            <a:ext cx="707967" cy="707967"/>
          </a:xfrm>
          <a:prstGeom prst="diamond">
            <a:avLst/>
          </a:prstGeom>
          <a:solidFill>
            <a:schemeClr val="accent1"/>
          </a:solidFill>
          <a:ln>
            <a:solidFill>
              <a:schemeClr val="accent1"/>
            </a:solidFill>
          </a:ln>
          <a:effectLst>
            <a:outerShdw blurRad="38100" dist="25400" sx="101000" sy="101000" algn="c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菱形 8"/>
          <p:cNvSpPr/>
          <p:nvPr/>
        </p:nvSpPr>
        <p:spPr>
          <a:xfrm>
            <a:off x="4727303" y="4220742"/>
            <a:ext cx="707967" cy="707967"/>
          </a:xfrm>
          <a:prstGeom prst="diamond">
            <a:avLst/>
          </a:prstGeom>
          <a:solidFill>
            <a:schemeClr val="accent1"/>
          </a:solidFill>
          <a:ln>
            <a:solidFill>
              <a:schemeClr val="accent1"/>
            </a:solidFill>
          </a:ln>
          <a:effectLst>
            <a:outerShdw blurRad="38100" dist="25400" sx="101000" sy="101000" algn="c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0" name="Google Shape;1002;p32"/>
          <p:cNvGrpSpPr/>
          <p:nvPr/>
        </p:nvGrpSpPr>
        <p:grpSpPr>
          <a:xfrm>
            <a:off x="4963523" y="1769612"/>
            <a:ext cx="235527" cy="254781"/>
            <a:chOff x="-48237000" y="2342650"/>
            <a:chExt cx="256800" cy="300225"/>
          </a:xfrm>
          <a:solidFill>
            <a:schemeClr val="bg1"/>
          </a:solidFill>
        </p:grpSpPr>
        <p:sp>
          <p:nvSpPr>
            <p:cNvPr id="11" name="Google Shape;1003;p32"/>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16" name="Google Shape;1004;p32"/>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18" name="Google Shape;1005;p32"/>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grpSp>
      <p:sp>
        <p:nvSpPr>
          <p:cNvPr id="19" name="Google Shape;973;p32"/>
          <p:cNvSpPr/>
          <p:nvPr/>
        </p:nvSpPr>
        <p:spPr>
          <a:xfrm>
            <a:off x="4963523" y="3109158"/>
            <a:ext cx="269927" cy="248460"/>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grpSp>
        <p:nvGrpSpPr>
          <p:cNvPr id="20" name="Google Shape;982;p32"/>
          <p:cNvGrpSpPr/>
          <p:nvPr/>
        </p:nvGrpSpPr>
        <p:grpSpPr>
          <a:xfrm>
            <a:off x="4963523" y="4452661"/>
            <a:ext cx="273886" cy="251375"/>
            <a:chOff x="-31166825" y="1939525"/>
            <a:chExt cx="293800" cy="291425"/>
          </a:xfrm>
          <a:solidFill>
            <a:schemeClr val="bg1"/>
          </a:solidFill>
        </p:grpSpPr>
        <p:sp>
          <p:nvSpPr>
            <p:cNvPr id="21" name="Google Shape;983;p32"/>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22" name="Google Shape;984;p32"/>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23" name="Google Shape;985;p32"/>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24" name="Google Shape;986;p32"/>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25" name="Google Shape;987;p32"/>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26" name="Google Shape;988;p32"/>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27" name="Google Shape;989;p32"/>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28" name="Google Shape;990;p32"/>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29" name="Google Shape;991;p32"/>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30" name="Google Shape;992;p32"/>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sp>
          <p:nvSpPr>
            <p:cNvPr id="31" name="Google Shape;993;p32"/>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p>
              <a:pPr defTabSz="1219200">
                <a:buClr>
                  <a:srgbClr val="000000"/>
                </a:buClr>
              </a:pPr>
              <a:endParaRPr sz="1865" kern="0" dirty="0">
                <a:solidFill>
                  <a:srgbClr val="000000"/>
                </a:solidFill>
                <a:latin typeface="等线" panose="02010600030101010101" pitchFamily="2" charset="-122"/>
                <a:cs typeface="Arial" panose="020B0604020202020204"/>
                <a:sym typeface="Arial" panose="020B0604020202020204"/>
              </a:endParaRPr>
            </a:p>
          </p:txBody>
        </p:sp>
      </p:grpSp>
      <p:sp>
        <p:nvSpPr>
          <p:cNvPr id="33" name="文本框 32"/>
          <p:cNvSpPr txBox="1"/>
          <p:nvPr>
            <p:custDataLst>
              <p:tags r:id="rId2"/>
            </p:custDataLst>
          </p:nvPr>
        </p:nvSpPr>
        <p:spPr>
          <a:xfrm>
            <a:off x="7069455" y="1554480"/>
            <a:ext cx="4161790" cy="848360"/>
          </a:xfrm>
          <a:prstGeom prst="rect">
            <a:avLst/>
          </a:prstGeom>
          <a:noFill/>
        </p:spPr>
        <p:txBody>
          <a:bodyPr wrap="square" rtlCol="0">
            <a:noAutofit/>
          </a:bodyPr>
          <a:p>
            <a:pPr algn="just">
              <a:buClrTx/>
              <a:buSzTx/>
              <a:buFontTx/>
            </a:pP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sym typeface="+mn-ea"/>
              </a:rPr>
              <a:t>邻近感知注意力机制</a:t>
            </a: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sym typeface="+mn-ea"/>
              </a:rPr>
              <a:t>关注输入数据中的局部区域来提高模型的注意力和理解能力</a:t>
            </a:r>
            <a:endPar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sym typeface="+mn-ea"/>
            </a:endParaRPr>
          </a:p>
        </p:txBody>
      </p:sp>
      <p:sp>
        <p:nvSpPr>
          <p:cNvPr id="34" name="文本框 33"/>
          <p:cNvSpPr txBox="1"/>
          <p:nvPr>
            <p:custDataLst>
              <p:tags r:id="rId3"/>
            </p:custDataLst>
          </p:nvPr>
        </p:nvSpPr>
        <p:spPr>
          <a:xfrm>
            <a:off x="5907377" y="1530235"/>
            <a:ext cx="1009078" cy="746999"/>
          </a:xfrm>
          <a:prstGeom prst="rect">
            <a:avLst/>
          </a:prstGeom>
          <a:noFill/>
        </p:spPr>
        <p:txBody>
          <a:bodyPr wrap="square" rtlCol="0">
            <a:spAutoFit/>
          </a:bodyPr>
          <a:p>
            <a:pPr algn="just">
              <a:lnSpc>
                <a:spcPts val="2500"/>
              </a:lnSpc>
            </a:pPr>
            <a:r>
              <a:rPr lang="en-US" altLang="zh-CN"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THE</a:t>
            </a: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 </a:t>
            </a:r>
            <a:endPar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a:p>
            <a:pPr algn="just">
              <a:lnSpc>
                <a:spcPts val="2500"/>
              </a:lnSpc>
            </a:pP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ONE</a:t>
            </a:r>
            <a:endParaRPr lang="zh-CN" altLang="en-US"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5" name="文本框 34"/>
          <p:cNvSpPr txBox="1"/>
          <p:nvPr>
            <p:custDataLst>
              <p:tags r:id="rId4"/>
            </p:custDataLst>
          </p:nvPr>
        </p:nvSpPr>
        <p:spPr>
          <a:xfrm>
            <a:off x="5902994" y="2874733"/>
            <a:ext cx="1233799" cy="746999"/>
          </a:xfrm>
          <a:prstGeom prst="rect">
            <a:avLst/>
          </a:prstGeom>
          <a:noFill/>
        </p:spPr>
        <p:txBody>
          <a:bodyPr wrap="square" rtlCol="0">
            <a:spAutoFit/>
          </a:bodyPr>
          <a:p>
            <a:pPr algn="just">
              <a:lnSpc>
                <a:spcPts val="2500"/>
              </a:lnSpc>
            </a:pPr>
            <a:r>
              <a:rPr lang="en-US" altLang="zh-CN"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THE</a:t>
            </a: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 </a:t>
            </a:r>
            <a:endPar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a:p>
            <a:pPr algn="just">
              <a:lnSpc>
                <a:spcPts val="2500"/>
              </a:lnSpc>
            </a:pP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TWO</a:t>
            </a:r>
            <a:endParaRPr lang="zh-CN" altLang="en-US"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6" name="文本框 35"/>
          <p:cNvSpPr txBox="1"/>
          <p:nvPr>
            <p:custDataLst>
              <p:tags r:id="rId5"/>
            </p:custDataLst>
          </p:nvPr>
        </p:nvSpPr>
        <p:spPr>
          <a:xfrm>
            <a:off x="5898611" y="4204088"/>
            <a:ext cx="1520591" cy="746999"/>
          </a:xfrm>
          <a:prstGeom prst="rect">
            <a:avLst/>
          </a:prstGeom>
          <a:noFill/>
        </p:spPr>
        <p:txBody>
          <a:bodyPr wrap="square" rtlCol="0">
            <a:spAutoFit/>
          </a:bodyPr>
          <a:p>
            <a:pPr algn="just">
              <a:lnSpc>
                <a:spcPts val="2500"/>
              </a:lnSpc>
            </a:pPr>
            <a:r>
              <a:rPr lang="en-US" altLang="zh-CN"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THE</a:t>
            </a: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 </a:t>
            </a:r>
            <a:endPar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a:p>
            <a:pPr algn="just">
              <a:lnSpc>
                <a:spcPts val="2500"/>
              </a:lnSpc>
            </a:pPr>
            <a:r>
              <a:rPr lang="en-US" altLang="zh-CN"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rPr>
              <a:t>THREE</a:t>
            </a:r>
            <a:endParaRPr lang="zh-CN" altLang="en-US" sz="2800" dirty="0">
              <a:solidFill>
                <a:schemeClr val="accent1"/>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4" name="文本框 3"/>
          <p:cNvSpPr txBox="1"/>
          <p:nvPr>
            <p:custDataLst>
              <p:tags r:id="rId6"/>
            </p:custDataLst>
          </p:nvPr>
        </p:nvSpPr>
        <p:spPr>
          <a:xfrm>
            <a:off x="7069455" y="2879725"/>
            <a:ext cx="4161790" cy="848360"/>
          </a:xfrm>
          <a:prstGeom prst="rect">
            <a:avLst/>
          </a:prstGeom>
          <a:noFill/>
        </p:spPr>
        <p:txBody>
          <a:bodyPr wrap="square" rtlCol="0">
            <a:noAutofit/>
          </a:bodyPr>
          <a:p>
            <a:pPr algn="just">
              <a:buClrTx/>
              <a:buSzTx/>
              <a:buFontTx/>
            </a:pP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sym typeface="+mn-ea"/>
              </a:rPr>
              <a:t>线性近似注意力机制通过简化计算过程，将复杂的点积运算转化为线性变换，有效降低了模型的计算复杂度</a:t>
            </a:r>
            <a:endPar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sym typeface="+mn-ea"/>
            </a:endParaRPr>
          </a:p>
        </p:txBody>
      </p:sp>
      <p:sp>
        <p:nvSpPr>
          <p:cNvPr id="43" name="文本框 42"/>
          <p:cNvSpPr txBox="1"/>
          <p:nvPr/>
        </p:nvSpPr>
        <p:spPr>
          <a:xfrm>
            <a:off x="7070090" y="4451985"/>
            <a:ext cx="4099560" cy="1938655"/>
          </a:xfrm>
          <a:prstGeom prst="rect">
            <a:avLst/>
          </a:prstGeom>
          <a:noFill/>
        </p:spPr>
        <p:txBody>
          <a:bodyPr wrap="square" rtlCol="0" anchor="t">
            <a:noAutofit/>
          </a:bodyPr>
          <a:p>
            <a:pPr algn="just">
              <a:buClrTx/>
              <a:buSzTx/>
              <a:buFontTx/>
            </a:pPr>
            <a:r>
              <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sym typeface="+mn-ea"/>
              </a:rPr>
              <a:t>在多任务学习场景中，线性近似注意力机制能够有效地在不同任务之间共享注意力信息，通过线性变换快速调整注意力分布，从而在多个任务上实现高效的性能提升</a:t>
            </a:r>
            <a:endParaRPr lang="en-US" altLang="zh-CN" sz="20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tags/tag1.xml><?xml version="1.0" encoding="utf-8"?>
<p:tagLst xmlns:p="http://schemas.openxmlformats.org/presentationml/2006/main">
  <p:tag name="KSO_WM_DIAGRAM_VIRTUALLY_FRAME" val="{&quot;height&quot;:293.52968503937,&quot;left&quot;:59.95661417322833,&quot;top&quot;:160.58488188976378,&quot;width&quot;:385.6651181102362}"/>
</p:tagLst>
</file>

<file path=ppt/tags/tag10.xml><?xml version="1.0" encoding="utf-8"?>
<p:tagLst xmlns:p="http://schemas.openxmlformats.org/presentationml/2006/main">
  <p:tag name="KSO_WM_DIAGRAM_VIRTUALLY_FRAME" val="{&quot;height&quot;:293.52968503937,&quot;left&quot;:59.95661417322833,&quot;top&quot;:160.58488188976378,&quot;width&quot;:385.6651181102362}"/>
</p:tagLst>
</file>

<file path=ppt/tags/tag11.xml><?xml version="1.0" encoding="utf-8"?>
<p:tagLst xmlns:p="http://schemas.openxmlformats.org/presentationml/2006/main">
  <p:tag name="KSO_WM_DIAGRAM_VIRTUALLY_FRAME" val="{&quot;height&quot;:293.52968503937,&quot;left&quot;:59.95661417322833,&quot;top&quot;:160.58488188976378,&quot;width&quot;:385.6651181102362}"/>
</p:tagLst>
</file>

<file path=ppt/tags/tag12.xml><?xml version="1.0" encoding="utf-8"?>
<p:tagLst xmlns:p="http://schemas.openxmlformats.org/presentationml/2006/main">
  <p:tag name="KSO_WM_DIAGRAM_VIRTUALLY_FRAME" val="{&quot;height&quot;:293.52968503937,&quot;left&quot;:59.95661417322833,&quot;top&quot;:160.58488188976378,&quot;width&quot;:385.6651181102362}"/>
</p:tagLst>
</file>

<file path=ppt/tags/tag13.xml><?xml version="1.0" encoding="utf-8"?>
<p:tagLst xmlns:p="http://schemas.openxmlformats.org/presentationml/2006/main">
  <p:tag name="KSO_WM_DIAGRAM_VIRTUALLY_FRAME" val="{&quot;height&quot;:331.52362204724415,&quot;left&quot;:77.31181102362204,&quot;top&quot;:118.41299212598426,&quot;width&quot;:789.6341732283465}"/>
</p:tagLst>
</file>

<file path=ppt/tags/tag14.xml><?xml version="1.0" encoding="utf-8"?>
<p:tagLst xmlns:p="http://schemas.openxmlformats.org/presentationml/2006/main">
  <p:tag name="KSO_WM_DIAGRAM_VIRTUALLY_FRAME" val="{&quot;height&quot;:331.52362204724415,&quot;left&quot;:77.31181102362204,&quot;top&quot;:118.41299212598426,&quot;width&quot;:789.6341732283465}"/>
</p:tagLst>
</file>

<file path=ppt/tags/tag15.xml><?xml version="1.0" encoding="utf-8"?>
<p:tagLst xmlns:p="http://schemas.openxmlformats.org/presentationml/2006/main">
  <p:tag name="KSO_WM_DIAGRAM_VIRTUALLY_FRAME" val="{&quot;height&quot;:331.52362204724415,&quot;left&quot;:77.31181102362204,&quot;top&quot;:118.41299212598426,&quot;width&quot;:789.6341732283465}"/>
</p:tagLst>
</file>

<file path=ppt/tags/tag16.xml><?xml version="1.0" encoding="utf-8"?>
<p:tagLst xmlns:p="http://schemas.openxmlformats.org/presentationml/2006/main">
  <p:tag name="KSO_WM_DIAGRAM_VIRTUALLY_FRAME" val="{&quot;height&quot;:331.52362204724415,&quot;left&quot;:77.31181102362204,&quot;top&quot;:118.41299212598426,&quot;width&quot;:789.6341732283465}"/>
</p:tagLst>
</file>

<file path=ppt/tags/tag17.xml><?xml version="1.0" encoding="utf-8"?>
<p:tagLst xmlns:p="http://schemas.openxmlformats.org/presentationml/2006/main">
  <p:tag name="KSO_WM_DIAGRAM_VIRTUALLY_FRAME" val="{&quot;height&quot;:331.52362204724415,&quot;left&quot;:77.31181102362204,&quot;top&quot;:118.41299212598426,&quot;width&quot;:789.6341732283465}"/>
</p:tagLst>
</file>

<file path=ppt/tags/tag18.xml><?xml version="1.0" encoding="utf-8"?>
<p:tagLst xmlns:p="http://schemas.openxmlformats.org/presentationml/2006/main">
  <p:tag name="KSO_WM_DIAGRAM_VIRTUALLY_FRAME" val="{&quot;height&quot;:331.52362204724415,&quot;left&quot;:77.31181102362204,&quot;top&quot;:118.41299212598426,&quot;width&quot;:789.6341732283465}"/>
</p:tagLst>
</file>

<file path=ppt/tags/tag19.xml><?xml version="1.0" encoding="utf-8"?>
<p:tagLst xmlns:p="http://schemas.openxmlformats.org/presentationml/2006/main">
  <p:tag name="KSO_WM_DIAGRAM_VIRTUALLY_FRAME" val="{&quot;height&quot;:331.52362204724415,&quot;left&quot;:77.31181102362204,&quot;top&quot;:118.41299212598426,&quot;width&quot;:789.6341732283465}"/>
</p:tagLst>
</file>

<file path=ppt/tags/tag2.xml><?xml version="1.0" encoding="utf-8"?>
<p:tagLst xmlns:p="http://schemas.openxmlformats.org/presentationml/2006/main">
  <p:tag name="KSO_WM_DIAGRAM_VIRTUALLY_FRAME" val="{&quot;height&quot;:293.52968503937,&quot;left&quot;:59.95661417322833,&quot;top&quot;:160.58488188976378,&quot;width&quot;:385.6651181102362}"/>
</p:tagLst>
</file>

<file path=ppt/tags/tag20.xml><?xml version="1.0" encoding="utf-8"?>
<p:tagLst xmlns:p="http://schemas.openxmlformats.org/presentationml/2006/main">
  <p:tag name="KSO_WM_DIAGRAM_VIRTUALLY_FRAME" val="{&quot;height&quot;:331.52362204724415,&quot;left&quot;:77.31181102362204,&quot;top&quot;:118.41299212598426,&quot;width&quot;:789.6341732283465}"/>
</p:tagLst>
</file>

<file path=ppt/tags/tag21.xml><?xml version="1.0" encoding="utf-8"?>
<p:tagLst xmlns:p="http://schemas.openxmlformats.org/presentationml/2006/main">
  <p:tag name="KSO_WM_DIAGRAM_VIRTUALLY_FRAME" val="{&quot;height&quot;:331.52362204724415,&quot;left&quot;:77.31181102362204,&quot;top&quot;:118.41299212598426,&quot;width&quot;:789.6341732283465}"/>
</p:tagLst>
</file>

<file path=ppt/tags/tag22.xml><?xml version="1.0" encoding="utf-8"?>
<p:tagLst xmlns:p="http://schemas.openxmlformats.org/presentationml/2006/main">
  <p:tag name="KSO_WM_DIAGRAM_VIRTUALLY_FRAME" val="{&quot;height&quot;:331.52362204724415,&quot;left&quot;:77.31181102362204,&quot;top&quot;:118.41299212598426,&quot;width&quot;:789.6341732283465}"/>
</p:tagLst>
</file>

<file path=ppt/tags/tag23.xml><?xml version="1.0" encoding="utf-8"?>
<p:tagLst xmlns:p="http://schemas.openxmlformats.org/presentationml/2006/main">
  <p:tag name="KSO_WM_DIAGRAM_VIRTUALLY_FRAME" val="{&quot;height&quot;:331.52362204724415,&quot;left&quot;:77.31181102362204,&quot;top&quot;:118.41299212598426,&quot;width&quot;:789.6341732283465}"/>
</p:tagLst>
</file>

<file path=ppt/tags/tag24.xml><?xml version="1.0" encoding="utf-8"?>
<p:tagLst xmlns:p="http://schemas.openxmlformats.org/presentationml/2006/main">
  <p:tag name="KSO_WM_DIAGRAM_VIRTUALLY_FRAME" val="{&quot;height&quot;:331.52362204724415,&quot;left&quot;:77.31181102362204,&quot;top&quot;:118.41299212598426,&quot;width&quot;:789.6341732283465}"/>
</p:tagLst>
</file>

<file path=ppt/tags/tag25.xml><?xml version="1.0" encoding="utf-8"?>
<p:tagLst xmlns:p="http://schemas.openxmlformats.org/presentationml/2006/main">
  <p:tag name="KSO_WM_DIAGRAM_VIRTUALLY_FRAME" val="{&quot;height&quot;:292.20968503937,&quot;left&quot;:208.8575590551181,&quot;top&quot;:127.13606299212597,&quot;width&quot;:671.5917322834646}"/>
</p:tagLst>
</file>

<file path=ppt/tags/tag26.xml><?xml version="1.0" encoding="utf-8"?>
<p:tagLst xmlns:p="http://schemas.openxmlformats.org/presentationml/2006/main">
  <p:tag name="KSO_WM_DIAGRAM_VIRTUALLY_FRAME" val="{&quot;height&quot;:292.20968503937,&quot;left&quot;:208.8575590551181,&quot;top&quot;:127.13606299212597,&quot;width&quot;:671.5917322834646}"/>
</p:tagLst>
</file>

<file path=ppt/tags/tag27.xml><?xml version="1.0" encoding="utf-8"?>
<p:tagLst xmlns:p="http://schemas.openxmlformats.org/presentationml/2006/main">
  <p:tag name="KSO_WM_DIAGRAM_VIRTUALLY_FRAME" val="{&quot;height&quot;:383.11464566929135,&quot;left&quot;:208.8575590551181,&quot;top&quot;:127.13606299212597,&quot;width&quot;:930.9917322834647}"/>
</p:tagLst>
</file>

<file path=ppt/tags/tag28.xml><?xml version="1.0" encoding="utf-8"?>
<p:tagLst xmlns:p="http://schemas.openxmlformats.org/presentationml/2006/main">
  <p:tag name="KSO_WM_DIAGRAM_VIRTUALLY_FRAME" val="{&quot;height&quot;:383.11464566929135,&quot;left&quot;:208.8575590551181,&quot;top&quot;:127.13606299212597,&quot;width&quot;:930.9917322834647}"/>
</p:tagLst>
</file>

<file path=ppt/tags/tag29.xml><?xml version="1.0" encoding="utf-8"?>
<p:tagLst xmlns:p="http://schemas.openxmlformats.org/presentationml/2006/main">
  <p:tag name="KSO_WM_DIAGRAM_VIRTUALLY_FRAME" val="{&quot;height&quot;:292.20968503937,&quot;left&quot;:208.8575590551181,&quot;top&quot;:127.13606299212597,&quot;width&quot;:671.5917322834646}"/>
</p:tagLst>
</file>

<file path=ppt/tags/tag3.xml><?xml version="1.0" encoding="utf-8"?>
<p:tagLst xmlns:p="http://schemas.openxmlformats.org/presentationml/2006/main">
  <p:tag name="KSO_WM_DIAGRAM_VIRTUALLY_FRAME" val="{&quot;height&quot;:293.52968503937,&quot;left&quot;:59.95661417322833,&quot;top&quot;:160.58488188976378,&quot;width&quot;:385.6651181102362}"/>
</p:tagLst>
</file>

<file path=ppt/tags/tag30.xml><?xml version="1.0" encoding="utf-8"?>
<p:tagLst xmlns:p="http://schemas.openxmlformats.org/presentationml/2006/main">
  <p:tag name="KSO_WM_DIAGRAM_VIRTUALLY_FRAME" val="{&quot;height&quot;:302.71393700787405,&quot;left&quot;:208.8575590551181,&quot;top&quot;:127.13606299212597,&quot;width&quot;:684.1424409448819}"/>
</p:tagLst>
</file>

<file path=ppt/tags/tag31.xml><?xml version="1.0" encoding="utf-8"?>
<p:tagLst xmlns:p="http://schemas.openxmlformats.org/presentationml/2006/main">
  <p:tag name="KSO_WM_DIAGRAM_VIRTUALLY_FRAME" val="{&quot;height&quot;:302.71393700787405,&quot;left&quot;:208.8575590551181,&quot;top&quot;:127.13606299212597,&quot;width&quot;:684.1424409448819}"/>
</p:tagLst>
</file>

<file path=ppt/tags/tag32.xml><?xml version="1.0" encoding="utf-8"?>
<p:tagLst xmlns:p="http://schemas.openxmlformats.org/presentationml/2006/main">
  <p:tag name="KSO_WM_DIAGRAM_VIRTUALLY_FRAME" val="{&quot;height&quot;:302.71393700787405,&quot;left&quot;:208.8575590551181,&quot;top&quot;:127.13606299212597,&quot;width&quot;:684.1424409448819}"/>
</p:tagLst>
</file>

<file path=ppt/tags/tag33.xml><?xml version="1.0" encoding="utf-8"?>
<p:tagLst xmlns:p="http://schemas.openxmlformats.org/presentationml/2006/main">
  <p:tag name="KSO_WM_DIAGRAM_VIRTUALLY_FRAME" val="{&quot;height&quot;:302.71393700787405,&quot;left&quot;:208.8575590551181,&quot;top&quot;:127.13606299212597,&quot;width&quot;:684.1424409448819}"/>
</p:tagLst>
</file>

<file path=ppt/tags/tag34.xml><?xml version="1.0" encoding="utf-8"?>
<p:tagLst xmlns:p="http://schemas.openxmlformats.org/presentationml/2006/main">
  <p:tag name="KSO_WM_DIAGRAM_VIRTUALLY_FRAME" val="{&quot;height&quot;:302.71393700787405,&quot;left&quot;:208.8575590551181,&quot;top&quot;:127.13606299212597,&quot;width&quot;:684.1424409448819}"/>
</p:tagLst>
</file>

<file path=ppt/tags/tag35.xml><?xml version="1.0" encoding="utf-8"?>
<p:tagLst xmlns:p="http://schemas.openxmlformats.org/presentationml/2006/main">
  <p:tag name="KSO_WM_DIAGRAM_VIRTUALLY_FRAME" val="{&quot;height&quot;:302.71393700787405,&quot;left&quot;:208.8575590551181,&quot;top&quot;:127.13606299212597,&quot;width&quot;:684.1424409448819}"/>
</p:tagLst>
</file>

<file path=ppt/tags/tag36.xml><?xml version="1.0" encoding="utf-8"?>
<p:tagLst xmlns:p="http://schemas.openxmlformats.org/presentationml/2006/main">
  <p:tag name="KSO_WM_DIAGRAM_VIRTUALLY_FRAME" val="{&quot;height&quot;:403.7507086614173,&quot;left&quot;:208.8575590551181,&quot;top&quot;:115.55,&quot;width&quot;:675.3917322834646}"/>
</p:tagLst>
</file>

<file path=ppt/tags/tag37.xml><?xml version="1.0" encoding="utf-8"?>
<p:tagLst xmlns:p="http://schemas.openxmlformats.org/presentationml/2006/main">
  <p:tag name="KSO_WM_DIAGRAM_VIRTUALLY_FRAME" val="{&quot;height&quot;:403.7507086614173,&quot;left&quot;:208.8575590551181,&quot;top&quot;:115.55,&quot;width&quot;:675.3917322834646}"/>
</p:tagLst>
</file>

<file path=ppt/tags/tag38.xml><?xml version="1.0" encoding="utf-8"?>
<p:tagLst xmlns:p="http://schemas.openxmlformats.org/presentationml/2006/main">
  <p:tag name="KSO_WM_DIAGRAM_VIRTUALLY_FRAME" val="{&quot;height&quot;:403.7507086614173,&quot;left&quot;:208.8575590551181,&quot;top&quot;:115.55,&quot;width&quot;:675.3917322834646}"/>
</p:tagLst>
</file>

<file path=ppt/tags/tag39.xml><?xml version="1.0" encoding="utf-8"?>
<p:tagLst xmlns:p="http://schemas.openxmlformats.org/presentationml/2006/main">
  <p:tag name="KSO_WM_DIAGRAM_VIRTUALLY_FRAME" val="{&quot;height&quot;:403.7507086614173,&quot;left&quot;:208.8575590551181,&quot;top&quot;:115.55,&quot;width&quot;:675.3917322834646}"/>
</p:tagLst>
</file>

<file path=ppt/tags/tag4.xml><?xml version="1.0" encoding="utf-8"?>
<p:tagLst xmlns:p="http://schemas.openxmlformats.org/presentationml/2006/main">
  <p:tag name="KSO_WM_DIAGRAM_VIRTUALLY_FRAME" val="{&quot;height&quot;:293.52968503937,&quot;left&quot;:59.95661417322833,&quot;top&quot;:160.58488188976378,&quot;width&quot;:385.6651181102362}"/>
</p:tagLst>
</file>

<file path=ppt/tags/tag40.xml><?xml version="1.0" encoding="utf-8"?>
<p:tagLst xmlns:p="http://schemas.openxmlformats.org/presentationml/2006/main">
  <p:tag name="KSO_WM_DIAGRAM_VIRTUALLY_FRAME" val="{&quot;height&quot;:403.7507086614173,&quot;left&quot;:208.8575590551181,&quot;top&quot;:115.55,&quot;width&quot;:675.3917322834646}"/>
</p:tagLst>
</file>

<file path=ppt/tags/tag41.xml><?xml version="1.0" encoding="utf-8"?>
<p:tagLst xmlns:p="http://schemas.openxmlformats.org/presentationml/2006/main">
  <p:tag name="KSO_WM_DIAGRAM_VIRTUALLY_FRAME" val="{&quot;height&quot;:403.7507086614173,&quot;left&quot;:208.8575590551181,&quot;top&quot;:115.55,&quot;width&quot;:675.3917322834646}"/>
</p:tagLst>
</file>

<file path=ppt/tags/tag42.xml><?xml version="1.0" encoding="utf-8"?>
<p:tagLst xmlns:p="http://schemas.openxmlformats.org/presentationml/2006/main">
  <p:tag name="KSO_WM_DIAGRAM_VIRTUALLY_FRAME" val="{&quot;height&quot;:403.7507086614173,&quot;left&quot;:208.8575590551181,&quot;top&quot;:115.55,&quot;width&quot;:675.3917322834646}"/>
</p:tagLst>
</file>

<file path=ppt/tags/tag43.xml><?xml version="1.0" encoding="utf-8"?>
<p:tagLst xmlns:p="http://schemas.openxmlformats.org/presentationml/2006/main">
  <p:tag name="KSO_WM_DIAGRAM_VIRTUALLY_FRAME" val="{&quot;height&quot;:403.7507086614173,&quot;left&quot;:208.8575590551181,&quot;top&quot;:115.55,&quot;width&quot;:675.3917322834646}"/>
</p:tagLst>
</file>

<file path=ppt/tags/tag44.xml><?xml version="1.0" encoding="utf-8"?>
<p:tagLst xmlns:p="http://schemas.openxmlformats.org/presentationml/2006/main">
  <p:tag name="KSO_WM_DIAGRAM_VIRTUALLY_FRAME" val="{&quot;height&quot;:403.7507086614173,&quot;left&quot;:208.8575590551181,&quot;top&quot;:115.55,&quot;width&quot;:675.3917322834646}"/>
</p:tagLst>
</file>

<file path=ppt/tags/tag45.xml><?xml version="1.0" encoding="utf-8"?>
<p:tagLst xmlns:p="http://schemas.openxmlformats.org/presentationml/2006/main">
  <p:tag name="KSO_WM_DIAGRAM_VIRTUALLY_FRAME" val="{&quot;height&quot;:403.7507086614173,&quot;left&quot;:208.8575590551181,&quot;top&quot;:115.55,&quot;width&quot;:675.3917322834646}"/>
</p:tagLst>
</file>

<file path=ppt/tags/tag46.xml><?xml version="1.0" encoding="utf-8"?>
<p:tagLst xmlns:p="http://schemas.openxmlformats.org/presentationml/2006/main">
  <p:tag name="KSO_WM_DIAGRAM_VIRTUALLY_FRAME" val="{&quot;height&quot;:403.7507086614173,&quot;left&quot;:208.8575590551181,&quot;top&quot;:115.55,&quot;width&quot;:675.3917322834646}"/>
</p:tagLst>
</file>

<file path=ppt/tags/tag47.xml><?xml version="1.0" encoding="utf-8"?>
<p:tagLst xmlns:p="http://schemas.openxmlformats.org/presentationml/2006/main">
  <p:tag name="KSO_WM_DIAGRAM_VIRTUALLY_FRAME" val="{&quot;height&quot;:403.7507086614173,&quot;left&quot;:208.8575590551181,&quot;top&quot;:115.55,&quot;width&quot;:675.3917322834646}"/>
</p:tagLst>
</file>

<file path=ppt/tags/tag48.xml><?xml version="1.0" encoding="utf-8"?>
<p:tagLst xmlns:p="http://schemas.openxmlformats.org/presentationml/2006/main">
  <p:tag name="KSO_WM_DIAGRAM_VIRTUALLY_FRAME" val="{&quot;height&quot;:403.7507086614173,&quot;left&quot;:208.8575590551181,&quot;top&quot;:115.55,&quot;width&quot;:675.3917322834646}"/>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DIAGRAM_VIRTUALLY_FRAME" val="{&quot;height&quot;:293.52968503937,&quot;left&quot;:59.95661417322833,&quot;top&quot;:160.58488188976378,&quot;width&quot;:385.6651181102362}"/>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DIAGRAM_VIRTUALLY_FRAME" val="{&quot;height&quot;:260.5,&quot;left&quot;:103.7,&quot;top&quot;:234.25,&quot;width&quot;:721.6}"/>
</p:tagLst>
</file>

<file path=ppt/tags/tag58.xml><?xml version="1.0" encoding="utf-8"?>
<p:tagLst xmlns:p="http://schemas.openxmlformats.org/presentationml/2006/main">
  <p:tag name="KSO_WM_DIAGRAM_VIRTUALLY_FRAME" val="{&quot;height&quot;:260.5,&quot;left&quot;:103.7,&quot;top&quot;:234.25,&quot;width&quot;:721.6}"/>
</p:tagLst>
</file>

<file path=ppt/tags/tag59.xml><?xml version="1.0" encoding="utf-8"?>
<p:tagLst xmlns:p="http://schemas.openxmlformats.org/presentationml/2006/main">
  <p:tag name="KSO_WM_DIAGRAM_VIRTUALLY_FRAME" val="{&quot;height&quot;:260.5,&quot;left&quot;:103.7,&quot;top&quot;:234.25,&quot;width&quot;:721.6}"/>
</p:tagLst>
</file>

<file path=ppt/tags/tag6.xml><?xml version="1.0" encoding="utf-8"?>
<p:tagLst xmlns:p="http://schemas.openxmlformats.org/presentationml/2006/main">
  <p:tag name="KSO_WM_DIAGRAM_VIRTUALLY_FRAME" val="{&quot;height&quot;:293.52968503937,&quot;left&quot;:59.95661417322833,&quot;top&quot;:160.58488188976378,&quot;width&quot;:385.6651181102362}"/>
</p:tagLst>
</file>

<file path=ppt/tags/tag60.xml><?xml version="1.0" encoding="utf-8"?>
<p:tagLst xmlns:p="http://schemas.openxmlformats.org/presentationml/2006/main">
  <p:tag name="KSO_WM_DIAGRAM_VIRTUALLY_FRAME" val="{&quot;height&quot;:260.5,&quot;left&quot;:103.7,&quot;top&quot;:234.25,&quot;width&quot;:721.6}"/>
</p:tagLst>
</file>

<file path=ppt/tags/tag61.xml><?xml version="1.0" encoding="utf-8"?>
<p:tagLst xmlns:p="http://schemas.openxmlformats.org/presentationml/2006/main">
  <p:tag name="KSO_WM_DIAGRAM_VIRTUALLY_FRAME" val="{&quot;height&quot;:260.5,&quot;left&quot;:103.7,&quot;top&quot;:234.25,&quot;width&quot;:721.6}"/>
</p:tagLst>
</file>

<file path=ppt/tags/tag62.xml><?xml version="1.0" encoding="utf-8"?>
<p:tagLst xmlns:p="http://schemas.openxmlformats.org/presentationml/2006/main">
  <p:tag name="KSO_WM_DIAGRAM_VIRTUALLY_FRAME" val="{&quot;height&quot;:260.5,&quot;left&quot;:103.7,&quot;top&quot;:234.25,&quot;width&quot;:721.6}"/>
</p:tagLst>
</file>

<file path=ppt/tags/tag63.xml><?xml version="1.0" encoding="utf-8"?>
<p:tagLst xmlns:p="http://schemas.openxmlformats.org/presentationml/2006/main">
  <p:tag name="KSO_WPP_MARK_KEY" val="bcc09e5e-1285-49a8-ab05-6f3d3e4098ad"/>
  <p:tag name="COMMONDATA" val="eyJoZGlkIjoiNTRiNjk1MjUxMmFkY2IyOWRiMmIzMjgxZjVjOWQ0MjEifQ=="/>
</p:tagLst>
</file>

<file path=ppt/tags/tag7.xml><?xml version="1.0" encoding="utf-8"?>
<p:tagLst xmlns:p="http://schemas.openxmlformats.org/presentationml/2006/main">
  <p:tag name="KSO_WM_DIAGRAM_VIRTUALLY_FRAME" val="{&quot;height&quot;:293.52968503937,&quot;left&quot;:59.95661417322833,&quot;top&quot;:160.58488188976378,&quot;width&quot;:385.6651181102362}"/>
</p:tagLst>
</file>

<file path=ppt/tags/tag8.xml><?xml version="1.0" encoding="utf-8"?>
<p:tagLst xmlns:p="http://schemas.openxmlformats.org/presentationml/2006/main">
  <p:tag name="KSO_WM_DIAGRAM_VIRTUALLY_FRAME" val="{&quot;height&quot;:293.52968503937,&quot;left&quot;:59.95661417322833,&quot;top&quot;:160.58488188976378,&quot;width&quot;:385.6651181102362}"/>
</p:tagLst>
</file>

<file path=ppt/tags/tag9.xml><?xml version="1.0" encoding="utf-8"?>
<p:tagLst xmlns:p="http://schemas.openxmlformats.org/presentationml/2006/main">
  <p:tag name="KSO_WM_DIAGRAM_VIRTUALLY_FRAME" val="{&quot;height&quot;:293.52968503937,&quot;left&quot;:59.95661417322833,&quot;top&quot;:160.58488188976378,&quot;width&quot;:385.6651181102362}"/>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4782</Words>
  <Application>WPS 演示</Application>
  <PresentationFormat>宽屏</PresentationFormat>
  <Paragraphs>350</Paragraphs>
  <Slides>23</Slides>
  <Notes>14</Notes>
  <HiddenSlides>0</HiddenSlides>
  <MMClips>2</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23</vt:i4>
      </vt:variant>
    </vt:vector>
  </HeadingPairs>
  <TitlesOfParts>
    <vt:vector size="36" baseType="lpstr">
      <vt:lpstr>Arial</vt:lpstr>
      <vt:lpstr>宋体</vt:lpstr>
      <vt:lpstr>Wingdings</vt:lpstr>
      <vt:lpstr>等线</vt:lpstr>
      <vt:lpstr>微软雅黑</vt:lpstr>
      <vt:lpstr>字魂105号-简雅黑</vt:lpstr>
      <vt:lpstr>黑体</vt:lpstr>
      <vt:lpstr>Arial</vt:lpstr>
      <vt:lpstr>Arial Unicode MS</vt:lpstr>
      <vt:lpstr>Times New Roman</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蓝色抽象曲线</dc:title>
  <dc:creator>第一PPT</dc:creator>
  <cp:keywords>www.1ppt.com</cp:keywords>
  <dc:description>www.1ppt.com</dc:description>
  <cp:lastModifiedBy>万莉丹</cp:lastModifiedBy>
  <cp:revision>45</cp:revision>
  <dcterms:created xsi:type="dcterms:W3CDTF">2021-01-27T06:24:00Z</dcterms:created>
  <dcterms:modified xsi:type="dcterms:W3CDTF">2024-06-07T09:00:23Z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E31885BD1BFB43F8A744D5D674597A5D_12</vt:lpwstr>
  </property>
  <property fmtid="{D5CDD505-2E9C-101B-9397-08002B2CF9AE}" pid="3" name="KSOProductBuildVer">
    <vt:lpwstr>2052-12.1.0.16729</vt:lpwstr>
  </property>
</Properties>
</file>