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5.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59" r:id="rId6"/>
    <p:sldId id="275" r:id="rId7"/>
    <p:sldId id="262" r:id="rId8"/>
    <p:sldId id="278" r:id="rId9"/>
    <p:sldId id="276" r:id="rId10"/>
    <p:sldId id="277" r:id="rId11"/>
    <p:sldId id="268" r:id="rId12"/>
    <p:sldId id="279" r:id="rId13"/>
    <p:sldId id="269" r:id="rId14"/>
    <p:sldId id="270" r:id="rId15"/>
    <p:sldId id="271" r:id="rId16"/>
    <p:sldId id="272" r:id="rId17"/>
    <p:sldId id="280"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595959"/>
    <a:srgbClr val="8D8D8D"/>
    <a:srgbClr val="A5A5A5"/>
    <a:srgbClr val="FFC000"/>
    <a:srgbClr val="ED7D31"/>
    <a:srgbClr val="636363"/>
    <a:srgbClr val="9E480E"/>
    <a:srgbClr val="264478"/>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seng, Wan-Ling" userId="5d20e891-12bd-4809-be58-93259c8dc364" providerId="ADAL" clId="{EADDF13F-95DC-45AF-8203-0305A74E92E2}"/>
    <pc:docChg chg="undo custSel modSld">
      <pc:chgData name="Tseng, Wan-Ling" userId="5d20e891-12bd-4809-be58-93259c8dc364" providerId="ADAL" clId="{EADDF13F-95DC-45AF-8203-0305A74E92E2}" dt="2022-10-07T12:18:25.617" v="27" actId="6549"/>
      <pc:docMkLst>
        <pc:docMk/>
      </pc:docMkLst>
      <pc:sldChg chg="modSp mod">
        <pc:chgData name="Tseng, Wan-Ling" userId="5d20e891-12bd-4809-be58-93259c8dc364" providerId="ADAL" clId="{EADDF13F-95DC-45AF-8203-0305A74E92E2}" dt="2022-10-07T12:18:25.617" v="27" actId="6549"/>
        <pc:sldMkLst>
          <pc:docMk/>
          <pc:sldMk cId="201358531" sldId="273"/>
        </pc:sldMkLst>
        <pc:spChg chg="mod">
          <ac:chgData name="Tseng, Wan-Ling" userId="5d20e891-12bd-4809-be58-93259c8dc364" providerId="ADAL" clId="{EADDF13F-95DC-45AF-8203-0305A74E92E2}" dt="2022-10-07T12:18:25.617" v="27" actId="6549"/>
          <ac:spMkLst>
            <pc:docMk/>
            <pc:sldMk cId="201358531" sldId="273"/>
            <ac:spMk id="3" creationId="{0A33CAA6-2784-0D04-02D6-9D2D68763B82}"/>
          </ac:spMkLst>
        </pc:spChg>
      </pc:sldChg>
      <pc:sldChg chg="modSp mod">
        <pc:chgData name="Tseng, Wan-Ling" userId="5d20e891-12bd-4809-be58-93259c8dc364" providerId="ADAL" clId="{EADDF13F-95DC-45AF-8203-0305A74E92E2}" dt="2022-10-07T12:17:57.183" v="19" actId="20577"/>
        <pc:sldMkLst>
          <pc:docMk/>
          <pc:sldMk cId="1410484939" sldId="279"/>
        </pc:sldMkLst>
        <pc:spChg chg="mod">
          <ac:chgData name="Tseng, Wan-Ling" userId="5d20e891-12bd-4809-be58-93259c8dc364" providerId="ADAL" clId="{EADDF13F-95DC-45AF-8203-0305A74E92E2}" dt="2022-10-07T12:17:57.183" v="19" actId="20577"/>
          <ac:spMkLst>
            <pc:docMk/>
            <pc:sldMk cId="1410484939" sldId="279"/>
            <ac:spMk id="3" creationId="{30DFDEE6-A25C-E453-26EF-0648C13C255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 </c:v>
                </c:pt>
              </c:strCache>
            </c:strRef>
          </c:tx>
          <c:spPr>
            <a:solidFill>
              <a:schemeClr val="accent1"/>
            </a:solidFill>
            <a:ln>
              <a:noFill/>
            </a:ln>
            <a:effectLst/>
          </c:spPr>
          <c:invertIfNegative val="0"/>
          <c:cat>
            <c:strRef>
              <c:f>Sheet1!$A$2:$A$10</c:f>
              <c:strCache>
                <c:ptCount val="9"/>
                <c:pt idx="0">
                  <c:v>Pool exixsting datasets</c:v>
                </c:pt>
                <c:pt idx="1">
                  <c:v>Initiate new quantitative data collection</c:v>
                </c:pt>
                <c:pt idx="2">
                  <c:v>Collaborate on manuscripts</c:v>
                </c:pt>
                <c:pt idx="3">
                  <c:v>Collaborate on grants</c:v>
                </c:pt>
                <c:pt idx="4">
                  <c:v>Attend a virtual conference this year (December 2022)</c:v>
                </c:pt>
                <c:pt idx="5">
                  <c:v>Attend a hybrid (virtual and in-person) conference in 2023</c:v>
                </c:pt>
                <c:pt idx="6">
                  <c:v>Qualitative research</c:v>
                </c:pt>
                <c:pt idx="7">
                  <c:v>Community-based participatory research (including community engagement and outreach)</c:v>
                </c:pt>
                <c:pt idx="8">
                  <c:v>Mentoring junior researchers and trainees</c:v>
                </c:pt>
              </c:strCache>
            </c:strRef>
          </c:cat>
          <c:val>
            <c:numRef>
              <c:f>Sheet1!$B$2:$B$10</c:f>
              <c:numCache>
                <c:formatCode>General</c:formatCode>
                <c:ptCount val="9"/>
                <c:pt idx="0">
                  <c:v>53</c:v>
                </c:pt>
                <c:pt idx="1">
                  <c:v>47</c:v>
                </c:pt>
                <c:pt idx="2">
                  <c:v>66</c:v>
                </c:pt>
                <c:pt idx="3">
                  <c:v>52</c:v>
                </c:pt>
                <c:pt idx="4">
                  <c:v>46</c:v>
                </c:pt>
                <c:pt idx="5">
                  <c:v>50</c:v>
                </c:pt>
                <c:pt idx="6">
                  <c:v>25</c:v>
                </c:pt>
                <c:pt idx="7">
                  <c:v>29</c:v>
                </c:pt>
                <c:pt idx="8">
                  <c:v>35</c:v>
                </c:pt>
              </c:numCache>
            </c:numRef>
          </c:val>
          <c:extLst>
            <c:ext xmlns:c16="http://schemas.microsoft.com/office/drawing/2014/chart" uri="{C3380CC4-5D6E-409C-BE32-E72D297353CC}">
              <c16:uniqueId val="{00000000-9CE6-4CBB-B3BC-0745C48CD0E9}"/>
            </c:ext>
          </c:extLst>
        </c:ser>
        <c:dLbls>
          <c:showLegendKey val="0"/>
          <c:showVal val="0"/>
          <c:showCatName val="0"/>
          <c:showSerName val="0"/>
          <c:showPercent val="0"/>
          <c:showBubbleSize val="0"/>
        </c:dLbls>
        <c:gapWidth val="41"/>
        <c:overlap val="1"/>
        <c:axId val="56536944"/>
        <c:axId val="56537776"/>
      </c:barChart>
      <c:catAx>
        <c:axId val="5653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6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6537776"/>
        <c:crosses val="autoZero"/>
        <c:auto val="1"/>
        <c:lblAlgn val="ctr"/>
        <c:lblOffset val="100"/>
        <c:noMultiLvlLbl val="0"/>
      </c:catAx>
      <c:valAx>
        <c:axId val="56537776"/>
        <c:scaling>
          <c:orientation val="minMax"/>
          <c:max val="70"/>
        </c:scaling>
        <c:delete val="0"/>
        <c:axPos val="l"/>
        <c:majorGridlines>
          <c:spPr>
            <a:ln w="9525" cap="flat" cmpd="sng" algn="ctr">
              <a:solidFill>
                <a:schemeClr val="tx1">
                  <a:lumMod val="15000"/>
                  <a:lumOff val="85000"/>
                </a:schemeClr>
              </a:solidFill>
              <a:round/>
            </a:ln>
            <a:effectLst/>
          </c:spPr>
        </c:majorGridlines>
        <c:numFmt formatCode="General" sourceLinked="1"/>
        <c:majorTickMark val="cross"/>
        <c:minorTickMark val="none"/>
        <c:tickLblPos val="nextTo"/>
        <c:spPr>
          <a:noFill/>
          <a:ln>
            <a:solidFill>
              <a:schemeClr val="accent1"/>
            </a:solid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65369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Quantitative research: pooling existing dataset and measures; planning future data acquisition</c:v>
                </c:pt>
                <c:pt idx="1">
                  <c:v>Qualitative research: develop qualitative tools</c:v>
                </c:pt>
                <c:pt idx="2">
                  <c:v>Community-based participatory research and engagement</c:v>
                </c:pt>
                <c:pt idx="3">
                  <c:v>Conference planning</c:v>
                </c:pt>
              </c:strCache>
            </c:strRef>
          </c:cat>
          <c:val>
            <c:numRef>
              <c:f>Sheet1!$B$2:$B$5</c:f>
              <c:numCache>
                <c:formatCode>General</c:formatCode>
                <c:ptCount val="4"/>
                <c:pt idx="0">
                  <c:v>53</c:v>
                </c:pt>
                <c:pt idx="1">
                  <c:v>24</c:v>
                </c:pt>
                <c:pt idx="2">
                  <c:v>27</c:v>
                </c:pt>
                <c:pt idx="3">
                  <c:v>18</c:v>
                </c:pt>
              </c:numCache>
            </c:numRef>
          </c:val>
          <c:extLst>
            <c:ext xmlns:c16="http://schemas.microsoft.com/office/drawing/2014/chart" uri="{C3380CC4-5D6E-409C-BE32-E72D297353CC}">
              <c16:uniqueId val="{00000000-BE47-482B-A58D-DCAA83426179}"/>
            </c:ext>
          </c:extLst>
        </c:ser>
        <c:dLbls>
          <c:showLegendKey val="0"/>
          <c:showVal val="0"/>
          <c:showCatName val="0"/>
          <c:showSerName val="0"/>
          <c:showPercent val="0"/>
          <c:showBubbleSize val="0"/>
        </c:dLbls>
        <c:gapWidth val="74"/>
        <c:overlap val="-27"/>
        <c:axId val="119549279"/>
        <c:axId val="119549695"/>
      </c:barChart>
      <c:catAx>
        <c:axId val="119549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19549695"/>
        <c:crosses val="autoZero"/>
        <c:auto val="1"/>
        <c:lblAlgn val="ctr"/>
        <c:lblOffset val="100"/>
        <c:noMultiLvlLbl val="0"/>
      </c:catAx>
      <c:valAx>
        <c:axId val="1195496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95492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I won't be able</c:v>
                </c:pt>
                <c:pt idx="1">
                  <c:v>Unlikely</c:v>
                </c:pt>
                <c:pt idx="2">
                  <c:v>Maybe</c:v>
                </c:pt>
                <c:pt idx="3">
                  <c:v>Very likely</c:v>
                </c:pt>
                <c:pt idx="4">
                  <c:v>I'll be there</c:v>
                </c:pt>
              </c:strCache>
            </c:strRef>
          </c:cat>
          <c:val>
            <c:numRef>
              <c:f>Sheet1!$B$2:$B$6</c:f>
              <c:numCache>
                <c:formatCode>General</c:formatCode>
                <c:ptCount val="5"/>
                <c:pt idx="0">
                  <c:v>3</c:v>
                </c:pt>
                <c:pt idx="1">
                  <c:v>1</c:v>
                </c:pt>
                <c:pt idx="2">
                  <c:v>25</c:v>
                </c:pt>
                <c:pt idx="3">
                  <c:v>25</c:v>
                </c:pt>
                <c:pt idx="4">
                  <c:v>10</c:v>
                </c:pt>
              </c:numCache>
            </c:numRef>
          </c:val>
          <c:extLst>
            <c:ext xmlns:c16="http://schemas.microsoft.com/office/drawing/2014/chart" uri="{C3380CC4-5D6E-409C-BE32-E72D297353CC}">
              <c16:uniqueId val="{00000000-7BC1-414B-8867-DB6479D17DB8}"/>
            </c:ext>
          </c:extLst>
        </c:ser>
        <c:dLbls>
          <c:showLegendKey val="0"/>
          <c:showVal val="0"/>
          <c:showCatName val="0"/>
          <c:showSerName val="0"/>
          <c:showPercent val="0"/>
          <c:showBubbleSize val="0"/>
        </c:dLbls>
        <c:gapWidth val="114"/>
        <c:overlap val="-27"/>
        <c:axId val="1763411471"/>
        <c:axId val="1763409807"/>
      </c:barChart>
      <c:catAx>
        <c:axId val="1763411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763409807"/>
        <c:crosses val="autoZero"/>
        <c:auto val="1"/>
        <c:lblAlgn val="ctr"/>
        <c:lblOffset val="100"/>
        <c:noMultiLvlLbl val="0"/>
      </c:catAx>
      <c:valAx>
        <c:axId val="1763409807"/>
        <c:scaling>
          <c:orientation val="minMax"/>
          <c:max val="32"/>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7634114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I won't be able</c:v>
                </c:pt>
                <c:pt idx="1">
                  <c:v>Unlikely</c:v>
                </c:pt>
                <c:pt idx="2">
                  <c:v>Maybe</c:v>
                </c:pt>
                <c:pt idx="3">
                  <c:v>Very likely</c:v>
                </c:pt>
                <c:pt idx="4">
                  <c:v>I'll be there</c:v>
                </c:pt>
              </c:strCache>
            </c:strRef>
          </c:cat>
          <c:val>
            <c:numRef>
              <c:f>Sheet1!$B$2:$B$6</c:f>
              <c:numCache>
                <c:formatCode>General</c:formatCode>
                <c:ptCount val="5"/>
                <c:pt idx="0">
                  <c:v>1</c:v>
                </c:pt>
                <c:pt idx="1">
                  <c:v>2</c:v>
                </c:pt>
                <c:pt idx="2">
                  <c:v>17</c:v>
                </c:pt>
                <c:pt idx="3">
                  <c:v>32</c:v>
                </c:pt>
                <c:pt idx="4">
                  <c:v>13</c:v>
                </c:pt>
              </c:numCache>
            </c:numRef>
          </c:val>
          <c:extLst>
            <c:ext xmlns:c16="http://schemas.microsoft.com/office/drawing/2014/chart" uri="{C3380CC4-5D6E-409C-BE32-E72D297353CC}">
              <c16:uniqueId val="{00000000-687C-4C54-95B9-CC3D81B56C39}"/>
            </c:ext>
          </c:extLst>
        </c:ser>
        <c:dLbls>
          <c:showLegendKey val="0"/>
          <c:showVal val="0"/>
          <c:showCatName val="0"/>
          <c:showSerName val="0"/>
          <c:showPercent val="0"/>
          <c:showBubbleSize val="0"/>
        </c:dLbls>
        <c:gapWidth val="114"/>
        <c:overlap val="-27"/>
        <c:axId val="1763411471"/>
        <c:axId val="1763409807"/>
      </c:barChart>
      <c:catAx>
        <c:axId val="1763411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763409807"/>
        <c:crosses val="autoZero"/>
        <c:auto val="1"/>
        <c:lblAlgn val="ctr"/>
        <c:lblOffset val="100"/>
        <c:noMultiLvlLbl val="0"/>
      </c:catAx>
      <c:valAx>
        <c:axId val="1763409807"/>
        <c:scaling>
          <c:orientation val="minMax"/>
          <c:max val="32"/>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7634114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Sheet1!$A$2:$A$3</c:f>
              <c:strCache>
                <c:ptCount val="2"/>
                <c:pt idx="0">
                  <c:v>Yes</c:v>
                </c:pt>
                <c:pt idx="1">
                  <c:v>No</c:v>
                </c:pt>
              </c:strCache>
            </c:strRef>
          </c:cat>
          <c:val>
            <c:numRef>
              <c:f>Sheet1!$B$2:$B$3</c:f>
              <c:numCache>
                <c:formatCode>General</c:formatCode>
                <c:ptCount val="2"/>
                <c:pt idx="0">
                  <c:v>57</c:v>
                </c:pt>
                <c:pt idx="1">
                  <c:v>8</c:v>
                </c:pt>
              </c:numCache>
            </c:numRef>
          </c:val>
          <c:extLst>
            <c:ext xmlns:c16="http://schemas.microsoft.com/office/drawing/2014/chart" uri="{C3380CC4-5D6E-409C-BE32-E72D297353CC}">
              <c16:uniqueId val="{00000000-6B80-4CB9-99D5-6B88070B82C6}"/>
            </c:ext>
          </c:extLst>
        </c:ser>
        <c:dLbls>
          <c:showLegendKey val="0"/>
          <c:showVal val="0"/>
          <c:showCatName val="0"/>
          <c:showSerName val="0"/>
          <c:showPercent val="0"/>
          <c:showBubbleSize val="0"/>
        </c:dLbls>
        <c:gapWidth val="68"/>
        <c:axId val="201103184"/>
        <c:axId val="201101936"/>
      </c:barChart>
      <c:catAx>
        <c:axId val="2011031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101936"/>
        <c:crosses val="autoZero"/>
        <c:auto val="1"/>
        <c:lblAlgn val="ctr"/>
        <c:lblOffset val="100"/>
        <c:noMultiLvlLbl val="0"/>
      </c:catAx>
      <c:valAx>
        <c:axId val="201101936"/>
        <c:scaling>
          <c:orientation val="minMax"/>
          <c:max val="6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103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Sheet1!$A$2:$A$3</c:f>
              <c:strCache>
                <c:ptCount val="2"/>
                <c:pt idx="0">
                  <c:v>Yes</c:v>
                </c:pt>
                <c:pt idx="1">
                  <c:v>No </c:v>
                </c:pt>
              </c:strCache>
            </c:strRef>
          </c:cat>
          <c:val>
            <c:numRef>
              <c:f>Sheet1!$B$2:$B$3</c:f>
              <c:numCache>
                <c:formatCode>General</c:formatCode>
                <c:ptCount val="2"/>
                <c:pt idx="0">
                  <c:v>35</c:v>
                </c:pt>
                <c:pt idx="1">
                  <c:v>20</c:v>
                </c:pt>
              </c:numCache>
            </c:numRef>
          </c:val>
          <c:extLst>
            <c:ext xmlns:c16="http://schemas.microsoft.com/office/drawing/2014/chart" uri="{C3380CC4-5D6E-409C-BE32-E72D297353CC}">
              <c16:uniqueId val="{00000000-F9EF-4C20-81B5-381DBC12B3ED}"/>
            </c:ext>
          </c:extLst>
        </c:ser>
        <c:dLbls>
          <c:showLegendKey val="0"/>
          <c:showVal val="0"/>
          <c:showCatName val="0"/>
          <c:showSerName val="0"/>
          <c:showPercent val="0"/>
          <c:showBubbleSize val="0"/>
        </c:dLbls>
        <c:gapWidth val="68"/>
        <c:axId val="201103184"/>
        <c:axId val="201101936"/>
      </c:barChart>
      <c:catAx>
        <c:axId val="2011031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101936"/>
        <c:crosses val="autoZero"/>
        <c:auto val="1"/>
        <c:lblAlgn val="ctr"/>
        <c:lblOffset val="100"/>
        <c:noMultiLvlLbl val="0"/>
      </c:catAx>
      <c:valAx>
        <c:axId val="201101936"/>
        <c:scaling>
          <c:orientation val="minMax"/>
          <c:max val="6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103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F27-4891-A011-2BFD74B8797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F27-4891-A011-2BFD74B8797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F27-4891-A011-2BFD74B8797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F27-4891-A011-2BFD74B8797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F27-4891-A011-2BFD74B8797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F27-4891-A011-2BFD74B8797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F27-4891-A011-2BFD74B8797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F27-4891-A011-2BFD74B8797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F27-4891-A011-2BFD74B87973}"/>
              </c:ext>
            </c:extLst>
          </c:dPt>
          <c:cat>
            <c:strRef>
              <c:f>Sheet1!$A$2:$A$10</c:f>
              <c:strCache>
                <c:ptCount val="9"/>
                <c:pt idx="0">
                  <c:v>USA</c:v>
                </c:pt>
                <c:pt idx="1">
                  <c:v>Brazil</c:v>
                </c:pt>
                <c:pt idx="2">
                  <c:v>Canada</c:v>
                </c:pt>
                <c:pt idx="3">
                  <c:v>Norway</c:v>
                </c:pt>
                <c:pt idx="4">
                  <c:v>Turkey</c:v>
                </c:pt>
                <c:pt idx="5">
                  <c:v>Germany/Switzerland</c:v>
                </c:pt>
                <c:pt idx="6">
                  <c:v>UK</c:v>
                </c:pt>
                <c:pt idx="7">
                  <c:v>Japan</c:v>
                </c:pt>
                <c:pt idx="8">
                  <c:v>Taiwan</c:v>
                </c:pt>
              </c:strCache>
            </c:strRef>
          </c:cat>
          <c:val>
            <c:numRef>
              <c:f>Sheet1!$B$2:$B$10</c:f>
              <c:numCache>
                <c:formatCode>General</c:formatCode>
                <c:ptCount val="9"/>
                <c:pt idx="0">
                  <c:v>21</c:v>
                </c:pt>
                <c:pt idx="1">
                  <c:v>3</c:v>
                </c:pt>
                <c:pt idx="2">
                  <c:v>3</c:v>
                </c:pt>
                <c:pt idx="3">
                  <c:v>1</c:v>
                </c:pt>
                <c:pt idx="4">
                  <c:v>1</c:v>
                </c:pt>
                <c:pt idx="5">
                  <c:v>1</c:v>
                </c:pt>
                <c:pt idx="6">
                  <c:v>1</c:v>
                </c:pt>
                <c:pt idx="7">
                  <c:v>1</c:v>
                </c:pt>
                <c:pt idx="8">
                  <c:v>1</c:v>
                </c:pt>
              </c:numCache>
            </c:numRef>
          </c:val>
          <c:extLst>
            <c:ext xmlns:c16="http://schemas.microsoft.com/office/drawing/2014/chart" uri="{C3380CC4-5D6E-409C-BE32-E72D297353CC}">
              <c16:uniqueId val="{00000000-89B6-4C4B-A80A-E25C401735F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Sheet1!$A$2:$A$12</c:f>
              <c:strCache>
                <c:ptCount val="11"/>
                <c:pt idx="0">
                  <c:v>Impulsivity</c:v>
                </c:pt>
                <c:pt idx="1">
                  <c:v>Callous-Unemotional Traits</c:v>
                </c:pt>
                <c:pt idx="2">
                  <c:v>ODD</c:v>
                </c:pt>
                <c:pt idx="3">
                  <c:v>Frustration</c:v>
                </c:pt>
                <c:pt idx="4">
                  <c:v>Anger</c:v>
                </c:pt>
                <c:pt idx="5">
                  <c:v>Lability</c:v>
                </c:pt>
                <c:pt idx="6">
                  <c:v>ADHD</c:v>
                </c:pt>
                <c:pt idx="7">
                  <c:v>Mood symptoms (depression, mania)</c:v>
                </c:pt>
                <c:pt idx="8">
                  <c:v>Aggression (reactive/proactive) </c:v>
                </c:pt>
                <c:pt idx="9">
                  <c:v>Emotion (dys)regulation</c:v>
                </c:pt>
                <c:pt idx="10">
                  <c:v>Irritability </c:v>
                </c:pt>
              </c:strCache>
            </c:strRef>
          </c:cat>
          <c:val>
            <c:numRef>
              <c:f>Sheet1!$B$2:$B$12</c:f>
              <c:numCache>
                <c:formatCode>General</c:formatCode>
                <c:ptCount val="11"/>
                <c:pt idx="0">
                  <c:v>1</c:v>
                </c:pt>
                <c:pt idx="1">
                  <c:v>2</c:v>
                </c:pt>
                <c:pt idx="2">
                  <c:v>2</c:v>
                </c:pt>
                <c:pt idx="3">
                  <c:v>2</c:v>
                </c:pt>
                <c:pt idx="4">
                  <c:v>3</c:v>
                </c:pt>
                <c:pt idx="5">
                  <c:v>3</c:v>
                </c:pt>
                <c:pt idx="6">
                  <c:v>4</c:v>
                </c:pt>
                <c:pt idx="7">
                  <c:v>5</c:v>
                </c:pt>
                <c:pt idx="8">
                  <c:v>8</c:v>
                </c:pt>
                <c:pt idx="9">
                  <c:v>15</c:v>
                </c:pt>
                <c:pt idx="10">
                  <c:v>28</c:v>
                </c:pt>
              </c:numCache>
            </c:numRef>
          </c:val>
          <c:extLst>
            <c:ext xmlns:c16="http://schemas.microsoft.com/office/drawing/2014/chart" uri="{C3380CC4-5D6E-409C-BE32-E72D297353CC}">
              <c16:uniqueId val="{00000000-0ACF-42AF-B9BF-717618853DE4}"/>
            </c:ext>
          </c:extLst>
        </c:ser>
        <c:dLbls>
          <c:showLegendKey val="0"/>
          <c:showVal val="0"/>
          <c:showCatName val="0"/>
          <c:showSerName val="0"/>
          <c:showPercent val="0"/>
          <c:showBubbleSize val="0"/>
        </c:dLbls>
        <c:gapWidth val="182"/>
        <c:axId val="55851024"/>
        <c:axId val="55852272"/>
      </c:barChart>
      <c:catAx>
        <c:axId val="558510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55852272"/>
        <c:crosses val="autoZero"/>
        <c:auto val="1"/>
        <c:lblAlgn val="r"/>
        <c:lblOffset val="100"/>
        <c:noMultiLvlLbl val="0"/>
      </c:catAx>
      <c:valAx>
        <c:axId val="558522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851024"/>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Sheet1!$A$2:$A$11</c:f>
              <c:strCache>
                <c:ptCount val="10"/>
                <c:pt idx="0">
                  <c:v>DAWBA</c:v>
                </c:pt>
                <c:pt idx="1">
                  <c:v>MAP-DB</c:v>
                </c:pt>
                <c:pt idx="2">
                  <c:v>CAST-IRR</c:v>
                </c:pt>
                <c:pt idx="3">
                  <c:v>PAPA</c:v>
                </c:pt>
                <c:pt idx="4">
                  <c:v>Conners</c:v>
                </c:pt>
                <c:pt idx="5">
                  <c:v>CAPA</c:v>
                </c:pt>
                <c:pt idx="6">
                  <c:v>BITe</c:v>
                </c:pt>
                <c:pt idx="7">
                  <c:v>KSADS</c:v>
                </c:pt>
                <c:pt idx="8">
                  <c:v>CBCL</c:v>
                </c:pt>
                <c:pt idx="9">
                  <c:v>ARI</c:v>
                </c:pt>
              </c:strCache>
            </c:strRef>
          </c:cat>
          <c:val>
            <c:numRef>
              <c:f>Sheet1!$B$2:$B$11</c:f>
              <c:numCache>
                <c:formatCode>General</c:formatCode>
                <c:ptCount val="10"/>
                <c:pt idx="0">
                  <c:v>1</c:v>
                </c:pt>
                <c:pt idx="1">
                  <c:v>3</c:v>
                </c:pt>
                <c:pt idx="2">
                  <c:v>2</c:v>
                </c:pt>
                <c:pt idx="3">
                  <c:v>2</c:v>
                </c:pt>
                <c:pt idx="4">
                  <c:v>3</c:v>
                </c:pt>
                <c:pt idx="5">
                  <c:v>2</c:v>
                </c:pt>
                <c:pt idx="6">
                  <c:v>2</c:v>
                </c:pt>
                <c:pt idx="7">
                  <c:v>10</c:v>
                </c:pt>
                <c:pt idx="8">
                  <c:v>13</c:v>
                </c:pt>
                <c:pt idx="9">
                  <c:v>20</c:v>
                </c:pt>
              </c:numCache>
            </c:numRef>
          </c:val>
          <c:extLst>
            <c:ext xmlns:c16="http://schemas.microsoft.com/office/drawing/2014/chart" uri="{C3380CC4-5D6E-409C-BE32-E72D297353CC}">
              <c16:uniqueId val="{00000000-CC79-478D-ADA0-97917591354B}"/>
            </c:ext>
          </c:extLst>
        </c:ser>
        <c:dLbls>
          <c:showLegendKey val="0"/>
          <c:showVal val="0"/>
          <c:showCatName val="0"/>
          <c:showSerName val="0"/>
          <c:showPercent val="0"/>
          <c:showBubbleSize val="0"/>
        </c:dLbls>
        <c:gapWidth val="182"/>
        <c:axId val="2576368"/>
        <c:axId val="2578448"/>
      </c:barChart>
      <c:catAx>
        <c:axId val="25763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578448"/>
        <c:crosses val="autoZero"/>
        <c:auto val="1"/>
        <c:lblAlgn val="ctr"/>
        <c:lblOffset val="100"/>
        <c:noMultiLvlLbl val="0"/>
      </c:catAx>
      <c:valAx>
        <c:axId val="2578448"/>
        <c:scaling>
          <c:orientation val="minMax"/>
          <c:max val="3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76368"/>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 1</c:v>
                </c:pt>
              </c:strCache>
            </c:strRef>
          </c:tx>
          <c:dPt>
            <c:idx val="0"/>
            <c:bubble3D val="0"/>
            <c:spPr>
              <a:solidFill>
                <a:schemeClr val="accent1"/>
              </a:solidFill>
              <a:ln>
                <a:noFill/>
              </a:ln>
              <a:effectLst/>
            </c:spPr>
            <c:extLst>
              <c:ext xmlns:c16="http://schemas.microsoft.com/office/drawing/2014/chart" uri="{C3380CC4-5D6E-409C-BE32-E72D297353CC}">
                <c16:uniqueId val="{00000001-6933-4860-98CD-E64A7AFE7625}"/>
              </c:ext>
            </c:extLst>
          </c:dPt>
          <c:dPt>
            <c:idx val="1"/>
            <c:bubble3D val="0"/>
            <c:spPr>
              <a:solidFill>
                <a:schemeClr val="accent2"/>
              </a:solidFill>
              <a:ln>
                <a:noFill/>
              </a:ln>
              <a:effectLst/>
            </c:spPr>
            <c:extLst>
              <c:ext xmlns:c16="http://schemas.microsoft.com/office/drawing/2014/chart" uri="{C3380CC4-5D6E-409C-BE32-E72D297353CC}">
                <c16:uniqueId val="{00000003-6933-4860-98CD-E64A7AFE7625}"/>
              </c:ext>
            </c:extLst>
          </c:dPt>
          <c:dPt>
            <c:idx val="2"/>
            <c:bubble3D val="0"/>
            <c:spPr>
              <a:solidFill>
                <a:schemeClr val="accent3"/>
              </a:solidFill>
              <a:ln>
                <a:noFill/>
              </a:ln>
              <a:effectLst/>
            </c:spPr>
            <c:extLst>
              <c:ext xmlns:c16="http://schemas.microsoft.com/office/drawing/2014/chart" uri="{C3380CC4-5D6E-409C-BE32-E72D297353CC}">
                <c16:uniqueId val="{00000005-6933-4860-98CD-E64A7AFE7625}"/>
              </c:ext>
            </c:extLst>
          </c:dPt>
          <c:dPt>
            <c:idx val="3"/>
            <c:bubble3D val="0"/>
            <c:spPr>
              <a:solidFill>
                <a:schemeClr val="accent4"/>
              </a:solidFill>
              <a:ln>
                <a:noFill/>
              </a:ln>
              <a:effectLst/>
            </c:spPr>
            <c:extLst>
              <c:ext xmlns:c16="http://schemas.microsoft.com/office/drawing/2014/chart" uri="{C3380CC4-5D6E-409C-BE32-E72D297353CC}">
                <c16:uniqueId val="{00000007-6933-4860-98CD-E64A7AFE7625}"/>
              </c:ext>
            </c:extLst>
          </c:dPt>
          <c:cat>
            <c:strRef>
              <c:f>Sheet1!$A$2:$A$5</c:f>
              <c:strCache>
                <c:ptCount val="4"/>
                <c:pt idx="0">
                  <c:v>Diverse</c:v>
                </c:pt>
                <c:pt idx="1">
                  <c:v>Mostly caucasian</c:v>
                </c:pt>
                <c:pt idx="2">
                  <c:v>Latinx</c:v>
                </c:pt>
                <c:pt idx="3">
                  <c:v>Unspecified</c:v>
                </c:pt>
              </c:strCache>
            </c:strRef>
          </c:cat>
          <c:val>
            <c:numRef>
              <c:f>Sheet1!$B$2:$B$5</c:f>
              <c:numCache>
                <c:formatCode>General</c:formatCode>
                <c:ptCount val="4"/>
                <c:pt idx="0">
                  <c:v>12</c:v>
                </c:pt>
                <c:pt idx="1">
                  <c:v>9</c:v>
                </c:pt>
                <c:pt idx="2">
                  <c:v>1</c:v>
                </c:pt>
                <c:pt idx="3">
                  <c:v>1</c:v>
                </c:pt>
              </c:numCache>
            </c:numRef>
          </c:val>
          <c:extLst>
            <c:ext xmlns:c16="http://schemas.microsoft.com/office/drawing/2014/chart" uri="{C3380CC4-5D6E-409C-BE32-E72D297353CC}">
              <c16:uniqueId val="{00000008-6933-4860-98CD-E64A7AFE762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Yes</c:v>
                </c:pt>
                <c:pt idx="1">
                  <c:v>No</c:v>
                </c:pt>
              </c:strCache>
            </c:strRef>
          </c:cat>
          <c:val>
            <c:numRef>
              <c:f>Sheet1!$B$2:$B$3</c:f>
              <c:numCache>
                <c:formatCode>General</c:formatCode>
                <c:ptCount val="2"/>
                <c:pt idx="0">
                  <c:v>38</c:v>
                </c:pt>
                <c:pt idx="1">
                  <c:v>27</c:v>
                </c:pt>
              </c:numCache>
            </c:numRef>
          </c:val>
          <c:extLst>
            <c:ext xmlns:c16="http://schemas.microsoft.com/office/drawing/2014/chart" uri="{C3380CC4-5D6E-409C-BE32-E72D297353CC}">
              <c16:uniqueId val="{00000000-D6A5-4F0C-B105-CCB9CC9DFA9C}"/>
            </c:ext>
          </c:extLst>
        </c:ser>
        <c:dLbls>
          <c:showLegendKey val="0"/>
          <c:showVal val="0"/>
          <c:showCatName val="0"/>
          <c:showSerName val="0"/>
          <c:showPercent val="0"/>
          <c:showBubbleSize val="0"/>
        </c:dLbls>
        <c:gapWidth val="219"/>
        <c:axId val="1763409391"/>
        <c:axId val="1763410639"/>
      </c:barChart>
      <c:catAx>
        <c:axId val="17634093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63410639"/>
        <c:crosses val="autoZero"/>
        <c:auto val="1"/>
        <c:lblAlgn val="ctr"/>
        <c:lblOffset val="100"/>
        <c:noMultiLvlLbl val="0"/>
      </c:catAx>
      <c:valAx>
        <c:axId val="176341063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634093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05882195896302"/>
          <c:y val="5.3804357036007708E-2"/>
          <c:w val="0.85766949316458974"/>
          <c:h val="0.80578206192777502"/>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Yes</c:v>
                </c:pt>
                <c:pt idx="1">
                  <c:v>No</c:v>
                </c:pt>
              </c:strCache>
            </c:strRef>
          </c:cat>
          <c:val>
            <c:numRef>
              <c:f>Sheet1!$B$2:$B$3</c:f>
              <c:numCache>
                <c:formatCode>General</c:formatCode>
                <c:ptCount val="2"/>
                <c:pt idx="0">
                  <c:v>17</c:v>
                </c:pt>
                <c:pt idx="1">
                  <c:v>19</c:v>
                </c:pt>
              </c:numCache>
            </c:numRef>
          </c:val>
          <c:extLst>
            <c:ext xmlns:c16="http://schemas.microsoft.com/office/drawing/2014/chart" uri="{C3380CC4-5D6E-409C-BE32-E72D297353CC}">
              <c16:uniqueId val="{00000000-12E9-41FC-8BF9-CA4BC1DBC10F}"/>
            </c:ext>
          </c:extLst>
        </c:ser>
        <c:dLbls>
          <c:showLegendKey val="0"/>
          <c:showVal val="0"/>
          <c:showCatName val="0"/>
          <c:showSerName val="0"/>
          <c:showPercent val="0"/>
          <c:showBubbleSize val="0"/>
        </c:dLbls>
        <c:gapWidth val="219"/>
        <c:axId val="1763409391"/>
        <c:axId val="1763410639"/>
      </c:barChart>
      <c:catAx>
        <c:axId val="17634093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63410639"/>
        <c:crosses val="autoZero"/>
        <c:auto val="1"/>
        <c:lblAlgn val="ctr"/>
        <c:lblOffset val="100"/>
        <c:noMultiLvlLbl val="0"/>
      </c:catAx>
      <c:valAx>
        <c:axId val="1763410639"/>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634093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0.0699</cdr:x>
      <cdr:y>0.2809</cdr:y>
    </cdr:from>
    <cdr:to>
      <cdr:x>0.12015</cdr:x>
      <cdr:y>0.36906</cdr:y>
    </cdr:to>
    <cdr:sp macro="" textlink="">
      <cdr:nvSpPr>
        <cdr:cNvPr id="2" name="TextBox 1">
          <a:extLst xmlns:a="http://schemas.openxmlformats.org/drawingml/2006/main">
            <a:ext uri="{FF2B5EF4-FFF2-40B4-BE49-F238E27FC236}">
              <a16:creationId xmlns:a16="http://schemas.microsoft.com/office/drawing/2014/main" id="{3FBAA1EA-1F14-729D-3EE0-DC57FB5A0762}"/>
            </a:ext>
          </a:extLst>
        </cdr:cNvPr>
        <cdr:cNvSpPr txBox="1"/>
      </cdr:nvSpPr>
      <cdr:spPr>
        <a:xfrm xmlns:a="http://schemas.openxmlformats.org/drawingml/2006/main">
          <a:off x="852255" y="1534519"/>
          <a:ext cx="612560" cy="48161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600" b="1" dirty="0">
              <a:solidFill>
                <a:schemeClr val="bg1"/>
              </a:solidFill>
              <a:latin typeface="Arial" panose="020B0604020202020204" pitchFamily="34" charset="0"/>
              <a:cs typeface="Arial" panose="020B0604020202020204" pitchFamily="34" charset="0"/>
            </a:rPr>
            <a:t>79%</a:t>
          </a:r>
        </a:p>
      </cdr:txBody>
    </cdr:sp>
  </cdr:relSizeAnchor>
  <cdr:relSizeAnchor xmlns:cdr="http://schemas.openxmlformats.org/drawingml/2006/chartDrawing">
    <cdr:from>
      <cdr:x>0.1731</cdr:x>
      <cdr:y>0.34286</cdr:y>
    </cdr:from>
    <cdr:to>
      <cdr:x>0.22334</cdr:x>
      <cdr:y>0.43102</cdr:y>
    </cdr:to>
    <cdr:sp macro="" textlink="">
      <cdr:nvSpPr>
        <cdr:cNvPr id="3" name="TextBox 1">
          <a:extLst xmlns:a="http://schemas.openxmlformats.org/drawingml/2006/main">
            <a:ext uri="{FF2B5EF4-FFF2-40B4-BE49-F238E27FC236}">
              <a16:creationId xmlns:a16="http://schemas.microsoft.com/office/drawing/2014/main" id="{52FFF6E1-00DF-DC7A-8B60-4C680D3886FE}"/>
            </a:ext>
          </a:extLst>
        </cdr:cNvPr>
        <cdr:cNvSpPr txBox="1"/>
      </cdr:nvSpPr>
      <cdr:spPr>
        <a:xfrm xmlns:a="http://schemas.openxmlformats.org/drawingml/2006/main">
          <a:off x="2110418" y="1872980"/>
          <a:ext cx="612560" cy="48161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600" b="1" dirty="0">
              <a:solidFill>
                <a:schemeClr val="bg1"/>
              </a:solidFill>
              <a:latin typeface="Arial" panose="020B0604020202020204" pitchFamily="34" charset="0"/>
              <a:cs typeface="Arial" panose="020B0604020202020204" pitchFamily="34" charset="0"/>
            </a:rPr>
            <a:t>55%</a:t>
          </a:r>
        </a:p>
      </cdr:txBody>
    </cdr:sp>
  </cdr:relSizeAnchor>
  <cdr:relSizeAnchor xmlns:cdr="http://schemas.openxmlformats.org/drawingml/2006/chartDrawing">
    <cdr:from>
      <cdr:x>0.27702</cdr:x>
      <cdr:y>0.16689</cdr:y>
    </cdr:from>
    <cdr:to>
      <cdr:x>0.32727</cdr:x>
      <cdr:y>0.25506</cdr:y>
    </cdr:to>
    <cdr:sp macro="" textlink="">
      <cdr:nvSpPr>
        <cdr:cNvPr id="4" name="TextBox 1">
          <a:extLst xmlns:a="http://schemas.openxmlformats.org/drawingml/2006/main">
            <a:ext uri="{FF2B5EF4-FFF2-40B4-BE49-F238E27FC236}">
              <a16:creationId xmlns:a16="http://schemas.microsoft.com/office/drawing/2014/main" id="{C492C3D0-ECF3-97DD-1ACA-0DA1318ECCAE}"/>
            </a:ext>
          </a:extLst>
        </cdr:cNvPr>
        <cdr:cNvSpPr txBox="1"/>
      </cdr:nvSpPr>
      <cdr:spPr>
        <a:xfrm xmlns:a="http://schemas.openxmlformats.org/drawingml/2006/main">
          <a:off x="3377459" y="911726"/>
          <a:ext cx="612560" cy="48161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600" b="1" dirty="0">
              <a:solidFill>
                <a:schemeClr val="bg1"/>
              </a:solidFill>
              <a:latin typeface="Arial" panose="020B0604020202020204" pitchFamily="34" charset="0"/>
              <a:cs typeface="Arial" panose="020B0604020202020204" pitchFamily="34" charset="0"/>
            </a:rPr>
            <a:t>98%</a:t>
          </a:r>
        </a:p>
      </cdr:txBody>
    </cdr:sp>
  </cdr:relSizeAnchor>
  <cdr:relSizeAnchor xmlns:cdr="http://schemas.openxmlformats.org/drawingml/2006/chartDrawing">
    <cdr:from>
      <cdr:x>0.38386</cdr:x>
      <cdr:y>0.29877</cdr:y>
    </cdr:from>
    <cdr:to>
      <cdr:x>0.4341</cdr:x>
      <cdr:y>0.38694</cdr:y>
    </cdr:to>
    <cdr:sp macro="" textlink="">
      <cdr:nvSpPr>
        <cdr:cNvPr id="5" name="TextBox 1">
          <a:extLst xmlns:a="http://schemas.openxmlformats.org/drawingml/2006/main">
            <a:ext uri="{FF2B5EF4-FFF2-40B4-BE49-F238E27FC236}">
              <a16:creationId xmlns:a16="http://schemas.microsoft.com/office/drawing/2014/main" id="{9152598D-4E01-8315-1770-FFCF10312735}"/>
            </a:ext>
          </a:extLst>
        </cdr:cNvPr>
        <cdr:cNvSpPr txBox="1"/>
      </cdr:nvSpPr>
      <cdr:spPr>
        <a:xfrm xmlns:a="http://schemas.openxmlformats.org/drawingml/2006/main">
          <a:off x="4680011" y="1632173"/>
          <a:ext cx="612560" cy="48161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600" b="1" dirty="0">
              <a:solidFill>
                <a:schemeClr val="bg1"/>
              </a:solidFill>
              <a:latin typeface="Arial" panose="020B0604020202020204" pitchFamily="34" charset="0"/>
              <a:cs typeface="Arial" panose="020B0604020202020204" pitchFamily="34" charset="0"/>
            </a:rPr>
            <a:t>78%</a:t>
          </a:r>
        </a:p>
      </cdr:txBody>
    </cdr:sp>
  </cdr:relSizeAnchor>
  <cdr:relSizeAnchor xmlns:cdr="http://schemas.openxmlformats.org/drawingml/2006/chartDrawing">
    <cdr:from>
      <cdr:x>0.48997</cdr:x>
      <cdr:y>0.3552</cdr:y>
    </cdr:from>
    <cdr:to>
      <cdr:x>0.54021</cdr:x>
      <cdr:y>0.44336</cdr:y>
    </cdr:to>
    <cdr:sp macro="" textlink="">
      <cdr:nvSpPr>
        <cdr:cNvPr id="6" name="TextBox 1">
          <a:extLst xmlns:a="http://schemas.openxmlformats.org/drawingml/2006/main">
            <a:ext uri="{FF2B5EF4-FFF2-40B4-BE49-F238E27FC236}">
              <a16:creationId xmlns:a16="http://schemas.microsoft.com/office/drawing/2014/main" id="{044892D5-EA3A-C1A9-5C08-13021EDC688C}"/>
            </a:ext>
          </a:extLst>
        </cdr:cNvPr>
        <cdr:cNvSpPr txBox="1"/>
      </cdr:nvSpPr>
      <cdr:spPr>
        <a:xfrm xmlns:a="http://schemas.openxmlformats.org/drawingml/2006/main">
          <a:off x="5973685" y="1940425"/>
          <a:ext cx="612560" cy="48161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600" b="1" dirty="0">
              <a:solidFill>
                <a:schemeClr val="bg1"/>
              </a:solidFill>
              <a:latin typeface="Arial" panose="020B0604020202020204" pitchFamily="34" charset="0"/>
              <a:cs typeface="Arial" panose="020B0604020202020204" pitchFamily="34" charset="0"/>
            </a:rPr>
            <a:t>69%</a:t>
          </a:r>
        </a:p>
      </cdr:txBody>
    </cdr:sp>
  </cdr:relSizeAnchor>
  <cdr:relSizeAnchor xmlns:cdr="http://schemas.openxmlformats.org/drawingml/2006/chartDrawing">
    <cdr:from>
      <cdr:x>0.59389</cdr:x>
      <cdr:y>0.31412</cdr:y>
    </cdr:from>
    <cdr:to>
      <cdr:x>0.64413</cdr:x>
      <cdr:y>0.40228</cdr:y>
    </cdr:to>
    <cdr:sp macro="" textlink="">
      <cdr:nvSpPr>
        <cdr:cNvPr id="7" name="TextBox 1">
          <a:extLst xmlns:a="http://schemas.openxmlformats.org/drawingml/2006/main">
            <a:ext uri="{FF2B5EF4-FFF2-40B4-BE49-F238E27FC236}">
              <a16:creationId xmlns:a16="http://schemas.microsoft.com/office/drawing/2014/main" id="{8B8D5113-800A-BBD2-C266-0B5348E09B32}"/>
            </a:ext>
          </a:extLst>
        </cdr:cNvPr>
        <cdr:cNvSpPr txBox="1"/>
      </cdr:nvSpPr>
      <cdr:spPr>
        <a:xfrm xmlns:a="http://schemas.openxmlformats.org/drawingml/2006/main">
          <a:off x="7240725" y="1716018"/>
          <a:ext cx="612560" cy="48161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600" b="1" dirty="0">
              <a:solidFill>
                <a:schemeClr val="bg1"/>
              </a:solidFill>
              <a:latin typeface="Arial" panose="020B0604020202020204" pitchFamily="34" charset="0"/>
              <a:cs typeface="Arial" panose="020B0604020202020204" pitchFamily="34" charset="0"/>
            </a:rPr>
            <a:t>75%</a:t>
          </a:r>
        </a:p>
      </cdr:txBody>
    </cdr:sp>
  </cdr:relSizeAnchor>
</c:userShapes>
</file>

<file path=ppt/drawings/drawing2.xml><?xml version="1.0" encoding="utf-8"?>
<c:userShapes xmlns:c="http://schemas.openxmlformats.org/drawingml/2006/chart">
  <cdr:relSizeAnchor xmlns:cdr="http://schemas.openxmlformats.org/drawingml/2006/chartDrawing">
    <cdr:from>
      <cdr:x>0.7884</cdr:x>
      <cdr:y>0.58511</cdr:y>
    </cdr:from>
    <cdr:to>
      <cdr:x>0.90981</cdr:x>
      <cdr:y>0.70082</cdr:y>
    </cdr:to>
    <cdr:sp macro="" textlink="">
      <cdr:nvSpPr>
        <cdr:cNvPr id="3" name="TextBox 2">
          <a:extLst xmlns:a="http://schemas.openxmlformats.org/drawingml/2006/main">
            <a:ext uri="{FF2B5EF4-FFF2-40B4-BE49-F238E27FC236}">
              <a16:creationId xmlns:a16="http://schemas.microsoft.com/office/drawing/2014/main" id="{2A5AAE55-3196-9E48-8FFF-2147DAE4542B}"/>
            </a:ext>
          </a:extLst>
        </cdr:cNvPr>
        <cdr:cNvSpPr txBox="1"/>
      </cdr:nvSpPr>
      <cdr:spPr>
        <a:xfrm xmlns:a="http://schemas.openxmlformats.org/drawingml/2006/main">
          <a:off x="3991253" y="1354262"/>
          <a:ext cx="614652" cy="26782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600" b="1" dirty="0">
              <a:solidFill>
                <a:schemeClr val="bg1"/>
              </a:solidFill>
            </a:rPr>
            <a:t>85%</a:t>
          </a:r>
        </a:p>
      </cdr:txBody>
    </cdr:sp>
  </cdr:relSizeAnchor>
  <cdr:relSizeAnchor xmlns:cdr="http://schemas.openxmlformats.org/drawingml/2006/chartDrawing">
    <cdr:from>
      <cdr:x>0.09397</cdr:x>
      <cdr:y>0.18664</cdr:y>
    </cdr:from>
    <cdr:to>
      <cdr:x>0.21496</cdr:x>
      <cdr:y>0.32255</cdr:y>
    </cdr:to>
    <cdr:sp macro="" textlink="">
      <cdr:nvSpPr>
        <cdr:cNvPr id="4" name="TextBox 3">
          <a:extLst xmlns:a="http://schemas.openxmlformats.org/drawingml/2006/main">
            <a:ext uri="{FF2B5EF4-FFF2-40B4-BE49-F238E27FC236}">
              <a16:creationId xmlns:a16="http://schemas.microsoft.com/office/drawing/2014/main" id="{C5718765-CC4A-D04A-347F-FB3E06BECC81}"/>
            </a:ext>
          </a:extLst>
        </cdr:cNvPr>
        <cdr:cNvSpPr txBox="1"/>
      </cdr:nvSpPr>
      <cdr:spPr>
        <a:xfrm xmlns:a="http://schemas.openxmlformats.org/drawingml/2006/main">
          <a:off x="475701" y="431986"/>
          <a:ext cx="612553" cy="31457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solidFill>
                <a:schemeClr val="bg1"/>
              </a:solidFill>
              <a:latin typeface="Arial" panose="020B0604020202020204" pitchFamily="34" charset="0"/>
              <a:cs typeface="Arial" panose="020B0604020202020204" pitchFamily="34" charset="0"/>
            </a:rPr>
            <a:t>12%</a:t>
          </a:r>
        </a:p>
      </cdr:txBody>
    </cdr:sp>
  </cdr:relSizeAnchor>
</c:userShapes>
</file>

<file path=ppt/drawings/drawing3.xml><?xml version="1.0" encoding="utf-8"?>
<c:userShapes xmlns:c="http://schemas.openxmlformats.org/drawingml/2006/chart">
  <cdr:relSizeAnchor xmlns:cdr="http://schemas.openxmlformats.org/drawingml/2006/chartDrawing">
    <cdr:from>
      <cdr:x>0.47091</cdr:x>
      <cdr:y>0.57546</cdr:y>
    </cdr:from>
    <cdr:to>
      <cdr:x>0.59446</cdr:x>
      <cdr:y>0.7585</cdr:y>
    </cdr:to>
    <cdr:sp macro="" textlink="">
      <cdr:nvSpPr>
        <cdr:cNvPr id="2" name="TextBox 1">
          <a:extLst xmlns:a="http://schemas.openxmlformats.org/drawingml/2006/main">
            <a:ext uri="{FF2B5EF4-FFF2-40B4-BE49-F238E27FC236}">
              <a16:creationId xmlns:a16="http://schemas.microsoft.com/office/drawing/2014/main" id="{05298C6B-B715-C8FA-6D25-B121609417FE}"/>
            </a:ext>
          </a:extLst>
        </cdr:cNvPr>
        <cdr:cNvSpPr txBox="1"/>
      </cdr:nvSpPr>
      <cdr:spPr>
        <a:xfrm xmlns:a="http://schemas.openxmlformats.org/drawingml/2006/main">
          <a:off x="2316048" y="1448093"/>
          <a:ext cx="607666" cy="46060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600" b="1" dirty="0">
              <a:solidFill>
                <a:schemeClr val="bg1"/>
              </a:solidFill>
              <a:latin typeface="Arial" panose="020B0604020202020204" pitchFamily="34" charset="0"/>
              <a:cs typeface="Arial" panose="020B0604020202020204" pitchFamily="34" charset="0"/>
            </a:rPr>
            <a:t>61%</a:t>
          </a:r>
        </a:p>
      </cdr:txBody>
    </cdr:sp>
  </cdr:relSizeAnchor>
</c:userShapes>
</file>

<file path=ppt/drawings/drawing4.xml><?xml version="1.0" encoding="utf-8"?>
<c:userShapes xmlns:c="http://schemas.openxmlformats.org/drawingml/2006/chart">
  <cdr:relSizeAnchor xmlns:cdr="http://schemas.openxmlformats.org/drawingml/2006/chartDrawing">
    <cdr:from>
      <cdr:x>0.65133</cdr:x>
      <cdr:y>0.1549</cdr:y>
    </cdr:from>
    <cdr:to>
      <cdr:x>0.76615</cdr:x>
      <cdr:y>0.32628</cdr:y>
    </cdr:to>
    <cdr:cxnSp macro="">
      <cdr:nvCxnSpPr>
        <cdr:cNvPr id="3" name="Straight Connector 2">
          <a:extLst xmlns:a="http://schemas.openxmlformats.org/drawingml/2006/main">
            <a:ext uri="{FF2B5EF4-FFF2-40B4-BE49-F238E27FC236}">
              <a16:creationId xmlns:a16="http://schemas.microsoft.com/office/drawing/2014/main" id="{0F2D88D9-D50F-81BE-4869-D071230ADFB5}"/>
            </a:ext>
          </a:extLst>
        </cdr:cNvPr>
        <cdr:cNvCxnSpPr/>
      </cdr:nvCxnSpPr>
      <cdr:spPr>
        <a:xfrm xmlns:a="http://schemas.openxmlformats.org/drawingml/2006/main" flipV="1">
          <a:off x="6849122" y="674012"/>
          <a:ext cx="1207363" cy="74572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0.22112</cdr:x>
      <cdr:y>0.43372</cdr:y>
    </cdr:from>
    <cdr:to>
      <cdr:x>0.32792</cdr:x>
      <cdr:y>0.45214</cdr:y>
    </cdr:to>
    <cdr:cxnSp macro="">
      <cdr:nvCxnSpPr>
        <cdr:cNvPr id="5" name="Straight Connector 4">
          <a:extLst xmlns:a="http://schemas.openxmlformats.org/drawingml/2006/main">
            <a:ext uri="{FF2B5EF4-FFF2-40B4-BE49-F238E27FC236}">
              <a16:creationId xmlns:a16="http://schemas.microsoft.com/office/drawing/2014/main" id="{E940B5BE-6900-D9DA-74A9-71C08057290F}"/>
            </a:ext>
          </a:extLst>
        </cdr:cNvPr>
        <cdr:cNvCxnSpPr/>
      </cdr:nvCxnSpPr>
      <cdr:spPr>
        <a:xfrm xmlns:a="http://schemas.openxmlformats.org/drawingml/2006/main" flipH="1" flipV="1">
          <a:off x="2325207" y="1927667"/>
          <a:ext cx="1123026" cy="81851"/>
        </a:xfrm>
        <a:prstGeom xmlns:a="http://schemas.openxmlformats.org/drawingml/2006/main" prst="line">
          <a:avLst/>
        </a:prstGeom>
        <a:ln xmlns:a="http://schemas.openxmlformats.org/drawingml/2006/main">
          <a:solidFill>
            <a:srgbClr val="A5A5A5"/>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0.10121</cdr:x>
      <cdr:y>0.39515</cdr:y>
    </cdr:from>
    <cdr:to>
      <cdr:x>0.23526</cdr:x>
      <cdr:y>0.47132</cdr:y>
    </cdr:to>
    <cdr:sp macro="" textlink="">
      <cdr:nvSpPr>
        <cdr:cNvPr id="6" name="TextBox 3">
          <a:extLst xmlns:a="http://schemas.openxmlformats.org/drawingml/2006/main">
            <a:ext uri="{FF2B5EF4-FFF2-40B4-BE49-F238E27FC236}">
              <a16:creationId xmlns:a16="http://schemas.microsoft.com/office/drawing/2014/main" id="{634EF854-38B5-34DE-7D99-45A5E013564B}"/>
            </a:ext>
          </a:extLst>
        </cdr:cNvPr>
        <cdr:cNvSpPr txBox="1"/>
      </cdr:nvSpPr>
      <cdr:spPr>
        <a:xfrm xmlns:a="http://schemas.openxmlformats.org/drawingml/2006/main">
          <a:off x="1064329" y="1756228"/>
          <a:ext cx="1409577" cy="33855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600" dirty="0">
              <a:latin typeface="Arial" panose="020B0604020202020204" pitchFamily="34" charset="0"/>
              <a:cs typeface="Arial" panose="020B0604020202020204" pitchFamily="34" charset="0"/>
            </a:rPr>
            <a:t>Canada (3)</a:t>
          </a:r>
        </a:p>
      </cdr:txBody>
    </cdr:sp>
  </cdr:relSizeAnchor>
  <cdr:relSizeAnchor xmlns:cdr="http://schemas.openxmlformats.org/drawingml/2006/chartDrawing">
    <cdr:from>
      <cdr:x>0.23473</cdr:x>
      <cdr:y>0.18382</cdr:y>
    </cdr:from>
    <cdr:to>
      <cdr:x>0.34353</cdr:x>
      <cdr:y>0.2959</cdr:y>
    </cdr:to>
    <cdr:cxnSp macro="">
      <cdr:nvCxnSpPr>
        <cdr:cNvPr id="9" name="Straight Connector 8">
          <a:extLst xmlns:a="http://schemas.openxmlformats.org/drawingml/2006/main">
            <a:ext uri="{FF2B5EF4-FFF2-40B4-BE49-F238E27FC236}">
              <a16:creationId xmlns:a16="http://schemas.microsoft.com/office/drawing/2014/main" id="{2439F27A-130F-F437-4215-C04AD5519305}"/>
            </a:ext>
          </a:extLst>
        </cdr:cNvPr>
        <cdr:cNvCxnSpPr/>
      </cdr:nvCxnSpPr>
      <cdr:spPr>
        <a:xfrm xmlns:a="http://schemas.openxmlformats.org/drawingml/2006/main" flipH="1" flipV="1">
          <a:off x="2468358" y="816975"/>
          <a:ext cx="1144112" cy="498132"/>
        </a:xfrm>
        <a:prstGeom xmlns:a="http://schemas.openxmlformats.org/drawingml/2006/main" prst="line">
          <a:avLst/>
        </a:prstGeom>
        <a:ln xmlns:a="http://schemas.openxmlformats.org/drawingml/2006/main">
          <a:solidFill>
            <a:srgbClr val="FFC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0.29591</cdr:x>
      <cdr:y>0.02369</cdr:y>
    </cdr:from>
    <cdr:to>
      <cdr:x>0.35873</cdr:x>
      <cdr:y>0.2162</cdr:y>
    </cdr:to>
    <cdr:cxnSp macro="">
      <cdr:nvCxnSpPr>
        <cdr:cNvPr id="11" name="Straight Connector 10">
          <a:extLst xmlns:a="http://schemas.openxmlformats.org/drawingml/2006/main">
            <a:ext uri="{FF2B5EF4-FFF2-40B4-BE49-F238E27FC236}">
              <a16:creationId xmlns:a16="http://schemas.microsoft.com/office/drawing/2014/main" id="{2439F27A-130F-F437-4215-C04AD5519305}"/>
            </a:ext>
          </a:extLst>
        </cdr:cNvPr>
        <cdr:cNvCxnSpPr/>
      </cdr:nvCxnSpPr>
      <cdr:spPr>
        <a:xfrm xmlns:a="http://schemas.openxmlformats.org/drawingml/2006/main" flipH="1" flipV="1">
          <a:off x="3111623" y="105269"/>
          <a:ext cx="660645" cy="855645"/>
        </a:xfrm>
        <a:prstGeom xmlns:a="http://schemas.openxmlformats.org/drawingml/2006/main" prst="line">
          <a:avLst/>
        </a:prstGeom>
        <a:ln xmlns:a="http://schemas.openxmlformats.org/drawingml/2006/main">
          <a:solidFill>
            <a:srgbClr val="5B9BD5"/>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0.7251</cdr:x>
      <cdr:y>0.43046</cdr:y>
    </cdr:from>
    <cdr:to>
      <cdr:x>0.93708</cdr:x>
      <cdr:y>0.52962</cdr:y>
    </cdr:to>
    <cdr:cxnSp macro="">
      <cdr:nvCxnSpPr>
        <cdr:cNvPr id="3" name="Straight Connector 2">
          <a:extLst xmlns:a="http://schemas.openxmlformats.org/drawingml/2006/main">
            <a:ext uri="{FF2B5EF4-FFF2-40B4-BE49-F238E27FC236}">
              <a16:creationId xmlns:a16="http://schemas.microsoft.com/office/drawing/2014/main" id="{92572E28-DB1B-EE8C-BFC7-9221B7A1F0DB}"/>
            </a:ext>
          </a:extLst>
        </cdr:cNvPr>
        <cdr:cNvCxnSpPr/>
      </cdr:nvCxnSpPr>
      <cdr:spPr>
        <a:xfrm xmlns:a="http://schemas.openxmlformats.org/drawingml/2006/main" flipV="1">
          <a:off x="4178465" y="1519467"/>
          <a:ext cx="1221539" cy="35003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0.11705</cdr:x>
      <cdr:y>0.67944</cdr:y>
    </cdr:from>
    <cdr:to>
      <cdr:x>0.26957</cdr:x>
      <cdr:y>0.81777</cdr:y>
    </cdr:to>
    <cdr:cxnSp macro="">
      <cdr:nvCxnSpPr>
        <cdr:cNvPr id="5" name="Straight Connector 4">
          <a:extLst xmlns:a="http://schemas.openxmlformats.org/drawingml/2006/main">
            <a:ext uri="{FF2B5EF4-FFF2-40B4-BE49-F238E27FC236}">
              <a16:creationId xmlns:a16="http://schemas.microsoft.com/office/drawing/2014/main" id="{875512DE-8ECE-5886-64AE-C6EC8FE66081}"/>
            </a:ext>
          </a:extLst>
        </cdr:cNvPr>
        <cdr:cNvCxnSpPr/>
      </cdr:nvCxnSpPr>
      <cdr:spPr>
        <a:xfrm xmlns:a="http://schemas.openxmlformats.org/drawingml/2006/main" flipH="1">
          <a:off x="674533" y="2398357"/>
          <a:ext cx="878889" cy="488272"/>
        </a:xfrm>
        <a:prstGeom xmlns:a="http://schemas.openxmlformats.org/drawingml/2006/main" prst="line">
          <a:avLst/>
        </a:prstGeom>
        <a:ln xmlns:a="http://schemas.openxmlformats.org/drawingml/2006/main">
          <a:solidFill>
            <a:srgbClr val="ED7D31"/>
          </a:solidFill>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1FE-7786-E93F-A138-1D3BF331BF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15A6CD-D2E3-C13A-D33D-460790D3FE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A41BB8-0A21-AB0C-FBE7-2E45AC392D67}"/>
              </a:ext>
            </a:extLst>
          </p:cNvPr>
          <p:cNvSpPr>
            <a:spLocks noGrp="1"/>
          </p:cNvSpPr>
          <p:nvPr>
            <p:ph type="dt" sz="half" idx="10"/>
          </p:nvPr>
        </p:nvSpPr>
        <p:spPr/>
        <p:txBody>
          <a:bodyPr/>
          <a:lstStyle/>
          <a:p>
            <a:fld id="{71E8BAFA-2706-45BE-AC86-B1B90AD35E16}" type="datetimeFigureOut">
              <a:rPr lang="en-US" smtClean="0"/>
              <a:t>10/7/2022</a:t>
            </a:fld>
            <a:endParaRPr lang="en-US"/>
          </a:p>
        </p:txBody>
      </p:sp>
      <p:sp>
        <p:nvSpPr>
          <p:cNvPr id="5" name="Footer Placeholder 4">
            <a:extLst>
              <a:ext uri="{FF2B5EF4-FFF2-40B4-BE49-F238E27FC236}">
                <a16:creationId xmlns:a16="http://schemas.microsoft.com/office/drawing/2014/main" id="{4257D144-C6A5-B747-9ED1-E66DE98F4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A27C7-DA1C-8A0B-E248-3DEB8B9EE38C}"/>
              </a:ext>
            </a:extLst>
          </p:cNvPr>
          <p:cNvSpPr>
            <a:spLocks noGrp="1"/>
          </p:cNvSpPr>
          <p:nvPr>
            <p:ph type="sldNum" sz="quarter" idx="12"/>
          </p:nvPr>
        </p:nvSpPr>
        <p:spPr/>
        <p:txBody>
          <a:bodyPr/>
          <a:lstStyle/>
          <a:p>
            <a:fld id="{6ED9B03F-0654-4D3A-8C88-620CED820B13}" type="slidenum">
              <a:rPr lang="en-US" smtClean="0"/>
              <a:t>‹#›</a:t>
            </a:fld>
            <a:endParaRPr lang="en-US"/>
          </a:p>
        </p:txBody>
      </p:sp>
    </p:spTree>
    <p:extLst>
      <p:ext uri="{BB962C8B-B14F-4D97-AF65-F5344CB8AC3E}">
        <p14:creationId xmlns:p14="http://schemas.microsoft.com/office/powerpoint/2010/main" val="348881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E028-7088-7467-5CD4-F65E3A46BA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A8FED6-8F4E-6129-679D-8F22729269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0B901-E68A-2D8D-3D69-0A1CEBFA6858}"/>
              </a:ext>
            </a:extLst>
          </p:cNvPr>
          <p:cNvSpPr>
            <a:spLocks noGrp="1"/>
          </p:cNvSpPr>
          <p:nvPr>
            <p:ph type="dt" sz="half" idx="10"/>
          </p:nvPr>
        </p:nvSpPr>
        <p:spPr/>
        <p:txBody>
          <a:bodyPr/>
          <a:lstStyle/>
          <a:p>
            <a:fld id="{71E8BAFA-2706-45BE-AC86-B1B90AD35E16}" type="datetimeFigureOut">
              <a:rPr lang="en-US" smtClean="0"/>
              <a:t>10/7/2022</a:t>
            </a:fld>
            <a:endParaRPr lang="en-US"/>
          </a:p>
        </p:txBody>
      </p:sp>
      <p:sp>
        <p:nvSpPr>
          <p:cNvPr id="5" name="Footer Placeholder 4">
            <a:extLst>
              <a:ext uri="{FF2B5EF4-FFF2-40B4-BE49-F238E27FC236}">
                <a16:creationId xmlns:a16="http://schemas.microsoft.com/office/drawing/2014/main" id="{48FFC591-1292-D423-EA1D-553B3667B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C6FD4-A223-D366-2A76-6B16BC2A0E94}"/>
              </a:ext>
            </a:extLst>
          </p:cNvPr>
          <p:cNvSpPr>
            <a:spLocks noGrp="1"/>
          </p:cNvSpPr>
          <p:nvPr>
            <p:ph type="sldNum" sz="quarter" idx="12"/>
          </p:nvPr>
        </p:nvSpPr>
        <p:spPr/>
        <p:txBody>
          <a:bodyPr/>
          <a:lstStyle/>
          <a:p>
            <a:fld id="{6ED9B03F-0654-4D3A-8C88-620CED820B13}" type="slidenum">
              <a:rPr lang="en-US" smtClean="0"/>
              <a:t>‹#›</a:t>
            </a:fld>
            <a:endParaRPr lang="en-US"/>
          </a:p>
        </p:txBody>
      </p:sp>
    </p:spTree>
    <p:extLst>
      <p:ext uri="{BB962C8B-B14F-4D97-AF65-F5344CB8AC3E}">
        <p14:creationId xmlns:p14="http://schemas.microsoft.com/office/powerpoint/2010/main" val="111439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E0EAB-45C6-2E73-9996-BD0E9E8ABA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13ACCC-AB08-0BB9-AC0B-5ECCF7F039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305044-F518-BEEE-271D-FB3B9475DA85}"/>
              </a:ext>
            </a:extLst>
          </p:cNvPr>
          <p:cNvSpPr>
            <a:spLocks noGrp="1"/>
          </p:cNvSpPr>
          <p:nvPr>
            <p:ph type="dt" sz="half" idx="10"/>
          </p:nvPr>
        </p:nvSpPr>
        <p:spPr/>
        <p:txBody>
          <a:bodyPr/>
          <a:lstStyle/>
          <a:p>
            <a:fld id="{71E8BAFA-2706-45BE-AC86-B1B90AD35E16}" type="datetimeFigureOut">
              <a:rPr lang="en-US" smtClean="0"/>
              <a:t>10/7/2022</a:t>
            </a:fld>
            <a:endParaRPr lang="en-US"/>
          </a:p>
        </p:txBody>
      </p:sp>
      <p:sp>
        <p:nvSpPr>
          <p:cNvPr id="5" name="Footer Placeholder 4">
            <a:extLst>
              <a:ext uri="{FF2B5EF4-FFF2-40B4-BE49-F238E27FC236}">
                <a16:creationId xmlns:a16="http://schemas.microsoft.com/office/drawing/2014/main" id="{F4CAD07A-B688-8D77-EC2F-37F22C461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DB24C-73B8-9EAF-576B-F6362F36F7E7}"/>
              </a:ext>
            </a:extLst>
          </p:cNvPr>
          <p:cNvSpPr>
            <a:spLocks noGrp="1"/>
          </p:cNvSpPr>
          <p:nvPr>
            <p:ph type="sldNum" sz="quarter" idx="12"/>
          </p:nvPr>
        </p:nvSpPr>
        <p:spPr/>
        <p:txBody>
          <a:bodyPr/>
          <a:lstStyle/>
          <a:p>
            <a:fld id="{6ED9B03F-0654-4D3A-8C88-620CED820B13}" type="slidenum">
              <a:rPr lang="en-US" smtClean="0"/>
              <a:t>‹#›</a:t>
            </a:fld>
            <a:endParaRPr lang="en-US"/>
          </a:p>
        </p:txBody>
      </p:sp>
    </p:spTree>
    <p:extLst>
      <p:ext uri="{BB962C8B-B14F-4D97-AF65-F5344CB8AC3E}">
        <p14:creationId xmlns:p14="http://schemas.microsoft.com/office/powerpoint/2010/main" val="141084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0BF6-DE88-76C0-FD6E-47029C5DE6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1DE0F-64BB-8119-3998-474049E0EA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95BC4-AA4F-EA28-5406-E92342C69007}"/>
              </a:ext>
            </a:extLst>
          </p:cNvPr>
          <p:cNvSpPr>
            <a:spLocks noGrp="1"/>
          </p:cNvSpPr>
          <p:nvPr>
            <p:ph type="dt" sz="half" idx="10"/>
          </p:nvPr>
        </p:nvSpPr>
        <p:spPr/>
        <p:txBody>
          <a:bodyPr/>
          <a:lstStyle/>
          <a:p>
            <a:fld id="{71E8BAFA-2706-45BE-AC86-B1B90AD35E16}" type="datetimeFigureOut">
              <a:rPr lang="en-US" smtClean="0"/>
              <a:t>10/7/2022</a:t>
            </a:fld>
            <a:endParaRPr lang="en-US"/>
          </a:p>
        </p:txBody>
      </p:sp>
      <p:sp>
        <p:nvSpPr>
          <p:cNvPr id="5" name="Footer Placeholder 4">
            <a:extLst>
              <a:ext uri="{FF2B5EF4-FFF2-40B4-BE49-F238E27FC236}">
                <a16:creationId xmlns:a16="http://schemas.microsoft.com/office/drawing/2014/main" id="{3C1CD576-37C5-6865-9C33-450B8A4B0A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D8846-C773-111B-5321-632E888B2CD2}"/>
              </a:ext>
            </a:extLst>
          </p:cNvPr>
          <p:cNvSpPr>
            <a:spLocks noGrp="1"/>
          </p:cNvSpPr>
          <p:nvPr>
            <p:ph type="sldNum" sz="quarter" idx="12"/>
          </p:nvPr>
        </p:nvSpPr>
        <p:spPr/>
        <p:txBody>
          <a:bodyPr/>
          <a:lstStyle/>
          <a:p>
            <a:fld id="{6ED9B03F-0654-4D3A-8C88-620CED820B13}" type="slidenum">
              <a:rPr lang="en-US" smtClean="0"/>
              <a:t>‹#›</a:t>
            </a:fld>
            <a:endParaRPr lang="en-US"/>
          </a:p>
        </p:txBody>
      </p:sp>
    </p:spTree>
    <p:extLst>
      <p:ext uri="{BB962C8B-B14F-4D97-AF65-F5344CB8AC3E}">
        <p14:creationId xmlns:p14="http://schemas.microsoft.com/office/powerpoint/2010/main" val="432678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F74D-BC29-2863-B15E-A3E34C9FE3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565230-7727-694C-D45B-8A0B0D338D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FD6B8C-9994-D6A0-1FAF-4A4F20BCCC85}"/>
              </a:ext>
            </a:extLst>
          </p:cNvPr>
          <p:cNvSpPr>
            <a:spLocks noGrp="1"/>
          </p:cNvSpPr>
          <p:nvPr>
            <p:ph type="dt" sz="half" idx="10"/>
          </p:nvPr>
        </p:nvSpPr>
        <p:spPr/>
        <p:txBody>
          <a:bodyPr/>
          <a:lstStyle/>
          <a:p>
            <a:fld id="{71E8BAFA-2706-45BE-AC86-B1B90AD35E16}" type="datetimeFigureOut">
              <a:rPr lang="en-US" smtClean="0"/>
              <a:t>10/7/2022</a:t>
            </a:fld>
            <a:endParaRPr lang="en-US"/>
          </a:p>
        </p:txBody>
      </p:sp>
      <p:sp>
        <p:nvSpPr>
          <p:cNvPr id="5" name="Footer Placeholder 4">
            <a:extLst>
              <a:ext uri="{FF2B5EF4-FFF2-40B4-BE49-F238E27FC236}">
                <a16:creationId xmlns:a16="http://schemas.microsoft.com/office/drawing/2014/main" id="{5DD36C19-FC49-9A74-B1AC-FD57DD576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6B5EF-03D8-3698-EAB3-536BD9A3E83C}"/>
              </a:ext>
            </a:extLst>
          </p:cNvPr>
          <p:cNvSpPr>
            <a:spLocks noGrp="1"/>
          </p:cNvSpPr>
          <p:nvPr>
            <p:ph type="sldNum" sz="quarter" idx="12"/>
          </p:nvPr>
        </p:nvSpPr>
        <p:spPr/>
        <p:txBody>
          <a:bodyPr/>
          <a:lstStyle/>
          <a:p>
            <a:fld id="{6ED9B03F-0654-4D3A-8C88-620CED820B13}" type="slidenum">
              <a:rPr lang="en-US" smtClean="0"/>
              <a:t>‹#›</a:t>
            </a:fld>
            <a:endParaRPr lang="en-US"/>
          </a:p>
        </p:txBody>
      </p:sp>
    </p:spTree>
    <p:extLst>
      <p:ext uri="{BB962C8B-B14F-4D97-AF65-F5344CB8AC3E}">
        <p14:creationId xmlns:p14="http://schemas.microsoft.com/office/powerpoint/2010/main" val="420419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F54E-89A1-C9E8-B597-BD15CE5427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3FF05F-9E74-8BD1-5FB7-4448448004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0E58E2-2B4E-A23F-81AB-AE3B5A4EC1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D62248-86BB-5993-A5BC-44A8D8A56901}"/>
              </a:ext>
            </a:extLst>
          </p:cNvPr>
          <p:cNvSpPr>
            <a:spLocks noGrp="1"/>
          </p:cNvSpPr>
          <p:nvPr>
            <p:ph type="dt" sz="half" idx="10"/>
          </p:nvPr>
        </p:nvSpPr>
        <p:spPr/>
        <p:txBody>
          <a:bodyPr/>
          <a:lstStyle/>
          <a:p>
            <a:fld id="{71E8BAFA-2706-45BE-AC86-B1B90AD35E16}" type="datetimeFigureOut">
              <a:rPr lang="en-US" smtClean="0"/>
              <a:t>10/7/2022</a:t>
            </a:fld>
            <a:endParaRPr lang="en-US"/>
          </a:p>
        </p:txBody>
      </p:sp>
      <p:sp>
        <p:nvSpPr>
          <p:cNvPr id="6" name="Footer Placeholder 5">
            <a:extLst>
              <a:ext uri="{FF2B5EF4-FFF2-40B4-BE49-F238E27FC236}">
                <a16:creationId xmlns:a16="http://schemas.microsoft.com/office/drawing/2014/main" id="{C4AF91D2-AE83-F333-C1DD-F0ECF85261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9EBBF0-0209-D59E-4D48-D9C0C00FD22C}"/>
              </a:ext>
            </a:extLst>
          </p:cNvPr>
          <p:cNvSpPr>
            <a:spLocks noGrp="1"/>
          </p:cNvSpPr>
          <p:nvPr>
            <p:ph type="sldNum" sz="quarter" idx="12"/>
          </p:nvPr>
        </p:nvSpPr>
        <p:spPr/>
        <p:txBody>
          <a:bodyPr/>
          <a:lstStyle/>
          <a:p>
            <a:fld id="{6ED9B03F-0654-4D3A-8C88-620CED820B13}" type="slidenum">
              <a:rPr lang="en-US" smtClean="0"/>
              <a:t>‹#›</a:t>
            </a:fld>
            <a:endParaRPr lang="en-US"/>
          </a:p>
        </p:txBody>
      </p:sp>
    </p:spTree>
    <p:extLst>
      <p:ext uri="{BB962C8B-B14F-4D97-AF65-F5344CB8AC3E}">
        <p14:creationId xmlns:p14="http://schemas.microsoft.com/office/powerpoint/2010/main" val="2705865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3BF4-9324-4FC1-658B-D58EE3566D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C253A2-75BF-7F25-976D-DA4A1F9505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4540DD-E9E7-45CD-4C49-511DCD52F3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75220A-9F81-4B64-B014-B94ADECDBD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7C5528-C7B2-1D6D-8FDA-EBF8893949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C92A02-7E59-2F40-1AD9-977B4BE5A769}"/>
              </a:ext>
            </a:extLst>
          </p:cNvPr>
          <p:cNvSpPr>
            <a:spLocks noGrp="1"/>
          </p:cNvSpPr>
          <p:nvPr>
            <p:ph type="dt" sz="half" idx="10"/>
          </p:nvPr>
        </p:nvSpPr>
        <p:spPr/>
        <p:txBody>
          <a:bodyPr/>
          <a:lstStyle/>
          <a:p>
            <a:fld id="{71E8BAFA-2706-45BE-AC86-B1B90AD35E16}" type="datetimeFigureOut">
              <a:rPr lang="en-US" smtClean="0"/>
              <a:t>10/7/2022</a:t>
            </a:fld>
            <a:endParaRPr lang="en-US"/>
          </a:p>
        </p:txBody>
      </p:sp>
      <p:sp>
        <p:nvSpPr>
          <p:cNvPr id="8" name="Footer Placeholder 7">
            <a:extLst>
              <a:ext uri="{FF2B5EF4-FFF2-40B4-BE49-F238E27FC236}">
                <a16:creationId xmlns:a16="http://schemas.microsoft.com/office/drawing/2014/main" id="{FF1BA1D3-FB78-DECE-A676-613B8631B9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FF93BA-967C-E5B3-C7DE-8EA4EFACCC60}"/>
              </a:ext>
            </a:extLst>
          </p:cNvPr>
          <p:cNvSpPr>
            <a:spLocks noGrp="1"/>
          </p:cNvSpPr>
          <p:nvPr>
            <p:ph type="sldNum" sz="quarter" idx="12"/>
          </p:nvPr>
        </p:nvSpPr>
        <p:spPr/>
        <p:txBody>
          <a:bodyPr/>
          <a:lstStyle/>
          <a:p>
            <a:fld id="{6ED9B03F-0654-4D3A-8C88-620CED820B13}" type="slidenum">
              <a:rPr lang="en-US" smtClean="0"/>
              <a:t>‹#›</a:t>
            </a:fld>
            <a:endParaRPr lang="en-US"/>
          </a:p>
        </p:txBody>
      </p:sp>
    </p:spTree>
    <p:extLst>
      <p:ext uri="{BB962C8B-B14F-4D97-AF65-F5344CB8AC3E}">
        <p14:creationId xmlns:p14="http://schemas.microsoft.com/office/powerpoint/2010/main" val="58275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7EB5-FBD8-3F44-D372-0FDBFC75D5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9B5F0-4F85-7ABB-9F86-EDAE999E0ABE}"/>
              </a:ext>
            </a:extLst>
          </p:cNvPr>
          <p:cNvSpPr>
            <a:spLocks noGrp="1"/>
          </p:cNvSpPr>
          <p:nvPr>
            <p:ph type="dt" sz="half" idx="10"/>
          </p:nvPr>
        </p:nvSpPr>
        <p:spPr/>
        <p:txBody>
          <a:bodyPr/>
          <a:lstStyle/>
          <a:p>
            <a:fld id="{71E8BAFA-2706-45BE-AC86-B1B90AD35E16}" type="datetimeFigureOut">
              <a:rPr lang="en-US" smtClean="0"/>
              <a:t>10/7/2022</a:t>
            </a:fld>
            <a:endParaRPr lang="en-US"/>
          </a:p>
        </p:txBody>
      </p:sp>
      <p:sp>
        <p:nvSpPr>
          <p:cNvPr id="4" name="Footer Placeholder 3">
            <a:extLst>
              <a:ext uri="{FF2B5EF4-FFF2-40B4-BE49-F238E27FC236}">
                <a16:creationId xmlns:a16="http://schemas.microsoft.com/office/drawing/2014/main" id="{7348A5B1-86B0-86D7-9B3B-B2B56E966E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04C559-A74B-5CFE-F462-FB0445F6E226}"/>
              </a:ext>
            </a:extLst>
          </p:cNvPr>
          <p:cNvSpPr>
            <a:spLocks noGrp="1"/>
          </p:cNvSpPr>
          <p:nvPr>
            <p:ph type="sldNum" sz="quarter" idx="12"/>
          </p:nvPr>
        </p:nvSpPr>
        <p:spPr/>
        <p:txBody>
          <a:bodyPr/>
          <a:lstStyle/>
          <a:p>
            <a:fld id="{6ED9B03F-0654-4D3A-8C88-620CED820B13}" type="slidenum">
              <a:rPr lang="en-US" smtClean="0"/>
              <a:t>‹#›</a:t>
            </a:fld>
            <a:endParaRPr lang="en-US"/>
          </a:p>
        </p:txBody>
      </p:sp>
    </p:spTree>
    <p:extLst>
      <p:ext uri="{BB962C8B-B14F-4D97-AF65-F5344CB8AC3E}">
        <p14:creationId xmlns:p14="http://schemas.microsoft.com/office/powerpoint/2010/main" val="2969080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8FEA11-E13E-1894-0984-53B1B166ED3B}"/>
              </a:ext>
            </a:extLst>
          </p:cNvPr>
          <p:cNvSpPr>
            <a:spLocks noGrp="1"/>
          </p:cNvSpPr>
          <p:nvPr>
            <p:ph type="dt" sz="half" idx="10"/>
          </p:nvPr>
        </p:nvSpPr>
        <p:spPr/>
        <p:txBody>
          <a:bodyPr/>
          <a:lstStyle/>
          <a:p>
            <a:fld id="{71E8BAFA-2706-45BE-AC86-B1B90AD35E16}" type="datetimeFigureOut">
              <a:rPr lang="en-US" smtClean="0"/>
              <a:t>10/7/2022</a:t>
            </a:fld>
            <a:endParaRPr lang="en-US"/>
          </a:p>
        </p:txBody>
      </p:sp>
      <p:sp>
        <p:nvSpPr>
          <p:cNvPr id="3" name="Footer Placeholder 2">
            <a:extLst>
              <a:ext uri="{FF2B5EF4-FFF2-40B4-BE49-F238E27FC236}">
                <a16:creationId xmlns:a16="http://schemas.microsoft.com/office/drawing/2014/main" id="{96AB2991-6DFB-73CF-B56E-343EEA1B0A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53767F-706B-2F2A-AC1A-5EA045409B34}"/>
              </a:ext>
            </a:extLst>
          </p:cNvPr>
          <p:cNvSpPr>
            <a:spLocks noGrp="1"/>
          </p:cNvSpPr>
          <p:nvPr>
            <p:ph type="sldNum" sz="quarter" idx="12"/>
          </p:nvPr>
        </p:nvSpPr>
        <p:spPr/>
        <p:txBody>
          <a:bodyPr/>
          <a:lstStyle/>
          <a:p>
            <a:fld id="{6ED9B03F-0654-4D3A-8C88-620CED820B13}" type="slidenum">
              <a:rPr lang="en-US" smtClean="0"/>
              <a:t>‹#›</a:t>
            </a:fld>
            <a:endParaRPr lang="en-US"/>
          </a:p>
        </p:txBody>
      </p:sp>
    </p:spTree>
    <p:extLst>
      <p:ext uri="{BB962C8B-B14F-4D97-AF65-F5344CB8AC3E}">
        <p14:creationId xmlns:p14="http://schemas.microsoft.com/office/powerpoint/2010/main" val="3990724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1E5DA-B0A7-D48B-1DA3-017113A7E5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9C909E-10E4-D40E-1E9C-E7BDC2178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4B263C-A4B0-2C03-F272-D3A32B0F2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21C3D-13AE-D9B5-F7BF-731DD8756BAA}"/>
              </a:ext>
            </a:extLst>
          </p:cNvPr>
          <p:cNvSpPr>
            <a:spLocks noGrp="1"/>
          </p:cNvSpPr>
          <p:nvPr>
            <p:ph type="dt" sz="half" idx="10"/>
          </p:nvPr>
        </p:nvSpPr>
        <p:spPr/>
        <p:txBody>
          <a:bodyPr/>
          <a:lstStyle/>
          <a:p>
            <a:fld id="{71E8BAFA-2706-45BE-AC86-B1B90AD35E16}" type="datetimeFigureOut">
              <a:rPr lang="en-US" smtClean="0"/>
              <a:t>10/7/2022</a:t>
            </a:fld>
            <a:endParaRPr lang="en-US"/>
          </a:p>
        </p:txBody>
      </p:sp>
      <p:sp>
        <p:nvSpPr>
          <p:cNvPr id="6" name="Footer Placeholder 5">
            <a:extLst>
              <a:ext uri="{FF2B5EF4-FFF2-40B4-BE49-F238E27FC236}">
                <a16:creationId xmlns:a16="http://schemas.microsoft.com/office/drawing/2014/main" id="{290C6126-CB7D-AD09-B565-22BB099900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3F9BA8-F14F-F82D-C156-206A3A8355EC}"/>
              </a:ext>
            </a:extLst>
          </p:cNvPr>
          <p:cNvSpPr>
            <a:spLocks noGrp="1"/>
          </p:cNvSpPr>
          <p:nvPr>
            <p:ph type="sldNum" sz="quarter" idx="12"/>
          </p:nvPr>
        </p:nvSpPr>
        <p:spPr/>
        <p:txBody>
          <a:bodyPr/>
          <a:lstStyle/>
          <a:p>
            <a:fld id="{6ED9B03F-0654-4D3A-8C88-620CED820B13}" type="slidenum">
              <a:rPr lang="en-US" smtClean="0"/>
              <a:t>‹#›</a:t>
            </a:fld>
            <a:endParaRPr lang="en-US"/>
          </a:p>
        </p:txBody>
      </p:sp>
    </p:spTree>
    <p:extLst>
      <p:ext uri="{BB962C8B-B14F-4D97-AF65-F5344CB8AC3E}">
        <p14:creationId xmlns:p14="http://schemas.microsoft.com/office/powerpoint/2010/main" val="1177750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CC84-CF0C-2699-C182-7D297FB4D9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520F58-142E-5356-F5B1-9B69753E1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5A54D3-0DA3-8BA0-D20F-1F58C1DDC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DE03E-8857-100E-B6C5-03F83A3B3A8C}"/>
              </a:ext>
            </a:extLst>
          </p:cNvPr>
          <p:cNvSpPr>
            <a:spLocks noGrp="1"/>
          </p:cNvSpPr>
          <p:nvPr>
            <p:ph type="dt" sz="half" idx="10"/>
          </p:nvPr>
        </p:nvSpPr>
        <p:spPr/>
        <p:txBody>
          <a:bodyPr/>
          <a:lstStyle/>
          <a:p>
            <a:fld id="{71E8BAFA-2706-45BE-AC86-B1B90AD35E16}" type="datetimeFigureOut">
              <a:rPr lang="en-US" smtClean="0"/>
              <a:t>10/7/2022</a:t>
            </a:fld>
            <a:endParaRPr lang="en-US"/>
          </a:p>
        </p:txBody>
      </p:sp>
      <p:sp>
        <p:nvSpPr>
          <p:cNvPr id="6" name="Footer Placeholder 5">
            <a:extLst>
              <a:ext uri="{FF2B5EF4-FFF2-40B4-BE49-F238E27FC236}">
                <a16:creationId xmlns:a16="http://schemas.microsoft.com/office/drawing/2014/main" id="{C747D291-8DC1-51B0-9781-C455AD2B5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5D055-4E42-2BBE-65A8-4237AEFF74D2}"/>
              </a:ext>
            </a:extLst>
          </p:cNvPr>
          <p:cNvSpPr>
            <a:spLocks noGrp="1"/>
          </p:cNvSpPr>
          <p:nvPr>
            <p:ph type="sldNum" sz="quarter" idx="12"/>
          </p:nvPr>
        </p:nvSpPr>
        <p:spPr/>
        <p:txBody>
          <a:bodyPr/>
          <a:lstStyle/>
          <a:p>
            <a:fld id="{6ED9B03F-0654-4D3A-8C88-620CED820B13}" type="slidenum">
              <a:rPr lang="en-US" smtClean="0"/>
              <a:t>‹#›</a:t>
            </a:fld>
            <a:endParaRPr lang="en-US"/>
          </a:p>
        </p:txBody>
      </p:sp>
    </p:spTree>
    <p:extLst>
      <p:ext uri="{BB962C8B-B14F-4D97-AF65-F5344CB8AC3E}">
        <p14:creationId xmlns:p14="http://schemas.microsoft.com/office/powerpoint/2010/main" val="2258772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43711D-E210-20E3-9CA5-F34CB1074F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9EA543-90C7-8616-5E1B-E49D37ABAD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85B911-E693-06EC-1419-78C45EF22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8BAFA-2706-45BE-AC86-B1B90AD35E16}" type="datetimeFigureOut">
              <a:rPr lang="en-US" smtClean="0"/>
              <a:t>10/7/2022</a:t>
            </a:fld>
            <a:endParaRPr lang="en-US"/>
          </a:p>
        </p:txBody>
      </p:sp>
      <p:sp>
        <p:nvSpPr>
          <p:cNvPr id="5" name="Footer Placeholder 4">
            <a:extLst>
              <a:ext uri="{FF2B5EF4-FFF2-40B4-BE49-F238E27FC236}">
                <a16:creationId xmlns:a16="http://schemas.microsoft.com/office/drawing/2014/main" id="{5FE1F36C-C5F9-0059-E19A-F15D889336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A1D0C4-8113-9B92-4ACD-ECC34BF80C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D9B03F-0654-4D3A-8C88-620CED820B13}" type="slidenum">
              <a:rPr lang="en-US" smtClean="0"/>
              <a:t>‹#›</a:t>
            </a:fld>
            <a:endParaRPr lang="en-US"/>
          </a:p>
        </p:txBody>
      </p:sp>
    </p:spTree>
    <p:extLst>
      <p:ext uri="{BB962C8B-B14F-4D97-AF65-F5344CB8AC3E}">
        <p14:creationId xmlns:p14="http://schemas.microsoft.com/office/powerpoint/2010/main" val="384146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461C-879F-AEBE-AD90-AF517F506F2E}"/>
              </a:ext>
            </a:extLst>
          </p:cNvPr>
          <p:cNvSpPr>
            <a:spLocks noGrp="1"/>
          </p:cNvSpPr>
          <p:nvPr>
            <p:ph type="ctrTitle"/>
          </p:nvPr>
        </p:nvSpPr>
        <p:spPr>
          <a:xfrm>
            <a:off x="1524000" y="2235200"/>
            <a:ext cx="9144000" cy="2387600"/>
          </a:xfrm>
        </p:spPr>
        <p:txBody>
          <a:bodyPr>
            <a:normAutofit fontScale="90000"/>
          </a:bodyPr>
          <a:lstStyle/>
          <a:p>
            <a:r>
              <a:rPr lang="en-US" dirty="0">
                <a:latin typeface="Arial" panose="020B0604020202020204" pitchFamily="34" charset="0"/>
                <a:cs typeface="Arial" panose="020B0604020202020204" pitchFamily="34" charset="0"/>
              </a:rPr>
              <a:t>Cross-cultural Consortium on Pediatric Irritability Survey Results</a:t>
            </a:r>
          </a:p>
        </p:txBody>
      </p:sp>
    </p:spTree>
    <p:extLst>
      <p:ext uri="{BB962C8B-B14F-4D97-AF65-F5344CB8AC3E}">
        <p14:creationId xmlns:p14="http://schemas.microsoft.com/office/powerpoint/2010/main" val="201033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5FAB-91BD-A99E-E405-A52C6FBA3653}"/>
              </a:ext>
            </a:extLst>
          </p:cNvPr>
          <p:cNvSpPr>
            <a:spLocks noGrp="1"/>
          </p:cNvSpPr>
          <p:nvPr>
            <p:ph type="title"/>
          </p:nvPr>
        </p:nvSpPr>
        <p:spPr>
          <a:xfrm>
            <a:off x="314417" y="338492"/>
            <a:ext cx="11191043" cy="1325563"/>
          </a:xfrm>
        </p:spPr>
        <p:txBody>
          <a:bodyPr>
            <a:normAutofit/>
          </a:bodyPr>
          <a:lstStyle/>
          <a:p>
            <a:r>
              <a:rPr lang="en-US" sz="4000" dirty="0">
                <a:latin typeface="Arial" panose="020B0604020202020204" pitchFamily="34" charset="0"/>
                <a:cs typeface="Arial" panose="020B0604020202020204" pitchFamily="34" charset="0"/>
              </a:rPr>
              <a:t>Study design characteristics of non-US samples</a:t>
            </a:r>
          </a:p>
        </p:txBody>
      </p:sp>
      <p:graphicFrame>
        <p:nvGraphicFramePr>
          <p:cNvPr id="5" name="Table 5">
            <a:extLst>
              <a:ext uri="{FF2B5EF4-FFF2-40B4-BE49-F238E27FC236}">
                <a16:creationId xmlns:a16="http://schemas.microsoft.com/office/drawing/2014/main" id="{233C9786-4710-5B54-5D1D-F27E2F09E32A}"/>
              </a:ext>
            </a:extLst>
          </p:cNvPr>
          <p:cNvGraphicFramePr>
            <a:graphicFrameLocks noGrp="1"/>
          </p:cNvGraphicFramePr>
          <p:nvPr>
            <p:extLst>
              <p:ext uri="{D42A27DB-BD31-4B8C-83A1-F6EECF244321}">
                <p14:modId xmlns:p14="http://schemas.microsoft.com/office/powerpoint/2010/main" val="138293825"/>
              </p:ext>
            </p:extLst>
          </p:nvPr>
        </p:nvGraphicFramePr>
        <p:xfrm>
          <a:off x="463486" y="1513134"/>
          <a:ext cx="10892904" cy="5144554"/>
        </p:xfrm>
        <a:graphic>
          <a:graphicData uri="http://schemas.openxmlformats.org/drawingml/2006/table">
            <a:tbl>
              <a:tblPr firstRow="1" bandRow="1">
                <a:tableStyleId>{91EBBBCC-DAD2-459C-BE2E-F6DE35CF9A28}</a:tableStyleId>
              </a:tblPr>
              <a:tblGrid>
                <a:gridCol w="2723226">
                  <a:extLst>
                    <a:ext uri="{9D8B030D-6E8A-4147-A177-3AD203B41FA5}">
                      <a16:colId xmlns:a16="http://schemas.microsoft.com/office/drawing/2014/main" val="895164418"/>
                    </a:ext>
                  </a:extLst>
                </a:gridCol>
                <a:gridCol w="2723226">
                  <a:extLst>
                    <a:ext uri="{9D8B030D-6E8A-4147-A177-3AD203B41FA5}">
                      <a16:colId xmlns:a16="http://schemas.microsoft.com/office/drawing/2014/main" val="2739274327"/>
                    </a:ext>
                  </a:extLst>
                </a:gridCol>
                <a:gridCol w="2723226">
                  <a:extLst>
                    <a:ext uri="{9D8B030D-6E8A-4147-A177-3AD203B41FA5}">
                      <a16:colId xmlns:a16="http://schemas.microsoft.com/office/drawing/2014/main" val="3355034231"/>
                    </a:ext>
                  </a:extLst>
                </a:gridCol>
                <a:gridCol w="2723226">
                  <a:extLst>
                    <a:ext uri="{9D8B030D-6E8A-4147-A177-3AD203B41FA5}">
                      <a16:colId xmlns:a16="http://schemas.microsoft.com/office/drawing/2014/main" val="4063609789"/>
                    </a:ext>
                  </a:extLst>
                </a:gridCol>
              </a:tblGrid>
              <a:tr h="434859">
                <a:tc>
                  <a:txBody>
                    <a:bodyPr/>
                    <a:lstStyle/>
                    <a:p>
                      <a:pPr algn="ctr"/>
                      <a:r>
                        <a:rPr lang="en-US" b="1" dirty="0">
                          <a:solidFill>
                            <a:schemeClr val="bg1"/>
                          </a:solidFill>
                          <a:latin typeface="Arial" panose="020B0604020202020204" pitchFamily="34" charset="0"/>
                          <a:cs typeface="Arial" panose="020B0604020202020204" pitchFamily="34" charset="0"/>
                        </a:rPr>
                        <a:t>Country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b="0" dirty="0">
                          <a:solidFill>
                            <a:schemeClr val="tx1"/>
                          </a:solidFill>
                          <a:latin typeface="Arial" panose="020B0604020202020204" pitchFamily="34" charset="0"/>
                          <a:cs typeface="Arial" panose="020B0604020202020204" pitchFamily="34" charset="0"/>
                        </a:rPr>
                        <a:t>Turkey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algn="ctr"/>
                      <a:r>
                        <a:rPr lang="en-US" b="0" dirty="0">
                          <a:solidFill>
                            <a:schemeClr val="tx1"/>
                          </a:solidFill>
                          <a:latin typeface="Arial" panose="020B0604020202020204" pitchFamily="34" charset="0"/>
                          <a:cs typeface="Arial" panose="020B0604020202020204" pitchFamily="34" charset="0"/>
                        </a:rPr>
                        <a:t>Germany/Switzerland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algn="ctr"/>
                      <a:r>
                        <a:rPr lang="en-US" b="0" dirty="0">
                          <a:solidFill>
                            <a:schemeClr val="tx1"/>
                          </a:solidFill>
                          <a:latin typeface="Arial" panose="020B0604020202020204" pitchFamily="34" charset="0"/>
                          <a:cs typeface="Arial" panose="020B0604020202020204" pitchFamily="34" charset="0"/>
                        </a:rPr>
                        <a:t>UK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353833652"/>
                  </a:ext>
                </a:extLst>
              </a:tr>
              <a:tr h="750578">
                <a:tc>
                  <a:txBody>
                    <a:bodyPr/>
                    <a:lstStyle/>
                    <a:p>
                      <a:pPr algn="ctr"/>
                      <a:r>
                        <a:rPr lang="en-US" b="1" dirty="0">
                          <a:solidFill>
                            <a:schemeClr val="bg1"/>
                          </a:solidFill>
                          <a:latin typeface="Arial" panose="020B0604020202020204" pitchFamily="34" charset="0"/>
                          <a:cs typeface="Arial" panose="020B0604020202020204" pitchFamily="34" charset="0"/>
                        </a:rPr>
                        <a:t>Study design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lvl="1"/>
                      <a:r>
                        <a:rPr lang="en-US" dirty="0">
                          <a:latin typeface="Arial" panose="020B0604020202020204" pitchFamily="34" charset="0"/>
                          <a:cs typeface="Arial" panose="020B0604020202020204" pitchFamily="34" charset="0"/>
                        </a:rPr>
                        <a:t>Cross-sectional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Longitudinal, 3 waves, yearly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Font typeface="Arial" panose="020B0604020202020204" pitchFamily="34" charset="0"/>
                        <a:buNone/>
                      </a:pPr>
                      <a:r>
                        <a:rPr lang="en-US" sz="1800" dirty="0">
                          <a:latin typeface="Arial" panose="020B0604020202020204" pitchFamily="34" charset="0"/>
                          <a:cs typeface="Arial" panose="020B0604020202020204" pitchFamily="34" charset="0"/>
                        </a:rPr>
                        <a:t>Cross-sectional Longitudinal, 2 waves, yearly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6532890"/>
                  </a:ext>
                </a:extLst>
              </a:tr>
              <a:tr h="434859">
                <a:tc>
                  <a:txBody>
                    <a:bodyPr/>
                    <a:lstStyle/>
                    <a:p>
                      <a:pPr algn="ctr"/>
                      <a:r>
                        <a:rPr lang="en-US" b="1" dirty="0">
                          <a:solidFill>
                            <a:schemeClr val="bg1"/>
                          </a:solidFill>
                          <a:latin typeface="Arial" panose="020B0604020202020204" pitchFamily="34" charset="0"/>
                          <a:cs typeface="Arial" panose="020B0604020202020204" pitchFamily="34" charset="0"/>
                        </a:rPr>
                        <a:t>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dirty="0">
                          <a:latin typeface="Arial" panose="020B0604020202020204" pitchFamily="34" charset="0"/>
                          <a:cs typeface="Arial" panose="020B0604020202020204" pitchFamily="34" charset="0"/>
                        </a:rPr>
                        <a:t>250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Cross: 1000</a:t>
                      </a:r>
                    </a:p>
                    <a:p>
                      <a:pPr algn="ctr"/>
                      <a:r>
                        <a:rPr lang="en-US" dirty="0">
                          <a:latin typeface="Arial" panose="020B0604020202020204" pitchFamily="34" charset="0"/>
                          <a:cs typeface="Arial" panose="020B0604020202020204" pitchFamily="34" charset="0"/>
                        </a:rPr>
                        <a:t>Long: 4000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5010828"/>
                  </a:ext>
                </a:extLst>
              </a:tr>
              <a:tr h="434859">
                <a:tc>
                  <a:txBody>
                    <a:bodyPr/>
                    <a:lstStyle/>
                    <a:p>
                      <a:pPr algn="ctr"/>
                      <a:r>
                        <a:rPr lang="en-US" b="1" dirty="0">
                          <a:solidFill>
                            <a:schemeClr val="bg1"/>
                          </a:solidFill>
                          <a:latin typeface="Arial" panose="020B0604020202020204" pitchFamily="34" charset="0"/>
                          <a:cs typeface="Arial" panose="020B0604020202020204" pitchFamily="34" charset="0"/>
                        </a:rPr>
                        <a:t>Age range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dirty="0">
                          <a:latin typeface="Arial" panose="020B0604020202020204" pitchFamily="34" charset="0"/>
                          <a:cs typeface="Arial" panose="020B0604020202020204" pitchFamily="34" charset="0"/>
                        </a:rPr>
                        <a:t>10 to 18 years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12 to 17 years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5 to 25 years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2163786"/>
                  </a:ext>
                </a:extLst>
              </a:tr>
              <a:tr h="434859">
                <a:tc>
                  <a:txBody>
                    <a:bodyPr/>
                    <a:lstStyle/>
                    <a:p>
                      <a:pPr algn="ctr"/>
                      <a:r>
                        <a:rPr lang="en-US" b="1" dirty="0">
                          <a:solidFill>
                            <a:schemeClr val="bg1"/>
                          </a:solidFill>
                          <a:latin typeface="Arial" panose="020B0604020202020204" pitchFamily="34" charset="0"/>
                          <a:cs typeface="Arial" panose="020B0604020202020204" pitchFamily="34" charset="0"/>
                        </a:rPr>
                        <a:t>Informants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Child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Child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Cross: parent</a:t>
                      </a:r>
                    </a:p>
                    <a:p>
                      <a:pPr algn="ctr"/>
                      <a:r>
                        <a:rPr lang="en-US" dirty="0">
                          <a:latin typeface="Arial" panose="020B0604020202020204" pitchFamily="34" charset="0"/>
                          <a:cs typeface="Arial" panose="020B0604020202020204" pitchFamily="34" charset="0"/>
                        </a:rPr>
                        <a:t>Long: child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0893912"/>
                  </a:ext>
                </a:extLst>
              </a:tr>
              <a:tr h="750578">
                <a:tc>
                  <a:txBody>
                    <a:bodyPr/>
                    <a:lstStyle/>
                    <a:p>
                      <a:pPr algn="ctr"/>
                      <a:r>
                        <a:rPr lang="en-US" b="1" dirty="0">
                          <a:solidFill>
                            <a:schemeClr val="bg1"/>
                          </a:solidFill>
                          <a:latin typeface="Arial" panose="020B0604020202020204" pitchFamily="34" charset="0"/>
                          <a:cs typeface="Arial" panose="020B0604020202020204" pitchFamily="34" charset="0"/>
                        </a:rPr>
                        <a:t>Sample type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dirty="0">
                          <a:latin typeface="Arial" panose="020B0604020202020204" pitchFamily="34" charset="0"/>
                          <a:cs typeface="Arial" panose="020B0604020202020204" pitchFamily="34" charset="0"/>
                        </a:rPr>
                        <a:t>Community and clinical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Community and clinical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Community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7599950"/>
                  </a:ext>
                </a:extLst>
              </a:tr>
              <a:tr h="434859">
                <a:tc>
                  <a:txBody>
                    <a:bodyPr/>
                    <a:lstStyle/>
                    <a:p>
                      <a:pPr algn="ctr"/>
                      <a:r>
                        <a:rPr lang="en-US" b="1" dirty="0">
                          <a:solidFill>
                            <a:schemeClr val="bg1"/>
                          </a:solidFill>
                          <a:latin typeface="Arial" panose="020B0604020202020204" pitchFamily="34" charset="0"/>
                          <a:cs typeface="Arial" panose="020B0604020202020204" pitchFamily="34" charset="0"/>
                        </a:rPr>
                        <a:t>Irritability measures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dirty="0">
                          <a:latin typeface="Arial" panose="020B0604020202020204" pitchFamily="34" charset="0"/>
                          <a:cs typeface="Arial" panose="020B0604020202020204" pitchFamily="34" charset="0"/>
                        </a:rPr>
                        <a:t>ARI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ARI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lvl="1" indent="0">
                        <a:buFont typeface="Arial" panose="020B0604020202020204" pitchFamily="34" charset="0"/>
                        <a:buNone/>
                      </a:pPr>
                      <a:r>
                        <a:rPr lang="en-US" sz="1600" dirty="0">
                          <a:latin typeface="Arial" panose="020B0604020202020204" pitchFamily="34" charset="0"/>
                          <a:cs typeface="Arial" panose="020B0604020202020204" pitchFamily="34" charset="0"/>
                        </a:rPr>
                        <a:t>CAPA/DAWBA and ARI at age 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0079457"/>
                  </a:ext>
                </a:extLst>
              </a:tr>
              <a:tr h="750578">
                <a:tc>
                  <a:txBody>
                    <a:bodyPr/>
                    <a:lstStyle/>
                    <a:p>
                      <a:pPr algn="ctr"/>
                      <a:r>
                        <a:rPr lang="en-US" b="1" dirty="0">
                          <a:solidFill>
                            <a:schemeClr val="bg1"/>
                          </a:solidFill>
                          <a:latin typeface="Arial" panose="020B0604020202020204" pitchFamily="34" charset="0"/>
                          <a:cs typeface="Arial" panose="020B0604020202020204" pitchFamily="34" charset="0"/>
                        </a:rPr>
                        <a:t>Researcher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Serkan </a:t>
                      </a:r>
                      <a:r>
                        <a:rPr lang="en-US" dirty="0" err="1">
                          <a:latin typeface="Arial" panose="020B0604020202020204" pitchFamily="34" charset="0"/>
                          <a:cs typeface="Arial" panose="020B0604020202020204" pitchFamily="34" charset="0"/>
                        </a:rPr>
                        <a:t>Turan</a:t>
                      </a:r>
                      <a:endParaRPr lang="en-US"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Michael </a:t>
                      </a:r>
                      <a:r>
                        <a:rPr lang="en-US" dirty="0" err="1">
                          <a:latin typeface="Arial" panose="020B0604020202020204" pitchFamily="34" charset="0"/>
                          <a:cs typeface="Arial" panose="020B0604020202020204" pitchFamily="34" charset="0"/>
                        </a:rPr>
                        <a:t>Kaess</a:t>
                      </a:r>
                      <a:endParaRPr lang="en-US"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Anita Thapar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9234707"/>
                  </a:ext>
                </a:extLst>
              </a:tr>
            </a:tbl>
          </a:graphicData>
        </a:graphic>
      </p:graphicFrame>
    </p:spTree>
    <p:extLst>
      <p:ext uri="{BB962C8B-B14F-4D97-AF65-F5344CB8AC3E}">
        <p14:creationId xmlns:p14="http://schemas.microsoft.com/office/powerpoint/2010/main" val="3732430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CCE64DDD-27FE-0861-2BAE-07A7A7685832}"/>
              </a:ext>
            </a:extLst>
          </p:cNvPr>
          <p:cNvGraphicFramePr>
            <a:graphicFrameLocks noGrp="1"/>
          </p:cNvGraphicFramePr>
          <p:nvPr>
            <p:ph idx="1"/>
            <p:extLst>
              <p:ext uri="{D42A27DB-BD31-4B8C-83A1-F6EECF244321}">
                <p14:modId xmlns:p14="http://schemas.microsoft.com/office/powerpoint/2010/main" val="1382352717"/>
              </p:ext>
            </p:extLst>
          </p:nvPr>
        </p:nvGraphicFramePr>
        <p:xfrm>
          <a:off x="700416" y="1275211"/>
          <a:ext cx="5464947" cy="25333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5">
            <a:extLst>
              <a:ext uri="{FF2B5EF4-FFF2-40B4-BE49-F238E27FC236}">
                <a16:creationId xmlns:a16="http://schemas.microsoft.com/office/drawing/2014/main" id="{501F8E82-8A14-AD7E-7EB6-3AC7078078B6}"/>
              </a:ext>
            </a:extLst>
          </p:cNvPr>
          <p:cNvGraphicFramePr>
            <a:graphicFrameLocks/>
          </p:cNvGraphicFramePr>
          <p:nvPr>
            <p:extLst>
              <p:ext uri="{D42A27DB-BD31-4B8C-83A1-F6EECF244321}">
                <p14:modId xmlns:p14="http://schemas.microsoft.com/office/powerpoint/2010/main" val="267661245"/>
              </p:ext>
            </p:extLst>
          </p:nvPr>
        </p:nvGraphicFramePr>
        <p:xfrm>
          <a:off x="6413938" y="3551068"/>
          <a:ext cx="3670738" cy="2596444"/>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66448F91-D897-5FE2-1ABB-8AEBFE9FCCBF}"/>
              </a:ext>
            </a:extLst>
          </p:cNvPr>
          <p:cNvSpPr txBox="1"/>
          <p:nvPr/>
        </p:nvSpPr>
        <p:spPr>
          <a:xfrm>
            <a:off x="385629" y="445257"/>
            <a:ext cx="6094520" cy="707886"/>
          </a:xfrm>
          <a:prstGeom prst="rect">
            <a:avLst/>
          </a:prstGeom>
          <a:noFill/>
        </p:spPr>
        <p:txBody>
          <a:bodyPr wrap="square">
            <a:spAutoFit/>
          </a:bodyPr>
          <a:lstStyle/>
          <a:p>
            <a:pPr algn="ctr"/>
            <a:r>
              <a:rPr lang="en-US" sz="2000" b="1" dirty="0">
                <a:effectLst/>
                <a:latin typeface="Arial" panose="020B0604020202020204" pitchFamily="34" charset="0"/>
                <a:ea typeface="Calibri" panose="020F0502020204030204" pitchFamily="34" charset="0"/>
                <a:cs typeface="Arial" panose="020B0604020202020204" pitchFamily="34" charset="0"/>
              </a:rPr>
              <a:t>Are you interested in community-based participatory research? </a:t>
            </a:r>
            <a:endParaRPr lang="en-US" sz="20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30E62D27-3487-ACED-0DF9-2025272087AB}"/>
              </a:ext>
            </a:extLst>
          </p:cNvPr>
          <p:cNvSpPr txBox="1"/>
          <p:nvPr/>
        </p:nvSpPr>
        <p:spPr>
          <a:xfrm>
            <a:off x="6413938" y="3059668"/>
            <a:ext cx="3980793" cy="646331"/>
          </a:xfrm>
          <a:prstGeom prst="rect">
            <a:avLst/>
          </a:prstGeom>
          <a:noFill/>
        </p:spPr>
        <p:txBody>
          <a:bodyPr wrap="square">
            <a:spAutoFit/>
          </a:bodyPr>
          <a:lstStyle/>
          <a:p>
            <a:pPr algn="ctr"/>
            <a:r>
              <a:rPr lang="en-US" sz="1800" b="1" dirty="0">
                <a:effectLst/>
                <a:latin typeface="Arial" panose="020B0604020202020204" pitchFamily="34" charset="0"/>
                <a:ea typeface="Calibri" panose="020F0502020204030204" pitchFamily="34" charset="0"/>
                <a:cs typeface="Arial" panose="020B0604020202020204" pitchFamily="34" charset="0"/>
              </a:rPr>
              <a:t>Have you conducted community engagement activities? </a:t>
            </a:r>
            <a:endParaRPr lang="en-US"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454A54D8-C9D0-6ACE-9B12-F5B91B3DDBCF}"/>
              </a:ext>
            </a:extLst>
          </p:cNvPr>
          <p:cNvSpPr txBox="1"/>
          <p:nvPr/>
        </p:nvSpPr>
        <p:spPr>
          <a:xfrm>
            <a:off x="5042518" y="2757291"/>
            <a:ext cx="759909" cy="338554"/>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57%</a:t>
            </a:r>
          </a:p>
        </p:txBody>
      </p:sp>
      <p:sp>
        <p:nvSpPr>
          <p:cNvPr id="13" name="TextBox 12">
            <a:extLst>
              <a:ext uri="{FF2B5EF4-FFF2-40B4-BE49-F238E27FC236}">
                <a16:creationId xmlns:a16="http://schemas.microsoft.com/office/drawing/2014/main" id="{C3F8A615-52CB-F6D1-F7D8-DF58E17D12EF}"/>
              </a:ext>
            </a:extLst>
          </p:cNvPr>
          <p:cNvSpPr txBox="1"/>
          <p:nvPr/>
        </p:nvSpPr>
        <p:spPr>
          <a:xfrm>
            <a:off x="3737499" y="1737073"/>
            <a:ext cx="684778" cy="338554"/>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40%</a:t>
            </a:r>
          </a:p>
        </p:txBody>
      </p:sp>
      <p:sp>
        <p:nvSpPr>
          <p:cNvPr id="14" name="TextBox 13">
            <a:extLst>
              <a:ext uri="{FF2B5EF4-FFF2-40B4-BE49-F238E27FC236}">
                <a16:creationId xmlns:a16="http://schemas.microsoft.com/office/drawing/2014/main" id="{A7A7A882-86DC-630A-8FAB-74A437265BC9}"/>
              </a:ext>
            </a:extLst>
          </p:cNvPr>
          <p:cNvSpPr txBox="1"/>
          <p:nvPr/>
        </p:nvSpPr>
        <p:spPr>
          <a:xfrm>
            <a:off x="8832034" y="5086666"/>
            <a:ext cx="739833" cy="338554"/>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45%</a:t>
            </a:r>
          </a:p>
        </p:txBody>
      </p:sp>
      <p:sp>
        <p:nvSpPr>
          <p:cNvPr id="15" name="TextBox 14">
            <a:extLst>
              <a:ext uri="{FF2B5EF4-FFF2-40B4-BE49-F238E27FC236}">
                <a16:creationId xmlns:a16="http://schemas.microsoft.com/office/drawing/2014/main" id="{02E7D0AB-2877-DD15-882C-83B6588922E8}"/>
              </a:ext>
            </a:extLst>
          </p:cNvPr>
          <p:cNvSpPr txBox="1"/>
          <p:nvPr/>
        </p:nvSpPr>
        <p:spPr>
          <a:xfrm>
            <a:off x="9168291" y="4028632"/>
            <a:ext cx="739833" cy="338554"/>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50%</a:t>
            </a:r>
          </a:p>
        </p:txBody>
      </p:sp>
      <p:sp>
        <p:nvSpPr>
          <p:cNvPr id="16" name="Arrow: Bent-Up 15">
            <a:extLst>
              <a:ext uri="{FF2B5EF4-FFF2-40B4-BE49-F238E27FC236}">
                <a16:creationId xmlns:a16="http://schemas.microsoft.com/office/drawing/2014/main" id="{EDBDD3E0-EF8A-2B91-10F3-AFFDCFD84D85}"/>
              </a:ext>
            </a:extLst>
          </p:cNvPr>
          <p:cNvSpPr/>
          <p:nvPr/>
        </p:nvSpPr>
        <p:spPr>
          <a:xfrm rot="5400000">
            <a:off x="4399317" y="3036537"/>
            <a:ext cx="1965361" cy="2063880"/>
          </a:xfrm>
          <a:prstGeom prst="bentUpArrow">
            <a:avLst>
              <a:gd name="adj1" fmla="val 6606"/>
              <a:gd name="adj2" fmla="val 10086"/>
              <a:gd name="adj3" fmla="val 192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996B0AF-335F-A24D-19EB-BC593BDF3A80}"/>
              </a:ext>
            </a:extLst>
          </p:cNvPr>
          <p:cNvSpPr txBox="1"/>
          <p:nvPr/>
        </p:nvSpPr>
        <p:spPr>
          <a:xfrm>
            <a:off x="2941530" y="3705999"/>
            <a:ext cx="982718" cy="307777"/>
          </a:xfrm>
          <a:prstGeom prst="rect">
            <a:avLst/>
          </a:prstGeom>
          <a:noFill/>
        </p:spPr>
        <p:txBody>
          <a:bodyPr wrap="square" rtlCol="0">
            <a:spAutoFit/>
          </a:bodyPr>
          <a:lstStyle/>
          <a:p>
            <a:pPr algn="ctr"/>
            <a:r>
              <a:rPr lang="en-US" sz="1400" dirty="0">
                <a:solidFill>
                  <a:srgbClr val="595959"/>
                </a:solidFill>
                <a:latin typeface="Arial" panose="020B0604020202020204" pitchFamily="34" charset="0"/>
                <a:cs typeface="Arial" panose="020B0604020202020204" pitchFamily="34" charset="0"/>
              </a:rPr>
              <a:t>count</a:t>
            </a:r>
          </a:p>
        </p:txBody>
      </p:sp>
      <p:sp>
        <p:nvSpPr>
          <p:cNvPr id="18" name="TextBox 17">
            <a:extLst>
              <a:ext uri="{FF2B5EF4-FFF2-40B4-BE49-F238E27FC236}">
                <a16:creationId xmlns:a16="http://schemas.microsoft.com/office/drawing/2014/main" id="{8B964AB3-E3A9-4A6D-C6C9-0C0B9C71DCC1}"/>
              </a:ext>
            </a:extLst>
          </p:cNvPr>
          <p:cNvSpPr txBox="1"/>
          <p:nvPr/>
        </p:nvSpPr>
        <p:spPr>
          <a:xfrm>
            <a:off x="7834606" y="6068939"/>
            <a:ext cx="982718" cy="307777"/>
          </a:xfrm>
          <a:prstGeom prst="rect">
            <a:avLst/>
          </a:prstGeom>
          <a:noFill/>
        </p:spPr>
        <p:txBody>
          <a:bodyPr wrap="square" rtlCol="0">
            <a:spAutoFit/>
          </a:bodyPr>
          <a:lstStyle/>
          <a:p>
            <a:pPr algn="ctr"/>
            <a:r>
              <a:rPr lang="en-US" sz="1400" dirty="0">
                <a:solidFill>
                  <a:srgbClr val="595959"/>
                </a:solidFill>
                <a:latin typeface="Arial" panose="020B0604020202020204" pitchFamily="34" charset="0"/>
                <a:cs typeface="Arial" panose="020B0604020202020204" pitchFamily="34" charset="0"/>
              </a:rPr>
              <a:t>count</a:t>
            </a:r>
          </a:p>
        </p:txBody>
      </p:sp>
    </p:spTree>
    <p:extLst>
      <p:ext uri="{BB962C8B-B14F-4D97-AF65-F5344CB8AC3E}">
        <p14:creationId xmlns:p14="http://schemas.microsoft.com/office/powerpoint/2010/main" val="93948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2D7D-A41B-B688-3D9E-B2B7B6F893DC}"/>
              </a:ext>
            </a:extLst>
          </p:cNvPr>
          <p:cNvSpPr>
            <a:spLocks noGrp="1"/>
          </p:cNvSpPr>
          <p:nvPr>
            <p:ph type="title"/>
          </p:nvPr>
        </p:nvSpPr>
        <p:spPr>
          <a:xfrm>
            <a:off x="407275" y="323083"/>
            <a:ext cx="10515600" cy="1325563"/>
          </a:xfrm>
        </p:spPr>
        <p:txBody>
          <a:bodyPr>
            <a:normAutofit/>
          </a:bodyPr>
          <a:lstStyle/>
          <a:p>
            <a:r>
              <a:rPr lang="en-US" sz="4000" dirty="0">
                <a:latin typeface="Arial" panose="020B0604020202020204" pitchFamily="34" charset="0"/>
                <a:cs typeface="Arial" panose="020B0604020202020204" pitchFamily="34" charset="0"/>
              </a:rPr>
              <a:t>Experiences in community engagement</a:t>
            </a:r>
          </a:p>
        </p:txBody>
      </p:sp>
      <p:sp>
        <p:nvSpPr>
          <p:cNvPr id="3" name="Content Placeholder 2">
            <a:extLst>
              <a:ext uri="{FF2B5EF4-FFF2-40B4-BE49-F238E27FC236}">
                <a16:creationId xmlns:a16="http://schemas.microsoft.com/office/drawing/2014/main" id="{30DFDEE6-A25C-E453-26EF-0648C13C2552}"/>
              </a:ext>
            </a:extLst>
          </p:cNvPr>
          <p:cNvSpPr>
            <a:spLocks noGrp="1"/>
          </p:cNvSpPr>
          <p:nvPr>
            <p:ph idx="1"/>
          </p:nvPr>
        </p:nvSpPr>
        <p:spPr>
          <a:xfrm>
            <a:off x="538990" y="1558466"/>
            <a:ext cx="10886572" cy="4895600"/>
          </a:xfrm>
        </p:spPr>
        <p:txBody>
          <a:bodyPr>
            <a:normAutofit/>
          </a:bodyPr>
          <a:lstStyle/>
          <a:p>
            <a:r>
              <a:rPr lang="en-US" sz="1800" b="1" dirty="0">
                <a:latin typeface="Arial" panose="020B0604020202020204" pitchFamily="34" charset="0"/>
                <a:cs typeface="Arial" panose="020B0604020202020204" pitchFamily="34" charset="0"/>
              </a:rPr>
              <a:t>Community-based</a:t>
            </a:r>
            <a:r>
              <a:rPr lang="en-US" sz="1800"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School-based</a:t>
            </a:r>
            <a:r>
              <a:rPr lang="en-US" sz="1800" dirty="0">
                <a:latin typeface="Arial" panose="020B0604020202020204" pitchFamily="34" charset="0"/>
                <a:cs typeface="Arial" panose="020B0604020202020204" pitchFamily="34" charset="0"/>
              </a:rPr>
              <a:t>, e.g., science fairs, surveys</a:t>
            </a:r>
          </a:p>
          <a:p>
            <a:r>
              <a:rPr lang="en-US" sz="1800" b="1" dirty="0">
                <a:latin typeface="Arial" panose="020B0604020202020204" pitchFamily="34" charset="0"/>
                <a:cs typeface="Arial" panose="020B0604020202020204" pitchFamily="34" charset="0"/>
              </a:rPr>
              <a:t>American Indian and Alaska Native communities </a:t>
            </a:r>
          </a:p>
          <a:p>
            <a:r>
              <a:rPr lang="en-US" sz="1800" b="1" dirty="0">
                <a:latin typeface="Arial" panose="020B0604020202020204" pitchFamily="34" charset="0"/>
                <a:cs typeface="Arial" panose="020B0604020202020204" pitchFamily="34" charset="0"/>
              </a:rPr>
              <a:t>Public engagement events hosting </a:t>
            </a:r>
          </a:p>
          <a:p>
            <a:r>
              <a:rPr lang="en-US" sz="1800" b="1" dirty="0">
                <a:latin typeface="Arial" panose="020B0604020202020204" pitchFamily="34" charset="0"/>
                <a:cs typeface="Arial" panose="020B0604020202020204" pitchFamily="34" charset="0"/>
              </a:rPr>
              <a:t>Educational material publishing </a:t>
            </a:r>
          </a:p>
          <a:p>
            <a:r>
              <a:rPr lang="en-US" sz="1800" b="1" dirty="0">
                <a:latin typeface="Arial" panose="020B0604020202020204" pitchFamily="34" charset="0"/>
                <a:cs typeface="Arial" panose="020B0604020202020204" pitchFamily="34" charset="0"/>
              </a:rPr>
              <a:t>Parent support groups, parenting programs </a:t>
            </a:r>
          </a:p>
          <a:p>
            <a:r>
              <a:rPr lang="en-US" sz="1800" b="1" dirty="0">
                <a:latin typeface="Arial" panose="020B0604020202020204" pitchFamily="34" charset="0"/>
                <a:cs typeface="Arial" panose="020B0604020202020204" pitchFamily="34" charset="0"/>
              </a:rPr>
              <a:t>Chair of Stanford Annual Mood Disorders Education Day </a:t>
            </a:r>
          </a:p>
          <a:p>
            <a:r>
              <a:rPr lang="en-US" sz="1800" b="1" dirty="0">
                <a:latin typeface="Arial" panose="020B0604020202020204" pitchFamily="34" charset="0"/>
                <a:cs typeface="Arial" panose="020B0604020202020204" pitchFamily="34" charset="0"/>
              </a:rPr>
              <a:t>Access to/barriers to mental health services in children in farmworker families </a:t>
            </a:r>
          </a:p>
          <a:p>
            <a:r>
              <a:rPr lang="en-US" sz="1800" b="1" dirty="0">
                <a:latin typeface="Arial" panose="020B0604020202020204" pitchFamily="34" charset="0"/>
                <a:cs typeface="Arial" panose="020B0604020202020204" pitchFamily="34" charset="0"/>
              </a:rPr>
              <a:t>Co-lead an adolescent and young adult research health advisory board project</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484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D6C7-1757-941E-778F-2E3240899669}"/>
              </a:ext>
            </a:extLst>
          </p:cNvPr>
          <p:cNvSpPr>
            <a:spLocks noGrp="1"/>
          </p:cNvSpPr>
          <p:nvPr>
            <p:ph type="title"/>
          </p:nvPr>
        </p:nvSpPr>
        <p:spPr>
          <a:xfrm>
            <a:off x="838200" y="302063"/>
            <a:ext cx="10515600" cy="1325563"/>
          </a:xfrm>
        </p:spPr>
        <p:txBody>
          <a:bodyPr>
            <a:normAutofit/>
          </a:bodyPr>
          <a:lstStyle/>
          <a:p>
            <a:pPr algn="ctr"/>
            <a:r>
              <a:rPr lang="en-US" sz="3600" dirty="0">
                <a:latin typeface="Arial" panose="020B0604020202020204" pitchFamily="34" charset="0"/>
                <a:cs typeface="Arial" panose="020B0604020202020204" pitchFamily="34" charset="0"/>
              </a:rPr>
              <a:t>Interests in sub-working groups?</a:t>
            </a:r>
          </a:p>
        </p:txBody>
      </p:sp>
      <p:graphicFrame>
        <p:nvGraphicFramePr>
          <p:cNvPr id="6" name="Content Placeholder 5">
            <a:extLst>
              <a:ext uri="{FF2B5EF4-FFF2-40B4-BE49-F238E27FC236}">
                <a16:creationId xmlns:a16="http://schemas.microsoft.com/office/drawing/2014/main" id="{041AEECA-64FD-84F1-CBF8-257F27998914}"/>
              </a:ext>
            </a:extLst>
          </p:cNvPr>
          <p:cNvGraphicFramePr>
            <a:graphicFrameLocks noGrp="1"/>
          </p:cNvGraphicFramePr>
          <p:nvPr>
            <p:ph idx="1"/>
            <p:extLst>
              <p:ext uri="{D42A27DB-BD31-4B8C-83A1-F6EECF244321}">
                <p14:modId xmlns:p14="http://schemas.microsoft.com/office/powerpoint/2010/main" val="2164828195"/>
              </p:ext>
            </p:extLst>
          </p:nvPr>
        </p:nvGraphicFramePr>
        <p:xfrm>
          <a:off x="346842" y="1468274"/>
          <a:ext cx="9091448" cy="463823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0F0937C9-5C18-8058-C35A-109AF80E6980}"/>
              </a:ext>
            </a:extLst>
          </p:cNvPr>
          <p:cNvSpPr txBox="1"/>
          <p:nvPr/>
        </p:nvSpPr>
        <p:spPr>
          <a:xfrm>
            <a:off x="9592178" y="4755139"/>
            <a:ext cx="2501462"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Others: </a:t>
            </a:r>
          </a:p>
          <a:p>
            <a:pPr marL="285750" indent="-285750">
              <a:buFontTx/>
              <a:buChar char="-"/>
            </a:pPr>
            <a:r>
              <a:rPr lang="en-US" dirty="0">
                <a:latin typeface="Arial" panose="020B0604020202020204" pitchFamily="34" charset="0"/>
                <a:cs typeface="Arial" panose="020B0604020202020204" pitchFamily="34" charset="0"/>
              </a:rPr>
              <a:t>Peer reviewed publications (n=1)</a:t>
            </a:r>
          </a:p>
          <a:p>
            <a:pPr marL="285750" indent="-285750">
              <a:buFontTx/>
              <a:buChar char="-"/>
            </a:pPr>
            <a:r>
              <a:rPr lang="en-US" dirty="0">
                <a:latin typeface="Arial" panose="020B0604020202020204" pitchFamily="34" charset="0"/>
                <a:cs typeface="Arial" panose="020B0604020202020204" pitchFamily="34" charset="0"/>
              </a:rPr>
              <a:t>Interventions for irritability (n=1)</a:t>
            </a:r>
          </a:p>
        </p:txBody>
      </p:sp>
      <p:sp>
        <p:nvSpPr>
          <p:cNvPr id="5" name="TextBox 1">
            <a:extLst>
              <a:ext uri="{FF2B5EF4-FFF2-40B4-BE49-F238E27FC236}">
                <a16:creationId xmlns:a16="http://schemas.microsoft.com/office/drawing/2014/main" id="{5BE3A797-CB97-8941-B30C-37E13195EDFF}"/>
              </a:ext>
            </a:extLst>
          </p:cNvPr>
          <p:cNvSpPr txBox="1"/>
          <p:nvPr/>
        </p:nvSpPr>
        <p:spPr>
          <a:xfrm>
            <a:off x="1528439" y="2113422"/>
            <a:ext cx="612560" cy="50051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bg1"/>
                </a:solidFill>
                <a:latin typeface="Arial" panose="020B0604020202020204" pitchFamily="34" charset="0"/>
                <a:cs typeface="Arial" panose="020B0604020202020204" pitchFamily="34" charset="0"/>
              </a:rPr>
              <a:t>79%</a:t>
            </a:r>
          </a:p>
        </p:txBody>
      </p:sp>
      <p:sp>
        <p:nvSpPr>
          <p:cNvPr id="8" name="TextBox 1">
            <a:extLst>
              <a:ext uri="{FF2B5EF4-FFF2-40B4-BE49-F238E27FC236}">
                <a16:creationId xmlns:a16="http://schemas.microsoft.com/office/drawing/2014/main" id="{1858B3BF-A238-0738-7119-152C102E5DC3}"/>
              </a:ext>
            </a:extLst>
          </p:cNvPr>
          <p:cNvSpPr txBox="1"/>
          <p:nvPr/>
        </p:nvSpPr>
        <p:spPr>
          <a:xfrm>
            <a:off x="3696070" y="3787392"/>
            <a:ext cx="612560" cy="50051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bg1"/>
                </a:solidFill>
                <a:latin typeface="Arial" panose="020B0604020202020204" pitchFamily="34" charset="0"/>
                <a:cs typeface="Arial" panose="020B0604020202020204" pitchFamily="34" charset="0"/>
              </a:rPr>
              <a:t>36%</a:t>
            </a:r>
          </a:p>
        </p:txBody>
      </p:sp>
      <p:sp>
        <p:nvSpPr>
          <p:cNvPr id="9" name="TextBox 1">
            <a:extLst>
              <a:ext uri="{FF2B5EF4-FFF2-40B4-BE49-F238E27FC236}">
                <a16:creationId xmlns:a16="http://schemas.microsoft.com/office/drawing/2014/main" id="{917745D2-1F5B-0C91-46BB-4EE4213707F1}"/>
              </a:ext>
            </a:extLst>
          </p:cNvPr>
          <p:cNvSpPr txBox="1"/>
          <p:nvPr/>
        </p:nvSpPr>
        <p:spPr>
          <a:xfrm>
            <a:off x="5789720" y="3603928"/>
            <a:ext cx="612560" cy="50051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bg1"/>
                </a:solidFill>
                <a:latin typeface="Arial" panose="020B0604020202020204" pitchFamily="34" charset="0"/>
                <a:cs typeface="Arial" panose="020B0604020202020204" pitchFamily="34" charset="0"/>
              </a:rPr>
              <a:t>40%</a:t>
            </a:r>
          </a:p>
        </p:txBody>
      </p:sp>
      <p:sp>
        <p:nvSpPr>
          <p:cNvPr id="10" name="TextBox 1">
            <a:extLst>
              <a:ext uri="{FF2B5EF4-FFF2-40B4-BE49-F238E27FC236}">
                <a16:creationId xmlns:a16="http://schemas.microsoft.com/office/drawing/2014/main" id="{A52B0414-EC04-85A9-1358-CDD703E84559}"/>
              </a:ext>
            </a:extLst>
          </p:cNvPr>
          <p:cNvSpPr txBox="1"/>
          <p:nvPr/>
        </p:nvSpPr>
        <p:spPr>
          <a:xfrm>
            <a:off x="7951434" y="4106459"/>
            <a:ext cx="612560" cy="50051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bg1"/>
                </a:solidFill>
                <a:latin typeface="Arial" panose="020B0604020202020204" pitchFamily="34" charset="0"/>
                <a:cs typeface="Arial" panose="020B0604020202020204" pitchFamily="34" charset="0"/>
              </a:rPr>
              <a:t>27%</a:t>
            </a:r>
          </a:p>
        </p:txBody>
      </p:sp>
      <p:sp>
        <p:nvSpPr>
          <p:cNvPr id="11" name="TextBox 10">
            <a:extLst>
              <a:ext uri="{FF2B5EF4-FFF2-40B4-BE49-F238E27FC236}">
                <a16:creationId xmlns:a16="http://schemas.microsoft.com/office/drawing/2014/main" id="{37D5056E-280D-8B46-86F2-7EE90F32B204}"/>
              </a:ext>
            </a:extLst>
          </p:cNvPr>
          <p:cNvSpPr txBox="1"/>
          <p:nvPr/>
        </p:nvSpPr>
        <p:spPr>
          <a:xfrm rot="16200000">
            <a:off x="-197783" y="3275111"/>
            <a:ext cx="982718" cy="307777"/>
          </a:xfrm>
          <a:prstGeom prst="rect">
            <a:avLst/>
          </a:prstGeom>
          <a:noFill/>
        </p:spPr>
        <p:txBody>
          <a:bodyPr wrap="square" rtlCol="0">
            <a:spAutoFit/>
          </a:bodyPr>
          <a:lstStyle/>
          <a:p>
            <a:pPr algn="ctr"/>
            <a:r>
              <a:rPr lang="en-US" sz="1400" dirty="0">
                <a:solidFill>
                  <a:srgbClr val="595959"/>
                </a:solidFill>
                <a:latin typeface="Arial" panose="020B0604020202020204" pitchFamily="34" charset="0"/>
                <a:cs typeface="Arial" panose="020B0604020202020204" pitchFamily="34" charset="0"/>
              </a:rPr>
              <a:t>count</a:t>
            </a:r>
          </a:p>
        </p:txBody>
      </p:sp>
    </p:spTree>
    <p:extLst>
      <p:ext uri="{BB962C8B-B14F-4D97-AF65-F5344CB8AC3E}">
        <p14:creationId xmlns:p14="http://schemas.microsoft.com/office/powerpoint/2010/main" val="3580828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76DC4-B8FC-B57D-9D60-67FD1E153090}"/>
              </a:ext>
            </a:extLst>
          </p:cNvPr>
          <p:cNvSpPr>
            <a:spLocks noGrp="1"/>
          </p:cNvSpPr>
          <p:nvPr>
            <p:ph type="title"/>
          </p:nvPr>
        </p:nvSpPr>
        <p:spPr>
          <a:xfrm>
            <a:off x="2070054" y="482307"/>
            <a:ext cx="2721746" cy="1325563"/>
          </a:xfrm>
        </p:spPr>
        <p:txBody>
          <a:bodyPr>
            <a:normAutofit/>
          </a:bodyPr>
          <a:lstStyle/>
          <a:p>
            <a:pPr algn="ctr"/>
            <a:r>
              <a:rPr lang="en-US" sz="2000" b="1" dirty="0">
                <a:latin typeface="Arial" panose="020B0604020202020204" pitchFamily="34" charset="0"/>
                <a:cs typeface="Arial" panose="020B0604020202020204" pitchFamily="34" charset="0"/>
              </a:rPr>
              <a:t>Virtual conference in December 2022?</a:t>
            </a:r>
          </a:p>
        </p:txBody>
      </p:sp>
      <p:graphicFrame>
        <p:nvGraphicFramePr>
          <p:cNvPr id="6" name="Content Placeholder 5">
            <a:extLst>
              <a:ext uri="{FF2B5EF4-FFF2-40B4-BE49-F238E27FC236}">
                <a16:creationId xmlns:a16="http://schemas.microsoft.com/office/drawing/2014/main" id="{7ECC5F6F-B570-5144-96D6-884D24B55B37}"/>
              </a:ext>
            </a:extLst>
          </p:cNvPr>
          <p:cNvGraphicFramePr>
            <a:graphicFrameLocks noGrp="1"/>
          </p:cNvGraphicFramePr>
          <p:nvPr>
            <p:ph idx="1"/>
            <p:extLst>
              <p:ext uri="{D42A27DB-BD31-4B8C-83A1-F6EECF244321}">
                <p14:modId xmlns:p14="http://schemas.microsoft.com/office/powerpoint/2010/main" val="798303621"/>
              </p:ext>
            </p:extLst>
          </p:nvPr>
        </p:nvGraphicFramePr>
        <p:xfrm>
          <a:off x="378372" y="1807870"/>
          <a:ext cx="5161294" cy="44933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5">
            <a:extLst>
              <a:ext uri="{FF2B5EF4-FFF2-40B4-BE49-F238E27FC236}">
                <a16:creationId xmlns:a16="http://schemas.microsoft.com/office/drawing/2014/main" id="{AD5DD085-D579-9B85-B805-AA4E218E2B7B}"/>
              </a:ext>
            </a:extLst>
          </p:cNvPr>
          <p:cNvGraphicFramePr>
            <a:graphicFrameLocks/>
          </p:cNvGraphicFramePr>
          <p:nvPr>
            <p:extLst>
              <p:ext uri="{D42A27DB-BD31-4B8C-83A1-F6EECF244321}">
                <p14:modId xmlns:p14="http://schemas.microsoft.com/office/powerpoint/2010/main" val="1939275922"/>
              </p:ext>
            </p:extLst>
          </p:nvPr>
        </p:nvGraphicFramePr>
        <p:xfrm>
          <a:off x="6379064" y="1878891"/>
          <a:ext cx="5161294"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1">
            <a:extLst>
              <a:ext uri="{FF2B5EF4-FFF2-40B4-BE49-F238E27FC236}">
                <a16:creationId xmlns:a16="http://schemas.microsoft.com/office/drawing/2014/main" id="{267401B8-B516-A139-5C6E-E7F146F2E5DB}"/>
              </a:ext>
            </a:extLst>
          </p:cNvPr>
          <p:cNvSpPr txBox="1">
            <a:spLocks/>
          </p:cNvSpPr>
          <p:nvPr/>
        </p:nvSpPr>
        <p:spPr>
          <a:xfrm>
            <a:off x="7908551" y="482306"/>
            <a:ext cx="27217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latin typeface="Arial" panose="020B0604020202020204" pitchFamily="34" charset="0"/>
                <a:cs typeface="Arial" panose="020B0604020202020204" pitchFamily="34" charset="0"/>
              </a:rPr>
              <a:t>Hybrid conference in 2023?</a:t>
            </a:r>
          </a:p>
        </p:txBody>
      </p:sp>
      <p:sp>
        <p:nvSpPr>
          <p:cNvPr id="9" name="TextBox 1">
            <a:extLst>
              <a:ext uri="{FF2B5EF4-FFF2-40B4-BE49-F238E27FC236}">
                <a16:creationId xmlns:a16="http://schemas.microsoft.com/office/drawing/2014/main" id="{0D87F769-EFB1-0BB3-C2DD-8A766F02D2CF}"/>
              </a:ext>
            </a:extLst>
          </p:cNvPr>
          <p:cNvSpPr txBox="1"/>
          <p:nvPr/>
        </p:nvSpPr>
        <p:spPr>
          <a:xfrm>
            <a:off x="969145" y="5371527"/>
            <a:ext cx="612560" cy="50051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4.5%</a:t>
            </a:r>
          </a:p>
        </p:txBody>
      </p:sp>
      <p:sp>
        <p:nvSpPr>
          <p:cNvPr id="10" name="TextBox 1">
            <a:extLst>
              <a:ext uri="{FF2B5EF4-FFF2-40B4-BE49-F238E27FC236}">
                <a16:creationId xmlns:a16="http://schemas.microsoft.com/office/drawing/2014/main" id="{C7B5D30F-28F4-7CF3-FA15-4CCFA2C69FDB}"/>
              </a:ext>
            </a:extLst>
          </p:cNvPr>
          <p:cNvSpPr txBox="1"/>
          <p:nvPr/>
        </p:nvSpPr>
        <p:spPr>
          <a:xfrm>
            <a:off x="1901710" y="5353770"/>
            <a:ext cx="612560" cy="50051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solidFill>
                  <a:srgbClr val="4472C4"/>
                </a:solidFill>
                <a:latin typeface="Arial" panose="020B0604020202020204" pitchFamily="34" charset="0"/>
                <a:cs typeface="Arial" panose="020B0604020202020204" pitchFamily="34" charset="0"/>
              </a:rPr>
              <a:t>1.5%</a:t>
            </a:r>
          </a:p>
        </p:txBody>
      </p:sp>
      <p:sp>
        <p:nvSpPr>
          <p:cNvPr id="11" name="TextBox 1">
            <a:extLst>
              <a:ext uri="{FF2B5EF4-FFF2-40B4-BE49-F238E27FC236}">
                <a16:creationId xmlns:a16="http://schemas.microsoft.com/office/drawing/2014/main" id="{084D5A83-BF3C-7987-F353-4693B75B8956}"/>
              </a:ext>
            </a:extLst>
          </p:cNvPr>
          <p:cNvSpPr txBox="1"/>
          <p:nvPr/>
        </p:nvSpPr>
        <p:spPr>
          <a:xfrm>
            <a:off x="7056016" y="5266473"/>
            <a:ext cx="612560" cy="50051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solidFill>
                  <a:srgbClr val="4472C4"/>
                </a:solidFill>
                <a:latin typeface="Arial" panose="020B0604020202020204" pitchFamily="34" charset="0"/>
                <a:cs typeface="Arial" panose="020B0604020202020204" pitchFamily="34" charset="0"/>
              </a:rPr>
              <a:t>1.5%</a:t>
            </a:r>
          </a:p>
        </p:txBody>
      </p:sp>
      <p:sp>
        <p:nvSpPr>
          <p:cNvPr id="12" name="TextBox 1">
            <a:extLst>
              <a:ext uri="{FF2B5EF4-FFF2-40B4-BE49-F238E27FC236}">
                <a16:creationId xmlns:a16="http://schemas.microsoft.com/office/drawing/2014/main" id="{C8E2CD5D-E68C-7174-07C0-9EB1EC468212}"/>
              </a:ext>
            </a:extLst>
          </p:cNvPr>
          <p:cNvSpPr txBox="1"/>
          <p:nvPr/>
        </p:nvSpPr>
        <p:spPr>
          <a:xfrm>
            <a:off x="2809489" y="2821949"/>
            <a:ext cx="612560" cy="50051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37%</a:t>
            </a:r>
          </a:p>
        </p:txBody>
      </p:sp>
      <p:sp>
        <p:nvSpPr>
          <p:cNvPr id="13" name="TextBox 1">
            <a:extLst>
              <a:ext uri="{FF2B5EF4-FFF2-40B4-BE49-F238E27FC236}">
                <a16:creationId xmlns:a16="http://schemas.microsoft.com/office/drawing/2014/main" id="{83111F1A-52FE-CABC-6792-44DF45BF752D}"/>
              </a:ext>
            </a:extLst>
          </p:cNvPr>
          <p:cNvSpPr txBox="1"/>
          <p:nvPr/>
        </p:nvSpPr>
        <p:spPr>
          <a:xfrm>
            <a:off x="3731747" y="2813072"/>
            <a:ext cx="612560" cy="50051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37%</a:t>
            </a:r>
          </a:p>
        </p:txBody>
      </p:sp>
      <p:sp>
        <p:nvSpPr>
          <p:cNvPr id="14" name="TextBox 1">
            <a:extLst>
              <a:ext uri="{FF2B5EF4-FFF2-40B4-BE49-F238E27FC236}">
                <a16:creationId xmlns:a16="http://schemas.microsoft.com/office/drawing/2014/main" id="{AE1EF4E6-00DD-673D-D70F-EAB34125B30D}"/>
              </a:ext>
            </a:extLst>
          </p:cNvPr>
          <p:cNvSpPr txBox="1"/>
          <p:nvPr/>
        </p:nvSpPr>
        <p:spPr>
          <a:xfrm>
            <a:off x="4647627" y="4572334"/>
            <a:ext cx="612560" cy="50051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15%</a:t>
            </a:r>
          </a:p>
        </p:txBody>
      </p:sp>
      <p:sp>
        <p:nvSpPr>
          <p:cNvPr id="15" name="TextBox 1">
            <a:extLst>
              <a:ext uri="{FF2B5EF4-FFF2-40B4-BE49-F238E27FC236}">
                <a16:creationId xmlns:a16="http://schemas.microsoft.com/office/drawing/2014/main" id="{016B1988-FEFF-B450-BAC1-A180CBC08750}"/>
              </a:ext>
            </a:extLst>
          </p:cNvPr>
          <p:cNvSpPr txBox="1"/>
          <p:nvPr/>
        </p:nvSpPr>
        <p:spPr>
          <a:xfrm>
            <a:off x="7895414" y="5121269"/>
            <a:ext cx="612560" cy="50051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solidFill>
                  <a:srgbClr val="4472C4"/>
                </a:solidFill>
                <a:latin typeface="Arial" panose="020B0604020202020204" pitchFamily="34" charset="0"/>
                <a:cs typeface="Arial" panose="020B0604020202020204" pitchFamily="34" charset="0"/>
              </a:rPr>
              <a:t>3%</a:t>
            </a:r>
          </a:p>
        </p:txBody>
      </p:sp>
      <p:sp>
        <p:nvSpPr>
          <p:cNvPr id="16" name="TextBox 1">
            <a:extLst>
              <a:ext uri="{FF2B5EF4-FFF2-40B4-BE49-F238E27FC236}">
                <a16:creationId xmlns:a16="http://schemas.microsoft.com/office/drawing/2014/main" id="{AE4DFF66-53AF-0246-5F85-1E2AD0E16942}"/>
              </a:ext>
            </a:extLst>
          </p:cNvPr>
          <p:cNvSpPr txBox="1"/>
          <p:nvPr/>
        </p:nvSpPr>
        <p:spPr>
          <a:xfrm>
            <a:off x="8812734" y="3739313"/>
            <a:ext cx="612560" cy="50051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25%</a:t>
            </a:r>
          </a:p>
        </p:txBody>
      </p:sp>
      <p:sp>
        <p:nvSpPr>
          <p:cNvPr id="17" name="TextBox 1">
            <a:extLst>
              <a:ext uri="{FF2B5EF4-FFF2-40B4-BE49-F238E27FC236}">
                <a16:creationId xmlns:a16="http://schemas.microsoft.com/office/drawing/2014/main" id="{EA9A9530-9E65-A0A0-A913-58DC146B4CCA}"/>
              </a:ext>
            </a:extLst>
          </p:cNvPr>
          <p:cNvSpPr txBox="1"/>
          <p:nvPr/>
        </p:nvSpPr>
        <p:spPr>
          <a:xfrm>
            <a:off x="9737491" y="2089545"/>
            <a:ext cx="612560" cy="50051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48%</a:t>
            </a:r>
          </a:p>
        </p:txBody>
      </p:sp>
      <p:sp>
        <p:nvSpPr>
          <p:cNvPr id="18" name="TextBox 1">
            <a:extLst>
              <a:ext uri="{FF2B5EF4-FFF2-40B4-BE49-F238E27FC236}">
                <a16:creationId xmlns:a16="http://schemas.microsoft.com/office/drawing/2014/main" id="{6C169EA8-4575-E5CB-C02A-B2EC703A87F6}"/>
              </a:ext>
            </a:extLst>
          </p:cNvPr>
          <p:cNvSpPr txBox="1"/>
          <p:nvPr/>
        </p:nvSpPr>
        <p:spPr>
          <a:xfrm>
            <a:off x="10648053" y="4166921"/>
            <a:ext cx="612560" cy="50051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19%</a:t>
            </a:r>
          </a:p>
        </p:txBody>
      </p:sp>
    </p:spTree>
    <p:extLst>
      <p:ext uri="{BB962C8B-B14F-4D97-AF65-F5344CB8AC3E}">
        <p14:creationId xmlns:p14="http://schemas.microsoft.com/office/powerpoint/2010/main" val="110304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A86A-B2B5-6C94-56A5-1B0DDA4F8526}"/>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Potential speakers</a:t>
            </a:r>
          </a:p>
        </p:txBody>
      </p:sp>
      <p:graphicFrame>
        <p:nvGraphicFramePr>
          <p:cNvPr id="5" name="Table 4">
            <a:extLst>
              <a:ext uri="{FF2B5EF4-FFF2-40B4-BE49-F238E27FC236}">
                <a16:creationId xmlns:a16="http://schemas.microsoft.com/office/drawing/2014/main" id="{28216ACA-5164-E722-B247-9B1D99BD81BC}"/>
              </a:ext>
            </a:extLst>
          </p:cNvPr>
          <p:cNvGraphicFramePr>
            <a:graphicFrameLocks/>
          </p:cNvGraphicFramePr>
          <p:nvPr>
            <p:extLst>
              <p:ext uri="{D42A27DB-BD31-4B8C-83A1-F6EECF244321}">
                <p14:modId xmlns:p14="http://schemas.microsoft.com/office/powerpoint/2010/main" val="137915777"/>
              </p:ext>
            </p:extLst>
          </p:nvPr>
        </p:nvGraphicFramePr>
        <p:xfrm>
          <a:off x="335280" y="1950498"/>
          <a:ext cx="11521440" cy="4226736"/>
        </p:xfrm>
        <a:graphic>
          <a:graphicData uri="http://schemas.openxmlformats.org/drawingml/2006/table">
            <a:tbl>
              <a:tblPr firstRow="1" bandRow="1">
                <a:tableStyleId>{0505E3EF-67EA-436B-97B2-0124C06EBD24}</a:tableStyleId>
              </a:tblPr>
              <a:tblGrid>
                <a:gridCol w="2304288">
                  <a:extLst>
                    <a:ext uri="{9D8B030D-6E8A-4147-A177-3AD203B41FA5}">
                      <a16:colId xmlns:a16="http://schemas.microsoft.com/office/drawing/2014/main" val="2728950703"/>
                    </a:ext>
                  </a:extLst>
                </a:gridCol>
                <a:gridCol w="2304288">
                  <a:extLst>
                    <a:ext uri="{9D8B030D-6E8A-4147-A177-3AD203B41FA5}">
                      <a16:colId xmlns:a16="http://schemas.microsoft.com/office/drawing/2014/main" val="1739455345"/>
                    </a:ext>
                  </a:extLst>
                </a:gridCol>
                <a:gridCol w="2304288">
                  <a:extLst>
                    <a:ext uri="{9D8B030D-6E8A-4147-A177-3AD203B41FA5}">
                      <a16:colId xmlns:a16="http://schemas.microsoft.com/office/drawing/2014/main" val="3332727769"/>
                    </a:ext>
                  </a:extLst>
                </a:gridCol>
                <a:gridCol w="2304288">
                  <a:extLst>
                    <a:ext uri="{9D8B030D-6E8A-4147-A177-3AD203B41FA5}">
                      <a16:colId xmlns:a16="http://schemas.microsoft.com/office/drawing/2014/main" val="3700836490"/>
                    </a:ext>
                  </a:extLst>
                </a:gridCol>
                <a:gridCol w="2304288">
                  <a:extLst>
                    <a:ext uri="{9D8B030D-6E8A-4147-A177-3AD203B41FA5}">
                      <a16:colId xmlns:a16="http://schemas.microsoft.com/office/drawing/2014/main" val="3818586438"/>
                    </a:ext>
                  </a:extLst>
                </a:gridCol>
              </a:tblGrid>
              <a:tr h="597776">
                <a:tc>
                  <a:txBody>
                    <a:bodyPr/>
                    <a:lstStyle/>
                    <a:p>
                      <a:pPr algn="ctr" fontAlgn="b"/>
                      <a:r>
                        <a:rPr lang="en-US" sz="1800" b="0" i="0" u="none" strike="noStrike" dirty="0" err="1">
                          <a:solidFill>
                            <a:srgbClr val="000000"/>
                          </a:solidFill>
                          <a:effectLst/>
                          <a:latin typeface="Arial" panose="020B0604020202020204" pitchFamily="34" charset="0"/>
                          <a:cs typeface="Arial" panose="020B0604020202020204" pitchFamily="34" charset="0"/>
                        </a:rPr>
                        <a:t>Akın</a:t>
                      </a:r>
                      <a:r>
                        <a:rPr lang="en-US" sz="1800" b="0" i="0" u="none" strike="noStrike" dirty="0">
                          <a:solidFill>
                            <a:srgbClr val="000000"/>
                          </a:solidFill>
                          <a:effectLst/>
                          <a:latin typeface="Arial" panose="020B0604020202020204" pitchFamily="34" charset="0"/>
                          <a:cs typeface="Arial" panose="020B0604020202020204" pitchFamily="34" charset="0"/>
                        </a:rPr>
                        <a:t> </a:t>
                      </a:r>
                      <a:r>
                        <a:rPr lang="en-US" sz="1800" b="0" i="0" u="none" strike="noStrike" dirty="0" err="1">
                          <a:solidFill>
                            <a:srgbClr val="000000"/>
                          </a:solidFill>
                          <a:effectLst/>
                          <a:latin typeface="Arial" panose="020B0604020202020204" pitchFamily="34" charset="0"/>
                          <a:cs typeface="Arial" panose="020B0604020202020204" pitchFamily="34" charset="0"/>
                        </a:rPr>
                        <a:t>Tahıllıoğlu</a:t>
                      </a:r>
                      <a:r>
                        <a:rPr lang="en-US" sz="1800" b="0" i="0" u="none" strike="noStrike" dirty="0">
                          <a:solidFill>
                            <a:srgbClr val="000000"/>
                          </a:solidFill>
                          <a:effectLst/>
                          <a:latin typeface="Arial" panose="020B0604020202020204" pitchFamily="34" charset="0"/>
                          <a:cs typeface="Arial" panose="020B0604020202020204" pitchFamily="34" charset="0"/>
                        </a:rPr>
                        <a:t> (Turkey)</a:t>
                      </a:r>
                    </a:p>
                  </a:txBody>
                  <a:tcPr marL="6350" marR="6350" marT="6350" marB="0" anchor="ctr"/>
                </a:tc>
                <a:tc>
                  <a:txBody>
                    <a:bodyPr/>
                    <a:lstStyle/>
                    <a:p>
                      <a:pPr algn="ctr" fontAlgn="b"/>
                      <a:r>
                        <a:rPr lang="en-US" sz="1800" b="0" i="0" u="none" strike="noStrike" dirty="0" err="1">
                          <a:solidFill>
                            <a:srgbClr val="000000"/>
                          </a:solidFill>
                          <a:effectLst/>
                          <a:latin typeface="Arial" panose="020B0604020202020204" pitchFamily="34" charset="0"/>
                          <a:cs typeface="Arial" panose="020B0604020202020204" pitchFamily="34" charset="0"/>
                        </a:rPr>
                        <a:t>Eyüp</a:t>
                      </a:r>
                      <a:r>
                        <a:rPr lang="en-US" sz="1800" b="0" i="0" u="none" strike="noStrike" dirty="0">
                          <a:solidFill>
                            <a:srgbClr val="000000"/>
                          </a:solidFill>
                          <a:effectLst/>
                          <a:latin typeface="Arial" panose="020B0604020202020204" pitchFamily="34" charset="0"/>
                          <a:cs typeface="Arial" panose="020B0604020202020204" pitchFamily="34" charset="0"/>
                        </a:rPr>
                        <a:t> Sabri </a:t>
                      </a:r>
                      <a:r>
                        <a:rPr lang="en-US" sz="1800" b="0" i="0" u="none" strike="noStrike" dirty="0" err="1">
                          <a:solidFill>
                            <a:srgbClr val="000000"/>
                          </a:solidFill>
                          <a:effectLst/>
                          <a:latin typeface="Arial" panose="020B0604020202020204" pitchFamily="34" charset="0"/>
                          <a:cs typeface="Arial" panose="020B0604020202020204" pitchFamily="34" charset="0"/>
                        </a:rPr>
                        <a:t>Ercan</a:t>
                      </a:r>
                      <a:r>
                        <a:rPr lang="en-US" sz="1800" b="0" i="0" u="none" strike="noStrike" dirty="0">
                          <a:solidFill>
                            <a:srgbClr val="000000"/>
                          </a:solidFill>
                          <a:effectLst/>
                          <a:latin typeface="Arial" panose="020B0604020202020204" pitchFamily="34" charset="0"/>
                          <a:cs typeface="Arial" panose="020B0604020202020204" pitchFamily="34" charset="0"/>
                        </a:rPr>
                        <a:t> (Turkey)</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Joel </a:t>
                      </a:r>
                      <a:r>
                        <a:rPr lang="en-US" sz="1800" b="0" i="0" u="none" strike="noStrike" dirty="0" err="1">
                          <a:solidFill>
                            <a:srgbClr val="000000"/>
                          </a:solidFill>
                          <a:effectLst/>
                          <a:latin typeface="Arial" panose="020B0604020202020204" pitchFamily="34" charset="0"/>
                          <a:cs typeface="Arial" panose="020B0604020202020204" pitchFamily="34" charset="0"/>
                        </a:rPr>
                        <a:t>Nigg</a:t>
                      </a:r>
                      <a:r>
                        <a:rPr lang="en-US" sz="1800" b="0" i="0" u="none" strike="noStrike" dirty="0">
                          <a:solidFill>
                            <a:srgbClr val="000000"/>
                          </a:solidFill>
                          <a:effectLst/>
                          <a:latin typeface="Arial" panose="020B0604020202020204" pitchFamily="34" charset="0"/>
                          <a:cs typeface="Arial" panose="020B0604020202020204" pitchFamily="34" charset="0"/>
                        </a:rPr>
                        <a:t> </a:t>
                      </a:r>
                    </a:p>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(USA)</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Madhukar Trivedi (USA)</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Paola </a:t>
                      </a:r>
                      <a:r>
                        <a:rPr lang="en-US" sz="1800" b="0" i="0" u="none" strike="noStrike" dirty="0" err="1">
                          <a:solidFill>
                            <a:srgbClr val="000000"/>
                          </a:solidFill>
                          <a:effectLst/>
                          <a:latin typeface="Arial" panose="020B0604020202020204" pitchFamily="34" charset="0"/>
                          <a:cs typeface="Arial" panose="020B0604020202020204" pitchFamily="34" charset="0"/>
                        </a:rPr>
                        <a:t>Paganella</a:t>
                      </a:r>
                      <a:r>
                        <a:rPr lang="en-US" sz="1800" b="0" i="0" u="none" strike="noStrike" dirty="0">
                          <a:solidFill>
                            <a:srgbClr val="000000"/>
                          </a:solidFill>
                          <a:effectLst/>
                          <a:latin typeface="Arial" panose="020B0604020202020204" pitchFamily="34" charset="0"/>
                          <a:cs typeface="Arial" panose="020B0604020202020204" pitchFamily="34" charset="0"/>
                        </a:rPr>
                        <a:t> Laporte (Brazil)</a:t>
                      </a:r>
                    </a:p>
                  </a:txBody>
                  <a:tcPr marL="6350" marR="6350" marT="6350" marB="0" anchor="ctr"/>
                </a:tc>
                <a:extLst>
                  <a:ext uri="{0D108BD9-81ED-4DB2-BD59-A6C34878D82A}">
                    <a16:rowId xmlns:a16="http://schemas.microsoft.com/office/drawing/2014/main" val="1042141846"/>
                  </a:ext>
                </a:extLst>
              </a:tr>
              <a:tr h="597776">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Alan </a:t>
                      </a:r>
                      <a:r>
                        <a:rPr lang="en-US" sz="1800" b="0" i="0" u="none" strike="noStrike" dirty="0" err="1">
                          <a:solidFill>
                            <a:srgbClr val="000000"/>
                          </a:solidFill>
                          <a:effectLst/>
                          <a:latin typeface="Arial" panose="020B0604020202020204" pitchFamily="34" charset="0"/>
                          <a:cs typeface="Arial" panose="020B0604020202020204" pitchFamily="34" charset="0"/>
                        </a:rPr>
                        <a:t>Apter</a:t>
                      </a:r>
                      <a:r>
                        <a:rPr lang="en-US" sz="1800" b="0" i="0" u="none" strike="noStrike" dirty="0">
                          <a:solidFill>
                            <a:srgbClr val="000000"/>
                          </a:solidFill>
                          <a:effectLst/>
                          <a:latin typeface="Arial" panose="020B0604020202020204" pitchFamily="34" charset="0"/>
                          <a:cs typeface="Arial" panose="020B0604020202020204" pitchFamily="34" charset="0"/>
                        </a:rPr>
                        <a:t> </a:t>
                      </a:r>
                    </a:p>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(Israel)</a:t>
                      </a:r>
                    </a:p>
                  </a:txBody>
                  <a:tcPr marL="6350" marR="6350" marT="6350" marB="0" anchor="ctr"/>
                </a:tc>
                <a:tc>
                  <a:txBody>
                    <a:bodyPr/>
                    <a:lstStyle/>
                    <a:p>
                      <a:pPr algn="ctr" fontAlgn="b"/>
                      <a:r>
                        <a:rPr lang="en-US" sz="1800" b="0" i="0" u="none" strike="noStrike" dirty="0" err="1">
                          <a:solidFill>
                            <a:srgbClr val="000000"/>
                          </a:solidFill>
                          <a:effectLst/>
                          <a:latin typeface="Arial" panose="020B0604020202020204" pitchFamily="34" charset="0"/>
                          <a:cs typeface="Arial" panose="020B0604020202020204" pitchFamily="34" charset="0"/>
                        </a:rPr>
                        <a:t>Ezpeleta</a:t>
                      </a:r>
                      <a:r>
                        <a:rPr lang="en-US" sz="1800" b="0" i="0" u="none" strike="noStrike" dirty="0">
                          <a:solidFill>
                            <a:srgbClr val="000000"/>
                          </a:solidFill>
                          <a:effectLst/>
                          <a:latin typeface="Arial" panose="020B0604020202020204" pitchFamily="34" charset="0"/>
                          <a:cs typeface="Arial" panose="020B0604020202020204" pitchFamily="34" charset="0"/>
                        </a:rPr>
                        <a:t> Lourdes (Spain)</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Julia </a:t>
                      </a:r>
                      <a:r>
                        <a:rPr lang="en-US" sz="1800" b="0" i="0" u="none" strike="noStrike" dirty="0" err="1">
                          <a:solidFill>
                            <a:srgbClr val="000000"/>
                          </a:solidFill>
                          <a:effectLst/>
                          <a:latin typeface="Arial" panose="020B0604020202020204" pitchFamily="34" charset="0"/>
                          <a:cs typeface="Arial" panose="020B0604020202020204" pitchFamily="34" charset="0"/>
                        </a:rPr>
                        <a:t>Linke</a:t>
                      </a:r>
                      <a:r>
                        <a:rPr lang="en-US" sz="1800" b="0" i="0" u="none" strike="noStrike" dirty="0">
                          <a:solidFill>
                            <a:srgbClr val="000000"/>
                          </a:solidFill>
                          <a:effectLst/>
                          <a:latin typeface="Arial" panose="020B0604020202020204" pitchFamily="34" charset="0"/>
                          <a:cs typeface="Arial" panose="020B0604020202020204" pitchFamily="34" charset="0"/>
                        </a:rPr>
                        <a:t> </a:t>
                      </a:r>
                    </a:p>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(USA) </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Massimiliano </a:t>
                      </a:r>
                      <a:r>
                        <a:rPr lang="en-US" sz="1800" b="0" i="0" u="none" strike="noStrike" dirty="0" err="1">
                          <a:solidFill>
                            <a:srgbClr val="000000"/>
                          </a:solidFill>
                          <a:effectLst/>
                          <a:latin typeface="Arial" panose="020B0604020202020204" pitchFamily="34" charset="0"/>
                          <a:cs typeface="Arial" panose="020B0604020202020204" pitchFamily="34" charset="0"/>
                        </a:rPr>
                        <a:t>Orri</a:t>
                      </a:r>
                      <a:r>
                        <a:rPr lang="en-US" sz="1800" b="0" i="0" u="none" strike="noStrike" dirty="0">
                          <a:solidFill>
                            <a:srgbClr val="000000"/>
                          </a:solidFill>
                          <a:effectLst/>
                          <a:latin typeface="Arial" panose="020B0604020202020204" pitchFamily="34" charset="0"/>
                          <a:cs typeface="Arial" panose="020B0604020202020204" pitchFamily="34" charset="0"/>
                        </a:rPr>
                        <a:t> (</a:t>
                      </a:r>
                      <a:r>
                        <a:rPr lang="en-US" sz="1800" b="0" i="0" u="none" strike="noStrike" dirty="0" err="1">
                          <a:solidFill>
                            <a:srgbClr val="000000"/>
                          </a:solidFill>
                          <a:effectLst/>
                          <a:latin typeface="Arial" panose="020B0604020202020204" pitchFamily="34" charset="0"/>
                          <a:cs typeface="Arial" panose="020B0604020202020204" pitchFamily="34" charset="0"/>
                        </a:rPr>
                        <a:t>Cananda</a:t>
                      </a:r>
                      <a:r>
                        <a:rPr lang="en-US" sz="1800" b="0" i="0" u="none" strike="noStrike" dirty="0">
                          <a:solidFill>
                            <a:srgbClr val="000000"/>
                          </a:solidFill>
                          <a:effectLst/>
                          <a:latin typeface="Arial" panose="020B0604020202020204" pitchFamily="34" charset="0"/>
                          <a:cs typeface="Arial" panose="020B0604020202020204" pitchFamily="34" charset="0"/>
                        </a:rPr>
                        <a:t>) </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Robert </a:t>
                      </a:r>
                      <a:r>
                        <a:rPr lang="en-US" sz="1800" b="0" i="0" u="none" strike="noStrike" dirty="0" err="1">
                          <a:solidFill>
                            <a:srgbClr val="000000"/>
                          </a:solidFill>
                          <a:effectLst/>
                          <a:latin typeface="Arial" panose="020B0604020202020204" pitchFamily="34" charset="0"/>
                          <a:cs typeface="Arial" panose="020B0604020202020204" pitchFamily="34" charset="0"/>
                        </a:rPr>
                        <a:t>Althoff</a:t>
                      </a:r>
                      <a:r>
                        <a:rPr lang="en-US" sz="1800" b="0" i="0" u="none" strike="noStrike" dirty="0">
                          <a:solidFill>
                            <a:srgbClr val="000000"/>
                          </a:solidFill>
                          <a:effectLst/>
                          <a:latin typeface="Arial" panose="020B0604020202020204" pitchFamily="34" charset="0"/>
                          <a:cs typeface="Arial" panose="020B0604020202020204" pitchFamily="34" charset="0"/>
                        </a:rPr>
                        <a:t> </a:t>
                      </a:r>
                    </a:p>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(USA)</a:t>
                      </a:r>
                    </a:p>
                  </a:txBody>
                  <a:tcPr marL="6350" marR="6350" marT="6350" marB="0" anchor="ctr"/>
                </a:tc>
                <a:extLst>
                  <a:ext uri="{0D108BD9-81ED-4DB2-BD59-A6C34878D82A}">
                    <a16:rowId xmlns:a16="http://schemas.microsoft.com/office/drawing/2014/main" val="3695733389"/>
                  </a:ext>
                </a:extLst>
              </a:tr>
              <a:tr h="597776">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Argyris </a:t>
                      </a:r>
                      <a:r>
                        <a:rPr lang="en-US" sz="1800" b="0" i="0" u="none" strike="noStrike" dirty="0" err="1">
                          <a:solidFill>
                            <a:srgbClr val="000000"/>
                          </a:solidFill>
                          <a:effectLst/>
                          <a:latin typeface="Arial" panose="020B0604020202020204" pitchFamily="34" charset="0"/>
                          <a:cs typeface="Arial" panose="020B0604020202020204" pitchFamily="34" charset="0"/>
                        </a:rPr>
                        <a:t>Stringaris</a:t>
                      </a:r>
                      <a:r>
                        <a:rPr lang="en-US" sz="1800" b="0" i="0" u="none" strike="noStrike" dirty="0">
                          <a:solidFill>
                            <a:srgbClr val="000000"/>
                          </a:solidFill>
                          <a:effectLst/>
                          <a:latin typeface="Arial" panose="020B0604020202020204" pitchFamily="34" charset="0"/>
                          <a:cs typeface="Arial" panose="020B0604020202020204" pitchFamily="34" charset="0"/>
                        </a:rPr>
                        <a:t> (Greece, UK)  </a:t>
                      </a:r>
                    </a:p>
                  </a:txBody>
                  <a:tcPr marL="6350" marR="6350" marT="635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cs typeface="Arial" panose="020B0604020202020204" pitchFamily="34" charset="0"/>
                        </a:rPr>
                        <a:t>Gabrielle Carlson (USA)</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Katharina </a:t>
                      </a:r>
                      <a:r>
                        <a:rPr lang="en-US" sz="1800" b="0" i="0" u="none" strike="noStrike" dirty="0" err="1">
                          <a:solidFill>
                            <a:srgbClr val="000000"/>
                          </a:solidFill>
                          <a:effectLst/>
                          <a:latin typeface="Arial" panose="020B0604020202020204" pitchFamily="34" charset="0"/>
                          <a:cs typeface="Arial" panose="020B0604020202020204" pitchFamily="34" charset="0"/>
                        </a:rPr>
                        <a:t>Kircanski</a:t>
                      </a:r>
                      <a:r>
                        <a:rPr lang="en-US" sz="1800" b="0" i="0" u="none" strike="noStrike" dirty="0">
                          <a:solidFill>
                            <a:srgbClr val="000000"/>
                          </a:solidFill>
                          <a:effectLst/>
                          <a:latin typeface="Arial" panose="020B0604020202020204" pitchFamily="34" charset="0"/>
                          <a:cs typeface="Arial" panose="020B0604020202020204" pitchFamily="34" charset="0"/>
                        </a:rPr>
                        <a:t> (USA) </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Maurizio Fava </a:t>
                      </a:r>
                    </a:p>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(USA) </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Susan </a:t>
                      </a:r>
                      <a:r>
                        <a:rPr lang="en-US" sz="1800" b="0" i="0" u="none" strike="noStrike" dirty="0" err="1">
                          <a:solidFill>
                            <a:srgbClr val="000000"/>
                          </a:solidFill>
                          <a:effectLst/>
                          <a:latin typeface="Arial" panose="020B0604020202020204" pitchFamily="34" charset="0"/>
                          <a:cs typeface="Arial" panose="020B0604020202020204" pitchFamily="34" charset="0"/>
                        </a:rPr>
                        <a:t>Gau</a:t>
                      </a:r>
                      <a:r>
                        <a:rPr lang="en-US" sz="1800" b="0" i="0" u="none" strike="noStrike" dirty="0">
                          <a:solidFill>
                            <a:srgbClr val="000000"/>
                          </a:solidFill>
                          <a:effectLst/>
                          <a:latin typeface="Arial" panose="020B0604020202020204" pitchFamily="34" charset="0"/>
                          <a:cs typeface="Arial" panose="020B0604020202020204" pitchFamily="34" charset="0"/>
                        </a:rPr>
                        <a:t> </a:t>
                      </a:r>
                    </a:p>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(Taiwan)</a:t>
                      </a:r>
                    </a:p>
                  </a:txBody>
                  <a:tcPr marL="6350" marR="6350" marT="6350" marB="0" anchor="ctr"/>
                </a:tc>
                <a:extLst>
                  <a:ext uri="{0D108BD9-81ED-4DB2-BD59-A6C34878D82A}">
                    <a16:rowId xmlns:a16="http://schemas.microsoft.com/office/drawing/2014/main" val="707668498"/>
                  </a:ext>
                </a:extLst>
              </a:tr>
              <a:tr h="597776">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Boris </a:t>
                      </a:r>
                      <a:r>
                        <a:rPr lang="en-US" sz="1800" b="0" i="0" u="none" strike="noStrike" dirty="0" err="1">
                          <a:solidFill>
                            <a:srgbClr val="000000"/>
                          </a:solidFill>
                          <a:effectLst/>
                          <a:latin typeface="Arial" panose="020B0604020202020204" pitchFamily="34" charset="0"/>
                          <a:cs typeface="Arial" panose="020B0604020202020204" pitchFamily="34" charset="0"/>
                        </a:rPr>
                        <a:t>Birmaher</a:t>
                      </a:r>
                      <a:r>
                        <a:rPr lang="en-US" sz="1800" b="0" i="0" u="none" strike="noStrike" dirty="0">
                          <a:solidFill>
                            <a:srgbClr val="000000"/>
                          </a:solidFill>
                          <a:effectLst/>
                          <a:latin typeface="Arial" panose="020B0604020202020204" pitchFamily="34" charset="0"/>
                          <a:cs typeface="Arial" panose="020B0604020202020204" pitchFamily="34" charset="0"/>
                        </a:rPr>
                        <a:t> </a:t>
                      </a:r>
                    </a:p>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(USA)</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Gül </a:t>
                      </a:r>
                      <a:r>
                        <a:rPr lang="en-US" sz="1800" b="0" i="0" u="none" strike="noStrike" dirty="0" err="1">
                          <a:solidFill>
                            <a:srgbClr val="000000"/>
                          </a:solidFill>
                          <a:effectLst/>
                          <a:latin typeface="Arial" panose="020B0604020202020204" pitchFamily="34" charset="0"/>
                          <a:cs typeface="Arial" panose="020B0604020202020204" pitchFamily="34" charset="0"/>
                        </a:rPr>
                        <a:t>Dikeç</a:t>
                      </a:r>
                      <a:r>
                        <a:rPr lang="en-US" sz="1800" b="0" i="0" u="none" strike="noStrike" dirty="0">
                          <a:solidFill>
                            <a:srgbClr val="000000"/>
                          </a:solidFill>
                          <a:effectLst/>
                          <a:latin typeface="Arial" panose="020B0604020202020204" pitchFamily="34" charset="0"/>
                          <a:cs typeface="Arial" panose="020B0604020202020204" pitchFamily="34" charset="0"/>
                        </a:rPr>
                        <a:t> </a:t>
                      </a:r>
                    </a:p>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(Turkey) </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Lauren </a:t>
                      </a:r>
                      <a:r>
                        <a:rPr lang="en-US" sz="1800" b="0" i="0" u="none" strike="noStrike" dirty="0" err="1">
                          <a:solidFill>
                            <a:srgbClr val="000000"/>
                          </a:solidFill>
                          <a:effectLst/>
                          <a:latin typeface="Arial" panose="020B0604020202020204" pitchFamily="34" charset="0"/>
                          <a:cs typeface="Arial" panose="020B0604020202020204" pitchFamily="34" charset="0"/>
                        </a:rPr>
                        <a:t>Wakschlag</a:t>
                      </a:r>
                      <a:r>
                        <a:rPr lang="en-US" sz="1800" b="0" i="0" u="none" strike="noStrike" dirty="0">
                          <a:solidFill>
                            <a:srgbClr val="000000"/>
                          </a:solidFill>
                          <a:effectLst/>
                          <a:latin typeface="Arial" panose="020B0604020202020204" pitchFamily="34" charset="0"/>
                          <a:cs typeface="Arial" panose="020B0604020202020204" pitchFamily="34" charset="0"/>
                        </a:rPr>
                        <a:t> (USA)  </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Melissa Brotman (USA)</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Tomer Levy </a:t>
                      </a:r>
                    </a:p>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(Israel)</a:t>
                      </a:r>
                    </a:p>
                  </a:txBody>
                  <a:tcPr marL="6350" marR="6350" marT="6350" marB="0" anchor="ctr"/>
                </a:tc>
                <a:extLst>
                  <a:ext uri="{0D108BD9-81ED-4DB2-BD59-A6C34878D82A}">
                    <a16:rowId xmlns:a16="http://schemas.microsoft.com/office/drawing/2014/main" val="1746094806"/>
                  </a:ext>
                </a:extLst>
              </a:tr>
              <a:tr h="597776">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Daniel Pine </a:t>
                      </a:r>
                    </a:p>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(USA)</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Haim Omer </a:t>
                      </a:r>
                    </a:p>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(Israel)</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Lea Dougherty </a:t>
                      </a:r>
                    </a:p>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(USA)</a:t>
                      </a:r>
                    </a:p>
                  </a:txBody>
                  <a:tcPr marL="6350" marR="6350" marT="6350" marB="0" anchor="ctr"/>
                </a:tc>
                <a:tc>
                  <a:txBody>
                    <a:bodyPr/>
                    <a:lstStyle/>
                    <a:p>
                      <a:pPr algn="ctr" fontAlgn="b"/>
                      <a:r>
                        <a:rPr lang="en-US" sz="1800" b="0" i="0" u="none" strike="noStrike" dirty="0" err="1">
                          <a:solidFill>
                            <a:srgbClr val="000000"/>
                          </a:solidFill>
                          <a:effectLst/>
                          <a:latin typeface="Arial" panose="020B0604020202020204" pitchFamily="34" charset="0"/>
                          <a:cs typeface="Arial" panose="020B0604020202020204" pitchFamily="34" charset="0"/>
                        </a:rPr>
                        <a:t>Neslihan</a:t>
                      </a:r>
                      <a:r>
                        <a:rPr lang="en-US" sz="1800" b="0" i="0" u="none" strike="noStrike" dirty="0">
                          <a:solidFill>
                            <a:srgbClr val="000000"/>
                          </a:solidFill>
                          <a:effectLst/>
                          <a:latin typeface="Arial" panose="020B0604020202020204" pitchFamily="34" charset="0"/>
                          <a:cs typeface="Arial" panose="020B0604020202020204" pitchFamily="34" charset="0"/>
                        </a:rPr>
                        <a:t> </a:t>
                      </a:r>
                      <a:r>
                        <a:rPr lang="en-US" sz="1800" b="0" i="0" u="none" strike="noStrike" dirty="0" err="1">
                          <a:solidFill>
                            <a:srgbClr val="000000"/>
                          </a:solidFill>
                          <a:effectLst/>
                          <a:latin typeface="Arial" panose="020B0604020202020204" pitchFamily="34" charset="0"/>
                          <a:cs typeface="Arial" panose="020B0604020202020204" pitchFamily="34" charset="0"/>
                        </a:rPr>
                        <a:t>İnal</a:t>
                      </a:r>
                      <a:r>
                        <a:rPr lang="en-US" sz="1800" b="0" i="0" u="none" strike="noStrike" dirty="0">
                          <a:solidFill>
                            <a:srgbClr val="000000"/>
                          </a:solidFill>
                          <a:effectLst/>
                          <a:latin typeface="Arial" panose="020B0604020202020204" pitchFamily="34" charset="0"/>
                          <a:cs typeface="Arial" panose="020B0604020202020204" pitchFamily="34" charset="0"/>
                        </a:rPr>
                        <a:t> </a:t>
                      </a:r>
                    </a:p>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(Turkey)</a:t>
                      </a:r>
                    </a:p>
                  </a:txBody>
                  <a:tcPr marL="6350" marR="6350" marT="6350" marB="0" anchor="ctr"/>
                </a:tc>
                <a:tc>
                  <a:txBody>
                    <a:bodyPr/>
                    <a:lstStyle/>
                    <a:p>
                      <a:pPr algn="ctr"/>
                      <a:r>
                        <a:rPr lang="en-US" sz="1800" b="0" i="0" u="none" strike="noStrike" dirty="0">
                          <a:solidFill>
                            <a:srgbClr val="000000"/>
                          </a:solidFill>
                          <a:effectLst/>
                          <a:latin typeface="Arial" panose="020B0604020202020204" pitchFamily="34" charset="0"/>
                          <a:cs typeface="Arial" panose="020B0604020202020204" pitchFamily="34" charset="0"/>
                        </a:rPr>
                        <a:t>Wan-Ling Tseng (Taiwan, USA)</a:t>
                      </a:r>
                      <a:endParaRPr lang="en-US"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688955497"/>
                  </a:ext>
                </a:extLst>
              </a:tr>
              <a:tr h="597776">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Ellen </a:t>
                      </a:r>
                      <a:r>
                        <a:rPr lang="en-US" sz="1800" b="0" i="0" u="none" strike="noStrike" dirty="0" err="1">
                          <a:solidFill>
                            <a:srgbClr val="000000"/>
                          </a:solidFill>
                          <a:effectLst/>
                          <a:latin typeface="Arial" panose="020B0604020202020204" pitchFamily="34" charset="0"/>
                          <a:cs typeface="Arial" panose="020B0604020202020204" pitchFamily="34" charset="0"/>
                        </a:rPr>
                        <a:t>Leibenluft</a:t>
                      </a:r>
                      <a:r>
                        <a:rPr lang="en-US" sz="1800" b="0" i="0" u="none" strike="noStrike" dirty="0">
                          <a:solidFill>
                            <a:srgbClr val="000000"/>
                          </a:solidFill>
                          <a:effectLst/>
                          <a:latin typeface="Arial" panose="020B0604020202020204" pitchFamily="34" charset="0"/>
                          <a:cs typeface="Arial" panose="020B0604020202020204" pitchFamily="34" charset="0"/>
                        </a:rPr>
                        <a:t> </a:t>
                      </a:r>
                    </a:p>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(USA)</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Hannah </a:t>
                      </a:r>
                      <a:r>
                        <a:rPr lang="en-US" sz="1800" b="0" i="0" u="none" strike="noStrike" dirty="0" err="1">
                          <a:solidFill>
                            <a:srgbClr val="000000"/>
                          </a:solidFill>
                          <a:effectLst/>
                          <a:latin typeface="Arial" panose="020B0604020202020204" pitchFamily="34" charset="0"/>
                          <a:cs typeface="Arial" panose="020B0604020202020204" pitchFamily="34" charset="0"/>
                        </a:rPr>
                        <a:t>Valantine</a:t>
                      </a:r>
                      <a:r>
                        <a:rPr lang="en-US" sz="1800" b="0" i="0" u="none" strike="noStrike" dirty="0">
                          <a:solidFill>
                            <a:srgbClr val="000000"/>
                          </a:solidFill>
                          <a:effectLst/>
                          <a:latin typeface="Arial" panose="020B0604020202020204" pitchFamily="34" charset="0"/>
                          <a:cs typeface="Arial" panose="020B0604020202020204" pitchFamily="34" charset="0"/>
                        </a:rPr>
                        <a:t> (USA)</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Lisa Feldman Barrett (Canada, USA)</a:t>
                      </a:r>
                    </a:p>
                  </a:txBody>
                  <a:tcPr marL="6350" marR="6350" marT="6350" marB="0" anchor="ctr"/>
                </a:tc>
                <a:tc>
                  <a:txBody>
                    <a:bodyPr/>
                    <a:lstStyle/>
                    <a:p>
                      <a:pPr algn="ctr" fontAlgn="b"/>
                      <a:r>
                        <a:rPr lang="en-US" sz="1800" b="0" i="0" u="none" strike="noStrike" dirty="0" err="1">
                          <a:solidFill>
                            <a:srgbClr val="000000"/>
                          </a:solidFill>
                          <a:effectLst/>
                          <a:latin typeface="Arial" panose="020B0604020202020204" pitchFamily="34" charset="0"/>
                          <a:cs typeface="Arial" panose="020B0604020202020204" pitchFamily="34" charset="0"/>
                        </a:rPr>
                        <a:t>Öznur</a:t>
                      </a:r>
                      <a:r>
                        <a:rPr lang="en-US" sz="1800" b="0" i="0" u="none" strike="noStrike" dirty="0">
                          <a:solidFill>
                            <a:srgbClr val="000000"/>
                          </a:solidFill>
                          <a:effectLst/>
                          <a:latin typeface="Arial" panose="020B0604020202020204" pitchFamily="34" charset="0"/>
                          <a:cs typeface="Arial" panose="020B0604020202020204" pitchFamily="34" charset="0"/>
                        </a:rPr>
                        <a:t> </a:t>
                      </a:r>
                      <a:r>
                        <a:rPr lang="en-US" sz="1800" b="0" i="0" u="none" strike="noStrike" dirty="0" err="1">
                          <a:solidFill>
                            <a:srgbClr val="000000"/>
                          </a:solidFill>
                          <a:effectLst/>
                          <a:latin typeface="Arial" panose="020B0604020202020204" pitchFamily="34" charset="0"/>
                          <a:cs typeface="Arial" panose="020B0604020202020204" pitchFamily="34" charset="0"/>
                        </a:rPr>
                        <a:t>Bilaç</a:t>
                      </a:r>
                      <a:r>
                        <a:rPr lang="en-US" sz="1800" b="0" i="0" u="none" strike="noStrike" dirty="0">
                          <a:solidFill>
                            <a:srgbClr val="000000"/>
                          </a:solidFill>
                          <a:effectLst/>
                          <a:latin typeface="Arial" panose="020B0604020202020204" pitchFamily="34" charset="0"/>
                          <a:cs typeface="Arial" panose="020B0604020202020204" pitchFamily="34" charset="0"/>
                        </a:rPr>
                        <a:t> </a:t>
                      </a:r>
                    </a:p>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(Turkey)</a:t>
                      </a:r>
                    </a:p>
                  </a:txBody>
                  <a:tcPr marL="6350" marR="6350" marT="6350" marB="0" anchor="ctr"/>
                </a:tc>
                <a:tc>
                  <a:txBody>
                    <a:bodyPr/>
                    <a:lstStyle/>
                    <a:p>
                      <a:pPr algn="ctr"/>
                      <a:endParaRPr lang="en-US"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08436510"/>
                  </a:ext>
                </a:extLst>
              </a:tr>
              <a:tr h="597776">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Eric A. </a:t>
                      </a:r>
                      <a:r>
                        <a:rPr lang="en-US" sz="1800" b="0" i="0" u="none" strike="noStrike" dirty="0" err="1">
                          <a:solidFill>
                            <a:srgbClr val="000000"/>
                          </a:solidFill>
                          <a:effectLst/>
                          <a:latin typeface="Arial" panose="020B0604020202020204" pitchFamily="34" charset="0"/>
                          <a:cs typeface="Arial" panose="020B0604020202020204" pitchFamily="34" charset="0"/>
                        </a:rPr>
                        <a:t>Youngstrom</a:t>
                      </a:r>
                      <a:r>
                        <a:rPr lang="en-US" sz="1800" b="0" i="0" u="none" strike="noStrike" dirty="0">
                          <a:solidFill>
                            <a:srgbClr val="000000"/>
                          </a:solidFill>
                          <a:effectLst/>
                          <a:latin typeface="Arial" panose="020B0604020202020204" pitchFamily="34" charset="0"/>
                          <a:cs typeface="Arial" panose="020B0604020202020204" pitchFamily="34" charset="0"/>
                        </a:rPr>
                        <a:t> (USA) </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Jamilah Silver </a:t>
                      </a:r>
                    </a:p>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(USA)</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Lucy </a:t>
                      </a:r>
                      <a:r>
                        <a:rPr lang="en-US" sz="1800" b="0" i="0" u="none" strike="noStrike" dirty="0" err="1">
                          <a:solidFill>
                            <a:srgbClr val="000000"/>
                          </a:solidFill>
                          <a:effectLst/>
                          <a:latin typeface="Arial" panose="020B0604020202020204" pitchFamily="34" charset="0"/>
                          <a:cs typeface="Arial" panose="020B0604020202020204" pitchFamily="34" charset="0"/>
                        </a:rPr>
                        <a:t>Riglin</a:t>
                      </a:r>
                      <a:r>
                        <a:rPr lang="en-US" sz="1800" b="0" i="0" u="none" strike="noStrike" dirty="0">
                          <a:solidFill>
                            <a:srgbClr val="000000"/>
                          </a:solidFill>
                          <a:effectLst/>
                          <a:latin typeface="Arial" panose="020B0604020202020204" pitchFamily="34" charset="0"/>
                          <a:cs typeface="Arial" panose="020B0604020202020204" pitchFamily="34" charset="0"/>
                        </a:rPr>
                        <a:t> </a:t>
                      </a:r>
                    </a:p>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(UK)</a:t>
                      </a:r>
                    </a:p>
                  </a:txBody>
                  <a:tcPr marL="6350" marR="6350" marT="6350" marB="0" anchor="ct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Pablo Vidal-</a:t>
                      </a:r>
                      <a:r>
                        <a:rPr lang="en-US" sz="1800" b="0" i="0" u="none" strike="noStrike" dirty="0" err="1">
                          <a:solidFill>
                            <a:srgbClr val="000000"/>
                          </a:solidFill>
                          <a:effectLst/>
                          <a:latin typeface="Arial" panose="020B0604020202020204" pitchFamily="34" charset="0"/>
                          <a:cs typeface="Arial" panose="020B0604020202020204" pitchFamily="34" charset="0"/>
                        </a:rPr>
                        <a:t>Ribas</a:t>
                      </a:r>
                      <a:r>
                        <a:rPr lang="en-US" sz="1800" b="0" i="0" u="none" strike="noStrike" dirty="0">
                          <a:solidFill>
                            <a:srgbClr val="000000"/>
                          </a:solidFill>
                          <a:effectLst/>
                          <a:latin typeface="Arial" panose="020B0604020202020204" pitchFamily="34" charset="0"/>
                          <a:cs typeface="Arial" panose="020B0604020202020204" pitchFamily="34" charset="0"/>
                        </a:rPr>
                        <a:t> (Spain, USA)</a:t>
                      </a:r>
                    </a:p>
                  </a:txBody>
                  <a:tcPr marL="6350" marR="6350" marT="6350" marB="0" anchor="ctr"/>
                </a:tc>
                <a:tc>
                  <a:txBody>
                    <a:bodyPr/>
                    <a:lstStyle/>
                    <a:p>
                      <a:pPr algn="ctr"/>
                      <a:endParaRPr lang="en-US"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50732755"/>
                  </a:ext>
                </a:extLst>
              </a:tr>
            </a:tbl>
          </a:graphicData>
        </a:graphic>
      </p:graphicFrame>
    </p:spTree>
    <p:extLst>
      <p:ext uri="{BB962C8B-B14F-4D97-AF65-F5344CB8AC3E}">
        <p14:creationId xmlns:p14="http://schemas.microsoft.com/office/powerpoint/2010/main" val="209216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63D6-980F-EEE3-00D2-E264038E9B9E}"/>
              </a:ext>
            </a:extLst>
          </p:cNvPr>
          <p:cNvSpPr>
            <a:spLocks noGrp="1"/>
          </p:cNvSpPr>
          <p:nvPr>
            <p:ph type="title"/>
          </p:nvPr>
        </p:nvSpPr>
        <p:spPr>
          <a:xfrm>
            <a:off x="294291" y="480229"/>
            <a:ext cx="10515600" cy="444681"/>
          </a:xfrm>
        </p:spPr>
        <p:txBody>
          <a:bodyPr>
            <a:normAutofit fontScale="90000"/>
          </a:bodyPr>
          <a:lstStyle/>
          <a:p>
            <a:r>
              <a:rPr lang="en-US" sz="3600" dirty="0">
                <a:latin typeface="Arial" panose="020B0604020202020204" pitchFamily="34" charset="0"/>
                <a:cs typeface="Arial" panose="020B0604020202020204" pitchFamily="34" charset="0"/>
              </a:rPr>
              <a:t>Research questions to address?</a:t>
            </a:r>
          </a:p>
        </p:txBody>
      </p:sp>
      <p:sp>
        <p:nvSpPr>
          <p:cNvPr id="3" name="Content Placeholder 2">
            <a:extLst>
              <a:ext uri="{FF2B5EF4-FFF2-40B4-BE49-F238E27FC236}">
                <a16:creationId xmlns:a16="http://schemas.microsoft.com/office/drawing/2014/main" id="{C9F5C682-2359-5E82-34E7-FBCC79A1322D}"/>
              </a:ext>
            </a:extLst>
          </p:cNvPr>
          <p:cNvSpPr>
            <a:spLocks noGrp="1"/>
          </p:cNvSpPr>
          <p:nvPr>
            <p:ph idx="1"/>
          </p:nvPr>
        </p:nvSpPr>
        <p:spPr>
          <a:xfrm>
            <a:off x="362888" y="1066694"/>
            <a:ext cx="11627069" cy="5630946"/>
          </a:xfrm>
        </p:spPr>
        <p:txBody>
          <a:bodyPr>
            <a:normAutofit/>
          </a:bodyPr>
          <a:lstStyle/>
          <a:p>
            <a:r>
              <a:rPr lang="en-US" sz="2400" b="1" dirty="0">
                <a:latin typeface="Arial" panose="020B0604020202020204" pitchFamily="34" charset="0"/>
                <a:cs typeface="Arial" panose="020B0604020202020204" pitchFamily="34" charset="0"/>
              </a:rPr>
              <a:t>Cultural difference/ ethnic variation in:</a:t>
            </a:r>
          </a:p>
          <a:p>
            <a:pPr lvl="1"/>
            <a:r>
              <a:rPr lang="en-US" sz="1400" dirty="0">
                <a:latin typeface="Arial" panose="020B0604020202020204" pitchFamily="34" charset="0"/>
                <a:cs typeface="Arial" panose="020B0604020202020204" pitchFamily="34" charset="0"/>
              </a:rPr>
              <a:t>Conceptualization, definition of irritability (phasic/tonic) and emotional dysregulation</a:t>
            </a:r>
          </a:p>
          <a:p>
            <a:pPr lvl="1"/>
            <a:r>
              <a:rPr lang="en-US" sz="1400" dirty="0">
                <a:latin typeface="Arial" panose="020B0604020202020204" pitchFamily="34" charset="0"/>
                <a:cs typeface="Arial" panose="020B0604020202020204" pitchFamily="34" charset="0"/>
              </a:rPr>
              <a:t>Symptom presentation/threshold</a:t>
            </a:r>
          </a:p>
          <a:p>
            <a:pPr lvl="1"/>
            <a:r>
              <a:rPr lang="en-US" sz="1400" dirty="0">
                <a:latin typeface="Arial" panose="020B0604020202020204" pitchFamily="34" charset="0"/>
                <a:cs typeface="Arial" panose="020B0604020202020204" pitchFamily="34" charset="0"/>
              </a:rPr>
              <a:t>Measurement (construct validity and reliability of existing measures of irritability across cultures) </a:t>
            </a:r>
          </a:p>
          <a:p>
            <a:pPr lvl="1"/>
            <a:r>
              <a:rPr lang="en-US" sz="1400" dirty="0">
                <a:latin typeface="Arial" panose="020B0604020202020204" pitchFamily="34" charset="0"/>
                <a:cs typeface="Arial" panose="020B0604020202020204" pitchFamily="34" charset="0"/>
              </a:rPr>
              <a:t>What is considered normative (concerning grumpiness, outbursts, etc.)</a:t>
            </a:r>
          </a:p>
          <a:p>
            <a:pPr lvl="1"/>
            <a:r>
              <a:rPr lang="en-US" sz="1400" dirty="0">
                <a:latin typeface="Arial" panose="020B0604020202020204" pitchFamily="34" charset="0"/>
                <a:cs typeface="Arial" panose="020B0604020202020204" pitchFamily="34" charset="0"/>
              </a:rPr>
              <a:t>Relation between parent – child irritability: </a:t>
            </a:r>
          </a:p>
          <a:p>
            <a:pPr lvl="2"/>
            <a:r>
              <a:rPr lang="en-US" sz="1200" dirty="0">
                <a:latin typeface="Arial" panose="020B0604020202020204" pitchFamily="34" charset="0"/>
                <a:cs typeface="Arial" panose="020B0604020202020204" pitchFamily="34" charset="0"/>
              </a:rPr>
              <a:t>how parents respond to the child irritability</a:t>
            </a:r>
          </a:p>
          <a:p>
            <a:pPr lvl="2"/>
            <a:r>
              <a:rPr lang="en-US" sz="1200" dirty="0">
                <a:latin typeface="Arial" panose="020B0604020202020204" pitchFamily="34" charset="0"/>
                <a:cs typeface="Arial" panose="020B0604020202020204" pitchFamily="34" charset="0"/>
              </a:rPr>
              <a:t>when and from whom parents seek help</a:t>
            </a:r>
          </a:p>
          <a:p>
            <a:pPr lvl="2"/>
            <a:r>
              <a:rPr lang="en-US" sz="1200" dirty="0">
                <a:latin typeface="Arial" panose="020B0604020202020204" pitchFamily="34" charset="0"/>
                <a:cs typeface="Arial" panose="020B0604020202020204" pitchFamily="34" charset="0"/>
              </a:rPr>
              <a:t>what parents and children think triggers the behavior</a:t>
            </a:r>
          </a:p>
          <a:p>
            <a:pPr lvl="2"/>
            <a:r>
              <a:rPr lang="en-US" sz="1200" dirty="0">
                <a:latin typeface="Arial" panose="020B0604020202020204" pitchFamily="34" charset="0"/>
                <a:cs typeface="Arial" panose="020B0604020202020204" pitchFamily="34" charset="0"/>
              </a:rPr>
              <a:t>How parent and child perceive child’s irritability and tantrums</a:t>
            </a:r>
          </a:p>
          <a:p>
            <a:pPr lvl="1"/>
            <a:r>
              <a:rPr lang="en-US" sz="1400" dirty="0">
                <a:latin typeface="Arial" panose="020B0604020202020204" pitchFamily="34" charset="0"/>
                <a:cs typeface="Arial" panose="020B0604020202020204" pitchFamily="34" charset="0"/>
              </a:rPr>
              <a:t>Longitudinal outcomes of irritability (suicide, NSSI, internalizing problems)</a:t>
            </a:r>
          </a:p>
          <a:p>
            <a:pPr lvl="1"/>
            <a:r>
              <a:rPr lang="en-US" sz="1400" dirty="0">
                <a:latin typeface="Arial" panose="020B0604020202020204" pitchFamily="34" charset="0"/>
                <a:cs typeface="Arial" panose="020B0604020202020204" pitchFamily="34" charset="0"/>
              </a:rPr>
              <a:t>Risk and protective factors (e.g., role of trauma exposure)</a:t>
            </a:r>
          </a:p>
          <a:p>
            <a:pPr lvl="1"/>
            <a:r>
              <a:rPr lang="en-US" sz="1400" dirty="0">
                <a:latin typeface="Arial" panose="020B0604020202020204" pitchFamily="34" charset="0"/>
                <a:cs typeface="Arial" panose="020B0604020202020204" pitchFamily="34" charset="0"/>
              </a:rPr>
              <a:t>Comorbidity with ADHD, youth depression, PTSD, suicidality, anxiety, stress, aggression, conduct disorders across cultures</a:t>
            </a:r>
          </a:p>
          <a:p>
            <a:r>
              <a:rPr lang="en-US" sz="1800" b="1" dirty="0">
                <a:latin typeface="Arial" panose="020B0604020202020204" pitchFamily="34" charset="0"/>
                <a:cs typeface="Arial" panose="020B0604020202020204" pitchFamily="34" charset="0"/>
              </a:rPr>
              <a:t>Encourage the research participation of marginalized communities, ethnic minorities</a:t>
            </a:r>
            <a:r>
              <a:rPr lang="en-US"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sym typeface="Wingdings" panose="05000000000000000000" pitchFamily="2" charset="2"/>
              </a:rPr>
              <a:t></a:t>
            </a:r>
            <a:r>
              <a:rPr lang="en-US" sz="1600" dirty="0">
                <a:latin typeface="Arial" panose="020B0604020202020204" pitchFamily="34" charset="0"/>
                <a:cs typeface="Arial" panose="020B0604020202020204" pitchFamily="34" charset="0"/>
              </a:rPr>
              <a:t> inclusion of more diverse sample</a:t>
            </a:r>
          </a:p>
          <a:p>
            <a:r>
              <a:rPr lang="en-US" sz="1800" b="1" dirty="0">
                <a:latin typeface="Arial" panose="020B0604020202020204" pitchFamily="34" charset="0"/>
                <a:cs typeface="Arial" panose="020B0604020202020204" pitchFamily="34" charset="0"/>
              </a:rPr>
              <a:t>Measurement </a:t>
            </a:r>
          </a:p>
          <a:p>
            <a:pPr lvl="1"/>
            <a:r>
              <a:rPr lang="en-US" sz="1400" dirty="0">
                <a:latin typeface="Arial" panose="020B0604020202020204" pitchFamily="34" charset="0"/>
                <a:cs typeface="Arial" panose="020B0604020202020204" pitchFamily="34" charset="0"/>
              </a:rPr>
              <a:t>Ambulatory assessment </a:t>
            </a:r>
          </a:p>
          <a:p>
            <a:pPr lvl="1"/>
            <a:r>
              <a:rPr lang="en-US" sz="1400" dirty="0">
                <a:latin typeface="Arial" panose="020B0604020202020204" pitchFamily="34" charset="0"/>
                <a:cs typeface="Arial" panose="020B0604020202020204" pitchFamily="34" charset="0"/>
              </a:rPr>
              <a:t>Guidance to handle informant discrepancy</a:t>
            </a:r>
          </a:p>
          <a:p>
            <a:pPr lvl="1"/>
            <a:r>
              <a:rPr lang="en-US" sz="1400" dirty="0">
                <a:latin typeface="Arial" panose="020B0604020202020204" pitchFamily="34" charset="0"/>
                <a:cs typeface="Arial" panose="020B0604020202020204" pitchFamily="34" charset="0"/>
              </a:rPr>
              <a:t>Assessment tools for adolescents and young adults</a:t>
            </a:r>
          </a:p>
          <a:p>
            <a:pPr lvl="1"/>
            <a:r>
              <a:rPr lang="en-US" sz="1400" dirty="0">
                <a:latin typeface="Arial" panose="020B0604020202020204" pitchFamily="34" charset="0"/>
                <a:cs typeface="Arial" panose="020B0604020202020204" pitchFamily="34" charset="0"/>
              </a:rPr>
              <a:t>Harmonization of different </a:t>
            </a:r>
            <a:r>
              <a:rPr lang="en-US" sz="1400" dirty="0" err="1">
                <a:latin typeface="Arial" panose="020B0604020202020204" pitchFamily="34" charset="0"/>
                <a:cs typeface="Arial" panose="020B0604020202020204" pitchFamily="34" charset="0"/>
              </a:rPr>
              <a:t>mesures</a:t>
            </a:r>
            <a:r>
              <a:rPr lang="en-US" sz="1400" dirty="0">
                <a:latin typeface="Arial" panose="020B0604020202020204" pitchFamily="34" charset="0"/>
                <a:cs typeface="Arial" panose="020B0604020202020204" pitchFamily="34" charset="0"/>
              </a:rPr>
              <a:t> of irritability  </a:t>
            </a:r>
          </a:p>
          <a:p>
            <a:pPr lvl="1"/>
            <a:r>
              <a:rPr lang="en-US" sz="1400" dirty="0">
                <a:latin typeface="Arial" panose="020B0604020202020204" pitchFamily="34" charset="0"/>
                <a:cs typeface="Arial" panose="020B0604020202020204" pitchFamily="34" charset="0"/>
              </a:rPr>
              <a:t>Measuring irritability with questionnaires not designed to assess irritability (e.g., CBCL) </a:t>
            </a:r>
          </a:p>
        </p:txBody>
      </p:sp>
    </p:spTree>
    <p:extLst>
      <p:ext uri="{BB962C8B-B14F-4D97-AF65-F5344CB8AC3E}">
        <p14:creationId xmlns:p14="http://schemas.microsoft.com/office/powerpoint/2010/main" val="412335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63D6-980F-EEE3-00D2-E264038E9B9E}"/>
              </a:ext>
            </a:extLst>
          </p:cNvPr>
          <p:cNvSpPr>
            <a:spLocks noGrp="1"/>
          </p:cNvSpPr>
          <p:nvPr>
            <p:ph type="title"/>
          </p:nvPr>
        </p:nvSpPr>
        <p:spPr>
          <a:xfrm>
            <a:off x="294291" y="480229"/>
            <a:ext cx="10515600" cy="444681"/>
          </a:xfrm>
        </p:spPr>
        <p:txBody>
          <a:bodyPr>
            <a:normAutofit fontScale="90000"/>
          </a:bodyPr>
          <a:lstStyle/>
          <a:p>
            <a:r>
              <a:rPr lang="en-US" sz="3600" dirty="0">
                <a:latin typeface="Arial" panose="020B0604020202020204" pitchFamily="34" charset="0"/>
                <a:cs typeface="Arial" panose="020B0604020202020204" pitchFamily="34" charset="0"/>
              </a:rPr>
              <a:t>Research questions to address?</a:t>
            </a:r>
          </a:p>
        </p:txBody>
      </p:sp>
      <p:sp>
        <p:nvSpPr>
          <p:cNvPr id="3" name="Content Placeholder 2">
            <a:extLst>
              <a:ext uri="{FF2B5EF4-FFF2-40B4-BE49-F238E27FC236}">
                <a16:creationId xmlns:a16="http://schemas.microsoft.com/office/drawing/2014/main" id="{C9F5C682-2359-5E82-34E7-FBCC79A1322D}"/>
              </a:ext>
            </a:extLst>
          </p:cNvPr>
          <p:cNvSpPr>
            <a:spLocks noGrp="1"/>
          </p:cNvSpPr>
          <p:nvPr>
            <p:ph idx="1"/>
          </p:nvPr>
        </p:nvSpPr>
        <p:spPr>
          <a:xfrm>
            <a:off x="362888" y="1066694"/>
            <a:ext cx="11627069" cy="5630946"/>
          </a:xfrm>
        </p:spPr>
        <p:txBody>
          <a:bodyPr>
            <a:normAutofit/>
          </a:bodyPr>
          <a:lstStyle/>
          <a:p>
            <a:r>
              <a:rPr lang="en-US" sz="1800" b="1" dirty="0">
                <a:latin typeface="Arial" panose="020B0604020202020204" pitchFamily="34" charset="0"/>
                <a:cs typeface="Arial" panose="020B0604020202020204" pitchFamily="34" charset="0"/>
              </a:rPr>
              <a:t>Pathophysiology</a:t>
            </a:r>
          </a:p>
          <a:p>
            <a:pPr lvl="1"/>
            <a:r>
              <a:rPr lang="en-US" sz="1400" dirty="0">
                <a:latin typeface="Arial" panose="020B0604020202020204" pitchFamily="34" charset="0"/>
                <a:cs typeface="Arial" panose="020B0604020202020204" pitchFamily="34" charset="0"/>
              </a:rPr>
              <a:t>reward sensitivity</a:t>
            </a:r>
          </a:p>
          <a:p>
            <a:r>
              <a:rPr lang="en-US" sz="1800" b="1" dirty="0">
                <a:latin typeface="Arial" panose="020B0604020202020204" pitchFamily="34" charset="0"/>
                <a:cs typeface="Arial" panose="020B0604020202020204" pitchFamily="34" charset="0"/>
              </a:rPr>
              <a:t>Genetics:</a:t>
            </a:r>
            <a:r>
              <a:rPr lang="en-US" sz="2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 irritability and its relationship to genetics of anxiety and depression (John </a:t>
            </a:r>
            <a:r>
              <a:rPr lang="en-US" sz="1400" dirty="0" err="1">
                <a:latin typeface="Arial" panose="020B0604020202020204" pitchFamily="34" charset="0"/>
                <a:cs typeface="Arial" panose="020B0604020202020204" pitchFamily="34" charset="0"/>
              </a:rPr>
              <a:t>Hetteman</a:t>
            </a:r>
            <a:r>
              <a:rPr lang="en-US" sz="1400" dirty="0">
                <a:latin typeface="Arial" panose="020B0604020202020204" pitchFamily="34" charset="0"/>
                <a:cs typeface="Arial" panose="020B0604020202020204" pitchFamily="34" charset="0"/>
              </a:rPr>
              <a:t> has DNA data for his twin sample)</a:t>
            </a:r>
            <a:endParaRPr lang="en-US" sz="14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Treatment</a:t>
            </a:r>
          </a:p>
          <a:p>
            <a:pPr lvl="1"/>
            <a:r>
              <a:rPr lang="en-US" sz="1400" dirty="0">
                <a:latin typeface="Arial" panose="020B0604020202020204" pitchFamily="34" charset="0"/>
                <a:cs typeface="Arial" panose="020B0604020202020204" pitchFamily="34" charset="0"/>
              </a:rPr>
              <a:t>Psychotherapy</a:t>
            </a:r>
          </a:p>
          <a:p>
            <a:pPr lvl="1"/>
            <a:r>
              <a:rPr lang="en-US" sz="1400" dirty="0">
                <a:latin typeface="Arial" panose="020B0604020202020204" pitchFamily="34" charset="0"/>
                <a:cs typeface="Arial" panose="020B0604020202020204" pitchFamily="34" charset="0"/>
              </a:rPr>
              <a:t>School/home-based interventions</a:t>
            </a:r>
          </a:p>
          <a:p>
            <a:pPr lvl="1"/>
            <a:r>
              <a:rPr lang="en-US" sz="1400" dirty="0">
                <a:latin typeface="Arial" panose="020B0604020202020204" pitchFamily="34" charset="0"/>
                <a:cs typeface="Arial" panose="020B0604020202020204" pitchFamily="34" charset="0"/>
              </a:rPr>
              <a:t>Medication</a:t>
            </a:r>
          </a:p>
          <a:p>
            <a:pPr lvl="1"/>
            <a:r>
              <a:rPr lang="en-US" sz="1400" dirty="0">
                <a:latin typeface="Arial" panose="020B0604020202020204" pitchFamily="34" charset="0"/>
                <a:cs typeface="Arial" panose="020B0604020202020204" pitchFamily="34" charset="0"/>
              </a:rPr>
              <a:t>Randomized control trials</a:t>
            </a:r>
          </a:p>
          <a:p>
            <a:r>
              <a:rPr lang="en-US" sz="1800" b="1" dirty="0">
                <a:latin typeface="Arial" panose="020B0604020202020204" pitchFamily="34" charset="0"/>
                <a:cs typeface="Arial" panose="020B0604020202020204" pitchFamily="34" charset="0"/>
              </a:rPr>
              <a:t>Phenotypes of irritability in childhood</a:t>
            </a:r>
          </a:p>
          <a:p>
            <a:r>
              <a:rPr lang="en-US" sz="1800" b="1" dirty="0">
                <a:latin typeface="Arial" panose="020B0604020202020204" pitchFamily="34" charset="0"/>
                <a:cs typeface="Arial" panose="020B0604020202020204" pitchFamily="34" charset="0"/>
              </a:rPr>
              <a:t>How to facilitate data sharing among labs</a:t>
            </a:r>
          </a:p>
          <a:p>
            <a:r>
              <a:rPr lang="en-US" sz="1800" b="1" dirty="0">
                <a:latin typeface="Arial" panose="020B0604020202020204" pitchFamily="34" charset="0"/>
                <a:cs typeface="Arial" panose="020B0604020202020204" pitchFamily="34" charset="0"/>
              </a:rPr>
              <a:t>Differences in irritability across developmental stages</a:t>
            </a:r>
          </a:p>
        </p:txBody>
      </p:sp>
    </p:spTree>
    <p:extLst>
      <p:ext uri="{BB962C8B-B14F-4D97-AF65-F5344CB8AC3E}">
        <p14:creationId xmlns:p14="http://schemas.microsoft.com/office/powerpoint/2010/main" val="3689922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3CAA6-2784-0D04-02D6-9D2D68763B82}"/>
              </a:ext>
            </a:extLst>
          </p:cNvPr>
          <p:cNvSpPr>
            <a:spLocks noGrp="1"/>
          </p:cNvSpPr>
          <p:nvPr>
            <p:ph idx="1"/>
          </p:nvPr>
        </p:nvSpPr>
        <p:spPr>
          <a:xfrm>
            <a:off x="429827" y="1246535"/>
            <a:ext cx="11484006" cy="5448555"/>
          </a:xfrm>
        </p:spPr>
        <p:txBody>
          <a:bodyPr>
            <a:normAutofit fontScale="62500" lnSpcReduction="20000"/>
          </a:bodyPr>
          <a:lstStyle/>
          <a:p>
            <a:r>
              <a:rPr lang="en-US" sz="2900" dirty="0"/>
              <a:t>“Work on best methods and measures development for cross-race/cross ethnic/cross national work within US and abroad. I have a junior colleague and a student who would be most interested in all this and are working in this area more than I am. I believe good chance one of them would want to attend a conference and/or join in on developing a paper or other project. We do have a data set with some irritability data we have published on; it is not very diverse but we are happy to contribute data to a pooled paper if there is a clear plan.”</a:t>
            </a:r>
          </a:p>
          <a:p>
            <a:r>
              <a:rPr lang="en-US" sz="2900" dirty="0"/>
              <a:t>“Thanks for all your work on this. It seems like a great initiative and I especially value the cross-cultural part. In this vein, I think it'll be important to reach out (if you're not already doing so) to youth mental health researchers and professionals from other contexts and countries (i.e., outside the U.S. and Anglo/Western settings). These folks may not be super focused on irritability research, but I think they would bring clinical, cultural, and research knowledge that would be important to have at the table, but easy to overlook. Happy to help how I can.”</a:t>
            </a:r>
          </a:p>
          <a:p>
            <a:r>
              <a:rPr lang="en-US" sz="2900" dirty="0"/>
              <a:t>“I am leading a hospital unit for adolescents in Lausanne (Switzerland) and I am willing to start data collection on irritability and plan specific interventions.”</a:t>
            </a:r>
          </a:p>
          <a:p>
            <a:r>
              <a:rPr lang="en-US" sz="2900" dirty="0"/>
              <a:t>“PGC </a:t>
            </a:r>
            <a:r>
              <a:rPr lang="en-US" sz="2200" i="1" dirty="0"/>
              <a:t>(Psychiatric Genomics Consortium) </a:t>
            </a:r>
            <a:r>
              <a:rPr lang="en-US" sz="2900" dirty="0"/>
              <a:t>was useful for genetic sharing and a shared platform for data sharing”</a:t>
            </a:r>
          </a:p>
          <a:p>
            <a:r>
              <a:rPr lang="en-US" sz="2900" dirty="0"/>
              <a:t>“(a) appreciate your leading this effort!  (b) more interested in new collection/grants as I think challenge of merging old data is that it's fundamentally limited in what type of data or how to involve identity on many levels in analyses--so my answer to #2 above is "maybe" more than just Y/N.  </a:t>
            </a:r>
            <a:r>
              <a:rPr lang="en-US" sz="2900" dirty="0" err="1"/>
              <a:t>Tnx</a:t>
            </a:r>
            <a:r>
              <a:rPr lang="en-US" sz="2900" dirty="0"/>
              <a:t>!”</a:t>
            </a:r>
          </a:p>
          <a:p>
            <a:r>
              <a:rPr lang="en-US" sz="2900" dirty="0"/>
              <a:t>“Is this being done in conjunction with the Vermont Irritability Conference?”</a:t>
            </a:r>
          </a:p>
          <a:p>
            <a:r>
              <a:rPr lang="en-US" sz="2900" dirty="0"/>
              <a:t>“I think, it is very important to better understand how cultural background shapes the perception and consequences of irritability. I think the consortium is ideally positioned to address these questions.”</a:t>
            </a:r>
          </a:p>
          <a:p>
            <a:r>
              <a:rPr lang="en-US" sz="2900"/>
              <a:t>“</a:t>
            </a:r>
            <a:r>
              <a:rPr lang="en-US" sz="2900" dirty="0"/>
              <a:t>I don't have my own data to share yet but as soon as I do I would be happy to contribute to any/all pooled data!”</a:t>
            </a:r>
          </a:p>
          <a:p>
            <a:r>
              <a:rPr lang="en-US" sz="2900" dirty="0">
                <a:sym typeface="Wingdings" panose="05000000000000000000" pitchFamily="2" charset="2"/>
              </a:rPr>
              <a:t>Lots of thanks </a:t>
            </a:r>
            <a:endParaRPr lang="en-US" sz="2900" dirty="0"/>
          </a:p>
          <a:p>
            <a:pPr marL="0" indent="0">
              <a:buNone/>
            </a:pPr>
            <a:endParaRPr lang="en-US" dirty="0"/>
          </a:p>
        </p:txBody>
      </p:sp>
      <p:sp>
        <p:nvSpPr>
          <p:cNvPr id="5" name="Title 1">
            <a:extLst>
              <a:ext uri="{FF2B5EF4-FFF2-40B4-BE49-F238E27FC236}">
                <a16:creationId xmlns:a16="http://schemas.microsoft.com/office/drawing/2014/main" id="{98D8FACD-5D1D-C260-DA77-FD573A9317BA}"/>
              </a:ext>
            </a:extLst>
          </p:cNvPr>
          <p:cNvSpPr txBox="1">
            <a:spLocks/>
          </p:cNvSpPr>
          <p:nvPr/>
        </p:nvSpPr>
        <p:spPr>
          <a:xfrm>
            <a:off x="294291" y="480229"/>
            <a:ext cx="10515600" cy="44468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Arial" panose="020B0604020202020204" pitchFamily="34" charset="0"/>
                <a:cs typeface="Arial" panose="020B0604020202020204" pitchFamily="34" charset="0"/>
              </a:rPr>
              <a:t>Comments and suggestions?</a:t>
            </a:r>
          </a:p>
        </p:txBody>
      </p:sp>
    </p:spTree>
    <p:extLst>
      <p:ext uri="{BB962C8B-B14F-4D97-AF65-F5344CB8AC3E}">
        <p14:creationId xmlns:p14="http://schemas.microsoft.com/office/powerpoint/2010/main" val="20135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14BD9DBF-0432-7EDC-A429-F2A239BCEB48}"/>
              </a:ext>
            </a:extLst>
          </p:cNvPr>
          <p:cNvGraphicFramePr>
            <a:graphicFrameLocks noGrp="1"/>
          </p:cNvGraphicFramePr>
          <p:nvPr>
            <p:ph idx="1"/>
            <p:extLst>
              <p:ext uri="{D42A27DB-BD31-4B8C-83A1-F6EECF244321}">
                <p14:modId xmlns:p14="http://schemas.microsoft.com/office/powerpoint/2010/main" val="1638098801"/>
              </p:ext>
            </p:extLst>
          </p:nvPr>
        </p:nvGraphicFramePr>
        <p:xfrm>
          <a:off x="1" y="1100832"/>
          <a:ext cx="12192000" cy="567727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1A769E27-C6F0-D2E5-44E8-5EBFE8EFB218}"/>
              </a:ext>
            </a:extLst>
          </p:cNvPr>
          <p:cNvSpPr txBox="1"/>
          <p:nvPr/>
        </p:nvSpPr>
        <p:spPr>
          <a:xfrm>
            <a:off x="-278300" y="345715"/>
            <a:ext cx="9516862" cy="400110"/>
          </a:xfrm>
          <a:prstGeom prst="rect">
            <a:avLst/>
          </a:prstGeom>
          <a:noFill/>
        </p:spPr>
        <p:txBody>
          <a:bodyPr wrap="square" rtlCol="0">
            <a:spAutoFit/>
          </a:bodyPr>
          <a:lstStyle/>
          <a:p>
            <a:pPr algn="ctr"/>
            <a:r>
              <a:rPr lang="en-US" sz="2000" b="1" dirty="0">
                <a:effectLst/>
                <a:latin typeface="Arial" panose="020B0604020202020204" pitchFamily="34" charset="0"/>
                <a:ea typeface="Calibri" panose="020F0502020204030204" pitchFamily="34" charset="0"/>
                <a:cs typeface="Arial" panose="020B0604020202020204" pitchFamily="34" charset="0"/>
              </a:rPr>
              <a:t>What are some consortium activities you would like to participate in? </a:t>
            </a:r>
            <a:endParaRPr lang="en-US" sz="20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9A7CD4A-603C-45ED-0F2B-C59890494179}"/>
              </a:ext>
            </a:extLst>
          </p:cNvPr>
          <p:cNvSpPr txBox="1"/>
          <p:nvPr/>
        </p:nvSpPr>
        <p:spPr>
          <a:xfrm>
            <a:off x="9490860" y="561159"/>
            <a:ext cx="2459114" cy="369332"/>
          </a:xfrm>
          <a:prstGeom prst="rect">
            <a:avLst/>
          </a:prstGeom>
          <a:noFill/>
        </p:spPr>
        <p:txBody>
          <a:bodyPr wrap="square" rtlCol="0">
            <a:spAutoFit/>
          </a:bodyPr>
          <a:lstStyle/>
          <a:p>
            <a:r>
              <a:rPr lang="en-US" dirty="0"/>
              <a:t>67 respondents in total</a:t>
            </a:r>
          </a:p>
        </p:txBody>
      </p:sp>
      <p:sp>
        <p:nvSpPr>
          <p:cNvPr id="5" name="TextBox 1">
            <a:extLst>
              <a:ext uri="{FF2B5EF4-FFF2-40B4-BE49-F238E27FC236}">
                <a16:creationId xmlns:a16="http://schemas.microsoft.com/office/drawing/2014/main" id="{7B6C8783-8E6E-F852-A959-9E9539AEE3E2}"/>
              </a:ext>
            </a:extLst>
          </p:cNvPr>
          <p:cNvSpPr txBox="1"/>
          <p:nvPr/>
        </p:nvSpPr>
        <p:spPr>
          <a:xfrm>
            <a:off x="8550675" y="4182491"/>
            <a:ext cx="612560" cy="48161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bg1"/>
                </a:solidFill>
                <a:latin typeface="Arial" panose="020B0604020202020204" pitchFamily="34" charset="0"/>
                <a:cs typeface="Arial" panose="020B0604020202020204" pitchFamily="34" charset="0"/>
              </a:rPr>
              <a:t>37%</a:t>
            </a:r>
          </a:p>
        </p:txBody>
      </p:sp>
      <p:sp>
        <p:nvSpPr>
          <p:cNvPr id="7" name="TextBox 1">
            <a:extLst>
              <a:ext uri="{FF2B5EF4-FFF2-40B4-BE49-F238E27FC236}">
                <a16:creationId xmlns:a16="http://schemas.microsoft.com/office/drawing/2014/main" id="{43EEA3EC-8283-0345-7133-0677EDF45070}"/>
              </a:ext>
            </a:extLst>
          </p:cNvPr>
          <p:cNvSpPr txBox="1"/>
          <p:nvPr/>
        </p:nvSpPr>
        <p:spPr>
          <a:xfrm>
            <a:off x="9817961" y="3957877"/>
            <a:ext cx="612560" cy="48161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bg1"/>
                </a:solidFill>
                <a:latin typeface="Arial" panose="020B0604020202020204" pitchFamily="34" charset="0"/>
                <a:cs typeface="Arial" panose="020B0604020202020204" pitchFamily="34" charset="0"/>
              </a:rPr>
              <a:t>43%</a:t>
            </a:r>
          </a:p>
        </p:txBody>
      </p:sp>
      <p:sp>
        <p:nvSpPr>
          <p:cNvPr id="8" name="TextBox 1">
            <a:extLst>
              <a:ext uri="{FF2B5EF4-FFF2-40B4-BE49-F238E27FC236}">
                <a16:creationId xmlns:a16="http://schemas.microsoft.com/office/drawing/2014/main" id="{9756F9A2-8CAC-6C31-3BBD-1E902264845A}"/>
              </a:ext>
            </a:extLst>
          </p:cNvPr>
          <p:cNvSpPr txBox="1"/>
          <p:nvPr/>
        </p:nvSpPr>
        <p:spPr>
          <a:xfrm>
            <a:off x="11124455" y="3702643"/>
            <a:ext cx="612560" cy="48161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bg1"/>
                </a:solidFill>
                <a:latin typeface="Arial" panose="020B0604020202020204" pitchFamily="34" charset="0"/>
                <a:cs typeface="Arial" panose="020B0604020202020204" pitchFamily="34" charset="0"/>
              </a:rPr>
              <a:t>52%</a:t>
            </a:r>
          </a:p>
        </p:txBody>
      </p:sp>
      <p:sp>
        <p:nvSpPr>
          <p:cNvPr id="3" name="TextBox 2">
            <a:extLst>
              <a:ext uri="{FF2B5EF4-FFF2-40B4-BE49-F238E27FC236}">
                <a16:creationId xmlns:a16="http://schemas.microsoft.com/office/drawing/2014/main" id="{B7047A5A-9DD5-B3C0-B913-34FEC4A071FC}"/>
              </a:ext>
            </a:extLst>
          </p:cNvPr>
          <p:cNvSpPr txBox="1"/>
          <p:nvPr/>
        </p:nvSpPr>
        <p:spPr>
          <a:xfrm rot="16200000">
            <a:off x="-133166" y="5708342"/>
            <a:ext cx="74892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count</a:t>
            </a:r>
          </a:p>
        </p:txBody>
      </p:sp>
    </p:spTree>
    <p:extLst>
      <p:ext uri="{BB962C8B-B14F-4D97-AF65-F5344CB8AC3E}">
        <p14:creationId xmlns:p14="http://schemas.microsoft.com/office/powerpoint/2010/main" val="165150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B587-5828-FB7D-45BD-9EBBC4521637}"/>
              </a:ext>
            </a:extLst>
          </p:cNvPr>
          <p:cNvSpPr>
            <a:spLocks noGrp="1"/>
          </p:cNvSpPr>
          <p:nvPr>
            <p:ph type="title"/>
          </p:nvPr>
        </p:nvSpPr>
        <p:spPr>
          <a:xfrm>
            <a:off x="518604" y="247495"/>
            <a:ext cx="5257800" cy="1325563"/>
          </a:xfrm>
        </p:spPr>
        <p:txBody>
          <a:bodyPr>
            <a:normAutofit/>
          </a:bodyPr>
          <a:lstStyle/>
          <a:p>
            <a:pPr algn="ctr"/>
            <a:r>
              <a:rPr lang="en-US" sz="2000" b="1" i="0" dirty="0">
                <a:solidFill>
                  <a:srgbClr val="000000"/>
                </a:solidFill>
                <a:effectLst/>
                <a:latin typeface="Arial" panose="020B0604020202020204" pitchFamily="34" charset="0"/>
                <a:cs typeface="Arial" panose="020B0604020202020204" pitchFamily="34" charset="0"/>
              </a:rPr>
              <a:t>Are you interested in pooling existing datasets together?</a:t>
            </a:r>
            <a:r>
              <a:rPr lang="en-US" sz="2000" b="0" i="0" dirty="0">
                <a:solidFill>
                  <a:srgbClr val="000000"/>
                </a:solidFill>
                <a:effectLst/>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graphicFrame>
        <p:nvGraphicFramePr>
          <p:cNvPr id="6" name="Content Placeholder 5">
            <a:extLst>
              <a:ext uri="{FF2B5EF4-FFF2-40B4-BE49-F238E27FC236}">
                <a16:creationId xmlns:a16="http://schemas.microsoft.com/office/drawing/2014/main" id="{53A6D42D-DD95-B1F9-2AE3-5CD4E05332B4}"/>
              </a:ext>
            </a:extLst>
          </p:cNvPr>
          <p:cNvGraphicFramePr>
            <a:graphicFrameLocks noGrp="1"/>
          </p:cNvGraphicFramePr>
          <p:nvPr>
            <p:ph idx="1"/>
            <p:extLst>
              <p:ext uri="{D42A27DB-BD31-4B8C-83A1-F6EECF244321}">
                <p14:modId xmlns:p14="http://schemas.microsoft.com/office/powerpoint/2010/main" val="421762199"/>
              </p:ext>
            </p:extLst>
          </p:nvPr>
        </p:nvGraphicFramePr>
        <p:xfrm>
          <a:off x="616259" y="1573876"/>
          <a:ext cx="5062490" cy="23145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5">
            <a:extLst>
              <a:ext uri="{FF2B5EF4-FFF2-40B4-BE49-F238E27FC236}">
                <a16:creationId xmlns:a16="http://schemas.microsoft.com/office/drawing/2014/main" id="{A4D22B68-EEEC-7D16-B0D8-017E2659DF08}"/>
              </a:ext>
            </a:extLst>
          </p:cNvPr>
          <p:cNvGraphicFramePr>
            <a:graphicFrameLocks/>
          </p:cNvGraphicFramePr>
          <p:nvPr>
            <p:extLst>
              <p:ext uri="{D42A27DB-BD31-4B8C-83A1-F6EECF244321}">
                <p14:modId xmlns:p14="http://schemas.microsoft.com/office/powerpoint/2010/main" val="1359813660"/>
              </p:ext>
            </p:extLst>
          </p:nvPr>
        </p:nvGraphicFramePr>
        <p:xfrm>
          <a:off x="6096000" y="3888419"/>
          <a:ext cx="4918230" cy="2516422"/>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18D6B735-35A2-B77C-3A77-99094AB1E992}"/>
              </a:ext>
            </a:extLst>
          </p:cNvPr>
          <p:cNvSpPr txBox="1"/>
          <p:nvPr/>
        </p:nvSpPr>
        <p:spPr>
          <a:xfrm>
            <a:off x="6245185" y="3429000"/>
            <a:ext cx="6096000" cy="338554"/>
          </a:xfrm>
          <a:prstGeom prst="rect">
            <a:avLst/>
          </a:prstGeom>
          <a:noFill/>
        </p:spPr>
        <p:txBody>
          <a:bodyPr wrap="square">
            <a:spAutoFit/>
          </a:bodyPr>
          <a:lstStyle/>
          <a:p>
            <a:r>
              <a:rPr lang="en-US" sz="1600" b="1" i="0" dirty="0">
                <a:solidFill>
                  <a:srgbClr val="000000"/>
                </a:solidFill>
                <a:effectLst/>
                <a:latin typeface="Arial" panose="020B0604020202020204" pitchFamily="34" charset="0"/>
                <a:cs typeface="Arial" panose="020B0604020202020204" pitchFamily="34" charset="0"/>
              </a:rPr>
              <a:t>Do you have data that you would like to contribute?</a:t>
            </a:r>
            <a:r>
              <a:rPr lang="en-US" sz="1600" b="0" i="0" dirty="0">
                <a:solidFill>
                  <a:srgbClr val="000000"/>
                </a:solidFill>
                <a:effectLst/>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4" name="Arrow: Bent-Up 3">
            <a:extLst>
              <a:ext uri="{FF2B5EF4-FFF2-40B4-BE49-F238E27FC236}">
                <a16:creationId xmlns:a16="http://schemas.microsoft.com/office/drawing/2014/main" id="{49E82CA8-9C02-A93D-A386-D4C38861B327}"/>
              </a:ext>
            </a:extLst>
          </p:cNvPr>
          <p:cNvSpPr/>
          <p:nvPr/>
        </p:nvSpPr>
        <p:spPr>
          <a:xfrm rot="5400000">
            <a:off x="3878478" y="3205903"/>
            <a:ext cx="1867918" cy="2149876"/>
          </a:xfrm>
          <a:prstGeom prst="bentUpArrow">
            <a:avLst>
              <a:gd name="adj1" fmla="val 6606"/>
              <a:gd name="adj2" fmla="val 10086"/>
              <a:gd name="adj3" fmla="val 309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1">
            <a:extLst>
              <a:ext uri="{FF2B5EF4-FFF2-40B4-BE49-F238E27FC236}">
                <a16:creationId xmlns:a16="http://schemas.microsoft.com/office/drawing/2014/main" id="{C3C64218-E102-9BC2-AF90-E87AE76C835C}"/>
              </a:ext>
            </a:extLst>
          </p:cNvPr>
          <p:cNvSpPr txBox="1"/>
          <p:nvPr/>
        </p:nvSpPr>
        <p:spPr>
          <a:xfrm>
            <a:off x="7399025" y="4321900"/>
            <a:ext cx="607666" cy="46060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bg1"/>
                </a:solidFill>
                <a:latin typeface="Arial" panose="020B0604020202020204" pitchFamily="34" charset="0"/>
                <a:cs typeface="Arial" panose="020B0604020202020204" pitchFamily="34" charset="0"/>
              </a:rPr>
              <a:t>35%</a:t>
            </a:r>
          </a:p>
        </p:txBody>
      </p:sp>
      <p:sp>
        <p:nvSpPr>
          <p:cNvPr id="3" name="TextBox 2">
            <a:extLst>
              <a:ext uri="{FF2B5EF4-FFF2-40B4-BE49-F238E27FC236}">
                <a16:creationId xmlns:a16="http://schemas.microsoft.com/office/drawing/2014/main" id="{E2487FF9-B2A8-460B-0EF0-520B7028A623}"/>
              </a:ext>
            </a:extLst>
          </p:cNvPr>
          <p:cNvSpPr txBox="1"/>
          <p:nvPr/>
        </p:nvSpPr>
        <p:spPr>
          <a:xfrm>
            <a:off x="2656145" y="3767554"/>
            <a:ext cx="982718" cy="307777"/>
          </a:xfrm>
          <a:prstGeom prst="rect">
            <a:avLst/>
          </a:prstGeom>
          <a:noFill/>
        </p:spPr>
        <p:txBody>
          <a:bodyPr wrap="square" rtlCol="0">
            <a:spAutoFit/>
          </a:bodyPr>
          <a:lstStyle/>
          <a:p>
            <a:pPr algn="ctr"/>
            <a:r>
              <a:rPr lang="en-US" sz="1400" dirty="0">
                <a:solidFill>
                  <a:srgbClr val="8D8D8D"/>
                </a:solidFill>
                <a:latin typeface="Arial" panose="020B0604020202020204" pitchFamily="34" charset="0"/>
                <a:cs typeface="Arial" panose="020B0604020202020204" pitchFamily="34" charset="0"/>
              </a:rPr>
              <a:t>count</a:t>
            </a:r>
          </a:p>
        </p:txBody>
      </p:sp>
      <p:sp>
        <p:nvSpPr>
          <p:cNvPr id="11" name="TextBox 10">
            <a:extLst>
              <a:ext uri="{FF2B5EF4-FFF2-40B4-BE49-F238E27FC236}">
                <a16:creationId xmlns:a16="http://schemas.microsoft.com/office/drawing/2014/main" id="{CF7E5DE1-FB8F-B696-93A7-693601C8D681}"/>
              </a:ext>
            </a:extLst>
          </p:cNvPr>
          <p:cNvSpPr txBox="1"/>
          <p:nvPr/>
        </p:nvSpPr>
        <p:spPr>
          <a:xfrm>
            <a:off x="8063756" y="6250952"/>
            <a:ext cx="982718" cy="307777"/>
          </a:xfrm>
          <a:prstGeom prst="rect">
            <a:avLst/>
          </a:prstGeom>
          <a:noFill/>
        </p:spPr>
        <p:txBody>
          <a:bodyPr wrap="square" rtlCol="0">
            <a:spAutoFit/>
          </a:bodyPr>
          <a:lstStyle/>
          <a:p>
            <a:pPr algn="ctr"/>
            <a:r>
              <a:rPr lang="en-US" sz="1400" dirty="0">
                <a:solidFill>
                  <a:srgbClr val="8D8D8D"/>
                </a:solidFill>
                <a:latin typeface="Arial" panose="020B0604020202020204" pitchFamily="34" charset="0"/>
                <a:cs typeface="Arial" panose="020B0604020202020204" pitchFamily="34" charset="0"/>
              </a:rPr>
              <a:t>count</a:t>
            </a:r>
          </a:p>
        </p:txBody>
      </p:sp>
      <p:sp>
        <p:nvSpPr>
          <p:cNvPr id="5" name="Arrow: Right 4">
            <a:extLst>
              <a:ext uri="{FF2B5EF4-FFF2-40B4-BE49-F238E27FC236}">
                <a16:creationId xmlns:a16="http://schemas.microsoft.com/office/drawing/2014/main" id="{3E7D020E-E111-96E9-3D28-92465F74EA1F}"/>
              </a:ext>
            </a:extLst>
          </p:cNvPr>
          <p:cNvSpPr/>
          <p:nvPr/>
        </p:nvSpPr>
        <p:spPr>
          <a:xfrm>
            <a:off x="9170632" y="5450889"/>
            <a:ext cx="452761" cy="248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F4CE2E9-D355-CE2C-8DC0-46D559469F74}"/>
              </a:ext>
            </a:extLst>
          </p:cNvPr>
          <p:cNvSpPr txBox="1"/>
          <p:nvPr/>
        </p:nvSpPr>
        <p:spPr>
          <a:xfrm>
            <a:off x="9738804" y="5362113"/>
            <a:ext cx="2175029" cy="369332"/>
          </a:xfrm>
          <a:prstGeom prst="rect">
            <a:avLst/>
          </a:prstGeom>
          <a:solidFill>
            <a:schemeClr val="bg1"/>
          </a:solidFill>
          <a:ln>
            <a:solidFill>
              <a:srgbClr val="4472C4"/>
            </a:solidFill>
          </a:ln>
        </p:spPr>
        <p:txBody>
          <a:bodyPr wrap="square" rtlCol="0">
            <a:spAutoFit/>
          </a:bodyPr>
          <a:lstStyle/>
          <a:p>
            <a:pPr algn="ctr"/>
            <a:r>
              <a:rPr lang="en-US" dirty="0">
                <a:solidFill>
                  <a:srgbClr val="4472C4"/>
                </a:solidFill>
                <a:latin typeface="Arial" panose="020B0604020202020204" pitchFamily="34" charset="0"/>
                <a:cs typeface="Arial" panose="020B0604020202020204" pitchFamily="34" charset="0"/>
              </a:rPr>
              <a:t>34 researchers</a:t>
            </a:r>
          </a:p>
        </p:txBody>
      </p:sp>
    </p:spTree>
    <p:extLst>
      <p:ext uri="{BB962C8B-B14F-4D97-AF65-F5344CB8AC3E}">
        <p14:creationId xmlns:p14="http://schemas.microsoft.com/office/powerpoint/2010/main" val="12198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CA78-9104-7647-7B69-B71767F644C1}"/>
              </a:ext>
            </a:extLst>
          </p:cNvPr>
          <p:cNvSpPr>
            <a:spLocks noGrp="1"/>
          </p:cNvSpPr>
          <p:nvPr>
            <p:ph type="title"/>
          </p:nvPr>
        </p:nvSpPr>
        <p:spPr>
          <a:xfrm>
            <a:off x="199008" y="903"/>
            <a:ext cx="10515600" cy="1325563"/>
          </a:xfrm>
        </p:spPr>
        <p:txBody>
          <a:bodyPr>
            <a:normAutofit/>
          </a:bodyPr>
          <a:lstStyle/>
          <a:p>
            <a:r>
              <a:rPr lang="en-US" sz="3200" dirty="0">
                <a:latin typeface="Arial" panose="020B0604020202020204" pitchFamily="34" charset="0"/>
                <a:cs typeface="Arial" panose="020B0604020202020204" pitchFamily="34" charset="0"/>
              </a:rPr>
              <a:t>From the 34 researchers with data to contribute:</a:t>
            </a:r>
          </a:p>
        </p:txBody>
      </p:sp>
      <p:graphicFrame>
        <p:nvGraphicFramePr>
          <p:cNvPr id="6" name="Content Placeholder 5">
            <a:extLst>
              <a:ext uri="{FF2B5EF4-FFF2-40B4-BE49-F238E27FC236}">
                <a16:creationId xmlns:a16="http://schemas.microsoft.com/office/drawing/2014/main" id="{5BCD5F8F-0B13-883B-912D-1DD4ADA2B112}"/>
              </a:ext>
            </a:extLst>
          </p:cNvPr>
          <p:cNvGraphicFramePr>
            <a:graphicFrameLocks noGrp="1"/>
          </p:cNvGraphicFramePr>
          <p:nvPr>
            <p:ph idx="1"/>
            <p:extLst>
              <p:ext uri="{D42A27DB-BD31-4B8C-83A1-F6EECF244321}">
                <p14:modId xmlns:p14="http://schemas.microsoft.com/office/powerpoint/2010/main" val="1839891601"/>
              </p:ext>
            </p:extLst>
          </p:nvPr>
        </p:nvGraphicFramePr>
        <p:xfrm>
          <a:off x="-398753" y="2413514"/>
          <a:ext cx="10515600" cy="444448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6DB5640-09AE-55AA-2B69-7AF376D1B2FD}"/>
              </a:ext>
            </a:extLst>
          </p:cNvPr>
          <p:cNvSpPr txBox="1"/>
          <p:nvPr/>
        </p:nvSpPr>
        <p:spPr>
          <a:xfrm>
            <a:off x="8407153" y="4356758"/>
            <a:ext cx="3852909"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~60% of datasets has been published</a:t>
            </a:r>
          </a:p>
          <a:p>
            <a:r>
              <a:rPr lang="en-US" dirty="0">
                <a:latin typeface="Arial" panose="020B0604020202020204" pitchFamily="34" charset="0"/>
                <a:cs typeface="Arial" panose="020B0604020202020204" pitchFamily="34" charset="0"/>
              </a:rPr>
              <a:t>54% of datasets doesn’t have any regulatory barriers </a:t>
            </a:r>
          </a:p>
          <a:p>
            <a:pPr lvl="1"/>
            <a:r>
              <a:rPr lang="en-US" dirty="0">
                <a:latin typeface="Arial" panose="020B0604020202020204" pitchFamily="34" charset="0"/>
                <a:cs typeface="Arial" panose="020B0604020202020204" pitchFamily="34" charset="0"/>
              </a:rPr>
              <a:t>- Others might need data sharing agreement, IRB approval</a:t>
            </a:r>
          </a:p>
        </p:txBody>
      </p:sp>
      <p:sp>
        <p:nvSpPr>
          <p:cNvPr id="4" name="TextBox 3">
            <a:extLst>
              <a:ext uri="{FF2B5EF4-FFF2-40B4-BE49-F238E27FC236}">
                <a16:creationId xmlns:a16="http://schemas.microsoft.com/office/drawing/2014/main" id="{634EF854-38B5-34DE-7D99-45A5E013564B}"/>
              </a:ext>
            </a:extLst>
          </p:cNvPr>
          <p:cNvSpPr txBox="1"/>
          <p:nvPr/>
        </p:nvSpPr>
        <p:spPr>
          <a:xfrm>
            <a:off x="7381044" y="2754424"/>
            <a:ext cx="141154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USA (22)</a:t>
            </a:r>
          </a:p>
        </p:txBody>
      </p:sp>
      <p:cxnSp>
        <p:nvCxnSpPr>
          <p:cNvPr id="7" name="Straight Connector 6">
            <a:extLst>
              <a:ext uri="{FF2B5EF4-FFF2-40B4-BE49-F238E27FC236}">
                <a16:creationId xmlns:a16="http://schemas.microsoft.com/office/drawing/2014/main" id="{844940CD-CF05-D6CC-EBA3-F6825F5F003F}"/>
              </a:ext>
            </a:extLst>
          </p:cNvPr>
          <p:cNvCxnSpPr>
            <a:cxnSpLocks/>
          </p:cNvCxnSpPr>
          <p:nvPr/>
        </p:nvCxnSpPr>
        <p:spPr>
          <a:xfrm flipH="1">
            <a:off x="2334827" y="5310865"/>
            <a:ext cx="1038688" cy="738664"/>
          </a:xfrm>
          <a:prstGeom prst="line">
            <a:avLst/>
          </a:prstGeom>
          <a:ln>
            <a:solidFill>
              <a:srgbClr val="ED7D3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B927939-5308-FE94-80BE-B32D4A45204C}"/>
              </a:ext>
            </a:extLst>
          </p:cNvPr>
          <p:cNvSpPr txBox="1"/>
          <p:nvPr/>
        </p:nvSpPr>
        <p:spPr>
          <a:xfrm>
            <a:off x="1629051" y="6049529"/>
            <a:ext cx="100317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Brazil (3)</a:t>
            </a:r>
            <a:endParaRPr lang="en-US" dirty="0"/>
          </a:p>
        </p:txBody>
      </p:sp>
      <p:cxnSp>
        <p:nvCxnSpPr>
          <p:cNvPr id="10" name="Straight Connector 9">
            <a:extLst>
              <a:ext uri="{FF2B5EF4-FFF2-40B4-BE49-F238E27FC236}">
                <a16:creationId xmlns:a16="http://schemas.microsoft.com/office/drawing/2014/main" id="{DD4701AF-23F4-B404-AF11-F5865C9904A4}"/>
              </a:ext>
            </a:extLst>
          </p:cNvPr>
          <p:cNvCxnSpPr>
            <a:cxnSpLocks/>
          </p:cNvCxnSpPr>
          <p:nvPr/>
        </p:nvCxnSpPr>
        <p:spPr>
          <a:xfrm flipH="1" flipV="1">
            <a:off x="3754792" y="2251024"/>
            <a:ext cx="181160" cy="626264"/>
          </a:xfrm>
          <a:prstGeom prst="line">
            <a:avLst/>
          </a:prstGeom>
          <a:ln>
            <a:solidFill>
              <a:srgbClr val="264478"/>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D4701AF-23F4-B404-AF11-F5865C9904A4}"/>
              </a:ext>
            </a:extLst>
          </p:cNvPr>
          <p:cNvCxnSpPr>
            <a:cxnSpLocks/>
          </p:cNvCxnSpPr>
          <p:nvPr/>
        </p:nvCxnSpPr>
        <p:spPr>
          <a:xfrm flipH="1" flipV="1">
            <a:off x="4095565" y="1588159"/>
            <a:ext cx="189206" cy="1166265"/>
          </a:xfrm>
          <a:prstGeom prst="line">
            <a:avLst/>
          </a:prstGeom>
          <a:ln>
            <a:solidFill>
              <a:srgbClr val="9E480E"/>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B7E48A2-91D2-75F6-3366-ABF2B61993A8}"/>
              </a:ext>
            </a:extLst>
          </p:cNvPr>
          <p:cNvCxnSpPr>
            <a:cxnSpLocks/>
            <a:endCxn id="22" idx="3"/>
          </p:cNvCxnSpPr>
          <p:nvPr/>
        </p:nvCxnSpPr>
        <p:spPr>
          <a:xfrm flipV="1">
            <a:off x="4810957" y="2119017"/>
            <a:ext cx="0" cy="673350"/>
          </a:xfrm>
          <a:prstGeom prst="line">
            <a:avLst/>
          </a:prstGeom>
          <a:ln>
            <a:solidFill>
              <a:srgbClr val="63636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8CBAD8-B78D-A9CF-5FBD-3F2D92ECB033}"/>
              </a:ext>
            </a:extLst>
          </p:cNvPr>
          <p:cNvCxnSpPr>
            <a:cxnSpLocks/>
            <a:endCxn id="21" idx="2"/>
          </p:cNvCxnSpPr>
          <p:nvPr/>
        </p:nvCxnSpPr>
        <p:spPr>
          <a:xfrm flipH="1" flipV="1">
            <a:off x="2939617" y="1790240"/>
            <a:ext cx="735738" cy="1387966"/>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AAF638C-CF93-7DC6-303F-A1A0EEF24BCE}"/>
              </a:ext>
            </a:extLst>
          </p:cNvPr>
          <p:cNvSpPr txBox="1"/>
          <p:nvPr/>
        </p:nvSpPr>
        <p:spPr>
          <a:xfrm>
            <a:off x="1424866" y="2891935"/>
            <a:ext cx="141154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Norway (1)</a:t>
            </a:r>
          </a:p>
        </p:txBody>
      </p:sp>
      <p:sp>
        <p:nvSpPr>
          <p:cNvPr id="20" name="TextBox 19">
            <a:extLst>
              <a:ext uri="{FF2B5EF4-FFF2-40B4-BE49-F238E27FC236}">
                <a16:creationId xmlns:a16="http://schemas.microsoft.com/office/drawing/2014/main" id="{F7649197-6A73-2334-A42E-72A6CF85649C}"/>
              </a:ext>
            </a:extLst>
          </p:cNvPr>
          <p:cNvSpPr txBox="1"/>
          <p:nvPr/>
        </p:nvSpPr>
        <p:spPr>
          <a:xfrm>
            <a:off x="2094575" y="2196996"/>
            <a:ext cx="141154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Turkey (1)</a:t>
            </a:r>
          </a:p>
        </p:txBody>
      </p:sp>
      <p:sp>
        <p:nvSpPr>
          <p:cNvPr id="21" name="TextBox 20">
            <a:extLst>
              <a:ext uri="{FF2B5EF4-FFF2-40B4-BE49-F238E27FC236}">
                <a16:creationId xmlns:a16="http://schemas.microsoft.com/office/drawing/2014/main" id="{939DF684-862D-5993-CECF-1E9F7AA72721}"/>
              </a:ext>
            </a:extLst>
          </p:cNvPr>
          <p:cNvSpPr txBox="1"/>
          <p:nvPr/>
        </p:nvSpPr>
        <p:spPr>
          <a:xfrm>
            <a:off x="2069605" y="1205465"/>
            <a:ext cx="1740024"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Germany/</a:t>
            </a:r>
          </a:p>
          <a:p>
            <a:r>
              <a:rPr lang="en-US" sz="1600" dirty="0">
                <a:latin typeface="Arial" panose="020B0604020202020204" pitchFamily="34" charset="0"/>
                <a:cs typeface="Arial" panose="020B0604020202020204" pitchFamily="34" charset="0"/>
              </a:rPr>
              <a:t>Switzerland (1)</a:t>
            </a:r>
          </a:p>
        </p:txBody>
      </p:sp>
      <p:sp>
        <p:nvSpPr>
          <p:cNvPr id="22" name="TextBox 21">
            <a:extLst>
              <a:ext uri="{FF2B5EF4-FFF2-40B4-BE49-F238E27FC236}">
                <a16:creationId xmlns:a16="http://schemas.microsoft.com/office/drawing/2014/main" id="{7C7A2827-C25D-FC2B-0BC9-34E27F20F058}"/>
              </a:ext>
            </a:extLst>
          </p:cNvPr>
          <p:cNvSpPr txBox="1"/>
          <p:nvPr/>
        </p:nvSpPr>
        <p:spPr>
          <a:xfrm>
            <a:off x="3399408" y="1949740"/>
            <a:ext cx="141154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UK (1)</a:t>
            </a:r>
          </a:p>
        </p:txBody>
      </p:sp>
      <p:sp>
        <p:nvSpPr>
          <p:cNvPr id="23" name="TextBox 22">
            <a:extLst>
              <a:ext uri="{FF2B5EF4-FFF2-40B4-BE49-F238E27FC236}">
                <a16:creationId xmlns:a16="http://schemas.microsoft.com/office/drawing/2014/main" id="{88F82FC0-F460-7C76-3E12-FE806817BE28}"/>
              </a:ext>
            </a:extLst>
          </p:cNvPr>
          <p:cNvSpPr txBox="1"/>
          <p:nvPr/>
        </p:nvSpPr>
        <p:spPr>
          <a:xfrm>
            <a:off x="3665738" y="1227535"/>
            <a:ext cx="141154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Japan(1)</a:t>
            </a:r>
          </a:p>
        </p:txBody>
      </p:sp>
      <p:sp>
        <p:nvSpPr>
          <p:cNvPr id="24" name="TextBox 23">
            <a:extLst>
              <a:ext uri="{FF2B5EF4-FFF2-40B4-BE49-F238E27FC236}">
                <a16:creationId xmlns:a16="http://schemas.microsoft.com/office/drawing/2014/main" id="{7BD59272-FCB5-2130-5F74-850774E5553B}"/>
              </a:ext>
            </a:extLst>
          </p:cNvPr>
          <p:cNvSpPr txBox="1"/>
          <p:nvPr/>
        </p:nvSpPr>
        <p:spPr>
          <a:xfrm>
            <a:off x="4239456" y="1611186"/>
            <a:ext cx="141154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Taiwan (1)</a:t>
            </a:r>
          </a:p>
        </p:txBody>
      </p:sp>
    </p:spTree>
    <p:extLst>
      <p:ext uri="{BB962C8B-B14F-4D97-AF65-F5344CB8AC3E}">
        <p14:creationId xmlns:p14="http://schemas.microsoft.com/office/powerpoint/2010/main" val="41599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E5ED-B85C-3E2E-601F-BDEA6CF1896C}"/>
              </a:ext>
            </a:extLst>
          </p:cNvPr>
          <p:cNvSpPr>
            <a:spLocks noGrp="1"/>
          </p:cNvSpPr>
          <p:nvPr>
            <p:ph type="title"/>
          </p:nvPr>
        </p:nvSpPr>
        <p:spPr>
          <a:xfrm>
            <a:off x="315310" y="-38185"/>
            <a:ext cx="10515600" cy="700502"/>
          </a:xfrm>
        </p:spPr>
        <p:txBody>
          <a:bodyPr>
            <a:normAutofit/>
          </a:bodyPr>
          <a:lstStyle/>
          <a:p>
            <a:r>
              <a:rPr lang="en-US" sz="2000" dirty="0">
                <a:latin typeface="Arial" panose="020B0604020202020204" pitchFamily="34" charset="0"/>
                <a:cs typeface="Arial" panose="020B0604020202020204" pitchFamily="34" charset="0"/>
              </a:rPr>
              <a:t>Constructs examined:</a:t>
            </a:r>
          </a:p>
        </p:txBody>
      </p:sp>
      <p:graphicFrame>
        <p:nvGraphicFramePr>
          <p:cNvPr id="6" name="Content Placeholder 5">
            <a:extLst>
              <a:ext uri="{FF2B5EF4-FFF2-40B4-BE49-F238E27FC236}">
                <a16:creationId xmlns:a16="http://schemas.microsoft.com/office/drawing/2014/main" id="{93004054-FB8B-9FA8-A783-42D558C1AE30}"/>
              </a:ext>
            </a:extLst>
          </p:cNvPr>
          <p:cNvGraphicFramePr>
            <a:graphicFrameLocks noGrp="1"/>
          </p:cNvGraphicFramePr>
          <p:nvPr>
            <p:ph idx="1"/>
            <p:extLst>
              <p:ext uri="{D42A27DB-BD31-4B8C-83A1-F6EECF244321}">
                <p14:modId xmlns:p14="http://schemas.microsoft.com/office/powerpoint/2010/main" val="1413531214"/>
              </p:ext>
            </p:extLst>
          </p:nvPr>
        </p:nvGraphicFramePr>
        <p:xfrm>
          <a:off x="429828" y="493560"/>
          <a:ext cx="10782669" cy="31192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5">
            <a:extLst>
              <a:ext uri="{FF2B5EF4-FFF2-40B4-BE49-F238E27FC236}">
                <a16:creationId xmlns:a16="http://schemas.microsoft.com/office/drawing/2014/main" id="{15C5973D-E152-A4C1-8803-19A2CDEFF70F}"/>
              </a:ext>
            </a:extLst>
          </p:cNvPr>
          <p:cNvGraphicFramePr>
            <a:graphicFrameLocks/>
          </p:cNvGraphicFramePr>
          <p:nvPr>
            <p:extLst>
              <p:ext uri="{D42A27DB-BD31-4B8C-83A1-F6EECF244321}">
                <p14:modId xmlns:p14="http://schemas.microsoft.com/office/powerpoint/2010/main" val="2610166640"/>
              </p:ext>
            </p:extLst>
          </p:nvPr>
        </p:nvGraphicFramePr>
        <p:xfrm>
          <a:off x="2433501" y="3841700"/>
          <a:ext cx="8778996" cy="2784859"/>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1">
            <a:extLst>
              <a:ext uri="{FF2B5EF4-FFF2-40B4-BE49-F238E27FC236}">
                <a16:creationId xmlns:a16="http://schemas.microsoft.com/office/drawing/2014/main" id="{825CF109-A4E1-93F6-6246-596EBA57725B}"/>
              </a:ext>
            </a:extLst>
          </p:cNvPr>
          <p:cNvSpPr txBox="1">
            <a:spLocks/>
          </p:cNvSpPr>
          <p:nvPr/>
        </p:nvSpPr>
        <p:spPr>
          <a:xfrm>
            <a:off x="315310" y="3491449"/>
            <a:ext cx="10515600" cy="7005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Arial" panose="020B0604020202020204" pitchFamily="34" charset="0"/>
                <a:cs typeface="Arial" panose="020B0604020202020204" pitchFamily="34" charset="0"/>
              </a:rPr>
              <a:t>Irritability measures:</a:t>
            </a:r>
          </a:p>
        </p:txBody>
      </p:sp>
      <p:sp>
        <p:nvSpPr>
          <p:cNvPr id="7" name="TextBox 6">
            <a:extLst>
              <a:ext uri="{FF2B5EF4-FFF2-40B4-BE49-F238E27FC236}">
                <a16:creationId xmlns:a16="http://schemas.microsoft.com/office/drawing/2014/main" id="{A63221CD-6E00-1344-DB0E-83CFD4D891D9}"/>
              </a:ext>
            </a:extLst>
          </p:cNvPr>
          <p:cNvSpPr txBox="1"/>
          <p:nvPr/>
        </p:nvSpPr>
        <p:spPr>
          <a:xfrm>
            <a:off x="6580075" y="3476220"/>
            <a:ext cx="982718" cy="307777"/>
          </a:xfrm>
          <a:prstGeom prst="rect">
            <a:avLst/>
          </a:prstGeom>
          <a:noFill/>
        </p:spPr>
        <p:txBody>
          <a:bodyPr wrap="square" rtlCol="0">
            <a:spAutoFit/>
          </a:bodyPr>
          <a:lstStyle/>
          <a:p>
            <a:pPr algn="ctr"/>
            <a:r>
              <a:rPr lang="en-US" sz="1400" dirty="0">
                <a:solidFill>
                  <a:srgbClr val="595959"/>
                </a:solidFill>
                <a:latin typeface="Arial" panose="020B0604020202020204" pitchFamily="34" charset="0"/>
                <a:cs typeface="Arial" panose="020B0604020202020204" pitchFamily="34" charset="0"/>
              </a:rPr>
              <a:t>count</a:t>
            </a:r>
          </a:p>
        </p:txBody>
      </p:sp>
      <p:sp>
        <p:nvSpPr>
          <p:cNvPr id="8" name="TextBox 7">
            <a:extLst>
              <a:ext uri="{FF2B5EF4-FFF2-40B4-BE49-F238E27FC236}">
                <a16:creationId xmlns:a16="http://schemas.microsoft.com/office/drawing/2014/main" id="{A3871C1F-CA8C-B48E-7B96-357D1A818428}"/>
              </a:ext>
            </a:extLst>
          </p:cNvPr>
          <p:cNvSpPr txBox="1"/>
          <p:nvPr/>
        </p:nvSpPr>
        <p:spPr>
          <a:xfrm>
            <a:off x="6661453" y="6472670"/>
            <a:ext cx="982718" cy="307777"/>
          </a:xfrm>
          <a:prstGeom prst="rect">
            <a:avLst/>
          </a:prstGeom>
          <a:noFill/>
        </p:spPr>
        <p:txBody>
          <a:bodyPr wrap="square" rtlCol="0">
            <a:spAutoFit/>
          </a:bodyPr>
          <a:lstStyle/>
          <a:p>
            <a:pPr algn="ctr"/>
            <a:r>
              <a:rPr lang="en-US" sz="1400" dirty="0">
                <a:solidFill>
                  <a:srgbClr val="595959"/>
                </a:solidFill>
                <a:latin typeface="Arial" panose="020B0604020202020204" pitchFamily="34" charset="0"/>
                <a:cs typeface="Arial" panose="020B0604020202020204" pitchFamily="34" charset="0"/>
              </a:rPr>
              <a:t>count</a:t>
            </a:r>
          </a:p>
        </p:txBody>
      </p:sp>
    </p:spTree>
    <p:extLst>
      <p:ext uri="{BB962C8B-B14F-4D97-AF65-F5344CB8AC3E}">
        <p14:creationId xmlns:p14="http://schemas.microsoft.com/office/powerpoint/2010/main" val="563190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5FAB-91BD-A99E-E405-A52C6FBA3653}"/>
              </a:ext>
            </a:extLst>
          </p:cNvPr>
          <p:cNvSpPr>
            <a:spLocks noGrp="1"/>
          </p:cNvSpPr>
          <p:nvPr>
            <p:ph type="title"/>
          </p:nvPr>
        </p:nvSpPr>
        <p:spPr>
          <a:xfrm>
            <a:off x="314417" y="338492"/>
            <a:ext cx="11191043" cy="1325563"/>
          </a:xfrm>
        </p:spPr>
        <p:txBody>
          <a:bodyPr>
            <a:normAutofit/>
          </a:bodyPr>
          <a:lstStyle/>
          <a:p>
            <a:r>
              <a:rPr lang="en-US" sz="4000" dirty="0">
                <a:latin typeface="Arial" panose="020B0604020202020204" pitchFamily="34" charset="0"/>
                <a:cs typeface="Arial" panose="020B0604020202020204" pitchFamily="34" charset="0"/>
              </a:rPr>
              <a:t>Study design characteristics of US samples (22)</a:t>
            </a:r>
          </a:p>
        </p:txBody>
      </p:sp>
      <p:sp>
        <p:nvSpPr>
          <p:cNvPr id="4" name="TextBox 3">
            <a:extLst>
              <a:ext uri="{FF2B5EF4-FFF2-40B4-BE49-F238E27FC236}">
                <a16:creationId xmlns:a16="http://schemas.microsoft.com/office/drawing/2014/main" id="{79379515-E25A-09B7-614E-E735FE7FFF99}"/>
              </a:ext>
            </a:extLst>
          </p:cNvPr>
          <p:cNvSpPr txBox="1"/>
          <p:nvPr/>
        </p:nvSpPr>
        <p:spPr>
          <a:xfrm>
            <a:off x="783020" y="1809167"/>
            <a:ext cx="6611007"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Age range: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mostly 3 to 18 </a:t>
            </a:r>
          </a:p>
        </p:txBody>
      </p:sp>
      <p:graphicFrame>
        <p:nvGraphicFramePr>
          <p:cNvPr id="5" name="Chart 4">
            <a:extLst>
              <a:ext uri="{FF2B5EF4-FFF2-40B4-BE49-F238E27FC236}">
                <a16:creationId xmlns:a16="http://schemas.microsoft.com/office/drawing/2014/main" id="{4F0E7D9D-52D2-5B29-E7AE-A45AFDFCF68B}"/>
              </a:ext>
            </a:extLst>
          </p:cNvPr>
          <p:cNvGraphicFramePr/>
          <p:nvPr>
            <p:extLst>
              <p:ext uri="{D42A27DB-BD31-4B8C-83A1-F6EECF244321}">
                <p14:modId xmlns:p14="http://schemas.microsoft.com/office/powerpoint/2010/main" val="494865021"/>
              </p:ext>
            </p:extLst>
          </p:nvPr>
        </p:nvGraphicFramePr>
        <p:xfrm>
          <a:off x="5646368" y="3070288"/>
          <a:ext cx="5762612" cy="352989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9FC31561-96E2-3895-040B-A22C1A510FDA}"/>
              </a:ext>
            </a:extLst>
          </p:cNvPr>
          <p:cNvSpPr txBox="1"/>
          <p:nvPr/>
        </p:nvSpPr>
        <p:spPr>
          <a:xfrm>
            <a:off x="782323" y="2564398"/>
            <a:ext cx="3058510"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Sample size: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Sum = 26,194</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Mean = 1,190</a:t>
            </a:r>
          </a:p>
        </p:txBody>
      </p:sp>
      <p:sp>
        <p:nvSpPr>
          <p:cNvPr id="7" name="TextBox 6">
            <a:extLst>
              <a:ext uri="{FF2B5EF4-FFF2-40B4-BE49-F238E27FC236}">
                <a16:creationId xmlns:a16="http://schemas.microsoft.com/office/drawing/2014/main" id="{922C74DD-43F6-1338-40AA-D33F2FB9BD5C}"/>
              </a:ext>
            </a:extLst>
          </p:cNvPr>
          <p:cNvSpPr txBox="1"/>
          <p:nvPr/>
        </p:nvSpPr>
        <p:spPr>
          <a:xfrm>
            <a:off x="782323" y="3439081"/>
            <a:ext cx="3826793" cy="2062103"/>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Study design: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6 longitudinal, from 2 to 12 waves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7 cross-sectional</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10 both</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60% of the studies have ARI</a:t>
            </a:r>
          </a:p>
          <a:p>
            <a:endParaRPr lang="en-US" sz="1600"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48C05904-077D-0C88-6E71-061B119A43B3}"/>
              </a:ext>
            </a:extLst>
          </p:cNvPr>
          <p:cNvCxnSpPr/>
          <p:nvPr/>
        </p:nvCxnSpPr>
        <p:spPr>
          <a:xfrm flipH="1" flipV="1">
            <a:off x="7467597" y="2707689"/>
            <a:ext cx="409445" cy="721311"/>
          </a:xfrm>
          <a:prstGeom prst="line">
            <a:avLst/>
          </a:prstGeom>
          <a:ln>
            <a:solidFill>
              <a:srgbClr val="A5A5A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B5D445B-19B7-76DC-2A43-4FC5C723E81C}"/>
              </a:ext>
            </a:extLst>
          </p:cNvPr>
          <p:cNvCxnSpPr>
            <a:cxnSpLocks/>
          </p:cNvCxnSpPr>
          <p:nvPr/>
        </p:nvCxnSpPr>
        <p:spPr>
          <a:xfrm flipH="1" flipV="1">
            <a:off x="8219090" y="2869324"/>
            <a:ext cx="78830" cy="40653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1F755D7-55DD-398B-AB0A-D426D96EC907}"/>
              </a:ext>
            </a:extLst>
          </p:cNvPr>
          <p:cNvSpPr txBox="1"/>
          <p:nvPr/>
        </p:nvSpPr>
        <p:spPr>
          <a:xfrm>
            <a:off x="4942695" y="5873177"/>
            <a:ext cx="2210540" cy="584775"/>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Predominantly </a:t>
            </a:r>
            <a:r>
              <a:rPr lang="en-US" sz="1600" dirty="0" err="1">
                <a:latin typeface="Arial" panose="020B0604020202020204" pitchFamily="34" charset="0"/>
                <a:cs typeface="Arial" panose="020B0604020202020204" pitchFamily="34" charset="0"/>
              </a:rPr>
              <a:t>caucasian</a:t>
            </a:r>
            <a:endParaRPr lang="en-US" sz="16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225F103-D3CD-C15E-E825-52E110B7E2E6}"/>
              </a:ext>
            </a:extLst>
          </p:cNvPr>
          <p:cNvSpPr txBox="1"/>
          <p:nvPr/>
        </p:nvSpPr>
        <p:spPr>
          <a:xfrm>
            <a:off x="10135622" y="4220423"/>
            <a:ext cx="221054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Diverse</a:t>
            </a:r>
          </a:p>
        </p:txBody>
      </p:sp>
      <p:sp>
        <p:nvSpPr>
          <p:cNvPr id="14" name="TextBox 13">
            <a:extLst>
              <a:ext uri="{FF2B5EF4-FFF2-40B4-BE49-F238E27FC236}">
                <a16:creationId xmlns:a16="http://schemas.microsoft.com/office/drawing/2014/main" id="{73DAB256-27CE-0C8A-F310-E74FBA860142}"/>
              </a:ext>
            </a:extLst>
          </p:cNvPr>
          <p:cNvSpPr txBox="1"/>
          <p:nvPr/>
        </p:nvSpPr>
        <p:spPr>
          <a:xfrm>
            <a:off x="6213361" y="2291633"/>
            <a:ext cx="221054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Latinx</a:t>
            </a:r>
          </a:p>
        </p:txBody>
      </p:sp>
      <p:sp>
        <p:nvSpPr>
          <p:cNvPr id="15" name="TextBox 14">
            <a:extLst>
              <a:ext uri="{FF2B5EF4-FFF2-40B4-BE49-F238E27FC236}">
                <a16:creationId xmlns:a16="http://schemas.microsoft.com/office/drawing/2014/main" id="{ED8E5D55-3C88-782D-9361-4A3C7B5DAE43}"/>
              </a:ext>
            </a:extLst>
          </p:cNvPr>
          <p:cNvSpPr txBox="1"/>
          <p:nvPr/>
        </p:nvSpPr>
        <p:spPr>
          <a:xfrm>
            <a:off x="7153235" y="2481847"/>
            <a:ext cx="221054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Unspecified</a:t>
            </a:r>
          </a:p>
        </p:txBody>
      </p:sp>
      <p:sp>
        <p:nvSpPr>
          <p:cNvPr id="16" name="TextBox 15">
            <a:extLst>
              <a:ext uri="{FF2B5EF4-FFF2-40B4-BE49-F238E27FC236}">
                <a16:creationId xmlns:a16="http://schemas.microsoft.com/office/drawing/2014/main" id="{F1289EEB-63CB-85A4-6958-6B7F5C11BD65}"/>
              </a:ext>
            </a:extLst>
          </p:cNvPr>
          <p:cNvSpPr txBox="1"/>
          <p:nvPr/>
        </p:nvSpPr>
        <p:spPr>
          <a:xfrm>
            <a:off x="8957569" y="4589755"/>
            <a:ext cx="577048" cy="400110"/>
          </a:xfrm>
          <a:prstGeom prst="rect">
            <a:avLst/>
          </a:prstGeom>
          <a:noFill/>
        </p:spPr>
        <p:txBody>
          <a:bodyPr wrap="square" rtlCol="0">
            <a:spAutoFit/>
          </a:bodyPr>
          <a:lstStyle/>
          <a:p>
            <a:pPr algn="ctr"/>
            <a:r>
              <a:rPr lang="en-US" sz="2000" b="1" dirty="0">
                <a:solidFill>
                  <a:schemeClr val="bg1"/>
                </a:solidFill>
              </a:rPr>
              <a:t>12</a:t>
            </a:r>
            <a:endParaRPr lang="en-US" b="1" dirty="0">
              <a:solidFill>
                <a:schemeClr val="bg1"/>
              </a:solidFill>
            </a:endParaRPr>
          </a:p>
        </p:txBody>
      </p:sp>
      <p:sp>
        <p:nvSpPr>
          <p:cNvPr id="17" name="TextBox 16">
            <a:extLst>
              <a:ext uri="{FF2B5EF4-FFF2-40B4-BE49-F238E27FC236}">
                <a16:creationId xmlns:a16="http://schemas.microsoft.com/office/drawing/2014/main" id="{AE09FFF5-232F-D155-422B-1EB7EF615FA0}"/>
              </a:ext>
            </a:extLst>
          </p:cNvPr>
          <p:cNvSpPr txBox="1"/>
          <p:nvPr/>
        </p:nvSpPr>
        <p:spPr>
          <a:xfrm>
            <a:off x="7504378" y="4942210"/>
            <a:ext cx="577048" cy="400110"/>
          </a:xfrm>
          <a:prstGeom prst="rect">
            <a:avLst/>
          </a:prstGeom>
          <a:noFill/>
        </p:spPr>
        <p:txBody>
          <a:bodyPr wrap="square" rtlCol="0">
            <a:spAutoFit/>
          </a:bodyPr>
          <a:lstStyle/>
          <a:p>
            <a:pPr algn="ctr"/>
            <a:r>
              <a:rPr lang="en-US" sz="2000" b="1" dirty="0">
                <a:solidFill>
                  <a:schemeClr val="bg1"/>
                </a:solidFill>
              </a:rPr>
              <a:t>9</a:t>
            </a:r>
            <a:endParaRPr lang="en-US" b="1" dirty="0">
              <a:solidFill>
                <a:schemeClr val="bg1"/>
              </a:solidFill>
            </a:endParaRPr>
          </a:p>
        </p:txBody>
      </p:sp>
      <p:sp>
        <p:nvSpPr>
          <p:cNvPr id="18" name="TextBox 17">
            <a:extLst>
              <a:ext uri="{FF2B5EF4-FFF2-40B4-BE49-F238E27FC236}">
                <a16:creationId xmlns:a16="http://schemas.microsoft.com/office/drawing/2014/main" id="{0597E6CF-1CB5-EB2E-D2CF-3B83C479E549}"/>
              </a:ext>
            </a:extLst>
          </p:cNvPr>
          <p:cNvSpPr txBox="1"/>
          <p:nvPr/>
        </p:nvSpPr>
        <p:spPr>
          <a:xfrm>
            <a:off x="7747506" y="3629018"/>
            <a:ext cx="577048" cy="400110"/>
          </a:xfrm>
          <a:prstGeom prst="rect">
            <a:avLst/>
          </a:prstGeom>
          <a:noFill/>
        </p:spPr>
        <p:txBody>
          <a:bodyPr wrap="square" rtlCol="0">
            <a:spAutoFit/>
          </a:bodyPr>
          <a:lstStyle/>
          <a:p>
            <a:pPr algn="ctr"/>
            <a:r>
              <a:rPr lang="en-US" sz="2000" b="1" dirty="0">
                <a:solidFill>
                  <a:schemeClr val="bg1"/>
                </a:solidFill>
              </a:rPr>
              <a:t>1</a:t>
            </a:r>
            <a:endParaRPr lang="en-US" b="1" dirty="0">
              <a:solidFill>
                <a:schemeClr val="bg1"/>
              </a:solidFill>
            </a:endParaRPr>
          </a:p>
        </p:txBody>
      </p:sp>
      <p:sp>
        <p:nvSpPr>
          <p:cNvPr id="19" name="TextBox 18">
            <a:extLst>
              <a:ext uri="{FF2B5EF4-FFF2-40B4-BE49-F238E27FC236}">
                <a16:creationId xmlns:a16="http://schemas.microsoft.com/office/drawing/2014/main" id="{7B236F62-F980-A7C8-7579-DE38F4D95B12}"/>
              </a:ext>
            </a:extLst>
          </p:cNvPr>
          <p:cNvSpPr txBox="1"/>
          <p:nvPr/>
        </p:nvSpPr>
        <p:spPr>
          <a:xfrm>
            <a:off x="8090304" y="3576562"/>
            <a:ext cx="577048" cy="400110"/>
          </a:xfrm>
          <a:prstGeom prst="rect">
            <a:avLst/>
          </a:prstGeom>
          <a:noFill/>
        </p:spPr>
        <p:txBody>
          <a:bodyPr wrap="square" rtlCol="0">
            <a:spAutoFit/>
          </a:bodyPr>
          <a:lstStyle/>
          <a:p>
            <a:pPr algn="ctr"/>
            <a:r>
              <a:rPr lang="en-US" sz="2000" b="1" dirty="0">
                <a:solidFill>
                  <a:schemeClr val="bg1"/>
                </a:solidFill>
              </a:rPr>
              <a:t>1</a:t>
            </a:r>
            <a:endParaRPr lang="en-US" b="1" dirty="0">
              <a:solidFill>
                <a:schemeClr val="bg1"/>
              </a:solidFill>
            </a:endParaRPr>
          </a:p>
        </p:txBody>
      </p:sp>
      <p:sp>
        <p:nvSpPr>
          <p:cNvPr id="21" name="TextBox 20">
            <a:extLst>
              <a:ext uri="{FF2B5EF4-FFF2-40B4-BE49-F238E27FC236}">
                <a16:creationId xmlns:a16="http://schemas.microsoft.com/office/drawing/2014/main" id="{349A8D56-2AC5-F5D3-3E0C-ACE21054E351}"/>
              </a:ext>
            </a:extLst>
          </p:cNvPr>
          <p:cNvSpPr txBox="1"/>
          <p:nvPr/>
        </p:nvSpPr>
        <p:spPr>
          <a:xfrm>
            <a:off x="5696289" y="1742271"/>
            <a:ext cx="260163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Race/ethnicity:</a:t>
            </a:r>
          </a:p>
        </p:txBody>
      </p:sp>
    </p:spTree>
    <p:extLst>
      <p:ext uri="{BB962C8B-B14F-4D97-AF65-F5344CB8AC3E}">
        <p14:creationId xmlns:p14="http://schemas.microsoft.com/office/powerpoint/2010/main" val="63479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5FAB-91BD-A99E-E405-A52C6FBA3653}"/>
              </a:ext>
            </a:extLst>
          </p:cNvPr>
          <p:cNvSpPr>
            <a:spLocks noGrp="1"/>
          </p:cNvSpPr>
          <p:nvPr>
            <p:ph type="title"/>
          </p:nvPr>
        </p:nvSpPr>
        <p:spPr>
          <a:xfrm>
            <a:off x="314417" y="338492"/>
            <a:ext cx="11191043" cy="1325563"/>
          </a:xfrm>
        </p:spPr>
        <p:txBody>
          <a:bodyPr>
            <a:normAutofit/>
          </a:bodyPr>
          <a:lstStyle/>
          <a:p>
            <a:r>
              <a:rPr lang="en-US" sz="4000" dirty="0">
                <a:latin typeface="Arial" panose="020B0604020202020204" pitchFamily="34" charset="0"/>
                <a:cs typeface="Arial" panose="020B0604020202020204" pitchFamily="34" charset="0"/>
              </a:rPr>
              <a:t>Study design characteristics of non-US samples</a:t>
            </a:r>
          </a:p>
        </p:txBody>
      </p:sp>
      <p:graphicFrame>
        <p:nvGraphicFramePr>
          <p:cNvPr id="5" name="Table 5">
            <a:extLst>
              <a:ext uri="{FF2B5EF4-FFF2-40B4-BE49-F238E27FC236}">
                <a16:creationId xmlns:a16="http://schemas.microsoft.com/office/drawing/2014/main" id="{233C9786-4710-5B54-5D1D-F27E2F09E32A}"/>
              </a:ext>
            </a:extLst>
          </p:cNvPr>
          <p:cNvGraphicFramePr>
            <a:graphicFrameLocks noGrp="1"/>
          </p:cNvGraphicFramePr>
          <p:nvPr>
            <p:extLst>
              <p:ext uri="{D42A27DB-BD31-4B8C-83A1-F6EECF244321}">
                <p14:modId xmlns:p14="http://schemas.microsoft.com/office/powerpoint/2010/main" val="2730013446"/>
              </p:ext>
            </p:extLst>
          </p:nvPr>
        </p:nvGraphicFramePr>
        <p:xfrm>
          <a:off x="612556" y="1743953"/>
          <a:ext cx="10892904" cy="4631250"/>
        </p:xfrm>
        <a:graphic>
          <a:graphicData uri="http://schemas.openxmlformats.org/drawingml/2006/table">
            <a:tbl>
              <a:tblPr firstRow="1" bandRow="1">
                <a:tableStyleId>{91EBBBCC-DAD2-459C-BE2E-F6DE35CF9A28}</a:tableStyleId>
              </a:tblPr>
              <a:tblGrid>
                <a:gridCol w="2723226">
                  <a:extLst>
                    <a:ext uri="{9D8B030D-6E8A-4147-A177-3AD203B41FA5}">
                      <a16:colId xmlns:a16="http://schemas.microsoft.com/office/drawing/2014/main" val="895164418"/>
                    </a:ext>
                  </a:extLst>
                </a:gridCol>
                <a:gridCol w="2723226">
                  <a:extLst>
                    <a:ext uri="{9D8B030D-6E8A-4147-A177-3AD203B41FA5}">
                      <a16:colId xmlns:a16="http://schemas.microsoft.com/office/drawing/2014/main" val="2739274327"/>
                    </a:ext>
                  </a:extLst>
                </a:gridCol>
                <a:gridCol w="2723226">
                  <a:extLst>
                    <a:ext uri="{9D8B030D-6E8A-4147-A177-3AD203B41FA5}">
                      <a16:colId xmlns:a16="http://schemas.microsoft.com/office/drawing/2014/main" val="3355034231"/>
                    </a:ext>
                  </a:extLst>
                </a:gridCol>
                <a:gridCol w="2723226">
                  <a:extLst>
                    <a:ext uri="{9D8B030D-6E8A-4147-A177-3AD203B41FA5}">
                      <a16:colId xmlns:a16="http://schemas.microsoft.com/office/drawing/2014/main" val="4063609789"/>
                    </a:ext>
                  </a:extLst>
                </a:gridCol>
              </a:tblGrid>
              <a:tr h="434859">
                <a:tc>
                  <a:txBody>
                    <a:bodyPr/>
                    <a:lstStyle/>
                    <a:p>
                      <a:pPr algn="ctr"/>
                      <a:r>
                        <a:rPr lang="en-US" b="1" dirty="0">
                          <a:solidFill>
                            <a:schemeClr val="bg1"/>
                          </a:solidFill>
                          <a:latin typeface="Arial" panose="020B0604020202020204" pitchFamily="34" charset="0"/>
                          <a:cs typeface="Arial" panose="020B0604020202020204" pitchFamily="34" charset="0"/>
                        </a:rPr>
                        <a:t>Country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b="0" dirty="0">
                          <a:solidFill>
                            <a:schemeClr val="tx1"/>
                          </a:solidFill>
                          <a:latin typeface="Arial" panose="020B0604020202020204" pitchFamily="34" charset="0"/>
                          <a:cs typeface="Arial" panose="020B0604020202020204" pitchFamily="34" charset="0"/>
                        </a:rPr>
                        <a:t>Brazil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algn="ctr"/>
                      <a:r>
                        <a:rPr lang="en-US" b="0" dirty="0">
                          <a:solidFill>
                            <a:schemeClr val="tx1"/>
                          </a:solidFill>
                          <a:latin typeface="Arial" panose="020B0604020202020204" pitchFamily="34" charset="0"/>
                          <a:cs typeface="Arial" panose="020B0604020202020204" pitchFamily="34" charset="0"/>
                        </a:rPr>
                        <a:t>Brazil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algn="ctr"/>
                      <a:r>
                        <a:rPr lang="en-US" b="0" dirty="0">
                          <a:solidFill>
                            <a:schemeClr val="tx1"/>
                          </a:solidFill>
                          <a:latin typeface="Arial" panose="020B0604020202020204" pitchFamily="34" charset="0"/>
                          <a:cs typeface="Arial" panose="020B0604020202020204" pitchFamily="34" charset="0"/>
                        </a:rPr>
                        <a:t>Brazil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353833652"/>
                  </a:ext>
                </a:extLst>
              </a:tr>
              <a:tr h="750578">
                <a:tc>
                  <a:txBody>
                    <a:bodyPr/>
                    <a:lstStyle/>
                    <a:p>
                      <a:pPr algn="ctr"/>
                      <a:r>
                        <a:rPr lang="en-US" b="1" dirty="0">
                          <a:solidFill>
                            <a:schemeClr val="bg1"/>
                          </a:solidFill>
                          <a:latin typeface="Arial" panose="020B0604020202020204" pitchFamily="34" charset="0"/>
                          <a:cs typeface="Arial" panose="020B0604020202020204" pitchFamily="34" charset="0"/>
                        </a:rPr>
                        <a:t>Study design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Longitudinal, 4 waves, 1-year interval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Longitudinal, 4 waves, 4-years interval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Cross-sectional </a:t>
                      </a:r>
                    </a:p>
                    <a:p>
                      <a:pPr algn="ctr"/>
                      <a:endParaRPr lang="en-US"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6532890"/>
                  </a:ext>
                </a:extLst>
              </a:tr>
              <a:tr h="434859">
                <a:tc>
                  <a:txBody>
                    <a:bodyPr/>
                    <a:lstStyle/>
                    <a:p>
                      <a:pPr algn="ctr"/>
                      <a:r>
                        <a:rPr lang="en-US" b="1" dirty="0">
                          <a:solidFill>
                            <a:schemeClr val="bg1"/>
                          </a:solidFill>
                          <a:latin typeface="Arial" panose="020B0604020202020204" pitchFamily="34" charset="0"/>
                          <a:cs typeface="Arial" panose="020B0604020202020204" pitchFamily="34" charset="0"/>
                        </a:rPr>
                        <a:t>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dirty="0">
                          <a:latin typeface="Arial" panose="020B0604020202020204" pitchFamily="34" charset="0"/>
                          <a:cs typeface="Arial" panose="020B0604020202020204" pitchFamily="34" charset="0"/>
                        </a:rPr>
                        <a:t>150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2511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153-487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5010828"/>
                  </a:ext>
                </a:extLst>
              </a:tr>
              <a:tr h="434859">
                <a:tc>
                  <a:txBody>
                    <a:bodyPr/>
                    <a:lstStyle/>
                    <a:p>
                      <a:pPr algn="ctr"/>
                      <a:r>
                        <a:rPr lang="en-US" b="1" dirty="0">
                          <a:solidFill>
                            <a:schemeClr val="bg1"/>
                          </a:solidFill>
                          <a:latin typeface="Arial" panose="020B0604020202020204" pitchFamily="34" charset="0"/>
                          <a:cs typeface="Arial" panose="020B0604020202020204" pitchFamily="34" charset="0"/>
                        </a:rPr>
                        <a:t>Age range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dirty="0">
                          <a:latin typeface="Arial" panose="020B0604020202020204" pitchFamily="34" charset="0"/>
                          <a:cs typeface="Arial" panose="020B0604020202020204" pitchFamily="34" charset="0"/>
                        </a:rPr>
                        <a:t>14 to 16 years at baseline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6 to 24 years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3 to 6 years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2163786"/>
                  </a:ext>
                </a:extLst>
              </a:tr>
              <a:tr h="434859">
                <a:tc>
                  <a:txBody>
                    <a:bodyPr/>
                    <a:lstStyle/>
                    <a:p>
                      <a:pPr algn="ctr"/>
                      <a:r>
                        <a:rPr lang="en-US" b="1" dirty="0">
                          <a:solidFill>
                            <a:schemeClr val="bg1"/>
                          </a:solidFill>
                          <a:latin typeface="Arial" panose="020B0604020202020204" pitchFamily="34" charset="0"/>
                          <a:cs typeface="Arial" panose="020B0604020202020204" pitchFamily="34" charset="0"/>
                        </a:rPr>
                        <a:t>Informants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Child and caregiver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Child, caregiver, teacher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0893912"/>
                  </a:ext>
                </a:extLst>
              </a:tr>
              <a:tr h="750578">
                <a:tc>
                  <a:txBody>
                    <a:bodyPr/>
                    <a:lstStyle/>
                    <a:p>
                      <a:pPr algn="ctr"/>
                      <a:r>
                        <a:rPr lang="en-US" b="1" dirty="0">
                          <a:solidFill>
                            <a:schemeClr val="bg1"/>
                          </a:solidFill>
                          <a:latin typeface="Arial" panose="020B0604020202020204" pitchFamily="34" charset="0"/>
                          <a:cs typeface="Arial" panose="020B0604020202020204" pitchFamily="34" charset="0"/>
                        </a:rPr>
                        <a:t>Sample type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dirty="0">
                          <a:latin typeface="Arial" panose="020B0604020202020204" pitchFamily="34" charset="0"/>
                          <a:cs typeface="Arial" panose="020B0604020202020204" pitchFamily="34" charset="0"/>
                        </a:rPr>
                        <a:t>Community and clinical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Community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Community and clinical (ADHD)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7599950"/>
                  </a:ext>
                </a:extLst>
              </a:tr>
              <a:tr h="434859">
                <a:tc>
                  <a:txBody>
                    <a:bodyPr/>
                    <a:lstStyle/>
                    <a:p>
                      <a:pPr algn="ctr"/>
                      <a:r>
                        <a:rPr lang="en-US" b="1" dirty="0">
                          <a:solidFill>
                            <a:schemeClr val="bg1"/>
                          </a:solidFill>
                          <a:latin typeface="Arial" panose="020B0604020202020204" pitchFamily="34" charset="0"/>
                          <a:cs typeface="Arial" panose="020B0604020202020204" pitchFamily="34" charset="0"/>
                        </a:rPr>
                        <a:t>Irritability measures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dirty="0">
                          <a:latin typeface="Arial" panose="020B0604020202020204" pitchFamily="34" charset="0"/>
                          <a:cs typeface="Arial" panose="020B0604020202020204" pitchFamily="34" charset="0"/>
                        </a:rPr>
                        <a:t>ARI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CBCL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ARI, MAP-DB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0079457"/>
                  </a:ext>
                </a:extLst>
              </a:tr>
              <a:tr h="750578">
                <a:tc>
                  <a:txBody>
                    <a:bodyPr/>
                    <a:lstStyle/>
                    <a:p>
                      <a:pPr algn="ctr"/>
                      <a:r>
                        <a:rPr lang="en-US" b="1" dirty="0">
                          <a:solidFill>
                            <a:schemeClr val="bg1"/>
                          </a:solidFill>
                          <a:latin typeface="Arial" panose="020B0604020202020204" pitchFamily="34" charset="0"/>
                          <a:cs typeface="Arial" panose="020B0604020202020204" pitchFamily="34" charset="0"/>
                        </a:rPr>
                        <a:t>Researcher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Christian </a:t>
                      </a:r>
                      <a:r>
                        <a:rPr lang="en-US" dirty="0" err="1">
                          <a:latin typeface="Arial" panose="020B0604020202020204" pitchFamily="34" charset="0"/>
                          <a:cs typeface="Arial" panose="020B0604020202020204" pitchFamily="34" charset="0"/>
                        </a:rPr>
                        <a:t>Kieling</a:t>
                      </a:r>
                      <a:endParaRPr lang="en-US"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Giovanni </a:t>
                      </a:r>
                      <a:r>
                        <a:rPr lang="en-US" dirty="0" err="1">
                          <a:latin typeface="Arial" panose="020B0604020202020204" pitchFamily="34" charset="0"/>
                          <a:cs typeface="Arial" panose="020B0604020202020204" pitchFamily="34" charset="0"/>
                        </a:rPr>
                        <a:t>Salum</a:t>
                      </a:r>
                      <a:endParaRPr lang="en-US"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Luisa </a:t>
                      </a:r>
                      <a:r>
                        <a:rPr lang="en-US" dirty="0" err="1">
                          <a:latin typeface="Arial" panose="020B0604020202020204" pitchFamily="34" charset="0"/>
                          <a:cs typeface="Arial" panose="020B0604020202020204" pitchFamily="34" charset="0"/>
                        </a:rPr>
                        <a:t>Sugaya</a:t>
                      </a:r>
                      <a:r>
                        <a:rPr lang="en-US" dirty="0">
                          <a:latin typeface="Arial" panose="020B0604020202020204" pitchFamily="34" charset="0"/>
                          <a:cs typeface="Arial" panose="020B0604020202020204" pitchFamily="34" charset="0"/>
                        </a:rPr>
                        <a:t> / Guilherme </a:t>
                      </a:r>
                      <a:r>
                        <a:rPr lang="en-US" dirty="0" err="1">
                          <a:latin typeface="Arial" panose="020B0604020202020204" pitchFamily="34" charset="0"/>
                          <a:cs typeface="Arial" panose="020B0604020202020204" pitchFamily="34" charset="0"/>
                        </a:rPr>
                        <a:t>Polanczyk</a:t>
                      </a:r>
                      <a:endParaRPr lang="en-US"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9234707"/>
                  </a:ext>
                </a:extLst>
              </a:tr>
            </a:tbl>
          </a:graphicData>
        </a:graphic>
      </p:graphicFrame>
    </p:spTree>
    <p:extLst>
      <p:ext uri="{BB962C8B-B14F-4D97-AF65-F5344CB8AC3E}">
        <p14:creationId xmlns:p14="http://schemas.microsoft.com/office/powerpoint/2010/main" val="1673414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5FAB-91BD-A99E-E405-A52C6FBA3653}"/>
              </a:ext>
            </a:extLst>
          </p:cNvPr>
          <p:cNvSpPr>
            <a:spLocks noGrp="1"/>
          </p:cNvSpPr>
          <p:nvPr>
            <p:ph type="title"/>
          </p:nvPr>
        </p:nvSpPr>
        <p:spPr>
          <a:xfrm>
            <a:off x="314417" y="338492"/>
            <a:ext cx="11191043" cy="1325563"/>
          </a:xfrm>
        </p:spPr>
        <p:txBody>
          <a:bodyPr>
            <a:normAutofit/>
          </a:bodyPr>
          <a:lstStyle/>
          <a:p>
            <a:r>
              <a:rPr lang="en-US" sz="4000" dirty="0">
                <a:latin typeface="Arial" panose="020B0604020202020204" pitchFamily="34" charset="0"/>
                <a:cs typeface="Arial" panose="020B0604020202020204" pitchFamily="34" charset="0"/>
              </a:rPr>
              <a:t>Study design characteristics of non-US samples</a:t>
            </a:r>
          </a:p>
        </p:txBody>
      </p:sp>
      <p:graphicFrame>
        <p:nvGraphicFramePr>
          <p:cNvPr id="5" name="Table 5">
            <a:extLst>
              <a:ext uri="{FF2B5EF4-FFF2-40B4-BE49-F238E27FC236}">
                <a16:creationId xmlns:a16="http://schemas.microsoft.com/office/drawing/2014/main" id="{233C9786-4710-5B54-5D1D-F27E2F09E32A}"/>
              </a:ext>
            </a:extLst>
          </p:cNvPr>
          <p:cNvGraphicFramePr>
            <a:graphicFrameLocks noGrp="1"/>
          </p:cNvGraphicFramePr>
          <p:nvPr>
            <p:extLst>
              <p:ext uri="{D42A27DB-BD31-4B8C-83A1-F6EECF244321}">
                <p14:modId xmlns:p14="http://schemas.microsoft.com/office/powerpoint/2010/main" val="1662107984"/>
              </p:ext>
            </p:extLst>
          </p:nvPr>
        </p:nvGraphicFramePr>
        <p:xfrm>
          <a:off x="612556" y="1743953"/>
          <a:ext cx="10892904" cy="4589851"/>
        </p:xfrm>
        <a:graphic>
          <a:graphicData uri="http://schemas.openxmlformats.org/drawingml/2006/table">
            <a:tbl>
              <a:tblPr firstRow="1" bandRow="1">
                <a:tableStyleId>{91EBBBCC-DAD2-459C-BE2E-F6DE35CF9A28}</a:tableStyleId>
              </a:tblPr>
              <a:tblGrid>
                <a:gridCol w="2723226">
                  <a:extLst>
                    <a:ext uri="{9D8B030D-6E8A-4147-A177-3AD203B41FA5}">
                      <a16:colId xmlns:a16="http://schemas.microsoft.com/office/drawing/2014/main" val="895164418"/>
                    </a:ext>
                  </a:extLst>
                </a:gridCol>
                <a:gridCol w="2723226">
                  <a:extLst>
                    <a:ext uri="{9D8B030D-6E8A-4147-A177-3AD203B41FA5}">
                      <a16:colId xmlns:a16="http://schemas.microsoft.com/office/drawing/2014/main" val="2739274327"/>
                    </a:ext>
                  </a:extLst>
                </a:gridCol>
                <a:gridCol w="2723226">
                  <a:extLst>
                    <a:ext uri="{9D8B030D-6E8A-4147-A177-3AD203B41FA5}">
                      <a16:colId xmlns:a16="http://schemas.microsoft.com/office/drawing/2014/main" val="3355034231"/>
                    </a:ext>
                  </a:extLst>
                </a:gridCol>
                <a:gridCol w="2723226">
                  <a:extLst>
                    <a:ext uri="{9D8B030D-6E8A-4147-A177-3AD203B41FA5}">
                      <a16:colId xmlns:a16="http://schemas.microsoft.com/office/drawing/2014/main" val="4063609789"/>
                    </a:ext>
                  </a:extLst>
                </a:gridCol>
              </a:tblGrid>
              <a:tr h="434859">
                <a:tc>
                  <a:txBody>
                    <a:bodyPr/>
                    <a:lstStyle/>
                    <a:p>
                      <a:pPr algn="ctr"/>
                      <a:r>
                        <a:rPr lang="en-US" b="1" dirty="0">
                          <a:solidFill>
                            <a:schemeClr val="bg1"/>
                          </a:solidFill>
                          <a:latin typeface="Arial" panose="020B0604020202020204" pitchFamily="34" charset="0"/>
                          <a:cs typeface="Arial" panose="020B0604020202020204" pitchFamily="34" charset="0"/>
                        </a:rPr>
                        <a:t>Country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b="0" dirty="0">
                          <a:solidFill>
                            <a:schemeClr val="tx1"/>
                          </a:solidFill>
                          <a:latin typeface="Arial" panose="020B0604020202020204" pitchFamily="34" charset="0"/>
                          <a:cs typeface="Arial" panose="020B0604020202020204" pitchFamily="34" charset="0"/>
                        </a:rPr>
                        <a:t>Norway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algn="ctr"/>
                      <a:r>
                        <a:rPr lang="en-US" b="0" dirty="0">
                          <a:solidFill>
                            <a:schemeClr val="tx1"/>
                          </a:solidFill>
                          <a:latin typeface="Arial" panose="020B0604020202020204" pitchFamily="34" charset="0"/>
                          <a:cs typeface="Arial" panose="020B0604020202020204" pitchFamily="34" charset="0"/>
                        </a:rPr>
                        <a:t>Taiwan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algn="ctr"/>
                      <a:r>
                        <a:rPr lang="en-US" b="0" dirty="0">
                          <a:solidFill>
                            <a:schemeClr val="tx1"/>
                          </a:solidFill>
                          <a:latin typeface="Arial" panose="020B0604020202020204" pitchFamily="34" charset="0"/>
                          <a:cs typeface="Arial" panose="020B0604020202020204" pitchFamily="34" charset="0"/>
                        </a:rPr>
                        <a:t>Japan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353833652"/>
                  </a:ext>
                </a:extLst>
              </a:tr>
              <a:tr h="750578">
                <a:tc>
                  <a:txBody>
                    <a:bodyPr/>
                    <a:lstStyle/>
                    <a:p>
                      <a:pPr algn="ctr"/>
                      <a:r>
                        <a:rPr lang="en-US" b="1" dirty="0">
                          <a:solidFill>
                            <a:schemeClr val="bg1"/>
                          </a:solidFill>
                          <a:latin typeface="Arial" panose="020B0604020202020204" pitchFamily="34" charset="0"/>
                          <a:cs typeface="Arial" panose="020B0604020202020204" pitchFamily="34" charset="0"/>
                        </a:rPr>
                        <a:t>Study design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lvl="1"/>
                      <a:r>
                        <a:rPr lang="en-US" dirty="0">
                          <a:latin typeface="Arial" panose="020B0604020202020204" pitchFamily="34" charset="0"/>
                          <a:cs typeface="Arial" panose="020B0604020202020204" pitchFamily="34" charset="0"/>
                        </a:rPr>
                        <a:t>Cross-sectional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Longitudinal, 3 waves, 6-month interval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r>
                        <a:rPr lang="en-US" dirty="0">
                          <a:latin typeface="Arial" panose="020B0604020202020204" pitchFamily="34" charset="0"/>
                          <a:cs typeface="Arial" panose="020B0604020202020204" pitchFamily="34" charset="0"/>
                        </a:rPr>
                        <a:t>Cross-sectional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6532890"/>
                  </a:ext>
                </a:extLst>
              </a:tr>
              <a:tr h="434859">
                <a:tc>
                  <a:txBody>
                    <a:bodyPr/>
                    <a:lstStyle/>
                    <a:p>
                      <a:pPr algn="ctr"/>
                      <a:r>
                        <a:rPr lang="en-US" b="1" dirty="0">
                          <a:solidFill>
                            <a:schemeClr val="bg1"/>
                          </a:solidFill>
                          <a:latin typeface="Arial" panose="020B0604020202020204" pitchFamily="34" charset="0"/>
                          <a:cs typeface="Arial" panose="020B0604020202020204" pitchFamily="34" charset="0"/>
                        </a:rPr>
                        <a:t>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dirty="0">
                          <a:latin typeface="Arial" panose="020B0604020202020204" pitchFamily="34" charset="0"/>
                          <a:cs typeface="Arial" panose="020B0604020202020204" pitchFamily="34" charset="0"/>
                        </a:rPr>
                        <a:t>218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739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5010828"/>
                  </a:ext>
                </a:extLst>
              </a:tr>
              <a:tr h="434859">
                <a:tc>
                  <a:txBody>
                    <a:bodyPr/>
                    <a:lstStyle/>
                    <a:p>
                      <a:pPr algn="ctr"/>
                      <a:r>
                        <a:rPr lang="en-US" b="1" dirty="0">
                          <a:solidFill>
                            <a:schemeClr val="bg1"/>
                          </a:solidFill>
                          <a:latin typeface="Arial" panose="020B0604020202020204" pitchFamily="34" charset="0"/>
                          <a:cs typeface="Arial" panose="020B0604020202020204" pitchFamily="34" charset="0"/>
                        </a:rPr>
                        <a:t>Age range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dirty="0">
                          <a:latin typeface="Arial" panose="020B0604020202020204" pitchFamily="34" charset="0"/>
                          <a:cs typeface="Arial" panose="020B0604020202020204" pitchFamily="34" charset="0"/>
                        </a:rPr>
                        <a:t>6 to 12 years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8 to 15 years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6 to 12 years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2163786"/>
                  </a:ext>
                </a:extLst>
              </a:tr>
              <a:tr h="434859">
                <a:tc>
                  <a:txBody>
                    <a:bodyPr/>
                    <a:lstStyle/>
                    <a:p>
                      <a:pPr algn="ctr"/>
                      <a:r>
                        <a:rPr lang="en-US" b="1" dirty="0">
                          <a:solidFill>
                            <a:schemeClr val="bg1"/>
                          </a:solidFill>
                          <a:latin typeface="Arial" panose="020B0604020202020204" pitchFamily="34" charset="0"/>
                          <a:cs typeface="Arial" panose="020B0604020202020204" pitchFamily="34" charset="0"/>
                        </a:rPr>
                        <a:t>Informants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Child, parent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Parent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0893912"/>
                  </a:ext>
                </a:extLst>
              </a:tr>
              <a:tr h="750578">
                <a:tc>
                  <a:txBody>
                    <a:bodyPr/>
                    <a:lstStyle/>
                    <a:p>
                      <a:pPr algn="ctr"/>
                      <a:r>
                        <a:rPr lang="en-US" b="1" dirty="0">
                          <a:solidFill>
                            <a:schemeClr val="bg1"/>
                          </a:solidFill>
                          <a:latin typeface="Arial" panose="020B0604020202020204" pitchFamily="34" charset="0"/>
                          <a:cs typeface="Arial" panose="020B0604020202020204" pitchFamily="34" charset="0"/>
                        </a:rPr>
                        <a:t>Sample type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dirty="0">
                          <a:latin typeface="Arial" panose="020B0604020202020204" pitchFamily="34" charset="0"/>
                          <a:cs typeface="Arial" panose="020B0604020202020204" pitchFamily="34" charset="0"/>
                        </a:rPr>
                        <a:t>Clinical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Community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Clinical (ADHD)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7599950"/>
                  </a:ext>
                </a:extLst>
              </a:tr>
              <a:tr h="434859">
                <a:tc>
                  <a:txBody>
                    <a:bodyPr/>
                    <a:lstStyle/>
                    <a:p>
                      <a:pPr algn="ctr"/>
                      <a:r>
                        <a:rPr lang="en-US" b="1" dirty="0">
                          <a:solidFill>
                            <a:schemeClr val="bg1"/>
                          </a:solidFill>
                          <a:latin typeface="Arial" panose="020B0604020202020204" pitchFamily="34" charset="0"/>
                          <a:cs typeface="Arial" panose="020B0604020202020204" pitchFamily="34" charset="0"/>
                        </a:rPr>
                        <a:t>Irritability measures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dirty="0">
                          <a:latin typeface="Arial" panose="020B0604020202020204" pitchFamily="34" charset="0"/>
                          <a:cs typeface="Arial" panose="020B0604020202020204" pitchFamily="34" charset="0"/>
                        </a:rPr>
                        <a:t>CBCL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CBCL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CBCL/KSADS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0079457"/>
                  </a:ext>
                </a:extLst>
              </a:tr>
              <a:tr h="750578">
                <a:tc>
                  <a:txBody>
                    <a:bodyPr/>
                    <a:lstStyle/>
                    <a:p>
                      <a:pPr algn="ctr"/>
                      <a:r>
                        <a:rPr lang="en-US" b="1" dirty="0">
                          <a:solidFill>
                            <a:schemeClr val="bg1"/>
                          </a:solidFill>
                          <a:latin typeface="Arial" panose="020B0604020202020204" pitchFamily="34" charset="0"/>
                          <a:cs typeface="Arial" panose="020B0604020202020204" pitchFamily="34" charset="0"/>
                        </a:rPr>
                        <a:t>Researcher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Astrid </a:t>
                      </a:r>
                      <a:r>
                        <a:rPr lang="en-US" dirty="0" err="1">
                          <a:latin typeface="Arial" panose="020B0604020202020204" pitchFamily="34" charset="0"/>
                          <a:cs typeface="Arial" panose="020B0604020202020204" pitchFamily="34" charset="0"/>
                        </a:rPr>
                        <a:t>Brænden</a:t>
                      </a:r>
                      <a:endParaRPr lang="en-US" dirty="0">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Wan-Ling Tseng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Emi Furukawa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9234707"/>
                  </a:ext>
                </a:extLst>
              </a:tr>
            </a:tbl>
          </a:graphicData>
        </a:graphic>
      </p:graphicFrame>
    </p:spTree>
    <p:extLst>
      <p:ext uri="{BB962C8B-B14F-4D97-AF65-F5344CB8AC3E}">
        <p14:creationId xmlns:p14="http://schemas.microsoft.com/office/powerpoint/2010/main" val="5217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5FAB-91BD-A99E-E405-A52C6FBA3653}"/>
              </a:ext>
            </a:extLst>
          </p:cNvPr>
          <p:cNvSpPr>
            <a:spLocks noGrp="1"/>
          </p:cNvSpPr>
          <p:nvPr>
            <p:ph type="title"/>
          </p:nvPr>
        </p:nvSpPr>
        <p:spPr>
          <a:xfrm>
            <a:off x="314417" y="338492"/>
            <a:ext cx="11191043" cy="1325563"/>
          </a:xfrm>
        </p:spPr>
        <p:txBody>
          <a:bodyPr>
            <a:normAutofit/>
          </a:bodyPr>
          <a:lstStyle/>
          <a:p>
            <a:r>
              <a:rPr lang="en-US" sz="4000" dirty="0">
                <a:latin typeface="Arial" panose="020B0604020202020204" pitchFamily="34" charset="0"/>
                <a:cs typeface="Arial" panose="020B0604020202020204" pitchFamily="34" charset="0"/>
              </a:rPr>
              <a:t>Study design characteristics of non-US samples</a:t>
            </a:r>
          </a:p>
        </p:txBody>
      </p:sp>
      <p:graphicFrame>
        <p:nvGraphicFramePr>
          <p:cNvPr id="5" name="Table 5">
            <a:extLst>
              <a:ext uri="{FF2B5EF4-FFF2-40B4-BE49-F238E27FC236}">
                <a16:creationId xmlns:a16="http://schemas.microsoft.com/office/drawing/2014/main" id="{233C9786-4710-5B54-5D1D-F27E2F09E32A}"/>
              </a:ext>
            </a:extLst>
          </p:cNvPr>
          <p:cNvGraphicFramePr>
            <a:graphicFrameLocks noGrp="1"/>
          </p:cNvGraphicFramePr>
          <p:nvPr>
            <p:extLst>
              <p:ext uri="{D42A27DB-BD31-4B8C-83A1-F6EECF244321}">
                <p14:modId xmlns:p14="http://schemas.microsoft.com/office/powerpoint/2010/main" val="2819374903"/>
              </p:ext>
            </p:extLst>
          </p:nvPr>
        </p:nvGraphicFramePr>
        <p:xfrm>
          <a:off x="612556" y="1743953"/>
          <a:ext cx="10892904" cy="4631250"/>
        </p:xfrm>
        <a:graphic>
          <a:graphicData uri="http://schemas.openxmlformats.org/drawingml/2006/table">
            <a:tbl>
              <a:tblPr firstRow="1" bandRow="1">
                <a:tableStyleId>{91EBBBCC-DAD2-459C-BE2E-F6DE35CF9A28}</a:tableStyleId>
              </a:tblPr>
              <a:tblGrid>
                <a:gridCol w="2723226">
                  <a:extLst>
                    <a:ext uri="{9D8B030D-6E8A-4147-A177-3AD203B41FA5}">
                      <a16:colId xmlns:a16="http://schemas.microsoft.com/office/drawing/2014/main" val="895164418"/>
                    </a:ext>
                  </a:extLst>
                </a:gridCol>
                <a:gridCol w="2723226">
                  <a:extLst>
                    <a:ext uri="{9D8B030D-6E8A-4147-A177-3AD203B41FA5}">
                      <a16:colId xmlns:a16="http://schemas.microsoft.com/office/drawing/2014/main" val="2739274327"/>
                    </a:ext>
                  </a:extLst>
                </a:gridCol>
                <a:gridCol w="2723226">
                  <a:extLst>
                    <a:ext uri="{9D8B030D-6E8A-4147-A177-3AD203B41FA5}">
                      <a16:colId xmlns:a16="http://schemas.microsoft.com/office/drawing/2014/main" val="3355034231"/>
                    </a:ext>
                  </a:extLst>
                </a:gridCol>
                <a:gridCol w="2723226">
                  <a:extLst>
                    <a:ext uri="{9D8B030D-6E8A-4147-A177-3AD203B41FA5}">
                      <a16:colId xmlns:a16="http://schemas.microsoft.com/office/drawing/2014/main" val="4063609789"/>
                    </a:ext>
                  </a:extLst>
                </a:gridCol>
              </a:tblGrid>
              <a:tr h="434859">
                <a:tc>
                  <a:txBody>
                    <a:bodyPr/>
                    <a:lstStyle/>
                    <a:p>
                      <a:pPr algn="ctr"/>
                      <a:r>
                        <a:rPr lang="en-US" b="1" dirty="0">
                          <a:solidFill>
                            <a:schemeClr val="bg1"/>
                          </a:solidFill>
                          <a:latin typeface="Arial" panose="020B0604020202020204" pitchFamily="34" charset="0"/>
                          <a:cs typeface="Arial" panose="020B0604020202020204" pitchFamily="34" charset="0"/>
                        </a:rPr>
                        <a:t>Country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b="0" dirty="0">
                          <a:solidFill>
                            <a:schemeClr val="tx1"/>
                          </a:solidFill>
                          <a:latin typeface="Arial" panose="020B0604020202020204" pitchFamily="34" charset="0"/>
                          <a:cs typeface="Arial" panose="020B0604020202020204" pitchFamily="34" charset="0"/>
                        </a:rPr>
                        <a:t>Canada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algn="ctr"/>
                      <a:r>
                        <a:rPr lang="en-US" b="0" dirty="0">
                          <a:solidFill>
                            <a:schemeClr val="tx1"/>
                          </a:solidFill>
                          <a:latin typeface="Arial" panose="020B0604020202020204" pitchFamily="34" charset="0"/>
                          <a:cs typeface="Arial" panose="020B0604020202020204" pitchFamily="34" charset="0"/>
                        </a:rPr>
                        <a:t>Canada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algn="ctr"/>
                      <a:r>
                        <a:rPr lang="en-US" b="0" dirty="0">
                          <a:solidFill>
                            <a:schemeClr val="tx1"/>
                          </a:solidFill>
                          <a:latin typeface="Arial" panose="020B0604020202020204" pitchFamily="34" charset="0"/>
                          <a:cs typeface="Arial" panose="020B0604020202020204" pitchFamily="34" charset="0"/>
                        </a:rPr>
                        <a:t>Canada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353833652"/>
                  </a:ext>
                </a:extLst>
              </a:tr>
              <a:tr h="750578">
                <a:tc>
                  <a:txBody>
                    <a:bodyPr/>
                    <a:lstStyle/>
                    <a:p>
                      <a:pPr algn="ctr"/>
                      <a:r>
                        <a:rPr lang="en-US" b="1" dirty="0">
                          <a:solidFill>
                            <a:schemeClr val="bg1"/>
                          </a:solidFill>
                          <a:latin typeface="Arial" panose="020B0604020202020204" pitchFamily="34" charset="0"/>
                          <a:cs typeface="Arial" panose="020B0604020202020204" pitchFamily="34" charset="0"/>
                        </a:rPr>
                        <a:t>Study design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lvl="1"/>
                      <a:r>
                        <a:rPr lang="en-US" dirty="0">
                          <a:latin typeface="Arial" panose="020B0604020202020204" pitchFamily="34" charset="0"/>
                          <a:cs typeface="Arial" panose="020B0604020202020204" pitchFamily="34" charset="0"/>
                        </a:rPr>
                        <a:t>Cross-sectional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r>
                        <a:rPr lang="en-US" dirty="0">
                          <a:latin typeface="Arial" panose="020B0604020202020204" pitchFamily="34" charset="0"/>
                          <a:cs typeface="Arial" panose="020B0604020202020204" pitchFamily="34" charset="0"/>
                        </a:rPr>
                        <a:t>Cross-sectional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r>
                        <a:rPr lang="en-US" dirty="0">
                          <a:latin typeface="Arial" panose="020B0604020202020204" pitchFamily="34" charset="0"/>
                          <a:cs typeface="Arial" panose="020B0604020202020204" pitchFamily="34" charset="0"/>
                        </a:rPr>
                        <a:t>Longitudinal, &gt;15 waves, yearly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6532890"/>
                  </a:ext>
                </a:extLst>
              </a:tr>
              <a:tr h="434859">
                <a:tc>
                  <a:txBody>
                    <a:bodyPr/>
                    <a:lstStyle/>
                    <a:p>
                      <a:pPr algn="ctr"/>
                      <a:r>
                        <a:rPr lang="en-US" b="1" dirty="0">
                          <a:solidFill>
                            <a:schemeClr val="bg1"/>
                          </a:solidFill>
                          <a:latin typeface="Arial" panose="020B0604020202020204" pitchFamily="34" charset="0"/>
                          <a:cs typeface="Arial" panose="020B0604020202020204" pitchFamily="34" charset="0"/>
                        </a:rPr>
                        <a:t>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dirty="0">
                          <a:latin typeface="Arial" panose="020B0604020202020204" pitchFamily="34" charset="0"/>
                          <a:cs typeface="Arial" panose="020B0604020202020204" pitchFamily="34" charset="0"/>
                        </a:rPr>
                        <a:t>60-300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400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2000-3000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5010828"/>
                  </a:ext>
                </a:extLst>
              </a:tr>
              <a:tr h="434859">
                <a:tc>
                  <a:txBody>
                    <a:bodyPr/>
                    <a:lstStyle/>
                    <a:p>
                      <a:pPr algn="ctr"/>
                      <a:r>
                        <a:rPr lang="en-US" b="1" dirty="0">
                          <a:solidFill>
                            <a:schemeClr val="bg1"/>
                          </a:solidFill>
                          <a:latin typeface="Arial" panose="020B0604020202020204" pitchFamily="34" charset="0"/>
                          <a:cs typeface="Arial" panose="020B0604020202020204" pitchFamily="34" charset="0"/>
                        </a:rPr>
                        <a:t>Age range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dirty="0">
                          <a:latin typeface="Arial" panose="020B0604020202020204" pitchFamily="34" charset="0"/>
                          <a:cs typeface="Arial" panose="020B0604020202020204" pitchFamily="34" charset="0"/>
                        </a:rPr>
                        <a:t>6 to 12 years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13 to 18 years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1.5 to 12 years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2163786"/>
                  </a:ext>
                </a:extLst>
              </a:tr>
              <a:tr h="434859">
                <a:tc>
                  <a:txBody>
                    <a:bodyPr/>
                    <a:lstStyle/>
                    <a:p>
                      <a:pPr algn="ctr"/>
                      <a:r>
                        <a:rPr lang="en-US" b="1" dirty="0">
                          <a:solidFill>
                            <a:schemeClr val="bg1"/>
                          </a:solidFill>
                          <a:latin typeface="Arial" panose="020B0604020202020204" pitchFamily="34" charset="0"/>
                          <a:cs typeface="Arial" panose="020B0604020202020204" pitchFamily="34" charset="0"/>
                        </a:rPr>
                        <a:t>Informants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Child, parent, teacher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Adolescent, parent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Child, mother, teacher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0893912"/>
                  </a:ext>
                </a:extLst>
              </a:tr>
              <a:tr h="750578">
                <a:tc>
                  <a:txBody>
                    <a:bodyPr/>
                    <a:lstStyle/>
                    <a:p>
                      <a:pPr algn="ctr"/>
                      <a:r>
                        <a:rPr lang="en-US" b="1" dirty="0">
                          <a:solidFill>
                            <a:schemeClr val="bg1"/>
                          </a:solidFill>
                          <a:latin typeface="Arial" panose="020B0604020202020204" pitchFamily="34" charset="0"/>
                          <a:cs typeface="Arial" panose="020B0604020202020204" pitchFamily="34" charset="0"/>
                        </a:rPr>
                        <a:t>Sample type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dirty="0">
                          <a:latin typeface="Arial" panose="020B0604020202020204" pitchFamily="34" charset="0"/>
                          <a:cs typeface="Arial" panose="020B0604020202020204" pitchFamily="34" charset="0"/>
                        </a:rPr>
                        <a:t>Clinical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Community and clinical (bipolar)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Community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7599950"/>
                  </a:ext>
                </a:extLst>
              </a:tr>
              <a:tr h="434859">
                <a:tc>
                  <a:txBody>
                    <a:bodyPr/>
                    <a:lstStyle/>
                    <a:p>
                      <a:pPr algn="ctr"/>
                      <a:r>
                        <a:rPr lang="en-US" b="1" dirty="0">
                          <a:solidFill>
                            <a:schemeClr val="bg1"/>
                          </a:solidFill>
                          <a:latin typeface="Arial" panose="020B0604020202020204" pitchFamily="34" charset="0"/>
                          <a:cs typeface="Arial" panose="020B0604020202020204" pitchFamily="34" charset="0"/>
                        </a:rPr>
                        <a:t>Irritability measures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dirty="0">
                          <a:latin typeface="Arial" panose="020B0604020202020204" pitchFamily="34" charset="0"/>
                          <a:cs typeface="Arial" panose="020B0604020202020204" pitchFamily="34" charset="0"/>
                        </a:rPr>
                        <a:t>CBCL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CBCL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Social Behavior Questionnaire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0079457"/>
                  </a:ext>
                </a:extLst>
              </a:tr>
              <a:tr h="750578">
                <a:tc>
                  <a:txBody>
                    <a:bodyPr/>
                    <a:lstStyle/>
                    <a:p>
                      <a:pPr algn="ctr"/>
                      <a:r>
                        <a:rPr lang="en-US" b="1" dirty="0">
                          <a:solidFill>
                            <a:schemeClr val="bg1"/>
                          </a:solidFill>
                          <a:latin typeface="Arial" panose="020B0604020202020204" pitchFamily="34" charset="0"/>
                          <a:cs typeface="Arial" panose="020B0604020202020204" pitchFamily="34" charset="0"/>
                        </a:rPr>
                        <a:t>Researcher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Brendan Andrade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Benjamin Goldstein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Massimiliano </a:t>
                      </a:r>
                      <a:r>
                        <a:rPr lang="en-US" dirty="0" err="1">
                          <a:latin typeface="Arial" panose="020B0604020202020204" pitchFamily="34" charset="0"/>
                          <a:cs typeface="Arial" panose="020B0604020202020204" pitchFamily="34" charset="0"/>
                        </a:rPr>
                        <a:t>Orri</a:t>
                      </a:r>
                      <a:endParaRPr lang="en-US"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9234707"/>
                  </a:ext>
                </a:extLst>
              </a:tr>
            </a:tbl>
          </a:graphicData>
        </a:graphic>
      </p:graphicFrame>
    </p:spTree>
    <p:extLst>
      <p:ext uri="{BB962C8B-B14F-4D97-AF65-F5344CB8AC3E}">
        <p14:creationId xmlns:p14="http://schemas.microsoft.com/office/powerpoint/2010/main" val="28997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1923</TotalTime>
  <Words>1553</Words>
  <Application>Microsoft Office PowerPoint</Application>
  <PresentationFormat>Widescreen</PresentationFormat>
  <Paragraphs>327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Cross-cultural Consortium on Pediatric Irritability Survey Results</vt:lpstr>
      <vt:lpstr>PowerPoint Presentation</vt:lpstr>
      <vt:lpstr>Are you interested in pooling existing datasets together? </vt:lpstr>
      <vt:lpstr>From the 34 researchers with data to contribute:</vt:lpstr>
      <vt:lpstr>Constructs examined:</vt:lpstr>
      <vt:lpstr>Study design characteristics of US samples (22)</vt:lpstr>
      <vt:lpstr>Study design characteristics of non-US samples</vt:lpstr>
      <vt:lpstr>Study design characteristics of non-US samples</vt:lpstr>
      <vt:lpstr>Study design characteristics of non-US samples</vt:lpstr>
      <vt:lpstr>Study design characteristics of non-US samples</vt:lpstr>
      <vt:lpstr>PowerPoint Presentation</vt:lpstr>
      <vt:lpstr>Experiences in community engagement</vt:lpstr>
      <vt:lpstr>Interests in sub-working groups?</vt:lpstr>
      <vt:lpstr>Virtual conference in December 2022?</vt:lpstr>
      <vt:lpstr>Potential speakers</vt:lpstr>
      <vt:lpstr>Research questions to address?</vt:lpstr>
      <vt:lpstr>Research questions to address?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Nellia Bellaert</dc:creator>
  <cp:lastModifiedBy>Tseng, Wan-Ling</cp:lastModifiedBy>
  <cp:revision>9</cp:revision>
  <dcterms:created xsi:type="dcterms:W3CDTF">2022-09-27T19:26:02Z</dcterms:created>
  <dcterms:modified xsi:type="dcterms:W3CDTF">2022-10-07T12:18:26Z</dcterms:modified>
</cp:coreProperties>
</file>