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61" r:id="rId8"/>
    <p:sldId id="262" r:id="rId9"/>
    <p:sldId id="273" r:id="rId10"/>
    <p:sldId id="276" r:id="rId11"/>
    <p:sldId id="274" r:id="rId12"/>
    <p:sldId id="279" r:id="rId13"/>
    <p:sldId id="280" r:id="rId14"/>
    <p:sldId id="275" r:id="rId15"/>
    <p:sldId id="277" r:id="rId16"/>
    <p:sldId id="278" r:id="rId17"/>
    <p:sldId id="283" r:id="rId18"/>
    <p:sldId id="281" r:id="rId19"/>
    <p:sldId id="282" r:id="rId20"/>
    <p:sldId id="26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830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830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415" marR="18415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430" indent="-265430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295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 panose="020B0604030504040204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130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255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 panose="020B0604030504040204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3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Verdana" panose="020B0604030504040204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20" y="1499870"/>
            <a:ext cx="8435340" cy="179895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WEB MP3 PLAYER</a:t>
            </a:r>
            <a:endParaRPr lang="en-US" altLang="zh-C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6365" y="3923030"/>
            <a:ext cx="8247380" cy="1798955"/>
          </a:xfrm>
          <a:prstGeom prst="rect">
            <a:avLst/>
          </a:prstGeom>
        </p:spPr>
        <p:txBody>
          <a:bodyPr vert="horz" lIns="45720" rIns="45720" bIns="45720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5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by lisong</a:t>
            </a:r>
            <a:endParaRPr lang="en-US" altLang="zh-CN" sz="4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715135"/>
            <a:ext cx="6616700" cy="213804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MP3</a:t>
            </a:r>
            <a:r>
              <a:rPr lang="zh-CN" altLang="en-US" dirty="0"/>
              <a:t>文件总体格式：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2770" y="4250055"/>
            <a:ext cx="8031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ID3V2</a:t>
            </a:r>
            <a:r>
              <a:rPr lang="zh-CN" altLang="en-US"/>
              <a:t>的标志信息为</a:t>
            </a:r>
            <a:r>
              <a:rPr lang="en-US" altLang="zh-CN"/>
              <a:t>ID3</a:t>
            </a:r>
            <a:r>
              <a:rPr lang="zh-CN" altLang="en-US"/>
              <a:t>，</a:t>
            </a:r>
            <a:r>
              <a:rPr lang="en-US" altLang="zh-CN"/>
              <a:t>ID3V1</a:t>
            </a:r>
            <a:r>
              <a:rPr lang="zh-CN" altLang="en-US"/>
              <a:t>的标志信息为</a:t>
            </a:r>
            <a:r>
              <a:rPr lang="en-US" altLang="zh-CN"/>
              <a:t>TAG</a:t>
            </a:r>
            <a:r>
              <a:rPr lang="zh-CN" altLang="en-US"/>
              <a:t>（还有一种标签信息规范为</a:t>
            </a:r>
            <a:r>
              <a:rPr lang="en-US" altLang="zh-CN"/>
              <a:t>APV2</a:t>
            </a:r>
            <a:r>
              <a:rPr lang="zh-CN" altLang="en-US"/>
              <a:t>，类似</a:t>
            </a:r>
            <a:r>
              <a:rPr lang="en-US" altLang="zh-CN"/>
              <a:t>ID3V2</a:t>
            </a:r>
            <a:r>
              <a:rPr lang="zh-CN" altLang="en-US"/>
              <a:t>，实际中比较少用）。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1505" y="4975860"/>
            <a:ext cx="7776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ID3V2</a:t>
            </a:r>
            <a:r>
              <a:rPr lang="zh-CN" altLang="en-US"/>
              <a:t>长度可变，最大可为</a:t>
            </a:r>
            <a:r>
              <a:rPr lang="en-US" altLang="zh-CN"/>
              <a:t>200</a:t>
            </a:r>
            <a:r>
              <a:rPr lang="zh-CN" altLang="en-US"/>
              <a:t>多</a:t>
            </a:r>
            <a:r>
              <a:rPr lang="en-US" altLang="zh-CN"/>
              <a:t>M</a:t>
            </a:r>
            <a:r>
              <a:rPr lang="zh-CN" altLang="en-US"/>
              <a:t>，由于这部分信息实际播放不需要，解析时候需要去除该部分。其头部开始的第</a:t>
            </a:r>
            <a:r>
              <a:rPr lang="en-US" altLang="zh-CN"/>
              <a:t>7,8,9,10</a:t>
            </a:r>
            <a:r>
              <a:rPr lang="zh-CN" altLang="en-US"/>
              <a:t>四个字节存储了其总的大小。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MP3</a:t>
            </a:r>
            <a:r>
              <a:rPr lang="zh-CN" altLang="en-US" dirty="0"/>
              <a:t>文件总体格式：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234440"/>
            <a:ext cx="6795135" cy="1926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" y="3771900"/>
            <a:ext cx="6794500" cy="1873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68805" y="2256790"/>
            <a:ext cx="5285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VBR</a:t>
            </a:r>
            <a:r>
              <a:rPr lang="zh-CN" altLang="en-US" sz="2800" dirty="0">
                <a:sym typeface="+mn-ea"/>
              </a:rPr>
              <a:t>（动态码率</a:t>
            </a:r>
            <a:r>
              <a:rPr lang="en-US" altLang="zh-CN" sz="2800" dirty="0">
                <a:sym typeface="+mn-ea"/>
              </a:rPr>
              <a:t>/</a:t>
            </a:r>
            <a:r>
              <a:rPr lang="zh-CN" altLang="en-US" sz="2800" dirty="0">
                <a:sym typeface="+mn-ea"/>
              </a:rPr>
              <a:t>比特率）</a:t>
            </a:r>
            <a:endParaRPr lang="zh-CN" altLang="en-US" sz="2800"/>
          </a:p>
        </p:txBody>
      </p:sp>
      <p:sp>
        <p:nvSpPr>
          <p:cNvPr id="3" name="标题 4"/>
          <p:cNvSpPr>
            <a:spLocks noGrp="1"/>
          </p:cNvSpPr>
          <p:nvPr/>
        </p:nvSpPr>
        <p:spPr>
          <a:xfrm>
            <a:off x="480060" y="608965"/>
            <a:ext cx="8183880" cy="625475"/>
          </a:xfrm>
          <a:prstGeom prst="rect">
            <a:avLst/>
          </a:prstGeom>
        </p:spPr>
        <p:txBody>
          <a:bodyPr vert="horz" anchor="b">
            <a:normAutofit fontScale="7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根据码率模式的不同，</a:t>
            </a:r>
            <a:r>
              <a:rPr lang="en-US" altLang="zh-CN" dirty="0">
                <a:sym typeface="+mn-ea"/>
              </a:rPr>
              <a:t>MP3</a:t>
            </a:r>
            <a:r>
              <a:rPr lang="zh-CN" altLang="en-US" dirty="0">
                <a:sym typeface="+mn-ea"/>
              </a:rPr>
              <a:t>文件可以分为两种类型：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2295" y="3101340"/>
            <a:ext cx="5302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>
                <a:sym typeface="+mn-ea"/>
              </a:rPr>
              <a:t>CBR</a:t>
            </a:r>
            <a:r>
              <a:rPr lang="zh-CN" altLang="en-US" sz="3200" dirty="0">
                <a:sym typeface="+mn-ea"/>
              </a:rPr>
              <a:t>（恒定码率</a:t>
            </a:r>
            <a:r>
              <a:rPr lang="en-US" altLang="zh-CN" sz="3200" dirty="0">
                <a:sym typeface="+mn-ea"/>
              </a:rPr>
              <a:t>/</a:t>
            </a:r>
            <a:r>
              <a:rPr lang="zh-CN" altLang="en-US" sz="3200" dirty="0">
                <a:sym typeface="+mn-ea"/>
              </a:rPr>
              <a:t>比特率）</a:t>
            </a:r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VBR</a:t>
            </a:r>
            <a:r>
              <a:rPr lang="zh-CN" altLang="en-US" dirty="0"/>
              <a:t>模式：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6275" y="1355725"/>
            <a:ext cx="7855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每帧可以有不同的比特率，其第一帧数据帧中存储了总的音频帧数，采样率，</a:t>
            </a:r>
            <a:r>
              <a:rPr lang="en-US" altLang="zh-CN"/>
              <a:t>DOC</a:t>
            </a:r>
            <a:r>
              <a:rPr lang="zh-CN" altLang="en-US"/>
              <a:t>索引表等播放器需要的重用信息，其标志信息为</a:t>
            </a:r>
            <a:r>
              <a:rPr lang="en-US" altLang="zh-CN"/>
              <a:t>”Xing”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685" y="2181860"/>
            <a:ext cx="5742940" cy="3475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VBR</a:t>
            </a:r>
            <a:r>
              <a:rPr lang="zh-CN" altLang="en-US" dirty="0"/>
              <a:t>模式：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0725" y="1600835"/>
            <a:ext cx="7595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DOC</a:t>
            </a:r>
            <a:r>
              <a:rPr lang="zh-CN" altLang="en-US"/>
              <a:t>表：</a:t>
            </a:r>
            <a:r>
              <a:rPr lang="en-US" altLang="zh-CN"/>
              <a:t>VBR</a:t>
            </a:r>
            <a:r>
              <a:rPr lang="zh-CN" altLang="en-US"/>
              <a:t>模式的音频文件将音频时长平均分成</a:t>
            </a:r>
            <a:r>
              <a:rPr lang="en-US" altLang="zh-CN"/>
              <a:t>100</a:t>
            </a:r>
            <a:r>
              <a:rPr lang="zh-CN" altLang="en-US"/>
              <a:t>份，用</a:t>
            </a:r>
            <a:r>
              <a:rPr lang="en-US" altLang="zh-CN"/>
              <a:t>100</a:t>
            </a:r>
            <a:r>
              <a:rPr lang="zh-CN" altLang="en-US"/>
              <a:t>个字节存储了这</a:t>
            </a:r>
            <a:r>
              <a:rPr lang="en-US" altLang="zh-CN"/>
              <a:t>100</a:t>
            </a:r>
            <a:r>
              <a:rPr lang="zh-CN" altLang="en-US"/>
              <a:t>份时间所对应的字节位置（使用比例表示）。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比如音频时长为</a:t>
            </a:r>
            <a:r>
              <a:rPr lang="en-US" altLang="zh-CN"/>
              <a:t>150s</a:t>
            </a:r>
            <a:r>
              <a:rPr lang="zh-CN" altLang="en-US"/>
              <a:t>，音频有效数据大小为</a:t>
            </a:r>
            <a:r>
              <a:rPr lang="en-US" altLang="zh-CN"/>
              <a:t>100000byte</a:t>
            </a:r>
            <a:r>
              <a:rPr lang="zh-CN" altLang="en-US"/>
              <a:t>，则其播放到</a:t>
            </a:r>
            <a:r>
              <a:rPr lang="en-US" altLang="zh-CN"/>
              <a:t>15</a:t>
            </a:r>
            <a:r>
              <a:rPr lang="zh-CN" altLang="en-US"/>
              <a:t>秒的位置为：</a:t>
            </a:r>
            <a:r>
              <a:rPr lang="en-US" altLang="zh-CN"/>
              <a:t>100000*DOC[</a:t>
            </a:r>
            <a:r>
              <a:rPr lang="zh-CN" altLang="en-US"/>
              <a:t>（</a:t>
            </a:r>
            <a:r>
              <a:rPr lang="en-US" altLang="zh-CN"/>
              <a:t>15/150</a:t>
            </a:r>
            <a:r>
              <a:rPr lang="zh-CN" altLang="en-US"/>
              <a:t>）</a:t>
            </a:r>
            <a:r>
              <a:rPr lang="en-US" altLang="zh-CN"/>
              <a:t>*100</a:t>
            </a:r>
            <a:r>
              <a:rPr lang="en-US" altLang="zh-CN"/>
              <a:t>]/256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9780" y="3473450"/>
            <a:ext cx="7392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duration = </a:t>
            </a:r>
            <a:r>
              <a:rPr lang="zh-CN" altLang="en-US"/>
              <a:t>总帧数</a:t>
            </a:r>
            <a:r>
              <a:rPr lang="en-US" altLang="zh-CN"/>
              <a:t>*1152/</a:t>
            </a:r>
            <a:r>
              <a:rPr lang="zh-CN" altLang="en-US"/>
              <a:t>采样率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对于总帧数为</a:t>
            </a:r>
            <a:r>
              <a:rPr lang="en-US" altLang="zh-CN"/>
              <a:t>10000</a:t>
            </a:r>
            <a:r>
              <a:rPr lang="zh-CN" altLang="en-US"/>
              <a:t>，采样率为</a:t>
            </a:r>
            <a:r>
              <a:rPr lang="en-US" altLang="zh-CN"/>
              <a:t>44.1Khz</a:t>
            </a:r>
            <a:r>
              <a:rPr lang="zh-CN" altLang="en-US"/>
              <a:t>的音频来说，</a:t>
            </a:r>
            <a:endParaRPr lang="zh-CN" altLang="en-US"/>
          </a:p>
          <a:p>
            <a:r>
              <a:rPr lang="zh-CN" altLang="en-US"/>
              <a:t>其时长 </a:t>
            </a:r>
            <a:r>
              <a:rPr lang="en-US" altLang="zh-CN"/>
              <a:t>= 10000*1152/44100 = 261s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dirty="0"/>
              <a:t>CBR</a:t>
            </a:r>
            <a:r>
              <a:rPr lang="zh-CN" altLang="en-US" dirty="0"/>
              <a:t>模式：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0725" y="1600835"/>
            <a:ext cx="75958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每一帧的比特率都一样，这也意味其每一帧占用的数据大小相同，一首歌相同长度时间段所占用的空间是一样的。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比如音频时长为</a:t>
            </a:r>
            <a:r>
              <a:rPr lang="en-US" altLang="zh-CN">
                <a:sym typeface="+mn-ea"/>
              </a:rPr>
              <a:t>150s</a:t>
            </a:r>
            <a:r>
              <a:rPr lang="zh-CN" altLang="en-US">
                <a:sym typeface="+mn-ea"/>
              </a:rPr>
              <a:t>，音频有效数据大小为</a:t>
            </a:r>
            <a:r>
              <a:rPr lang="en-US" altLang="zh-CN">
                <a:sym typeface="+mn-ea"/>
              </a:rPr>
              <a:t>100000byte</a:t>
            </a:r>
            <a:r>
              <a:rPr lang="zh-CN" altLang="en-US">
                <a:sym typeface="+mn-ea"/>
              </a:rPr>
              <a:t>，则其播放到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秒的位置为：</a:t>
            </a:r>
            <a:r>
              <a:rPr lang="en-US" altLang="zh-CN">
                <a:sym typeface="+mn-ea"/>
              </a:rPr>
              <a:t>15/150*100000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9780" y="3616960"/>
            <a:ext cx="739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duration = </a:t>
            </a:r>
            <a:r>
              <a:rPr lang="zh-CN" altLang="en-US"/>
              <a:t>音频数据大小</a:t>
            </a:r>
            <a:r>
              <a:rPr lang="en-US" altLang="zh-CN"/>
              <a:t>*8/</a:t>
            </a:r>
            <a:r>
              <a:rPr lang="zh-CN" altLang="en-US"/>
              <a:t>比特率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885" y="2011045"/>
            <a:ext cx="5657850" cy="147510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数据加密：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4035" y="1523365"/>
            <a:ext cx="3821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28320" y="3964305"/>
            <a:ext cx="3467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4487545"/>
            <a:ext cx="5654675" cy="1150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7590" y="160020"/>
            <a:ext cx="7364095" cy="6494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60" y="903605"/>
            <a:ext cx="9128760" cy="54724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071810"/>
            <a:ext cx="8229600" cy="642942"/>
          </a:xfrm>
        </p:spPr>
        <p:txBody>
          <a:bodyPr/>
          <a:lstStyle/>
          <a:p>
            <a:pPr algn="ctr"/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5810"/>
            <a:ext cx="8229600" cy="683895"/>
          </a:xfrm>
        </p:spPr>
        <p:txBody>
          <a:bodyPr/>
          <a:lstStyle/>
          <a:p>
            <a:pPr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H5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音频播放主要有两种方式：</a:t>
            </a:r>
            <a:endParaRPr lang="zh-CN" altLang="en-US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0200" y="223329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70200" y="3535045"/>
            <a:ext cx="4702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AudioContext</a:t>
            </a:r>
            <a:endParaRPr lang="en-US" altLang="zh-CN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优点：浏览器原生支持，可以方便的实现音频的播放控制，并且可在线播放（浏览器内部自带数据拉取与文件信息解析功能）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缺点：不能同时播放两个音频，可供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交互的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api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少（不能控制音调，音色，波形），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不能直接操作音频数据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245" y="4553585"/>
            <a:ext cx="5876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 audio = new Audio();</a:t>
            </a:r>
            <a:endParaRPr lang="en-US" altLang="zh-CN"/>
          </a:p>
          <a:p>
            <a:r>
              <a:rPr lang="en-US" altLang="zh-CN"/>
              <a:t>audio.src = url;</a:t>
            </a:r>
            <a:endParaRPr lang="en-US" altLang="zh-CN"/>
          </a:p>
          <a:p>
            <a:r>
              <a:rPr lang="en-US" altLang="zh-CN"/>
              <a:t>audio.play()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17245" y="37706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&lt;audio src=”url”&gt;&lt;/audio&gt;</a:t>
            </a:r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6905" y="1521460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优点：可直接用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js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与音频数据打交道，提供更改音频数据的能力，甚至能创造声音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2145" y="2604135"/>
            <a:ext cx="78397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缺点：不支持在线播放，数据的获取需要代码去实现；兼容性比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Audio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低</a:t>
            </a:r>
            <a:endParaRPr lang="zh-CN" altLang="en-US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321945"/>
            <a:ext cx="8183880" cy="625475"/>
          </a:xfrm>
        </p:spPr>
        <p:txBody>
          <a:bodyPr>
            <a:normAutofit fontScale="90000"/>
          </a:bodyPr>
          <a:p>
            <a:r>
              <a:rPr lang="en-US" altLang="zh-CN" dirty="0"/>
              <a:t>AduioContext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060" y="1078230"/>
            <a:ext cx="8183245" cy="3647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8635" y="5013325"/>
            <a:ext cx="8095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 Audio API</a:t>
            </a:r>
            <a:r>
              <a:rPr lang="zh-CN" altLang="en-US"/>
              <a:t>中几乎所有对象都是由</a:t>
            </a:r>
            <a:r>
              <a:rPr lang="en-US" altLang="zh-CN"/>
              <a:t>AudioContext</a:t>
            </a:r>
            <a:r>
              <a:rPr lang="zh-CN" altLang="en-US"/>
              <a:t>对象创建而来；它将对音频的操作分成不同的节点，需要实现什么功能就在什么节点上操作；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134620"/>
            <a:ext cx="8946515" cy="6579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639445"/>
            <a:ext cx="754507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使用</a:t>
            </a:r>
            <a:r>
              <a:rPr lang="en-US" altLang="zh-CN" dirty="0"/>
              <a:t>AudioContext</a:t>
            </a:r>
            <a:r>
              <a:rPr lang="zh-CN" altLang="en-US" dirty="0"/>
              <a:t>开发在线播放器步骤：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2645" y="1626235"/>
            <a:ext cx="7440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解析音频文件元数据（码率，采样率，索引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...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）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6135" y="2470785"/>
            <a:ext cx="7440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使用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ajax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拉取数据（设置</a:t>
            </a:r>
            <a:r>
              <a:rPr lang="en-US" altLang="zh-CN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Ranege</a:t>
            </a: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头），分成小段音频数据存储在内存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1380" y="3530600"/>
            <a:ext cx="744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解码，播放，在播放的同时异步解码之后下载下来的数据，播放完毕当前的小段音频后立即播放下一段已经解码好的音频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80060" y="608965"/>
            <a:ext cx="8183880" cy="625475"/>
          </a:xfrm>
        </p:spPr>
        <p:txBody>
          <a:bodyPr>
            <a:normAutofit fontScale="90000"/>
          </a:bodyPr>
          <a:p>
            <a:r>
              <a:rPr lang="zh-CN" altLang="en-US" dirty="0"/>
              <a:t>音频相关术语解释：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37540" y="1600835"/>
            <a:ext cx="782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码率（比特率）：每秒播放多少</a:t>
            </a:r>
            <a:r>
              <a:rPr lang="en-US" altLang="zh-CN"/>
              <a:t>bit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1030" y="2230120"/>
            <a:ext cx="7822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采样率：用数字表示声音波形的一种方式，采样率越高，对声音的还原越精确，网络传播的</a:t>
            </a:r>
            <a:r>
              <a:rPr lang="en-US" altLang="zh-CN"/>
              <a:t>mp3</a:t>
            </a:r>
            <a:r>
              <a:rPr lang="zh-CN" altLang="en-US"/>
              <a:t>文件采样率一般为</a:t>
            </a:r>
            <a:r>
              <a:rPr lang="en-US" altLang="zh-CN"/>
              <a:t>44.1KHz</a:t>
            </a:r>
            <a:r>
              <a:rPr lang="zh-CN" altLang="en-US"/>
              <a:t>（每秒</a:t>
            </a:r>
            <a:r>
              <a:rPr lang="en-US" altLang="zh-CN"/>
              <a:t>44100</a:t>
            </a:r>
            <a:r>
              <a:rPr lang="zh-CN" altLang="en-US"/>
              <a:t>个点），音频文件的采样率都是恒定的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1990" y="3296920"/>
            <a:ext cx="7562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采样数：对于</a:t>
            </a:r>
            <a:r>
              <a:rPr lang="en-US" altLang="zh-CN"/>
              <a:t>MP3</a:t>
            </a:r>
            <a:r>
              <a:rPr lang="zh-CN" altLang="en-US"/>
              <a:t>音频文件来说，数据都是由一帧一帧组成的，每一帧存储了相同个数的采样点数据（</a:t>
            </a:r>
            <a:r>
              <a:rPr lang="en-US" altLang="zh-CN"/>
              <a:t>1152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3942080"/>
            <a:ext cx="4159885" cy="1490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60675" y="5455285"/>
            <a:ext cx="41567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MP3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属于</a:t>
            </a:r>
            <a:r>
              <a:rPr lang="en-US" altLang="zh-CN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MPEG 1</a:t>
            </a:r>
            <a:r>
              <a:rPr lang="zh-CN" altLang="en-US" sz="1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格式的一种</a:t>
            </a:r>
            <a:endParaRPr lang="zh-CN" altLang="en-US" sz="1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1385</Words>
  <Application>WPS 演示</Application>
  <PresentationFormat>全屏显示(4:3)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Verdana</vt:lpstr>
      <vt:lpstr>Microsoft JhengHei UI</vt:lpstr>
      <vt:lpstr>微软雅黑</vt:lpstr>
      <vt:lpstr>Arial Unicode MS</vt:lpstr>
      <vt:lpstr>Calibri</vt:lpstr>
      <vt:lpstr>Wingdings</vt:lpstr>
      <vt:lpstr>Verdana</vt:lpstr>
      <vt:lpstr>视点</vt:lpstr>
      <vt:lpstr>WEB MP3 PLAYER</vt:lpstr>
      <vt:lpstr>PowerPoint 演示文稿</vt:lpstr>
      <vt:lpstr>Aduio</vt:lpstr>
      <vt:lpstr>AduioContext</vt:lpstr>
      <vt:lpstr>AduioContext</vt:lpstr>
      <vt:lpstr>PowerPoint 演示文稿</vt:lpstr>
      <vt:lpstr>PowerPoint 演示文稿</vt:lpstr>
      <vt:lpstr>使用AudioContext开发在线播放器步骤：</vt:lpstr>
      <vt:lpstr>音频相关术语解释：</vt:lpstr>
      <vt:lpstr>MP3文件总体格式：</vt:lpstr>
      <vt:lpstr>MP3文件总体格式：</vt:lpstr>
      <vt:lpstr>PowerPoint 演示文稿</vt:lpstr>
      <vt:lpstr>VBR模式：</vt:lpstr>
      <vt:lpstr>VBR模式：</vt:lpstr>
      <vt:lpstr>CBR模式：</vt:lpstr>
      <vt:lpstr>数据加密：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SPA(single page application) 单页应用</dc:title>
  <dc:creator/>
  <cp:lastModifiedBy>Administrator</cp:lastModifiedBy>
  <cp:revision>109</cp:revision>
  <dcterms:created xsi:type="dcterms:W3CDTF">2017-12-12T13:23:00Z</dcterms:created>
  <dcterms:modified xsi:type="dcterms:W3CDTF">2017-12-14T13:51:33Z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