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0"/>
  </p:notesMasterIdLst>
  <p:sldIdLst>
    <p:sldId id="256" r:id="rId2"/>
    <p:sldId id="258" r:id="rId3"/>
    <p:sldId id="288" r:id="rId4"/>
    <p:sldId id="259" r:id="rId5"/>
    <p:sldId id="287" r:id="rId6"/>
    <p:sldId id="263" r:id="rId7"/>
    <p:sldId id="260" r:id="rId8"/>
    <p:sldId id="261" r:id="rId9"/>
    <p:sldId id="280" r:id="rId10"/>
    <p:sldId id="262" r:id="rId11"/>
    <p:sldId id="264" r:id="rId12"/>
    <p:sldId id="265" r:id="rId13"/>
    <p:sldId id="267" r:id="rId14"/>
    <p:sldId id="266" r:id="rId15"/>
    <p:sldId id="297" r:id="rId16"/>
    <p:sldId id="303" r:id="rId17"/>
    <p:sldId id="302" r:id="rId18"/>
    <p:sldId id="296" r:id="rId19"/>
    <p:sldId id="295" r:id="rId20"/>
    <p:sldId id="268" r:id="rId21"/>
    <p:sldId id="306" r:id="rId22"/>
    <p:sldId id="269" r:id="rId23"/>
    <p:sldId id="270" r:id="rId24"/>
    <p:sldId id="290" r:id="rId25"/>
    <p:sldId id="271" r:id="rId26"/>
    <p:sldId id="286" r:id="rId27"/>
    <p:sldId id="272" r:id="rId28"/>
    <p:sldId id="273" r:id="rId29"/>
    <p:sldId id="293" r:id="rId30"/>
    <p:sldId id="305" r:id="rId31"/>
    <p:sldId id="276" r:id="rId32"/>
    <p:sldId id="277" r:id="rId33"/>
    <p:sldId id="292" r:id="rId34"/>
    <p:sldId id="294" r:id="rId35"/>
    <p:sldId id="298" r:id="rId36"/>
    <p:sldId id="291" r:id="rId37"/>
    <p:sldId id="278" r:id="rId38"/>
    <p:sldId id="304" r:id="rId39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2B2C000-9BF4-4FFD-8F35-99E8881DF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6723" autoAdjust="0"/>
  </p:normalViewPr>
  <p:slideViewPr>
    <p:cSldViewPr snapToGrid="0">
      <p:cViewPr varScale="1">
        <p:scale>
          <a:sx n="128" d="100"/>
          <a:sy n="128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774824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774824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774824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774824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eb99a3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eb99a3b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eb99a3b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eb99a3b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eb99a3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eb99a3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de561d24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de561d24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de561d2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de561d2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774824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774824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00937e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00937e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de561d2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de561d2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de561d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de561d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5de561d2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5de561d2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076c4ff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6076c4ff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774824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774824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805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774824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774824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407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6076c4ff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6076c4ff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076c4ff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6076c4ff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fld id="{D7F153B8-5274-487D-AE58-3D0C08116F10}" type="slidenum">
              <a:rPr lang="en-US" altLang="es-PE" sz="11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s-PE" sz="11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algn="r"/>
            <a:r>
              <a:rPr lang="en-US" altLang="es-PE" sz="1100" i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cap="flat"/>
        </p:spPr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66788">
              <a:spcBef>
                <a:spcPct val="0"/>
              </a:spcBef>
            </a:pPr>
            <a:endParaRPr lang="es-PE" altLang="es-PE" sz="25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24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fld id="{D7F153B8-5274-487D-AE58-3D0C08116F10}" type="slidenum">
              <a:rPr lang="en-US" altLang="es-PE" sz="11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s-PE" sz="11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algn="r"/>
            <a:r>
              <a:rPr lang="en-US" altLang="es-PE" sz="1100" i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cap="flat"/>
        </p:spPr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66788">
              <a:spcBef>
                <a:spcPct val="0"/>
              </a:spcBef>
            </a:pPr>
            <a:endParaRPr lang="es-PE" altLang="es-PE" sz="25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90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076c4ff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6076c4ff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029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6076c4ff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6076c4ff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de561d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de561d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60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00937e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00937e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51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de561d24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de561d24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de561d24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de561d24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27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f7ee2d82c982d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af7ee2d82c982d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de561d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de561d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de561d24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de561d24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774824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774824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81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6;p3">
            <a:extLst>
              <a:ext uri="{FF2B5EF4-FFF2-40B4-BE49-F238E27FC236}">
                <a16:creationId xmlns:a16="http://schemas.microsoft.com/office/drawing/2014/main" id="{521154EE-5245-4AAF-A19C-B38E8A5CAE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769"/>
            <a:ext cx="9143999" cy="51450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447579-073F-42CD-AC65-DC845AE0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27" y="592547"/>
            <a:ext cx="4313144" cy="1790700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BC3C6-6AAD-4368-BF86-5A8E3819F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24" y="2827733"/>
            <a:ext cx="3405467" cy="144843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98308-C20C-437F-B397-257B552A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5973B-07C0-4785-82D4-0FB4B439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F67C7E-ED82-455B-BEAD-DCCC850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Google Shape;19;p3">
            <a:extLst>
              <a:ext uri="{FF2B5EF4-FFF2-40B4-BE49-F238E27FC236}">
                <a16:creationId xmlns:a16="http://schemas.microsoft.com/office/drawing/2014/main" id="{B400B4D4-CADC-4CB9-8F57-D2AB4142DE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-1912" r="54024"/>
          <a:stretch/>
        </p:blipFill>
        <p:spPr>
          <a:xfrm>
            <a:off x="164728" y="4012598"/>
            <a:ext cx="1456778" cy="808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2727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3844-8A41-412E-B08A-37C78E99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1286E4-B0EC-4CF7-B366-5929FF0E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37C11D-690E-42EB-8403-EAFDA48D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F95824-16FA-4155-B281-9F219738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A03920-6468-45A9-AE50-F40C0ACD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43196-8500-4F13-A5AB-AA2EE2FB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61318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99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81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62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06F35-487F-404B-ADFA-697BB715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0AAC0-B967-4B4C-90A1-5DC56494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6C0BD-363C-4394-A9FA-948A5FAA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28729-1FAC-4074-9DC2-A4B5FB5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DDDE4-7145-4131-AC5B-1078F8B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928EA-565C-4653-AE6B-67AC688BA9A3}" type="slidenum">
              <a:rPr lang="en-US" altLang="es-PE" smtClean="0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74281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9;p12">
            <a:extLst>
              <a:ext uri="{FF2B5EF4-FFF2-40B4-BE49-F238E27FC236}">
                <a16:creationId xmlns:a16="http://schemas.microsoft.com/office/drawing/2014/main" id="{0941692D-1145-4175-8385-61D80996618C}"/>
              </a:ext>
            </a:extLst>
          </p:cNvPr>
          <p:cNvSpPr/>
          <p:nvPr/>
        </p:nvSpPr>
        <p:spPr>
          <a:xfrm>
            <a:off x="0" y="4519456"/>
            <a:ext cx="8824913" cy="633221"/>
          </a:xfrm>
          <a:custGeom>
            <a:avLst/>
            <a:gdLst/>
            <a:ahLst/>
            <a:cxnLst/>
            <a:rect l="l" t="t" r="r" b="b"/>
            <a:pathLst>
              <a:path w="11766550" h="844295" extrusionOk="0">
                <a:moveTo>
                  <a:pt x="0" y="0"/>
                </a:moveTo>
                <a:lnTo>
                  <a:pt x="11226800" y="0"/>
                </a:lnTo>
                <a:cubicBezTo>
                  <a:pt x="11410950" y="279315"/>
                  <a:pt x="11493500" y="412580"/>
                  <a:pt x="11766550" y="837945"/>
                </a:cubicBezTo>
                <a:lnTo>
                  <a:pt x="0" y="844295"/>
                </a:lnTo>
                <a:lnTo>
                  <a:pt x="0" y="0"/>
                </a:lnTo>
                <a:close/>
              </a:path>
            </a:pathLst>
          </a:custGeom>
          <a:solidFill>
            <a:srgbClr val="00A8E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F06F35-487F-404B-ADFA-697BB715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0AAC0-B967-4B4C-90A1-5DC56494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6C0BD-363C-4394-A9FA-948A5FAA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28729-1FAC-4074-9DC2-A4B5FB5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DDDE4-7145-4131-AC5B-1078F8B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Google Shape;98;p12">
            <a:extLst>
              <a:ext uri="{FF2B5EF4-FFF2-40B4-BE49-F238E27FC236}">
                <a16:creationId xmlns:a16="http://schemas.microsoft.com/office/drawing/2014/main" id="{565300D3-CC02-4FDD-AC00-92178EAFB1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538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8CCC9-EED1-43F7-BA28-02A85D99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F31881-427B-4EA8-95B6-E8CA8565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601F3-EAF6-4B45-ABFA-473D7691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1AE90-06B6-4872-B76B-51BD4FA2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88C60F-465C-4979-A675-08784E45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7577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85421-0303-4A2D-9230-5E8B9694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B53F0-4D1F-401E-8429-B791BF1E1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C1430B-E4B5-4554-9577-923B3000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90FC2-7933-418A-AAE4-A000B11C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5ECDFC-052D-41C6-A5F3-3C772BF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8A97-AD20-482C-9DA1-A87BFC99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87873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07B54-83E0-438A-8A70-2BB7B18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B7EA43-2D71-40DF-B12B-18993F1A6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1A9DF1-EEAC-471F-823A-3EE31725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30A843-5805-43BE-91D0-BE8DA283C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9ABF3B-1C88-420A-B2A0-8DBADD7EB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7852ED-0FCB-456B-9331-AFD30028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281C57-9015-497A-8843-83F11FD8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959ECC-4370-4750-916C-AD3732B6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57242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1;p10">
            <a:extLst>
              <a:ext uri="{FF2B5EF4-FFF2-40B4-BE49-F238E27FC236}">
                <a16:creationId xmlns:a16="http://schemas.microsoft.com/office/drawing/2014/main" id="{6885C29A-DFAA-407F-85D4-F0A21CA108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2863"/>
          <a:stretch/>
        </p:blipFill>
        <p:spPr>
          <a:xfrm>
            <a:off x="0" y="441154"/>
            <a:ext cx="9144000" cy="4599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12C6B-A442-46B7-9556-200F98BC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38" y="1798155"/>
            <a:ext cx="6636124" cy="994172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D0CA3F-D1A8-4EBF-8BA3-4A1C8A62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953B44-E615-4A02-95C9-685FBCB2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A99482-9B85-48A1-9030-AF3E2776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18511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A5932E-53A7-4C7C-A525-D6FF1B26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256028-970C-4D49-9091-D527F392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69CCF6-2D41-4AF2-905B-B8468973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59477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657E6-091A-43C8-BFDA-0DE7BB3F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34D18-B963-4FD3-813E-BE5F0753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EFE703-4832-4153-83B1-7D86F7E13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73B51B-2A69-4933-BD38-292A836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12BEC3-B326-45BE-ABB3-148A6B04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27248B-F416-4714-82AB-5EE62120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20684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8A6EFE-7737-4A6D-8F33-DA07BC8D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7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11E98-B70E-43E0-9699-BBDB6064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94014"/>
            <a:ext cx="7886700" cy="353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49CEE-59F7-47FC-B06F-3E4B6135B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246E-3CA8-4B11-9CEF-5A7ECF4B3382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F22A7-5EA5-4A71-9043-C9169D75B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C3B9B-F798-4F00-9F08-7B70C8164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Google Shape;42;p6">
            <a:extLst>
              <a:ext uri="{FF2B5EF4-FFF2-40B4-BE49-F238E27FC236}">
                <a16:creationId xmlns:a16="http://schemas.microsoft.com/office/drawing/2014/main" id="{1D5E2077-5D39-494C-AD10-2122D0228CA2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95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64727" y="592547"/>
            <a:ext cx="4313144" cy="1293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Organization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698400" y="2057308"/>
            <a:ext cx="316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Métodos de Organización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Semana 02</a:t>
            </a:r>
            <a:endParaRPr sz="20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114400" y="117725"/>
            <a:ext cx="8867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CS2702</a:t>
            </a:r>
            <a:r>
              <a:rPr lang="es" sz="25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lang="es" sz="2500" cap="small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Bases de Datos II</a:t>
            </a:r>
            <a:endParaRPr sz="294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76350" y="4441550"/>
            <a:ext cx="37533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Heider Sanchez</a:t>
            </a: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 i="1" dirty="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hsanchez@utec.edu.pe</a:t>
            </a:r>
            <a:endParaRPr sz="1600" i="1" dirty="0">
              <a:solidFill>
                <a:srgbClr val="458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16083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Heap File Organization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868234"/>
            <a:ext cx="5044101" cy="3979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/>
              <a:t>Ventajas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pen Sans"/>
              <a:buChar char="○"/>
            </a:pPr>
            <a:r>
              <a:rPr lang="es" sz="2200" dirty="0"/>
              <a:t>Las inserciones son </a:t>
            </a:r>
            <a:r>
              <a:rPr lang="es-PE" sz="2200" dirty="0"/>
              <a:t>fáciles y muy</a:t>
            </a:r>
            <a:r>
              <a:rPr lang="es" sz="2200" dirty="0"/>
              <a:t> eficientes. </a:t>
            </a:r>
            <a:endParaRPr sz="2200" dirty="0"/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pen Sans"/>
              <a:buChar char="●"/>
            </a:pPr>
            <a:r>
              <a:rPr lang="es" sz="2200" dirty="0"/>
              <a:t>Desventajas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pen Sans"/>
              <a:buChar char="○"/>
            </a:pPr>
            <a:r>
              <a:rPr lang="es" sz="2200" dirty="0"/>
              <a:t>Acceder a un registro por un atributo dado requiere revisar el archivo completo (muy costoso).  </a:t>
            </a:r>
            <a:endParaRPr sz="22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122" name="Google Shape;122;p19"/>
          <p:cNvSpPr/>
          <p:nvPr/>
        </p:nvSpPr>
        <p:spPr>
          <a:xfrm>
            <a:off x="6341313" y="1641973"/>
            <a:ext cx="1552500" cy="27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346401" y="1648107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1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346401" y="2021953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2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346401" y="2395799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3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355801" y="3233999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4</a:t>
            </a:r>
            <a:endParaRPr/>
          </a:p>
        </p:txBody>
      </p:sp>
      <p:cxnSp>
        <p:nvCxnSpPr>
          <p:cNvPr id="127" name="Google Shape;127;p19"/>
          <p:cNvCxnSpPr>
            <a:stCxn id="126" idx="3"/>
          </p:cNvCxnSpPr>
          <p:nvPr/>
        </p:nvCxnSpPr>
        <p:spPr>
          <a:xfrm rot="10800000" flipH="1">
            <a:off x="6898101" y="2865149"/>
            <a:ext cx="311400" cy="5487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CuadroTexto 1"/>
          <p:cNvSpPr txBox="1"/>
          <p:nvPr/>
        </p:nvSpPr>
        <p:spPr>
          <a:xfrm>
            <a:off x="2833750" y="204791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O(1)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035353" y="406667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13947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Sequential [</a:t>
            </a:r>
            <a:r>
              <a:rPr lang="es-PE" sz="2500" dirty="0" err="1"/>
              <a:t>Ordered</a:t>
            </a:r>
            <a:r>
              <a:rPr lang="es" sz="2500" dirty="0"/>
              <a:t>] File Organization</a:t>
            </a: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152424"/>
            <a:ext cx="5102700" cy="3738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lnSpc>
                <a:spcPct val="150000"/>
              </a:lnSpc>
              <a:buSzPts val="2000"/>
            </a:pPr>
            <a:r>
              <a:rPr lang="es" sz="2000" dirty="0"/>
              <a:t>El archivo mantiene los registros ordenados fisicamente</a:t>
            </a:r>
            <a:r>
              <a:rPr lang="es-PE" sz="2000" dirty="0"/>
              <a:t> en base a</a:t>
            </a:r>
            <a:r>
              <a:rPr lang="es" sz="2000" dirty="0"/>
              <a:t>l valor de alguno de sus campos (key).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Si los registros del archivo no se colocan físicamente en el orden requerido, se requiere tiempo extra para completar esta solicitud.</a:t>
            </a: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2822588571"/>
              </p:ext>
            </p:extLst>
          </p:nvPr>
        </p:nvGraphicFramePr>
        <p:xfrm>
          <a:off x="5634435" y="1486123"/>
          <a:ext cx="24020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7960160" y="1992798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6" name="Google Shape;136;p20"/>
          <p:cNvSpPr/>
          <p:nvPr/>
        </p:nvSpPr>
        <p:spPr>
          <a:xfrm>
            <a:off x="7960160" y="2347973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7" name="Google Shape;137;p20"/>
          <p:cNvSpPr/>
          <p:nvPr/>
        </p:nvSpPr>
        <p:spPr>
          <a:xfrm>
            <a:off x="7960160" y="3027248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8" name="Google Shape;138;p20"/>
          <p:cNvSpPr/>
          <p:nvPr/>
        </p:nvSpPr>
        <p:spPr>
          <a:xfrm>
            <a:off x="7960160" y="3706519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139" name="Google Shape;139;p20"/>
          <p:cNvCxnSpPr/>
          <p:nvPr/>
        </p:nvCxnSpPr>
        <p:spPr>
          <a:xfrm>
            <a:off x="7852860" y="4074523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/>
          <p:nvPr/>
        </p:nvSpPr>
        <p:spPr>
          <a:xfrm>
            <a:off x="7960160" y="3377780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1" name="Google Shape;141;p20"/>
          <p:cNvSpPr/>
          <p:nvPr/>
        </p:nvSpPr>
        <p:spPr>
          <a:xfrm>
            <a:off x="7960160" y="2721819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CuadroTexto 1"/>
          <p:cNvSpPr txBox="1"/>
          <p:nvPr/>
        </p:nvSpPr>
        <p:spPr>
          <a:xfrm>
            <a:off x="5550655" y="118654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3797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Sequential File Organization</a:t>
            </a:r>
            <a:endParaRPr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787274"/>
            <a:ext cx="4622765" cy="3966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Inserción de un registro:</a:t>
            </a:r>
            <a:endParaRPr sz="2000"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Localizar la posición en donde será insertado el nuevo registro.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Si el espacio está libre, insertar.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Sino, insertar el registro en un espacio auxiliar.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En este caso, los punteros deberían ser actualizados.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Se requiere reorganizar el archivo original cada cierto tiempo mezclando ordenadamente con el espacio auxiliar.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48" name="Google Shape;148;p21"/>
          <p:cNvGraphicFramePr/>
          <p:nvPr>
            <p:extLst>
              <p:ext uri="{D42A27DB-BD31-4B8C-83A1-F6EECF244321}">
                <p14:modId xmlns:p14="http://schemas.microsoft.com/office/powerpoint/2010/main" val="2192510481"/>
              </p:ext>
            </p:extLst>
          </p:nvPr>
        </p:nvGraphicFramePr>
        <p:xfrm>
          <a:off x="5278149" y="1078350"/>
          <a:ext cx="24020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9" name="Google Shape;149;p21"/>
          <p:cNvSpPr/>
          <p:nvPr/>
        </p:nvSpPr>
        <p:spPr>
          <a:xfrm>
            <a:off x="7603874" y="158502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0" name="Google Shape;150;p21"/>
          <p:cNvSpPr/>
          <p:nvPr/>
        </p:nvSpPr>
        <p:spPr>
          <a:xfrm>
            <a:off x="7603874" y="1940200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1" name="Google Shape;151;p21"/>
          <p:cNvSpPr/>
          <p:nvPr/>
        </p:nvSpPr>
        <p:spPr>
          <a:xfrm>
            <a:off x="7603874" y="261947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2" name="Google Shape;152;p21"/>
          <p:cNvSpPr/>
          <p:nvPr/>
        </p:nvSpPr>
        <p:spPr>
          <a:xfrm>
            <a:off x="7603874" y="329874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153" name="Google Shape;153;p21"/>
          <p:cNvCxnSpPr/>
          <p:nvPr/>
        </p:nvCxnSpPr>
        <p:spPr>
          <a:xfrm>
            <a:off x="7496574" y="3666750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54" name="Google Shape;154;p21"/>
          <p:cNvGraphicFramePr/>
          <p:nvPr>
            <p:extLst>
              <p:ext uri="{D42A27DB-BD31-4B8C-83A1-F6EECF244321}">
                <p14:modId xmlns:p14="http://schemas.microsoft.com/office/powerpoint/2010/main" val="18426968"/>
              </p:ext>
            </p:extLst>
          </p:nvPr>
        </p:nvGraphicFramePr>
        <p:xfrm>
          <a:off x="5269724" y="4272019"/>
          <a:ext cx="240205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p21"/>
          <p:cNvSpPr/>
          <p:nvPr/>
        </p:nvSpPr>
        <p:spPr>
          <a:xfrm>
            <a:off x="7611399" y="2317875"/>
            <a:ext cx="506525" cy="1961800"/>
          </a:xfrm>
          <a:custGeom>
            <a:avLst/>
            <a:gdLst/>
            <a:ahLst/>
            <a:cxnLst/>
            <a:rect l="l" t="t" r="r" b="b"/>
            <a:pathLst>
              <a:path w="20261" h="78472" extrusionOk="0">
                <a:moveTo>
                  <a:pt x="856" y="0"/>
                </a:moveTo>
                <a:cubicBezTo>
                  <a:pt x="4090" y="3519"/>
                  <a:pt x="20403" y="8037"/>
                  <a:pt x="20260" y="21116"/>
                </a:cubicBezTo>
                <a:cubicBezTo>
                  <a:pt x="20117" y="34195"/>
                  <a:pt x="3377" y="68913"/>
                  <a:pt x="0" y="7847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6" name="Google Shape;156;p21"/>
          <p:cNvSpPr/>
          <p:nvPr/>
        </p:nvSpPr>
        <p:spPr>
          <a:xfrm>
            <a:off x="7603874" y="2979073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7" name="Google Shape;157;p21"/>
          <p:cNvSpPr/>
          <p:nvPr/>
        </p:nvSpPr>
        <p:spPr>
          <a:xfrm>
            <a:off x="7632799" y="2546150"/>
            <a:ext cx="592125" cy="1840525"/>
          </a:xfrm>
          <a:custGeom>
            <a:avLst/>
            <a:gdLst/>
            <a:ahLst/>
            <a:cxnLst/>
            <a:rect l="l" t="t" r="r" b="b"/>
            <a:pathLst>
              <a:path w="23685" h="73621" extrusionOk="0">
                <a:moveTo>
                  <a:pt x="0" y="73621"/>
                </a:moveTo>
                <a:cubicBezTo>
                  <a:pt x="3948" y="65298"/>
                  <a:pt x="23685" y="35954"/>
                  <a:pt x="23685" y="23684"/>
                </a:cubicBezTo>
                <a:cubicBezTo>
                  <a:pt x="23685" y="11414"/>
                  <a:pt x="3948" y="3947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" name="CuadroTexto 13"/>
          <p:cNvSpPr txBox="1"/>
          <p:nvPr/>
        </p:nvSpPr>
        <p:spPr>
          <a:xfrm>
            <a:off x="5157281" y="78727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157281" y="397206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221993" y="451605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Sequential File Organization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581576" cy="3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Búsqueda de un registro: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El algoritmo de búsqueda binaria es usado para localizar un registro en el archivo dado un valor de búsqueda </a:t>
            </a:r>
            <a:r>
              <a:rPr lang="es" b="1" i="1" dirty="0"/>
              <a:t>k.</a:t>
            </a:r>
            <a:endParaRPr b="1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Se requiere </a:t>
            </a:r>
            <a:r>
              <a:rPr lang="es" b="1" dirty="0"/>
              <a:t>O(log N) </a:t>
            </a:r>
            <a:r>
              <a:rPr lang="es" dirty="0"/>
              <a:t>accesos a memoria secundaria.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En la búsqueda se debe descartar los registros marcados como eliminados.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923" y="1290889"/>
            <a:ext cx="2822950" cy="336552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Sequential File Organization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532149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Eliminación de un registro:</a:t>
            </a:r>
            <a:endParaRPr sz="2000" b="1"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2000" dirty="0"/>
              <a:t>Se utiliza los punteros para saltar las tuplas eliminadas.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 dirty="0"/>
              <a:t>También se puede usar marcadores </a:t>
            </a:r>
            <a:r>
              <a:rPr lang="es-PE" sz="2000" dirty="0"/>
              <a:t>para rehusar dichos espacios</a:t>
            </a:r>
            <a:r>
              <a:rPr lang="es" sz="2000" dirty="0"/>
              <a:t>. 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graphicFrame>
        <p:nvGraphicFramePr>
          <p:cNvPr id="164" name="Google Shape;164;p22"/>
          <p:cNvGraphicFramePr/>
          <p:nvPr>
            <p:extLst>
              <p:ext uri="{D42A27DB-BD31-4B8C-83A1-F6EECF244321}">
                <p14:modId xmlns:p14="http://schemas.microsoft.com/office/powerpoint/2010/main" val="3357521922"/>
              </p:ext>
            </p:extLst>
          </p:nvPr>
        </p:nvGraphicFramePr>
        <p:xfrm>
          <a:off x="5469679" y="1477175"/>
          <a:ext cx="24020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5" name="Google Shape;165;p22"/>
          <p:cNvSpPr/>
          <p:nvPr/>
        </p:nvSpPr>
        <p:spPr>
          <a:xfrm>
            <a:off x="7795404" y="1983850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66" name="Google Shape;166;p22"/>
          <p:cNvSpPr/>
          <p:nvPr/>
        </p:nvSpPr>
        <p:spPr>
          <a:xfrm>
            <a:off x="7795404" y="233902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168" name="Google Shape;168;p22"/>
          <p:cNvCxnSpPr/>
          <p:nvPr/>
        </p:nvCxnSpPr>
        <p:spPr>
          <a:xfrm>
            <a:off x="7688104" y="4065575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2"/>
          <p:cNvSpPr/>
          <p:nvPr/>
        </p:nvSpPr>
        <p:spPr>
          <a:xfrm>
            <a:off x="7795404" y="3368831"/>
            <a:ext cx="221925" cy="611543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70" name="Google Shape;170;p22"/>
          <p:cNvSpPr/>
          <p:nvPr/>
        </p:nvSpPr>
        <p:spPr>
          <a:xfrm>
            <a:off x="7795404" y="2712879"/>
            <a:ext cx="221925" cy="573499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1B7106-EB8A-4261-BB9C-5611C96B9E9E}"/>
              </a:ext>
            </a:extLst>
          </p:cNvPr>
          <p:cNvSpPr txBox="1"/>
          <p:nvPr/>
        </p:nvSpPr>
        <p:spPr>
          <a:xfrm>
            <a:off x="6006099" y="4307515"/>
            <a:ext cx="154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Eliminar Jorge</a:t>
            </a:r>
          </a:p>
          <a:p>
            <a:endParaRPr lang="es-P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916226061"/>
              </p:ext>
            </p:extLst>
          </p:nvPr>
        </p:nvGraphicFramePr>
        <p:xfrm>
          <a:off x="1446775" y="298839"/>
          <a:ext cx="274765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1(d)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4(d)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7(d)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Google Shape;149;p21"/>
          <p:cNvSpPr/>
          <p:nvPr/>
        </p:nvSpPr>
        <p:spPr>
          <a:xfrm>
            <a:off x="4152847" y="792851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" name="Google Shape;150;p21"/>
          <p:cNvSpPr/>
          <p:nvPr/>
        </p:nvSpPr>
        <p:spPr>
          <a:xfrm>
            <a:off x="4152847" y="114802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9" name="Google Shape;153;p21"/>
          <p:cNvCxnSpPr/>
          <p:nvPr/>
        </p:nvCxnSpPr>
        <p:spPr>
          <a:xfrm>
            <a:off x="4194426" y="2887091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" name="Google Shape;154;p21"/>
          <p:cNvGraphicFramePr/>
          <p:nvPr>
            <p:extLst>
              <p:ext uri="{D42A27DB-BD31-4B8C-83A1-F6EECF244321}">
                <p14:modId xmlns:p14="http://schemas.microsoft.com/office/powerpoint/2010/main" val="2340025161"/>
              </p:ext>
            </p:extLst>
          </p:nvPr>
        </p:nvGraphicFramePr>
        <p:xfrm>
          <a:off x="5180901" y="1183603"/>
          <a:ext cx="2561700" cy="337652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27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6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389362" y="1716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graphicFrame>
        <p:nvGraphicFramePr>
          <p:cNvPr id="16" name="Google Shape;154;p21"/>
          <p:cNvGraphicFramePr/>
          <p:nvPr>
            <p:extLst>
              <p:ext uri="{D42A27DB-BD31-4B8C-83A1-F6EECF244321}">
                <p14:modId xmlns:p14="http://schemas.microsoft.com/office/powerpoint/2010/main" val="2979756533"/>
              </p:ext>
            </p:extLst>
          </p:nvPr>
        </p:nvGraphicFramePr>
        <p:xfrm>
          <a:off x="5180901" y="691261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09488"/>
              </p:ext>
            </p:extLst>
          </p:nvPr>
        </p:nvGraphicFramePr>
        <p:xfrm>
          <a:off x="921079" y="629569"/>
          <a:ext cx="468283" cy="2349382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40026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9004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3603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1318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2143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5310"/>
              </p:ext>
            </p:extLst>
          </p:nvPr>
        </p:nvGraphicFramePr>
        <p:xfrm>
          <a:off x="5180901" y="1723930"/>
          <a:ext cx="2573737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13911">
                  <a:extLst>
                    <a:ext uri="{9D8B030D-6E8A-4147-A177-3AD203B41FA5}">
                      <a16:colId xmlns:a16="http://schemas.microsoft.com/office/drawing/2014/main" val="1637398196"/>
                    </a:ext>
                  </a:extLst>
                </a:gridCol>
                <a:gridCol w="895203">
                  <a:extLst>
                    <a:ext uri="{9D8B030D-6E8A-4147-A177-3AD203B41FA5}">
                      <a16:colId xmlns:a16="http://schemas.microsoft.com/office/drawing/2014/main" val="2919118429"/>
                    </a:ext>
                  </a:extLst>
                </a:gridCol>
                <a:gridCol w="596928">
                  <a:extLst>
                    <a:ext uri="{9D8B030D-6E8A-4147-A177-3AD203B41FA5}">
                      <a16:colId xmlns:a16="http://schemas.microsoft.com/office/drawing/2014/main" val="2582604087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val="1671937658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31801794"/>
                  </a:ext>
                </a:extLst>
              </a:tr>
            </a:tbl>
          </a:graphicData>
        </a:graphic>
      </p:graphicFrame>
      <p:sp>
        <p:nvSpPr>
          <p:cNvPr id="3" name="Google Shape;135;p20">
            <a:extLst>
              <a:ext uri="{FF2B5EF4-FFF2-40B4-BE49-F238E27FC236}">
                <a16:creationId xmlns:a16="http://schemas.microsoft.com/office/drawing/2014/main" id="{D04D3B53-C13E-48A4-AC85-A71C4A9AD22F}"/>
              </a:ext>
            </a:extLst>
          </p:cNvPr>
          <p:cNvSpPr/>
          <p:nvPr/>
        </p:nvSpPr>
        <p:spPr>
          <a:xfrm>
            <a:off x="4173004" y="190169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" name="Google Shape;135;p20">
            <a:extLst>
              <a:ext uri="{FF2B5EF4-FFF2-40B4-BE49-F238E27FC236}">
                <a16:creationId xmlns:a16="http://schemas.microsoft.com/office/drawing/2014/main" id="{1EB2B33C-7EFE-4CB0-8E62-24A4B7911D92}"/>
              </a:ext>
            </a:extLst>
          </p:cNvPr>
          <p:cNvSpPr/>
          <p:nvPr/>
        </p:nvSpPr>
        <p:spPr>
          <a:xfrm>
            <a:off x="4194428" y="224863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A79BCD-D968-4FAF-90B8-D8BA699081C3}"/>
              </a:ext>
            </a:extLst>
          </p:cNvPr>
          <p:cNvSpPr txBox="1"/>
          <p:nvPr/>
        </p:nvSpPr>
        <p:spPr>
          <a:xfrm>
            <a:off x="1446775" y="33886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3C4D97D-D959-41B2-BEC8-D595D01EC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55876"/>
              </p:ext>
            </p:extLst>
          </p:nvPr>
        </p:nvGraphicFramePr>
        <p:xfrm>
          <a:off x="851171" y="3696403"/>
          <a:ext cx="468283" cy="1342504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val="2221585880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884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22774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7069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PE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63018"/>
                  </a:ext>
                </a:extLst>
              </a:tr>
            </a:tbl>
          </a:graphicData>
        </a:graphic>
      </p:graphicFrame>
      <p:sp>
        <p:nvSpPr>
          <p:cNvPr id="18" name="Google Shape;150;p21">
            <a:extLst>
              <a:ext uri="{FF2B5EF4-FFF2-40B4-BE49-F238E27FC236}">
                <a16:creationId xmlns:a16="http://schemas.microsoft.com/office/drawing/2014/main" id="{9FF10469-FF6F-4BEB-89A5-506371305598}"/>
              </a:ext>
            </a:extLst>
          </p:cNvPr>
          <p:cNvSpPr/>
          <p:nvPr/>
        </p:nvSpPr>
        <p:spPr>
          <a:xfrm>
            <a:off x="4194427" y="2574517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graphicFrame>
        <p:nvGraphicFramePr>
          <p:cNvPr id="21" name="Google Shape;154;p21">
            <a:extLst>
              <a:ext uri="{FF2B5EF4-FFF2-40B4-BE49-F238E27FC236}">
                <a16:creationId xmlns:a16="http://schemas.microsoft.com/office/drawing/2014/main" id="{2D2B3982-03FF-4A8B-BFE0-3376E8D5B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130804"/>
              </p:ext>
            </p:extLst>
          </p:nvPr>
        </p:nvGraphicFramePr>
        <p:xfrm>
          <a:off x="5180901" y="2282610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P-014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Google Shape;135;p20">
            <a:extLst>
              <a:ext uri="{FF2B5EF4-FFF2-40B4-BE49-F238E27FC236}">
                <a16:creationId xmlns:a16="http://schemas.microsoft.com/office/drawing/2014/main" id="{ECC29B06-8ADC-4A78-8A8C-AEAA4BEE9410}"/>
              </a:ext>
            </a:extLst>
          </p:cNvPr>
          <p:cNvSpPr/>
          <p:nvPr/>
        </p:nvSpPr>
        <p:spPr>
          <a:xfrm>
            <a:off x="4194426" y="151662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25E5F8F-499A-44BC-BDD4-F3236525C562}"/>
              </a:ext>
            </a:extLst>
          </p:cNvPr>
          <p:cNvSpPr txBox="1"/>
          <p:nvPr/>
        </p:nvSpPr>
        <p:spPr>
          <a:xfrm>
            <a:off x="5177802" y="278784"/>
            <a:ext cx="91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Insertar</a:t>
            </a:r>
          </a:p>
          <a:p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1410F2-8089-48E7-BE35-2A18CAD26750}"/>
              </a:ext>
            </a:extLst>
          </p:cNvPr>
          <p:cNvSpPr txBox="1"/>
          <p:nvPr/>
        </p:nvSpPr>
        <p:spPr>
          <a:xfrm>
            <a:off x="5177802" y="3388626"/>
            <a:ext cx="242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Eliminar:  Josimar, Jorge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371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2331990704"/>
              </p:ext>
            </p:extLst>
          </p:nvPr>
        </p:nvGraphicFramePr>
        <p:xfrm>
          <a:off x="1446775" y="298839"/>
          <a:ext cx="274765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4(a)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Google Shape;149;p21"/>
          <p:cNvSpPr/>
          <p:nvPr/>
        </p:nvSpPr>
        <p:spPr>
          <a:xfrm>
            <a:off x="4152847" y="792851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" name="Google Shape;150;p21"/>
          <p:cNvSpPr/>
          <p:nvPr/>
        </p:nvSpPr>
        <p:spPr>
          <a:xfrm>
            <a:off x="4152847" y="114802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9" name="Google Shape;153;p21"/>
          <p:cNvCxnSpPr/>
          <p:nvPr/>
        </p:nvCxnSpPr>
        <p:spPr>
          <a:xfrm>
            <a:off x="4194426" y="2887091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" name="Google Shape;154;p21"/>
          <p:cNvGraphicFramePr/>
          <p:nvPr>
            <p:extLst>
              <p:ext uri="{D42A27DB-BD31-4B8C-83A1-F6EECF244321}">
                <p14:modId xmlns:p14="http://schemas.microsoft.com/office/powerpoint/2010/main" val="4081668924"/>
              </p:ext>
            </p:extLst>
          </p:nvPr>
        </p:nvGraphicFramePr>
        <p:xfrm>
          <a:off x="1319454" y="4031716"/>
          <a:ext cx="2561700" cy="337652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6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4(d)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389362" y="1716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graphicFrame>
        <p:nvGraphicFramePr>
          <p:cNvPr id="16" name="Google Shape;154;p21"/>
          <p:cNvGraphicFramePr/>
          <p:nvPr>
            <p:extLst>
              <p:ext uri="{D42A27DB-BD31-4B8C-83A1-F6EECF244321}">
                <p14:modId xmlns:p14="http://schemas.microsoft.com/office/powerpoint/2010/main" val="2070730107"/>
              </p:ext>
            </p:extLst>
          </p:nvPr>
        </p:nvGraphicFramePr>
        <p:xfrm>
          <a:off x="1319454" y="3698291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921079" y="629569"/>
          <a:ext cx="468283" cy="2349382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40026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9004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3603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1318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2143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82461"/>
              </p:ext>
            </p:extLst>
          </p:nvPr>
        </p:nvGraphicFramePr>
        <p:xfrm>
          <a:off x="1313436" y="4366966"/>
          <a:ext cx="2573737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7309">
                  <a:extLst>
                    <a:ext uri="{9D8B030D-6E8A-4147-A177-3AD203B41FA5}">
                      <a16:colId xmlns:a16="http://schemas.microsoft.com/office/drawing/2014/main" val="1637398196"/>
                    </a:ext>
                  </a:extLst>
                </a:gridCol>
                <a:gridCol w="851805">
                  <a:extLst>
                    <a:ext uri="{9D8B030D-6E8A-4147-A177-3AD203B41FA5}">
                      <a16:colId xmlns:a16="http://schemas.microsoft.com/office/drawing/2014/main" val="2919118429"/>
                    </a:ext>
                  </a:extLst>
                </a:gridCol>
                <a:gridCol w="596928">
                  <a:extLst>
                    <a:ext uri="{9D8B030D-6E8A-4147-A177-3AD203B41FA5}">
                      <a16:colId xmlns:a16="http://schemas.microsoft.com/office/drawing/2014/main" val="2582604087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val="1671937658"/>
                    </a:ext>
                  </a:extLst>
                </a:gridCol>
              </a:tblGrid>
              <a:tr h="264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31801794"/>
                  </a:ext>
                </a:extLst>
              </a:tr>
            </a:tbl>
          </a:graphicData>
        </a:graphic>
      </p:graphicFrame>
      <p:sp>
        <p:nvSpPr>
          <p:cNvPr id="3" name="Google Shape;135;p20">
            <a:extLst>
              <a:ext uri="{FF2B5EF4-FFF2-40B4-BE49-F238E27FC236}">
                <a16:creationId xmlns:a16="http://schemas.microsoft.com/office/drawing/2014/main" id="{D04D3B53-C13E-48A4-AC85-A71C4A9AD22F}"/>
              </a:ext>
            </a:extLst>
          </p:cNvPr>
          <p:cNvSpPr/>
          <p:nvPr/>
        </p:nvSpPr>
        <p:spPr>
          <a:xfrm>
            <a:off x="4173004" y="190169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" name="Google Shape;135;p20">
            <a:extLst>
              <a:ext uri="{FF2B5EF4-FFF2-40B4-BE49-F238E27FC236}">
                <a16:creationId xmlns:a16="http://schemas.microsoft.com/office/drawing/2014/main" id="{1EB2B33C-7EFE-4CB0-8E62-24A4B7911D92}"/>
              </a:ext>
            </a:extLst>
          </p:cNvPr>
          <p:cNvSpPr/>
          <p:nvPr/>
        </p:nvSpPr>
        <p:spPr>
          <a:xfrm>
            <a:off x="4194428" y="224863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A79BCD-D968-4FAF-90B8-D8BA699081C3}"/>
              </a:ext>
            </a:extLst>
          </p:cNvPr>
          <p:cNvSpPr txBox="1"/>
          <p:nvPr/>
        </p:nvSpPr>
        <p:spPr>
          <a:xfrm>
            <a:off x="1446775" y="33886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3C4D97D-D959-41B2-BEC8-D595D01ECA43}"/>
              </a:ext>
            </a:extLst>
          </p:cNvPr>
          <p:cNvGraphicFramePr>
            <a:graphicFrameLocks noGrp="1"/>
          </p:cNvGraphicFramePr>
          <p:nvPr/>
        </p:nvGraphicFramePr>
        <p:xfrm>
          <a:off x="851171" y="3696403"/>
          <a:ext cx="468283" cy="1342504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val="2221585880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884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22774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7069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PE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63018"/>
                  </a:ext>
                </a:extLst>
              </a:tr>
            </a:tbl>
          </a:graphicData>
        </a:graphic>
      </p:graphicFrame>
      <p:graphicFrame>
        <p:nvGraphicFramePr>
          <p:cNvPr id="21" name="Google Shape;154;p21">
            <a:extLst>
              <a:ext uri="{FF2B5EF4-FFF2-40B4-BE49-F238E27FC236}">
                <a16:creationId xmlns:a16="http://schemas.microsoft.com/office/drawing/2014/main" id="{2D2B3982-03FF-4A8B-BFE0-3376E8D5B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398498"/>
              </p:ext>
            </p:extLst>
          </p:nvPr>
        </p:nvGraphicFramePr>
        <p:xfrm>
          <a:off x="1322463" y="4702216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P-014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D25E5F8F-499A-44BC-BDD4-F3236525C562}"/>
              </a:ext>
            </a:extLst>
          </p:cNvPr>
          <p:cNvSpPr txBox="1"/>
          <p:nvPr/>
        </p:nvSpPr>
        <p:spPr>
          <a:xfrm>
            <a:off x="5177802" y="278784"/>
            <a:ext cx="931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Insertar</a:t>
            </a:r>
          </a:p>
          <a:p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1410F2-8089-48E7-BE35-2A18CAD26750}"/>
              </a:ext>
            </a:extLst>
          </p:cNvPr>
          <p:cNvSpPr txBox="1"/>
          <p:nvPr/>
        </p:nvSpPr>
        <p:spPr>
          <a:xfrm>
            <a:off x="5177802" y="3388626"/>
            <a:ext cx="242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Eliminar:  Josimar, Jorge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509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2293917033"/>
              </p:ext>
            </p:extLst>
          </p:nvPr>
        </p:nvGraphicFramePr>
        <p:xfrm>
          <a:off x="1446775" y="298839"/>
          <a:ext cx="274765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4(a)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Google Shape;149;p21"/>
          <p:cNvSpPr/>
          <p:nvPr/>
        </p:nvSpPr>
        <p:spPr>
          <a:xfrm>
            <a:off x="4152847" y="792851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" name="Google Shape;150;p21"/>
          <p:cNvSpPr/>
          <p:nvPr/>
        </p:nvSpPr>
        <p:spPr>
          <a:xfrm>
            <a:off x="4152847" y="114802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9" name="Google Shape;153;p21"/>
          <p:cNvCxnSpPr/>
          <p:nvPr/>
        </p:nvCxnSpPr>
        <p:spPr>
          <a:xfrm>
            <a:off x="4194426" y="2887091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" name="Google Shape;154;p21"/>
          <p:cNvGraphicFramePr/>
          <p:nvPr>
            <p:extLst>
              <p:ext uri="{D42A27DB-BD31-4B8C-83A1-F6EECF244321}">
                <p14:modId xmlns:p14="http://schemas.microsoft.com/office/powerpoint/2010/main" val="2576519846"/>
              </p:ext>
            </p:extLst>
          </p:nvPr>
        </p:nvGraphicFramePr>
        <p:xfrm>
          <a:off x="1516683" y="3827581"/>
          <a:ext cx="2561700" cy="337652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27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6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6(d)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389362" y="1716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021667" y="3338443"/>
            <a:ext cx="246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Eliminar:  Josimar, Jorge</a:t>
            </a:r>
          </a:p>
          <a:p>
            <a:endParaRPr lang="es-PE" dirty="0"/>
          </a:p>
        </p:txBody>
      </p:sp>
      <p:graphicFrame>
        <p:nvGraphicFramePr>
          <p:cNvPr id="16" name="Google Shape;154;p21"/>
          <p:cNvGraphicFramePr/>
          <p:nvPr>
            <p:extLst>
              <p:ext uri="{D42A27DB-BD31-4B8C-83A1-F6EECF244321}">
                <p14:modId xmlns:p14="http://schemas.microsoft.com/office/powerpoint/2010/main" val="1757464332"/>
              </p:ext>
            </p:extLst>
          </p:nvPr>
        </p:nvGraphicFramePr>
        <p:xfrm>
          <a:off x="1516683" y="3492331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921079" y="629569"/>
          <a:ext cx="468283" cy="2349382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40026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9004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3603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1318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2143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1516683" y="4158878"/>
          <a:ext cx="2573737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13911">
                  <a:extLst>
                    <a:ext uri="{9D8B030D-6E8A-4147-A177-3AD203B41FA5}">
                      <a16:colId xmlns:a16="http://schemas.microsoft.com/office/drawing/2014/main" val="1637398196"/>
                    </a:ext>
                  </a:extLst>
                </a:gridCol>
                <a:gridCol w="895203">
                  <a:extLst>
                    <a:ext uri="{9D8B030D-6E8A-4147-A177-3AD203B41FA5}">
                      <a16:colId xmlns:a16="http://schemas.microsoft.com/office/drawing/2014/main" val="2919118429"/>
                    </a:ext>
                  </a:extLst>
                </a:gridCol>
                <a:gridCol w="596928">
                  <a:extLst>
                    <a:ext uri="{9D8B030D-6E8A-4147-A177-3AD203B41FA5}">
                      <a16:colId xmlns:a16="http://schemas.microsoft.com/office/drawing/2014/main" val="2582604087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val="1671937658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7(d)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3180179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5A79BCD-D968-4FAF-90B8-D8BA699081C3}"/>
              </a:ext>
            </a:extLst>
          </p:cNvPr>
          <p:cNvSpPr txBox="1"/>
          <p:nvPr/>
        </p:nvSpPr>
        <p:spPr>
          <a:xfrm>
            <a:off x="1516683" y="318455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3C4D97D-D959-41B2-BEC8-D595D01ECA43}"/>
              </a:ext>
            </a:extLst>
          </p:cNvPr>
          <p:cNvGraphicFramePr>
            <a:graphicFrameLocks noGrp="1"/>
          </p:cNvGraphicFramePr>
          <p:nvPr/>
        </p:nvGraphicFramePr>
        <p:xfrm>
          <a:off x="921079" y="3492331"/>
          <a:ext cx="468283" cy="1342504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val="2221585880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884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22774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7069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PE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63018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D25E5F8F-499A-44BC-BDD4-F3236525C562}"/>
              </a:ext>
            </a:extLst>
          </p:cNvPr>
          <p:cNvSpPr txBox="1"/>
          <p:nvPr/>
        </p:nvSpPr>
        <p:spPr>
          <a:xfrm>
            <a:off x="5168279" y="400299"/>
            <a:ext cx="91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Insertar</a:t>
            </a:r>
          </a:p>
          <a:p>
            <a:endParaRPr lang="es-PE" dirty="0"/>
          </a:p>
        </p:txBody>
      </p:sp>
      <p:graphicFrame>
        <p:nvGraphicFramePr>
          <p:cNvPr id="17" name="Google Shape;154;p21">
            <a:extLst>
              <a:ext uri="{FF2B5EF4-FFF2-40B4-BE49-F238E27FC236}">
                <a16:creationId xmlns:a16="http://schemas.microsoft.com/office/drawing/2014/main" id="{22903625-9795-4296-BB2F-26CD9E2CF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78818"/>
              </p:ext>
            </p:extLst>
          </p:nvPr>
        </p:nvGraphicFramePr>
        <p:xfrm>
          <a:off x="1516683" y="4494128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P-014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7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4247386592"/>
              </p:ext>
            </p:extLst>
          </p:nvPr>
        </p:nvGraphicFramePr>
        <p:xfrm>
          <a:off x="1508220" y="456390"/>
          <a:ext cx="274765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1(d)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Google Shape;149;p21"/>
          <p:cNvSpPr/>
          <p:nvPr/>
        </p:nvSpPr>
        <p:spPr>
          <a:xfrm>
            <a:off x="4214292" y="950402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" name="Google Shape;150;p21"/>
          <p:cNvSpPr/>
          <p:nvPr/>
        </p:nvSpPr>
        <p:spPr>
          <a:xfrm>
            <a:off x="4214292" y="1305577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" name="Google Shape;151;p21"/>
          <p:cNvSpPr/>
          <p:nvPr/>
        </p:nvSpPr>
        <p:spPr>
          <a:xfrm>
            <a:off x="4214292" y="1984852"/>
            <a:ext cx="221925" cy="61315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Google Shape;152;p21"/>
          <p:cNvSpPr/>
          <p:nvPr/>
        </p:nvSpPr>
        <p:spPr>
          <a:xfrm>
            <a:off x="4249436" y="2697432"/>
            <a:ext cx="280615" cy="1874989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9" name="Google Shape;153;p21"/>
          <p:cNvCxnSpPr/>
          <p:nvPr/>
        </p:nvCxnSpPr>
        <p:spPr>
          <a:xfrm>
            <a:off x="4106992" y="3032127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" name="Google Shape;154;p21"/>
          <p:cNvGraphicFramePr/>
          <p:nvPr/>
        </p:nvGraphicFramePr>
        <p:xfrm>
          <a:off x="1610381" y="4061197"/>
          <a:ext cx="2561700" cy="337652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27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6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 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155;p21"/>
          <p:cNvSpPr/>
          <p:nvPr/>
        </p:nvSpPr>
        <p:spPr>
          <a:xfrm>
            <a:off x="4215112" y="1702640"/>
            <a:ext cx="506525" cy="2490457"/>
          </a:xfrm>
          <a:custGeom>
            <a:avLst/>
            <a:gdLst/>
            <a:ahLst/>
            <a:cxnLst/>
            <a:rect l="l" t="t" r="r" b="b"/>
            <a:pathLst>
              <a:path w="20261" h="78472" extrusionOk="0">
                <a:moveTo>
                  <a:pt x="856" y="0"/>
                </a:moveTo>
                <a:cubicBezTo>
                  <a:pt x="4090" y="3519"/>
                  <a:pt x="20403" y="8037"/>
                  <a:pt x="20260" y="21116"/>
                </a:cubicBezTo>
                <a:cubicBezTo>
                  <a:pt x="20117" y="34195"/>
                  <a:pt x="3377" y="68913"/>
                  <a:pt x="0" y="7847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" name="Google Shape;157;p21"/>
          <p:cNvSpPr/>
          <p:nvPr/>
        </p:nvSpPr>
        <p:spPr>
          <a:xfrm>
            <a:off x="4199172" y="3796895"/>
            <a:ext cx="592125" cy="470576"/>
          </a:xfrm>
          <a:custGeom>
            <a:avLst/>
            <a:gdLst/>
            <a:ahLst/>
            <a:cxnLst/>
            <a:rect l="l" t="t" r="r" b="b"/>
            <a:pathLst>
              <a:path w="23685" h="73621" extrusionOk="0">
                <a:moveTo>
                  <a:pt x="0" y="73621"/>
                </a:moveTo>
                <a:cubicBezTo>
                  <a:pt x="3948" y="65298"/>
                  <a:pt x="23685" y="35954"/>
                  <a:pt x="23685" y="23684"/>
                </a:cubicBezTo>
                <a:cubicBezTo>
                  <a:pt x="23685" y="11414"/>
                  <a:pt x="3948" y="3947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" name="CuadroTexto 13"/>
          <p:cNvSpPr txBox="1"/>
          <p:nvPr/>
        </p:nvSpPr>
        <p:spPr>
          <a:xfrm>
            <a:off x="1559664" y="148613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550862" y="341590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graphicFrame>
        <p:nvGraphicFramePr>
          <p:cNvPr id="16" name="Google Shape;154;p21"/>
          <p:cNvGraphicFramePr/>
          <p:nvPr/>
        </p:nvGraphicFramePr>
        <p:xfrm>
          <a:off x="1604362" y="3725947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5297140" y="3596952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Insertar Ordenadamente</a:t>
            </a: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49202"/>
              </p:ext>
            </p:extLst>
          </p:nvPr>
        </p:nvGraphicFramePr>
        <p:xfrm>
          <a:off x="982524" y="787120"/>
          <a:ext cx="468283" cy="2349382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40026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9004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3603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1318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2143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82579" y="3723680"/>
          <a:ext cx="468283" cy="1006878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35055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1604363" y="4392210"/>
          <a:ext cx="2573737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13911">
                  <a:extLst>
                    <a:ext uri="{9D8B030D-6E8A-4147-A177-3AD203B41FA5}">
                      <a16:colId xmlns:a16="http://schemas.microsoft.com/office/drawing/2014/main" val="1637398196"/>
                    </a:ext>
                  </a:extLst>
                </a:gridCol>
                <a:gridCol w="895203">
                  <a:extLst>
                    <a:ext uri="{9D8B030D-6E8A-4147-A177-3AD203B41FA5}">
                      <a16:colId xmlns:a16="http://schemas.microsoft.com/office/drawing/2014/main" val="2919118429"/>
                    </a:ext>
                  </a:extLst>
                </a:gridCol>
                <a:gridCol w="596928">
                  <a:extLst>
                    <a:ext uri="{9D8B030D-6E8A-4147-A177-3AD203B41FA5}">
                      <a16:colId xmlns:a16="http://schemas.microsoft.com/office/drawing/2014/main" val="2582604087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val="1671937658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31801794"/>
                  </a:ext>
                </a:extLst>
              </a:tr>
            </a:tbl>
          </a:graphicData>
        </a:graphic>
      </p:graphicFrame>
      <p:graphicFrame>
        <p:nvGraphicFramePr>
          <p:cNvPr id="18" name="Google Shape;148;p21"/>
          <p:cNvGraphicFramePr/>
          <p:nvPr>
            <p:extLst>
              <p:ext uri="{D42A27DB-BD31-4B8C-83A1-F6EECF244321}">
                <p14:modId xmlns:p14="http://schemas.microsoft.com/office/powerpoint/2010/main" val="2473729075"/>
              </p:ext>
            </p:extLst>
          </p:nvPr>
        </p:nvGraphicFramePr>
        <p:xfrm>
          <a:off x="5134654" y="529139"/>
          <a:ext cx="2747653" cy="3017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95684549"/>
                  </a:ext>
                </a:extLst>
              </a:tr>
            </a:tbl>
          </a:graphicData>
        </a:graphic>
      </p:graphicFrame>
      <p:sp>
        <p:nvSpPr>
          <p:cNvPr id="19" name="Google Shape;135;p20"/>
          <p:cNvSpPr/>
          <p:nvPr/>
        </p:nvSpPr>
        <p:spPr>
          <a:xfrm>
            <a:off x="7839458" y="1285864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" name="Google Shape;136;p20"/>
          <p:cNvSpPr/>
          <p:nvPr/>
        </p:nvSpPr>
        <p:spPr>
          <a:xfrm>
            <a:off x="7839458" y="1641039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4" name="Google Shape;137;p20"/>
          <p:cNvSpPr/>
          <p:nvPr/>
        </p:nvSpPr>
        <p:spPr>
          <a:xfrm>
            <a:off x="7839458" y="2320314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5" name="Google Shape;138;p20"/>
          <p:cNvSpPr/>
          <p:nvPr/>
        </p:nvSpPr>
        <p:spPr>
          <a:xfrm>
            <a:off x="7839458" y="299958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26" name="Google Shape;139;p20"/>
          <p:cNvCxnSpPr/>
          <p:nvPr/>
        </p:nvCxnSpPr>
        <p:spPr>
          <a:xfrm>
            <a:off x="7732158" y="3367589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40;p20"/>
          <p:cNvSpPr/>
          <p:nvPr/>
        </p:nvSpPr>
        <p:spPr>
          <a:xfrm>
            <a:off x="7839458" y="267084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" name="Google Shape;141;p20"/>
          <p:cNvSpPr/>
          <p:nvPr/>
        </p:nvSpPr>
        <p:spPr>
          <a:xfrm>
            <a:off x="7839458" y="201488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9" name="Google Shape;135;p20"/>
          <p:cNvSpPr/>
          <p:nvPr/>
        </p:nvSpPr>
        <p:spPr>
          <a:xfrm>
            <a:off x="7890893" y="957125"/>
            <a:ext cx="145898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C678A6C-46C0-488C-8645-5A44306C513F}"/>
              </a:ext>
            </a:extLst>
          </p:cNvPr>
          <p:cNvSpPr txBox="1"/>
          <p:nvPr/>
        </p:nvSpPr>
        <p:spPr>
          <a:xfrm>
            <a:off x="5045052" y="148613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Reconstrucción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379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902283153"/>
              </p:ext>
            </p:extLst>
          </p:nvPr>
        </p:nvGraphicFramePr>
        <p:xfrm>
          <a:off x="1485755" y="660944"/>
          <a:ext cx="2747653" cy="36877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7208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1056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25062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2462266" y="169703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480933" y="3835632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Reconstruir  Ordenadamente</a:t>
            </a: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2876"/>
              </p:ext>
            </p:extLst>
          </p:nvPr>
        </p:nvGraphicFramePr>
        <p:xfrm>
          <a:off x="960059" y="1003470"/>
          <a:ext cx="468283" cy="3327240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val="620037733"/>
                    </a:ext>
                  </a:extLst>
                </a:gridCol>
              </a:tblGrid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49790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6830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40026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90048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strike="sngStrik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36038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13180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2143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89253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60515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6667"/>
                  </a:ext>
                </a:extLst>
              </a:tr>
            </a:tbl>
          </a:graphicData>
        </a:graphic>
      </p:graphicFrame>
      <p:graphicFrame>
        <p:nvGraphicFramePr>
          <p:cNvPr id="18" name="Google Shape;148;p21"/>
          <p:cNvGraphicFramePr/>
          <p:nvPr>
            <p:extLst>
              <p:ext uri="{D42A27DB-BD31-4B8C-83A1-F6EECF244321}">
                <p14:modId xmlns:p14="http://schemas.microsoft.com/office/powerpoint/2010/main" val="754778569"/>
              </p:ext>
            </p:extLst>
          </p:nvPr>
        </p:nvGraphicFramePr>
        <p:xfrm>
          <a:off x="5173265" y="756021"/>
          <a:ext cx="2747653" cy="3017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95684549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89675" y="169703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5464" y="3662808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100" dirty="0"/>
              <a:t>no </a:t>
            </a:r>
          </a:p>
          <a:p>
            <a:pPr algn="ctr"/>
            <a:r>
              <a:rPr lang="es-PE" sz="1100" dirty="0"/>
              <a:t>ordenado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0" y="201588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/>
              <a:t>ordenado</a:t>
            </a:r>
          </a:p>
        </p:txBody>
      </p:sp>
      <p:sp>
        <p:nvSpPr>
          <p:cNvPr id="2" name="Abrir llave 1"/>
          <p:cNvSpPr/>
          <p:nvPr/>
        </p:nvSpPr>
        <p:spPr>
          <a:xfrm>
            <a:off x="742658" y="1030194"/>
            <a:ext cx="169692" cy="22329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Abrir llave 32"/>
          <p:cNvSpPr/>
          <p:nvPr/>
        </p:nvSpPr>
        <p:spPr>
          <a:xfrm>
            <a:off x="742658" y="3336660"/>
            <a:ext cx="169692" cy="994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071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32475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Empaquetando Registros en  Bloques</a:t>
            </a:r>
            <a:endParaRPr dirty="0"/>
          </a:p>
        </p:txBody>
      </p:sp>
      <p:pic>
        <p:nvPicPr>
          <p:cNvPr id="1026" name="Picture 2" descr="COMP9315: Storage: Devices, Files, Pages, Tuples, Buffers, Cata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424" y="1419095"/>
            <a:ext cx="4382313" cy="30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Sequential File Organization</a:t>
            </a:r>
            <a:endParaRPr dirty="0"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350916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Ventajas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 dirty="0"/>
              <a:t>Búsquedas eficientes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Desventajas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 dirty="0"/>
              <a:t>Son difíciles de mantener.</a:t>
            </a:r>
            <a:endParaRPr sz="20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 dirty="0"/>
              <a:t>Inserciones y eliminaciones requieren de una localización previa del registro.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 dirty="0"/>
              <a:t>Costo extra para reorganizar el archivo.</a:t>
            </a:r>
            <a:endParaRPr sz="2000" dirty="0"/>
          </a:p>
        </p:txBody>
      </p:sp>
      <p:graphicFrame>
        <p:nvGraphicFramePr>
          <p:cNvPr id="184" name="Google Shape;184;p24"/>
          <p:cNvGraphicFramePr/>
          <p:nvPr>
            <p:extLst>
              <p:ext uri="{D42A27DB-BD31-4B8C-83A1-F6EECF244321}">
                <p14:modId xmlns:p14="http://schemas.microsoft.com/office/powerpoint/2010/main" val="1464138472"/>
              </p:ext>
            </p:extLst>
          </p:nvPr>
        </p:nvGraphicFramePr>
        <p:xfrm>
          <a:off x="5463045" y="1346080"/>
          <a:ext cx="24020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Google Shape;185;p24"/>
          <p:cNvSpPr/>
          <p:nvPr/>
        </p:nvSpPr>
        <p:spPr>
          <a:xfrm>
            <a:off x="7788770" y="185275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6" name="Google Shape;186;p24"/>
          <p:cNvSpPr/>
          <p:nvPr/>
        </p:nvSpPr>
        <p:spPr>
          <a:xfrm>
            <a:off x="7788770" y="2207930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7" name="Google Shape;187;p24"/>
          <p:cNvSpPr/>
          <p:nvPr/>
        </p:nvSpPr>
        <p:spPr>
          <a:xfrm>
            <a:off x="7788770" y="288720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8" name="Google Shape;188;p24"/>
          <p:cNvSpPr/>
          <p:nvPr/>
        </p:nvSpPr>
        <p:spPr>
          <a:xfrm>
            <a:off x="7788770" y="356647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189" name="Google Shape;189;p24"/>
          <p:cNvCxnSpPr/>
          <p:nvPr/>
        </p:nvCxnSpPr>
        <p:spPr>
          <a:xfrm>
            <a:off x="7681470" y="3934480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4"/>
          <p:cNvSpPr/>
          <p:nvPr/>
        </p:nvSpPr>
        <p:spPr>
          <a:xfrm>
            <a:off x="7788770" y="3237737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91" name="Google Shape;191;p24"/>
          <p:cNvSpPr/>
          <p:nvPr/>
        </p:nvSpPr>
        <p:spPr>
          <a:xfrm>
            <a:off x="7788770" y="258177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02DD7-D6A0-4685-9713-F401143A0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¿Y si mantenemos los registros ordenados usando la estrategia de </a:t>
            </a:r>
            <a:r>
              <a:rPr lang="es-ES" dirty="0" err="1"/>
              <a:t>Arbol</a:t>
            </a:r>
            <a:r>
              <a:rPr lang="es-ES" dirty="0"/>
              <a:t> Binario de Búsqueda? </a:t>
            </a:r>
          </a:p>
          <a:p>
            <a:pPr lvl="1"/>
            <a:r>
              <a:rPr lang="es-ES" dirty="0"/>
              <a:t>Lo llamaremos AVL File</a:t>
            </a:r>
          </a:p>
          <a:p>
            <a:pPr lvl="1"/>
            <a:r>
              <a:rPr lang="es-ES" dirty="0"/>
              <a:t>Como cambia el archivo?</a:t>
            </a:r>
          </a:p>
          <a:p>
            <a:pPr lvl="1"/>
            <a:r>
              <a:rPr lang="es-ES" dirty="0"/>
              <a:t>Complejidad de inserción, eliminación </a:t>
            </a:r>
            <a:r>
              <a:rPr lang="es-ES"/>
              <a:t>y búsqueda?</a:t>
            </a:r>
            <a:endParaRPr lang="es-ES" dirty="0"/>
          </a:p>
          <a:p>
            <a:pPr marL="596900" lvl="1" indent="0">
              <a:buNone/>
            </a:pPr>
            <a:endParaRPr lang="es-PE" dirty="0"/>
          </a:p>
        </p:txBody>
      </p:sp>
      <p:sp>
        <p:nvSpPr>
          <p:cNvPr id="4" name="Google Shape;182;p24">
            <a:extLst>
              <a:ext uri="{FF2B5EF4-FFF2-40B4-BE49-F238E27FC236}">
                <a16:creationId xmlns:a16="http://schemas.microsoft.com/office/drawing/2014/main" id="{81F6F920-122F-422F-BDD1-2C37489D3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Sequential File Organization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25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0" y="77604"/>
            <a:ext cx="8832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Random [</a:t>
            </a:r>
            <a:r>
              <a:rPr lang="es-PE" sz="2500" dirty="0"/>
              <a:t>Direct</a:t>
            </a:r>
            <a:r>
              <a:rPr lang="es" sz="2500" dirty="0"/>
              <a:t>] File Organization</a:t>
            </a: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311700" y="700216"/>
            <a:ext cx="5314743" cy="386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 dirty="0"/>
              <a:t>Los registros en el archivo no necesitan estar fisicamente ordenados.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 dirty="0"/>
              <a:t>Se usa un diccionario para mantener la relación entre el key y la ubicación del registro</a:t>
            </a:r>
            <a:endParaRPr lang="es-ES"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 dirty="0"/>
              <a:t>Cuando necesitamos acceder al registro, el </a:t>
            </a:r>
            <a:r>
              <a:rPr lang="es-ES" sz="2000" dirty="0" err="1"/>
              <a:t>key</a:t>
            </a:r>
            <a:r>
              <a:rPr lang="es-ES" sz="2000" dirty="0"/>
              <a:t> es usado para encontrar su dirección.  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 b="1" dirty="0"/>
              <a:t>Hashing </a:t>
            </a:r>
            <a:r>
              <a:rPr lang="es" sz="2000" dirty="0"/>
              <a:t>es una de las técnicas usadas para el mapeo de registros y direcciones.</a:t>
            </a: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graphicFrame>
        <p:nvGraphicFramePr>
          <p:cNvPr id="203" name="Google Shape;203;p26"/>
          <p:cNvGraphicFramePr/>
          <p:nvPr>
            <p:extLst>
              <p:ext uri="{D42A27DB-BD31-4B8C-83A1-F6EECF244321}">
                <p14:modId xmlns:p14="http://schemas.microsoft.com/office/powerpoint/2010/main" val="2160284907"/>
              </p:ext>
            </p:extLst>
          </p:nvPr>
        </p:nvGraphicFramePr>
        <p:xfrm>
          <a:off x="5678366" y="3054396"/>
          <a:ext cx="2397815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437398">
                  <a:extLst>
                    <a:ext uri="{9D8B030D-6E8A-4147-A177-3AD203B41FA5}">
                      <a16:colId xmlns:a16="http://schemas.microsoft.com/office/drawing/2014/main" val="185869557"/>
                    </a:ext>
                  </a:extLst>
                </a:gridCol>
                <a:gridCol w="65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P-887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4" name="Google Shape;204;p26"/>
          <p:cNvGraphicFramePr/>
          <p:nvPr>
            <p:extLst>
              <p:ext uri="{D42A27DB-BD31-4B8C-83A1-F6EECF244321}">
                <p14:modId xmlns:p14="http://schemas.microsoft.com/office/powerpoint/2010/main" val="716515788"/>
              </p:ext>
            </p:extLst>
          </p:nvPr>
        </p:nvGraphicFramePr>
        <p:xfrm>
          <a:off x="6091913" y="543651"/>
          <a:ext cx="1700375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6021655" y="25683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index.dat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626443" y="276265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311700" y="14616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Random File Organization</a:t>
            </a:r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311700" y="853563"/>
            <a:ext cx="4746880" cy="4143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400" dirty="0"/>
              <a:t>Ventajas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Inserciones eficientes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Búsqueda eficiente 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2000" dirty="0"/>
              <a:t>Si se procesa en memoria RAM. 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2000" dirty="0"/>
              <a:t>Si se mantiene el diccionario ordenado. 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400" dirty="0"/>
              <a:t>Desventajas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Espacio extra para mantener el diccionario.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Estrategias de organización si se producen </a:t>
            </a:r>
            <a:r>
              <a:rPr lang="es" sz="2000" b="1" dirty="0"/>
              <a:t>colisiones</a:t>
            </a:r>
            <a:r>
              <a:rPr lang="es" sz="2000" dirty="0"/>
              <a:t> en el search-key.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2000" dirty="0"/>
              <a:t>Hash Techniques  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graphicFrame>
        <p:nvGraphicFramePr>
          <p:cNvPr id="216" name="Google Shape;216;p27"/>
          <p:cNvGraphicFramePr/>
          <p:nvPr>
            <p:extLst>
              <p:ext uri="{D42A27DB-BD31-4B8C-83A1-F6EECF244321}">
                <p14:modId xmlns:p14="http://schemas.microsoft.com/office/powerpoint/2010/main" val="151523283"/>
              </p:ext>
            </p:extLst>
          </p:nvPr>
        </p:nvGraphicFramePr>
        <p:xfrm>
          <a:off x="5203549" y="2884171"/>
          <a:ext cx="2402050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P-887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7" name="Google Shape;217;p27"/>
          <p:cNvGraphicFramePr/>
          <p:nvPr>
            <p:extLst>
              <p:ext uri="{D42A27DB-BD31-4B8C-83A1-F6EECF244321}">
                <p14:modId xmlns:p14="http://schemas.microsoft.com/office/powerpoint/2010/main" val="712774412"/>
              </p:ext>
            </p:extLst>
          </p:nvPr>
        </p:nvGraphicFramePr>
        <p:xfrm>
          <a:off x="5661374" y="395003"/>
          <a:ext cx="1700375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8" name="Google Shape;218;p27"/>
          <p:cNvSpPr/>
          <p:nvPr/>
        </p:nvSpPr>
        <p:spPr>
          <a:xfrm>
            <a:off x="7307224" y="1899980"/>
            <a:ext cx="508099" cy="1513911"/>
          </a:xfrm>
          <a:custGeom>
            <a:avLst/>
            <a:gdLst/>
            <a:ahLst/>
            <a:cxnLst/>
            <a:rect l="l" t="t" r="r" b="b"/>
            <a:pathLst>
              <a:path w="24680" h="58071" extrusionOk="0">
                <a:moveTo>
                  <a:pt x="0" y="0"/>
                </a:moveTo>
                <a:cubicBezTo>
                  <a:pt x="4079" y="6913"/>
                  <a:pt x="22814" y="31802"/>
                  <a:pt x="24473" y="41480"/>
                </a:cubicBezTo>
                <a:cubicBezTo>
                  <a:pt x="26132" y="51159"/>
                  <a:pt x="12375" y="55306"/>
                  <a:pt x="9955" y="5807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19" name="Google Shape;219;p27"/>
          <p:cNvSpPr/>
          <p:nvPr/>
        </p:nvSpPr>
        <p:spPr>
          <a:xfrm>
            <a:off x="7307224" y="2252553"/>
            <a:ext cx="543971" cy="1462175"/>
          </a:xfrm>
          <a:custGeom>
            <a:avLst/>
            <a:gdLst/>
            <a:ahLst/>
            <a:cxnLst/>
            <a:rect l="l" t="t" r="r" b="b"/>
            <a:pathLst>
              <a:path w="20930" h="58487" extrusionOk="0">
                <a:moveTo>
                  <a:pt x="0" y="0"/>
                </a:moveTo>
                <a:cubicBezTo>
                  <a:pt x="3457" y="6844"/>
                  <a:pt x="19219" y="31317"/>
                  <a:pt x="20740" y="41065"/>
                </a:cubicBezTo>
                <a:cubicBezTo>
                  <a:pt x="22261" y="50813"/>
                  <a:pt x="11062" y="55583"/>
                  <a:pt x="9126" y="5848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0" name="Google Shape;220;p27"/>
          <p:cNvSpPr/>
          <p:nvPr/>
        </p:nvSpPr>
        <p:spPr>
          <a:xfrm>
            <a:off x="7283324" y="1547403"/>
            <a:ext cx="710350" cy="2519900"/>
          </a:xfrm>
          <a:custGeom>
            <a:avLst/>
            <a:gdLst/>
            <a:ahLst/>
            <a:cxnLst/>
            <a:rect l="l" t="t" r="r" b="b"/>
            <a:pathLst>
              <a:path w="28414" h="100796" extrusionOk="0">
                <a:moveTo>
                  <a:pt x="0" y="0"/>
                </a:moveTo>
                <a:cubicBezTo>
                  <a:pt x="4701" y="11061"/>
                  <a:pt x="26548" y="49569"/>
                  <a:pt x="28207" y="66368"/>
                </a:cubicBezTo>
                <a:cubicBezTo>
                  <a:pt x="29866" y="83167"/>
                  <a:pt x="12997" y="95058"/>
                  <a:pt x="9955" y="10079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1" name="Google Shape;221;p27"/>
          <p:cNvSpPr/>
          <p:nvPr/>
        </p:nvSpPr>
        <p:spPr>
          <a:xfrm>
            <a:off x="7272974" y="1267403"/>
            <a:ext cx="836275" cy="3422100"/>
          </a:xfrm>
          <a:custGeom>
            <a:avLst/>
            <a:gdLst/>
            <a:ahLst/>
            <a:cxnLst/>
            <a:rect l="l" t="t" r="r" b="b"/>
            <a:pathLst>
              <a:path w="33451" h="136884" extrusionOk="0">
                <a:moveTo>
                  <a:pt x="0" y="0"/>
                </a:moveTo>
                <a:cubicBezTo>
                  <a:pt x="5531" y="12513"/>
                  <a:pt x="31040" y="52265"/>
                  <a:pt x="33183" y="75079"/>
                </a:cubicBezTo>
                <a:cubicBezTo>
                  <a:pt x="35326" y="97893"/>
                  <a:pt x="16246" y="126583"/>
                  <a:pt x="12858" y="13688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2" name="Google Shape;222;p27"/>
          <p:cNvSpPr/>
          <p:nvPr/>
        </p:nvSpPr>
        <p:spPr>
          <a:xfrm>
            <a:off x="7314449" y="935578"/>
            <a:ext cx="772125" cy="3494675"/>
          </a:xfrm>
          <a:custGeom>
            <a:avLst/>
            <a:gdLst/>
            <a:ahLst/>
            <a:cxnLst/>
            <a:rect l="l" t="t" r="r" b="b"/>
            <a:pathLst>
              <a:path w="30885" h="139787" extrusionOk="0">
                <a:moveTo>
                  <a:pt x="0" y="0"/>
                </a:moveTo>
                <a:cubicBezTo>
                  <a:pt x="5116" y="10232"/>
                  <a:pt x="29174" y="38092"/>
                  <a:pt x="30695" y="61390"/>
                </a:cubicBezTo>
                <a:cubicBezTo>
                  <a:pt x="32216" y="84688"/>
                  <a:pt x="12720" y="126721"/>
                  <a:pt x="9125" y="13978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3" name="Google Shape;223;p27"/>
          <p:cNvSpPr/>
          <p:nvPr/>
        </p:nvSpPr>
        <p:spPr>
          <a:xfrm>
            <a:off x="4067074" y="1029834"/>
            <a:ext cx="891900" cy="58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RAM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5040412" y="1233528"/>
            <a:ext cx="463200" cy="164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03;p26"/>
          <p:cNvGraphicFramePr/>
          <p:nvPr>
            <p:extLst>
              <p:ext uri="{D42A27DB-BD31-4B8C-83A1-F6EECF244321}">
                <p14:modId xmlns:p14="http://schemas.microsoft.com/office/powerpoint/2010/main" val="4146369720"/>
              </p:ext>
            </p:extLst>
          </p:nvPr>
        </p:nvGraphicFramePr>
        <p:xfrm>
          <a:off x="3754541" y="713874"/>
          <a:ext cx="2402050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P-887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oogle Shape;204;p26"/>
          <p:cNvGraphicFramePr/>
          <p:nvPr>
            <p:extLst>
              <p:ext uri="{D42A27DB-BD31-4B8C-83A1-F6EECF244321}">
                <p14:modId xmlns:p14="http://schemas.microsoft.com/office/powerpoint/2010/main" val="2529189358"/>
              </p:ext>
            </p:extLst>
          </p:nvPr>
        </p:nvGraphicFramePr>
        <p:xfrm>
          <a:off x="690451" y="713405"/>
          <a:ext cx="1700375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20193" y="4265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index.dat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02618" y="42212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97302"/>
              </p:ext>
            </p:extLst>
          </p:nvPr>
        </p:nvGraphicFramePr>
        <p:xfrm>
          <a:off x="3754541" y="2724905"/>
          <a:ext cx="240205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1871012626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3415367683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val="110895164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599607282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R6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92075409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19688"/>
              </p:ext>
            </p:extLst>
          </p:nvPr>
        </p:nvGraphicFramePr>
        <p:xfrm>
          <a:off x="690451" y="2724905"/>
          <a:ext cx="1700375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52550">
                  <a:extLst>
                    <a:ext uri="{9D8B030D-6E8A-4147-A177-3AD203B41FA5}">
                      <a16:colId xmlns:a16="http://schemas.microsoft.com/office/drawing/2014/main" val="271864826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05569986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R6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3793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6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1892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Laboratorio 2.1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86350" y="1472416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b="0" dirty="0" err="1"/>
              <a:t>Indexed</a:t>
            </a:r>
            <a:r>
              <a:rPr lang="es-PE" b="0" dirty="0"/>
              <a:t> </a:t>
            </a:r>
            <a:r>
              <a:rPr lang="es-PE" b="0" dirty="0" err="1"/>
              <a:t>Sequential</a:t>
            </a:r>
            <a:r>
              <a:rPr lang="es-PE" b="0" dirty="0"/>
              <a:t> Access </a:t>
            </a:r>
            <a:r>
              <a:rPr lang="es-PE" b="0" dirty="0" err="1"/>
              <a:t>Method</a:t>
            </a:r>
            <a:br>
              <a:rPr lang="es-PE" b="0" dirty="0"/>
            </a:br>
            <a:r>
              <a:rPr lang="es-PE" b="0" dirty="0"/>
              <a:t>ISAM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311700" y="35688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sz="2500" b="0" dirty="0">
              <a:solidFill>
                <a:srgbClr val="000000"/>
              </a:solidFill>
              <a:highlight>
                <a:srgbClr val="EEAA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311700" y="1050674"/>
            <a:ext cx="7724469" cy="3802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/>
              <a:t>Combina las ventajas de ambos métodos:  acceso secuencial y random.</a:t>
            </a:r>
            <a:r>
              <a:rPr lang="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b="1" i="1" dirty="0">
                <a:latin typeface="Arial"/>
                <a:ea typeface="Arial"/>
                <a:cs typeface="Arial"/>
                <a:sym typeface="Arial"/>
              </a:rPr>
              <a:t>Generalmente se estructura de la siguiente manera:</a:t>
            </a:r>
            <a:endParaRPr sz="2000" b="1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 b="1" i="1" dirty="0">
                <a:latin typeface="Arial"/>
                <a:ea typeface="Arial"/>
                <a:cs typeface="Arial"/>
                <a:sym typeface="Arial"/>
              </a:rPr>
              <a:t>Index File: </a:t>
            </a:r>
            <a:r>
              <a:rPr lang="es" sz="2000" dirty="0">
                <a:latin typeface="Arial"/>
                <a:ea typeface="Arial"/>
                <a:cs typeface="Arial"/>
                <a:sym typeface="Arial"/>
              </a:rPr>
              <a:t>Aquí se guarda el </a:t>
            </a:r>
            <a:r>
              <a:rPr lang="es" sz="2000" b="1" dirty="0"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s" sz="2000" dirty="0">
                <a:latin typeface="Arial"/>
                <a:ea typeface="Arial"/>
                <a:cs typeface="Arial"/>
                <a:sym typeface="Arial"/>
              </a:rPr>
              <a:t> con los punteros a los respectivos registros [páginas] en el archivo de datos. </a:t>
            </a:r>
            <a:r>
              <a:rPr lang="es" sz="2000" b="1" dirty="0"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2000" b="1" dirty="0">
                <a:latin typeface="Arial"/>
                <a:ea typeface="Arial"/>
                <a:cs typeface="Arial"/>
                <a:sym typeface="Arial"/>
              </a:rPr>
              <a:t>ordenado </a:t>
            </a:r>
            <a:r>
              <a:rPr lang="es-PE" sz="2000" dirty="0">
                <a:latin typeface="Arial"/>
                <a:ea typeface="Arial"/>
                <a:cs typeface="Arial"/>
                <a:sym typeface="Arial"/>
              </a:rPr>
              <a:t>[necesario]</a:t>
            </a:r>
            <a:r>
              <a:rPr lang="es" sz="2000" dirty="0">
                <a:latin typeface="Arial"/>
                <a:ea typeface="Arial"/>
                <a:cs typeface="Arial"/>
                <a:sym typeface="Arial"/>
              </a:rPr>
              <a:t>. 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 b="1" i="1" dirty="0">
                <a:latin typeface="Arial"/>
                <a:ea typeface="Arial"/>
                <a:cs typeface="Arial"/>
                <a:sym typeface="Arial"/>
              </a:rPr>
              <a:t>Data File: </a:t>
            </a:r>
            <a:r>
              <a:rPr lang="es" sz="2000" i="1" dirty="0">
                <a:latin typeface="Arial"/>
                <a:ea typeface="Arial"/>
                <a:cs typeface="Arial"/>
                <a:sym typeface="Arial"/>
              </a:rPr>
              <a:t>Mantiene los datos originales.</a:t>
            </a:r>
            <a:endParaRPr sz="2000" i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s" sz="2000" i="1" dirty="0">
                <a:latin typeface="Arial"/>
                <a:ea typeface="Arial"/>
                <a:cs typeface="Arial"/>
                <a:sym typeface="Arial"/>
              </a:rPr>
              <a:t>Opcionalmente se puede mantener en un </a:t>
            </a:r>
            <a:r>
              <a:rPr lang="es" sz="2000" b="1" i="1" dirty="0">
                <a:latin typeface="Arial"/>
                <a:ea typeface="Arial"/>
                <a:cs typeface="Arial"/>
                <a:sym typeface="Arial"/>
              </a:rPr>
              <a:t>archivo semi-ordenado.</a:t>
            </a:r>
            <a:endParaRPr sz="2000" b="1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0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1700" y="1367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sz="2500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311700" y="698420"/>
            <a:ext cx="8520600" cy="11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Dense Index-file:</a:t>
            </a:r>
            <a:endParaRPr b="1" dirty="0"/>
          </a:p>
          <a:p>
            <a:pPr marL="719999" lvl="1" indent="-330200" algn="just" rtl="0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Contiene una entrada por cada valor del </a:t>
            </a:r>
            <a:r>
              <a:rPr lang="es-PE" sz="1600" dirty="0" err="1"/>
              <a:t>search</a:t>
            </a:r>
            <a:r>
              <a:rPr lang="es-PE" sz="1600" dirty="0"/>
              <a:t>-</a:t>
            </a:r>
            <a:r>
              <a:rPr lang="es" sz="1600" dirty="0"/>
              <a:t>key del Data-File.</a:t>
            </a:r>
            <a:endParaRPr sz="1600" dirty="0"/>
          </a:p>
          <a:p>
            <a:pPr marL="13716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37" name="Google Shape;237;p29"/>
          <p:cNvGraphicFramePr/>
          <p:nvPr>
            <p:extLst>
              <p:ext uri="{D42A27DB-BD31-4B8C-83A1-F6EECF244321}">
                <p14:modId xmlns:p14="http://schemas.microsoft.com/office/powerpoint/2010/main" val="2249428274"/>
              </p:ext>
            </p:extLst>
          </p:nvPr>
        </p:nvGraphicFramePr>
        <p:xfrm>
          <a:off x="5022751" y="1830320"/>
          <a:ext cx="250353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391649">
                  <a:extLst>
                    <a:ext uri="{9D8B030D-6E8A-4147-A177-3AD203B41FA5}">
                      <a16:colId xmlns:a16="http://schemas.microsoft.com/office/drawing/2014/main" val="2857277028"/>
                    </a:ext>
                  </a:extLst>
                </a:gridCol>
                <a:gridCol w="74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R6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8" name="Google Shape;238;p29"/>
          <p:cNvCxnSpPr/>
          <p:nvPr/>
        </p:nvCxnSpPr>
        <p:spPr>
          <a:xfrm>
            <a:off x="3778651" y="2340670"/>
            <a:ext cx="1209300" cy="12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29"/>
          <p:cNvCxnSpPr/>
          <p:nvPr/>
        </p:nvCxnSpPr>
        <p:spPr>
          <a:xfrm rot="10800000" flipH="1">
            <a:off x="3807201" y="2384895"/>
            <a:ext cx="113790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3842876" y="2995280"/>
            <a:ext cx="1130700" cy="3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29"/>
          <p:cNvCxnSpPr/>
          <p:nvPr/>
        </p:nvCxnSpPr>
        <p:spPr>
          <a:xfrm rot="10800000" flipH="1">
            <a:off x="3842876" y="2720170"/>
            <a:ext cx="1066500" cy="6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42" name="Google Shape;242;p29"/>
          <p:cNvGraphicFramePr/>
          <p:nvPr>
            <p:extLst>
              <p:ext uri="{D42A27DB-BD31-4B8C-83A1-F6EECF244321}">
                <p14:modId xmlns:p14="http://schemas.microsoft.com/office/powerpoint/2010/main" val="3710212152"/>
              </p:ext>
            </p:extLst>
          </p:nvPr>
        </p:nvGraphicFramePr>
        <p:xfrm>
          <a:off x="1761126" y="1830320"/>
          <a:ext cx="18821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1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u="sng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R6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43" name="Google Shape;243;p29"/>
          <p:cNvCxnSpPr/>
          <p:nvPr/>
        </p:nvCxnSpPr>
        <p:spPr>
          <a:xfrm>
            <a:off x="3799764" y="3688120"/>
            <a:ext cx="1152600" cy="3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9"/>
          <p:cNvCxnSpPr/>
          <p:nvPr/>
        </p:nvCxnSpPr>
        <p:spPr>
          <a:xfrm rot="10800000" flipH="1">
            <a:off x="3782276" y="3019695"/>
            <a:ext cx="1198500" cy="10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9"/>
          <p:cNvCxnSpPr/>
          <p:nvPr/>
        </p:nvCxnSpPr>
        <p:spPr>
          <a:xfrm>
            <a:off x="3775151" y="4353820"/>
            <a:ext cx="11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CuadroTexto 1"/>
          <p:cNvSpPr txBox="1"/>
          <p:nvPr/>
        </p:nvSpPr>
        <p:spPr>
          <a:xfrm>
            <a:off x="1838823" y="4523273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Archivo Ordenado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543423" y="457101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Archivo  </a:t>
            </a:r>
            <a:r>
              <a:rPr lang="es-PE" dirty="0" err="1"/>
              <a:t>Heap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151592" y="15577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Index.dat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767843" y="155775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Data.dat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36633" y="8761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286767" y="709312"/>
            <a:ext cx="8520600" cy="14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Sparse Index-file:</a:t>
            </a:r>
            <a:endParaRPr b="1" dirty="0"/>
          </a:p>
          <a:p>
            <a:pPr marL="899999" lvl="1" indent="-330199" algn="just" rtl="0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Una entrada puede asociar varios registros en el Data-File.</a:t>
            </a:r>
            <a:endParaRPr sz="1600" dirty="0"/>
          </a:p>
          <a:p>
            <a:pPr marL="899999" lvl="1" indent="-330199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Generalmente se aplica cuando los datos ya están ordenados.</a:t>
            </a:r>
            <a:endParaRPr sz="16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39099" y="4809454"/>
            <a:ext cx="1786808" cy="4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110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38959" y="4809454"/>
            <a:ext cx="2715948" cy="4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1100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926802" y="3691583"/>
            <a:ext cx="987212" cy="362039"/>
          </a:xfrm>
          <a:custGeom>
            <a:avLst/>
            <a:gdLst>
              <a:gd name="T0" fmla="*/ 0 w 663"/>
              <a:gd name="T1" fmla="*/ 396875 h 251"/>
              <a:gd name="T2" fmla="*/ 0 w 663"/>
              <a:gd name="T3" fmla="*/ 0 h 251"/>
              <a:gd name="T4" fmla="*/ 1050925 w 663"/>
              <a:gd name="T5" fmla="*/ 0 h 251"/>
              <a:gd name="T6" fmla="*/ 1050925 w 663"/>
              <a:gd name="T7" fmla="*/ 396875 h 251"/>
              <a:gd name="T8" fmla="*/ 0 w 663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2072879" y="3691583"/>
            <a:ext cx="985722" cy="362039"/>
          </a:xfrm>
          <a:custGeom>
            <a:avLst/>
            <a:gdLst>
              <a:gd name="T0" fmla="*/ 0 w 662"/>
              <a:gd name="T1" fmla="*/ 396875 h 251"/>
              <a:gd name="T2" fmla="*/ 0 w 662"/>
              <a:gd name="T3" fmla="*/ 0 h 251"/>
              <a:gd name="T4" fmla="*/ 1049338 w 662"/>
              <a:gd name="T5" fmla="*/ 0 h 251"/>
              <a:gd name="T6" fmla="*/ 1049338 w 662"/>
              <a:gd name="T7" fmla="*/ 396875 h 251"/>
              <a:gd name="T8" fmla="*/ 0 w 662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5698729" y="3691583"/>
            <a:ext cx="985722" cy="362039"/>
          </a:xfrm>
          <a:custGeom>
            <a:avLst/>
            <a:gdLst>
              <a:gd name="T0" fmla="*/ 0 w 662"/>
              <a:gd name="T1" fmla="*/ 396875 h 251"/>
              <a:gd name="T2" fmla="*/ 0 w 662"/>
              <a:gd name="T3" fmla="*/ 0 h 251"/>
              <a:gd name="T4" fmla="*/ 1049338 w 662"/>
              <a:gd name="T5" fmla="*/ 0 h 251"/>
              <a:gd name="T6" fmla="*/ 1049338 w 662"/>
              <a:gd name="T7" fmla="*/ 396875 h 251"/>
              <a:gd name="T8" fmla="*/ 0 w 662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847941" y="3635356"/>
            <a:ext cx="5900009" cy="465891"/>
          </a:xfrm>
          <a:custGeom>
            <a:avLst/>
            <a:gdLst>
              <a:gd name="T0" fmla="*/ 0 w 3744"/>
              <a:gd name="T1" fmla="*/ 511175 h 323"/>
              <a:gd name="T2" fmla="*/ 0 w 3744"/>
              <a:gd name="T3" fmla="*/ 0 h 323"/>
              <a:gd name="T4" fmla="*/ 5942013 w 3744"/>
              <a:gd name="T5" fmla="*/ 0 h 323"/>
              <a:gd name="T6" fmla="*/ 5942013 w 3744"/>
              <a:gd name="T7" fmla="*/ 511175 h 323"/>
              <a:gd name="T8" fmla="*/ 0 w 3744"/>
              <a:gd name="T9" fmla="*/ 511175 h 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967220" y="3690959"/>
            <a:ext cx="71025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0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159431" y="3706834"/>
            <a:ext cx="7102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1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755403" y="3656034"/>
            <a:ext cx="73854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m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174907" y="3670634"/>
            <a:ext cx="987212" cy="378537"/>
            <a:chOff x="3315108" y="3970024"/>
            <a:chExt cx="987212" cy="378537"/>
          </a:xfrm>
        </p:grpSpPr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3315108" y="3985080"/>
              <a:ext cx="987212" cy="363481"/>
            </a:xfrm>
            <a:custGeom>
              <a:avLst/>
              <a:gdLst>
                <a:gd name="T0" fmla="*/ 0 w 663"/>
                <a:gd name="T1" fmla="*/ 398463 h 252"/>
                <a:gd name="T2" fmla="*/ 0 w 663"/>
                <a:gd name="T3" fmla="*/ 0 h 252"/>
                <a:gd name="T4" fmla="*/ 1050925 w 663"/>
                <a:gd name="T5" fmla="*/ 0 h 252"/>
                <a:gd name="T6" fmla="*/ 1050925 w 663"/>
                <a:gd name="T7" fmla="*/ 398463 h 252"/>
                <a:gd name="T8" fmla="*/ 0 w 663"/>
                <a:gd name="T9" fmla="*/ 398463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200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3422200" y="3970024"/>
              <a:ext cx="814367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2</a:t>
              </a:r>
            </a:p>
          </p:txBody>
        </p:sp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756108" y="3685690"/>
            <a:ext cx="13119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6379866" y="2104946"/>
            <a:ext cx="1133134" cy="3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Index File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BB8E9796-6443-465D-B4F1-7DC10E95F059}"/>
              </a:ext>
            </a:extLst>
          </p:cNvPr>
          <p:cNvGrpSpPr/>
          <p:nvPr/>
        </p:nvGrpSpPr>
        <p:grpSpPr>
          <a:xfrm>
            <a:off x="2044321" y="2066736"/>
            <a:ext cx="4235596" cy="541841"/>
            <a:chOff x="3048000" y="557213"/>
            <a:chExt cx="4839012" cy="656035"/>
          </a:xfrm>
        </p:grpSpPr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FF99E83-C0DB-4768-A90C-0CF8CEE13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7BE1D0B-361E-4385-90C4-4F789A6BA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55A5CFF7-4E00-4DE4-8821-278C7CF5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E5F432D1-B10C-4A38-A7CD-50307C3A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7B60911E-EAFD-4B41-AA4F-F548008E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CAF2CC6E-ED6B-4226-B561-F6197E498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5C2E819-51DF-4798-9553-61879BF89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C117FC8-1E3E-4B9A-BD94-90383A7D5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9E424815-5898-46FE-A211-7E7AA10F8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575" y="651271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3F6403EE-6120-4E84-B4EF-F080AA3D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110" y="72628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B6B28307-7F58-4ED2-AC1A-FB9C1AE4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819" y="651271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02CA0111-AD6D-4F04-880E-FCA23D84E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269" y="72628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id="{8AB69768-1A69-4FFC-84D8-47A263DF3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50" y="664369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id="{F34C0203-FC03-4213-AF6D-EDD14C11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225" y="740569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id="{CAA63C1B-FBB6-42CB-BB56-6F0E1F239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072" y="664369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63" name="Rectangle 33">
              <a:extLst>
                <a:ext uri="{FF2B5EF4-FFF2-40B4-BE49-F238E27FC236}">
                  <a16:creationId xmlns:a16="http://schemas.microsoft.com/office/drawing/2014/main" id="{BFD2401E-DF9C-43D8-9EED-245048CB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428" y="72509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4" name="Rectangle 34">
              <a:extLst>
                <a:ext uri="{FF2B5EF4-FFF2-40B4-BE49-F238E27FC236}">
                  <a16:creationId xmlns:a16="http://schemas.microsoft.com/office/drawing/2014/main" id="{EB23B3EC-07D9-42E6-A5DF-C9014B831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317" y="675085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5" name="Rectangle 35">
              <a:extLst>
                <a:ext uri="{FF2B5EF4-FFF2-40B4-BE49-F238E27FC236}">
                  <a16:creationId xmlns:a16="http://schemas.microsoft.com/office/drawing/2014/main" id="{857E6A03-292F-4E9E-926D-578BC35B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478" y="752475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483940CD-4818-4F92-BB6A-5FF8AA12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547" y="675085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E514FB1B-53BE-43E2-B1CE-086EA229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5" y="739378"/>
              <a:ext cx="276537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68" name="Rectangle 38">
              <a:extLst>
                <a:ext uri="{FF2B5EF4-FFF2-40B4-BE49-F238E27FC236}">
                  <a16:creationId xmlns:a16="http://schemas.microsoft.com/office/drawing/2014/main" id="{AC89CD96-8DE1-4C76-9E95-C7E062C8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791" y="663178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DF64460B-F49F-45D8-AB8A-2F0E7214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702469"/>
              <a:ext cx="276537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355B277-7B0E-4EF5-94DE-7CFDDA3BB76A}"/>
              </a:ext>
            </a:extLst>
          </p:cNvPr>
          <p:cNvCxnSpPr/>
          <p:nvPr/>
        </p:nvCxnSpPr>
        <p:spPr>
          <a:xfrm flipH="1">
            <a:off x="1536547" y="2608577"/>
            <a:ext cx="708569" cy="99022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E9F29A8-8A9F-4D02-9678-9789DEBD68BE}"/>
              </a:ext>
            </a:extLst>
          </p:cNvPr>
          <p:cNvCxnSpPr>
            <a:cxnSpLocks/>
          </p:cNvCxnSpPr>
          <p:nvPr/>
        </p:nvCxnSpPr>
        <p:spPr>
          <a:xfrm flipH="1">
            <a:off x="2540588" y="2618091"/>
            <a:ext cx="371481" cy="96786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0B73F2EC-0358-449D-8421-0E7525A2C3A3}"/>
              </a:ext>
            </a:extLst>
          </p:cNvPr>
          <p:cNvCxnSpPr>
            <a:cxnSpLocks/>
          </p:cNvCxnSpPr>
          <p:nvPr/>
        </p:nvCxnSpPr>
        <p:spPr>
          <a:xfrm flipH="1">
            <a:off x="3678710" y="2608577"/>
            <a:ext cx="63838" cy="9773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E534829-8997-4FE6-9530-0F7DD096DC9E}"/>
              </a:ext>
            </a:extLst>
          </p:cNvPr>
          <p:cNvCxnSpPr>
            <a:cxnSpLocks/>
          </p:cNvCxnSpPr>
          <p:nvPr/>
        </p:nvCxnSpPr>
        <p:spPr>
          <a:xfrm>
            <a:off x="6085887" y="2608577"/>
            <a:ext cx="38789" cy="97247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AA653D8-C09B-4399-860B-576684DEF934}"/>
              </a:ext>
            </a:extLst>
          </p:cNvPr>
          <p:cNvSpPr txBox="1"/>
          <p:nvPr/>
        </p:nvSpPr>
        <p:spPr>
          <a:xfrm>
            <a:off x="2448511" y="4403620"/>
            <a:ext cx="329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600" dirty="0">
                <a:solidFill>
                  <a:srgbClr val="FF0000"/>
                </a:solidFill>
              </a:rPr>
              <a:t>¿Ventajas respecto al </a:t>
            </a:r>
            <a:r>
              <a:rPr lang="es-PE" sz="1600" dirty="0" err="1">
                <a:solidFill>
                  <a:srgbClr val="FF0000"/>
                </a:solidFill>
              </a:rPr>
              <a:t>Sequential</a:t>
            </a:r>
            <a:r>
              <a:rPr lang="es-PE" sz="1600" dirty="0">
                <a:solidFill>
                  <a:srgbClr val="FF0000"/>
                </a:solidFill>
              </a:rPr>
              <a:t> File?</a:t>
            </a:r>
          </a:p>
          <a:p>
            <a:pPr algn="ctr"/>
            <a:r>
              <a:rPr lang="es-PE" sz="1600" dirty="0">
                <a:solidFill>
                  <a:srgbClr val="FF0000"/>
                </a:solidFill>
              </a:rPr>
              <a:t>¿Como se construye el índice?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C933668-D8BD-47E6-B927-9ACE5AA00328}"/>
              </a:ext>
            </a:extLst>
          </p:cNvPr>
          <p:cNvSpPr txBox="1"/>
          <p:nvPr/>
        </p:nvSpPr>
        <p:spPr>
          <a:xfrm>
            <a:off x="6415124" y="2356857"/>
            <a:ext cx="185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Archivo Ordenado</a:t>
            </a:r>
          </a:p>
        </p:txBody>
      </p:sp>
    </p:spTree>
    <p:extLst>
      <p:ext uri="{BB962C8B-B14F-4D97-AF65-F5344CB8AC3E}">
        <p14:creationId xmlns:p14="http://schemas.microsoft.com/office/powerpoint/2010/main" val="24027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32475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Empaquetando Registros en  Bloques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076225"/>
            <a:ext cx="8520600" cy="3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Se presentan dos casos:</a:t>
            </a:r>
            <a:endParaRPr sz="2000" dirty="0"/>
          </a:p>
          <a:p>
            <a:pPr marL="457200" marR="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AutoNum type="arabicPeriod"/>
            </a:pPr>
            <a:r>
              <a:rPr lang="es" sz="2000" dirty="0"/>
              <a:t>La longitud del registro es </a:t>
            </a:r>
            <a:r>
              <a:rPr lang="es" sz="2000" b="1" i="1" dirty="0"/>
              <a:t>menor </a:t>
            </a:r>
            <a:r>
              <a:rPr lang="es" sz="2000" dirty="0"/>
              <a:t>que el tamaño del bloque</a:t>
            </a:r>
            <a:endParaRPr sz="2000" dirty="0"/>
          </a:p>
          <a:p>
            <a:pPr marL="719999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Este es el caso más común</a:t>
            </a:r>
            <a:endParaRPr sz="1600" dirty="0"/>
          </a:p>
          <a:p>
            <a:pPr marL="719999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El máximo número de registros que son almacenados dentro de un bloque es llamado </a:t>
            </a:r>
            <a:r>
              <a:rPr lang="es" sz="1600" b="1" dirty="0"/>
              <a:t>“blocking factor”:  </a:t>
            </a:r>
            <a:r>
              <a:rPr lang="es" sz="1600" dirty="0"/>
              <a:t>b = ⎣ B/r ⎦, en donde:</a:t>
            </a:r>
            <a:endParaRPr sz="16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b="1" dirty="0"/>
              <a:t>B</a:t>
            </a:r>
            <a:r>
              <a:rPr lang="es" sz="1600" dirty="0"/>
              <a:t> es el tamaño del bloque en bytes</a:t>
            </a:r>
            <a:endParaRPr sz="16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b="1" dirty="0"/>
              <a:t>r</a:t>
            </a:r>
            <a:r>
              <a:rPr lang="es" sz="1600" dirty="0"/>
              <a:t>  la longitud del registro en bytes</a:t>
            </a:r>
            <a:endParaRPr sz="2000" dirty="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513006" y="3946063"/>
            <a:ext cx="4464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/>
              <a:t>char</a:t>
            </a:r>
            <a:r>
              <a:rPr lang="es-PE" sz="1600" dirty="0"/>
              <a:t> buffer[1024];</a:t>
            </a:r>
          </a:p>
          <a:p>
            <a:r>
              <a:rPr lang="es-PE" sz="1600" dirty="0" err="1"/>
              <a:t>read</a:t>
            </a:r>
            <a:r>
              <a:rPr lang="es-PE" sz="1600" dirty="0"/>
              <a:t>(&amp;buffer, 1024);</a:t>
            </a:r>
          </a:p>
          <a:p>
            <a:r>
              <a:rPr lang="es-PE" sz="1600" dirty="0"/>
              <a:t>vector&lt;Registro&gt; desempaquetar(buffer, 1024)</a:t>
            </a:r>
          </a:p>
        </p:txBody>
      </p:sp>
    </p:spTree>
    <p:extLst>
      <p:ext uri="{BB962C8B-B14F-4D97-AF65-F5344CB8AC3E}">
        <p14:creationId xmlns:p14="http://schemas.microsoft.com/office/powerpoint/2010/main" val="315447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11700" y="478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336633" y="696026"/>
            <a:ext cx="8520600" cy="14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Sparse Index-file:</a:t>
            </a:r>
            <a:endParaRPr b="1" dirty="0"/>
          </a:p>
          <a:p>
            <a:pPr marL="899999" lvl="1" indent="-330199" algn="just" rtl="0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Una entrada puede asociar varios registros en el Data-File.</a:t>
            </a:r>
            <a:endParaRPr sz="1600" dirty="0"/>
          </a:p>
          <a:p>
            <a:pPr marL="899999" lvl="1" indent="-330199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Generalmente se aplica cuando los datos ya están ordenados.</a:t>
            </a:r>
            <a:endParaRPr sz="16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1600" b="1" dirty="0"/>
              <a:t>¿Cómo insertar un nuevo registro?</a:t>
            </a:r>
            <a:endParaRPr sz="1600" b="1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39099" y="4809454"/>
            <a:ext cx="1786808" cy="4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110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38959" y="4809454"/>
            <a:ext cx="2715948" cy="4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11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24782" y="4710084"/>
            <a:ext cx="63380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i="1" dirty="0">
                <a:solidFill>
                  <a:schemeClr val="accent2"/>
                </a:solidFill>
              </a:rPr>
              <a:t>Se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puede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aplicar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localización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binaria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en</a:t>
            </a:r>
            <a:r>
              <a:rPr lang="en-US" altLang="es-PE" sz="1600" i="1" dirty="0">
                <a:solidFill>
                  <a:schemeClr val="accent2"/>
                </a:solidFill>
              </a:rPr>
              <a:t> el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archivo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índice</a:t>
            </a:r>
            <a:r>
              <a:rPr lang="en-US" altLang="es-PE" sz="1600" i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1045335" y="3875527"/>
            <a:ext cx="987212" cy="362039"/>
          </a:xfrm>
          <a:custGeom>
            <a:avLst/>
            <a:gdLst>
              <a:gd name="T0" fmla="*/ 0 w 663"/>
              <a:gd name="T1" fmla="*/ 396875 h 251"/>
              <a:gd name="T2" fmla="*/ 0 w 663"/>
              <a:gd name="T3" fmla="*/ 0 h 251"/>
              <a:gd name="T4" fmla="*/ 1050925 w 663"/>
              <a:gd name="T5" fmla="*/ 0 h 251"/>
              <a:gd name="T6" fmla="*/ 1050925 w 663"/>
              <a:gd name="T7" fmla="*/ 396875 h 251"/>
              <a:gd name="T8" fmla="*/ 0 w 663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2191412" y="3875527"/>
            <a:ext cx="985722" cy="362039"/>
          </a:xfrm>
          <a:custGeom>
            <a:avLst/>
            <a:gdLst>
              <a:gd name="T0" fmla="*/ 0 w 662"/>
              <a:gd name="T1" fmla="*/ 396875 h 251"/>
              <a:gd name="T2" fmla="*/ 0 w 662"/>
              <a:gd name="T3" fmla="*/ 0 h 251"/>
              <a:gd name="T4" fmla="*/ 1049338 w 662"/>
              <a:gd name="T5" fmla="*/ 0 h 251"/>
              <a:gd name="T6" fmla="*/ 1049338 w 662"/>
              <a:gd name="T7" fmla="*/ 396875 h 251"/>
              <a:gd name="T8" fmla="*/ 0 w 662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5817262" y="3875527"/>
            <a:ext cx="985722" cy="362039"/>
          </a:xfrm>
          <a:custGeom>
            <a:avLst/>
            <a:gdLst>
              <a:gd name="T0" fmla="*/ 0 w 662"/>
              <a:gd name="T1" fmla="*/ 396875 h 251"/>
              <a:gd name="T2" fmla="*/ 0 w 662"/>
              <a:gd name="T3" fmla="*/ 0 h 251"/>
              <a:gd name="T4" fmla="*/ 1049338 w 662"/>
              <a:gd name="T5" fmla="*/ 0 h 251"/>
              <a:gd name="T6" fmla="*/ 1049338 w 662"/>
              <a:gd name="T7" fmla="*/ 396875 h 251"/>
              <a:gd name="T8" fmla="*/ 0 w 662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966474" y="3819300"/>
            <a:ext cx="5900009" cy="465891"/>
          </a:xfrm>
          <a:custGeom>
            <a:avLst/>
            <a:gdLst>
              <a:gd name="T0" fmla="*/ 0 w 3744"/>
              <a:gd name="T1" fmla="*/ 511175 h 323"/>
              <a:gd name="T2" fmla="*/ 0 w 3744"/>
              <a:gd name="T3" fmla="*/ 0 h 323"/>
              <a:gd name="T4" fmla="*/ 5942013 w 3744"/>
              <a:gd name="T5" fmla="*/ 0 h 323"/>
              <a:gd name="T6" fmla="*/ 5942013 w 3744"/>
              <a:gd name="T7" fmla="*/ 511175 h 323"/>
              <a:gd name="T8" fmla="*/ 0 w 3744"/>
              <a:gd name="T9" fmla="*/ 511175 h 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085753" y="3874903"/>
            <a:ext cx="71025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0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277964" y="3890778"/>
            <a:ext cx="7102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1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873936" y="3839978"/>
            <a:ext cx="73854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m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293440" y="3854578"/>
            <a:ext cx="987212" cy="378537"/>
            <a:chOff x="3315108" y="3970024"/>
            <a:chExt cx="987212" cy="378537"/>
          </a:xfrm>
        </p:grpSpPr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3315108" y="3985080"/>
              <a:ext cx="987212" cy="363481"/>
            </a:xfrm>
            <a:custGeom>
              <a:avLst/>
              <a:gdLst>
                <a:gd name="T0" fmla="*/ 0 w 663"/>
                <a:gd name="T1" fmla="*/ 398463 h 252"/>
                <a:gd name="T2" fmla="*/ 0 w 663"/>
                <a:gd name="T3" fmla="*/ 0 h 252"/>
                <a:gd name="T4" fmla="*/ 1050925 w 663"/>
                <a:gd name="T5" fmla="*/ 0 h 252"/>
                <a:gd name="T6" fmla="*/ 1050925 w 663"/>
                <a:gd name="T7" fmla="*/ 398463 h 252"/>
                <a:gd name="T8" fmla="*/ 0 w 663"/>
                <a:gd name="T9" fmla="*/ 398463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200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3422200" y="3970024"/>
              <a:ext cx="814367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2</a:t>
              </a:r>
            </a:p>
          </p:txBody>
        </p:sp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43994" y="3450685"/>
            <a:ext cx="13119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945276" y="2229221"/>
            <a:ext cx="1133134" cy="3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Index File</a:t>
            </a:r>
          </a:p>
        </p:txBody>
      </p:sp>
      <p:grpSp>
        <p:nvGrpSpPr>
          <p:cNvPr id="44" name="Grupo 43"/>
          <p:cNvGrpSpPr/>
          <p:nvPr/>
        </p:nvGrpSpPr>
        <p:grpSpPr>
          <a:xfrm>
            <a:off x="6953035" y="3839802"/>
            <a:ext cx="1150366" cy="378537"/>
            <a:chOff x="3315108" y="3970024"/>
            <a:chExt cx="1032494" cy="378537"/>
          </a:xfrm>
        </p:grpSpPr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3315108" y="3985080"/>
              <a:ext cx="987212" cy="363481"/>
            </a:xfrm>
            <a:custGeom>
              <a:avLst/>
              <a:gdLst>
                <a:gd name="T0" fmla="*/ 0 w 663"/>
                <a:gd name="T1" fmla="*/ 398463 h 252"/>
                <a:gd name="T2" fmla="*/ 0 w 663"/>
                <a:gd name="T3" fmla="*/ 0 h 252"/>
                <a:gd name="T4" fmla="*/ 1050925 w 663"/>
                <a:gd name="T5" fmla="*/ 0 h 252"/>
                <a:gd name="T6" fmla="*/ 1050925 w 663"/>
                <a:gd name="T7" fmla="*/ 398463 h 252"/>
                <a:gd name="T8" fmla="*/ 0 w 663"/>
                <a:gd name="T9" fmla="*/ 398463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200"/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3333543" y="3970024"/>
              <a:ext cx="1014059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m + 1</a:t>
              </a:r>
            </a:p>
          </p:txBody>
        </p:sp>
      </p:grpSp>
      <p:sp>
        <p:nvSpPr>
          <p:cNvPr id="3" name="Forma libre 2"/>
          <p:cNvSpPr/>
          <p:nvPr/>
        </p:nvSpPr>
        <p:spPr>
          <a:xfrm rot="10521085">
            <a:off x="3975661" y="4232778"/>
            <a:ext cx="3245254" cy="285798"/>
          </a:xfrm>
          <a:custGeom>
            <a:avLst/>
            <a:gdLst>
              <a:gd name="connsiteX0" fmla="*/ 0 w 3586808"/>
              <a:gd name="connsiteY0" fmla="*/ 64893 h 248601"/>
              <a:gd name="connsiteX1" fmla="*/ 2743200 w 3586808"/>
              <a:gd name="connsiteY1" fmla="*/ 247773 h 248601"/>
              <a:gd name="connsiteX2" fmla="*/ 3586808 w 3586808"/>
              <a:gd name="connsiteY2" fmla="*/ 0 h 248601"/>
              <a:gd name="connsiteX0" fmla="*/ 0 w 3873719"/>
              <a:gd name="connsiteY0" fmla="*/ 0 h 273708"/>
              <a:gd name="connsiteX1" fmla="*/ 2743200 w 3873719"/>
              <a:gd name="connsiteY1" fmla="*/ 182880 h 273708"/>
              <a:gd name="connsiteX2" fmla="*/ 3873719 w 3873719"/>
              <a:gd name="connsiteY2" fmla="*/ 233092 h 273708"/>
              <a:gd name="connsiteX0" fmla="*/ 0 w 3873719"/>
              <a:gd name="connsiteY0" fmla="*/ 0 h 233092"/>
              <a:gd name="connsiteX1" fmla="*/ 2743200 w 3873719"/>
              <a:gd name="connsiteY1" fmla="*/ 182880 h 233092"/>
              <a:gd name="connsiteX2" fmla="*/ 3873719 w 3873719"/>
              <a:gd name="connsiteY2" fmla="*/ 233092 h 233092"/>
              <a:gd name="connsiteX0" fmla="*/ 0 w 3873719"/>
              <a:gd name="connsiteY0" fmla="*/ 52706 h 285798"/>
              <a:gd name="connsiteX1" fmla="*/ 2183050 w 3873719"/>
              <a:gd name="connsiteY1" fmla="*/ 534 h 285798"/>
              <a:gd name="connsiteX2" fmla="*/ 3873719 w 3873719"/>
              <a:gd name="connsiteY2" fmla="*/ 285798 h 285798"/>
              <a:gd name="connsiteX0" fmla="*/ 0 w 3927697"/>
              <a:gd name="connsiteY0" fmla="*/ 101338 h 285798"/>
              <a:gd name="connsiteX1" fmla="*/ 2237028 w 3927697"/>
              <a:gd name="connsiteY1" fmla="*/ 534 h 285798"/>
              <a:gd name="connsiteX2" fmla="*/ 3927697 w 3927697"/>
              <a:gd name="connsiteY2" fmla="*/ 285798 h 285798"/>
              <a:gd name="connsiteX0" fmla="*/ 0 w 3927697"/>
              <a:gd name="connsiteY0" fmla="*/ 101338 h 285798"/>
              <a:gd name="connsiteX1" fmla="*/ 2237028 w 3927697"/>
              <a:gd name="connsiteY1" fmla="*/ 534 h 285798"/>
              <a:gd name="connsiteX2" fmla="*/ 3927697 w 3927697"/>
              <a:gd name="connsiteY2" fmla="*/ 285798 h 28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7697" h="285798">
                <a:moveTo>
                  <a:pt x="0" y="101338"/>
                </a:moveTo>
                <a:cubicBezTo>
                  <a:pt x="1025761" y="32451"/>
                  <a:pt x="1639227" y="11349"/>
                  <a:pt x="2237028" y="534"/>
                </a:cubicBezTo>
                <a:cubicBezTo>
                  <a:pt x="2834829" y="-10281"/>
                  <a:pt x="3661652" y="144984"/>
                  <a:pt x="3927697" y="28579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orma libre 2">
            <a:extLst>
              <a:ext uri="{FF2B5EF4-FFF2-40B4-BE49-F238E27FC236}">
                <a16:creationId xmlns:a16="http://schemas.microsoft.com/office/drawing/2014/main" id="{66D7DF01-D77E-414C-BC66-9DE2C0143694}"/>
              </a:ext>
            </a:extLst>
          </p:cNvPr>
          <p:cNvSpPr/>
          <p:nvPr/>
        </p:nvSpPr>
        <p:spPr>
          <a:xfrm>
            <a:off x="4464196" y="2862927"/>
            <a:ext cx="2721182" cy="919823"/>
          </a:xfrm>
          <a:custGeom>
            <a:avLst/>
            <a:gdLst>
              <a:gd name="connsiteX0" fmla="*/ 0 w 3586808"/>
              <a:gd name="connsiteY0" fmla="*/ 64893 h 248601"/>
              <a:gd name="connsiteX1" fmla="*/ 2743200 w 3586808"/>
              <a:gd name="connsiteY1" fmla="*/ 247773 h 248601"/>
              <a:gd name="connsiteX2" fmla="*/ 3586808 w 3586808"/>
              <a:gd name="connsiteY2" fmla="*/ 0 h 248601"/>
              <a:gd name="connsiteX0" fmla="*/ 0 w 4408253"/>
              <a:gd name="connsiteY0" fmla="*/ 0 h 514166"/>
              <a:gd name="connsiteX1" fmla="*/ 2743200 w 4408253"/>
              <a:gd name="connsiteY1" fmla="*/ 182880 h 514166"/>
              <a:gd name="connsiteX2" fmla="*/ 4408253 w 4408253"/>
              <a:gd name="connsiteY2" fmla="*/ 493907 h 514166"/>
              <a:gd name="connsiteX0" fmla="*/ 0 w 4408253"/>
              <a:gd name="connsiteY0" fmla="*/ 0 h 493907"/>
              <a:gd name="connsiteX1" fmla="*/ 2743200 w 4408253"/>
              <a:gd name="connsiteY1" fmla="*/ 182880 h 493907"/>
              <a:gd name="connsiteX2" fmla="*/ 4408253 w 4408253"/>
              <a:gd name="connsiteY2" fmla="*/ 493907 h 493907"/>
              <a:gd name="connsiteX0" fmla="*/ 0 w 4415099"/>
              <a:gd name="connsiteY0" fmla="*/ 0 h 640663"/>
              <a:gd name="connsiteX1" fmla="*/ 2743200 w 4415099"/>
              <a:gd name="connsiteY1" fmla="*/ 182880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42292 w 4415099"/>
              <a:gd name="connsiteY1" fmla="*/ 103858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42292 w 4415099"/>
              <a:gd name="connsiteY1" fmla="*/ 103858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42292 w 4415099"/>
              <a:gd name="connsiteY1" fmla="*/ 103858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42292 w 4415099"/>
              <a:gd name="connsiteY1" fmla="*/ 103858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14911 w 4415099"/>
              <a:gd name="connsiteY1" fmla="*/ 171591 h 640663"/>
              <a:gd name="connsiteX2" fmla="*/ 4415099 w 4415099"/>
              <a:gd name="connsiteY2" fmla="*/ 640663 h 640663"/>
              <a:gd name="connsiteX0" fmla="*/ 0 w 4449327"/>
              <a:gd name="connsiteY0" fmla="*/ 0 h 702752"/>
              <a:gd name="connsiteX1" fmla="*/ 1949139 w 4449327"/>
              <a:gd name="connsiteY1" fmla="*/ 233680 h 702752"/>
              <a:gd name="connsiteX2" fmla="*/ 4449327 w 4449327"/>
              <a:gd name="connsiteY2" fmla="*/ 702752 h 702752"/>
              <a:gd name="connsiteX0" fmla="*/ 0 w 4449327"/>
              <a:gd name="connsiteY0" fmla="*/ 0 h 702752"/>
              <a:gd name="connsiteX1" fmla="*/ 1860067 w 4449327"/>
              <a:gd name="connsiteY1" fmla="*/ 325178 h 702752"/>
              <a:gd name="connsiteX2" fmla="*/ 4449327 w 4449327"/>
              <a:gd name="connsiteY2" fmla="*/ 702752 h 70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9327" h="702752">
                <a:moveTo>
                  <a:pt x="0" y="0"/>
                </a:moveTo>
                <a:cubicBezTo>
                  <a:pt x="1072699" y="96847"/>
                  <a:pt x="1118513" y="208053"/>
                  <a:pt x="1860067" y="325178"/>
                </a:cubicBezTo>
                <a:cubicBezTo>
                  <a:pt x="2601622" y="442303"/>
                  <a:pt x="4230588" y="403542"/>
                  <a:pt x="4449327" y="7027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F7B7B3-B6B4-4A10-A1DC-BD7E39BB67BA}"/>
              </a:ext>
            </a:extLst>
          </p:cNvPr>
          <p:cNvSpPr txBox="1"/>
          <p:nvPr/>
        </p:nvSpPr>
        <p:spPr>
          <a:xfrm>
            <a:off x="6243209" y="2928909"/>
            <a:ext cx="1962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Opcion2: Insertar nueva </a:t>
            </a:r>
            <a:r>
              <a:rPr lang="es-ES" sz="1100" b="1" dirty="0" err="1">
                <a:solidFill>
                  <a:schemeClr val="accent2">
                    <a:lumMod val="50000"/>
                  </a:schemeClr>
                </a:solidFill>
              </a:rPr>
              <a:t>key</a:t>
            </a:r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	en el </a:t>
            </a:r>
            <a:r>
              <a:rPr lang="es-ES" sz="1100" b="1" dirty="0" err="1">
                <a:solidFill>
                  <a:schemeClr val="accent2">
                    <a:lumMod val="50000"/>
                  </a:schemeClr>
                </a:solidFill>
              </a:rPr>
              <a:t>index</a:t>
            </a:r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 file</a:t>
            </a:r>
            <a:endParaRPr lang="es-PE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93F142-46C3-4FE0-9F7E-EF0115BFDB1B}"/>
              </a:ext>
            </a:extLst>
          </p:cNvPr>
          <p:cNvSpPr txBox="1"/>
          <p:nvPr/>
        </p:nvSpPr>
        <p:spPr>
          <a:xfrm>
            <a:off x="6621905" y="4418238"/>
            <a:ext cx="1980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Opcion1: Enlazar nueva pagina</a:t>
            </a:r>
          </a:p>
          <a:p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	en el data file</a:t>
            </a:r>
            <a:endParaRPr lang="es-PE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BB8E9796-6443-465D-B4F1-7DC10E95F059}"/>
              </a:ext>
            </a:extLst>
          </p:cNvPr>
          <p:cNvGrpSpPr/>
          <p:nvPr/>
        </p:nvGrpSpPr>
        <p:grpSpPr>
          <a:xfrm>
            <a:off x="2162854" y="2250680"/>
            <a:ext cx="4235596" cy="541841"/>
            <a:chOff x="3048000" y="557213"/>
            <a:chExt cx="4839012" cy="656035"/>
          </a:xfrm>
        </p:grpSpPr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FF99E83-C0DB-4768-A90C-0CF8CEE13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7BE1D0B-361E-4385-90C4-4F789A6BA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55A5CFF7-4E00-4DE4-8821-278C7CF5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E5F432D1-B10C-4A38-A7CD-50307C3A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7B60911E-EAFD-4B41-AA4F-F548008E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CAF2CC6E-ED6B-4226-B561-F6197E498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5C2E819-51DF-4798-9553-61879BF89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C117FC8-1E3E-4B9A-BD94-90383A7D5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9E424815-5898-46FE-A211-7E7AA10F8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575" y="651271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3F6403EE-6120-4E84-B4EF-F080AA3D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110" y="72628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B6B28307-7F58-4ED2-AC1A-FB9C1AE4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819" y="651271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02CA0111-AD6D-4F04-880E-FCA23D84E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269" y="72628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id="{8AB69768-1A69-4FFC-84D8-47A263DF3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50" y="664369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id="{F34C0203-FC03-4213-AF6D-EDD14C11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225" y="740569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id="{CAA63C1B-FBB6-42CB-BB56-6F0E1F239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072" y="664369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63" name="Rectangle 33">
              <a:extLst>
                <a:ext uri="{FF2B5EF4-FFF2-40B4-BE49-F238E27FC236}">
                  <a16:creationId xmlns:a16="http://schemas.microsoft.com/office/drawing/2014/main" id="{BFD2401E-DF9C-43D8-9EED-245048CB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428" y="72509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4" name="Rectangle 34">
              <a:extLst>
                <a:ext uri="{FF2B5EF4-FFF2-40B4-BE49-F238E27FC236}">
                  <a16:creationId xmlns:a16="http://schemas.microsoft.com/office/drawing/2014/main" id="{EB23B3EC-07D9-42E6-A5DF-C9014B831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317" y="675085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5" name="Rectangle 35">
              <a:extLst>
                <a:ext uri="{FF2B5EF4-FFF2-40B4-BE49-F238E27FC236}">
                  <a16:creationId xmlns:a16="http://schemas.microsoft.com/office/drawing/2014/main" id="{857E6A03-292F-4E9E-926D-578BC35B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478" y="752475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483940CD-4818-4F92-BB6A-5FF8AA12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547" y="675085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E514FB1B-53BE-43E2-B1CE-086EA229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5" y="739378"/>
              <a:ext cx="276537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68" name="Rectangle 38">
              <a:extLst>
                <a:ext uri="{FF2B5EF4-FFF2-40B4-BE49-F238E27FC236}">
                  <a16:creationId xmlns:a16="http://schemas.microsoft.com/office/drawing/2014/main" id="{AC89CD96-8DE1-4C76-9E95-C7E062C8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791" y="663178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DF64460B-F49F-45D8-AB8A-2F0E7214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702469"/>
              <a:ext cx="276537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355B277-7B0E-4EF5-94DE-7CFDDA3BB76A}"/>
              </a:ext>
            </a:extLst>
          </p:cNvPr>
          <p:cNvCxnSpPr/>
          <p:nvPr/>
        </p:nvCxnSpPr>
        <p:spPr>
          <a:xfrm flipH="1">
            <a:off x="1655080" y="2792521"/>
            <a:ext cx="708569" cy="99022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E9F29A8-8A9F-4D02-9678-9789DEBD68BE}"/>
              </a:ext>
            </a:extLst>
          </p:cNvPr>
          <p:cNvCxnSpPr>
            <a:cxnSpLocks/>
          </p:cNvCxnSpPr>
          <p:nvPr/>
        </p:nvCxnSpPr>
        <p:spPr>
          <a:xfrm flipH="1">
            <a:off x="2659121" y="2802035"/>
            <a:ext cx="371481" cy="96786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0B73F2EC-0358-449D-8421-0E7525A2C3A3}"/>
              </a:ext>
            </a:extLst>
          </p:cNvPr>
          <p:cNvCxnSpPr>
            <a:cxnSpLocks/>
          </p:cNvCxnSpPr>
          <p:nvPr/>
        </p:nvCxnSpPr>
        <p:spPr>
          <a:xfrm flipH="1">
            <a:off x="3797243" y="2792521"/>
            <a:ext cx="63838" cy="9773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E534829-8997-4FE6-9530-0F7DD096DC9E}"/>
              </a:ext>
            </a:extLst>
          </p:cNvPr>
          <p:cNvCxnSpPr>
            <a:cxnSpLocks/>
          </p:cNvCxnSpPr>
          <p:nvPr/>
        </p:nvCxnSpPr>
        <p:spPr>
          <a:xfrm>
            <a:off x="6204420" y="2792521"/>
            <a:ext cx="38789" cy="97247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" grpId="0" animBg="1"/>
      <p:bldP spid="4" grpId="0" animBg="1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11700" y="35688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311700" y="1150174"/>
            <a:ext cx="7550700" cy="319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Sparse Index-File comparado a Dense Index-file</a:t>
            </a:r>
            <a:endParaRPr b="1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600" dirty="0"/>
              <a:t>Menos espacio y menos costo de mantenimiento para inserciones y eliminaciones.</a:t>
            </a:r>
            <a:endParaRPr sz="1600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 dirty="0"/>
              <a:t>Generalmente más lento que el índice denso para localizar registros.</a:t>
            </a:r>
            <a:endParaRPr sz="1600" dirty="0"/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 dirty="0"/>
              <a:t>Good trade-off: </a:t>
            </a:r>
            <a:endParaRPr sz="1600" b="1" dirty="0"/>
          </a:p>
          <a:p>
            <a:pPr marL="1371600" marR="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El sparse index con una entrada de índice para cada bloque en el archivo de datos, correspondiente al menor valor de clave de búsqueda en el bloque (etiqueta del bloque).</a:t>
            </a:r>
            <a:endParaRPr sz="1600" dirty="0"/>
          </a:p>
          <a:p>
            <a:pPr marL="13716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311700" y="14612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311700" y="711400"/>
            <a:ext cx="7298700" cy="329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Multilevel Index-file:</a:t>
            </a:r>
            <a:endParaRPr b="1" dirty="0"/>
          </a:p>
          <a:p>
            <a:pPr marL="719999" lvl="1" indent="-3302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Si el index-file ocupa mucho espacio en memoria, entonces construir niveles sucesivos de índices hasta que el último quepa en un bloque. </a:t>
            </a:r>
            <a:endParaRPr sz="1600" dirty="0"/>
          </a:p>
          <a:p>
            <a:pPr marL="719999" lvl="1" indent="-330200" algn="just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s-ES" sz="1600" dirty="0"/>
              <a:t>Inserciones y eliminaciones actualizan los índices. </a:t>
            </a:r>
          </a:p>
          <a:p>
            <a:pPr marL="719999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Búsquedas por niveles de indexación</a:t>
            </a:r>
            <a:endParaRPr sz="1600" dirty="0"/>
          </a:p>
          <a:p>
            <a:pPr marL="13716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295" name="Google Shape;295;p33"/>
          <p:cNvCxnSpPr>
            <a:cxnSpLocks/>
          </p:cNvCxnSpPr>
          <p:nvPr/>
        </p:nvCxnSpPr>
        <p:spPr>
          <a:xfrm flipV="1">
            <a:off x="5928324" y="2571750"/>
            <a:ext cx="652232" cy="6420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33"/>
          <p:cNvCxnSpPr>
            <a:cxnSpLocks/>
          </p:cNvCxnSpPr>
          <p:nvPr/>
        </p:nvCxnSpPr>
        <p:spPr>
          <a:xfrm flipV="1">
            <a:off x="5942600" y="3239145"/>
            <a:ext cx="628715" cy="1601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3"/>
          <p:cNvCxnSpPr>
            <a:cxnSpLocks/>
          </p:cNvCxnSpPr>
          <p:nvPr/>
        </p:nvCxnSpPr>
        <p:spPr>
          <a:xfrm>
            <a:off x="5978250" y="3870143"/>
            <a:ext cx="630337" cy="487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8" name="Google Shape;298;p33"/>
          <p:cNvGrpSpPr/>
          <p:nvPr/>
        </p:nvGrpSpPr>
        <p:grpSpPr>
          <a:xfrm>
            <a:off x="6625419" y="2225136"/>
            <a:ext cx="1562326" cy="2483965"/>
            <a:chOff x="6934200" y="2366100"/>
            <a:chExt cx="1898100" cy="2332800"/>
          </a:xfrm>
        </p:grpSpPr>
        <p:sp>
          <p:nvSpPr>
            <p:cNvPr id="299" name="Google Shape;299;p33"/>
            <p:cNvSpPr txBox="1"/>
            <p:nvPr/>
          </p:nvSpPr>
          <p:spPr>
            <a:xfrm>
              <a:off x="6934200" y="2366100"/>
              <a:ext cx="1898100" cy="2332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6934205" y="2374621"/>
              <a:ext cx="1897500" cy="1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33"/>
          <p:cNvGrpSpPr/>
          <p:nvPr/>
        </p:nvGrpSpPr>
        <p:grpSpPr>
          <a:xfrm>
            <a:off x="4881240" y="3059985"/>
            <a:ext cx="983406" cy="1297970"/>
            <a:chOff x="6934200" y="2366100"/>
            <a:chExt cx="1898100" cy="2332800"/>
          </a:xfrm>
        </p:grpSpPr>
        <p:sp>
          <p:nvSpPr>
            <p:cNvPr id="302" name="Google Shape;302;p33"/>
            <p:cNvSpPr txBox="1"/>
            <p:nvPr/>
          </p:nvSpPr>
          <p:spPr>
            <a:xfrm>
              <a:off x="6934200" y="2366100"/>
              <a:ext cx="1898100" cy="2332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934213" y="2374600"/>
              <a:ext cx="1897500" cy="31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3"/>
          <p:cNvGrpSpPr/>
          <p:nvPr/>
        </p:nvGrpSpPr>
        <p:grpSpPr>
          <a:xfrm>
            <a:off x="3218482" y="3326734"/>
            <a:ext cx="886792" cy="763292"/>
            <a:chOff x="6934200" y="2366100"/>
            <a:chExt cx="1898100" cy="2332800"/>
          </a:xfrm>
        </p:grpSpPr>
        <p:sp>
          <p:nvSpPr>
            <p:cNvPr id="305" name="Google Shape;305;p33"/>
            <p:cNvSpPr txBox="1"/>
            <p:nvPr/>
          </p:nvSpPr>
          <p:spPr>
            <a:xfrm>
              <a:off x="6934200" y="2366100"/>
              <a:ext cx="1898100" cy="2332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6934217" y="2374550"/>
              <a:ext cx="1897500" cy="42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7" name="Google Shape;307;p33"/>
          <p:cNvCxnSpPr>
            <a:cxnSpLocks/>
          </p:cNvCxnSpPr>
          <p:nvPr/>
        </p:nvCxnSpPr>
        <p:spPr>
          <a:xfrm>
            <a:off x="5971125" y="3627593"/>
            <a:ext cx="609431" cy="2171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33"/>
          <p:cNvCxnSpPr/>
          <p:nvPr/>
        </p:nvCxnSpPr>
        <p:spPr>
          <a:xfrm rot="10800000" flipH="1">
            <a:off x="4150693" y="3366875"/>
            <a:ext cx="67770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33"/>
          <p:cNvCxnSpPr>
            <a:cxnSpLocks/>
          </p:cNvCxnSpPr>
          <p:nvPr/>
        </p:nvCxnSpPr>
        <p:spPr>
          <a:xfrm>
            <a:off x="4134166" y="3844750"/>
            <a:ext cx="633470" cy="1214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33"/>
          <p:cNvSpPr txBox="1"/>
          <p:nvPr/>
        </p:nvSpPr>
        <p:spPr>
          <a:xfrm>
            <a:off x="3170181" y="4083675"/>
            <a:ext cx="9834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1 bloque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4889384" y="4312275"/>
            <a:ext cx="9834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49 bloques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6708498" y="4661390"/>
            <a:ext cx="13056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9500 bloques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3115395" y="3002232"/>
            <a:ext cx="1080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49 entradas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4730705" y="2759357"/>
            <a:ext cx="13056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9500 entradas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6625423" y="1922315"/>
            <a:ext cx="1524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Archivo de Datos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35922" y="4569190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Index1.dat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897816" y="456919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Index2.dat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32433" y="4644961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9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761233" y="4644961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90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6343" y="322460"/>
            <a:ext cx="2116579" cy="707400"/>
          </a:xfrm>
          <a:noFill/>
        </p:spPr>
        <p:txBody>
          <a:bodyPr spcFirstLastPara="1" wrap="square" lIns="69056" tIns="34529" rIns="69056" bIns="34529" anchor="t" anchorCtr="0">
            <a:noAutofit/>
          </a:bodyPr>
          <a:lstStyle/>
          <a:p>
            <a:pPr eaLnBrk="1" hangingPunct="1"/>
            <a:r>
              <a:rPr lang="en-US" altLang="es-PE" dirty="0"/>
              <a:t>ISAM</a:t>
            </a:r>
            <a:br>
              <a:rPr lang="en-US" altLang="es-PE" dirty="0"/>
            </a:br>
            <a:r>
              <a:rPr lang="en-US" altLang="es-PE" sz="1600" dirty="0"/>
              <a:t>Árbol </a:t>
            </a:r>
            <a:r>
              <a:rPr lang="en-US" altLang="es-PE" sz="1600" dirty="0" err="1"/>
              <a:t>Estático</a:t>
            </a:r>
            <a:endParaRPr lang="en-US" altLang="es-PE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7647" y="1544241"/>
            <a:ext cx="7314850" cy="3302700"/>
          </a:xfrm>
          <a:noFill/>
        </p:spPr>
        <p:txBody>
          <a:bodyPr spcFirstLastPara="1" wrap="square" lIns="69056" tIns="34529" rIns="69056" bIns="34529" anchor="t" anchorCtr="0">
            <a:noAutofit/>
          </a:bodyPr>
          <a:lstStyle/>
          <a:p>
            <a:pPr eaLnBrk="1" hangingPunct="1"/>
            <a:r>
              <a:rPr lang="es-PE" altLang="es-PE" sz="1800" dirty="0"/>
              <a:t>El archivo de índice puede ser bastante grande. ¡Pero podemos aplicar la idea repetidamente!</a:t>
            </a:r>
            <a:endParaRPr lang="en-US" altLang="es-PE" sz="1800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258966" y="4683526"/>
            <a:ext cx="327493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800" i="1" dirty="0">
                <a:solidFill>
                  <a:schemeClr val="accent1">
                    <a:lumMod val="75000"/>
                  </a:schemeClr>
                </a:solidFill>
              </a:rPr>
              <a:t>Leaf pages </a:t>
            </a:r>
            <a:r>
              <a:rPr lang="en-US" altLang="es-PE" sz="1800" b="1" i="1" dirty="0">
                <a:solidFill>
                  <a:schemeClr val="accent1">
                    <a:lumMod val="75000"/>
                  </a:schemeClr>
                </a:solidFill>
              </a:rPr>
              <a:t>contain data entries</a:t>
            </a:r>
            <a:r>
              <a:rPr lang="en-US" altLang="es-PE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3175398" y="998935"/>
            <a:ext cx="1190" cy="545306"/>
          </a:xfrm>
          <a:custGeom>
            <a:avLst/>
            <a:gdLst>
              <a:gd name="T0" fmla="*/ 0 w 1"/>
              <a:gd name="T1" fmla="*/ 0 h 458"/>
              <a:gd name="T2" fmla="*/ 0 w 1"/>
              <a:gd name="T3" fmla="*/ 725488 h 458"/>
              <a:gd name="T4" fmla="*/ 0 w 1"/>
              <a:gd name="T5" fmla="*/ 0 h 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458">
                <a:moveTo>
                  <a:pt x="0" y="0"/>
                </a:moveTo>
                <a:lnTo>
                  <a:pt x="0" y="4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3146823" y="1441848"/>
            <a:ext cx="58340" cy="102394"/>
          </a:xfrm>
          <a:custGeom>
            <a:avLst/>
            <a:gdLst>
              <a:gd name="T0" fmla="*/ 76200 w 49"/>
              <a:gd name="T1" fmla="*/ 0 h 86"/>
              <a:gd name="T2" fmla="*/ 39687 w 49"/>
              <a:gd name="T3" fmla="*/ 134938 h 86"/>
              <a:gd name="T4" fmla="*/ 0 w 49"/>
              <a:gd name="T5" fmla="*/ 0 h 86"/>
              <a:gd name="T6" fmla="*/ 76200 w 49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86">
                <a:moveTo>
                  <a:pt x="48" y="0"/>
                </a:moveTo>
                <a:lnTo>
                  <a:pt x="25" y="85"/>
                </a:ln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>
            <a:off x="4029075" y="998935"/>
            <a:ext cx="1191" cy="545306"/>
          </a:xfrm>
          <a:custGeom>
            <a:avLst/>
            <a:gdLst>
              <a:gd name="T0" fmla="*/ 0 w 1"/>
              <a:gd name="T1" fmla="*/ 0 h 458"/>
              <a:gd name="T2" fmla="*/ 0 w 1"/>
              <a:gd name="T3" fmla="*/ 725488 h 458"/>
              <a:gd name="T4" fmla="*/ 0 w 1"/>
              <a:gd name="T5" fmla="*/ 0 h 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458">
                <a:moveTo>
                  <a:pt x="0" y="0"/>
                </a:moveTo>
                <a:lnTo>
                  <a:pt x="0" y="4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6" name="Freeform 18"/>
          <p:cNvSpPr>
            <a:spLocks/>
          </p:cNvSpPr>
          <p:nvPr/>
        </p:nvSpPr>
        <p:spPr bwMode="auto">
          <a:xfrm>
            <a:off x="4001692" y="1441848"/>
            <a:ext cx="58340" cy="102394"/>
          </a:xfrm>
          <a:custGeom>
            <a:avLst/>
            <a:gdLst>
              <a:gd name="T0" fmla="*/ 76200 w 49"/>
              <a:gd name="T1" fmla="*/ 0 h 86"/>
              <a:gd name="T2" fmla="*/ 38100 w 49"/>
              <a:gd name="T3" fmla="*/ 134938 h 86"/>
              <a:gd name="T4" fmla="*/ 0 w 49"/>
              <a:gd name="T5" fmla="*/ 0 h 86"/>
              <a:gd name="T6" fmla="*/ 76200 w 49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86">
                <a:moveTo>
                  <a:pt x="48" y="0"/>
                </a:moveTo>
                <a:lnTo>
                  <a:pt x="24" y="85"/>
                </a:ln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7" name="Freeform 19"/>
          <p:cNvSpPr>
            <a:spLocks/>
          </p:cNvSpPr>
          <p:nvPr/>
        </p:nvSpPr>
        <p:spPr bwMode="auto">
          <a:xfrm>
            <a:off x="4894660" y="998935"/>
            <a:ext cx="1190" cy="545306"/>
          </a:xfrm>
          <a:custGeom>
            <a:avLst/>
            <a:gdLst>
              <a:gd name="T0" fmla="*/ 0 w 1"/>
              <a:gd name="T1" fmla="*/ 0 h 458"/>
              <a:gd name="T2" fmla="*/ 0 w 1"/>
              <a:gd name="T3" fmla="*/ 725488 h 458"/>
              <a:gd name="T4" fmla="*/ 0 w 1"/>
              <a:gd name="T5" fmla="*/ 0 h 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458">
                <a:moveTo>
                  <a:pt x="0" y="0"/>
                </a:moveTo>
                <a:lnTo>
                  <a:pt x="0" y="4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8" name="Freeform 20"/>
          <p:cNvSpPr>
            <a:spLocks/>
          </p:cNvSpPr>
          <p:nvPr/>
        </p:nvSpPr>
        <p:spPr bwMode="auto">
          <a:xfrm>
            <a:off x="4866085" y="1441848"/>
            <a:ext cx="59531" cy="102394"/>
          </a:xfrm>
          <a:custGeom>
            <a:avLst/>
            <a:gdLst>
              <a:gd name="T0" fmla="*/ 77788 w 50"/>
              <a:gd name="T1" fmla="*/ 0 h 86"/>
              <a:gd name="T2" fmla="*/ 39688 w 50"/>
              <a:gd name="T3" fmla="*/ 134938 h 86"/>
              <a:gd name="T4" fmla="*/ 0 w 50"/>
              <a:gd name="T5" fmla="*/ 0 h 86"/>
              <a:gd name="T6" fmla="*/ 77788 w 50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" h="86">
                <a:moveTo>
                  <a:pt x="49" y="0"/>
                </a:moveTo>
                <a:lnTo>
                  <a:pt x="25" y="85"/>
                </a:lnTo>
                <a:lnTo>
                  <a:pt x="0" y="0"/>
                </a:lnTo>
                <a:lnTo>
                  <a:pt x="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9" name="Freeform 21"/>
          <p:cNvSpPr>
            <a:spLocks/>
          </p:cNvSpPr>
          <p:nvPr/>
        </p:nvSpPr>
        <p:spPr bwMode="auto">
          <a:xfrm>
            <a:off x="7596188" y="998935"/>
            <a:ext cx="1191" cy="545306"/>
          </a:xfrm>
          <a:custGeom>
            <a:avLst/>
            <a:gdLst>
              <a:gd name="T0" fmla="*/ 0 w 1"/>
              <a:gd name="T1" fmla="*/ 0 h 458"/>
              <a:gd name="T2" fmla="*/ 0 w 1"/>
              <a:gd name="T3" fmla="*/ 725488 h 458"/>
              <a:gd name="T4" fmla="*/ 0 w 1"/>
              <a:gd name="T5" fmla="*/ 0 h 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458">
                <a:moveTo>
                  <a:pt x="0" y="0"/>
                </a:moveTo>
                <a:lnTo>
                  <a:pt x="0" y="4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70" name="Freeform 22"/>
          <p:cNvSpPr>
            <a:spLocks/>
          </p:cNvSpPr>
          <p:nvPr/>
        </p:nvSpPr>
        <p:spPr bwMode="auto">
          <a:xfrm>
            <a:off x="7567613" y="1441848"/>
            <a:ext cx="57150" cy="102394"/>
          </a:xfrm>
          <a:custGeom>
            <a:avLst/>
            <a:gdLst>
              <a:gd name="T0" fmla="*/ 74613 w 48"/>
              <a:gd name="T1" fmla="*/ 0 h 86"/>
              <a:gd name="T2" fmla="*/ 36513 w 48"/>
              <a:gd name="T3" fmla="*/ 134938 h 86"/>
              <a:gd name="T4" fmla="*/ 0 w 48"/>
              <a:gd name="T5" fmla="*/ 0 h 86"/>
              <a:gd name="T6" fmla="*/ 74613 w 48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86">
                <a:moveTo>
                  <a:pt x="47" y="0"/>
                </a:moveTo>
                <a:lnTo>
                  <a:pt x="23" y="85"/>
                </a:ln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71" name="Freeform 23"/>
          <p:cNvSpPr>
            <a:spLocks/>
          </p:cNvSpPr>
          <p:nvPr/>
        </p:nvSpPr>
        <p:spPr bwMode="auto">
          <a:xfrm>
            <a:off x="3431382" y="341710"/>
            <a:ext cx="854869" cy="1190"/>
          </a:xfrm>
          <a:custGeom>
            <a:avLst/>
            <a:gdLst>
              <a:gd name="T0" fmla="*/ 0 w 718"/>
              <a:gd name="T1" fmla="*/ 0 h 1"/>
              <a:gd name="T2" fmla="*/ 1138238 w 718"/>
              <a:gd name="T3" fmla="*/ 0 h 1"/>
              <a:gd name="T4" fmla="*/ 0 w 718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8" h="1">
                <a:moveTo>
                  <a:pt x="0" y="0"/>
                </a:moveTo>
                <a:lnTo>
                  <a:pt x="71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72" name="Freeform 24"/>
          <p:cNvSpPr>
            <a:spLocks/>
          </p:cNvSpPr>
          <p:nvPr/>
        </p:nvSpPr>
        <p:spPr bwMode="auto">
          <a:xfrm>
            <a:off x="4298156" y="341710"/>
            <a:ext cx="1191" cy="77390"/>
          </a:xfrm>
          <a:custGeom>
            <a:avLst/>
            <a:gdLst>
              <a:gd name="T0" fmla="*/ 0 w 1"/>
              <a:gd name="T1" fmla="*/ 0 h 65"/>
              <a:gd name="T2" fmla="*/ 0 w 1"/>
              <a:gd name="T3" fmla="*/ 101600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73" name="Freeform 25"/>
          <p:cNvSpPr>
            <a:spLocks/>
          </p:cNvSpPr>
          <p:nvPr/>
        </p:nvSpPr>
        <p:spPr bwMode="auto">
          <a:xfrm>
            <a:off x="3431381" y="341710"/>
            <a:ext cx="1191" cy="104775"/>
          </a:xfrm>
          <a:custGeom>
            <a:avLst/>
            <a:gdLst>
              <a:gd name="T0" fmla="*/ 0 w 1"/>
              <a:gd name="T1" fmla="*/ 138113 h 88"/>
              <a:gd name="T2" fmla="*/ 0 w 1"/>
              <a:gd name="T3" fmla="*/ 0 h 88"/>
              <a:gd name="T4" fmla="*/ 0 w 1"/>
              <a:gd name="T5" fmla="*/ 138113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8">
                <a:moveTo>
                  <a:pt x="0" y="87"/>
                </a:moveTo>
                <a:lnTo>
                  <a:pt x="0" y="0"/>
                </a:lnTo>
                <a:lnTo>
                  <a:pt x="0" y="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F6C5C16-64B6-4C8B-AA62-EC9A2BC895EC}"/>
              </a:ext>
            </a:extLst>
          </p:cNvPr>
          <p:cNvGrpSpPr/>
          <p:nvPr/>
        </p:nvGrpSpPr>
        <p:grpSpPr>
          <a:xfrm>
            <a:off x="3048000" y="557213"/>
            <a:ext cx="4822161" cy="656035"/>
            <a:chOff x="3048000" y="557213"/>
            <a:chExt cx="4822161" cy="656035"/>
          </a:xfrm>
        </p:grpSpPr>
        <p:sp>
          <p:nvSpPr>
            <p:cNvPr id="27655" name="Freeform 7"/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6" name="Freeform 8"/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8" name="Freeform 10"/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9" name="Freeform 11"/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3076575" y="651272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161110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3502819" y="651272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3674269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3943350" y="664369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4086225" y="740569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4385072" y="664369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568428" y="72509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811316" y="675085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4968478" y="752475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7042547" y="675085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7213997" y="739378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7468791" y="663178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7610475" y="702469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3387328" y="115492"/>
            <a:ext cx="1011494" cy="26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275" b="1" dirty="0">
                <a:solidFill>
                  <a:srgbClr val="000000"/>
                </a:solidFill>
                <a:latin typeface="Arial" panose="020B0604020202020204" pitchFamily="34" charset="0"/>
              </a:rPr>
              <a:t>index entry</a:t>
            </a:r>
          </a:p>
        </p:txBody>
      </p:sp>
      <p:sp>
        <p:nvSpPr>
          <p:cNvPr id="27689" name="Freeform 41"/>
          <p:cNvSpPr>
            <a:spLocks/>
          </p:cNvSpPr>
          <p:nvPr/>
        </p:nvSpPr>
        <p:spPr bwMode="auto">
          <a:xfrm>
            <a:off x="1318195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0" name="Freeform 42"/>
          <p:cNvSpPr>
            <a:spLocks/>
          </p:cNvSpPr>
          <p:nvPr/>
        </p:nvSpPr>
        <p:spPr bwMode="auto">
          <a:xfrm>
            <a:off x="1994470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1" name="Freeform 43"/>
          <p:cNvSpPr>
            <a:spLocks/>
          </p:cNvSpPr>
          <p:nvPr/>
        </p:nvSpPr>
        <p:spPr bwMode="auto">
          <a:xfrm>
            <a:off x="2754089" y="3761518"/>
            <a:ext cx="339329" cy="169069"/>
          </a:xfrm>
          <a:custGeom>
            <a:avLst/>
            <a:gdLst>
              <a:gd name="T0" fmla="*/ 0 w 285"/>
              <a:gd name="T1" fmla="*/ 223838 h 142"/>
              <a:gd name="T2" fmla="*/ 0 w 285"/>
              <a:gd name="T3" fmla="*/ 0 h 142"/>
              <a:gd name="T4" fmla="*/ 450850 w 285"/>
              <a:gd name="T5" fmla="*/ 0 h 142"/>
              <a:gd name="T6" fmla="*/ 450850 w 285"/>
              <a:gd name="T7" fmla="*/ 223838 h 142"/>
              <a:gd name="T8" fmla="*/ 0 w 285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142">
                <a:moveTo>
                  <a:pt x="0" y="141"/>
                </a:moveTo>
                <a:lnTo>
                  <a:pt x="0" y="0"/>
                </a:lnTo>
                <a:lnTo>
                  <a:pt x="284" y="0"/>
                </a:lnTo>
                <a:lnTo>
                  <a:pt x="284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2" name="Freeform 44"/>
          <p:cNvSpPr>
            <a:spLocks/>
          </p:cNvSpPr>
          <p:nvPr/>
        </p:nvSpPr>
        <p:spPr bwMode="auto">
          <a:xfrm>
            <a:off x="3429174" y="3761518"/>
            <a:ext cx="339328" cy="169069"/>
          </a:xfrm>
          <a:custGeom>
            <a:avLst/>
            <a:gdLst>
              <a:gd name="T0" fmla="*/ 0 w 285"/>
              <a:gd name="T1" fmla="*/ 223838 h 142"/>
              <a:gd name="T2" fmla="*/ 0 w 285"/>
              <a:gd name="T3" fmla="*/ 0 h 142"/>
              <a:gd name="T4" fmla="*/ 450850 w 285"/>
              <a:gd name="T5" fmla="*/ 0 h 142"/>
              <a:gd name="T6" fmla="*/ 450850 w 285"/>
              <a:gd name="T7" fmla="*/ 223838 h 142"/>
              <a:gd name="T8" fmla="*/ 0 w 285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142">
                <a:moveTo>
                  <a:pt x="0" y="141"/>
                </a:moveTo>
                <a:lnTo>
                  <a:pt x="0" y="0"/>
                </a:lnTo>
                <a:lnTo>
                  <a:pt x="284" y="0"/>
                </a:lnTo>
                <a:lnTo>
                  <a:pt x="284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3" name="Freeform 45"/>
          <p:cNvSpPr>
            <a:spLocks/>
          </p:cNvSpPr>
          <p:nvPr/>
        </p:nvSpPr>
        <p:spPr bwMode="auto">
          <a:xfrm>
            <a:off x="4189983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4" name="Freeform 46"/>
          <p:cNvSpPr>
            <a:spLocks/>
          </p:cNvSpPr>
          <p:nvPr/>
        </p:nvSpPr>
        <p:spPr bwMode="auto">
          <a:xfrm>
            <a:off x="4865068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5" name="Freeform 47"/>
          <p:cNvSpPr>
            <a:spLocks/>
          </p:cNvSpPr>
          <p:nvPr/>
        </p:nvSpPr>
        <p:spPr bwMode="auto">
          <a:xfrm>
            <a:off x="5625877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6" name="Freeform 48"/>
          <p:cNvSpPr>
            <a:spLocks/>
          </p:cNvSpPr>
          <p:nvPr/>
        </p:nvSpPr>
        <p:spPr bwMode="auto">
          <a:xfrm>
            <a:off x="6299771" y="3761518"/>
            <a:ext cx="340519" cy="169069"/>
          </a:xfrm>
          <a:custGeom>
            <a:avLst/>
            <a:gdLst>
              <a:gd name="T0" fmla="*/ 0 w 286"/>
              <a:gd name="T1" fmla="*/ 223838 h 142"/>
              <a:gd name="T2" fmla="*/ 0 w 286"/>
              <a:gd name="T3" fmla="*/ 0 h 142"/>
              <a:gd name="T4" fmla="*/ 452438 w 286"/>
              <a:gd name="T5" fmla="*/ 0 h 142"/>
              <a:gd name="T6" fmla="*/ 452438 w 286"/>
              <a:gd name="T7" fmla="*/ 223838 h 142"/>
              <a:gd name="T8" fmla="*/ 0 w 286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6" h="142">
                <a:moveTo>
                  <a:pt x="0" y="141"/>
                </a:moveTo>
                <a:lnTo>
                  <a:pt x="0" y="0"/>
                </a:lnTo>
                <a:lnTo>
                  <a:pt x="285" y="0"/>
                </a:lnTo>
                <a:lnTo>
                  <a:pt x="285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7" name="Freeform 49"/>
          <p:cNvSpPr>
            <a:spLocks/>
          </p:cNvSpPr>
          <p:nvPr/>
        </p:nvSpPr>
        <p:spPr bwMode="auto">
          <a:xfrm>
            <a:off x="1655143" y="3340036"/>
            <a:ext cx="340519" cy="169069"/>
          </a:xfrm>
          <a:custGeom>
            <a:avLst/>
            <a:gdLst>
              <a:gd name="T0" fmla="*/ 0 w 286"/>
              <a:gd name="T1" fmla="*/ 223838 h 142"/>
              <a:gd name="T2" fmla="*/ 0 w 286"/>
              <a:gd name="T3" fmla="*/ 0 h 142"/>
              <a:gd name="T4" fmla="*/ 452438 w 286"/>
              <a:gd name="T5" fmla="*/ 0 h 142"/>
              <a:gd name="T6" fmla="*/ 452438 w 286"/>
              <a:gd name="T7" fmla="*/ 223838 h 142"/>
              <a:gd name="T8" fmla="*/ 0 w 286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6" h="142">
                <a:moveTo>
                  <a:pt x="0" y="141"/>
                </a:moveTo>
                <a:lnTo>
                  <a:pt x="0" y="0"/>
                </a:lnTo>
                <a:lnTo>
                  <a:pt x="285" y="0"/>
                </a:lnTo>
                <a:lnTo>
                  <a:pt x="285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8" name="Freeform 50"/>
          <p:cNvSpPr>
            <a:spLocks/>
          </p:cNvSpPr>
          <p:nvPr/>
        </p:nvSpPr>
        <p:spPr bwMode="auto">
          <a:xfrm>
            <a:off x="3092227" y="3340036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9" name="Freeform 51"/>
          <p:cNvSpPr>
            <a:spLocks/>
          </p:cNvSpPr>
          <p:nvPr/>
        </p:nvSpPr>
        <p:spPr bwMode="auto">
          <a:xfrm>
            <a:off x="4526931" y="3340036"/>
            <a:ext cx="339328" cy="169069"/>
          </a:xfrm>
          <a:custGeom>
            <a:avLst/>
            <a:gdLst>
              <a:gd name="T0" fmla="*/ 0 w 285"/>
              <a:gd name="T1" fmla="*/ 223838 h 142"/>
              <a:gd name="T2" fmla="*/ 0 w 285"/>
              <a:gd name="T3" fmla="*/ 0 h 142"/>
              <a:gd name="T4" fmla="*/ 450850 w 285"/>
              <a:gd name="T5" fmla="*/ 0 h 142"/>
              <a:gd name="T6" fmla="*/ 450850 w 285"/>
              <a:gd name="T7" fmla="*/ 223838 h 142"/>
              <a:gd name="T8" fmla="*/ 0 w 285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142">
                <a:moveTo>
                  <a:pt x="0" y="141"/>
                </a:moveTo>
                <a:lnTo>
                  <a:pt x="0" y="0"/>
                </a:lnTo>
                <a:lnTo>
                  <a:pt x="284" y="0"/>
                </a:lnTo>
                <a:lnTo>
                  <a:pt x="284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0" name="Freeform 52"/>
          <p:cNvSpPr>
            <a:spLocks/>
          </p:cNvSpPr>
          <p:nvPr/>
        </p:nvSpPr>
        <p:spPr bwMode="auto">
          <a:xfrm>
            <a:off x="5962824" y="3340036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1" name="Freeform 53"/>
          <p:cNvSpPr>
            <a:spLocks/>
          </p:cNvSpPr>
          <p:nvPr/>
        </p:nvSpPr>
        <p:spPr bwMode="auto">
          <a:xfrm>
            <a:off x="5288930" y="2834021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2" name="Freeform 54"/>
          <p:cNvSpPr>
            <a:spLocks/>
          </p:cNvSpPr>
          <p:nvPr/>
        </p:nvSpPr>
        <p:spPr bwMode="auto">
          <a:xfrm>
            <a:off x="2414762" y="2834021"/>
            <a:ext cx="340519" cy="169069"/>
          </a:xfrm>
          <a:custGeom>
            <a:avLst/>
            <a:gdLst>
              <a:gd name="T0" fmla="*/ 0 w 286"/>
              <a:gd name="T1" fmla="*/ 223838 h 142"/>
              <a:gd name="T2" fmla="*/ 0 w 286"/>
              <a:gd name="T3" fmla="*/ 0 h 142"/>
              <a:gd name="T4" fmla="*/ 452438 w 286"/>
              <a:gd name="T5" fmla="*/ 0 h 142"/>
              <a:gd name="T6" fmla="*/ 452438 w 286"/>
              <a:gd name="T7" fmla="*/ 223838 h 142"/>
              <a:gd name="T8" fmla="*/ 0 w 286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6" h="142">
                <a:moveTo>
                  <a:pt x="0" y="141"/>
                </a:moveTo>
                <a:lnTo>
                  <a:pt x="0" y="0"/>
                </a:lnTo>
                <a:lnTo>
                  <a:pt x="285" y="0"/>
                </a:lnTo>
                <a:lnTo>
                  <a:pt x="285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3" name="Freeform 55"/>
          <p:cNvSpPr>
            <a:spLocks/>
          </p:cNvSpPr>
          <p:nvPr/>
        </p:nvSpPr>
        <p:spPr bwMode="auto">
          <a:xfrm>
            <a:off x="3767311" y="2243471"/>
            <a:ext cx="338138" cy="170259"/>
          </a:xfrm>
          <a:custGeom>
            <a:avLst/>
            <a:gdLst>
              <a:gd name="T0" fmla="*/ 0 w 284"/>
              <a:gd name="T1" fmla="*/ 225425 h 143"/>
              <a:gd name="T2" fmla="*/ 0 w 284"/>
              <a:gd name="T3" fmla="*/ 0 h 143"/>
              <a:gd name="T4" fmla="*/ 449263 w 284"/>
              <a:gd name="T5" fmla="*/ 0 h 143"/>
              <a:gd name="T6" fmla="*/ 449263 w 284"/>
              <a:gd name="T7" fmla="*/ 225425 h 143"/>
              <a:gd name="T8" fmla="*/ 0 w 284"/>
              <a:gd name="T9" fmla="*/ 225425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3">
                <a:moveTo>
                  <a:pt x="0" y="142"/>
                </a:moveTo>
                <a:lnTo>
                  <a:pt x="0" y="0"/>
                </a:lnTo>
                <a:lnTo>
                  <a:pt x="283" y="0"/>
                </a:lnTo>
                <a:lnTo>
                  <a:pt x="283" y="142"/>
                </a:lnTo>
                <a:lnTo>
                  <a:pt x="0" y="1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4" name="Freeform 56"/>
          <p:cNvSpPr>
            <a:spLocks/>
          </p:cNvSpPr>
          <p:nvPr/>
        </p:nvSpPr>
        <p:spPr bwMode="auto">
          <a:xfrm>
            <a:off x="2754090" y="2412539"/>
            <a:ext cx="1098947" cy="422672"/>
          </a:xfrm>
          <a:custGeom>
            <a:avLst/>
            <a:gdLst>
              <a:gd name="T0" fmla="*/ 1463675 w 923"/>
              <a:gd name="T1" fmla="*/ 0 h 355"/>
              <a:gd name="T2" fmla="*/ 0 w 923"/>
              <a:gd name="T3" fmla="*/ 561975 h 355"/>
              <a:gd name="T4" fmla="*/ 1463675 w 923"/>
              <a:gd name="T5" fmla="*/ 0 h 3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3" h="355">
                <a:moveTo>
                  <a:pt x="922" y="0"/>
                </a:moveTo>
                <a:lnTo>
                  <a:pt x="0" y="354"/>
                </a:lnTo>
                <a:lnTo>
                  <a:pt x="92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5" name="Freeform 57"/>
          <p:cNvSpPr>
            <a:spLocks/>
          </p:cNvSpPr>
          <p:nvPr/>
        </p:nvSpPr>
        <p:spPr bwMode="auto">
          <a:xfrm>
            <a:off x="2754089" y="2782823"/>
            <a:ext cx="86916" cy="52388"/>
          </a:xfrm>
          <a:custGeom>
            <a:avLst/>
            <a:gdLst>
              <a:gd name="T0" fmla="*/ 114300 w 73"/>
              <a:gd name="T1" fmla="*/ 53975 h 44"/>
              <a:gd name="T2" fmla="*/ 0 w 73"/>
              <a:gd name="T3" fmla="*/ 68263 h 44"/>
              <a:gd name="T4" fmla="*/ 93663 w 73"/>
              <a:gd name="T5" fmla="*/ 0 h 44"/>
              <a:gd name="T6" fmla="*/ 114300 w 73"/>
              <a:gd name="T7" fmla="*/ 53975 h 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44">
                <a:moveTo>
                  <a:pt x="72" y="34"/>
                </a:moveTo>
                <a:lnTo>
                  <a:pt x="0" y="43"/>
                </a:lnTo>
                <a:lnTo>
                  <a:pt x="59" y="0"/>
                </a:lnTo>
                <a:lnTo>
                  <a:pt x="72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6" name="Freeform 58"/>
          <p:cNvSpPr>
            <a:spLocks/>
          </p:cNvSpPr>
          <p:nvPr/>
        </p:nvSpPr>
        <p:spPr bwMode="auto">
          <a:xfrm>
            <a:off x="3936381" y="2412539"/>
            <a:ext cx="1190" cy="336947"/>
          </a:xfrm>
          <a:custGeom>
            <a:avLst/>
            <a:gdLst>
              <a:gd name="T0" fmla="*/ 0 w 1"/>
              <a:gd name="T1" fmla="*/ 0 h 283"/>
              <a:gd name="T2" fmla="*/ 0 w 1"/>
              <a:gd name="T3" fmla="*/ 447675 h 283"/>
              <a:gd name="T4" fmla="*/ 0 w 1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83">
                <a:moveTo>
                  <a:pt x="0" y="0"/>
                </a:moveTo>
                <a:lnTo>
                  <a:pt x="0" y="2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7" name="Freeform 59"/>
          <p:cNvSpPr>
            <a:spLocks/>
          </p:cNvSpPr>
          <p:nvPr/>
        </p:nvSpPr>
        <p:spPr bwMode="auto">
          <a:xfrm>
            <a:off x="3913758" y="2664952"/>
            <a:ext cx="45244" cy="84534"/>
          </a:xfrm>
          <a:custGeom>
            <a:avLst/>
            <a:gdLst>
              <a:gd name="T0" fmla="*/ 58738 w 38"/>
              <a:gd name="T1" fmla="*/ 0 h 71"/>
              <a:gd name="T2" fmla="*/ 30163 w 38"/>
              <a:gd name="T3" fmla="*/ 111125 h 71"/>
              <a:gd name="T4" fmla="*/ 0 w 38"/>
              <a:gd name="T5" fmla="*/ 0 h 71"/>
              <a:gd name="T6" fmla="*/ 58738 w 38"/>
              <a:gd name="T7" fmla="*/ 0 h 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" h="71">
                <a:moveTo>
                  <a:pt x="37" y="0"/>
                </a:moveTo>
                <a:lnTo>
                  <a:pt x="19" y="70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8" name="Freeform 60"/>
          <p:cNvSpPr>
            <a:spLocks/>
          </p:cNvSpPr>
          <p:nvPr/>
        </p:nvSpPr>
        <p:spPr bwMode="auto">
          <a:xfrm>
            <a:off x="4019724" y="2412539"/>
            <a:ext cx="1270397" cy="422672"/>
          </a:xfrm>
          <a:custGeom>
            <a:avLst/>
            <a:gdLst>
              <a:gd name="T0" fmla="*/ 0 w 1067"/>
              <a:gd name="T1" fmla="*/ 0 h 355"/>
              <a:gd name="T2" fmla="*/ 1692275 w 1067"/>
              <a:gd name="T3" fmla="*/ 561975 h 355"/>
              <a:gd name="T4" fmla="*/ 0 w 1067"/>
              <a:gd name="T5" fmla="*/ 0 h 3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7" h="355">
                <a:moveTo>
                  <a:pt x="0" y="0"/>
                </a:moveTo>
                <a:lnTo>
                  <a:pt x="1066" y="3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9" name="Freeform 61"/>
          <p:cNvSpPr>
            <a:spLocks/>
          </p:cNvSpPr>
          <p:nvPr/>
        </p:nvSpPr>
        <p:spPr bwMode="auto">
          <a:xfrm>
            <a:off x="5199633" y="2785205"/>
            <a:ext cx="90488" cy="50006"/>
          </a:xfrm>
          <a:custGeom>
            <a:avLst/>
            <a:gdLst>
              <a:gd name="T0" fmla="*/ 19050 w 76"/>
              <a:gd name="T1" fmla="*/ 0 h 42"/>
              <a:gd name="T2" fmla="*/ 119063 w 76"/>
              <a:gd name="T3" fmla="*/ 65088 h 42"/>
              <a:gd name="T4" fmla="*/ 0 w 76"/>
              <a:gd name="T5" fmla="*/ 55563 h 42"/>
              <a:gd name="T6" fmla="*/ 19050 w 76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42">
                <a:moveTo>
                  <a:pt x="12" y="0"/>
                </a:moveTo>
                <a:lnTo>
                  <a:pt x="75" y="41"/>
                </a:lnTo>
                <a:lnTo>
                  <a:pt x="0" y="35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0" name="Freeform 62"/>
          <p:cNvSpPr>
            <a:spLocks/>
          </p:cNvSpPr>
          <p:nvPr/>
        </p:nvSpPr>
        <p:spPr bwMode="auto">
          <a:xfrm>
            <a:off x="1994471" y="3001898"/>
            <a:ext cx="507206" cy="339329"/>
          </a:xfrm>
          <a:custGeom>
            <a:avLst/>
            <a:gdLst>
              <a:gd name="T0" fmla="*/ 674688 w 426"/>
              <a:gd name="T1" fmla="*/ 0 h 285"/>
              <a:gd name="T2" fmla="*/ 0 w 426"/>
              <a:gd name="T3" fmla="*/ 450850 h 285"/>
              <a:gd name="T4" fmla="*/ 674688 w 426"/>
              <a:gd name="T5" fmla="*/ 0 h 2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6" h="285">
                <a:moveTo>
                  <a:pt x="425" y="0"/>
                </a:moveTo>
                <a:lnTo>
                  <a:pt x="0" y="284"/>
                </a:lnTo>
                <a:lnTo>
                  <a:pt x="4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1" name="Freeform 63"/>
          <p:cNvSpPr>
            <a:spLocks/>
          </p:cNvSpPr>
          <p:nvPr/>
        </p:nvSpPr>
        <p:spPr bwMode="auto">
          <a:xfrm>
            <a:off x="1994470" y="3275743"/>
            <a:ext cx="82154" cy="65485"/>
          </a:xfrm>
          <a:custGeom>
            <a:avLst/>
            <a:gdLst>
              <a:gd name="T0" fmla="*/ 107950 w 69"/>
              <a:gd name="T1" fmla="*/ 46038 h 55"/>
              <a:gd name="T2" fmla="*/ 0 w 69"/>
              <a:gd name="T3" fmla="*/ 85725 h 55"/>
              <a:gd name="T4" fmla="*/ 77788 w 69"/>
              <a:gd name="T5" fmla="*/ 0 h 55"/>
              <a:gd name="T6" fmla="*/ 107950 w 69"/>
              <a:gd name="T7" fmla="*/ 46038 h 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55">
                <a:moveTo>
                  <a:pt x="68" y="29"/>
                </a:moveTo>
                <a:lnTo>
                  <a:pt x="0" y="54"/>
                </a:lnTo>
                <a:lnTo>
                  <a:pt x="49" y="0"/>
                </a:lnTo>
                <a:lnTo>
                  <a:pt x="68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2" name="Freeform 64"/>
          <p:cNvSpPr>
            <a:spLocks/>
          </p:cNvSpPr>
          <p:nvPr/>
        </p:nvSpPr>
        <p:spPr bwMode="auto">
          <a:xfrm>
            <a:off x="2669555" y="3001898"/>
            <a:ext cx="423863" cy="339329"/>
          </a:xfrm>
          <a:custGeom>
            <a:avLst/>
            <a:gdLst>
              <a:gd name="T0" fmla="*/ 0 w 356"/>
              <a:gd name="T1" fmla="*/ 0 h 285"/>
              <a:gd name="T2" fmla="*/ 563563 w 356"/>
              <a:gd name="T3" fmla="*/ 450850 h 285"/>
              <a:gd name="T4" fmla="*/ 0 w 356"/>
              <a:gd name="T5" fmla="*/ 0 h 2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6" h="285">
                <a:moveTo>
                  <a:pt x="0" y="0"/>
                </a:moveTo>
                <a:lnTo>
                  <a:pt x="355" y="28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3" name="Freeform 65"/>
          <p:cNvSpPr>
            <a:spLocks/>
          </p:cNvSpPr>
          <p:nvPr/>
        </p:nvSpPr>
        <p:spPr bwMode="auto">
          <a:xfrm>
            <a:off x="3012455" y="3270980"/>
            <a:ext cx="80963" cy="70247"/>
          </a:xfrm>
          <a:custGeom>
            <a:avLst/>
            <a:gdLst>
              <a:gd name="T0" fmla="*/ 34925 w 68"/>
              <a:gd name="T1" fmla="*/ 0 h 59"/>
              <a:gd name="T2" fmla="*/ 106363 w 68"/>
              <a:gd name="T3" fmla="*/ 92075 h 59"/>
              <a:gd name="T4" fmla="*/ 0 w 68"/>
              <a:gd name="T5" fmla="*/ 42863 h 59"/>
              <a:gd name="T6" fmla="*/ 34925 w 68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" h="59">
                <a:moveTo>
                  <a:pt x="22" y="0"/>
                </a:moveTo>
                <a:lnTo>
                  <a:pt x="67" y="58"/>
                </a:lnTo>
                <a:lnTo>
                  <a:pt x="0" y="27"/>
                </a:lnTo>
                <a:lnTo>
                  <a:pt x="2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4" name="Freeform 66"/>
          <p:cNvSpPr>
            <a:spLocks/>
          </p:cNvSpPr>
          <p:nvPr/>
        </p:nvSpPr>
        <p:spPr bwMode="auto">
          <a:xfrm>
            <a:off x="2585021" y="3001898"/>
            <a:ext cx="1191" cy="253604"/>
          </a:xfrm>
          <a:custGeom>
            <a:avLst/>
            <a:gdLst>
              <a:gd name="T0" fmla="*/ 0 w 1"/>
              <a:gd name="T1" fmla="*/ 0 h 213"/>
              <a:gd name="T2" fmla="*/ 0 w 1"/>
              <a:gd name="T3" fmla="*/ 336550 h 213"/>
              <a:gd name="T4" fmla="*/ 0 w 1"/>
              <a:gd name="T5" fmla="*/ 0 h 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13">
                <a:moveTo>
                  <a:pt x="0" y="0"/>
                </a:moveTo>
                <a:lnTo>
                  <a:pt x="0" y="21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5" name="Freeform 67"/>
          <p:cNvSpPr>
            <a:spLocks/>
          </p:cNvSpPr>
          <p:nvPr/>
        </p:nvSpPr>
        <p:spPr bwMode="auto">
          <a:xfrm>
            <a:off x="2563589" y="3169777"/>
            <a:ext cx="44054" cy="85725"/>
          </a:xfrm>
          <a:custGeom>
            <a:avLst/>
            <a:gdLst>
              <a:gd name="T0" fmla="*/ 57150 w 37"/>
              <a:gd name="T1" fmla="*/ 0 h 72"/>
              <a:gd name="T2" fmla="*/ 28575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8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6" name="Freeform 68"/>
          <p:cNvSpPr>
            <a:spLocks/>
          </p:cNvSpPr>
          <p:nvPr/>
        </p:nvSpPr>
        <p:spPr bwMode="auto">
          <a:xfrm>
            <a:off x="4865068" y="3001898"/>
            <a:ext cx="508397" cy="339329"/>
          </a:xfrm>
          <a:custGeom>
            <a:avLst/>
            <a:gdLst>
              <a:gd name="T0" fmla="*/ 676275 w 427"/>
              <a:gd name="T1" fmla="*/ 0 h 285"/>
              <a:gd name="T2" fmla="*/ 0 w 427"/>
              <a:gd name="T3" fmla="*/ 450850 h 285"/>
              <a:gd name="T4" fmla="*/ 676275 w 427"/>
              <a:gd name="T5" fmla="*/ 0 h 2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7" h="285">
                <a:moveTo>
                  <a:pt x="426" y="0"/>
                </a:moveTo>
                <a:lnTo>
                  <a:pt x="0" y="284"/>
                </a:lnTo>
                <a:lnTo>
                  <a:pt x="42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7" name="Freeform 69"/>
          <p:cNvSpPr>
            <a:spLocks/>
          </p:cNvSpPr>
          <p:nvPr/>
        </p:nvSpPr>
        <p:spPr bwMode="auto">
          <a:xfrm>
            <a:off x="4865068" y="3275743"/>
            <a:ext cx="83344" cy="65485"/>
          </a:xfrm>
          <a:custGeom>
            <a:avLst/>
            <a:gdLst>
              <a:gd name="T0" fmla="*/ 109538 w 70"/>
              <a:gd name="T1" fmla="*/ 46038 h 55"/>
              <a:gd name="T2" fmla="*/ 0 w 70"/>
              <a:gd name="T3" fmla="*/ 85725 h 55"/>
              <a:gd name="T4" fmla="*/ 77788 w 70"/>
              <a:gd name="T5" fmla="*/ 0 h 55"/>
              <a:gd name="T6" fmla="*/ 109538 w 70"/>
              <a:gd name="T7" fmla="*/ 46038 h 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" h="55">
                <a:moveTo>
                  <a:pt x="69" y="29"/>
                </a:moveTo>
                <a:lnTo>
                  <a:pt x="0" y="54"/>
                </a:lnTo>
                <a:lnTo>
                  <a:pt x="49" y="0"/>
                </a:lnTo>
                <a:lnTo>
                  <a:pt x="69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8" name="Freeform 70"/>
          <p:cNvSpPr>
            <a:spLocks/>
          </p:cNvSpPr>
          <p:nvPr/>
        </p:nvSpPr>
        <p:spPr bwMode="auto">
          <a:xfrm>
            <a:off x="5541343" y="3001898"/>
            <a:ext cx="422672" cy="339329"/>
          </a:xfrm>
          <a:custGeom>
            <a:avLst/>
            <a:gdLst>
              <a:gd name="T0" fmla="*/ 0 w 355"/>
              <a:gd name="T1" fmla="*/ 0 h 285"/>
              <a:gd name="T2" fmla="*/ 561975 w 355"/>
              <a:gd name="T3" fmla="*/ 450850 h 285"/>
              <a:gd name="T4" fmla="*/ 0 w 355"/>
              <a:gd name="T5" fmla="*/ 0 h 2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5" h="285">
                <a:moveTo>
                  <a:pt x="0" y="0"/>
                </a:moveTo>
                <a:lnTo>
                  <a:pt x="354" y="28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9" name="Freeform 71"/>
          <p:cNvSpPr>
            <a:spLocks/>
          </p:cNvSpPr>
          <p:nvPr/>
        </p:nvSpPr>
        <p:spPr bwMode="auto">
          <a:xfrm>
            <a:off x="5885434" y="3270980"/>
            <a:ext cx="78581" cy="70247"/>
          </a:xfrm>
          <a:custGeom>
            <a:avLst/>
            <a:gdLst>
              <a:gd name="T0" fmla="*/ 33338 w 66"/>
              <a:gd name="T1" fmla="*/ 0 h 59"/>
              <a:gd name="T2" fmla="*/ 103188 w 66"/>
              <a:gd name="T3" fmla="*/ 92075 h 59"/>
              <a:gd name="T4" fmla="*/ 0 w 66"/>
              <a:gd name="T5" fmla="*/ 42863 h 59"/>
              <a:gd name="T6" fmla="*/ 33338 w 66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" h="59">
                <a:moveTo>
                  <a:pt x="21" y="0"/>
                </a:moveTo>
                <a:lnTo>
                  <a:pt x="65" y="58"/>
                </a:lnTo>
                <a:lnTo>
                  <a:pt x="0" y="27"/>
                </a:lnTo>
                <a:lnTo>
                  <a:pt x="2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0" name="Freeform 72"/>
          <p:cNvSpPr>
            <a:spLocks/>
          </p:cNvSpPr>
          <p:nvPr/>
        </p:nvSpPr>
        <p:spPr bwMode="auto">
          <a:xfrm>
            <a:off x="5456808" y="3001898"/>
            <a:ext cx="1191" cy="253604"/>
          </a:xfrm>
          <a:custGeom>
            <a:avLst/>
            <a:gdLst>
              <a:gd name="T0" fmla="*/ 0 w 1"/>
              <a:gd name="T1" fmla="*/ 0 h 213"/>
              <a:gd name="T2" fmla="*/ 0 w 1"/>
              <a:gd name="T3" fmla="*/ 336550 h 213"/>
              <a:gd name="T4" fmla="*/ 0 w 1"/>
              <a:gd name="T5" fmla="*/ 0 h 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13">
                <a:moveTo>
                  <a:pt x="0" y="0"/>
                </a:moveTo>
                <a:lnTo>
                  <a:pt x="0" y="21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1" name="Freeform 73"/>
          <p:cNvSpPr>
            <a:spLocks/>
          </p:cNvSpPr>
          <p:nvPr/>
        </p:nvSpPr>
        <p:spPr bwMode="auto">
          <a:xfrm>
            <a:off x="5435377" y="3169777"/>
            <a:ext cx="44054" cy="85725"/>
          </a:xfrm>
          <a:custGeom>
            <a:avLst/>
            <a:gdLst>
              <a:gd name="T0" fmla="*/ 57150 w 37"/>
              <a:gd name="T1" fmla="*/ 0 h 72"/>
              <a:gd name="T2" fmla="*/ 28575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8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2" name="Freeform 74"/>
          <p:cNvSpPr>
            <a:spLocks/>
          </p:cNvSpPr>
          <p:nvPr/>
        </p:nvSpPr>
        <p:spPr bwMode="auto">
          <a:xfrm>
            <a:off x="1655143" y="3507915"/>
            <a:ext cx="85725" cy="254794"/>
          </a:xfrm>
          <a:custGeom>
            <a:avLst/>
            <a:gdLst>
              <a:gd name="T0" fmla="*/ 112713 w 72"/>
              <a:gd name="T1" fmla="*/ 0 h 214"/>
              <a:gd name="T2" fmla="*/ 0 w 72"/>
              <a:gd name="T3" fmla="*/ 338138 h 214"/>
              <a:gd name="T4" fmla="*/ 112713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71" y="0"/>
                </a:moveTo>
                <a:lnTo>
                  <a:pt x="0" y="213"/>
                </a:lnTo>
                <a:lnTo>
                  <a:pt x="7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3" name="Freeform 75"/>
          <p:cNvSpPr>
            <a:spLocks/>
          </p:cNvSpPr>
          <p:nvPr/>
        </p:nvSpPr>
        <p:spPr bwMode="auto">
          <a:xfrm>
            <a:off x="1655143" y="3674603"/>
            <a:ext cx="48815" cy="88106"/>
          </a:xfrm>
          <a:custGeom>
            <a:avLst/>
            <a:gdLst>
              <a:gd name="T0" fmla="*/ 63500 w 41"/>
              <a:gd name="T1" fmla="*/ 15875 h 74"/>
              <a:gd name="T2" fmla="*/ 0 w 41"/>
              <a:gd name="T3" fmla="*/ 115888 h 74"/>
              <a:gd name="T4" fmla="*/ 9525 w 41"/>
              <a:gd name="T5" fmla="*/ 0 h 74"/>
              <a:gd name="T6" fmla="*/ 63500 w 41"/>
              <a:gd name="T7" fmla="*/ 15875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74">
                <a:moveTo>
                  <a:pt x="40" y="10"/>
                </a:moveTo>
                <a:lnTo>
                  <a:pt x="0" y="73"/>
                </a:lnTo>
                <a:lnTo>
                  <a:pt x="6" y="0"/>
                </a:lnTo>
                <a:lnTo>
                  <a:pt x="40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4" name="Freeform 76"/>
          <p:cNvSpPr>
            <a:spLocks/>
          </p:cNvSpPr>
          <p:nvPr/>
        </p:nvSpPr>
        <p:spPr bwMode="auto">
          <a:xfrm>
            <a:off x="1908746" y="3507915"/>
            <a:ext cx="86916" cy="254794"/>
          </a:xfrm>
          <a:custGeom>
            <a:avLst/>
            <a:gdLst>
              <a:gd name="T0" fmla="*/ 0 w 73"/>
              <a:gd name="T1" fmla="*/ 0 h 214"/>
              <a:gd name="T2" fmla="*/ 114300 w 73"/>
              <a:gd name="T3" fmla="*/ 338138 h 214"/>
              <a:gd name="T4" fmla="*/ 0 w 73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" h="214">
                <a:moveTo>
                  <a:pt x="0" y="0"/>
                </a:moveTo>
                <a:lnTo>
                  <a:pt x="72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5" name="Freeform 77"/>
          <p:cNvSpPr>
            <a:spLocks/>
          </p:cNvSpPr>
          <p:nvPr/>
        </p:nvSpPr>
        <p:spPr bwMode="auto">
          <a:xfrm>
            <a:off x="1946846" y="3674603"/>
            <a:ext cx="48816" cy="88106"/>
          </a:xfrm>
          <a:custGeom>
            <a:avLst/>
            <a:gdLst>
              <a:gd name="T0" fmla="*/ 52388 w 41"/>
              <a:gd name="T1" fmla="*/ 0 h 74"/>
              <a:gd name="T2" fmla="*/ 63500 w 41"/>
              <a:gd name="T3" fmla="*/ 115888 h 74"/>
              <a:gd name="T4" fmla="*/ 0 w 41"/>
              <a:gd name="T5" fmla="*/ 15875 h 74"/>
              <a:gd name="T6" fmla="*/ 52388 w 41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74">
                <a:moveTo>
                  <a:pt x="33" y="0"/>
                </a:moveTo>
                <a:lnTo>
                  <a:pt x="40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6" name="Freeform 78"/>
          <p:cNvSpPr>
            <a:spLocks/>
          </p:cNvSpPr>
          <p:nvPr/>
        </p:nvSpPr>
        <p:spPr bwMode="auto">
          <a:xfrm>
            <a:off x="1823021" y="3507915"/>
            <a:ext cx="1191" cy="169069"/>
          </a:xfrm>
          <a:custGeom>
            <a:avLst/>
            <a:gdLst>
              <a:gd name="T0" fmla="*/ 0 w 1"/>
              <a:gd name="T1" fmla="*/ 0 h 142"/>
              <a:gd name="T2" fmla="*/ 0 w 1"/>
              <a:gd name="T3" fmla="*/ 223838 h 142"/>
              <a:gd name="T4" fmla="*/ 0 w 1"/>
              <a:gd name="T5" fmla="*/ 0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7" name="Freeform 79"/>
          <p:cNvSpPr>
            <a:spLocks/>
          </p:cNvSpPr>
          <p:nvPr/>
        </p:nvSpPr>
        <p:spPr bwMode="auto">
          <a:xfrm>
            <a:off x="1802781" y="3591258"/>
            <a:ext cx="44053" cy="85725"/>
          </a:xfrm>
          <a:custGeom>
            <a:avLst/>
            <a:gdLst>
              <a:gd name="T0" fmla="*/ 57150 w 37"/>
              <a:gd name="T1" fmla="*/ 0 h 72"/>
              <a:gd name="T2" fmla="*/ 26987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7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8" name="Freeform 80"/>
          <p:cNvSpPr>
            <a:spLocks/>
          </p:cNvSpPr>
          <p:nvPr/>
        </p:nvSpPr>
        <p:spPr bwMode="auto">
          <a:xfrm>
            <a:off x="3092227" y="3507915"/>
            <a:ext cx="85725" cy="254794"/>
          </a:xfrm>
          <a:custGeom>
            <a:avLst/>
            <a:gdLst>
              <a:gd name="T0" fmla="*/ 112713 w 72"/>
              <a:gd name="T1" fmla="*/ 0 h 214"/>
              <a:gd name="T2" fmla="*/ 0 w 72"/>
              <a:gd name="T3" fmla="*/ 338138 h 214"/>
              <a:gd name="T4" fmla="*/ 112713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71" y="0"/>
                </a:moveTo>
                <a:lnTo>
                  <a:pt x="0" y="213"/>
                </a:lnTo>
                <a:lnTo>
                  <a:pt x="7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9" name="Freeform 81"/>
          <p:cNvSpPr>
            <a:spLocks/>
          </p:cNvSpPr>
          <p:nvPr/>
        </p:nvSpPr>
        <p:spPr bwMode="auto">
          <a:xfrm>
            <a:off x="3092227" y="3674603"/>
            <a:ext cx="46435" cy="88106"/>
          </a:xfrm>
          <a:custGeom>
            <a:avLst/>
            <a:gdLst>
              <a:gd name="T0" fmla="*/ 60325 w 39"/>
              <a:gd name="T1" fmla="*/ 15875 h 74"/>
              <a:gd name="T2" fmla="*/ 0 w 39"/>
              <a:gd name="T3" fmla="*/ 115888 h 74"/>
              <a:gd name="T4" fmla="*/ 7938 w 39"/>
              <a:gd name="T5" fmla="*/ 0 h 74"/>
              <a:gd name="T6" fmla="*/ 60325 w 39"/>
              <a:gd name="T7" fmla="*/ 15875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74">
                <a:moveTo>
                  <a:pt x="38" y="10"/>
                </a:moveTo>
                <a:lnTo>
                  <a:pt x="0" y="73"/>
                </a:lnTo>
                <a:lnTo>
                  <a:pt x="5" y="0"/>
                </a:lnTo>
                <a:lnTo>
                  <a:pt x="38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0" name="Freeform 82"/>
          <p:cNvSpPr>
            <a:spLocks/>
          </p:cNvSpPr>
          <p:nvPr/>
        </p:nvSpPr>
        <p:spPr bwMode="auto">
          <a:xfrm>
            <a:off x="3344639" y="3507915"/>
            <a:ext cx="85725" cy="254794"/>
          </a:xfrm>
          <a:custGeom>
            <a:avLst/>
            <a:gdLst>
              <a:gd name="T0" fmla="*/ 0 w 72"/>
              <a:gd name="T1" fmla="*/ 0 h 214"/>
              <a:gd name="T2" fmla="*/ 112713 w 72"/>
              <a:gd name="T3" fmla="*/ 338138 h 214"/>
              <a:gd name="T4" fmla="*/ 0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0" y="0"/>
                </a:moveTo>
                <a:lnTo>
                  <a:pt x="71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1" name="Freeform 83"/>
          <p:cNvSpPr>
            <a:spLocks/>
          </p:cNvSpPr>
          <p:nvPr/>
        </p:nvSpPr>
        <p:spPr bwMode="auto">
          <a:xfrm>
            <a:off x="3382739" y="3674603"/>
            <a:ext cx="47625" cy="88106"/>
          </a:xfrm>
          <a:custGeom>
            <a:avLst/>
            <a:gdLst>
              <a:gd name="T0" fmla="*/ 52388 w 40"/>
              <a:gd name="T1" fmla="*/ 0 h 74"/>
              <a:gd name="T2" fmla="*/ 61913 w 40"/>
              <a:gd name="T3" fmla="*/ 115888 h 74"/>
              <a:gd name="T4" fmla="*/ 0 w 40"/>
              <a:gd name="T5" fmla="*/ 15875 h 74"/>
              <a:gd name="T6" fmla="*/ 52388 w 40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74">
                <a:moveTo>
                  <a:pt x="33" y="0"/>
                </a:moveTo>
                <a:lnTo>
                  <a:pt x="39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2" name="Freeform 84"/>
          <p:cNvSpPr>
            <a:spLocks/>
          </p:cNvSpPr>
          <p:nvPr/>
        </p:nvSpPr>
        <p:spPr bwMode="auto">
          <a:xfrm>
            <a:off x="3260106" y="3507915"/>
            <a:ext cx="1190" cy="169069"/>
          </a:xfrm>
          <a:custGeom>
            <a:avLst/>
            <a:gdLst>
              <a:gd name="T0" fmla="*/ 0 w 1"/>
              <a:gd name="T1" fmla="*/ 0 h 142"/>
              <a:gd name="T2" fmla="*/ 0 w 1"/>
              <a:gd name="T3" fmla="*/ 223838 h 142"/>
              <a:gd name="T4" fmla="*/ 0 w 1"/>
              <a:gd name="T5" fmla="*/ 0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3" name="Freeform 85"/>
          <p:cNvSpPr>
            <a:spLocks/>
          </p:cNvSpPr>
          <p:nvPr/>
        </p:nvSpPr>
        <p:spPr bwMode="auto">
          <a:xfrm>
            <a:off x="3238674" y="3591258"/>
            <a:ext cx="44053" cy="85725"/>
          </a:xfrm>
          <a:custGeom>
            <a:avLst/>
            <a:gdLst>
              <a:gd name="T0" fmla="*/ 57150 w 37"/>
              <a:gd name="T1" fmla="*/ 0 h 72"/>
              <a:gd name="T2" fmla="*/ 28575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8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4" name="Freeform 86"/>
          <p:cNvSpPr>
            <a:spLocks/>
          </p:cNvSpPr>
          <p:nvPr/>
        </p:nvSpPr>
        <p:spPr bwMode="auto">
          <a:xfrm>
            <a:off x="4526930" y="3507915"/>
            <a:ext cx="85725" cy="254794"/>
          </a:xfrm>
          <a:custGeom>
            <a:avLst/>
            <a:gdLst>
              <a:gd name="T0" fmla="*/ 112713 w 72"/>
              <a:gd name="T1" fmla="*/ 0 h 214"/>
              <a:gd name="T2" fmla="*/ 0 w 72"/>
              <a:gd name="T3" fmla="*/ 338138 h 214"/>
              <a:gd name="T4" fmla="*/ 112713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71" y="0"/>
                </a:moveTo>
                <a:lnTo>
                  <a:pt x="0" y="213"/>
                </a:lnTo>
                <a:lnTo>
                  <a:pt x="7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5" name="Freeform 87"/>
          <p:cNvSpPr>
            <a:spLocks/>
          </p:cNvSpPr>
          <p:nvPr/>
        </p:nvSpPr>
        <p:spPr bwMode="auto">
          <a:xfrm>
            <a:off x="4526930" y="3674603"/>
            <a:ext cx="47625" cy="88106"/>
          </a:xfrm>
          <a:custGeom>
            <a:avLst/>
            <a:gdLst>
              <a:gd name="T0" fmla="*/ 61913 w 40"/>
              <a:gd name="T1" fmla="*/ 15875 h 74"/>
              <a:gd name="T2" fmla="*/ 0 w 40"/>
              <a:gd name="T3" fmla="*/ 115888 h 74"/>
              <a:gd name="T4" fmla="*/ 9525 w 40"/>
              <a:gd name="T5" fmla="*/ 0 h 74"/>
              <a:gd name="T6" fmla="*/ 61913 w 40"/>
              <a:gd name="T7" fmla="*/ 15875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74">
                <a:moveTo>
                  <a:pt x="39" y="10"/>
                </a:moveTo>
                <a:lnTo>
                  <a:pt x="0" y="73"/>
                </a:lnTo>
                <a:lnTo>
                  <a:pt x="6" y="0"/>
                </a:lnTo>
                <a:lnTo>
                  <a:pt x="39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6" name="Freeform 88"/>
          <p:cNvSpPr>
            <a:spLocks/>
          </p:cNvSpPr>
          <p:nvPr/>
        </p:nvSpPr>
        <p:spPr bwMode="auto">
          <a:xfrm>
            <a:off x="4780533" y="3507915"/>
            <a:ext cx="85725" cy="254794"/>
          </a:xfrm>
          <a:custGeom>
            <a:avLst/>
            <a:gdLst>
              <a:gd name="T0" fmla="*/ 0 w 72"/>
              <a:gd name="T1" fmla="*/ 0 h 214"/>
              <a:gd name="T2" fmla="*/ 112713 w 72"/>
              <a:gd name="T3" fmla="*/ 338138 h 214"/>
              <a:gd name="T4" fmla="*/ 0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0" y="0"/>
                </a:moveTo>
                <a:lnTo>
                  <a:pt x="71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7" name="Freeform 89"/>
          <p:cNvSpPr>
            <a:spLocks/>
          </p:cNvSpPr>
          <p:nvPr/>
        </p:nvSpPr>
        <p:spPr bwMode="auto">
          <a:xfrm>
            <a:off x="4818633" y="3674603"/>
            <a:ext cx="47625" cy="88106"/>
          </a:xfrm>
          <a:custGeom>
            <a:avLst/>
            <a:gdLst>
              <a:gd name="T0" fmla="*/ 52388 w 40"/>
              <a:gd name="T1" fmla="*/ 0 h 74"/>
              <a:gd name="T2" fmla="*/ 61913 w 40"/>
              <a:gd name="T3" fmla="*/ 115888 h 74"/>
              <a:gd name="T4" fmla="*/ 0 w 40"/>
              <a:gd name="T5" fmla="*/ 15875 h 74"/>
              <a:gd name="T6" fmla="*/ 52388 w 40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74">
                <a:moveTo>
                  <a:pt x="33" y="0"/>
                </a:moveTo>
                <a:lnTo>
                  <a:pt x="39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8" name="Freeform 90"/>
          <p:cNvSpPr>
            <a:spLocks/>
          </p:cNvSpPr>
          <p:nvPr/>
        </p:nvSpPr>
        <p:spPr bwMode="auto">
          <a:xfrm>
            <a:off x="4697189" y="3507915"/>
            <a:ext cx="1191" cy="169069"/>
          </a:xfrm>
          <a:custGeom>
            <a:avLst/>
            <a:gdLst>
              <a:gd name="T0" fmla="*/ 0 w 1"/>
              <a:gd name="T1" fmla="*/ 0 h 142"/>
              <a:gd name="T2" fmla="*/ 0 w 1"/>
              <a:gd name="T3" fmla="*/ 223838 h 142"/>
              <a:gd name="T4" fmla="*/ 0 w 1"/>
              <a:gd name="T5" fmla="*/ 0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9" name="Freeform 91"/>
          <p:cNvSpPr>
            <a:spLocks/>
          </p:cNvSpPr>
          <p:nvPr/>
        </p:nvSpPr>
        <p:spPr bwMode="auto">
          <a:xfrm>
            <a:off x="4674568" y="3591258"/>
            <a:ext cx="44053" cy="85725"/>
          </a:xfrm>
          <a:custGeom>
            <a:avLst/>
            <a:gdLst>
              <a:gd name="T0" fmla="*/ 57150 w 37"/>
              <a:gd name="T1" fmla="*/ 0 h 72"/>
              <a:gd name="T2" fmla="*/ 30162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9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0" name="Freeform 92"/>
          <p:cNvSpPr>
            <a:spLocks/>
          </p:cNvSpPr>
          <p:nvPr/>
        </p:nvSpPr>
        <p:spPr bwMode="auto">
          <a:xfrm>
            <a:off x="5962825" y="3507915"/>
            <a:ext cx="86915" cy="254794"/>
          </a:xfrm>
          <a:custGeom>
            <a:avLst/>
            <a:gdLst>
              <a:gd name="T0" fmla="*/ 114300 w 73"/>
              <a:gd name="T1" fmla="*/ 0 h 214"/>
              <a:gd name="T2" fmla="*/ 0 w 73"/>
              <a:gd name="T3" fmla="*/ 338138 h 214"/>
              <a:gd name="T4" fmla="*/ 114300 w 73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" h="214">
                <a:moveTo>
                  <a:pt x="72" y="0"/>
                </a:moveTo>
                <a:lnTo>
                  <a:pt x="0" y="213"/>
                </a:lnTo>
                <a:lnTo>
                  <a:pt x="7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1" name="Freeform 93"/>
          <p:cNvSpPr>
            <a:spLocks/>
          </p:cNvSpPr>
          <p:nvPr/>
        </p:nvSpPr>
        <p:spPr bwMode="auto">
          <a:xfrm>
            <a:off x="5962824" y="3674603"/>
            <a:ext cx="47625" cy="88106"/>
          </a:xfrm>
          <a:custGeom>
            <a:avLst/>
            <a:gdLst>
              <a:gd name="T0" fmla="*/ 61913 w 40"/>
              <a:gd name="T1" fmla="*/ 15875 h 74"/>
              <a:gd name="T2" fmla="*/ 0 w 40"/>
              <a:gd name="T3" fmla="*/ 115888 h 74"/>
              <a:gd name="T4" fmla="*/ 9525 w 40"/>
              <a:gd name="T5" fmla="*/ 0 h 74"/>
              <a:gd name="T6" fmla="*/ 61913 w 40"/>
              <a:gd name="T7" fmla="*/ 15875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74">
                <a:moveTo>
                  <a:pt x="39" y="10"/>
                </a:moveTo>
                <a:lnTo>
                  <a:pt x="0" y="73"/>
                </a:lnTo>
                <a:lnTo>
                  <a:pt x="6" y="0"/>
                </a:lnTo>
                <a:lnTo>
                  <a:pt x="39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2" name="Freeform 94"/>
          <p:cNvSpPr>
            <a:spLocks/>
          </p:cNvSpPr>
          <p:nvPr/>
        </p:nvSpPr>
        <p:spPr bwMode="auto">
          <a:xfrm>
            <a:off x="6216427" y="3507915"/>
            <a:ext cx="84535" cy="254794"/>
          </a:xfrm>
          <a:custGeom>
            <a:avLst/>
            <a:gdLst>
              <a:gd name="T0" fmla="*/ 0 w 71"/>
              <a:gd name="T1" fmla="*/ 0 h 214"/>
              <a:gd name="T2" fmla="*/ 111125 w 71"/>
              <a:gd name="T3" fmla="*/ 338138 h 214"/>
              <a:gd name="T4" fmla="*/ 0 w 71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" h="214">
                <a:moveTo>
                  <a:pt x="0" y="0"/>
                </a:moveTo>
                <a:lnTo>
                  <a:pt x="70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3" name="Freeform 95"/>
          <p:cNvSpPr>
            <a:spLocks/>
          </p:cNvSpPr>
          <p:nvPr/>
        </p:nvSpPr>
        <p:spPr bwMode="auto">
          <a:xfrm>
            <a:off x="6254527" y="3674603"/>
            <a:ext cx="46435" cy="88106"/>
          </a:xfrm>
          <a:custGeom>
            <a:avLst/>
            <a:gdLst>
              <a:gd name="T0" fmla="*/ 52388 w 39"/>
              <a:gd name="T1" fmla="*/ 0 h 74"/>
              <a:gd name="T2" fmla="*/ 60325 w 39"/>
              <a:gd name="T3" fmla="*/ 115888 h 74"/>
              <a:gd name="T4" fmla="*/ 0 w 39"/>
              <a:gd name="T5" fmla="*/ 15875 h 74"/>
              <a:gd name="T6" fmla="*/ 52388 w 39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74">
                <a:moveTo>
                  <a:pt x="33" y="0"/>
                </a:moveTo>
                <a:lnTo>
                  <a:pt x="38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4" name="Freeform 96"/>
          <p:cNvSpPr>
            <a:spLocks/>
          </p:cNvSpPr>
          <p:nvPr/>
        </p:nvSpPr>
        <p:spPr bwMode="auto">
          <a:xfrm>
            <a:off x="6133083" y="3507915"/>
            <a:ext cx="1191" cy="169069"/>
          </a:xfrm>
          <a:custGeom>
            <a:avLst/>
            <a:gdLst>
              <a:gd name="T0" fmla="*/ 0 w 1"/>
              <a:gd name="T1" fmla="*/ 0 h 142"/>
              <a:gd name="T2" fmla="*/ 0 w 1"/>
              <a:gd name="T3" fmla="*/ 223838 h 142"/>
              <a:gd name="T4" fmla="*/ 0 w 1"/>
              <a:gd name="T5" fmla="*/ 0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5" name="Freeform 97"/>
          <p:cNvSpPr>
            <a:spLocks/>
          </p:cNvSpPr>
          <p:nvPr/>
        </p:nvSpPr>
        <p:spPr bwMode="auto">
          <a:xfrm>
            <a:off x="6110462" y="3591258"/>
            <a:ext cx="44053" cy="85725"/>
          </a:xfrm>
          <a:custGeom>
            <a:avLst/>
            <a:gdLst>
              <a:gd name="T0" fmla="*/ 57150 w 37"/>
              <a:gd name="T1" fmla="*/ 0 h 72"/>
              <a:gd name="T2" fmla="*/ 30162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9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6" name="Freeform 98"/>
          <p:cNvSpPr>
            <a:spLocks/>
          </p:cNvSpPr>
          <p:nvPr/>
        </p:nvSpPr>
        <p:spPr bwMode="auto">
          <a:xfrm>
            <a:off x="1708720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8575 w 36"/>
              <a:gd name="T3" fmla="*/ 0 h 18"/>
              <a:gd name="T4" fmla="*/ 0 w 36"/>
              <a:gd name="T5" fmla="*/ 14288 h 18"/>
              <a:gd name="T6" fmla="*/ 28575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7" name="Freeform 99"/>
          <p:cNvSpPr>
            <a:spLocks/>
          </p:cNvSpPr>
          <p:nvPr/>
        </p:nvSpPr>
        <p:spPr bwMode="auto">
          <a:xfrm>
            <a:off x="1802781" y="3835337"/>
            <a:ext cx="44053" cy="21431"/>
          </a:xfrm>
          <a:custGeom>
            <a:avLst/>
            <a:gdLst>
              <a:gd name="T0" fmla="*/ 57150 w 37"/>
              <a:gd name="T1" fmla="*/ 14288 h 18"/>
              <a:gd name="T2" fmla="*/ 26987 w 37"/>
              <a:gd name="T3" fmla="*/ 0 h 18"/>
              <a:gd name="T4" fmla="*/ 0 w 37"/>
              <a:gd name="T5" fmla="*/ 14288 h 18"/>
              <a:gd name="T6" fmla="*/ 26987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8" name="Freeform 100"/>
          <p:cNvSpPr>
            <a:spLocks/>
          </p:cNvSpPr>
          <p:nvPr/>
        </p:nvSpPr>
        <p:spPr bwMode="auto">
          <a:xfrm>
            <a:off x="1898031" y="3835337"/>
            <a:ext cx="44053" cy="21431"/>
          </a:xfrm>
          <a:custGeom>
            <a:avLst/>
            <a:gdLst>
              <a:gd name="T0" fmla="*/ 57150 w 37"/>
              <a:gd name="T1" fmla="*/ 14288 h 18"/>
              <a:gd name="T2" fmla="*/ 28575 w 37"/>
              <a:gd name="T3" fmla="*/ 0 h 18"/>
              <a:gd name="T4" fmla="*/ 0 w 37"/>
              <a:gd name="T5" fmla="*/ 14288 h 18"/>
              <a:gd name="T6" fmla="*/ 28575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9" name="Freeform 101"/>
          <p:cNvSpPr>
            <a:spLocks/>
          </p:cNvSpPr>
          <p:nvPr/>
        </p:nvSpPr>
        <p:spPr bwMode="auto">
          <a:xfrm>
            <a:off x="3133899" y="3835337"/>
            <a:ext cx="44053" cy="21431"/>
          </a:xfrm>
          <a:custGeom>
            <a:avLst/>
            <a:gdLst>
              <a:gd name="T0" fmla="*/ 57150 w 37"/>
              <a:gd name="T1" fmla="*/ 14288 h 18"/>
              <a:gd name="T2" fmla="*/ 28575 w 37"/>
              <a:gd name="T3" fmla="*/ 0 h 18"/>
              <a:gd name="T4" fmla="*/ 0 w 37"/>
              <a:gd name="T5" fmla="*/ 14288 h 18"/>
              <a:gd name="T6" fmla="*/ 28575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0" name="Freeform 102"/>
          <p:cNvSpPr>
            <a:spLocks/>
          </p:cNvSpPr>
          <p:nvPr/>
        </p:nvSpPr>
        <p:spPr bwMode="auto">
          <a:xfrm>
            <a:off x="3229149" y="3835337"/>
            <a:ext cx="41672" cy="21431"/>
          </a:xfrm>
          <a:custGeom>
            <a:avLst/>
            <a:gdLst>
              <a:gd name="T0" fmla="*/ 53975 w 35"/>
              <a:gd name="T1" fmla="*/ 14288 h 18"/>
              <a:gd name="T2" fmla="*/ 28575 w 35"/>
              <a:gd name="T3" fmla="*/ 0 h 18"/>
              <a:gd name="T4" fmla="*/ 0 w 35"/>
              <a:gd name="T5" fmla="*/ 14288 h 18"/>
              <a:gd name="T6" fmla="*/ 28575 w 35"/>
              <a:gd name="T7" fmla="*/ 26988 h 18"/>
              <a:gd name="T8" fmla="*/ 53975 w 35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18">
                <a:moveTo>
                  <a:pt x="34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4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1" name="Freeform 103"/>
          <p:cNvSpPr>
            <a:spLocks/>
          </p:cNvSpPr>
          <p:nvPr/>
        </p:nvSpPr>
        <p:spPr bwMode="auto">
          <a:xfrm>
            <a:off x="3323208" y="3835337"/>
            <a:ext cx="44054" cy="21431"/>
          </a:xfrm>
          <a:custGeom>
            <a:avLst/>
            <a:gdLst>
              <a:gd name="T0" fmla="*/ 57150 w 37"/>
              <a:gd name="T1" fmla="*/ 14288 h 18"/>
              <a:gd name="T2" fmla="*/ 28575 w 37"/>
              <a:gd name="T3" fmla="*/ 0 h 18"/>
              <a:gd name="T4" fmla="*/ 0 w 37"/>
              <a:gd name="T5" fmla="*/ 14288 h 18"/>
              <a:gd name="T6" fmla="*/ 28575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2" name="Freeform 104"/>
          <p:cNvSpPr>
            <a:spLocks/>
          </p:cNvSpPr>
          <p:nvPr/>
        </p:nvSpPr>
        <p:spPr bwMode="auto">
          <a:xfrm>
            <a:off x="4569793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6988 w 36"/>
              <a:gd name="T3" fmla="*/ 0 h 18"/>
              <a:gd name="T4" fmla="*/ 0 w 36"/>
              <a:gd name="T5" fmla="*/ 14288 h 18"/>
              <a:gd name="T6" fmla="*/ 26988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3" name="Freeform 105"/>
          <p:cNvSpPr>
            <a:spLocks/>
          </p:cNvSpPr>
          <p:nvPr/>
        </p:nvSpPr>
        <p:spPr bwMode="auto">
          <a:xfrm>
            <a:off x="4663852" y="3835337"/>
            <a:ext cx="45244" cy="21431"/>
          </a:xfrm>
          <a:custGeom>
            <a:avLst/>
            <a:gdLst>
              <a:gd name="T0" fmla="*/ 58738 w 38"/>
              <a:gd name="T1" fmla="*/ 14288 h 18"/>
              <a:gd name="T2" fmla="*/ 28575 w 38"/>
              <a:gd name="T3" fmla="*/ 0 h 18"/>
              <a:gd name="T4" fmla="*/ 0 w 38"/>
              <a:gd name="T5" fmla="*/ 14288 h 18"/>
              <a:gd name="T6" fmla="*/ 28575 w 38"/>
              <a:gd name="T7" fmla="*/ 26988 h 18"/>
              <a:gd name="T8" fmla="*/ 58738 w 38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18">
                <a:moveTo>
                  <a:pt x="37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7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4" name="Freeform 106"/>
          <p:cNvSpPr>
            <a:spLocks/>
          </p:cNvSpPr>
          <p:nvPr/>
        </p:nvSpPr>
        <p:spPr bwMode="auto">
          <a:xfrm>
            <a:off x="4760293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6988 w 36"/>
              <a:gd name="T3" fmla="*/ 0 h 18"/>
              <a:gd name="T4" fmla="*/ 0 w 36"/>
              <a:gd name="T5" fmla="*/ 14288 h 18"/>
              <a:gd name="T6" fmla="*/ 26988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5" name="Freeform 107"/>
          <p:cNvSpPr>
            <a:spLocks/>
          </p:cNvSpPr>
          <p:nvPr/>
        </p:nvSpPr>
        <p:spPr bwMode="auto">
          <a:xfrm>
            <a:off x="6016402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6988 w 36"/>
              <a:gd name="T3" fmla="*/ 0 h 18"/>
              <a:gd name="T4" fmla="*/ 0 w 36"/>
              <a:gd name="T5" fmla="*/ 14288 h 18"/>
              <a:gd name="T6" fmla="*/ 26988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6" name="Freeform 108"/>
          <p:cNvSpPr>
            <a:spLocks/>
          </p:cNvSpPr>
          <p:nvPr/>
        </p:nvSpPr>
        <p:spPr bwMode="auto">
          <a:xfrm>
            <a:off x="6110462" y="3835337"/>
            <a:ext cx="44053" cy="21431"/>
          </a:xfrm>
          <a:custGeom>
            <a:avLst/>
            <a:gdLst>
              <a:gd name="T0" fmla="*/ 57150 w 37"/>
              <a:gd name="T1" fmla="*/ 14288 h 18"/>
              <a:gd name="T2" fmla="*/ 30162 w 37"/>
              <a:gd name="T3" fmla="*/ 0 h 18"/>
              <a:gd name="T4" fmla="*/ 0 w 37"/>
              <a:gd name="T5" fmla="*/ 14288 h 18"/>
              <a:gd name="T6" fmla="*/ 30162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9" y="0"/>
                </a:lnTo>
                <a:lnTo>
                  <a:pt x="0" y="9"/>
                </a:lnTo>
                <a:lnTo>
                  <a:pt x="19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7" name="Freeform 109"/>
          <p:cNvSpPr>
            <a:spLocks/>
          </p:cNvSpPr>
          <p:nvPr/>
        </p:nvSpPr>
        <p:spPr bwMode="auto">
          <a:xfrm>
            <a:off x="6205711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6988 w 36"/>
              <a:gd name="T3" fmla="*/ 0 h 18"/>
              <a:gd name="T4" fmla="*/ 0 w 36"/>
              <a:gd name="T5" fmla="*/ 14288 h 18"/>
              <a:gd name="T6" fmla="*/ 26988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8" name="Freeform 110"/>
          <p:cNvSpPr>
            <a:spLocks/>
          </p:cNvSpPr>
          <p:nvPr/>
        </p:nvSpPr>
        <p:spPr bwMode="auto">
          <a:xfrm>
            <a:off x="5329412" y="3423380"/>
            <a:ext cx="44053" cy="22622"/>
          </a:xfrm>
          <a:custGeom>
            <a:avLst/>
            <a:gdLst>
              <a:gd name="T0" fmla="*/ 57150 w 37"/>
              <a:gd name="T1" fmla="*/ 14288 h 19"/>
              <a:gd name="T2" fmla="*/ 28575 w 37"/>
              <a:gd name="T3" fmla="*/ 0 h 19"/>
              <a:gd name="T4" fmla="*/ 0 w 37"/>
              <a:gd name="T5" fmla="*/ 14288 h 19"/>
              <a:gd name="T6" fmla="*/ 28575 w 37"/>
              <a:gd name="T7" fmla="*/ 28575 h 19"/>
              <a:gd name="T8" fmla="*/ 57150 w 37"/>
              <a:gd name="T9" fmla="*/ 14288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9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8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9" name="Freeform 111"/>
          <p:cNvSpPr>
            <a:spLocks/>
          </p:cNvSpPr>
          <p:nvPr/>
        </p:nvSpPr>
        <p:spPr bwMode="auto">
          <a:xfrm>
            <a:off x="5424661" y="3423380"/>
            <a:ext cx="42863" cy="22622"/>
          </a:xfrm>
          <a:custGeom>
            <a:avLst/>
            <a:gdLst>
              <a:gd name="T0" fmla="*/ 55563 w 36"/>
              <a:gd name="T1" fmla="*/ 14288 h 19"/>
              <a:gd name="T2" fmla="*/ 28575 w 36"/>
              <a:gd name="T3" fmla="*/ 0 h 19"/>
              <a:gd name="T4" fmla="*/ 0 w 36"/>
              <a:gd name="T5" fmla="*/ 14288 h 19"/>
              <a:gd name="T6" fmla="*/ 28575 w 36"/>
              <a:gd name="T7" fmla="*/ 28575 h 19"/>
              <a:gd name="T8" fmla="*/ 55563 w 36"/>
              <a:gd name="T9" fmla="*/ 14288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9">
                <a:moveTo>
                  <a:pt x="35" y="9"/>
                </a:moveTo>
                <a:lnTo>
                  <a:pt x="18" y="0"/>
                </a:lnTo>
                <a:lnTo>
                  <a:pt x="0" y="9"/>
                </a:lnTo>
                <a:lnTo>
                  <a:pt x="18" y="18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0" name="Freeform 112"/>
          <p:cNvSpPr>
            <a:spLocks/>
          </p:cNvSpPr>
          <p:nvPr/>
        </p:nvSpPr>
        <p:spPr bwMode="auto">
          <a:xfrm>
            <a:off x="5519912" y="3423380"/>
            <a:ext cx="44053" cy="22622"/>
          </a:xfrm>
          <a:custGeom>
            <a:avLst/>
            <a:gdLst>
              <a:gd name="T0" fmla="*/ 57150 w 37"/>
              <a:gd name="T1" fmla="*/ 14288 h 19"/>
              <a:gd name="T2" fmla="*/ 28575 w 37"/>
              <a:gd name="T3" fmla="*/ 0 h 19"/>
              <a:gd name="T4" fmla="*/ 0 w 37"/>
              <a:gd name="T5" fmla="*/ 14288 h 19"/>
              <a:gd name="T6" fmla="*/ 28575 w 37"/>
              <a:gd name="T7" fmla="*/ 28575 h 19"/>
              <a:gd name="T8" fmla="*/ 57150 w 37"/>
              <a:gd name="T9" fmla="*/ 14288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9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8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1" name="Freeform 113"/>
          <p:cNvSpPr>
            <a:spLocks/>
          </p:cNvSpPr>
          <p:nvPr/>
        </p:nvSpPr>
        <p:spPr bwMode="auto">
          <a:xfrm>
            <a:off x="3820890" y="2929271"/>
            <a:ext cx="41672" cy="21431"/>
          </a:xfrm>
          <a:custGeom>
            <a:avLst/>
            <a:gdLst>
              <a:gd name="T0" fmla="*/ 53975 w 35"/>
              <a:gd name="T1" fmla="*/ 12700 h 18"/>
              <a:gd name="T2" fmla="*/ 26988 w 35"/>
              <a:gd name="T3" fmla="*/ 0 h 18"/>
              <a:gd name="T4" fmla="*/ 0 w 35"/>
              <a:gd name="T5" fmla="*/ 12700 h 18"/>
              <a:gd name="T6" fmla="*/ 26988 w 35"/>
              <a:gd name="T7" fmla="*/ 26988 h 18"/>
              <a:gd name="T8" fmla="*/ 53975 w 35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18">
                <a:moveTo>
                  <a:pt x="34" y="8"/>
                </a:moveTo>
                <a:lnTo>
                  <a:pt x="17" y="0"/>
                </a:lnTo>
                <a:lnTo>
                  <a:pt x="0" y="8"/>
                </a:lnTo>
                <a:lnTo>
                  <a:pt x="17" y="17"/>
                </a:lnTo>
                <a:lnTo>
                  <a:pt x="34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2" name="Freeform 114"/>
          <p:cNvSpPr>
            <a:spLocks/>
          </p:cNvSpPr>
          <p:nvPr/>
        </p:nvSpPr>
        <p:spPr bwMode="auto">
          <a:xfrm>
            <a:off x="3913758" y="2929271"/>
            <a:ext cx="45244" cy="21431"/>
          </a:xfrm>
          <a:custGeom>
            <a:avLst/>
            <a:gdLst>
              <a:gd name="T0" fmla="*/ 58738 w 38"/>
              <a:gd name="T1" fmla="*/ 12700 h 18"/>
              <a:gd name="T2" fmla="*/ 30163 w 38"/>
              <a:gd name="T3" fmla="*/ 0 h 18"/>
              <a:gd name="T4" fmla="*/ 0 w 38"/>
              <a:gd name="T5" fmla="*/ 12700 h 18"/>
              <a:gd name="T6" fmla="*/ 30163 w 38"/>
              <a:gd name="T7" fmla="*/ 26988 h 18"/>
              <a:gd name="T8" fmla="*/ 58738 w 38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18">
                <a:moveTo>
                  <a:pt x="37" y="8"/>
                </a:moveTo>
                <a:lnTo>
                  <a:pt x="19" y="0"/>
                </a:lnTo>
                <a:lnTo>
                  <a:pt x="0" y="8"/>
                </a:lnTo>
                <a:lnTo>
                  <a:pt x="19" y="17"/>
                </a:lnTo>
                <a:lnTo>
                  <a:pt x="37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3" name="Freeform 115"/>
          <p:cNvSpPr>
            <a:spLocks/>
          </p:cNvSpPr>
          <p:nvPr/>
        </p:nvSpPr>
        <p:spPr bwMode="auto">
          <a:xfrm>
            <a:off x="4010199" y="2929271"/>
            <a:ext cx="42863" cy="21431"/>
          </a:xfrm>
          <a:custGeom>
            <a:avLst/>
            <a:gdLst>
              <a:gd name="T0" fmla="*/ 55563 w 36"/>
              <a:gd name="T1" fmla="*/ 12700 h 18"/>
              <a:gd name="T2" fmla="*/ 26988 w 36"/>
              <a:gd name="T3" fmla="*/ 0 h 18"/>
              <a:gd name="T4" fmla="*/ 0 w 36"/>
              <a:gd name="T5" fmla="*/ 12700 h 18"/>
              <a:gd name="T6" fmla="*/ 26988 w 36"/>
              <a:gd name="T7" fmla="*/ 26988 h 18"/>
              <a:gd name="T8" fmla="*/ 55563 w 36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8"/>
                </a:moveTo>
                <a:lnTo>
                  <a:pt x="17" y="0"/>
                </a:lnTo>
                <a:lnTo>
                  <a:pt x="0" y="8"/>
                </a:lnTo>
                <a:lnTo>
                  <a:pt x="17" y="17"/>
                </a:lnTo>
                <a:lnTo>
                  <a:pt x="35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4" name="Freeform 116"/>
          <p:cNvSpPr>
            <a:spLocks/>
          </p:cNvSpPr>
          <p:nvPr/>
        </p:nvSpPr>
        <p:spPr bwMode="auto">
          <a:xfrm>
            <a:off x="2436193" y="3413855"/>
            <a:ext cx="44053" cy="21431"/>
          </a:xfrm>
          <a:custGeom>
            <a:avLst/>
            <a:gdLst>
              <a:gd name="T0" fmla="*/ 57150 w 37"/>
              <a:gd name="T1" fmla="*/ 12700 h 18"/>
              <a:gd name="T2" fmla="*/ 28575 w 37"/>
              <a:gd name="T3" fmla="*/ 0 h 18"/>
              <a:gd name="T4" fmla="*/ 0 w 37"/>
              <a:gd name="T5" fmla="*/ 12700 h 18"/>
              <a:gd name="T6" fmla="*/ 28575 w 37"/>
              <a:gd name="T7" fmla="*/ 26988 h 18"/>
              <a:gd name="T8" fmla="*/ 57150 w 37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8"/>
                </a:moveTo>
                <a:lnTo>
                  <a:pt x="18" y="0"/>
                </a:lnTo>
                <a:lnTo>
                  <a:pt x="0" y="8"/>
                </a:lnTo>
                <a:lnTo>
                  <a:pt x="18" y="17"/>
                </a:lnTo>
                <a:lnTo>
                  <a:pt x="36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5" name="Freeform 117"/>
          <p:cNvSpPr>
            <a:spLocks/>
          </p:cNvSpPr>
          <p:nvPr/>
        </p:nvSpPr>
        <p:spPr bwMode="auto">
          <a:xfrm>
            <a:off x="2532633" y="3413855"/>
            <a:ext cx="42863" cy="21431"/>
          </a:xfrm>
          <a:custGeom>
            <a:avLst/>
            <a:gdLst>
              <a:gd name="T0" fmla="*/ 55563 w 36"/>
              <a:gd name="T1" fmla="*/ 12700 h 18"/>
              <a:gd name="T2" fmla="*/ 26988 w 36"/>
              <a:gd name="T3" fmla="*/ 0 h 18"/>
              <a:gd name="T4" fmla="*/ 0 w 36"/>
              <a:gd name="T5" fmla="*/ 12700 h 18"/>
              <a:gd name="T6" fmla="*/ 26988 w 36"/>
              <a:gd name="T7" fmla="*/ 26988 h 18"/>
              <a:gd name="T8" fmla="*/ 55563 w 36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8"/>
                </a:moveTo>
                <a:lnTo>
                  <a:pt x="17" y="0"/>
                </a:lnTo>
                <a:lnTo>
                  <a:pt x="0" y="8"/>
                </a:lnTo>
                <a:lnTo>
                  <a:pt x="17" y="17"/>
                </a:lnTo>
                <a:lnTo>
                  <a:pt x="35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6" name="Freeform 118"/>
          <p:cNvSpPr>
            <a:spLocks/>
          </p:cNvSpPr>
          <p:nvPr/>
        </p:nvSpPr>
        <p:spPr bwMode="auto">
          <a:xfrm>
            <a:off x="2626693" y="3413855"/>
            <a:ext cx="44053" cy="21431"/>
          </a:xfrm>
          <a:custGeom>
            <a:avLst/>
            <a:gdLst>
              <a:gd name="T0" fmla="*/ 57150 w 37"/>
              <a:gd name="T1" fmla="*/ 12700 h 18"/>
              <a:gd name="T2" fmla="*/ 28575 w 37"/>
              <a:gd name="T3" fmla="*/ 0 h 18"/>
              <a:gd name="T4" fmla="*/ 0 w 37"/>
              <a:gd name="T5" fmla="*/ 12700 h 18"/>
              <a:gd name="T6" fmla="*/ 28575 w 37"/>
              <a:gd name="T7" fmla="*/ 26988 h 18"/>
              <a:gd name="T8" fmla="*/ 57150 w 37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8"/>
                </a:moveTo>
                <a:lnTo>
                  <a:pt x="18" y="0"/>
                </a:lnTo>
                <a:lnTo>
                  <a:pt x="0" y="8"/>
                </a:lnTo>
                <a:lnTo>
                  <a:pt x="18" y="17"/>
                </a:lnTo>
                <a:lnTo>
                  <a:pt x="36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7" name="Freeform 119"/>
          <p:cNvSpPr>
            <a:spLocks/>
          </p:cNvSpPr>
          <p:nvPr/>
        </p:nvSpPr>
        <p:spPr bwMode="auto">
          <a:xfrm>
            <a:off x="1496789" y="2157746"/>
            <a:ext cx="1191" cy="1434703"/>
          </a:xfrm>
          <a:custGeom>
            <a:avLst/>
            <a:gdLst>
              <a:gd name="T0" fmla="*/ 0 w 1"/>
              <a:gd name="T1" fmla="*/ 0 h 1205"/>
              <a:gd name="T2" fmla="*/ 0 w 1"/>
              <a:gd name="T3" fmla="*/ 1911350 h 1205"/>
              <a:gd name="T4" fmla="*/ 0 w 1"/>
              <a:gd name="T5" fmla="*/ 0 h 12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205">
                <a:moveTo>
                  <a:pt x="0" y="0"/>
                </a:moveTo>
                <a:lnTo>
                  <a:pt x="0" y="1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8" name="Freeform 120"/>
          <p:cNvSpPr>
            <a:spLocks/>
          </p:cNvSpPr>
          <p:nvPr/>
        </p:nvSpPr>
        <p:spPr bwMode="auto">
          <a:xfrm>
            <a:off x="1507505" y="3571017"/>
            <a:ext cx="85725" cy="1191"/>
          </a:xfrm>
          <a:custGeom>
            <a:avLst/>
            <a:gdLst>
              <a:gd name="T0" fmla="*/ 0 w 72"/>
              <a:gd name="T1" fmla="*/ 0 h 1"/>
              <a:gd name="T2" fmla="*/ 112713 w 72"/>
              <a:gd name="T3" fmla="*/ 0 h 1"/>
              <a:gd name="T4" fmla="*/ 0 w 7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1">
                <a:moveTo>
                  <a:pt x="0" y="0"/>
                </a:moveTo>
                <a:lnTo>
                  <a:pt x="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9" name="Freeform 121"/>
          <p:cNvSpPr>
            <a:spLocks/>
          </p:cNvSpPr>
          <p:nvPr/>
        </p:nvSpPr>
        <p:spPr bwMode="auto">
          <a:xfrm>
            <a:off x="1496790" y="2179178"/>
            <a:ext cx="107156" cy="1190"/>
          </a:xfrm>
          <a:custGeom>
            <a:avLst/>
            <a:gdLst>
              <a:gd name="T0" fmla="*/ 0 w 90"/>
              <a:gd name="T1" fmla="*/ 0 h 1"/>
              <a:gd name="T2" fmla="*/ 141288 w 90"/>
              <a:gd name="T3" fmla="*/ 0 h 1"/>
              <a:gd name="T4" fmla="*/ 0 w 9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" h="1">
                <a:moveTo>
                  <a:pt x="0" y="0"/>
                </a:moveTo>
                <a:lnTo>
                  <a:pt x="8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0" name="Freeform 122"/>
          <p:cNvSpPr>
            <a:spLocks/>
          </p:cNvSpPr>
          <p:nvPr/>
        </p:nvSpPr>
        <p:spPr bwMode="auto">
          <a:xfrm>
            <a:off x="810990" y="3632930"/>
            <a:ext cx="5850731" cy="1191"/>
          </a:xfrm>
          <a:custGeom>
            <a:avLst/>
            <a:gdLst>
              <a:gd name="T0" fmla="*/ 0 w 4914"/>
              <a:gd name="T1" fmla="*/ 0 h 1"/>
              <a:gd name="T2" fmla="*/ 7799388 w 4914"/>
              <a:gd name="T3" fmla="*/ 0 h 1"/>
              <a:gd name="T4" fmla="*/ 0 w 491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14" h="1">
                <a:moveTo>
                  <a:pt x="0" y="0"/>
                </a:moveTo>
                <a:lnTo>
                  <a:pt x="4913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1" name="Freeform 123"/>
          <p:cNvSpPr>
            <a:spLocks/>
          </p:cNvSpPr>
          <p:nvPr/>
        </p:nvSpPr>
        <p:spPr bwMode="auto">
          <a:xfrm>
            <a:off x="1326530" y="4067508"/>
            <a:ext cx="338138" cy="171450"/>
          </a:xfrm>
          <a:custGeom>
            <a:avLst/>
            <a:gdLst>
              <a:gd name="T0" fmla="*/ 0 w 284"/>
              <a:gd name="T1" fmla="*/ 227013 h 144"/>
              <a:gd name="T2" fmla="*/ 0 w 284"/>
              <a:gd name="T3" fmla="*/ 0 h 144"/>
              <a:gd name="T4" fmla="*/ 449263 w 284"/>
              <a:gd name="T5" fmla="*/ 0 h 144"/>
              <a:gd name="T6" fmla="*/ 449263 w 284"/>
              <a:gd name="T7" fmla="*/ 227013 h 144"/>
              <a:gd name="T8" fmla="*/ 0 w 284"/>
              <a:gd name="T9" fmla="*/ 227013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4">
                <a:moveTo>
                  <a:pt x="0" y="143"/>
                </a:moveTo>
                <a:lnTo>
                  <a:pt x="0" y="0"/>
                </a:lnTo>
                <a:lnTo>
                  <a:pt x="283" y="0"/>
                </a:lnTo>
                <a:lnTo>
                  <a:pt x="283" y="143"/>
                </a:lnTo>
                <a:lnTo>
                  <a:pt x="0" y="1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2" name="Freeform 124"/>
          <p:cNvSpPr>
            <a:spLocks/>
          </p:cNvSpPr>
          <p:nvPr/>
        </p:nvSpPr>
        <p:spPr bwMode="auto">
          <a:xfrm>
            <a:off x="3436318" y="4072271"/>
            <a:ext cx="338138" cy="170259"/>
          </a:xfrm>
          <a:custGeom>
            <a:avLst/>
            <a:gdLst>
              <a:gd name="T0" fmla="*/ 0 w 284"/>
              <a:gd name="T1" fmla="*/ 225425 h 143"/>
              <a:gd name="T2" fmla="*/ 0 w 284"/>
              <a:gd name="T3" fmla="*/ 0 h 143"/>
              <a:gd name="T4" fmla="*/ 449263 w 284"/>
              <a:gd name="T5" fmla="*/ 0 h 143"/>
              <a:gd name="T6" fmla="*/ 449263 w 284"/>
              <a:gd name="T7" fmla="*/ 225425 h 143"/>
              <a:gd name="T8" fmla="*/ 0 w 284"/>
              <a:gd name="T9" fmla="*/ 225425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3">
                <a:moveTo>
                  <a:pt x="0" y="142"/>
                </a:moveTo>
                <a:lnTo>
                  <a:pt x="0" y="0"/>
                </a:lnTo>
                <a:lnTo>
                  <a:pt x="283" y="0"/>
                </a:lnTo>
                <a:lnTo>
                  <a:pt x="283" y="142"/>
                </a:lnTo>
                <a:lnTo>
                  <a:pt x="0" y="1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3" name="Freeform 125"/>
          <p:cNvSpPr>
            <a:spLocks/>
          </p:cNvSpPr>
          <p:nvPr/>
        </p:nvSpPr>
        <p:spPr bwMode="auto">
          <a:xfrm>
            <a:off x="1663477" y="3916299"/>
            <a:ext cx="52388" cy="140494"/>
          </a:xfrm>
          <a:custGeom>
            <a:avLst/>
            <a:gdLst>
              <a:gd name="T0" fmla="*/ 14288 w 44"/>
              <a:gd name="T1" fmla="*/ 0 h 118"/>
              <a:gd name="T2" fmla="*/ 30163 w 44"/>
              <a:gd name="T3" fmla="*/ 17463 h 118"/>
              <a:gd name="T4" fmla="*/ 68263 w 44"/>
              <a:gd name="T5" fmla="*/ 98425 h 118"/>
              <a:gd name="T6" fmla="*/ 14288 w 44"/>
              <a:gd name="T7" fmla="*/ 171450 h 118"/>
              <a:gd name="T8" fmla="*/ 0 w 44"/>
              <a:gd name="T9" fmla="*/ 185738 h 118"/>
              <a:gd name="T10" fmla="*/ 14288 w 44"/>
              <a:gd name="T11" fmla="*/ 0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" h="118">
                <a:moveTo>
                  <a:pt x="9" y="0"/>
                </a:moveTo>
                <a:lnTo>
                  <a:pt x="19" y="11"/>
                </a:lnTo>
                <a:lnTo>
                  <a:pt x="43" y="62"/>
                </a:lnTo>
                <a:lnTo>
                  <a:pt x="9" y="108"/>
                </a:lnTo>
                <a:lnTo>
                  <a:pt x="0" y="117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4" name="Freeform 126"/>
          <p:cNvSpPr>
            <a:spLocks/>
          </p:cNvSpPr>
          <p:nvPr/>
        </p:nvSpPr>
        <p:spPr bwMode="auto">
          <a:xfrm>
            <a:off x="1663477" y="3985355"/>
            <a:ext cx="78581" cy="71438"/>
          </a:xfrm>
          <a:custGeom>
            <a:avLst/>
            <a:gdLst>
              <a:gd name="T0" fmla="*/ 103188 w 66"/>
              <a:gd name="T1" fmla="*/ 41275 h 60"/>
              <a:gd name="T2" fmla="*/ 0 w 66"/>
              <a:gd name="T3" fmla="*/ 93663 h 60"/>
              <a:gd name="T4" fmla="*/ 66675 w 66"/>
              <a:gd name="T5" fmla="*/ 0 h 60"/>
              <a:gd name="T6" fmla="*/ 103188 w 66"/>
              <a:gd name="T7" fmla="*/ 41275 h 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" h="60">
                <a:moveTo>
                  <a:pt x="65" y="26"/>
                </a:moveTo>
                <a:lnTo>
                  <a:pt x="0" y="59"/>
                </a:lnTo>
                <a:lnTo>
                  <a:pt x="42" y="0"/>
                </a:lnTo>
                <a:lnTo>
                  <a:pt x="65" y="26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5" name="Rectangle 127"/>
          <p:cNvSpPr>
            <a:spLocks noChangeArrowheads="1"/>
          </p:cNvSpPr>
          <p:nvPr/>
        </p:nvSpPr>
        <p:spPr bwMode="auto">
          <a:xfrm>
            <a:off x="727646" y="2635186"/>
            <a:ext cx="678070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Non-leaf</a:t>
            </a:r>
          </a:p>
        </p:txBody>
      </p:sp>
      <p:sp>
        <p:nvSpPr>
          <p:cNvPr id="27776" name="Rectangle 128"/>
          <p:cNvSpPr>
            <a:spLocks noChangeArrowheads="1"/>
          </p:cNvSpPr>
          <p:nvPr/>
        </p:nvSpPr>
        <p:spPr bwMode="auto">
          <a:xfrm>
            <a:off x="752649" y="2825686"/>
            <a:ext cx="537005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Pages</a:t>
            </a:r>
          </a:p>
        </p:txBody>
      </p:sp>
      <p:sp>
        <p:nvSpPr>
          <p:cNvPr id="27777" name="Rectangle 129"/>
          <p:cNvSpPr>
            <a:spLocks noChangeArrowheads="1"/>
          </p:cNvSpPr>
          <p:nvPr/>
        </p:nvSpPr>
        <p:spPr bwMode="auto">
          <a:xfrm>
            <a:off x="731218" y="3867483"/>
            <a:ext cx="537005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Pages</a:t>
            </a:r>
          </a:p>
        </p:txBody>
      </p:sp>
      <p:grpSp>
        <p:nvGrpSpPr>
          <p:cNvPr id="27778" name="Group 130"/>
          <p:cNvGrpSpPr>
            <a:grpSpLocks/>
          </p:cNvGrpSpPr>
          <p:nvPr/>
        </p:nvGrpSpPr>
        <p:grpSpPr bwMode="auto">
          <a:xfrm>
            <a:off x="2173065" y="4074649"/>
            <a:ext cx="751285" cy="369094"/>
            <a:chOff x="1474" y="3457"/>
            <a:chExt cx="631" cy="310"/>
          </a:xfrm>
        </p:grpSpPr>
        <p:sp>
          <p:nvSpPr>
            <p:cNvPr id="27792" name="Rectangle 131"/>
            <p:cNvSpPr>
              <a:spLocks noChangeArrowheads="1"/>
            </p:cNvSpPr>
            <p:nvPr/>
          </p:nvSpPr>
          <p:spPr bwMode="auto">
            <a:xfrm>
              <a:off x="1474" y="3457"/>
              <a:ext cx="6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Overflow </a:t>
              </a:r>
            </a:p>
          </p:txBody>
        </p:sp>
        <p:sp>
          <p:nvSpPr>
            <p:cNvPr id="27793" name="Rectangle 132"/>
            <p:cNvSpPr>
              <a:spLocks noChangeArrowheads="1"/>
            </p:cNvSpPr>
            <p:nvPr/>
          </p:nvSpPr>
          <p:spPr bwMode="auto">
            <a:xfrm>
              <a:off x="1597" y="3573"/>
              <a:ext cx="3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page</a:t>
              </a:r>
            </a:p>
          </p:txBody>
        </p:sp>
      </p:grpSp>
      <p:sp>
        <p:nvSpPr>
          <p:cNvPr id="27779" name="Rectangle 133"/>
          <p:cNvSpPr>
            <a:spLocks noChangeArrowheads="1"/>
          </p:cNvSpPr>
          <p:nvPr/>
        </p:nvSpPr>
        <p:spPr bwMode="auto">
          <a:xfrm>
            <a:off x="4971033" y="4310396"/>
            <a:ext cx="1069202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Primary pages</a:t>
            </a:r>
          </a:p>
        </p:txBody>
      </p:sp>
      <p:sp>
        <p:nvSpPr>
          <p:cNvPr id="27780" name="Rectangle 134"/>
          <p:cNvSpPr>
            <a:spLocks noChangeArrowheads="1"/>
          </p:cNvSpPr>
          <p:nvPr/>
        </p:nvSpPr>
        <p:spPr bwMode="auto">
          <a:xfrm>
            <a:off x="752649" y="3668648"/>
            <a:ext cx="416781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Leaf</a:t>
            </a:r>
          </a:p>
        </p:txBody>
      </p:sp>
      <p:sp>
        <p:nvSpPr>
          <p:cNvPr id="27781" name="Arc 135"/>
          <p:cNvSpPr>
            <a:spLocks/>
          </p:cNvSpPr>
          <p:nvPr/>
        </p:nvSpPr>
        <p:spPr bwMode="auto">
          <a:xfrm>
            <a:off x="1675383" y="3903202"/>
            <a:ext cx="114300" cy="1143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152400 h 21600"/>
              <a:gd name="T4" fmla="*/ 0 w 21600"/>
              <a:gd name="T5" fmla="*/ 1524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27782" name="Arc 136"/>
          <p:cNvSpPr>
            <a:spLocks/>
          </p:cNvSpPr>
          <p:nvPr/>
        </p:nvSpPr>
        <p:spPr bwMode="auto">
          <a:xfrm>
            <a:off x="1675383" y="4016311"/>
            <a:ext cx="114300" cy="1143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152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grpSp>
        <p:nvGrpSpPr>
          <p:cNvPr id="27783" name="Group 137"/>
          <p:cNvGrpSpPr>
            <a:grpSpLocks/>
          </p:cNvGrpSpPr>
          <p:nvPr/>
        </p:nvGrpSpPr>
        <p:grpSpPr bwMode="auto">
          <a:xfrm>
            <a:off x="3778027" y="3903202"/>
            <a:ext cx="126206" cy="227409"/>
            <a:chOff x="2822" y="3313"/>
            <a:chExt cx="106" cy="191"/>
          </a:xfrm>
        </p:grpSpPr>
        <p:sp>
          <p:nvSpPr>
            <p:cNvPr id="27788" name="Freeform 138"/>
            <p:cNvSpPr>
              <a:spLocks/>
            </p:cNvSpPr>
            <p:nvPr/>
          </p:nvSpPr>
          <p:spPr bwMode="auto">
            <a:xfrm>
              <a:off x="2822" y="3324"/>
              <a:ext cx="44" cy="118"/>
            </a:xfrm>
            <a:custGeom>
              <a:avLst/>
              <a:gdLst>
                <a:gd name="T0" fmla="*/ 9 w 44"/>
                <a:gd name="T1" fmla="*/ 0 h 118"/>
                <a:gd name="T2" fmla="*/ 19 w 44"/>
                <a:gd name="T3" fmla="*/ 11 h 118"/>
                <a:gd name="T4" fmla="*/ 43 w 44"/>
                <a:gd name="T5" fmla="*/ 62 h 118"/>
                <a:gd name="T6" fmla="*/ 9 w 44"/>
                <a:gd name="T7" fmla="*/ 108 h 118"/>
                <a:gd name="T8" fmla="*/ 0 w 44"/>
                <a:gd name="T9" fmla="*/ 117 h 118"/>
                <a:gd name="T10" fmla="*/ 9 w 44"/>
                <a:gd name="T11" fmla="*/ 0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118">
                  <a:moveTo>
                    <a:pt x="9" y="0"/>
                  </a:moveTo>
                  <a:lnTo>
                    <a:pt x="19" y="11"/>
                  </a:lnTo>
                  <a:lnTo>
                    <a:pt x="43" y="62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9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789" name="Freeform 139"/>
            <p:cNvSpPr>
              <a:spLocks/>
            </p:cNvSpPr>
            <p:nvPr/>
          </p:nvSpPr>
          <p:spPr bwMode="auto">
            <a:xfrm>
              <a:off x="2822" y="3382"/>
              <a:ext cx="66" cy="60"/>
            </a:xfrm>
            <a:custGeom>
              <a:avLst/>
              <a:gdLst>
                <a:gd name="T0" fmla="*/ 65 w 66"/>
                <a:gd name="T1" fmla="*/ 26 h 60"/>
                <a:gd name="T2" fmla="*/ 0 w 66"/>
                <a:gd name="T3" fmla="*/ 59 h 60"/>
                <a:gd name="T4" fmla="*/ 42 w 66"/>
                <a:gd name="T5" fmla="*/ 0 h 60"/>
                <a:gd name="T6" fmla="*/ 65 w 66"/>
                <a:gd name="T7" fmla="*/ 26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60">
                  <a:moveTo>
                    <a:pt x="65" y="26"/>
                  </a:moveTo>
                  <a:lnTo>
                    <a:pt x="0" y="59"/>
                  </a:lnTo>
                  <a:lnTo>
                    <a:pt x="42" y="0"/>
                  </a:lnTo>
                  <a:lnTo>
                    <a:pt x="65" y="26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790" name="Arc 140"/>
            <p:cNvSpPr>
              <a:spLocks/>
            </p:cNvSpPr>
            <p:nvPr/>
          </p:nvSpPr>
          <p:spPr bwMode="auto">
            <a:xfrm>
              <a:off x="2832" y="3313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96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/>
            </a:p>
          </p:txBody>
        </p:sp>
        <p:sp>
          <p:nvSpPr>
            <p:cNvPr id="27791" name="Arc 141"/>
            <p:cNvSpPr>
              <a:spLocks/>
            </p:cNvSpPr>
            <p:nvPr/>
          </p:nvSpPr>
          <p:spPr bwMode="auto">
            <a:xfrm>
              <a:off x="2832" y="3408"/>
              <a:ext cx="96" cy="96"/>
            </a:xfrm>
            <a:custGeom>
              <a:avLst/>
              <a:gdLst>
                <a:gd name="T0" fmla="*/ 96 w 21600"/>
                <a:gd name="T1" fmla="*/ 0 h 21600"/>
                <a:gd name="T2" fmla="*/ 0 w 21600"/>
                <a:gd name="T3" fmla="*/ 9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/>
            </a:p>
          </p:txBody>
        </p:sp>
      </p:grpSp>
      <p:sp>
        <p:nvSpPr>
          <p:cNvPr id="27784" name="Line 142"/>
          <p:cNvSpPr>
            <a:spLocks noChangeShapeType="1"/>
          </p:cNvSpPr>
          <p:nvPr/>
        </p:nvSpPr>
        <p:spPr bwMode="auto">
          <a:xfrm>
            <a:off x="2875533" y="4187761"/>
            <a:ext cx="514350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27785" name="Line 143"/>
          <p:cNvSpPr>
            <a:spLocks noChangeShapeType="1"/>
          </p:cNvSpPr>
          <p:nvPr/>
        </p:nvSpPr>
        <p:spPr bwMode="auto">
          <a:xfrm flipH="1" flipV="1">
            <a:off x="4932933" y="3959161"/>
            <a:ext cx="285750" cy="3429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27786" name="Line 144"/>
          <p:cNvSpPr>
            <a:spLocks noChangeShapeType="1"/>
          </p:cNvSpPr>
          <p:nvPr/>
        </p:nvSpPr>
        <p:spPr bwMode="auto">
          <a:xfrm flipV="1">
            <a:off x="5390133" y="3959161"/>
            <a:ext cx="285750" cy="3429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27787" name="Line 145"/>
          <p:cNvSpPr>
            <a:spLocks noChangeShapeType="1"/>
          </p:cNvSpPr>
          <p:nvPr/>
        </p:nvSpPr>
        <p:spPr bwMode="auto">
          <a:xfrm flipV="1">
            <a:off x="5561583" y="3959161"/>
            <a:ext cx="685800" cy="3429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146" name="CuadroTexto 145"/>
          <p:cNvSpPr txBox="1"/>
          <p:nvPr/>
        </p:nvSpPr>
        <p:spPr>
          <a:xfrm>
            <a:off x="6842696" y="21047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Index1.dat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6842696" y="265512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Index2.dat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6813468" y="321847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Index3.dat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675383" y="2581012"/>
            <a:ext cx="457914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1668239" y="3128700"/>
            <a:ext cx="457914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/>
          <p:cNvSpPr txBox="1"/>
          <p:nvPr/>
        </p:nvSpPr>
        <p:spPr>
          <a:xfrm>
            <a:off x="6821297" y="367698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data.dat</a:t>
            </a:r>
          </a:p>
        </p:txBody>
      </p:sp>
    </p:spTree>
    <p:extLst>
      <p:ext uri="{BB962C8B-B14F-4D97-AF65-F5344CB8AC3E}">
        <p14:creationId xmlns:p14="http://schemas.microsoft.com/office/powerpoint/2010/main" val="421990852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6343" y="322460"/>
            <a:ext cx="8520600" cy="707400"/>
          </a:xfrm>
          <a:noFill/>
        </p:spPr>
        <p:txBody>
          <a:bodyPr spcFirstLastPara="1" wrap="square" lIns="69056" tIns="34529" rIns="69056" bIns="34529" anchor="t" anchorCtr="0">
            <a:noAutofit/>
          </a:bodyPr>
          <a:lstStyle/>
          <a:p>
            <a:pPr eaLnBrk="1" hangingPunct="1"/>
            <a:r>
              <a:rPr lang="en-US" altLang="es-PE" dirty="0"/>
              <a:t>ISAM</a:t>
            </a:r>
            <a:br>
              <a:rPr lang="en-US" altLang="es-PE" dirty="0"/>
            </a:br>
            <a:r>
              <a:rPr lang="en-US" altLang="es-PE" sz="1600" dirty="0"/>
              <a:t>Árbol </a:t>
            </a:r>
            <a:r>
              <a:rPr lang="en-US" altLang="es-PE" sz="1600" dirty="0" err="1"/>
              <a:t>Estático</a:t>
            </a:r>
            <a:endParaRPr lang="en-US" altLang="es-PE" dirty="0"/>
          </a:p>
        </p:txBody>
      </p:sp>
      <p:grpSp>
        <p:nvGrpSpPr>
          <p:cNvPr id="4" name="Grupo 3"/>
          <p:cNvGrpSpPr/>
          <p:nvPr/>
        </p:nvGrpSpPr>
        <p:grpSpPr>
          <a:xfrm>
            <a:off x="2337477" y="1742240"/>
            <a:ext cx="4822161" cy="656035"/>
            <a:chOff x="3048000" y="557213"/>
            <a:chExt cx="4822161" cy="656035"/>
          </a:xfrm>
        </p:grpSpPr>
        <p:sp>
          <p:nvSpPr>
            <p:cNvPr id="27655" name="Freeform 7"/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6" name="Freeform 8"/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8" name="Freeform 10"/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9" name="Freeform 11"/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3076575" y="651272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161110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3502819" y="651272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3674269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3943350" y="664369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4086225" y="740569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4385072" y="664369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568428" y="72509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811316" y="675085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4968478" y="752475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7042547" y="675085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7213997" y="739378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7468791" y="663178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7610475" y="702469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54" name="CuadroTexto 153"/>
          <p:cNvSpPr txBox="1"/>
          <p:nvPr/>
        </p:nvSpPr>
        <p:spPr>
          <a:xfrm>
            <a:off x="4365356" y="1368961"/>
            <a:ext cx="11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index1.dat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5189412" y="3371634"/>
            <a:ext cx="11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index2.dat</a:t>
            </a:r>
          </a:p>
        </p:txBody>
      </p:sp>
      <p:grpSp>
        <p:nvGrpSpPr>
          <p:cNvPr id="156" name="Grupo 155"/>
          <p:cNvGrpSpPr/>
          <p:nvPr/>
        </p:nvGrpSpPr>
        <p:grpSpPr>
          <a:xfrm>
            <a:off x="69586" y="3781710"/>
            <a:ext cx="4188370" cy="656035"/>
            <a:chOff x="3048000" y="557213"/>
            <a:chExt cx="4822161" cy="656035"/>
          </a:xfrm>
        </p:grpSpPr>
        <p:sp>
          <p:nvSpPr>
            <p:cNvPr id="157" name="Freeform 7"/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58" name="Freeform 8"/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59" name="Freeform 9"/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0" name="Freeform 10"/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1" name="Freeform 11"/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2" name="Freeform 12"/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3" name="Freeform 13"/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4" name="Freeform 14"/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5" name="Rectangle 26"/>
            <p:cNvSpPr>
              <a:spLocks noChangeArrowheads="1"/>
            </p:cNvSpPr>
            <p:nvPr/>
          </p:nvSpPr>
          <p:spPr bwMode="auto">
            <a:xfrm>
              <a:off x="3076575" y="651272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66" name="Rectangle 27"/>
            <p:cNvSpPr>
              <a:spLocks noChangeArrowheads="1"/>
            </p:cNvSpPr>
            <p:nvPr/>
          </p:nvSpPr>
          <p:spPr bwMode="auto">
            <a:xfrm>
              <a:off x="3161110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67" name="Rectangle 28"/>
            <p:cNvSpPr>
              <a:spLocks noChangeArrowheads="1"/>
            </p:cNvSpPr>
            <p:nvPr/>
          </p:nvSpPr>
          <p:spPr bwMode="auto">
            <a:xfrm>
              <a:off x="3502819" y="651272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68" name="Rectangle 29"/>
            <p:cNvSpPr>
              <a:spLocks noChangeArrowheads="1"/>
            </p:cNvSpPr>
            <p:nvPr/>
          </p:nvSpPr>
          <p:spPr bwMode="auto">
            <a:xfrm>
              <a:off x="3674269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69" name="Rectangle 30"/>
            <p:cNvSpPr>
              <a:spLocks noChangeArrowheads="1"/>
            </p:cNvSpPr>
            <p:nvPr/>
          </p:nvSpPr>
          <p:spPr bwMode="auto">
            <a:xfrm>
              <a:off x="3943350" y="664369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70" name="Rectangle 31"/>
            <p:cNvSpPr>
              <a:spLocks noChangeArrowheads="1"/>
            </p:cNvSpPr>
            <p:nvPr/>
          </p:nvSpPr>
          <p:spPr bwMode="auto">
            <a:xfrm>
              <a:off x="4086225" y="740569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71" name="Rectangle 32"/>
            <p:cNvSpPr>
              <a:spLocks noChangeArrowheads="1"/>
            </p:cNvSpPr>
            <p:nvPr/>
          </p:nvSpPr>
          <p:spPr bwMode="auto">
            <a:xfrm>
              <a:off x="4385072" y="664369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72" name="Rectangle 33"/>
            <p:cNvSpPr>
              <a:spLocks noChangeArrowheads="1"/>
            </p:cNvSpPr>
            <p:nvPr/>
          </p:nvSpPr>
          <p:spPr bwMode="auto">
            <a:xfrm>
              <a:off x="4568428" y="72509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3" name="Rectangle 34"/>
            <p:cNvSpPr>
              <a:spLocks noChangeArrowheads="1"/>
            </p:cNvSpPr>
            <p:nvPr/>
          </p:nvSpPr>
          <p:spPr bwMode="auto">
            <a:xfrm>
              <a:off x="4811316" y="675085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74" name="Rectangle 35"/>
            <p:cNvSpPr>
              <a:spLocks noChangeArrowheads="1"/>
            </p:cNvSpPr>
            <p:nvPr/>
          </p:nvSpPr>
          <p:spPr bwMode="auto">
            <a:xfrm>
              <a:off x="4968478" y="752475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5" name="Rectangle 36"/>
            <p:cNvSpPr>
              <a:spLocks noChangeArrowheads="1"/>
            </p:cNvSpPr>
            <p:nvPr/>
          </p:nvSpPr>
          <p:spPr bwMode="auto">
            <a:xfrm>
              <a:off x="7042547" y="675085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7213997" y="739378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77" name="Rectangle 38"/>
            <p:cNvSpPr>
              <a:spLocks noChangeArrowheads="1"/>
            </p:cNvSpPr>
            <p:nvPr/>
          </p:nvSpPr>
          <p:spPr bwMode="auto">
            <a:xfrm>
              <a:off x="7468791" y="663178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78" name="Rectangle 39"/>
            <p:cNvSpPr>
              <a:spLocks noChangeArrowheads="1"/>
            </p:cNvSpPr>
            <p:nvPr/>
          </p:nvSpPr>
          <p:spPr bwMode="auto">
            <a:xfrm>
              <a:off x="7610475" y="702469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cxnSp>
        <p:nvCxnSpPr>
          <p:cNvPr id="6" name="Conector recto de flecha 5"/>
          <p:cNvCxnSpPr/>
          <p:nvPr/>
        </p:nvCxnSpPr>
        <p:spPr>
          <a:xfrm flipH="1">
            <a:off x="212774" y="2260495"/>
            <a:ext cx="2322347" cy="147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upo 180"/>
          <p:cNvGrpSpPr/>
          <p:nvPr/>
        </p:nvGrpSpPr>
        <p:grpSpPr>
          <a:xfrm>
            <a:off x="4409289" y="3779066"/>
            <a:ext cx="4188370" cy="656035"/>
            <a:chOff x="3048000" y="557213"/>
            <a:chExt cx="4822161" cy="656035"/>
          </a:xfrm>
        </p:grpSpPr>
        <p:sp>
          <p:nvSpPr>
            <p:cNvPr id="182" name="Freeform 7"/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3" name="Freeform 8"/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4" name="Freeform 9"/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5" name="Freeform 10"/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6" name="Freeform 11"/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7" name="Freeform 12"/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8" name="Freeform 13"/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9" name="Freeform 14"/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90" name="Rectangle 26"/>
            <p:cNvSpPr>
              <a:spLocks noChangeArrowheads="1"/>
            </p:cNvSpPr>
            <p:nvPr/>
          </p:nvSpPr>
          <p:spPr bwMode="auto">
            <a:xfrm>
              <a:off x="3076575" y="651272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91" name="Rectangle 27"/>
            <p:cNvSpPr>
              <a:spLocks noChangeArrowheads="1"/>
            </p:cNvSpPr>
            <p:nvPr/>
          </p:nvSpPr>
          <p:spPr bwMode="auto">
            <a:xfrm>
              <a:off x="3161110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92" name="Rectangle 28"/>
            <p:cNvSpPr>
              <a:spLocks noChangeArrowheads="1"/>
            </p:cNvSpPr>
            <p:nvPr/>
          </p:nvSpPr>
          <p:spPr bwMode="auto">
            <a:xfrm>
              <a:off x="3502819" y="651272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93" name="Rectangle 29"/>
            <p:cNvSpPr>
              <a:spLocks noChangeArrowheads="1"/>
            </p:cNvSpPr>
            <p:nvPr/>
          </p:nvSpPr>
          <p:spPr bwMode="auto">
            <a:xfrm>
              <a:off x="3674269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4" name="Rectangle 30"/>
            <p:cNvSpPr>
              <a:spLocks noChangeArrowheads="1"/>
            </p:cNvSpPr>
            <p:nvPr/>
          </p:nvSpPr>
          <p:spPr bwMode="auto">
            <a:xfrm>
              <a:off x="3943350" y="664369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95" name="Rectangle 31"/>
            <p:cNvSpPr>
              <a:spLocks noChangeArrowheads="1"/>
            </p:cNvSpPr>
            <p:nvPr/>
          </p:nvSpPr>
          <p:spPr bwMode="auto">
            <a:xfrm>
              <a:off x="4086225" y="740569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6" name="Rectangle 32"/>
            <p:cNvSpPr>
              <a:spLocks noChangeArrowheads="1"/>
            </p:cNvSpPr>
            <p:nvPr/>
          </p:nvSpPr>
          <p:spPr bwMode="auto">
            <a:xfrm>
              <a:off x="4385072" y="664369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97" name="Rectangle 33"/>
            <p:cNvSpPr>
              <a:spLocks noChangeArrowheads="1"/>
            </p:cNvSpPr>
            <p:nvPr/>
          </p:nvSpPr>
          <p:spPr bwMode="auto">
            <a:xfrm>
              <a:off x="4568428" y="72509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8" name="Rectangle 34"/>
            <p:cNvSpPr>
              <a:spLocks noChangeArrowheads="1"/>
            </p:cNvSpPr>
            <p:nvPr/>
          </p:nvSpPr>
          <p:spPr bwMode="auto">
            <a:xfrm>
              <a:off x="4811316" y="675085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99" name="Rectangle 35"/>
            <p:cNvSpPr>
              <a:spLocks noChangeArrowheads="1"/>
            </p:cNvSpPr>
            <p:nvPr/>
          </p:nvSpPr>
          <p:spPr bwMode="auto">
            <a:xfrm>
              <a:off x="4968478" y="752475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0" name="Rectangle 36"/>
            <p:cNvSpPr>
              <a:spLocks noChangeArrowheads="1"/>
            </p:cNvSpPr>
            <p:nvPr/>
          </p:nvSpPr>
          <p:spPr bwMode="auto">
            <a:xfrm>
              <a:off x="7042547" y="675085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01" name="Rectangle 37"/>
            <p:cNvSpPr>
              <a:spLocks noChangeArrowheads="1"/>
            </p:cNvSpPr>
            <p:nvPr/>
          </p:nvSpPr>
          <p:spPr bwMode="auto">
            <a:xfrm>
              <a:off x="7213997" y="739378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02" name="Rectangle 38"/>
            <p:cNvSpPr>
              <a:spLocks noChangeArrowheads="1"/>
            </p:cNvSpPr>
            <p:nvPr/>
          </p:nvSpPr>
          <p:spPr bwMode="auto">
            <a:xfrm>
              <a:off x="7468791" y="663178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03" name="Rectangle 39"/>
            <p:cNvSpPr>
              <a:spLocks noChangeArrowheads="1"/>
            </p:cNvSpPr>
            <p:nvPr/>
          </p:nvSpPr>
          <p:spPr bwMode="auto">
            <a:xfrm>
              <a:off x="7610475" y="702469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cxnSp>
        <p:nvCxnSpPr>
          <p:cNvPr id="204" name="Conector recto de flecha 203"/>
          <p:cNvCxnSpPr/>
          <p:nvPr/>
        </p:nvCxnSpPr>
        <p:spPr>
          <a:xfrm>
            <a:off x="3410378" y="2321920"/>
            <a:ext cx="1164867" cy="145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5955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007F1-D1B3-406E-A0BF-ABC37539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55775"/>
          </a:xfrm>
        </p:spPr>
        <p:txBody>
          <a:bodyPr/>
          <a:lstStyle/>
          <a:p>
            <a:r>
              <a:rPr lang="es-PE" dirty="0"/>
              <a:t>ISAM</a:t>
            </a:r>
            <a:br>
              <a:rPr lang="es-PE" dirty="0"/>
            </a:br>
            <a:r>
              <a:rPr lang="es-PE" sz="1800" dirty="0"/>
              <a:t>Árbol Estático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5F5820-9D58-474E-8D6F-6E9C700F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582" y="263642"/>
            <a:ext cx="7485311" cy="4616215"/>
          </a:xfrm>
        </p:spPr>
        <p:txBody>
          <a:bodyPr/>
          <a:lstStyle/>
          <a:p>
            <a:r>
              <a:rPr lang="es-ES" b="1" u="sng" dirty="0"/>
              <a:t>Actividad Grupal.</a:t>
            </a:r>
            <a:r>
              <a:rPr lang="es-ES" dirty="0"/>
              <a:t> Discuta y resuelva los siguientes algoritmos:</a:t>
            </a:r>
          </a:p>
          <a:p>
            <a:pPr lvl="1"/>
            <a:r>
              <a:rPr lang="es-PE" b="1" dirty="0"/>
              <a:t>Algoritmo para insertar un nuevo registro</a:t>
            </a:r>
          </a:p>
          <a:p>
            <a:pPr lvl="2"/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insert</a:t>
            </a:r>
            <a:r>
              <a:rPr lang="es-PE" dirty="0"/>
              <a:t>(T </a:t>
            </a:r>
            <a:r>
              <a:rPr lang="es-PE" dirty="0" err="1"/>
              <a:t>key</a:t>
            </a:r>
            <a:r>
              <a:rPr lang="es-PE" dirty="0"/>
              <a:t>, </a:t>
            </a:r>
            <a:r>
              <a:rPr lang="es-PE" dirty="0" err="1"/>
              <a:t>Record</a:t>
            </a:r>
            <a:r>
              <a:rPr lang="es-PE" dirty="0"/>
              <a:t> </a:t>
            </a:r>
            <a:r>
              <a:rPr lang="es-PE" dirty="0" err="1"/>
              <a:t>record</a:t>
            </a:r>
            <a:r>
              <a:rPr lang="es-PE" dirty="0"/>
              <a:t>); //asumir que ya tenemos el índice construido</a:t>
            </a:r>
          </a:p>
          <a:p>
            <a:pPr lvl="1"/>
            <a:r>
              <a:rPr lang="es-PE" b="1" dirty="0"/>
              <a:t>Algoritmo para una búsqueda puntual </a:t>
            </a:r>
          </a:p>
          <a:p>
            <a:pPr lvl="2"/>
            <a:r>
              <a:rPr lang="en-US" dirty="0"/>
              <a:t>Record search(T key);</a:t>
            </a:r>
            <a:endParaRPr lang="es-PE" dirty="0"/>
          </a:p>
          <a:p>
            <a:pPr lvl="1"/>
            <a:r>
              <a:rPr lang="es-PE" b="1" dirty="0"/>
              <a:t>Algoritmo para una búsqueda por rango</a:t>
            </a:r>
          </a:p>
          <a:p>
            <a:pPr lvl="2"/>
            <a:r>
              <a:rPr lang="en-US" dirty="0"/>
              <a:t>vector&lt;Record&gt; search(T begin-key, T end-key);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Void remove(T key)</a:t>
            </a:r>
          </a:p>
          <a:p>
            <a:pPr lvl="1"/>
            <a:r>
              <a:rPr lang="en-US" sz="1400" i="1" dirty="0" err="1"/>
              <a:t>Indicar</a:t>
            </a:r>
            <a:r>
              <a:rPr lang="en-US" sz="1400" i="1" dirty="0"/>
              <a:t> la </a:t>
            </a:r>
            <a:r>
              <a:rPr lang="en-US" sz="1400" i="1" dirty="0" err="1"/>
              <a:t>complejidad</a:t>
            </a:r>
            <a:r>
              <a:rPr lang="en-US" sz="1400" i="1" dirty="0"/>
              <a:t> </a:t>
            </a:r>
            <a:r>
              <a:rPr lang="en-US" sz="1400" i="1" dirty="0" err="1"/>
              <a:t>computacional</a:t>
            </a:r>
            <a:r>
              <a:rPr lang="en-US" sz="1400" i="1" dirty="0"/>
              <a:t> </a:t>
            </a:r>
            <a:r>
              <a:rPr lang="en-US" sz="1400" i="1" dirty="0" err="1"/>
              <a:t>en</a:t>
            </a:r>
            <a:r>
              <a:rPr lang="en-US" sz="1400" i="1" dirty="0"/>
              <a:t> </a:t>
            </a:r>
            <a:r>
              <a:rPr lang="en-US" sz="1400" i="1" dirty="0" err="1"/>
              <a:t>funci</a:t>
            </a:r>
            <a:r>
              <a:rPr lang="es-ES" sz="1400" i="1" dirty="0" err="1"/>
              <a:t>ó</a:t>
            </a:r>
            <a:r>
              <a:rPr lang="en-US" sz="1400" i="1" dirty="0"/>
              <a:t>n del </a:t>
            </a:r>
            <a:r>
              <a:rPr lang="en-US" sz="1400" i="1" dirty="0" err="1"/>
              <a:t>número</a:t>
            </a:r>
            <a:r>
              <a:rPr lang="en-US" sz="1400" i="1" dirty="0"/>
              <a:t> de </a:t>
            </a:r>
            <a:r>
              <a:rPr lang="en-US" sz="1400" i="1" dirty="0" err="1"/>
              <a:t>acceso</a:t>
            </a:r>
            <a:r>
              <a:rPr lang="en-US" sz="1400" i="1" dirty="0"/>
              <a:t> a </a:t>
            </a:r>
            <a:r>
              <a:rPr lang="en-US" sz="1400" i="1" dirty="0" err="1"/>
              <a:t>memoria</a:t>
            </a:r>
            <a:r>
              <a:rPr lang="en-US" sz="1400" i="1" dirty="0"/>
              <a:t> </a:t>
            </a:r>
            <a:r>
              <a:rPr lang="en-US" sz="1400" i="1" dirty="0" err="1"/>
              <a:t>secundaria</a:t>
            </a:r>
            <a:r>
              <a:rPr lang="en-US" sz="1400" i="1" dirty="0"/>
              <a:t>.</a:t>
            </a:r>
            <a:endParaRPr lang="es-PE" sz="1400" i="1" dirty="0"/>
          </a:p>
          <a:p>
            <a:pPr marL="1054100" lvl="2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1997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311700" y="11692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311700" y="696740"/>
            <a:ext cx="7824300" cy="3479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Multilevel Index-file (Static tree structure):</a:t>
            </a:r>
            <a:endParaRPr b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s-PE" b="1" i="1" dirty="0"/>
              <a:t>File creation</a:t>
            </a:r>
            <a:r>
              <a:rPr lang="en-US" altLang="es-PE" b="1" dirty="0"/>
              <a:t>:  </a:t>
            </a:r>
            <a:r>
              <a:rPr lang="en-US" altLang="es-PE" dirty="0"/>
              <a:t>Leaf (data)  pages allocated  sequentially, sorted by search key; then  index pages allocated, then overflow pgs.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s-PE" b="1" i="1" dirty="0"/>
              <a:t>Search</a:t>
            </a:r>
            <a:r>
              <a:rPr lang="en-US" altLang="es-PE" dirty="0"/>
              <a:t>:  Start at root; use the key  for comparisons to go to leaf. 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s-PE" dirty="0"/>
              <a:t>      Cost = log </a:t>
            </a:r>
            <a:r>
              <a:rPr lang="en-US" altLang="es-PE" baseline="-25000" dirty="0"/>
              <a:t>F </a:t>
            </a:r>
            <a:r>
              <a:rPr lang="en-US" altLang="es-PE" dirty="0"/>
              <a:t>N ;       F = # entries/</a:t>
            </a:r>
            <a:r>
              <a:rPr lang="en-US" altLang="es-PE" dirty="0" err="1"/>
              <a:t>pg</a:t>
            </a:r>
            <a:r>
              <a:rPr lang="en-US" altLang="es-PE" dirty="0"/>
              <a:t>;           N = # leaf </a:t>
            </a:r>
            <a:r>
              <a:rPr lang="en-US" altLang="es-PE" dirty="0" err="1"/>
              <a:t>pgs</a:t>
            </a:r>
            <a:endParaRPr lang="en-US" altLang="es-PE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s-PE" b="1" i="1" dirty="0"/>
              <a:t>Insert</a:t>
            </a:r>
            <a:r>
              <a:rPr lang="en-US" altLang="es-PE" dirty="0"/>
              <a:t>:  Find leaf that data entry belongs to, and put it there.  </a:t>
            </a:r>
            <a:r>
              <a:rPr lang="en-US" altLang="es-PE" b="1" i="1" dirty="0"/>
              <a:t>Overflow page if necessary.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s-PE" b="1" i="1" dirty="0"/>
              <a:t>Delete</a:t>
            </a:r>
            <a:r>
              <a:rPr lang="en-US" altLang="es-PE" dirty="0"/>
              <a:t>:  Find and remove from leaf; if empty page, de-allocate.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211293" y="4436913"/>
            <a:ext cx="519853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es-PE" sz="2400" b="1" i="1" dirty="0">
                <a:solidFill>
                  <a:srgbClr val="FF0000"/>
                </a:solidFill>
              </a:rPr>
              <a:t>inserts/deletes affect only leaf pages</a:t>
            </a:r>
            <a:r>
              <a:rPr lang="en-US" altLang="es-PE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034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311700" y="35688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321" name="Google Shape;321;p34"/>
          <p:cNvSpPr txBox="1"/>
          <p:nvPr/>
        </p:nvSpPr>
        <p:spPr>
          <a:xfrm>
            <a:off x="618400" y="1460175"/>
            <a:ext cx="79368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Ventajas: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Búsquedas eficientes O(L), L niveles de indexacion.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Inserciones y eliminaciones eficientes. 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Podemos implementar el acceso multi-nivel de registros.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Podemos extender la estructura para trabajar con multi-key files.</a:t>
            </a:r>
            <a:endParaRPr sz="18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618400" y="3288975"/>
            <a:ext cx="7936800" cy="1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Desventajas:</a:t>
            </a:r>
            <a:r>
              <a:rPr lang="e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Espacio extra para el mantener el index-file.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Inserciones y eliminaciones eleva la complejidad estructural del índice. 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1892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Laboratorio 2.2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1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Empaquetando Registros en  Bloques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076225"/>
            <a:ext cx="8520600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Se presentan dos casos:</a:t>
            </a:r>
            <a:endParaRPr sz="2000" dirty="0"/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2. La longitud del registro es </a:t>
            </a:r>
            <a:r>
              <a:rPr lang="es" sz="2000" b="1" i="1" dirty="0"/>
              <a:t>mayor </a:t>
            </a:r>
            <a:r>
              <a:rPr lang="es" sz="2000" dirty="0"/>
              <a:t>que el tamaño del bloque</a:t>
            </a:r>
            <a:endParaRPr sz="2000" dirty="0"/>
          </a:p>
          <a:p>
            <a:pPr marL="719999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Se utiliza la organización extendida (spanned organization).</a:t>
            </a:r>
            <a:endParaRPr sz="1600" dirty="0"/>
          </a:p>
          <a:p>
            <a:pPr marL="719999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Un registro extendido puede abarcar diferentes bloques.</a:t>
            </a: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719999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File Blocks: secuencia de bloques que contienen todos los registros del archivo.</a:t>
            </a:r>
            <a:endParaRPr sz="1600" dirty="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2127469" y="3091975"/>
          <a:ext cx="1003200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89;p16"/>
          <p:cNvGraphicFramePr/>
          <p:nvPr>
            <p:extLst>
              <p:ext uri="{D42A27DB-BD31-4B8C-83A1-F6EECF244321}">
                <p14:modId xmlns:p14="http://schemas.microsoft.com/office/powerpoint/2010/main" val="2371343237"/>
              </p:ext>
            </p:extLst>
          </p:nvPr>
        </p:nvGraphicFramePr>
        <p:xfrm>
          <a:off x="521100" y="3091975"/>
          <a:ext cx="1003175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0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3733863" y="3091975"/>
          <a:ext cx="1003200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6946650" y="3091975"/>
          <a:ext cx="1003200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5340256" y="3091975"/>
          <a:ext cx="1003200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3" name="Google Shape;93;p16"/>
          <p:cNvCxnSpPr/>
          <p:nvPr/>
        </p:nvCxnSpPr>
        <p:spPr>
          <a:xfrm rot="10800000" flipH="1">
            <a:off x="1591000" y="3255475"/>
            <a:ext cx="507900" cy="1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/>
          <p:nvPr/>
        </p:nvCxnSpPr>
        <p:spPr>
          <a:xfrm rot="10800000" flipH="1">
            <a:off x="3191200" y="3255475"/>
            <a:ext cx="507900" cy="1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/>
          <p:nvPr/>
        </p:nvCxnSpPr>
        <p:spPr>
          <a:xfrm rot="10800000" flipH="1">
            <a:off x="4791400" y="3255475"/>
            <a:ext cx="507900" cy="1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/>
          <p:nvPr/>
        </p:nvCxnSpPr>
        <p:spPr>
          <a:xfrm rot="10800000" flipH="1">
            <a:off x="6391600" y="3255475"/>
            <a:ext cx="507900" cy="1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Empaquetando Registros en  Bloques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076225"/>
            <a:ext cx="8520600" cy="1685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Se presentan dos casos:</a:t>
            </a:r>
            <a:endParaRPr sz="2000" dirty="0"/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2. La longitud del registro es </a:t>
            </a:r>
            <a:r>
              <a:rPr lang="es" sz="2000" b="1" i="1" dirty="0"/>
              <a:t>mayor </a:t>
            </a:r>
            <a:r>
              <a:rPr lang="es" sz="2000" dirty="0"/>
              <a:t>que el tamaño del bloque</a:t>
            </a:r>
            <a:endParaRPr sz="2000" dirty="0"/>
          </a:p>
          <a:p>
            <a:pPr marL="719999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También se utiliza organización extendida para </a:t>
            </a:r>
            <a:r>
              <a:rPr lang="es-PE" sz="1600" dirty="0"/>
              <a:t>evitar espacios libres en los buffers.</a:t>
            </a:r>
            <a:endParaRPr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FEED91-A1FB-43A4-8ACC-ADEEB43B0EB8}"/>
              </a:ext>
            </a:extLst>
          </p:cNvPr>
          <p:cNvSpPr txBox="1"/>
          <p:nvPr/>
        </p:nvSpPr>
        <p:spPr>
          <a:xfrm>
            <a:off x="835239" y="4325899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Leer más …</a:t>
            </a:r>
          </a:p>
          <a:p>
            <a:r>
              <a:rPr lang="es-PE" sz="1600" i="1" dirty="0"/>
              <a:t>File </a:t>
            </a:r>
            <a:r>
              <a:rPr lang="es-PE" sz="1600" i="1" dirty="0" err="1"/>
              <a:t>Structures</a:t>
            </a:r>
            <a:r>
              <a:rPr lang="es-PE" sz="1600" i="1" dirty="0"/>
              <a:t>: </a:t>
            </a:r>
            <a:r>
              <a:rPr lang="es-PE" sz="1600" i="1" dirty="0" err="1"/>
              <a:t>an</a:t>
            </a:r>
            <a:r>
              <a:rPr lang="es-PE" sz="1600" i="1" dirty="0"/>
              <a:t> </a:t>
            </a:r>
            <a:r>
              <a:rPr lang="es-PE" sz="1600" i="1" dirty="0" err="1"/>
              <a:t>object</a:t>
            </a:r>
            <a:r>
              <a:rPr lang="es-PE" sz="1600" i="1" dirty="0"/>
              <a:t> </a:t>
            </a:r>
            <a:r>
              <a:rPr lang="es-PE" sz="1600" i="1" dirty="0" err="1"/>
              <a:t>oriented</a:t>
            </a:r>
            <a:r>
              <a:rPr lang="es-PE" sz="1600" i="1" dirty="0"/>
              <a:t> </a:t>
            </a:r>
            <a:r>
              <a:rPr lang="es-PE" sz="1600" i="1" dirty="0" err="1"/>
              <a:t>approach</a:t>
            </a:r>
            <a:r>
              <a:rPr lang="es-PE" sz="1600" i="1" dirty="0"/>
              <a:t> </a:t>
            </a:r>
            <a:r>
              <a:rPr lang="es-PE" sz="1600" i="1" dirty="0" err="1"/>
              <a:t>with</a:t>
            </a:r>
            <a:r>
              <a:rPr lang="es-PE" sz="1600" i="1" dirty="0"/>
              <a:t> C++. Michael Folk. </a:t>
            </a:r>
            <a:r>
              <a:rPr lang="es-PE" sz="1600" b="1" i="1" dirty="0" err="1"/>
              <a:t>Chapter</a:t>
            </a:r>
            <a:r>
              <a:rPr lang="es-PE" sz="1600" b="1" i="1" dirty="0"/>
              <a:t> 4.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27" y="2896740"/>
            <a:ext cx="4864926" cy="8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5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Tipos de búsqueda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Google Shape;338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7730700" cy="330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algn="l" rtl="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s-PE" dirty="0"/>
                  <a:t>Devolver todos los registros  </a:t>
                </a:r>
              </a:p>
              <a:p>
                <a:pPr marL="8001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Record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[ ] </a:t>
                </a: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scanAll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( )  </a:t>
                </a:r>
                <a14:m>
                  <m:oMath xmlns:m="http://schemas.openxmlformats.org/officeDocument/2006/math">
                    <m:r>
                      <a:rPr lang="es-PE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s-PE" sz="1600" b="1" i="1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pPr marL="342900" lvl="0" algn="l" rtl="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s-PE" dirty="0"/>
                  <a:t>Devolver registro dada su posición lógica</a:t>
                </a:r>
              </a:p>
              <a:p>
                <a:pPr marL="8001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Record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search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n) </a:t>
                </a:r>
                <a14:m>
                  <m:oMath xmlns:m="http://schemas.openxmlformats.org/officeDocument/2006/math">
                    <m:r>
                      <a:rPr lang="es-PE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s-PE" sz="1600" i="1" dirty="0">
                  <a:latin typeface="Consolas" panose="020B0609020204030204" pitchFamily="49" charset="0"/>
                </a:endParaRPr>
              </a:p>
              <a:p>
                <a:pPr marL="342900" lvl="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s-PE" dirty="0"/>
                  <a:t>Devolver registro(s) dado </a:t>
                </a:r>
                <a:r>
                  <a:rPr lang="es" dirty="0"/>
                  <a:t>el valor de alguno de sus campos (search-key)</a:t>
                </a:r>
              </a:p>
              <a:p>
                <a:pPr marL="8001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" sz="1600" b="1" i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Record[ ] search(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FieldType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&gt;  key)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sz="1600" b="1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8" name="Google Shape;338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7730700" cy="3302700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>
            <a:spLocks noGrp="1"/>
          </p:cNvSpPr>
          <p:nvPr>
            <p:ph type="title"/>
          </p:nvPr>
        </p:nvSpPr>
        <p:spPr>
          <a:xfrm>
            <a:off x="1088338" y="458955"/>
            <a:ext cx="6636124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400" dirty="0">
                <a:latin typeface="Open Sans"/>
                <a:ea typeface="Open Sans"/>
                <a:cs typeface="Open Sans"/>
                <a:sym typeface="Open Sans"/>
              </a:rPr>
              <a:t>Métodos de 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400" dirty="0">
                <a:latin typeface="Open Sans"/>
                <a:ea typeface="Open Sans"/>
                <a:cs typeface="Open Sans"/>
                <a:sym typeface="Open Sans"/>
              </a:rPr>
              <a:t>Organización de Archivos</a:t>
            </a:r>
            <a:endParaRPr dirty="0"/>
          </a:p>
        </p:txBody>
      </p:sp>
      <p:sp>
        <p:nvSpPr>
          <p:cNvPr id="331" name="Google Shape;331;p1"/>
          <p:cNvSpPr txBox="1">
            <a:spLocks noGrp="1"/>
          </p:cNvSpPr>
          <p:nvPr>
            <p:ph idx="4294967295"/>
          </p:nvPr>
        </p:nvSpPr>
        <p:spPr>
          <a:xfrm>
            <a:off x="374400" y="1925230"/>
            <a:ext cx="3700800" cy="3129170"/>
          </a:xfrm>
          <a:prstGeom prst="rect">
            <a:avLst/>
          </a:prstGeom>
          <a:solidFill>
            <a:srgbClr val="002060">
              <a:alpha val="21961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 sz="1800" dirty="0">
                <a:solidFill>
                  <a:schemeClr val="bg1"/>
                </a:solidFill>
              </a:rPr>
              <a:t>El método de organización de archivos depende de los medios de almacenamiento, tamaño de archivo, tipo de acceso, grado de actividad y volatilidad</a:t>
            </a:r>
            <a:endParaRPr sz="1800" dirty="0">
              <a:solidFill>
                <a:schemeClr val="bg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 sz="1800" dirty="0">
                <a:solidFill>
                  <a:schemeClr val="bg1"/>
                </a:solidFill>
              </a:rPr>
              <a:t>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32" name="Google Shape;332;p1"/>
          <p:cNvSpPr txBox="1">
            <a:spLocks noGrp="1"/>
          </p:cNvSpPr>
          <p:nvPr>
            <p:ph type="body" idx="4294967295"/>
          </p:nvPr>
        </p:nvSpPr>
        <p:spPr>
          <a:xfrm>
            <a:off x="5320800" y="1925230"/>
            <a:ext cx="3823200" cy="3016658"/>
          </a:xfrm>
          <a:prstGeom prst="rect">
            <a:avLst/>
          </a:prstGeom>
          <a:solidFill>
            <a:srgbClr val="002060">
              <a:alpha val="2196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s" sz="2300" b="1" dirty="0">
                <a:solidFill>
                  <a:schemeClr val="bg1"/>
                </a:solidFill>
              </a:rPr>
              <a:t>Heap Files</a:t>
            </a:r>
            <a:endParaRPr sz="2300" b="1" dirty="0">
              <a:solidFill>
                <a:schemeClr val="bg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s" sz="2300" b="1" dirty="0">
                <a:solidFill>
                  <a:schemeClr val="bg1"/>
                </a:solidFill>
              </a:rPr>
              <a:t>Sequential Files </a:t>
            </a:r>
            <a:endParaRPr sz="2300" b="1" dirty="0">
              <a:solidFill>
                <a:schemeClr val="bg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s" sz="2300" b="1" dirty="0">
                <a:solidFill>
                  <a:schemeClr val="bg1"/>
                </a:solidFill>
              </a:rPr>
              <a:t>Random Files</a:t>
            </a:r>
            <a:endParaRPr sz="2300" b="1" dirty="0">
              <a:solidFill>
                <a:schemeClr val="bg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s" sz="2300" b="1" dirty="0">
                <a:solidFill>
                  <a:schemeClr val="bg1"/>
                </a:solidFill>
              </a:rPr>
              <a:t>Indexed Sequential Files</a:t>
            </a:r>
            <a:endParaRPr sz="23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699" y="171156"/>
            <a:ext cx="8520600" cy="65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Heap File Organization</a:t>
            </a:r>
            <a:endParaRPr sz="40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699" y="1087674"/>
            <a:ext cx="5275501" cy="3918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400" dirty="0"/>
              <a:t>En un Heap File los registros son almacenados en </a:t>
            </a:r>
            <a:r>
              <a:rPr lang="es" sz="2400" b="1" dirty="0"/>
              <a:t>ubicaciones adyacentes</a:t>
            </a:r>
            <a:r>
              <a:rPr lang="es" sz="2400" dirty="0"/>
              <a:t>, </a:t>
            </a:r>
            <a:r>
              <a:rPr lang="es-PE" sz="2400" dirty="0"/>
              <a:t>conforme van llegando</a:t>
            </a:r>
            <a:r>
              <a:rPr lang="es" sz="2400" dirty="0"/>
              <a:t>.</a:t>
            </a:r>
            <a:endParaRPr sz="2400" dirty="0"/>
          </a:p>
          <a:p>
            <a:pPr lvl="0" indent="-355600">
              <a:buSzPts val="2000"/>
            </a:pPr>
            <a:r>
              <a:rPr lang="es" sz="2400" dirty="0"/>
              <a:t>No mantiene un orden físico respecto a campo.</a:t>
            </a:r>
          </a:p>
          <a:p>
            <a:pPr lvl="0" indent="-355600">
              <a:buSzPts val="2000"/>
            </a:pPr>
            <a:r>
              <a:rPr lang="es" sz="2400" dirty="0"/>
              <a:t>Se puede manejar registros </a:t>
            </a:r>
            <a:r>
              <a:rPr lang="es-PE" sz="2400" dirty="0"/>
              <a:t>de longitud variable</a:t>
            </a:r>
            <a:r>
              <a:rPr lang="es" sz="2400" dirty="0"/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400" dirty="0"/>
              <a:t>Son gestionados de alguna manera por el sistema operativo.</a:t>
            </a:r>
            <a:endParaRPr sz="2400" dirty="0"/>
          </a:p>
        </p:txBody>
      </p:sp>
      <p:sp>
        <p:nvSpPr>
          <p:cNvPr id="110" name="Google Shape;110;p18"/>
          <p:cNvSpPr/>
          <p:nvPr/>
        </p:nvSpPr>
        <p:spPr>
          <a:xfrm>
            <a:off x="6473025" y="1393550"/>
            <a:ext cx="1552500" cy="27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478113" y="1399684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1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478113" y="1773530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2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478113" y="2147376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3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487513" y="2985576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4</a:t>
            </a:r>
            <a:endParaRPr/>
          </a:p>
        </p:txBody>
      </p:sp>
      <p:cxnSp>
        <p:nvCxnSpPr>
          <p:cNvPr id="115" name="Google Shape;115;p18"/>
          <p:cNvCxnSpPr>
            <a:stCxn id="114" idx="3"/>
          </p:cNvCxnSpPr>
          <p:nvPr/>
        </p:nvCxnSpPr>
        <p:spPr>
          <a:xfrm rot="10800000" flipH="1">
            <a:off x="7029813" y="2616726"/>
            <a:ext cx="311400" cy="5487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Heap File Organization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087674"/>
            <a:ext cx="5196300" cy="3759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s-ES" sz="2400" dirty="0"/>
              <a:t>Usos: </a:t>
            </a:r>
          </a:p>
          <a:p>
            <a:pPr lvl="1" indent="-3556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s-ES" sz="2400" dirty="0"/>
              <a:t>Archivos transaccionales.  En donde los registros se almacenan en orden cronológico y se recuperan en orden inverso. </a:t>
            </a:r>
          </a:p>
          <a:p>
            <a:pPr indent="-3556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s-ES" sz="2400" dirty="0"/>
              <a:t>Generalmente son usados junto con otras estructuras de acceso.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122" name="Google Shape;122;p19"/>
          <p:cNvSpPr/>
          <p:nvPr/>
        </p:nvSpPr>
        <p:spPr>
          <a:xfrm>
            <a:off x="6422625" y="1883150"/>
            <a:ext cx="1552500" cy="27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427713" y="1889284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1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427713" y="2263130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2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427713" y="2636976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3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437113" y="3475176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4</a:t>
            </a:r>
            <a:endParaRPr/>
          </a:p>
        </p:txBody>
      </p:sp>
      <p:cxnSp>
        <p:nvCxnSpPr>
          <p:cNvPr id="127" name="Google Shape;127;p19"/>
          <p:cNvCxnSpPr>
            <a:stCxn id="126" idx="3"/>
          </p:cNvCxnSpPr>
          <p:nvPr/>
        </p:nvCxnSpPr>
        <p:spPr>
          <a:xfrm rot="10800000" flipH="1">
            <a:off x="6979413" y="3106326"/>
            <a:ext cx="311400" cy="5487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0954552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3631</TotalTime>
  <Words>2431</Words>
  <Application>Microsoft Office PowerPoint</Application>
  <PresentationFormat>Presentación en pantalla (16:9)</PresentationFormat>
  <Paragraphs>962</Paragraphs>
  <Slides>38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9" baseType="lpstr">
      <vt:lpstr>Arial</vt:lpstr>
      <vt:lpstr>Book Antiqua</vt:lpstr>
      <vt:lpstr>Calibri</vt:lpstr>
      <vt:lpstr>Calibri Light</vt:lpstr>
      <vt:lpstr>Cambria Math</vt:lpstr>
      <vt:lpstr>Consolas</vt:lpstr>
      <vt:lpstr>Monotype Sorts</vt:lpstr>
      <vt:lpstr>Open Sans</vt:lpstr>
      <vt:lpstr>Raleway</vt:lpstr>
      <vt:lpstr>Times New Roman</vt:lpstr>
      <vt:lpstr>Plantilla</vt:lpstr>
      <vt:lpstr>File Organization</vt:lpstr>
      <vt:lpstr>Empaquetando Registros en  Bloques</vt:lpstr>
      <vt:lpstr>Empaquetando Registros en  Bloques</vt:lpstr>
      <vt:lpstr>Empaquetando Registros en  Bloques</vt:lpstr>
      <vt:lpstr>Empaquetando Registros en  Bloques</vt:lpstr>
      <vt:lpstr>Tipos de búsqueda </vt:lpstr>
      <vt:lpstr>Métodos de  Organización de Archivos</vt:lpstr>
      <vt:lpstr>Heap File Organization</vt:lpstr>
      <vt:lpstr>Heap File Organization</vt:lpstr>
      <vt:lpstr>Heap File Organization</vt:lpstr>
      <vt:lpstr>Sequential [Ordered] File Organization</vt:lpstr>
      <vt:lpstr>Sequential File Organization</vt:lpstr>
      <vt:lpstr>Sequential File Organization</vt:lpstr>
      <vt:lpstr>Sequential File Organization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Sequential File Organization</vt:lpstr>
      <vt:lpstr>Sequential File Organization</vt:lpstr>
      <vt:lpstr>Random [Direct] File Organization</vt:lpstr>
      <vt:lpstr>Random File Organization</vt:lpstr>
      <vt:lpstr>Presentación de PowerPoint</vt:lpstr>
      <vt:lpstr>Laboratorio 2.1</vt:lpstr>
      <vt:lpstr>Indexed Sequential Access Method ISAM</vt:lpstr>
      <vt:lpstr>Indexed Sequential Access Method </vt:lpstr>
      <vt:lpstr>Indexed Sequential Access Method</vt:lpstr>
      <vt:lpstr>Indexed Sequential Access Method</vt:lpstr>
      <vt:lpstr>Indexed Sequential Access Method</vt:lpstr>
      <vt:lpstr>Indexed Sequential Access Method</vt:lpstr>
      <vt:lpstr>Indexed Sequential Access Method</vt:lpstr>
      <vt:lpstr>ISAM Árbol Estático</vt:lpstr>
      <vt:lpstr>ISAM Árbol Estático</vt:lpstr>
      <vt:lpstr>ISAM Árbol Estático</vt:lpstr>
      <vt:lpstr>Indexed Sequential Access Method</vt:lpstr>
      <vt:lpstr>Indexed Sequential Access Method</vt:lpstr>
      <vt:lpstr>Laboratorio 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Organization</dc:title>
  <cp:lastModifiedBy>heider sanchez</cp:lastModifiedBy>
  <cp:revision>151</cp:revision>
  <dcterms:modified xsi:type="dcterms:W3CDTF">2023-03-30T22:17:03Z</dcterms:modified>
</cp:coreProperties>
</file>