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597534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Evaluating Persistent Memory Range Indexes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xfrm>
            <a:off x="929736" y="434440"/>
            <a:ext cx="21005801" cy="22860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Single-thread - Update</a:t>
            </a:r>
          </a:p>
        </p:txBody>
      </p:sp>
      <p:pic>
        <p:nvPicPr>
          <p:cNvPr id="16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019" y="2956734"/>
            <a:ext cx="13620761" cy="6083883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hape 162"/>
          <p:cNvSpPr/>
          <p:nvPr>
            <p:ph type="body" sz="half" idx="1"/>
          </p:nvPr>
        </p:nvSpPr>
        <p:spPr>
          <a:xfrm>
            <a:off x="14029681" y="3676715"/>
            <a:ext cx="9979053" cy="9707482"/>
          </a:xfrm>
          <a:prstGeom prst="rect">
            <a:avLst/>
          </a:prstGeom>
        </p:spPr>
        <p:txBody>
          <a:bodyPr anchor="t"/>
          <a:lstStyle/>
          <a:p>
            <a:pPr marL="0" indent="0">
              <a:lnSpc>
                <a:spcPct val="90000"/>
              </a:lnSpc>
              <a:buSzTx/>
              <a:buNone/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Insert</a:t>
            </a:r>
          </a:p>
          <a:p>
            <a:pPr marL="547076" indent="-547076">
              <a:lnSpc>
                <a:spcPct val="90000"/>
              </a:lnSpc>
              <a:spcBef>
                <a:spcPts val="2500"/>
              </a:spcBef>
              <a:buSzPct val="100000"/>
              <a:buAutoNum type="circleNumDbPlain" startAt="1"/>
              <a:defRPr sz="3200"/>
            </a:pPr>
          </a:p>
          <a:p>
            <a:pPr marL="0" indent="0">
              <a:lnSpc>
                <a:spcPct val="90000"/>
              </a:lnSpc>
              <a:spcBef>
                <a:spcPts val="1500"/>
              </a:spcBef>
              <a:buSzTx/>
              <a:buNone/>
              <a:defRPr sz="3200"/>
            </a:pPr>
          </a:p>
        </p:txBody>
      </p:sp>
      <p:pic>
        <p:nvPicPr>
          <p:cNvPr id="16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903" y="9276910"/>
            <a:ext cx="13278916" cy="44529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xfrm>
            <a:off x="929736" y="434440"/>
            <a:ext cx="21005801" cy="22860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Single-thread - Scan</a:t>
            </a:r>
          </a:p>
        </p:txBody>
      </p:sp>
      <p:pic>
        <p:nvPicPr>
          <p:cNvPr id="16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019" y="2956734"/>
            <a:ext cx="13620761" cy="6083883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>
            <p:ph type="body" sz="half" idx="1"/>
          </p:nvPr>
        </p:nvSpPr>
        <p:spPr>
          <a:xfrm>
            <a:off x="14029681" y="3676715"/>
            <a:ext cx="9979053" cy="9707482"/>
          </a:xfrm>
          <a:prstGeom prst="rect">
            <a:avLst/>
          </a:prstGeom>
        </p:spPr>
        <p:txBody>
          <a:bodyPr anchor="t"/>
          <a:lstStyle/>
          <a:p>
            <a:pPr marL="0" indent="0">
              <a:lnSpc>
                <a:spcPct val="90000"/>
              </a:lnSpc>
              <a:buSzTx/>
              <a:buNone/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Insert</a:t>
            </a:r>
          </a:p>
          <a:p>
            <a:pPr marL="547076" indent="-547076">
              <a:lnSpc>
                <a:spcPct val="90000"/>
              </a:lnSpc>
              <a:spcBef>
                <a:spcPts val="2500"/>
              </a:spcBef>
              <a:buSzPct val="100000"/>
              <a:buAutoNum type="circleNumDbPlain" startAt="1"/>
              <a:defRPr sz="3200"/>
            </a:pPr>
          </a:p>
          <a:p>
            <a:pPr marL="0" indent="0">
              <a:lnSpc>
                <a:spcPct val="90000"/>
              </a:lnSpc>
              <a:spcBef>
                <a:spcPts val="1500"/>
              </a:spcBef>
              <a:buSzTx/>
              <a:buNone/>
              <a:defRPr sz="3200"/>
            </a:pPr>
          </a:p>
        </p:txBody>
      </p:sp>
      <p:pic>
        <p:nvPicPr>
          <p:cNvPr id="16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903" y="9276910"/>
            <a:ext cx="13278916" cy="44529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xfrm>
            <a:off x="929736" y="434440"/>
            <a:ext cx="21005801" cy="22860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Single-thread - Skewed Access</a:t>
            </a:r>
          </a:p>
        </p:txBody>
      </p:sp>
      <p:pic>
        <p:nvPicPr>
          <p:cNvPr id="17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019" y="2956734"/>
            <a:ext cx="13620761" cy="6083883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>
            <p:ph type="body" sz="half" idx="1"/>
          </p:nvPr>
        </p:nvSpPr>
        <p:spPr>
          <a:xfrm>
            <a:off x="14029681" y="3676715"/>
            <a:ext cx="9979053" cy="9707482"/>
          </a:xfrm>
          <a:prstGeom prst="rect">
            <a:avLst/>
          </a:prstGeom>
        </p:spPr>
        <p:txBody>
          <a:bodyPr anchor="t"/>
          <a:lstStyle/>
          <a:p>
            <a:pPr marL="0" indent="0">
              <a:lnSpc>
                <a:spcPct val="90000"/>
              </a:lnSpc>
              <a:buSzTx/>
              <a:buNone/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Insert</a:t>
            </a:r>
          </a:p>
          <a:p>
            <a:pPr marL="547076" indent="-547076">
              <a:lnSpc>
                <a:spcPct val="90000"/>
              </a:lnSpc>
              <a:spcBef>
                <a:spcPts val="2500"/>
              </a:spcBef>
              <a:buSzPct val="100000"/>
              <a:buAutoNum type="circleNumDbPlain" startAt="1"/>
              <a:defRPr sz="3200"/>
            </a:pPr>
          </a:p>
          <a:p>
            <a:pPr marL="0" indent="0">
              <a:lnSpc>
                <a:spcPct val="90000"/>
              </a:lnSpc>
              <a:spcBef>
                <a:spcPts val="1500"/>
              </a:spcBef>
              <a:buSzTx/>
              <a:buNone/>
              <a:defRPr sz="3200"/>
            </a:pPr>
          </a:p>
        </p:txBody>
      </p:sp>
      <p:pic>
        <p:nvPicPr>
          <p:cNvPr id="17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903" y="9276910"/>
            <a:ext cx="13278916" cy="44529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xfrm>
            <a:off x="929736" y="434440"/>
            <a:ext cx="21005801" cy="22860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Multi-thread</a:t>
            </a:r>
          </a:p>
        </p:txBody>
      </p:sp>
      <p:pic>
        <p:nvPicPr>
          <p:cNvPr id="17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4489" y="2510732"/>
            <a:ext cx="17983201" cy="441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75586" y="8060347"/>
            <a:ext cx="9359901" cy="4457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71087" y="7375404"/>
            <a:ext cx="9118601" cy="4927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xfrm>
            <a:off x="929736" y="434440"/>
            <a:ext cx="21005801" cy="22860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Mixed-Workload &amp; Tail latency</a:t>
            </a:r>
          </a:p>
        </p:txBody>
      </p:sp>
      <p:pic>
        <p:nvPicPr>
          <p:cNvPr id="18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0441" y="6428515"/>
            <a:ext cx="18529655" cy="70156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6423" y="2782708"/>
            <a:ext cx="17997691" cy="35835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929736" y="434440"/>
            <a:ext cx="21005801" cy="22860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Long Key and Values</a:t>
            </a:r>
          </a:p>
        </p:txBody>
      </p:sp>
      <p:pic>
        <p:nvPicPr>
          <p:cNvPr id="18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7323" y="3743288"/>
            <a:ext cx="18199050" cy="6229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Introduction</a:t>
            </a:r>
          </a:p>
        </p:txBody>
      </p:sp>
      <p:sp>
        <p:nvSpPr>
          <p:cNvPr id="122" name="Shape 122"/>
          <p:cNvSpPr/>
          <p:nvPr>
            <p:ph type="body" sz="half" idx="1"/>
          </p:nvPr>
        </p:nvSpPr>
        <p:spPr>
          <a:xfrm>
            <a:off x="14213211" y="3238499"/>
            <a:ext cx="8481689" cy="999455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</p:txBody>
      </p:sp>
      <p:pic>
        <p:nvPicPr>
          <p:cNvPr id="12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508" y="3373387"/>
            <a:ext cx="12511845" cy="2684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Write-Atomic B+-Tree</a:t>
            </a:r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12903600" y="3238500"/>
            <a:ext cx="11044602" cy="5863424"/>
          </a:xfrm>
          <a:prstGeom prst="rect">
            <a:avLst/>
          </a:prstGeom>
        </p:spPr>
        <p:txBody>
          <a:bodyPr anchor="t"/>
          <a:lstStyle/>
          <a:p>
            <a:pPr marL="547076" indent="-547076">
              <a:lnSpc>
                <a:spcPct val="90000"/>
              </a:lnSpc>
              <a:buSzPct val="100000"/>
              <a:buAutoNum type="alphaUcPeriod" startAt="1"/>
              <a:defRPr sz="3200"/>
            </a:pPr>
            <a:r>
              <a:t>Single-Thread</a:t>
            </a:r>
          </a:p>
          <a:p>
            <a:pPr marL="547076" indent="-547076">
              <a:lnSpc>
                <a:spcPct val="90000"/>
              </a:lnSpc>
              <a:buSzPct val="100000"/>
              <a:buAutoNum type="alphaUcPeriod" startAt="1"/>
              <a:defRPr sz="3200"/>
            </a:pPr>
            <a:r>
              <a:t>Unsorted Leaf Node (save expensive PM write), Fig 2a </a:t>
            </a:r>
          </a:p>
          <a:p>
            <a:pPr marL="547076" indent="-547076">
              <a:lnSpc>
                <a:spcPct val="90000"/>
              </a:lnSpc>
              <a:buSzPct val="100000"/>
              <a:buAutoNum type="alphaUcPeriod" startAt="1"/>
              <a:defRPr sz="3200"/>
            </a:pPr>
            <a:r>
              <a:t>Out  of place write with bitmap (Atomic);</a:t>
            </a:r>
          </a:p>
          <a:p>
            <a:pPr marL="547076" indent="-547076">
              <a:lnSpc>
                <a:spcPct val="90000"/>
              </a:lnSpc>
              <a:buSzPct val="100000"/>
              <a:buAutoNum type="alphaUcPeriod" startAt="1"/>
              <a:defRPr sz="3200"/>
            </a:pPr>
            <a:r>
              <a:t>Indirection slot array (enable binary search) Fig 2c;</a:t>
            </a:r>
          </a:p>
          <a:p>
            <a:pPr marL="547076" indent="-547076">
              <a:lnSpc>
                <a:spcPct val="90000"/>
              </a:lnSpc>
              <a:buSzPct val="100000"/>
              <a:buAutoNum type="alphaUcPeriod" startAt="1"/>
              <a:defRPr sz="3200"/>
            </a:pPr>
            <a:r>
              <a:t>Logging  4 more complex ops (split)</a:t>
            </a:r>
          </a:p>
        </p:txBody>
      </p:sp>
      <p:pic>
        <p:nvPicPr>
          <p:cNvPr id="12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3666" y="3871632"/>
            <a:ext cx="11755527" cy="8824925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12919338" y="9597862"/>
            <a:ext cx="10506883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i="1" sz="4300"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The n-th array element point 2 the </a:t>
            </a:r>
          </a:p>
          <a:p>
            <a:pPr algn="l">
              <a:defRPr i="1" sz="4300"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n-th snallet key [index]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NV-Tree</a:t>
            </a:r>
          </a:p>
        </p:txBody>
      </p:sp>
      <p:pic>
        <p:nvPicPr>
          <p:cNvPr id="13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130" y="3752088"/>
            <a:ext cx="12653948" cy="7685308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>
            <p:ph type="body" sz="half" idx="1"/>
          </p:nvPr>
        </p:nvSpPr>
        <p:spPr>
          <a:xfrm>
            <a:off x="12903600" y="3238500"/>
            <a:ext cx="11044602" cy="8343769"/>
          </a:xfrm>
          <a:prstGeom prst="rect">
            <a:avLst/>
          </a:prstGeom>
        </p:spPr>
        <p:txBody>
          <a:bodyPr anchor="t"/>
          <a:lstStyle/>
          <a:p>
            <a:pPr marL="404836" indent="-404836" defTabSz="610870">
              <a:lnSpc>
                <a:spcPct val="90000"/>
              </a:lnSpc>
              <a:spcBef>
                <a:spcPts val="4300"/>
              </a:spcBef>
              <a:buSzPct val="100000"/>
              <a:buAutoNum type="alphaUcPeriod" startAt="1"/>
              <a:defRPr sz="2368"/>
            </a:pPr>
            <a:r>
              <a:t>Selective consistency (enforce leaf node consistency);</a:t>
            </a:r>
          </a:p>
          <a:p>
            <a:pPr marL="404836" indent="-404836" defTabSz="610870">
              <a:lnSpc>
                <a:spcPct val="90000"/>
              </a:lnSpc>
              <a:spcBef>
                <a:spcPts val="4300"/>
              </a:spcBef>
              <a:buSzPct val="100000"/>
              <a:buAutoNum type="alphaUcPeriod" startAt="1"/>
              <a:defRPr sz="2368"/>
            </a:pPr>
            <a:r>
              <a:t>Reduce  Cacheline flushes;</a:t>
            </a:r>
          </a:p>
          <a:p>
            <a:pPr marL="404836" indent="-404836" defTabSz="610870">
              <a:lnSpc>
                <a:spcPct val="90000"/>
              </a:lnSpc>
              <a:spcBef>
                <a:spcPts val="4300"/>
              </a:spcBef>
              <a:buSzPct val="100000"/>
              <a:buAutoNum type="alphaUcPeriod" startAt="1"/>
              <a:defRPr sz="2368"/>
            </a:pPr>
            <a:r>
              <a:t>Recovery Inner  node after crash;</a:t>
            </a:r>
          </a:p>
          <a:p>
            <a:pPr marL="404836" indent="-404836" defTabSz="610870">
              <a:lnSpc>
                <a:spcPct val="90000"/>
              </a:lnSpc>
              <a:spcBef>
                <a:spcPts val="4300"/>
              </a:spcBef>
              <a:buSzPct val="100000"/>
              <a:buAutoNum type="alphaUcPeriod" startAt="1"/>
              <a:defRPr sz="2368"/>
            </a:pPr>
            <a:r>
              <a:t>Append only Write; (Leaf Counter)</a:t>
            </a:r>
          </a:p>
          <a:p>
            <a:pPr marL="404836" indent="-404836" defTabSz="610870">
              <a:lnSpc>
                <a:spcPct val="90000"/>
              </a:lnSpc>
              <a:spcBef>
                <a:spcPts val="4300"/>
              </a:spcBef>
              <a:buSzPct val="100000"/>
              <a:buAutoNum type="alphaUcPeriod" startAt="1"/>
              <a:defRPr sz="2368"/>
            </a:pPr>
            <a:r>
              <a:t> Write with positive flag;</a:t>
            </a:r>
          </a:p>
          <a:p>
            <a:pPr marL="404836" indent="-404836" defTabSz="610870">
              <a:lnSpc>
                <a:spcPct val="90000"/>
              </a:lnSpc>
              <a:spcBef>
                <a:spcPts val="4300"/>
              </a:spcBef>
              <a:buSzPct val="100000"/>
              <a:buAutoNum type="alphaUcPeriod" startAt="1"/>
              <a:defRPr sz="2368"/>
            </a:pPr>
            <a:r>
              <a:t>Delete with negative flag ;</a:t>
            </a:r>
          </a:p>
          <a:p>
            <a:pPr marL="404836" indent="-404836" defTabSz="610870">
              <a:lnSpc>
                <a:spcPct val="90000"/>
              </a:lnSpc>
              <a:spcBef>
                <a:spcPts val="4300"/>
              </a:spcBef>
              <a:buSzPct val="100000"/>
              <a:buAutoNum type="alphaUcPeriod" startAt="1"/>
              <a:defRPr sz="2368"/>
            </a:pPr>
            <a:r>
              <a:t>Read: Scan backward 2 find the latest version;</a:t>
            </a:r>
          </a:p>
          <a:p>
            <a:pPr marL="404836" indent="-404836" defTabSz="610870">
              <a:lnSpc>
                <a:spcPct val="90000"/>
              </a:lnSpc>
              <a:spcBef>
                <a:spcPts val="4300"/>
              </a:spcBef>
              <a:buSzPct val="100000"/>
              <a:buAutoNum type="alphaUcPeriod" startAt="1"/>
              <a:defRPr sz="2368"/>
            </a:pPr>
            <a:r>
              <a:t>Inner node stored contiguously;</a:t>
            </a:r>
          </a:p>
          <a:p>
            <a:pPr marL="404836" indent="-404836" defTabSz="610870">
              <a:lnSpc>
                <a:spcPct val="90000"/>
              </a:lnSpc>
              <a:spcBef>
                <a:spcPts val="4300"/>
              </a:spcBef>
              <a:buSzPct val="100000"/>
              <a:buAutoNum type="alphaUcPeriod" startAt="1"/>
              <a:defRPr sz="2368"/>
            </a:pPr>
            <a:r>
              <a:t>Inner nodes are immutable;  (lock-free inner node)</a:t>
            </a:r>
          </a:p>
          <a:p>
            <a:pPr marL="404836" indent="-404836" defTabSz="610870">
              <a:lnSpc>
                <a:spcPct val="90000"/>
              </a:lnSpc>
              <a:spcBef>
                <a:spcPts val="4300"/>
              </a:spcBef>
              <a:buSzPct val="100000"/>
              <a:buAutoNum type="alphaUcPeriod" startAt="1"/>
              <a:defRPr sz="2368"/>
            </a:pPr>
            <a:r>
              <a:t>Rebuilt in Sparse way (avoid frequent split) cause high mem footprints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Bz-Tree</a:t>
            </a:r>
          </a:p>
        </p:txBody>
      </p:sp>
      <p:sp>
        <p:nvSpPr>
          <p:cNvPr id="135" name="Shape 135"/>
          <p:cNvSpPr/>
          <p:nvPr>
            <p:ph type="body" sz="half" idx="1"/>
          </p:nvPr>
        </p:nvSpPr>
        <p:spPr>
          <a:xfrm>
            <a:off x="12903600" y="3238500"/>
            <a:ext cx="11044602" cy="8343769"/>
          </a:xfrm>
          <a:prstGeom prst="rect">
            <a:avLst/>
          </a:prstGeom>
        </p:spPr>
        <p:txBody>
          <a:bodyPr anchor="t"/>
          <a:lstStyle/>
          <a:p>
            <a:pPr marL="547076" indent="-547076">
              <a:lnSpc>
                <a:spcPct val="90000"/>
              </a:lnSpc>
              <a:buSzPct val="100000"/>
              <a:buAutoNum type="alphaUcPeriod" startAt="1"/>
              <a:defRPr sz="3200"/>
            </a:pPr>
            <a:r>
              <a:t>Lock-free  with PMwCAS</a:t>
            </a:r>
          </a:p>
          <a:p>
            <a:pPr marL="547076" indent="-547076">
              <a:lnSpc>
                <a:spcPct val="90000"/>
              </a:lnSpc>
              <a:buSzPct val="100000"/>
              <a:buAutoNum type="alphaUcPeriod" startAt="1"/>
              <a:defRPr sz="3200"/>
            </a:pPr>
            <a:r>
              <a:t>PMwCAS allows atomically change multiple 8-byte PM words in lock-free manner with crash-consistent</a:t>
            </a:r>
          </a:p>
          <a:p>
            <a:pPr marL="547076" indent="-547076">
              <a:lnSpc>
                <a:spcPct val="90000"/>
              </a:lnSpc>
              <a:buSzPct val="100000"/>
              <a:buAutoNum type="alphaUcPeriod" startAt="1"/>
              <a:defRPr sz="3200"/>
            </a:pPr>
            <a:r>
              <a:t>All node in PM;</a:t>
            </a:r>
          </a:p>
          <a:p>
            <a:pPr marL="547076" indent="-547076">
              <a:lnSpc>
                <a:spcPct val="90000"/>
              </a:lnSpc>
              <a:buSzPct val="100000"/>
              <a:buAutoNum type="alphaUcPeriod" startAt="1"/>
              <a:defRPr sz="3200"/>
            </a:pPr>
            <a:r>
              <a:t>Inner node are immutable (cow), except update to exist child pointers;</a:t>
            </a:r>
          </a:p>
          <a:p>
            <a:pPr marL="547076" indent="-547076">
              <a:lnSpc>
                <a:spcPct val="90000"/>
              </a:lnSpc>
              <a:buSzPct val="100000"/>
              <a:buAutoNum type="alphaUcPeriod" startAt="1"/>
              <a:defRPr sz="3200"/>
            </a:pPr>
            <a:r>
              <a:t>Sorted inner node;</a:t>
            </a:r>
          </a:p>
          <a:p>
            <a:pPr marL="547076" indent="-547076">
              <a:lnSpc>
                <a:spcPct val="90000"/>
              </a:lnSpc>
              <a:buSzPct val="100000"/>
              <a:buAutoNum type="alphaUcPeriod" startAt="1"/>
              <a:defRPr sz="3200"/>
            </a:pPr>
            <a:r>
              <a:t>Leaf node contain sorted area &amp; unsorted area;</a:t>
            </a:r>
          </a:p>
        </p:txBody>
      </p:sp>
      <p:pic>
        <p:nvPicPr>
          <p:cNvPr id="13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611" y="3364529"/>
            <a:ext cx="11936727" cy="6986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FP-Tree</a:t>
            </a:r>
          </a:p>
        </p:txBody>
      </p:sp>
      <p:sp>
        <p:nvSpPr>
          <p:cNvPr id="139" name="Shape 139"/>
          <p:cNvSpPr/>
          <p:nvPr>
            <p:ph type="body" sz="half" idx="1"/>
          </p:nvPr>
        </p:nvSpPr>
        <p:spPr>
          <a:xfrm>
            <a:off x="12903600" y="3238500"/>
            <a:ext cx="11044602" cy="8343769"/>
          </a:xfrm>
          <a:prstGeom prst="rect">
            <a:avLst/>
          </a:prstGeom>
        </p:spPr>
        <p:txBody>
          <a:bodyPr anchor="t"/>
          <a:lstStyle/>
          <a:p>
            <a:pPr marL="547076" indent="-547076">
              <a:lnSpc>
                <a:spcPct val="90000"/>
              </a:lnSpc>
              <a:buSzPct val="100000"/>
              <a:buAutoNum type="alphaUcPeriod" startAt="1"/>
              <a:defRPr sz="3200"/>
            </a:pPr>
            <a:r>
              <a:t>Use both DRAM and PM;</a:t>
            </a:r>
          </a:p>
          <a:p>
            <a:pPr marL="547076" indent="-547076">
              <a:lnSpc>
                <a:spcPct val="90000"/>
              </a:lnSpc>
              <a:buSzPct val="100000"/>
              <a:buAutoNum type="alphaUcPeriod" startAt="1"/>
              <a:defRPr sz="3200"/>
            </a:pPr>
            <a:r>
              <a:t>FPTree trades recovery time for higher runtime performance</a:t>
            </a:r>
          </a:p>
          <a:p>
            <a:pPr marL="547076" indent="-547076">
              <a:lnSpc>
                <a:spcPct val="90000"/>
              </a:lnSpc>
              <a:buSzPct val="100000"/>
              <a:buAutoNum type="alphaUcPeriod" startAt="1"/>
              <a:defRPr sz="3200"/>
            </a:pPr>
            <a:r>
              <a:t>fp accelerate search</a:t>
            </a:r>
          </a:p>
          <a:p>
            <a:pPr marL="547076" indent="-547076">
              <a:lnSpc>
                <a:spcPct val="90000"/>
              </a:lnSpc>
              <a:buSzPct val="100000"/>
              <a:buAutoNum type="alphaUcPeriod" startAt="1"/>
              <a:defRPr sz="3200"/>
            </a:pPr>
            <a:r>
              <a:t>Unsorted leaf node an bitmap;</a:t>
            </a:r>
          </a:p>
          <a:p>
            <a:pPr marL="547076" indent="-547076">
              <a:lnSpc>
                <a:spcPct val="90000"/>
              </a:lnSpc>
              <a:buSzPct val="100000"/>
              <a:buAutoNum type="alphaUcPeriod" startAt="1"/>
              <a:defRPr sz="3200"/>
            </a:pPr>
            <a:r>
              <a:t>HTM &amp; persistence primitives</a:t>
            </a:r>
          </a:p>
          <a:p>
            <a:pPr marL="547076" indent="-547076">
              <a:lnSpc>
                <a:spcPct val="90000"/>
              </a:lnSpc>
              <a:buSzPct val="100000"/>
              <a:buAutoNum type="alphaUcPeriod" startAt="1"/>
              <a:defRPr sz="3200"/>
            </a:pPr>
            <a:r>
              <a:t>selective concurrency</a:t>
            </a:r>
          </a:p>
        </p:txBody>
      </p:sp>
      <p:pic>
        <p:nvPicPr>
          <p:cNvPr id="14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4341" y="6995500"/>
            <a:ext cx="7969686" cy="228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4341" y="3137358"/>
            <a:ext cx="7969686" cy="31097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82980" y="9692191"/>
            <a:ext cx="7392408" cy="373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00621" y="3288200"/>
            <a:ext cx="8839201" cy="3657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Environment</a:t>
            </a:r>
          </a:p>
        </p:txBody>
      </p:sp>
      <p:sp>
        <p:nvSpPr>
          <p:cNvPr id="146" name="Shape 146"/>
          <p:cNvSpPr/>
          <p:nvPr>
            <p:ph type="body" sz="half" idx="1"/>
          </p:nvPr>
        </p:nvSpPr>
        <p:spPr>
          <a:xfrm>
            <a:off x="1231905" y="3676715"/>
            <a:ext cx="11044601" cy="8343770"/>
          </a:xfrm>
          <a:prstGeom prst="rect">
            <a:avLst/>
          </a:prstGeom>
        </p:spPr>
        <p:txBody>
          <a:bodyPr anchor="t"/>
          <a:lstStyle/>
          <a:p>
            <a:pPr marL="0" indent="0">
              <a:lnSpc>
                <a:spcPct val="90000"/>
              </a:lnSpc>
              <a:buSzTx/>
              <a:buNone/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Hardware</a:t>
            </a:r>
          </a:p>
          <a:p>
            <a:pPr marL="0" indent="0">
              <a:lnSpc>
                <a:spcPct val="10000"/>
              </a:lnSpc>
              <a:buSzTx/>
              <a:buNone/>
              <a:defRPr sz="3200"/>
            </a:pPr>
            <a:r>
              <a:t>Intel Xeon Platinum 8260L CPU, </a:t>
            </a:r>
          </a:p>
          <a:p>
            <a:pPr marL="0" indent="0">
              <a:lnSpc>
                <a:spcPct val="10000"/>
              </a:lnSpc>
              <a:buSzTx/>
              <a:buNone/>
              <a:defRPr sz="3200"/>
            </a:pPr>
            <a:r>
              <a:t>1.5 TB of Optane DC PM (6 × 256 GB DCPMMs) </a:t>
            </a:r>
          </a:p>
          <a:p>
            <a:pPr marL="0" indent="0">
              <a:lnSpc>
                <a:spcPct val="10000"/>
              </a:lnSpc>
              <a:buSzTx/>
              <a:buNone/>
              <a:defRPr sz="3200"/>
            </a:pPr>
            <a:r>
              <a:t>96 GB of DRAM (6 × 16 GB DIMMs). </a:t>
            </a:r>
          </a:p>
          <a:p>
            <a:pPr marL="0" indent="0">
              <a:lnSpc>
                <a:spcPct val="10000"/>
              </a:lnSpc>
              <a:buSzTx/>
              <a:buNone/>
              <a:defRPr sz="3200"/>
            </a:pPr>
            <a:r>
              <a:t>The CPU has 24 cores (48 hyperthreads), </a:t>
            </a:r>
          </a:p>
          <a:p>
            <a:pPr marL="0" indent="0">
              <a:lnSpc>
                <a:spcPct val="10000"/>
              </a:lnSpc>
              <a:buSzTx/>
              <a:buNone/>
              <a:defRPr sz="3200"/>
            </a:pPr>
            <a:r>
              <a:t>36 MB of L3 cache, and is clocked at 2.40 GHz.</a:t>
            </a:r>
          </a:p>
        </p:txBody>
      </p:sp>
      <p:sp>
        <p:nvSpPr>
          <p:cNvPr id="147" name="Shape 147"/>
          <p:cNvSpPr/>
          <p:nvPr/>
        </p:nvSpPr>
        <p:spPr>
          <a:xfrm>
            <a:off x="12524358" y="3269349"/>
            <a:ext cx="11044602" cy="8343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59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Software</a:t>
            </a:r>
          </a:p>
          <a:p>
            <a:pPr algn="l">
              <a:lnSpc>
                <a:spcPct val="10000"/>
              </a:lnSpc>
              <a:spcBef>
                <a:spcPts val="5900"/>
              </a:spcBef>
              <a:defRPr sz="3200"/>
            </a:pPr>
            <a:r>
              <a:t>PMDK </a:t>
            </a:r>
          </a:p>
          <a:p>
            <a:pPr algn="l">
              <a:lnSpc>
                <a:spcPct val="10000"/>
              </a:lnSpc>
              <a:spcBef>
                <a:spcPts val="5900"/>
              </a:spcBef>
              <a:defRPr sz="3200"/>
            </a:pPr>
          </a:p>
          <a:p>
            <a:pPr algn="l">
              <a:lnSpc>
                <a:spcPct val="10000"/>
              </a:lnSpc>
              <a:spcBef>
                <a:spcPts val="59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Workloads</a:t>
            </a:r>
          </a:p>
          <a:p>
            <a:pPr algn="l">
              <a:lnSpc>
                <a:spcPct val="10000"/>
              </a:lnSpc>
              <a:spcBef>
                <a:spcPts val="5900"/>
              </a:spcBef>
              <a:defRPr sz="3200"/>
            </a:pPr>
            <a:r>
              <a:t>uniform key distribution </a:t>
            </a:r>
          </a:p>
          <a:p>
            <a:pPr algn="l">
              <a:lnSpc>
                <a:spcPct val="10000"/>
              </a:lnSpc>
              <a:spcBef>
                <a:spcPts val="5900"/>
              </a:spcBef>
              <a:defRPr sz="3200"/>
            </a:pPr>
            <a:r>
              <a:t>a skewed key distribution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xfrm>
            <a:off x="929736" y="434440"/>
            <a:ext cx="21005801" cy="22860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Single-thread - Lookup</a:t>
            </a:r>
          </a:p>
        </p:txBody>
      </p:sp>
      <p:pic>
        <p:nvPicPr>
          <p:cNvPr id="15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019" y="2956734"/>
            <a:ext cx="13620761" cy="6083883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>
            <p:ph type="body" sz="half" idx="1"/>
          </p:nvPr>
        </p:nvSpPr>
        <p:spPr>
          <a:xfrm>
            <a:off x="14029681" y="3676715"/>
            <a:ext cx="9979053" cy="9707482"/>
          </a:xfrm>
          <a:prstGeom prst="rect">
            <a:avLst/>
          </a:prstGeom>
        </p:spPr>
        <p:txBody>
          <a:bodyPr anchor="t"/>
          <a:lstStyle/>
          <a:p>
            <a:pPr marL="0" indent="0" defTabSz="808990">
              <a:lnSpc>
                <a:spcPct val="90000"/>
              </a:lnSpc>
              <a:spcBef>
                <a:spcPts val="5700"/>
              </a:spcBef>
              <a:buSzTx/>
              <a:buNone/>
              <a:defRPr b="1" sz="3136">
                <a:latin typeface="Helvetica"/>
                <a:ea typeface="Helvetica"/>
                <a:cs typeface="Helvetica"/>
                <a:sym typeface="Helvetica"/>
              </a:defRPr>
            </a:pPr>
            <a:r>
              <a:t>Lookup</a:t>
            </a:r>
          </a:p>
          <a:p>
            <a:pPr marL="536135" indent="-536135" defTabSz="808990">
              <a:lnSpc>
                <a:spcPct val="90000"/>
              </a:lnSpc>
              <a:spcBef>
                <a:spcPts val="2400"/>
              </a:spcBef>
              <a:buSzPct val="100000"/>
              <a:buAutoNum type="circleNumDbPlain" startAt="1"/>
              <a:defRPr sz="3136"/>
            </a:pPr>
            <a:r>
              <a:t>Inner nodes in DRAM (FPTree and NV-Tree) achieve higher throughput than trees that are fully PM based (BzTree and wBTree). Fig 7a &amp; 8a</a:t>
            </a:r>
          </a:p>
          <a:p>
            <a:pPr marL="536135" indent="-536135" defTabSz="808990">
              <a:lnSpc>
                <a:spcPct val="90000"/>
              </a:lnSpc>
              <a:spcBef>
                <a:spcPts val="2400"/>
              </a:spcBef>
              <a:buSzPct val="100000"/>
              <a:buAutoNum type="circleNumDbPlain" startAt="1"/>
              <a:defRPr sz="3136"/>
            </a:pPr>
            <a:r>
              <a:t>FpTree reduce cacheline access; (with NvTree)</a:t>
            </a:r>
          </a:p>
          <a:p>
            <a:pPr marL="536135" indent="-536135" defTabSz="808990">
              <a:lnSpc>
                <a:spcPct val="90000"/>
              </a:lnSpc>
              <a:spcBef>
                <a:spcPts val="2400"/>
              </a:spcBef>
              <a:buSzPct val="100000"/>
              <a:buAutoNum type="circleNumDbPlain" startAt="1"/>
              <a:defRPr sz="3136"/>
            </a:pPr>
            <a:r>
              <a:t>FpTree show less Pm Read and cacheline miss the NV-Tree @ Fig 9(a) 10(a)</a:t>
            </a:r>
          </a:p>
          <a:p>
            <a:pPr marL="536135" indent="-536135" defTabSz="808990">
              <a:lnSpc>
                <a:spcPct val="90000"/>
              </a:lnSpc>
              <a:spcBef>
                <a:spcPts val="2400"/>
              </a:spcBef>
              <a:buSzPct val="100000"/>
              <a:buAutoNum type="circleNumDbPlain" startAt="1"/>
              <a:defRPr sz="3136"/>
            </a:pPr>
            <a:r>
              <a:t>BzTree incur few cache miss  (1K page) Fig 10(a)</a:t>
            </a:r>
          </a:p>
          <a:p>
            <a:pPr marL="536135" indent="-536135" defTabSz="808990">
              <a:lnSpc>
                <a:spcPct val="90000"/>
              </a:lnSpc>
              <a:spcBef>
                <a:spcPts val="2400"/>
              </a:spcBef>
              <a:buSzPct val="100000"/>
              <a:buAutoNum type="circleNumDbPlain" startAt="1"/>
              <a:defRPr sz="3136"/>
            </a:pPr>
            <a:r>
              <a:t>BzTree  (linear search) better than wBtree(binary search) , [price of PM] Fig7a</a:t>
            </a:r>
          </a:p>
          <a:p>
            <a:pPr marL="536135" indent="-536135" defTabSz="808990">
              <a:lnSpc>
                <a:spcPct val="90000"/>
              </a:lnSpc>
              <a:spcBef>
                <a:spcPts val="1400"/>
              </a:spcBef>
              <a:buSzPct val="100000"/>
              <a:buAutoNum type="circleNumDbPlain" startAt="1"/>
              <a:defRPr sz="3136"/>
            </a:pPr>
            <a:r>
              <a:t>NV-Tree show more DRAM read than FPTree (Fig9a);</a:t>
            </a:r>
          </a:p>
          <a:p>
            <a:pPr marL="536135" indent="-536135" defTabSz="808990">
              <a:lnSpc>
                <a:spcPct val="90000"/>
              </a:lnSpc>
              <a:spcBef>
                <a:spcPts val="1400"/>
              </a:spcBef>
              <a:buSzPct val="100000"/>
              <a:buAutoNum type="circleNumDbPlain" startAt="1"/>
              <a:defRPr sz="3136"/>
            </a:pPr>
            <a:r>
              <a:t>NV-Tree incur write fro read;(lock in leaf node)</a:t>
            </a:r>
          </a:p>
          <a:p>
            <a:pPr marL="536135" indent="-536135" defTabSz="808990">
              <a:lnSpc>
                <a:spcPct val="90000"/>
              </a:lnSpc>
              <a:spcBef>
                <a:spcPts val="1400"/>
              </a:spcBef>
              <a:buSzPct val="100000"/>
              <a:buAutoNum type="circleNumDbPlain" startAt="1"/>
              <a:defRPr sz="3136"/>
            </a:pPr>
            <a:r>
              <a:t>Loopup performance Strongly impacts the other operations.</a:t>
            </a:r>
          </a:p>
          <a:p>
            <a:pPr marL="0" indent="0" defTabSz="808990">
              <a:lnSpc>
                <a:spcPct val="90000"/>
              </a:lnSpc>
              <a:spcBef>
                <a:spcPts val="1400"/>
              </a:spcBef>
              <a:buSzTx/>
              <a:buNone/>
              <a:defRPr sz="3136"/>
            </a:pPr>
          </a:p>
        </p:txBody>
      </p:sp>
      <p:pic>
        <p:nvPicPr>
          <p:cNvPr id="15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903" y="9276910"/>
            <a:ext cx="13278916" cy="44529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xfrm>
            <a:off x="929736" y="434440"/>
            <a:ext cx="21005801" cy="22860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Single-thread - Insert</a:t>
            </a:r>
          </a:p>
        </p:txBody>
      </p:sp>
      <p:pic>
        <p:nvPicPr>
          <p:cNvPr id="15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020" y="2422367"/>
            <a:ext cx="13620762" cy="6083884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>
            <p:ph type="body" sz="half" idx="1"/>
          </p:nvPr>
        </p:nvSpPr>
        <p:spPr>
          <a:xfrm>
            <a:off x="14029681" y="6240885"/>
            <a:ext cx="9979053" cy="7143312"/>
          </a:xfrm>
          <a:prstGeom prst="rect">
            <a:avLst/>
          </a:prstGeom>
        </p:spPr>
        <p:txBody>
          <a:bodyPr anchor="t"/>
          <a:lstStyle/>
          <a:p>
            <a:pPr marL="0" indent="0">
              <a:lnSpc>
                <a:spcPct val="90000"/>
              </a:lnSpc>
              <a:buSzTx/>
              <a:buNone/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Insert</a:t>
            </a:r>
          </a:p>
          <a:p>
            <a:pPr marL="0" indent="0">
              <a:lnSpc>
                <a:spcPct val="90000"/>
              </a:lnSpc>
              <a:buSzTx/>
              <a:buNone/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547076" indent="-547076">
              <a:lnSpc>
                <a:spcPct val="90000"/>
              </a:lnSpc>
              <a:spcBef>
                <a:spcPts val="2500"/>
              </a:spcBef>
              <a:buSzPct val="100000"/>
              <a:buAutoNum type="circleNumDbPlain" startAt="1"/>
              <a:defRPr sz="3200"/>
            </a:pPr>
          </a:p>
          <a:p>
            <a:pPr marL="0" indent="0">
              <a:lnSpc>
                <a:spcPct val="90000"/>
              </a:lnSpc>
              <a:spcBef>
                <a:spcPts val="1500"/>
              </a:spcBef>
              <a:buSzTx/>
              <a:buNone/>
              <a:defRPr sz="3200"/>
            </a:pPr>
          </a:p>
        </p:txBody>
      </p:sp>
      <p:pic>
        <p:nvPicPr>
          <p:cNvPr id="15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903" y="9276910"/>
            <a:ext cx="13278916" cy="44529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504872" y="2366118"/>
            <a:ext cx="7398620" cy="36736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