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9753600" cx="13004800"/>
  <p:notesSz cx="6858000" cy="9144000"/>
  <p:embeddedFontLst>
    <p:embeddedFont>
      <p:font typeface="Roboto"/>
      <p:regular r:id="rId53"/>
      <p:bold r:id="rId54"/>
      <p:italic r:id="rId55"/>
      <p:boldItalic r:id="rId56"/>
    </p:embeddedFont>
    <p:embeddedFont>
      <p:font typeface="Helvetica Neue"/>
      <p:regular r:id="rId57"/>
      <p:bold r:id="rId58"/>
      <p:italic r:id="rId59"/>
      <p:boldItalic r:id="rId60"/>
    </p:embeddedFont>
    <p:embeddedFont>
      <p:font typeface="Roboto Mon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Mono-bold.fntdata"/><Relationship Id="rId61" Type="http://schemas.openxmlformats.org/officeDocument/2006/relationships/font" Target="fonts/RobotoMono-regular.fntdata"/><Relationship Id="rId20" Type="http://schemas.openxmlformats.org/officeDocument/2006/relationships/slide" Target="slides/slide16.xml"/><Relationship Id="rId64" Type="http://schemas.openxmlformats.org/officeDocument/2006/relationships/font" Target="fonts/RobotoMono-boldItalic.fntdata"/><Relationship Id="rId63" Type="http://schemas.openxmlformats.org/officeDocument/2006/relationships/font" Target="fonts/RobotoMon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HelveticaNeue-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italic.fntdata"/><Relationship Id="rId10" Type="http://schemas.openxmlformats.org/officeDocument/2006/relationships/slide" Target="slides/slide6.xml"/><Relationship Id="rId54" Type="http://schemas.openxmlformats.org/officeDocument/2006/relationships/font" Target="fonts/Roboto-bold.fntdata"/><Relationship Id="rId13" Type="http://schemas.openxmlformats.org/officeDocument/2006/relationships/slide" Target="slides/slide9.xml"/><Relationship Id="rId57" Type="http://schemas.openxmlformats.org/officeDocument/2006/relationships/font" Target="fonts/HelveticaNeue-regular.fntdata"/><Relationship Id="rId12" Type="http://schemas.openxmlformats.org/officeDocument/2006/relationships/slide" Target="slides/slide8.xml"/><Relationship Id="rId56" Type="http://schemas.openxmlformats.org/officeDocument/2006/relationships/font" Target="fonts/Roboto-boldItalic.fntdata"/><Relationship Id="rId15" Type="http://schemas.openxmlformats.org/officeDocument/2006/relationships/slide" Target="slides/slide11.xml"/><Relationship Id="rId59" Type="http://schemas.openxmlformats.org/officeDocument/2006/relationships/font" Target="fonts/HelveticaNeue-italic.fntdata"/><Relationship Id="rId14" Type="http://schemas.openxmlformats.org/officeDocument/2006/relationships/slide" Target="slides/slide10.xml"/><Relationship Id="rId58" Type="http://schemas.openxmlformats.org/officeDocument/2006/relationships/font" Target="fonts/HelveticaNeue-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8a8ba890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8a8ba89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614eeead0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614eeead0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614eeead0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614eeead0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614eeead0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614eeead0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614eeead0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614eeead0_0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61f6512b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61f6512b2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61f6512b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61f6512b2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61f6512b2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61f6512b2_0_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61f6512b2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61f6512b2_0_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1f6512b2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61f6512b2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61f6512b2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61f6512b2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57028e5d4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57028e5d4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61f6512b2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61f6512b2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61f6512b2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61f6512b2_0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61f6512b2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61f6512b2_0_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614eeead0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614eeead0_0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614eeead0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614eeead0_0_1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61f6512b2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61f6512b2_0_9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614eeead0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614eeead0_0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614eeead0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614eeead0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c7a4aed4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c7a4aed4e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6d3c17d88_3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6d3c17d88_3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614eeead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614eeead0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61f6512b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61f6512b2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c7a4aed4e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c7a4aed4e_0_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c7a4aed4e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c7a4aed4e_0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c7a4aed4e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c7a4aed4e_0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c7a4aed4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c7a4aed4e_0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c7a4aed4e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c7a4aed4e_0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6d3c17d88_3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6d3c17d88_3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6d3c17d88_3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6d3c17d88_3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c62fe410e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c62fe410e2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62fe410e2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c62fe410e2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614eeead0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c614eeead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61f6512b2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61f6512b2_0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62fe410e2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62fe410e2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c62fe410e2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c62fe410e2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62fe410e2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62fe410e2_0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c62fe410e2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62fe410e2_0_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62fe410e2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62fe410e2_0_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c62fe410e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c62fe410e2_0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c62fe410e2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c62fe410e2_0_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c62fe410e2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c62fe410e2_0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614eeead0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614eeead0_0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614eeead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614eeead0_0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614eeead0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614eeead0_0_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614eeead0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614eeead0_0_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614eeead0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614eeead0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p:txBody>
      </p:sp>
      <p:sp>
        <p:nvSpPr>
          <p:cNvPr id="11" name="Google Shape;11;p2"/>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4400"/>
              <a:buNone/>
              <a:defRPr sz="4400"/>
            </a:lvl1pPr>
            <a:lvl2pPr lvl="1" rtl="0" algn="ctr">
              <a:lnSpc>
                <a:spcPct val="100000"/>
              </a:lnSpc>
              <a:spcBef>
                <a:spcPts val="0"/>
              </a:spcBef>
              <a:spcAft>
                <a:spcPts val="0"/>
              </a:spcAft>
              <a:buSzPts val="4400"/>
              <a:buNone/>
              <a:defRPr sz="4400"/>
            </a:lvl2pPr>
            <a:lvl3pPr lvl="2" rtl="0" algn="ctr">
              <a:lnSpc>
                <a:spcPct val="100000"/>
              </a:lnSpc>
              <a:spcBef>
                <a:spcPts val="0"/>
              </a:spcBef>
              <a:spcAft>
                <a:spcPts val="0"/>
              </a:spcAft>
              <a:buSzPts val="4400"/>
              <a:buNone/>
              <a:defRPr sz="4400"/>
            </a:lvl3pPr>
            <a:lvl4pPr lvl="3" rtl="0" algn="ctr">
              <a:lnSpc>
                <a:spcPct val="100000"/>
              </a:lnSpc>
              <a:spcBef>
                <a:spcPts val="0"/>
              </a:spcBef>
              <a:spcAft>
                <a:spcPts val="0"/>
              </a:spcAft>
              <a:buSzPts val="4400"/>
              <a:buNone/>
              <a:defRPr sz="4400"/>
            </a:lvl4pPr>
            <a:lvl5pPr lvl="4" rtl="0" algn="ctr">
              <a:lnSpc>
                <a:spcPct val="100000"/>
              </a:lnSpc>
              <a:spcBef>
                <a:spcPts val="0"/>
              </a:spcBef>
              <a:spcAft>
                <a:spcPts val="0"/>
              </a:spcAft>
              <a:buSzPts val="4400"/>
              <a:buNone/>
              <a:defRPr sz="4400"/>
            </a:lvl5pPr>
            <a:lvl6pPr lvl="5" rtl="0" algn="ctr">
              <a:lnSpc>
                <a:spcPct val="100000"/>
              </a:lnSpc>
              <a:spcBef>
                <a:spcPts val="0"/>
              </a:spcBef>
              <a:spcAft>
                <a:spcPts val="0"/>
              </a:spcAft>
              <a:buSzPts val="4400"/>
              <a:buNone/>
              <a:defRPr sz="4400"/>
            </a:lvl6pPr>
            <a:lvl7pPr lvl="6" rtl="0" algn="ctr">
              <a:lnSpc>
                <a:spcPct val="100000"/>
              </a:lnSpc>
              <a:spcBef>
                <a:spcPts val="0"/>
              </a:spcBef>
              <a:spcAft>
                <a:spcPts val="0"/>
              </a:spcAft>
              <a:buSzPts val="4400"/>
              <a:buNone/>
              <a:defRPr sz="4400"/>
            </a:lvl7pPr>
            <a:lvl8pPr lvl="7" rtl="0" algn="ctr">
              <a:lnSpc>
                <a:spcPct val="100000"/>
              </a:lnSpc>
              <a:spcBef>
                <a:spcPts val="0"/>
              </a:spcBef>
              <a:spcAft>
                <a:spcPts val="0"/>
              </a:spcAft>
              <a:buSzPts val="4400"/>
              <a:buNone/>
              <a:defRPr sz="4400"/>
            </a:lvl8pPr>
            <a:lvl9pPr lvl="8" rtl="0"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43307" y="2097541"/>
            <a:ext cx="12118200" cy="37233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19000"/>
              <a:buNone/>
              <a:defRPr sz="19000"/>
            </a:lvl1pPr>
            <a:lvl2pPr lvl="1" rtl="0" algn="ctr">
              <a:spcBef>
                <a:spcPts val="0"/>
              </a:spcBef>
              <a:spcAft>
                <a:spcPts val="0"/>
              </a:spcAft>
              <a:buSzPts val="19000"/>
              <a:buNone/>
              <a:defRPr sz="19000"/>
            </a:lvl2pPr>
            <a:lvl3pPr lvl="2" rtl="0" algn="ctr">
              <a:spcBef>
                <a:spcPts val="0"/>
              </a:spcBef>
              <a:spcAft>
                <a:spcPts val="0"/>
              </a:spcAft>
              <a:buSzPts val="19000"/>
              <a:buNone/>
              <a:defRPr sz="19000"/>
            </a:lvl3pPr>
            <a:lvl4pPr lvl="3" rtl="0" algn="ctr">
              <a:spcBef>
                <a:spcPts val="0"/>
              </a:spcBef>
              <a:spcAft>
                <a:spcPts val="0"/>
              </a:spcAft>
              <a:buSzPts val="19000"/>
              <a:buNone/>
              <a:defRPr sz="19000"/>
            </a:lvl4pPr>
            <a:lvl5pPr lvl="4" rtl="0" algn="ctr">
              <a:spcBef>
                <a:spcPts val="0"/>
              </a:spcBef>
              <a:spcAft>
                <a:spcPts val="0"/>
              </a:spcAft>
              <a:buSzPts val="19000"/>
              <a:buNone/>
              <a:defRPr sz="19000"/>
            </a:lvl5pPr>
            <a:lvl6pPr lvl="5" rtl="0" algn="ctr">
              <a:spcBef>
                <a:spcPts val="0"/>
              </a:spcBef>
              <a:spcAft>
                <a:spcPts val="0"/>
              </a:spcAft>
              <a:buSzPts val="19000"/>
              <a:buNone/>
              <a:defRPr sz="19000"/>
            </a:lvl6pPr>
            <a:lvl7pPr lvl="6" rtl="0" algn="ctr">
              <a:spcBef>
                <a:spcPts val="0"/>
              </a:spcBef>
              <a:spcAft>
                <a:spcPts val="0"/>
              </a:spcAft>
              <a:buSzPts val="19000"/>
              <a:buNone/>
              <a:defRPr sz="19000"/>
            </a:lvl7pPr>
            <a:lvl8pPr lvl="7" rtl="0" algn="ctr">
              <a:spcBef>
                <a:spcPts val="0"/>
              </a:spcBef>
              <a:spcAft>
                <a:spcPts val="0"/>
              </a:spcAft>
              <a:buSzPts val="19000"/>
              <a:buNone/>
              <a:defRPr sz="19000"/>
            </a:lvl8pPr>
            <a:lvl9pPr lvl="8" rtl="0" algn="ctr">
              <a:spcBef>
                <a:spcPts val="0"/>
              </a:spcBef>
              <a:spcAft>
                <a:spcPts val="0"/>
              </a:spcAft>
              <a:buSzPts val="19000"/>
              <a:buNone/>
              <a:defRPr sz="19000"/>
            </a:lvl9pPr>
          </a:lstStyle>
          <a:p>
            <a:r>
              <a:t>xx%</a:t>
            </a:r>
          </a:p>
        </p:txBody>
      </p:sp>
      <p:sp>
        <p:nvSpPr>
          <p:cNvPr id="46" name="Google Shape;46;p11"/>
          <p:cNvSpPr txBox="1"/>
          <p:nvPr>
            <p:ph idx="1" type="body"/>
          </p:nvPr>
        </p:nvSpPr>
        <p:spPr>
          <a:xfrm>
            <a:off x="443307" y="5977553"/>
            <a:ext cx="12118200" cy="2466600"/>
          </a:xfrm>
          <a:prstGeom prst="rect">
            <a:avLst/>
          </a:prstGeom>
        </p:spPr>
        <p:txBody>
          <a:bodyPr anchorCtr="0" anchor="t" bIns="144475" lIns="144475" spcFirstLastPara="1" rIns="144475" wrap="square" tIns="144475">
            <a:normAutofit/>
          </a:bodyPr>
          <a:lstStyle>
            <a:lvl1pPr indent="-406400" lvl="0" marL="457200" rtl="0" algn="ctr">
              <a:spcBef>
                <a:spcPts val="0"/>
              </a:spcBef>
              <a:spcAft>
                <a:spcPts val="0"/>
              </a:spcAft>
              <a:buSzPts val="2800"/>
              <a:buChar char="●"/>
              <a:defRPr/>
            </a:lvl1pPr>
            <a:lvl2pPr indent="-368300" lvl="1" marL="914400" rtl="0" algn="ctr">
              <a:spcBef>
                <a:spcPts val="0"/>
              </a:spcBef>
              <a:spcAft>
                <a:spcPts val="0"/>
              </a:spcAft>
              <a:buSzPts val="2200"/>
              <a:buChar char="○"/>
              <a:defRPr/>
            </a:lvl2pPr>
            <a:lvl3pPr indent="-368300" lvl="2" marL="1371600" rtl="0" algn="ctr">
              <a:spcBef>
                <a:spcPts val="0"/>
              </a:spcBef>
              <a:spcAft>
                <a:spcPts val="0"/>
              </a:spcAft>
              <a:buSzPts val="2200"/>
              <a:buChar char="■"/>
              <a:defRPr/>
            </a:lvl3pPr>
            <a:lvl4pPr indent="-368300" lvl="3" marL="1828800" rtl="0" algn="ctr">
              <a:spcBef>
                <a:spcPts val="0"/>
              </a:spcBef>
              <a:spcAft>
                <a:spcPts val="0"/>
              </a:spcAft>
              <a:buSzPts val="2200"/>
              <a:buChar char="●"/>
              <a:defRPr/>
            </a:lvl4pPr>
            <a:lvl5pPr indent="-368300" lvl="4" marL="2286000" rtl="0" algn="ctr">
              <a:spcBef>
                <a:spcPts val="0"/>
              </a:spcBef>
              <a:spcAft>
                <a:spcPts val="0"/>
              </a:spcAft>
              <a:buSzPts val="2200"/>
              <a:buChar char="○"/>
              <a:defRPr/>
            </a:lvl5pPr>
            <a:lvl6pPr indent="-368300" lvl="5" marL="2743200" rtl="0" algn="ctr">
              <a:spcBef>
                <a:spcPts val="0"/>
              </a:spcBef>
              <a:spcAft>
                <a:spcPts val="0"/>
              </a:spcAft>
              <a:buSzPts val="2200"/>
              <a:buChar char="■"/>
              <a:defRPr/>
            </a:lvl6pPr>
            <a:lvl7pPr indent="-368300" lvl="6" marL="3200400" rtl="0" algn="ctr">
              <a:spcBef>
                <a:spcPts val="0"/>
              </a:spcBef>
              <a:spcAft>
                <a:spcPts val="0"/>
              </a:spcAft>
              <a:buSzPts val="2200"/>
              <a:buChar char="●"/>
              <a:defRPr/>
            </a:lvl7pPr>
            <a:lvl8pPr indent="-368300" lvl="7" marL="3657600" rtl="0" algn="ctr">
              <a:spcBef>
                <a:spcPts val="0"/>
              </a:spcBef>
              <a:spcAft>
                <a:spcPts val="0"/>
              </a:spcAft>
              <a:buSzPts val="2200"/>
              <a:buChar char="○"/>
              <a:defRPr/>
            </a:lvl8pPr>
            <a:lvl9pPr indent="-368300" lvl="8" marL="4114800" rtl="0" algn="ctr">
              <a:spcBef>
                <a:spcPts val="0"/>
              </a:spcBef>
              <a:spcAft>
                <a:spcPts val="0"/>
              </a:spcAft>
              <a:buSzPts val="2200"/>
              <a:buChar char="■"/>
              <a:defRPr/>
            </a:lvl9pPr>
          </a:lstStyle>
          <a:p/>
        </p:txBody>
      </p:sp>
      <p:sp>
        <p:nvSpPr>
          <p:cNvPr id="47" name="Google Shape;47;p11"/>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406400" y="457200"/>
            <a:ext cx="11175900" cy="457200"/>
          </a:xfrm>
          <a:prstGeom prst="rect">
            <a:avLst/>
          </a:prstGeom>
          <a:noFill/>
          <a:ln>
            <a:noFill/>
          </a:ln>
        </p:spPr>
        <p:txBody>
          <a:bodyPr anchorCtr="0" anchor="b" bIns="144475" lIns="144475" spcFirstLastPara="1" rIns="144475" wrap="square" tIns="144475">
            <a:norm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3"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2" name="Google Shape;52;p13"/>
          <p:cNvSpPr txBox="1"/>
          <p:nvPr>
            <p:ph type="title"/>
          </p:nvPr>
        </p:nvSpPr>
        <p:spPr>
          <a:xfrm>
            <a:off x="406400" y="1536700"/>
            <a:ext cx="12192000" cy="723900"/>
          </a:xfrm>
          <a:prstGeom prst="rect">
            <a:avLst/>
          </a:prstGeom>
          <a:noFill/>
          <a:ln>
            <a:noFill/>
          </a:ln>
        </p:spPr>
        <p:txBody>
          <a:bodyPr anchorCtr="0" anchor="t" bIns="144475" lIns="144475" spcFirstLastPara="1" rIns="144475" wrap="square" tIns="144475">
            <a:norm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53" name="Google Shape;53;p13"/>
          <p:cNvSpPr txBox="1"/>
          <p:nvPr>
            <p:ph idx="2" type="body"/>
          </p:nvPr>
        </p:nvSpPr>
        <p:spPr>
          <a:xfrm>
            <a:off x="406400" y="2743200"/>
            <a:ext cx="12192000" cy="6108600"/>
          </a:xfrm>
          <a:prstGeom prst="rect">
            <a:avLst/>
          </a:prstGeom>
          <a:noFill/>
          <a:ln>
            <a:noFill/>
          </a:ln>
        </p:spPr>
        <p:txBody>
          <a:bodyPr anchorCtr="0" anchor="t" bIns="144475" lIns="144475" spcFirstLastPara="1" rIns="144475" wrap="square" tIns="144475">
            <a:normAutofit/>
          </a:bodyPr>
          <a:lstStyle>
            <a:lvl1pPr indent="-455293"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3"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4" name="Google Shape;54;p13"/>
          <p:cNvSpPr txBox="1"/>
          <p:nvPr>
            <p:ph idx="12" type="sldNum"/>
          </p:nvPr>
        </p:nvSpPr>
        <p:spPr>
          <a:xfrm>
            <a:off x="12186622" y="431800"/>
            <a:ext cx="406800" cy="457200"/>
          </a:xfrm>
          <a:prstGeom prst="rect">
            <a:avLst/>
          </a:prstGeom>
          <a:noFill/>
          <a:ln>
            <a:noFill/>
          </a:ln>
        </p:spPr>
        <p:txBody>
          <a:bodyPr anchorCtr="0" anchor="t" bIns="50800" lIns="50800" spcFirstLastPara="1" rIns="50800" wrap="square" tIns="50800">
            <a:norm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6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43307" y="4078649"/>
            <a:ext cx="12118200" cy="1596300"/>
          </a:xfrm>
          <a:prstGeom prst="rect">
            <a:avLst/>
          </a:prstGeom>
        </p:spPr>
        <p:txBody>
          <a:bodyPr anchorCtr="0" anchor="ctr" bIns="144475" lIns="144475" spcFirstLastPara="1" rIns="144475" wrap="square" tIns="144475">
            <a:normAutofit/>
          </a:bodyPr>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15" name="Google Shape;15;p3"/>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8" name="Google Shape;18;p4"/>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9" name="Google Shape;19;p4"/>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2" name="Google Shape;22;p5"/>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3" name="Google Shape;23;p5"/>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4" name="Google Shape;24;p5"/>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7" name="Google Shape;27;p6"/>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30" name="Google Shape;30;p7"/>
          <p:cNvSpPr txBox="1"/>
          <p:nvPr>
            <p:ph idx="1" type="body"/>
          </p:nvPr>
        </p:nvSpPr>
        <p:spPr>
          <a:xfrm>
            <a:off x="443307" y="2635093"/>
            <a:ext cx="3993600" cy="6029100"/>
          </a:xfrm>
          <a:prstGeom prst="rect">
            <a:avLst/>
          </a:prstGeom>
        </p:spPr>
        <p:txBody>
          <a:bodyPr anchorCtr="0" anchor="t" bIns="144475" lIns="144475" spcFirstLastPara="1" rIns="144475" wrap="square" tIns="144475">
            <a:normAutofit/>
          </a:bodyPr>
          <a:lstStyle>
            <a:lvl1pPr indent="-349250" lvl="0" marL="457200" rtl="0">
              <a:spcBef>
                <a:spcPts val="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31" name="Google Shape;31;p7"/>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97244" y="853618"/>
            <a:ext cx="9056400" cy="7757400"/>
          </a:xfrm>
          <a:prstGeom prst="rect">
            <a:avLst/>
          </a:prstGeom>
        </p:spPr>
        <p:txBody>
          <a:bodyPr anchorCtr="0" anchor="ctr" bIns="144475" lIns="144475" spcFirstLastPara="1" rIns="144475" wrap="square" tIns="144475">
            <a:normAutofit/>
          </a:bodyPr>
          <a:lstStyle>
            <a:lvl1pPr lvl="0" rtl="0">
              <a:spcBef>
                <a:spcPts val="0"/>
              </a:spcBef>
              <a:spcAft>
                <a:spcPts val="0"/>
              </a:spcAft>
              <a:buSzPts val="7600"/>
              <a:buNone/>
              <a:defRPr sz="7600"/>
            </a:lvl1pPr>
            <a:lvl2pPr lvl="1" rtl="0">
              <a:spcBef>
                <a:spcPts val="0"/>
              </a:spcBef>
              <a:spcAft>
                <a:spcPts val="0"/>
              </a:spcAft>
              <a:buSzPts val="7600"/>
              <a:buNone/>
              <a:defRPr sz="7600"/>
            </a:lvl2pPr>
            <a:lvl3pPr lvl="2" rtl="0">
              <a:spcBef>
                <a:spcPts val="0"/>
              </a:spcBef>
              <a:spcAft>
                <a:spcPts val="0"/>
              </a:spcAft>
              <a:buSzPts val="7600"/>
              <a:buNone/>
              <a:defRPr sz="7600"/>
            </a:lvl3pPr>
            <a:lvl4pPr lvl="3" rtl="0">
              <a:spcBef>
                <a:spcPts val="0"/>
              </a:spcBef>
              <a:spcAft>
                <a:spcPts val="0"/>
              </a:spcAft>
              <a:buSzPts val="7600"/>
              <a:buNone/>
              <a:defRPr sz="7600"/>
            </a:lvl4pPr>
            <a:lvl5pPr lvl="4" rtl="0">
              <a:spcBef>
                <a:spcPts val="0"/>
              </a:spcBef>
              <a:spcAft>
                <a:spcPts val="0"/>
              </a:spcAft>
              <a:buSzPts val="7600"/>
              <a:buNone/>
              <a:defRPr sz="7600"/>
            </a:lvl5pPr>
            <a:lvl6pPr lvl="5" rtl="0">
              <a:spcBef>
                <a:spcPts val="0"/>
              </a:spcBef>
              <a:spcAft>
                <a:spcPts val="0"/>
              </a:spcAft>
              <a:buSzPts val="7600"/>
              <a:buNone/>
              <a:defRPr sz="7600"/>
            </a:lvl6pPr>
            <a:lvl7pPr lvl="6" rtl="0">
              <a:spcBef>
                <a:spcPts val="0"/>
              </a:spcBef>
              <a:spcAft>
                <a:spcPts val="0"/>
              </a:spcAft>
              <a:buSzPts val="7600"/>
              <a:buNone/>
              <a:defRPr sz="7600"/>
            </a:lvl7pPr>
            <a:lvl8pPr lvl="7" rtl="0">
              <a:spcBef>
                <a:spcPts val="0"/>
              </a:spcBef>
              <a:spcAft>
                <a:spcPts val="0"/>
              </a:spcAft>
              <a:buSzPts val="7600"/>
              <a:buNone/>
              <a:defRPr sz="7600"/>
            </a:lvl8pPr>
            <a:lvl9pPr lvl="8" rtl="0">
              <a:spcBef>
                <a:spcPts val="0"/>
              </a:spcBef>
              <a:spcAft>
                <a:spcPts val="0"/>
              </a:spcAft>
              <a:buSzPts val="7600"/>
              <a:buNone/>
              <a:defRPr sz="7600"/>
            </a:lvl9pPr>
          </a:lstStyle>
          <a:p/>
        </p:txBody>
      </p:sp>
      <p:sp>
        <p:nvSpPr>
          <p:cNvPr id="34" name="Google Shape;34;p8"/>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502400" y="-237"/>
            <a:ext cx="6502500" cy="9753600"/>
          </a:xfrm>
          <a:prstGeom prst="rect">
            <a:avLst/>
          </a:prstGeom>
          <a:solidFill>
            <a:schemeClr val="lt2"/>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77600" y="2338465"/>
            <a:ext cx="5753100" cy="28110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6600"/>
              <a:buNone/>
              <a:defRPr sz="66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sp>
        <p:nvSpPr>
          <p:cNvPr id="38" name="Google Shape;38;p9"/>
          <p:cNvSpPr txBox="1"/>
          <p:nvPr>
            <p:ph idx="1" type="subTitle"/>
          </p:nvPr>
        </p:nvSpPr>
        <p:spPr>
          <a:xfrm>
            <a:off x="377600" y="5315461"/>
            <a:ext cx="5753100" cy="23421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3300"/>
              <a:buNone/>
              <a:defRPr sz="33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7025067" y="1373061"/>
            <a:ext cx="5457000" cy="7007100"/>
          </a:xfrm>
          <a:prstGeom prst="rect">
            <a:avLst/>
          </a:prstGeom>
        </p:spPr>
        <p:txBody>
          <a:bodyPr anchorCtr="0" anchor="ctr"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40" name="Google Shape;40;p9"/>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43307" y="8022424"/>
            <a:ext cx="8531700" cy="1147500"/>
          </a:xfrm>
          <a:prstGeom prst="rect">
            <a:avLst/>
          </a:prstGeom>
        </p:spPr>
        <p:txBody>
          <a:bodyPr anchorCtr="0" anchor="ctr" bIns="144475" lIns="144475" spcFirstLastPara="1" rIns="144475" wrap="square" tIns="144475">
            <a:normAutofit/>
          </a:bodyPr>
          <a:lstStyle>
            <a:lvl1pPr indent="-228600" lvl="0" marL="457200" rtl="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3307" y="843899"/>
            <a:ext cx="12118200" cy="1086000"/>
          </a:xfrm>
          <a:prstGeom prst="rect">
            <a:avLst/>
          </a:prstGeom>
          <a:noFill/>
          <a:ln>
            <a:noFill/>
          </a:ln>
        </p:spPr>
        <p:txBody>
          <a:bodyPr anchorCtr="0" anchor="t" bIns="144475" lIns="144475" spcFirstLastPara="1" rIns="144475" wrap="square" tIns="144475">
            <a:normAutofit/>
          </a:bodyPr>
          <a:lstStyle>
            <a:lvl1pPr lvl="0" rtl="0">
              <a:spcBef>
                <a:spcPts val="0"/>
              </a:spcBef>
              <a:spcAft>
                <a:spcPts val="0"/>
              </a:spcAft>
              <a:buClr>
                <a:schemeClr val="dk1"/>
              </a:buClr>
              <a:buSzPts val="4400"/>
              <a:buNone/>
              <a:defRPr sz="4400">
                <a:solidFill>
                  <a:schemeClr val="dk1"/>
                </a:solidFill>
              </a:defRPr>
            </a:lvl1pPr>
            <a:lvl2pPr lvl="1" rtl="0">
              <a:spcBef>
                <a:spcPts val="0"/>
              </a:spcBef>
              <a:spcAft>
                <a:spcPts val="0"/>
              </a:spcAft>
              <a:buClr>
                <a:schemeClr val="dk1"/>
              </a:buClr>
              <a:buSzPts val="4400"/>
              <a:buNone/>
              <a:defRPr sz="4400">
                <a:solidFill>
                  <a:schemeClr val="dk1"/>
                </a:solidFill>
              </a:defRPr>
            </a:lvl2pPr>
            <a:lvl3pPr lvl="2" rtl="0">
              <a:spcBef>
                <a:spcPts val="0"/>
              </a:spcBef>
              <a:spcAft>
                <a:spcPts val="0"/>
              </a:spcAft>
              <a:buClr>
                <a:schemeClr val="dk1"/>
              </a:buClr>
              <a:buSzPts val="4400"/>
              <a:buNone/>
              <a:defRPr sz="4400">
                <a:solidFill>
                  <a:schemeClr val="dk1"/>
                </a:solidFill>
              </a:defRPr>
            </a:lvl3pPr>
            <a:lvl4pPr lvl="3" rtl="0">
              <a:spcBef>
                <a:spcPts val="0"/>
              </a:spcBef>
              <a:spcAft>
                <a:spcPts val="0"/>
              </a:spcAft>
              <a:buClr>
                <a:schemeClr val="dk1"/>
              </a:buClr>
              <a:buSzPts val="4400"/>
              <a:buNone/>
              <a:defRPr sz="4400">
                <a:solidFill>
                  <a:schemeClr val="dk1"/>
                </a:solidFill>
              </a:defRPr>
            </a:lvl4pPr>
            <a:lvl5pPr lvl="4" rtl="0">
              <a:spcBef>
                <a:spcPts val="0"/>
              </a:spcBef>
              <a:spcAft>
                <a:spcPts val="0"/>
              </a:spcAft>
              <a:buClr>
                <a:schemeClr val="dk1"/>
              </a:buClr>
              <a:buSzPts val="4400"/>
              <a:buNone/>
              <a:defRPr sz="4400">
                <a:solidFill>
                  <a:schemeClr val="dk1"/>
                </a:solidFill>
              </a:defRPr>
            </a:lvl5pPr>
            <a:lvl6pPr lvl="5" rtl="0">
              <a:spcBef>
                <a:spcPts val="0"/>
              </a:spcBef>
              <a:spcAft>
                <a:spcPts val="0"/>
              </a:spcAft>
              <a:buClr>
                <a:schemeClr val="dk1"/>
              </a:buClr>
              <a:buSzPts val="4400"/>
              <a:buNone/>
              <a:defRPr sz="4400">
                <a:solidFill>
                  <a:schemeClr val="dk1"/>
                </a:solidFill>
              </a:defRPr>
            </a:lvl6pPr>
            <a:lvl7pPr lvl="6" rtl="0">
              <a:spcBef>
                <a:spcPts val="0"/>
              </a:spcBef>
              <a:spcAft>
                <a:spcPts val="0"/>
              </a:spcAft>
              <a:buClr>
                <a:schemeClr val="dk1"/>
              </a:buClr>
              <a:buSzPts val="4400"/>
              <a:buNone/>
              <a:defRPr sz="4400">
                <a:solidFill>
                  <a:schemeClr val="dk1"/>
                </a:solidFill>
              </a:defRPr>
            </a:lvl7pPr>
            <a:lvl8pPr lvl="7" rtl="0">
              <a:spcBef>
                <a:spcPts val="0"/>
              </a:spcBef>
              <a:spcAft>
                <a:spcPts val="0"/>
              </a:spcAft>
              <a:buClr>
                <a:schemeClr val="dk1"/>
              </a:buClr>
              <a:buSzPts val="4400"/>
              <a:buNone/>
              <a:defRPr sz="4400">
                <a:solidFill>
                  <a:schemeClr val="dk1"/>
                </a:solidFill>
              </a:defRPr>
            </a:lvl8pPr>
            <a:lvl9pPr lvl="8" rtl="0">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rtl="0">
              <a:lnSpc>
                <a:spcPct val="115000"/>
              </a:lnSpc>
              <a:spcBef>
                <a:spcPts val="0"/>
              </a:spcBef>
              <a:spcAft>
                <a:spcPts val="0"/>
              </a:spcAft>
              <a:buClr>
                <a:schemeClr val="dk2"/>
              </a:buClr>
              <a:buSzPts val="2800"/>
              <a:buChar char="●"/>
              <a:defRPr sz="2800">
                <a:solidFill>
                  <a:schemeClr val="dk2"/>
                </a:solidFill>
              </a:defRPr>
            </a:lvl1pPr>
            <a:lvl2pPr indent="-368300" lvl="1" marL="914400" rtl="0">
              <a:lnSpc>
                <a:spcPct val="115000"/>
              </a:lnSpc>
              <a:spcBef>
                <a:spcPts val="0"/>
              </a:spcBef>
              <a:spcAft>
                <a:spcPts val="0"/>
              </a:spcAft>
              <a:buClr>
                <a:schemeClr val="dk2"/>
              </a:buClr>
              <a:buSzPts val="2200"/>
              <a:buChar char="○"/>
              <a:defRPr sz="2200">
                <a:solidFill>
                  <a:schemeClr val="dk2"/>
                </a:solidFill>
              </a:defRPr>
            </a:lvl2pPr>
            <a:lvl3pPr indent="-368300" lvl="2" marL="1371600" rtl="0">
              <a:lnSpc>
                <a:spcPct val="115000"/>
              </a:lnSpc>
              <a:spcBef>
                <a:spcPts val="0"/>
              </a:spcBef>
              <a:spcAft>
                <a:spcPts val="0"/>
              </a:spcAft>
              <a:buClr>
                <a:schemeClr val="dk2"/>
              </a:buClr>
              <a:buSzPts val="2200"/>
              <a:buChar char="■"/>
              <a:defRPr sz="2200">
                <a:solidFill>
                  <a:schemeClr val="dk2"/>
                </a:solidFill>
              </a:defRPr>
            </a:lvl3pPr>
            <a:lvl4pPr indent="-368300" lvl="3" marL="1828800" rtl="0">
              <a:lnSpc>
                <a:spcPct val="115000"/>
              </a:lnSpc>
              <a:spcBef>
                <a:spcPts val="0"/>
              </a:spcBef>
              <a:spcAft>
                <a:spcPts val="0"/>
              </a:spcAft>
              <a:buClr>
                <a:schemeClr val="dk2"/>
              </a:buClr>
              <a:buSzPts val="2200"/>
              <a:buChar char="●"/>
              <a:defRPr sz="2200">
                <a:solidFill>
                  <a:schemeClr val="dk2"/>
                </a:solidFill>
              </a:defRPr>
            </a:lvl4pPr>
            <a:lvl5pPr indent="-368300" lvl="4" marL="2286000" rtl="0">
              <a:lnSpc>
                <a:spcPct val="115000"/>
              </a:lnSpc>
              <a:spcBef>
                <a:spcPts val="0"/>
              </a:spcBef>
              <a:spcAft>
                <a:spcPts val="0"/>
              </a:spcAft>
              <a:buClr>
                <a:schemeClr val="dk2"/>
              </a:buClr>
              <a:buSzPts val="2200"/>
              <a:buChar char="○"/>
              <a:defRPr sz="2200">
                <a:solidFill>
                  <a:schemeClr val="dk2"/>
                </a:solidFill>
              </a:defRPr>
            </a:lvl5pPr>
            <a:lvl6pPr indent="-368300" lvl="5" marL="2743200" rtl="0">
              <a:lnSpc>
                <a:spcPct val="115000"/>
              </a:lnSpc>
              <a:spcBef>
                <a:spcPts val="0"/>
              </a:spcBef>
              <a:spcAft>
                <a:spcPts val="0"/>
              </a:spcAft>
              <a:buClr>
                <a:schemeClr val="dk2"/>
              </a:buClr>
              <a:buSzPts val="2200"/>
              <a:buChar char="■"/>
              <a:defRPr sz="2200">
                <a:solidFill>
                  <a:schemeClr val="dk2"/>
                </a:solidFill>
              </a:defRPr>
            </a:lvl6pPr>
            <a:lvl7pPr indent="-368300" lvl="6" marL="3200400" rtl="0">
              <a:lnSpc>
                <a:spcPct val="115000"/>
              </a:lnSpc>
              <a:spcBef>
                <a:spcPts val="0"/>
              </a:spcBef>
              <a:spcAft>
                <a:spcPts val="0"/>
              </a:spcAft>
              <a:buClr>
                <a:schemeClr val="dk2"/>
              </a:buClr>
              <a:buSzPts val="2200"/>
              <a:buChar char="●"/>
              <a:defRPr sz="2200">
                <a:solidFill>
                  <a:schemeClr val="dk2"/>
                </a:solidFill>
              </a:defRPr>
            </a:lvl7pPr>
            <a:lvl8pPr indent="-368300" lvl="7" marL="3657600" rtl="0">
              <a:lnSpc>
                <a:spcPct val="115000"/>
              </a:lnSpc>
              <a:spcBef>
                <a:spcPts val="0"/>
              </a:spcBef>
              <a:spcAft>
                <a:spcPts val="0"/>
              </a:spcAft>
              <a:buClr>
                <a:schemeClr val="dk2"/>
              </a:buClr>
              <a:buSzPts val="2200"/>
              <a:buChar char="○"/>
              <a:defRPr sz="2200">
                <a:solidFill>
                  <a:schemeClr val="dk2"/>
                </a:solidFill>
              </a:defRPr>
            </a:lvl8pPr>
            <a:lvl9pPr indent="-368300" lvl="8" marL="4114800" rtl="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12049718" y="8842841"/>
            <a:ext cx="780300" cy="746400"/>
          </a:xfrm>
          <a:prstGeom prst="rect">
            <a:avLst/>
          </a:prstGeom>
          <a:noFill/>
          <a:ln>
            <a:noFill/>
          </a:ln>
        </p:spPr>
        <p:txBody>
          <a:bodyPr anchorCtr="0" anchor="ctr" bIns="144475" lIns="144475" spcFirstLastPara="1" rIns="144475" wrap="square" tIns="144475">
            <a:normAutofit/>
          </a:bodyPr>
          <a:lstStyle>
            <a:lvl1pPr lvl="0" rtl="0" algn="r">
              <a:buNone/>
              <a:defRPr sz="1600">
                <a:solidFill>
                  <a:schemeClr val="dk2"/>
                </a:solidFill>
              </a:defRPr>
            </a:lvl1pPr>
            <a:lvl2pPr lvl="1" rtl="0" algn="r">
              <a:buNone/>
              <a:defRPr sz="1600">
                <a:solidFill>
                  <a:schemeClr val="dk2"/>
                </a:solidFill>
              </a:defRPr>
            </a:lvl2pPr>
            <a:lvl3pPr lvl="2" rtl="0" algn="r">
              <a:buNone/>
              <a:defRPr sz="1600">
                <a:solidFill>
                  <a:schemeClr val="dk2"/>
                </a:solidFill>
              </a:defRPr>
            </a:lvl3pPr>
            <a:lvl4pPr lvl="3" rtl="0" algn="r">
              <a:buNone/>
              <a:defRPr sz="1600">
                <a:solidFill>
                  <a:schemeClr val="dk2"/>
                </a:solidFill>
              </a:defRPr>
            </a:lvl4pPr>
            <a:lvl5pPr lvl="4" rtl="0" algn="r">
              <a:buNone/>
              <a:defRPr sz="1600">
                <a:solidFill>
                  <a:schemeClr val="dk2"/>
                </a:solidFill>
              </a:defRPr>
            </a:lvl5pPr>
            <a:lvl6pPr lvl="5" rtl="0" algn="r">
              <a:buNone/>
              <a:defRPr sz="1600">
                <a:solidFill>
                  <a:schemeClr val="dk2"/>
                </a:solidFill>
              </a:defRPr>
            </a:lvl6pPr>
            <a:lvl7pPr lvl="6" rtl="0" algn="r">
              <a:buNone/>
              <a:defRPr sz="1600">
                <a:solidFill>
                  <a:schemeClr val="dk2"/>
                </a:solidFill>
              </a:defRPr>
            </a:lvl7pPr>
            <a:lvl8pPr lvl="7" rtl="0" algn="r">
              <a:buNone/>
              <a:defRPr sz="1600">
                <a:solidFill>
                  <a:schemeClr val="dk2"/>
                </a:solidFill>
              </a:defRPr>
            </a:lvl8pPr>
            <a:lvl9pPr lvl="8" rtl="0" algn="r">
              <a:buNone/>
              <a:defRPr sz="16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angular.io/api/router/Rout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p>
            <a:pPr indent="0" lvl="0" marL="0" rtl="0" algn="ctr">
              <a:spcBef>
                <a:spcPts val="0"/>
              </a:spcBef>
              <a:spcAft>
                <a:spcPts val="0"/>
              </a:spcAft>
              <a:buNone/>
            </a:pPr>
            <a:r>
              <a:rPr lang="en-US"/>
              <a:t>Angular training</a:t>
            </a:r>
            <a:endParaRPr/>
          </a:p>
        </p:txBody>
      </p:sp>
      <p:sp>
        <p:nvSpPr>
          <p:cNvPr id="60" name="Google Shape;60;p14"/>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p>
            <a:pPr indent="0" lvl="0" marL="0" rtl="0" algn="ctr">
              <a:spcBef>
                <a:spcPts val="0"/>
              </a:spcBef>
              <a:spcAft>
                <a:spcPts val="0"/>
              </a:spcAft>
              <a:buNone/>
            </a:pPr>
            <a:r>
              <a:rPr lang="en-US"/>
              <a:t>Introduction to Angular routing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28" name="Google Shape;128;p2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Configuring the router</a:t>
            </a:r>
            <a:endParaRPr/>
          </a:p>
        </p:txBody>
      </p:sp>
      <p:sp>
        <p:nvSpPr>
          <p:cNvPr id="129" name="Google Shape;129;p2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app.config.ts</a:t>
            </a:r>
            <a:endParaRPr/>
          </a:p>
        </p:txBody>
      </p:sp>
      <p:pic>
        <p:nvPicPr>
          <p:cNvPr id="130" name="Google Shape;130;p23"/>
          <p:cNvPicPr preferRelativeResize="0"/>
          <p:nvPr/>
        </p:nvPicPr>
        <p:blipFill>
          <a:blip r:embed="rId3">
            <a:alphaModFix/>
          </a:blip>
          <a:stretch>
            <a:fillRect/>
          </a:stretch>
        </p:blipFill>
        <p:spPr>
          <a:xfrm>
            <a:off x="406400" y="3841400"/>
            <a:ext cx="11410950" cy="531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36" name="Google Shape;136;p2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Configuring the router (2)</a:t>
            </a:r>
            <a:endParaRPr/>
          </a:p>
        </p:txBody>
      </p:sp>
      <p:sp>
        <p:nvSpPr>
          <p:cNvPr id="137" name="Google Shape;137;p2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rgbClr val="444444"/>
                </a:solidFill>
                <a:highlight>
                  <a:srgbClr val="FFFFFF"/>
                </a:highlight>
                <a:latin typeface="Roboto"/>
                <a:ea typeface="Roboto"/>
                <a:cs typeface="Roboto"/>
                <a:sym typeface="Roboto"/>
              </a:rPr>
              <a:t>The method provideRouter sets up providers necessary to enable </a:t>
            </a:r>
            <a:r>
              <a:rPr lang="en-US" sz="2400">
                <a:solidFill>
                  <a:srgbClr val="1669BB"/>
                </a:solidFill>
                <a:uFill>
                  <a:noFill/>
                </a:uFill>
                <a:latin typeface="Roboto Mono"/>
                <a:ea typeface="Roboto Mono"/>
                <a:cs typeface="Roboto Mono"/>
                <a:sym typeface="Roboto Mono"/>
                <a:hlinkClick r:id="rId3">
                  <a:extLst>
                    <a:ext uri="{A12FA001-AC4F-418D-AE19-62706E023703}">
                      <ahyp:hlinkClr val="tx"/>
                    </a:ext>
                  </a:extLst>
                </a:hlinkClick>
              </a:rPr>
              <a:t>Router</a:t>
            </a:r>
            <a:r>
              <a:rPr lang="en-US" sz="2400">
                <a:solidFill>
                  <a:srgbClr val="444444"/>
                </a:solidFill>
                <a:highlight>
                  <a:srgbClr val="FFFFFF"/>
                </a:highlight>
                <a:latin typeface="Roboto"/>
                <a:ea typeface="Roboto"/>
                <a:cs typeface="Roboto"/>
                <a:sym typeface="Roboto"/>
              </a:rPr>
              <a:t> functionality for the application. </a:t>
            </a:r>
            <a:endParaRPr sz="2400">
              <a:solidFill>
                <a:srgbClr val="444444"/>
              </a:solidFill>
              <a:highlight>
                <a:srgbClr val="FFFFFF"/>
              </a:highlight>
              <a:latin typeface="Roboto"/>
              <a:ea typeface="Roboto"/>
              <a:cs typeface="Roboto"/>
              <a:sym typeface="Roboto"/>
            </a:endParaRPr>
          </a:p>
          <a:p>
            <a:pPr indent="0" lvl="0" marL="0" rtl="0" algn="l">
              <a:spcBef>
                <a:spcPts val="2800"/>
              </a:spcBef>
              <a:spcAft>
                <a:spcPts val="0"/>
              </a:spcAft>
              <a:buNone/>
            </a:pPr>
            <a:r>
              <a:rPr lang="en-US" sz="2400">
                <a:solidFill>
                  <a:srgbClr val="444444"/>
                </a:solidFill>
                <a:highlight>
                  <a:srgbClr val="FFFFFF"/>
                </a:highlight>
                <a:latin typeface="Roboto"/>
                <a:ea typeface="Roboto"/>
                <a:cs typeface="Roboto"/>
                <a:sym typeface="Roboto"/>
              </a:rPr>
              <a:t>It also allows to configure a set of routes as well as extra features that should be enabled.</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43" name="Google Shape;143;p2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Configuring the router (3)</a:t>
            </a:r>
            <a:endParaRPr/>
          </a:p>
          <a:p>
            <a:pPr indent="0" lvl="0" marL="0" rtl="0" algn="l">
              <a:spcBef>
                <a:spcPts val="2800"/>
              </a:spcBef>
              <a:spcAft>
                <a:spcPts val="0"/>
              </a:spcAft>
              <a:buNone/>
            </a:pPr>
            <a:r>
              <a:t/>
            </a:r>
            <a:endParaRPr/>
          </a:p>
        </p:txBody>
      </p:sp>
      <p:sp>
        <p:nvSpPr>
          <p:cNvPr id="144" name="Google Shape;144;p25"/>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rPr>
              <a:t>The routes variable that we pass in the providerRouter method is a list of Routes objects that specify what routes exist in the application and what components should respond to a specific route. It can look like the following:</a:t>
            </a:r>
            <a:endParaRPr sz="2400">
              <a:solidFill>
                <a:schemeClr val="dk1"/>
              </a:solidFill>
            </a:endParaRPr>
          </a:p>
          <a:p>
            <a:pPr indent="0" lvl="0" marL="0" rtl="0" algn="l">
              <a:spcBef>
                <a:spcPts val="2800"/>
              </a:spcBef>
              <a:spcAft>
                <a:spcPts val="0"/>
              </a:spcAft>
              <a:buNone/>
            </a:pPr>
            <a:r>
              <a:t/>
            </a:r>
            <a:endParaRPr sz="2400">
              <a:solidFill>
                <a:schemeClr val="dk1"/>
              </a:solidFill>
            </a:endParaRPr>
          </a:p>
          <a:p>
            <a:pPr indent="0" lvl="0" marL="0" rtl="0" algn="l">
              <a:spcBef>
                <a:spcPts val="2800"/>
              </a:spcBef>
              <a:spcAft>
                <a:spcPts val="0"/>
              </a:spcAft>
              <a:buNone/>
            </a:pPr>
            <a:r>
              <a:t/>
            </a:r>
            <a:endParaRPr sz="2400">
              <a:solidFill>
                <a:schemeClr val="dk1"/>
              </a:solidFill>
            </a:endParaRPr>
          </a:p>
          <a:p>
            <a:pPr indent="0" lvl="0" marL="0" rtl="0" algn="l">
              <a:spcBef>
                <a:spcPts val="2800"/>
              </a:spcBef>
              <a:spcAft>
                <a:spcPts val="0"/>
              </a:spcAft>
              <a:buNone/>
            </a:pPr>
            <a:r>
              <a:t/>
            </a:r>
            <a:endParaRPr sz="2400">
              <a:solidFill>
                <a:schemeClr val="dk1"/>
              </a:solidFill>
            </a:endParaRPr>
          </a:p>
          <a:p>
            <a:pPr indent="0" lvl="0" marL="0" rtl="0" algn="l">
              <a:spcBef>
                <a:spcPts val="2800"/>
              </a:spcBef>
              <a:spcAft>
                <a:spcPts val="0"/>
              </a:spcAft>
              <a:buNone/>
            </a:pPr>
            <a:r>
              <a:t/>
            </a:r>
            <a:endParaRPr sz="2400">
              <a:solidFill>
                <a:schemeClr val="dk1"/>
              </a:solidFill>
            </a:endParaRPr>
          </a:p>
          <a:p>
            <a:pPr indent="0" lvl="0" marL="0" rtl="0" algn="l">
              <a:spcBef>
                <a:spcPts val="2800"/>
              </a:spcBef>
              <a:spcAft>
                <a:spcPts val="0"/>
              </a:spcAft>
              <a:buNone/>
            </a:pPr>
            <a:r>
              <a:t/>
            </a:r>
            <a:endParaRPr sz="2400">
              <a:solidFill>
                <a:schemeClr val="dk1"/>
              </a:solidFill>
            </a:endParaRPr>
          </a:p>
          <a:p>
            <a:pPr indent="0" lvl="0" marL="0" rtl="0" algn="l">
              <a:spcBef>
                <a:spcPts val="2800"/>
              </a:spcBef>
              <a:spcAft>
                <a:spcPts val="0"/>
              </a:spcAft>
              <a:buNone/>
            </a:pPr>
            <a:r>
              <a:rPr lang="en-US" sz="2400">
                <a:solidFill>
                  <a:schemeClr val="dk1"/>
                </a:solidFill>
                <a:latin typeface="Arial"/>
                <a:ea typeface="Arial"/>
                <a:cs typeface="Arial"/>
                <a:sym typeface="Arial"/>
              </a:rPr>
              <a:t>Each route definition object contains a </a:t>
            </a:r>
            <a:r>
              <a:rPr lang="en-US" sz="2400">
                <a:solidFill>
                  <a:schemeClr val="dk1"/>
                </a:solidFill>
                <a:latin typeface="Consolas"/>
                <a:ea typeface="Consolas"/>
                <a:cs typeface="Consolas"/>
                <a:sym typeface="Consolas"/>
              </a:rPr>
              <a:t>path </a:t>
            </a:r>
            <a:r>
              <a:rPr lang="en-US" sz="2400">
                <a:solidFill>
                  <a:schemeClr val="dk1"/>
                </a:solidFill>
                <a:latin typeface="Arial"/>
                <a:ea typeface="Arial"/>
                <a:cs typeface="Arial"/>
                <a:sym typeface="Arial"/>
              </a:rPr>
              <a:t>property, which is the URL path of the route, and a </a:t>
            </a:r>
            <a:r>
              <a:rPr lang="en-US" sz="2400">
                <a:solidFill>
                  <a:schemeClr val="dk1"/>
                </a:solidFill>
                <a:latin typeface="Consolas"/>
                <a:ea typeface="Consolas"/>
                <a:cs typeface="Consolas"/>
                <a:sym typeface="Consolas"/>
              </a:rPr>
              <a:t>component </a:t>
            </a:r>
            <a:r>
              <a:rPr lang="en-US" sz="2400">
                <a:solidFill>
                  <a:schemeClr val="dk1"/>
                </a:solidFill>
                <a:latin typeface="Arial"/>
                <a:ea typeface="Arial"/>
                <a:cs typeface="Arial"/>
                <a:sym typeface="Arial"/>
              </a:rPr>
              <a:t>property that defines which component will be loaded when the application navigates to that path</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t/>
            </a:r>
            <a:endParaRPr sz="2400">
              <a:solidFill>
                <a:schemeClr val="dk1"/>
              </a:solidFill>
            </a:endParaRPr>
          </a:p>
          <a:p>
            <a:pPr indent="0" lvl="0" marL="0" rtl="0" algn="l">
              <a:spcBef>
                <a:spcPts val="2800"/>
              </a:spcBef>
              <a:spcAft>
                <a:spcPts val="0"/>
              </a:spcAft>
              <a:buNone/>
            </a:pPr>
            <a:r>
              <a:t/>
            </a:r>
            <a:endParaRPr sz="2400"/>
          </a:p>
        </p:txBody>
      </p:sp>
      <p:pic>
        <p:nvPicPr>
          <p:cNvPr id="145" name="Google Shape;145;p25"/>
          <p:cNvPicPr preferRelativeResize="0"/>
          <p:nvPr/>
        </p:nvPicPr>
        <p:blipFill>
          <a:blip r:embed="rId3">
            <a:alphaModFix/>
          </a:blip>
          <a:stretch>
            <a:fillRect/>
          </a:stretch>
        </p:blipFill>
        <p:spPr>
          <a:xfrm>
            <a:off x="406400" y="4093974"/>
            <a:ext cx="12192000" cy="34070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51" name="Google Shape;151;p2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Configuring the router (4)</a:t>
            </a:r>
            <a:endParaRPr/>
          </a:p>
        </p:txBody>
      </p:sp>
      <p:sp>
        <p:nvSpPr>
          <p:cNvPr id="152" name="Google Shape;152;p2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rPr>
              <a:t>Navigation in an Angular application can occur either manually by changing the browser URL or by navigating using in-app links. In the first scenario, the browser will cause the application to reload, while the second will instruct the router to navigate along a route path in the application code. </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In our case, when the browser URL contains the /about path, the router creates an instance of </a:t>
            </a:r>
            <a:r>
              <a:rPr i="1" lang="en-US" sz="2400">
                <a:solidFill>
                  <a:schemeClr val="dk1"/>
                </a:solidFill>
              </a:rPr>
              <a:t> AboutComponent</a:t>
            </a:r>
            <a:r>
              <a:rPr lang="en-US" sz="2400">
                <a:solidFill>
                  <a:schemeClr val="dk1"/>
                </a:solidFill>
              </a:rPr>
              <a:t> and displays its template on the page. On the contrary, when the application navigates to / by code, the router follows the same procedure and additionally updates the URL of the browser.</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If the user tries to navigate to a URL that does not match any route, Angular activates a custom type of route called a </a:t>
            </a:r>
            <a:r>
              <a:rPr b="1" lang="en-US" sz="2400">
                <a:solidFill>
                  <a:schemeClr val="dk1"/>
                </a:solidFill>
              </a:rPr>
              <a:t>wildcard</a:t>
            </a:r>
            <a:r>
              <a:rPr lang="en-US" sz="2400">
                <a:solidFill>
                  <a:schemeClr val="dk1"/>
                </a:solidFill>
              </a:rPr>
              <a:t>. The wildcard route has a path property with two asterisks and matches any URL. The component property is usually an application-specific </a:t>
            </a:r>
            <a:r>
              <a:rPr i="1" lang="en-US" sz="2400">
                <a:solidFill>
                  <a:schemeClr val="dk1"/>
                </a:solidFill>
              </a:rPr>
              <a:t>PageNotFoundComponent</a:t>
            </a:r>
            <a:r>
              <a:rPr lang="en-US" sz="2400">
                <a:solidFill>
                  <a:schemeClr val="dk1"/>
                </a:solidFill>
              </a:rPr>
              <a:t> or the main component of the app</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58" name="Google Shape;158;p2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Configuring the router (5)</a:t>
            </a:r>
            <a:endParaRPr/>
          </a:p>
          <a:p>
            <a:pPr indent="0" lvl="0" marL="0" rtl="0" algn="l">
              <a:spcBef>
                <a:spcPts val="2800"/>
              </a:spcBef>
              <a:spcAft>
                <a:spcPts val="0"/>
              </a:spcAft>
              <a:buNone/>
            </a:pPr>
            <a:r>
              <a:t/>
            </a:r>
            <a:endParaRPr/>
          </a:p>
        </p:txBody>
      </p:sp>
      <p:sp>
        <p:nvSpPr>
          <p:cNvPr id="159" name="Google Shape;159;p2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app.component.ts</a:t>
            </a:r>
            <a:endParaRPr/>
          </a:p>
        </p:txBody>
      </p:sp>
      <p:pic>
        <p:nvPicPr>
          <p:cNvPr id="160" name="Google Shape;160;p27"/>
          <p:cNvPicPr preferRelativeResize="0"/>
          <p:nvPr/>
        </p:nvPicPr>
        <p:blipFill>
          <a:blip r:embed="rId3">
            <a:alphaModFix/>
          </a:blip>
          <a:stretch>
            <a:fillRect/>
          </a:stretch>
        </p:blipFill>
        <p:spPr>
          <a:xfrm>
            <a:off x="406400" y="3956500"/>
            <a:ext cx="11658600" cy="297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66" name="Google Shape;166;p2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Adding new component</a:t>
            </a:r>
            <a:endParaRPr/>
          </a:p>
        </p:txBody>
      </p:sp>
      <p:sp>
        <p:nvSpPr>
          <p:cNvPr id="167" name="Google Shape;167;p2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We will add several more components to explore more on router:</a:t>
            </a:r>
            <a:endParaRPr/>
          </a:p>
          <a:p>
            <a:pPr indent="0" lvl="0" marL="0" rtl="0" algn="l">
              <a:spcBef>
                <a:spcPts val="2800"/>
              </a:spcBef>
              <a:spcAft>
                <a:spcPts val="0"/>
              </a:spcAft>
              <a:buNone/>
            </a:pPr>
            <a:r>
              <a:rPr lang="en-US"/>
              <a:t>n</a:t>
            </a:r>
            <a:r>
              <a:rPr lang="en-US"/>
              <a:t>g g component cart</a:t>
            </a:r>
            <a:endParaRPr/>
          </a:p>
          <a:p>
            <a:pPr indent="0" lvl="0" marL="0" rtl="0" algn="l">
              <a:spcBef>
                <a:spcPts val="2800"/>
              </a:spcBef>
              <a:spcAft>
                <a:spcPts val="0"/>
              </a:spcAft>
              <a:buNone/>
            </a:pPr>
            <a:r>
              <a:rPr lang="en-US"/>
              <a:t>ng g component product</a:t>
            </a:r>
            <a:endParaRPr/>
          </a:p>
          <a:p>
            <a:pPr indent="0" lvl="0" marL="0" rtl="0" algn="l">
              <a:spcBef>
                <a:spcPts val="2800"/>
              </a:spcBef>
              <a:spcAft>
                <a:spcPts val="0"/>
              </a:spcAft>
              <a:buNone/>
            </a:pPr>
            <a:r>
              <a:rPr lang="en-US"/>
              <a:t>n</a:t>
            </a:r>
            <a:r>
              <a:rPr lang="en-US"/>
              <a:t>g g component product-list</a:t>
            </a:r>
            <a:endParaRPr/>
          </a:p>
          <a:p>
            <a:pPr indent="0" lvl="0" marL="0" rtl="0" algn="l">
              <a:spcBef>
                <a:spcPts val="2800"/>
              </a:spcBef>
              <a:spcAft>
                <a:spcPts val="0"/>
              </a:spcAft>
              <a:buNone/>
            </a:pPr>
            <a:r>
              <a:rPr lang="en-US"/>
              <a:t>n</a:t>
            </a:r>
            <a:r>
              <a:rPr lang="en-US"/>
              <a:t>g g component page-not-found</a:t>
            </a:r>
            <a:endParaRPr/>
          </a:p>
          <a:p>
            <a:pPr indent="0" lvl="0" marL="0" rtl="0" algn="l">
              <a:spcBef>
                <a:spcPts val="2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73" name="Google Shape;173;p2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Add new path for the new components</a:t>
            </a:r>
            <a:endParaRPr/>
          </a:p>
        </p:txBody>
      </p:sp>
      <p:sp>
        <p:nvSpPr>
          <p:cNvPr id="174" name="Google Shape;174;p2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app.routes.ts</a:t>
            </a:r>
            <a:endParaRPr/>
          </a:p>
        </p:txBody>
      </p:sp>
      <p:pic>
        <p:nvPicPr>
          <p:cNvPr id="175" name="Google Shape;175;p29"/>
          <p:cNvPicPr preferRelativeResize="0"/>
          <p:nvPr/>
        </p:nvPicPr>
        <p:blipFill>
          <a:blip r:embed="rId3">
            <a:alphaModFix/>
          </a:blip>
          <a:stretch>
            <a:fillRect/>
          </a:stretch>
        </p:blipFill>
        <p:spPr>
          <a:xfrm>
            <a:off x="81075" y="3723674"/>
            <a:ext cx="13004800" cy="5298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81" name="Google Shape;181;p3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routerLink (1)</a:t>
            </a:r>
            <a:endParaRPr/>
          </a:p>
        </p:txBody>
      </p:sp>
      <p:sp>
        <p:nvSpPr>
          <p:cNvPr id="182" name="Google Shape;182;p3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routerLink is a directives to perform navigation in our application, </a:t>
            </a:r>
            <a:r>
              <a:rPr lang="en-US" sz="2400">
                <a:solidFill>
                  <a:schemeClr val="dk1"/>
                </a:solidFill>
                <a:highlight>
                  <a:schemeClr val="accent6"/>
                </a:highlight>
              </a:rPr>
              <a:t>without refreshing </a:t>
            </a:r>
            <a:r>
              <a:rPr lang="en-US" sz="2400">
                <a:solidFill>
                  <a:schemeClr val="dk1"/>
                </a:solidFill>
              </a:rPr>
              <a:t>the browser.</a:t>
            </a:r>
            <a:endParaRPr sz="2400">
              <a:solidFill>
                <a:schemeClr val="dk1"/>
              </a:solidFill>
            </a:endParaRPr>
          </a:p>
          <a:p>
            <a:pPr indent="0" lvl="0" marL="0" rtl="0" algn="l">
              <a:spcBef>
                <a:spcPts val="2800"/>
              </a:spcBef>
              <a:spcAft>
                <a:spcPts val="0"/>
              </a:spcAft>
              <a:buNone/>
            </a:pPr>
            <a:r>
              <a:rPr lang="en-US" sz="2400">
                <a:solidFill>
                  <a:schemeClr val="dk1"/>
                </a:solidFill>
              </a:rPr>
              <a:t>We apply the routerLink directive to anchor HTML elements, and we assign the route path in which we want to navigate as a value.</a:t>
            </a:r>
            <a:endParaRPr sz="2400">
              <a:solidFill>
                <a:schemeClr val="dk1"/>
              </a:solidFill>
            </a:endParaRPr>
          </a:p>
          <a:p>
            <a:pPr indent="0" lvl="0" marL="0" rtl="0" algn="l">
              <a:spcBef>
                <a:spcPts val="2800"/>
              </a:spcBef>
              <a:spcAft>
                <a:spcPts val="0"/>
              </a:spcAft>
              <a:buClr>
                <a:schemeClr val="dk1"/>
              </a:buClr>
              <a:buSzPts val="1100"/>
              <a:buFont typeface="Arial"/>
              <a:buNone/>
            </a:pPr>
            <a:r>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88" name="Google Shape;188;p3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routerLink (2)</a:t>
            </a:r>
            <a:endParaRPr/>
          </a:p>
          <a:p>
            <a:pPr indent="0" lvl="0" marL="0" rtl="0" algn="l">
              <a:spcBef>
                <a:spcPts val="2800"/>
              </a:spcBef>
              <a:spcAft>
                <a:spcPts val="0"/>
              </a:spcAft>
              <a:buNone/>
            </a:pPr>
            <a:r>
              <a:t/>
            </a:r>
            <a:endParaRPr/>
          </a:p>
        </p:txBody>
      </p:sp>
      <p:sp>
        <p:nvSpPr>
          <p:cNvPr id="189" name="Google Shape;189;p3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app.component.ts</a:t>
            </a:r>
            <a:endParaRPr/>
          </a:p>
        </p:txBody>
      </p:sp>
      <p:pic>
        <p:nvPicPr>
          <p:cNvPr id="190" name="Google Shape;190;p31" title="Screenshot 2025-07-29 at 3.09.48 PM.png"/>
          <p:cNvPicPr preferRelativeResize="0"/>
          <p:nvPr/>
        </p:nvPicPr>
        <p:blipFill>
          <a:blip r:embed="rId3">
            <a:alphaModFix/>
          </a:blip>
          <a:stretch>
            <a:fillRect/>
          </a:stretch>
        </p:blipFill>
        <p:spPr>
          <a:xfrm>
            <a:off x="1249063" y="4111813"/>
            <a:ext cx="9286875" cy="482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96" name="Google Shape;196;p3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routerLink (2)</a:t>
            </a:r>
            <a:endParaRPr/>
          </a:p>
          <a:p>
            <a:pPr indent="0" lvl="0" marL="0" rtl="0" algn="l">
              <a:spcBef>
                <a:spcPts val="2800"/>
              </a:spcBef>
              <a:spcAft>
                <a:spcPts val="0"/>
              </a:spcAft>
              <a:buNone/>
            </a:pPr>
            <a:r>
              <a:t/>
            </a:r>
            <a:endParaRPr/>
          </a:p>
        </p:txBody>
      </p:sp>
      <p:sp>
        <p:nvSpPr>
          <p:cNvPr id="197" name="Google Shape;197;p3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app.component.html</a:t>
            </a:r>
            <a:endParaRPr/>
          </a:p>
        </p:txBody>
      </p:sp>
      <p:pic>
        <p:nvPicPr>
          <p:cNvPr id="198" name="Google Shape;198;p32"/>
          <p:cNvPicPr preferRelativeResize="0"/>
          <p:nvPr/>
        </p:nvPicPr>
        <p:blipFill>
          <a:blip r:embed="rId3">
            <a:alphaModFix/>
          </a:blip>
          <a:stretch>
            <a:fillRect/>
          </a:stretch>
        </p:blipFill>
        <p:spPr>
          <a:xfrm>
            <a:off x="722925" y="3939825"/>
            <a:ext cx="11010900" cy="462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ANGULAR ROUTER</a:t>
            </a:r>
            <a:endParaRPr/>
          </a:p>
        </p:txBody>
      </p:sp>
      <p:sp>
        <p:nvSpPr>
          <p:cNvPr id="66" name="Google Shape;66;p15"/>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fontScale="90000"/>
          </a:bodyPr>
          <a:lstStyle/>
          <a:p>
            <a:pPr indent="0" lvl="0" marL="0" marR="0" rtl="0" algn="l">
              <a:lnSpc>
                <a:spcPct val="80000"/>
              </a:lnSpc>
              <a:spcBef>
                <a:spcPts val="0"/>
              </a:spcBef>
              <a:spcAft>
                <a:spcPts val="0"/>
              </a:spcAft>
              <a:buClr>
                <a:schemeClr val="accent1"/>
              </a:buClr>
              <a:buSzPct val="100000"/>
              <a:buFont typeface="Arial"/>
              <a:buNone/>
            </a:pPr>
            <a:r>
              <a:rPr lang="en-US" sz="4800"/>
              <a:t>Introduction to Angular Router</a:t>
            </a:r>
            <a:endParaRPr/>
          </a:p>
        </p:txBody>
      </p:sp>
      <p:sp>
        <p:nvSpPr>
          <p:cNvPr id="67" name="Google Shape;67;p15"/>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Autofit/>
          </a:bodyPr>
          <a:lstStyle/>
          <a:p>
            <a:pPr indent="0" lvl="0" marL="444500" rtl="0" algn="l">
              <a:spcBef>
                <a:spcPts val="0"/>
              </a:spcBef>
              <a:spcAft>
                <a:spcPts val="0"/>
              </a:spcAft>
              <a:buClr>
                <a:schemeClr val="dk1"/>
              </a:buClr>
              <a:buSzPts val="1100"/>
              <a:buFont typeface="Arial"/>
              <a:buNone/>
            </a:pPr>
            <a:r>
              <a:t/>
            </a:r>
            <a:endParaRPr sz="2400">
              <a:solidFill>
                <a:srgbClr val="0D0D0D"/>
              </a:solidFill>
              <a:highlight>
                <a:srgbClr val="FFFFFF"/>
              </a:highlight>
            </a:endParaRPr>
          </a:p>
          <a:p>
            <a:pPr indent="0" lvl="0" marL="444500" rtl="0" algn="l">
              <a:spcBef>
                <a:spcPts val="0"/>
              </a:spcBef>
              <a:spcAft>
                <a:spcPts val="0"/>
              </a:spcAft>
              <a:buClr>
                <a:schemeClr val="dk1"/>
              </a:buClr>
              <a:buSzPts val="1100"/>
              <a:buFont typeface="Arial"/>
              <a:buNone/>
            </a:pPr>
            <a:r>
              <a:rPr lang="en-US" sz="2400">
                <a:solidFill>
                  <a:srgbClr val="0D0D0D"/>
                </a:solidFill>
                <a:highlight>
                  <a:srgbClr val="FFFFFF"/>
                </a:highlight>
              </a:rPr>
              <a:t>Angular Router is a powerful feature in Angular framework that enables navigation between different components in an application. It allows developers to define the navigation paths, handle URL navigation, and manage the application state.</a:t>
            </a:r>
            <a:endParaRPr sz="2400">
              <a:solidFill>
                <a:srgbClr val="0D0D0D"/>
              </a:solidFill>
              <a:highlight>
                <a:srgbClr val="FFFFFF"/>
              </a:highlight>
            </a:endParaRPr>
          </a:p>
          <a:p>
            <a:pPr indent="0" lvl="0" marL="444500" rtl="0" algn="l">
              <a:spcBef>
                <a:spcPts val="0"/>
              </a:spcBef>
              <a:spcAft>
                <a:spcPts val="0"/>
              </a:spcAft>
              <a:buNone/>
            </a:pPr>
            <a:r>
              <a:rPr lang="en-US" sz="2400">
                <a:solidFill>
                  <a:srgbClr val="0D0D0D"/>
                </a:solidFill>
                <a:highlight>
                  <a:srgbClr val="FFFFFF"/>
                </a:highlight>
              </a:rPr>
              <a:t>We will see:</a:t>
            </a:r>
            <a:endParaRPr sz="24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444500" rtl="0" algn="l">
              <a:spcBef>
                <a:spcPts val="0"/>
              </a:spcBef>
              <a:spcAft>
                <a:spcPts val="0"/>
              </a:spcAft>
              <a:buClr>
                <a:schemeClr val="dk1"/>
              </a:buClr>
              <a:buSzPts val="1100"/>
              <a:buFont typeface="Arial"/>
              <a:buNone/>
            </a:pPr>
            <a:r>
              <a:rPr lang="en-US" sz="2400">
                <a:solidFill>
                  <a:schemeClr val="dk1"/>
                </a:solidFill>
              </a:rPr>
              <a:t>•</a:t>
            </a:r>
            <a:r>
              <a:rPr lang="en-US" sz="2400">
                <a:solidFill>
                  <a:schemeClr val="dk1"/>
                </a:solidFill>
              </a:rPr>
              <a:t>Introduce the Angular router</a:t>
            </a:r>
            <a:endParaRPr sz="2400">
              <a:solidFill>
                <a:schemeClr val="dk1"/>
              </a:solidFill>
            </a:endParaRPr>
          </a:p>
          <a:p>
            <a:pPr indent="0" lvl="0" marL="444500" rtl="0" algn="l">
              <a:spcBef>
                <a:spcPts val="0"/>
              </a:spcBef>
              <a:spcAft>
                <a:spcPts val="0"/>
              </a:spcAft>
              <a:buClr>
                <a:schemeClr val="dk1"/>
              </a:buClr>
              <a:buSzPts val="1100"/>
              <a:buFont typeface="Arial"/>
              <a:buNone/>
            </a:pPr>
            <a:r>
              <a:rPr lang="en-US" sz="2400">
                <a:solidFill>
                  <a:schemeClr val="dk1"/>
                </a:solidFill>
              </a:rPr>
              <a:t>•</a:t>
            </a:r>
            <a:r>
              <a:rPr lang="en-US" sz="2400">
                <a:solidFill>
                  <a:schemeClr val="dk1"/>
                </a:solidFill>
              </a:rPr>
              <a:t>Create an Angular application with routing</a:t>
            </a:r>
            <a:endParaRPr sz="2400">
              <a:solidFill>
                <a:schemeClr val="dk1"/>
              </a:solidFill>
            </a:endParaRPr>
          </a:p>
          <a:p>
            <a:pPr indent="0" lvl="0" marL="444500" rtl="0" algn="l">
              <a:spcBef>
                <a:spcPts val="0"/>
              </a:spcBef>
              <a:spcAft>
                <a:spcPts val="0"/>
              </a:spcAft>
              <a:buClr>
                <a:schemeClr val="dk1"/>
              </a:buClr>
              <a:buSzPts val="1100"/>
              <a:buFont typeface="Arial"/>
              <a:buNone/>
            </a:pPr>
            <a:r>
              <a:rPr lang="en-US" sz="2400">
                <a:solidFill>
                  <a:schemeClr val="dk1"/>
                </a:solidFill>
              </a:rPr>
              <a:t>•</a:t>
            </a:r>
            <a:r>
              <a:rPr lang="en-US" sz="2400">
                <a:solidFill>
                  <a:schemeClr val="dk1"/>
                </a:solidFill>
              </a:rPr>
              <a:t>Pass parameters to routes</a:t>
            </a:r>
            <a:endParaRPr sz="2400">
              <a:solidFill>
                <a:schemeClr val="dk1"/>
              </a:solidFill>
            </a:endParaRPr>
          </a:p>
          <a:p>
            <a:pPr indent="0" lvl="0" marL="444500" rtl="0" algn="l">
              <a:spcBef>
                <a:spcPts val="0"/>
              </a:spcBef>
              <a:spcAft>
                <a:spcPts val="0"/>
              </a:spcAft>
              <a:buClr>
                <a:schemeClr val="dk1"/>
              </a:buClr>
              <a:buSzPts val="1100"/>
              <a:buFont typeface="Arial"/>
              <a:buNone/>
            </a:pPr>
            <a:r>
              <a:rPr lang="en-US" sz="2400">
                <a:solidFill>
                  <a:schemeClr val="dk1"/>
                </a:solidFill>
              </a:rPr>
              <a:t>• </a:t>
            </a:r>
            <a:r>
              <a:rPr lang="en-US" sz="2400">
                <a:solidFill>
                  <a:schemeClr val="dk1"/>
                </a:solidFill>
              </a:rPr>
              <a:t>Enhance navigation with advanced features (guard)</a:t>
            </a:r>
            <a:endParaRPr sz="2400">
              <a:solidFill>
                <a:schemeClr val="dk1"/>
              </a:solidFill>
            </a:endParaRPr>
          </a:p>
          <a:p>
            <a:pPr indent="0" lvl="0" marL="444500" rtl="0" algn="l">
              <a:spcBef>
                <a:spcPts val="0"/>
              </a:spcBef>
              <a:spcAft>
                <a:spcPts val="0"/>
              </a:spcAft>
              <a:buNone/>
            </a:pPr>
            <a:r>
              <a:t/>
            </a:r>
            <a:endParaRPr sz="2400">
              <a:solidFill>
                <a:srgbClr val="0D0D0D"/>
              </a:solidFill>
              <a:highlight>
                <a:srgbClr val="FFFFFF"/>
              </a:highlight>
            </a:endParaRPr>
          </a:p>
        </p:txBody>
      </p:sp>
      <p:sp>
        <p:nvSpPr>
          <p:cNvPr id="68" name="Google Shape;68;p15"/>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69" name="Google Shape;69;p15"/>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04" name="Google Shape;204;p3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Handling unknown path</a:t>
            </a:r>
            <a:endParaRPr/>
          </a:p>
        </p:txBody>
      </p:sp>
      <p:sp>
        <p:nvSpPr>
          <p:cNvPr id="205" name="Google Shape;205;p3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You have seen previously that we set up a wildcard route to display PageNotFoundComponent when our application tries to navigate to a route path that does not exist.</a:t>
            </a:r>
            <a:endParaRPr sz="2400">
              <a:solidFill>
                <a:schemeClr val="dk1"/>
              </a:solidFill>
            </a:endParaRPr>
          </a:p>
          <a:p>
            <a:pPr indent="0" lvl="0" marL="0" rtl="0" algn="l">
              <a:spcBef>
                <a:spcPts val="2800"/>
              </a:spcBef>
              <a:spcAft>
                <a:spcPts val="0"/>
              </a:spcAft>
              <a:buNone/>
            </a:pPr>
            <a:r>
              <a:rPr lang="en-US" sz="2400">
                <a:solidFill>
                  <a:schemeClr val="dk1"/>
                </a:solidFill>
              </a:rPr>
              <a:t>Unknown path in Angular routing is presented as **</a:t>
            </a:r>
            <a:endParaRPr sz="2400">
              <a:solidFill>
                <a:schemeClr val="dk1"/>
              </a:solidFill>
            </a:endParaRPr>
          </a:p>
        </p:txBody>
      </p:sp>
      <p:pic>
        <p:nvPicPr>
          <p:cNvPr id="206" name="Google Shape;206;p33"/>
          <p:cNvPicPr preferRelativeResize="0"/>
          <p:nvPr/>
        </p:nvPicPr>
        <p:blipFill>
          <a:blip r:embed="rId3">
            <a:alphaModFix/>
          </a:blip>
          <a:stretch>
            <a:fillRect/>
          </a:stretch>
        </p:blipFill>
        <p:spPr>
          <a:xfrm>
            <a:off x="406400" y="5063615"/>
            <a:ext cx="12191999" cy="41751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12" name="Google Shape;212;p3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Setting default path</a:t>
            </a:r>
            <a:endParaRPr/>
          </a:p>
        </p:txBody>
      </p:sp>
      <p:sp>
        <p:nvSpPr>
          <p:cNvPr id="213" name="Google Shape;213;p3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We set the path property of a route to an empty string to indicate that the route is the default one for an Angular application. In our case, we want the default route path to display the product list. </a:t>
            </a:r>
            <a:endParaRPr sz="2400">
              <a:solidFill>
                <a:schemeClr val="dk1"/>
              </a:solidFill>
            </a:endParaRPr>
          </a:p>
          <a:p>
            <a:pPr indent="0" lvl="0" marL="0" rtl="0" algn="l">
              <a:spcBef>
                <a:spcPts val="2800"/>
              </a:spcBef>
              <a:spcAft>
                <a:spcPts val="0"/>
              </a:spcAft>
              <a:buNone/>
            </a:pPr>
            <a:r>
              <a:t/>
            </a:r>
            <a:endParaRPr sz="2400"/>
          </a:p>
        </p:txBody>
      </p:sp>
      <p:pic>
        <p:nvPicPr>
          <p:cNvPr id="214" name="Google Shape;214;p34"/>
          <p:cNvPicPr preferRelativeResize="0"/>
          <p:nvPr/>
        </p:nvPicPr>
        <p:blipFill>
          <a:blip r:embed="rId3">
            <a:alphaModFix/>
          </a:blip>
          <a:stretch>
            <a:fillRect/>
          </a:stretch>
        </p:blipFill>
        <p:spPr>
          <a:xfrm>
            <a:off x="193350" y="4714902"/>
            <a:ext cx="13004798" cy="36945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20" name="Google Shape;220;p3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Route path resolution process</a:t>
            </a:r>
            <a:endParaRPr/>
          </a:p>
        </p:txBody>
      </p:sp>
      <p:sp>
        <p:nvSpPr>
          <p:cNvPr id="221" name="Google Shape;221;p35"/>
          <p:cNvSpPr txBox="1"/>
          <p:nvPr>
            <p:ph idx="2" type="body"/>
          </p:nvPr>
        </p:nvSpPr>
        <p:spPr>
          <a:xfrm>
            <a:off x="7222650" y="2743200"/>
            <a:ext cx="53757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Empty route path need to be added after all other routes because, as order of the routes is important. </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We want more specific routes before less specific ones. </a:t>
            </a:r>
            <a:endParaRPr sz="2400">
              <a:solidFill>
                <a:schemeClr val="dk1"/>
              </a:solidFill>
            </a:endParaRPr>
          </a:p>
          <a:p>
            <a:pPr indent="0" lvl="0" marL="0" rtl="0" algn="l">
              <a:spcBef>
                <a:spcPts val="2800"/>
              </a:spcBef>
              <a:spcAft>
                <a:spcPts val="0"/>
              </a:spcAft>
              <a:buNone/>
            </a:pPr>
            <a:r>
              <a:t/>
            </a:r>
            <a:endParaRPr sz="2400"/>
          </a:p>
        </p:txBody>
      </p:sp>
      <p:pic>
        <p:nvPicPr>
          <p:cNvPr id="222" name="Google Shape;222;p35"/>
          <p:cNvPicPr preferRelativeResize="0"/>
          <p:nvPr/>
        </p:nvPicPr>
        <p:blipFill>
          <a:blip r:embed="rId3">
            <a:alphaModFix/>
          </a:blip>
          <a:stretch>
            <a:fillRect/>
          </a:stretch>
        </p:blipFill>
        <p:spPr>
          <a:xfrm>
            <a:off x="774150" y="2882900"/>
            <a:ext cx="4800600" cy="638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28" name="Google Shape;228;p3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Navigation programmatically to a route</a:t>
            </a:r>
            <a:endParaRPr/>
          </a:p>
          <a:p>
            <a:pPr indent="0" lvl="0" marL="0" rtl="0" algn="l">
              <a:spcBef>
                <a:spcPts val="2800"/>
              </a:spcBef>
              <a:spcAft>
                <a:spcPts val="0"/>
              </a:spcAft>
              <a:buNone/>
            </a:pPr>
            <a:r>
              <a:t/>
            </a:r>
            <a:endParaRPr/>
          </a:p>
        </p:txBody>
      </p:sp>
      <p:sp>
        <p:nvSpPr>
          <p:cNvPr id="229" name="Google Shape;229;p3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We can redirect user to a certain page, </a:t>
            </a:r>
            <a:r>
              <a:rPr lang="en-US"/>
              <a:t>programmatically</a:t>
            </a:r>
            <a:r>
              <a:rPr lang="en-US"/>
              <a:t> from the .ts code, for example to redirect user to order success page </a:t>
            </a:r>
            <a:r>
              <a:rPr lang="en-US"/>
              <a:t>upon successful order.</a:t>
            </a:r>
            <a:endParaRPr/>
          </a:p>
          <a:p>
            <a:pPr indent="0" lvl="0" marL="0" rtl="0" algn="l">
              <a:spcBef>
                <a:spcPts val="2800"/>
              </a:spcBef>
              <a:spcAft>
                <a:spcPts val="0"/>
              </a:spcAft>
              <a:buNone/>
            </a:pPr>
            <a:r>
              <a:rPr lang="en-US"/>
              <a:t>We use router.navigate method from @angular/router library to navigate user to a new page.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35" name="Google Shape;235;p37"/>
          <p:cNvSpPr txBox="1"/>
          <p:nvPr>
            <p:ph type="title"/>
          </p:nvPr>
        </p:nvSpPr>
        <p:spPr>
          <a:xfrm>
            <a:off x="406400" y="1536700"/>
            <a:ext cx="133977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Navigation programmatically to a route (2)</a:t>
            </a:r>
            <a:endParaRPr/>
          </a:p>
          <a:p>
            <a:pPr indent="0" lvl="0" marL="0" rtl="0" algn="l">
              <a:spcBef>
                <a:spcPts val="2800"/>
              </a:spcBef>
              <a:spcAft>
                <a:spcPts val="0"/>
              </a:spcAft>
              <a:buNone/>
            </a:pPr>
            <a:r>
              <a:t/>
            </a:r>
            <a:endParaRPr/>
          </a:p>
        </p:txBody>
      </p:sp>
      <p:sp>
        <p:nvSpPr>
          <p:cNvPr id="236" name="Google Shape;236;p3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page-not-found.component.html</a:t>
            </a:r>
            <a:endParaRPr/>
          </a:p>
        </p:txBody>
      </p:sp>
      <p:pic>
        <p:nvPicPr>
          <p:cNvPr id="237" name="Google Shape;237;p37"/>
          <p:cNvPicPr preferRelativeResize="0"/>
          <p:nvPr/>
        </p:nvPicPr>
        <p:blipFill>
          <a:blip r:embed="rId3">
            <a:alphaModFix/>
          </a:blip>
          <a:stretch>
            <a:fillRect/>
          </a:stretch>
        </p:blipFill>
        <p:spPr>
          <a:xfrm>
            <a:off x="406400" y="4328050"/>
            <a:ext cx="11906250" cy="3600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43" name="Google Shape;243;p38"/>
          <p:cNvSpPr txBox="1"/>
          <p:nvPr>
            <p:ph type="title"/>
          </p:nvPr>
        </p:nvSpPr>
        <p:spPr>
          <a:xfrm>
            <a:off x="406400" y="1536700"/>
            <a:ext cx="133977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Navigation </a:t>
            </a:r>
            <a:r>
              <a:rPr lang="en-US"/>
              <a:t>programmatically</a:t>
            </a:r>
            <a:r>
              <a:rPr lang="en-US"/>
              <a:t> to a route (3)</a:t>
            </a:r>
            <a:endParaRPr/>
          </a:p>
        </p:txBody>
      </p:sp>
      <p:sp>
        <p:nvSpPr>
          <p:cNvPr id="244" name="Google Shape;244;p3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page-not-found.component.ts</a:t>
            </a:r>
            <a:endParaRPr/>
          </a:p>
          <a:p>
            <a:pPr indent="0" lvl="0" marL="0" rtl="0" algn="l">
              <a:spcBef>
                <a:spcPts val="2800"/>
              </a:spcBef>
              <a:spcAft>
                <a:spcPts val="0"/>
              </a:spcAft>
              <a:buNone/>
            </a:pPr>
            <a:r>
              <a:t/>
            </a:r>
            <a:endParaRPr/>
          </a:p>
        </p:txBody>
      </p:sp>
      <p:pic>
        <p:nvPicPr>
          <p:cNvPr id="245" name="Google Shape;245;p38"/>
          <p:cNvPicPr preferRelativeResize="0"/>
          <p:nvPr/>
        </p:nvPicPr>
        <p:blipFill>
          <a:blip r:embed="rId3">
            <a:alphaModFix/>
          </a:blip>
          <a:stretch>
            <a:fillRect/>
          </a:stretch>
        </p:blipFill>
        <p:spPr>
          <a:xfrm>
            <a:off x="393650" y="3679700"/>
            <a:ext cx="11201400" cy="1352550"/>
          </a:xfrm>
          <a:prstGeom prst="rect">
            <a:avLst/>
          </a:prstGeom>
          <a:noFill/>
          <a:ln>
            <a:noFill/>
          </a:ln>
        </p:spPr>
      </p:pic>
      <p:pic>
        <p:nvPicPr>
          <p:cNvPr id="246" name="Google Shape;246;p38"/>
          <p:cNvPicPr preferRelativeResize="0"/>
          <p:nvPr/>
        </p:nvPicPr>
        <p:blipFill>
          <a:blip r:embed="rId4">
            <a:alphaModFix/>
          </a:blip>
          <a:stretch>
            <a:fillRect/>
          </a:stretch>
        </p:blipFill>
        <p:spPr>
          <a:xfrm>
            <a:off x="406400" y="5556875"/>
            <a:ext cx="10820400" cy="2152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52" name="Google Shape;252;p39"/>
          <p:cNvSpPr txBox="1"/>
          <p:nvPr>
            <p:ph type="title"/>
          </p:nvPr>
        </p:nvSpPr>
        <p:spPr>
          <a:xfrm>
            <a:off x="406400" y="1536700"/>
            <a:ext cx="131844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Navigation programmatically to a route (4)</a:t>
            </a:r>
            <a:endParaRPr/>
          </a:p>
          <a:p>
            <a:pPr indent="0" lvl="0" marL="0" rtl="0" algn="l">
              <a:spcBef>
                <a:spcPts val="2800"/>
              </a:spcBef>
              <a:spcAft>
                <a:spcPts val="0"/>
              </a:spcAft>
              <a:buNone/>
            </a:pPr>
            <a:r>
              <a:t/>
            </a:r>
            <a:endParaRPr/>
          </a:p>
        </p:txBody>
      </p:sp>
      <p:sp>
        <p:nvSpPr>
          <p:cNvPr id="253" name="Google Shape;253;p3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page-not-found.component.ts</a:t>
            </a:r>
            <a:endParaRPr/>
          </a:p>
          <a:p>
            <a:pPr indent="0" lvl="0" marL="0" rtl="0" algn="l">
              <a:spcBef>
                <a:spcPts val="2800"/>
              </a:spcBef>
              <a:spcAft>
                <a:spcPts val="0"/>
              </a:spcAft>
              <a:buClr>
                <a:schemeClr val="dk1"/>
              </a:buClr>
              <a:buSzPts val="1100"/>
              <a:buFont typeface="Arial"/>
              <a:buNone/>
            </a:pPr>
            <a:r>
              <a:t/>
            </a:r>
            <a:endParaRPr/>
          </a:p>
          <a:p>
            <a:pPr indent="0" lvl="0" marL="0" rtl="0" algn="l">
              <a:spcBef>
                <a:spcPts val="2800"/>
              </a:spcBef>
              <a:spcAft>
                <a:spcPts val="0"/>
              </a:spcAft>
              <a:buNone/>
            </a:pPr>
            <a:r>
              <a:t/>
            </a:r>
            <a:endParaRPr/>
          </a:p>
        </p:txBody>
      </p:sp>
      <p:pic>
        <p:nvPicPr>
          <p:cNvPr id="254" name="Google Shape;254;p39"/>
          <p:cNvPicPr preferRelativeResize="0"/>
          <p:nvPr/>
        </p:nvPicPr>
        <p:blipFill>
          <a:blip r:embed="rId3">
            <a:alphaModFix/>
          </a:blip>
          <a:stretch>
            <a:fillRect/>
          </a:stretch>
        </p:blipFill>
        <p:spPr>
          <a:xfrm>
            <a:off x="645500" y="3985175"/>
            <a:ext cx="8324850" cy="207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60" name="Google Shape;260;p4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Decorating router </a:t>
            </a:r>
            <a:r>
              <a:rPr lang="en-US"/>
              <a:t>link</a:t>
            </a:r>
            <a:r>
              <a:rPr lang="en-US"/>
              <a:t> with styles</a:t>
            </a:r>
            <a:endParaRPr/>
          </a:p>
        </p:txBody>
      </p:sp>
      <p:sp>
        <p:nvSpPr>
          <p:cNvPr id="261" name="Google Shape;261;p4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The module of the Angular router exports the </a:t>
            </a:r>
            <a:r>
              <a:rPr lang="en-US" sz="2400" u="sng">
                <a:solidFill>
                  <a:schemeClr val="dk1"/>
                </a:solidFill>
              </a:rPr>
              <a:t>routerLinkActive</a:t>
            </a:r>
            <a:r>
              <a:rPr lang="en-US" sz="2400">
                <a:solidFill>
                  <a:schemeClr val="dk1"/>
                </a:solidFill>
              </a:rPr>
              <a:t> directive, which we can use to change the style of a route when it is active. </a:t>
            </a:r>
            <a:endParaRPr sz="2400">
              <a:solidFill>
                <a:schemeClr val="dk1"/>
              </a:solidFill>
            </a:endParaRPr>
          </a:p>
          <a:p>
            <a:pPr indent="0" lvl="0" marL="0" rtl="0" algn="l">
              <a:spcBef>
                <a:spcPts val="2800"/>
              </a:spcBef>
              <a:spcAft>
                <a:spcPts val="0"/>
              </a:spcAft>
              <a:buNone/>
            </a:pPr>
            <a:r>
              <a:rPr lang="en-US" sz="2400">
                <a:solidFill>
                  <a:schemeClr val="dk1"/>
                </a:solidFill>
              </a:rPr>
              <a:t>It accepts a list of class names or a single class that is added when the link is active and removed when it becomes inactive. </a:t>
            </a:r>
            <a:endParaRPr sz="2400">
              <a:solidFill>
                <a:schemeClr val="dk1"/>
              </a:solidFill>
            </a:endParaRPr>
          </a:p>
          <a:p>
            <a:pPr indent="0" lvl="0" marL="0" rtl="0" algn="l">
              <a:spcBef>
                <a:spcPts val="2800"/>
              </a:spcBef>
              <a:spcAft>
                <a:spcPts val="0"/>
              </a:spcAft>
              <a:buNone/>
            </a:pPr>
            <a:r>
              <a:rPr lang="en-US" sz="2400">
                <a:solidFill>
                  <a:schemeClr val="dk1"/>
                </a:solidFill>
              </a:rPr>
              <a:t>We will use routerLinkActive directive so that when we click on a link in our application, its color turns to black to denote that the link is active.</a:t>
            </a:r>
            <a:endParaRPr sz="2400">
              <a:solidFill>
                <a:schemeClr val="dk1"/>
              </a:solidFill>
            </a:endParaRPr>
          </a:p>
          <a:p>
            <a:pPr indent="0" lvl="0" marL="0" rtl="0" algn="l">
              <a:spcBef>
                <a:spcPts val="2800"/>
              </a:spcBef>
              <a:spcAft>
                <a:spcPts val="0"/>
              </a:spcAft>
              <a:buClr>
                <a:schemeClr val="dk1"/>
              </a:buClr>
              <a:buSzPts val="1100"/>
              <a:buFont typeface="Arial"/>
              <a:buNone/>
            </a:pPr>
            <a:r>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67" name="Google Shape;267;p4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Decorating router link with styles (2)</a:t>
            </a:r>
            <a:endParaRPr/>
          </a:p>
          <a:p>
            <a:pPr indent="0" lvl="0" marL="0" rtl="0" algn="l">
              <a:spcBef>
                <a:spcPts val="2800"/>
              </a:spcBef>
              <a:spcAft>
                <a:spcPts val="0"/>
              </a:spcAft>
              <a:buNone/>
            </a:pPr>
            <a:r>
              <a:t/>
            </a:r>
            <a:endParaRPr/>
          </a:p>
        </p:txBody>
      </p:sp>
      <p:sp>
        <p:nvSpPr>
          <p:cNvPr id="268" name="Google Shape;268;p4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app.component.html</a:t>
            </a:r>
            <a:endParaRPr/>
          </a:p>
          <a:p>
            <a:pPr indent="0" lvl="0" marL="0" rtl="0" algn="l">
              <a:spcBef>
                <a:spcPts val="2800"/>
              </a:spcBef>
              <a:spcAft>
                <a:spcPts val="0"/>
              </a:spcAft>
              <a:buNone/>
            </a:pPr>
            <a:r>
              <a:t/>
            </a:r>
            <a:endParaRPr/>
          </a:p>
          <a:p>
            <a:pPr indent="0" lvl="0" marL="0" rtl="0" algn="l">
              <a:spcBef>
                <a:spcPts val="2800"/>
              </a:spcBef>
              <a:spcAft>
                <a:spcPts val="0"/>
              </a:spcAft>
              <a:buNone/>
            </a:pPr>
            <a:br>
              <a:rPr lang="en-US"/>
            </a:br>
            <a:endParaRPr/>
          </a:p>
          <a:p>
            <a:pPr indent="0" lvl="0" marL="0" rtl="0" algn="l">
              <a:spcBef>
                <a:spcPts val="2800"/>
              </a:spcBef>
              <a:spcAft>
                <a:spcPts val="0"/>
              </a:spcAft>
              <a:buNone/>
            </a:pPr>
            <a:r>
              <a:rPr lang="en-US"/>
              <a:t>app.component.css</a:t>
            </a:r>
            <a:endParaRPr/>
          </a:p>
        </p:txBody>
      </p:sp>
      <p:pic>
        <p:nvPicPr>
          <p:cNvPr id="269" name="Google Shape;269;p41"/>
          <p:cNvPicPr preferRelativeResize="0"/>
          <p:nvPr/>
        </p:nvPicPr>
        <p:blipFill>
          <a:blip r:embed="rId3">
            <a:alphaModFix/>
          </a:blip>
          <a:stretch>
            <a:fillRect/>
          </a:stretch>
        </p:blipFill>
        <p:spPr>
          <a:xfrm>
            <a:off x="406400" y="3871168"/>
            <a:ext cx="13004800" cy="1783614"/>
          </a:xfrm>
          <a:prstGeom prst="rect">
            <a:avLst/>
          </a:prstGeom>
          <a:noFill/>
          <a:ln>
            <a:noFill/>
          </a:ln>
        </p:spPr>
      </p:pic>
      <p:pic>
        <p:nvPicPr>
          <p:cNvPr id="270" name="Google Shape;270;p41"/>
          <p:cNvPicPr preferRelativeResize="0"/>
          <p:nvPr/>
        </p:nvPicPr>
        <p:blipFill>
          <a:blip r:embed="rId4">
            <a:alphaModFix/>
          </a:blip>
          <a:stretch>
            <a:fillRect/>
          </a:stretch>
        </p:blipFill>
        <p:spPr>
          <a:xfrm>
            <a:off x="406400" y="7071725"/>
            <a:ext cx="4514850" cy="2247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RouterLinkActive with base path</a:t>
            </a:r>
            <a:endParaRPr/>
          </a:p>
        </p:txBody>
      </p:sp>
      <p:sp>
        <p:nvSpPr>
          <p:cNvPr id="276" name="Google Shape;276;p4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pic>
        <p:nvPicPr>
          <p:cNvPr id="277" name="Google Shape;277;p42"/>
          <p:cNvPicPr preferRelativeResize="0"/>
          <p:nvPr/>
        </p:nvPicPr>
        <p:blipFill>
          <a:blip r:embed="rId3">
            <a:alphaModFix/>
          </a:blip>
          <a:stretch>
            <a:fillRect/>
          </a:stretch>
        </p:blipFill>
        <p:spPr>
          <a:xfrm>
            <a:off x="283850" y="2612553"/>
            <a:ext cx="13004798" cy="6710542"/>
          </a:xfrm>
          <a:prstGeom prst="rect">
            <a:avLst/>
          </a:prstGeom>
          <a:noFill/>
          <a:ln>
            <a:noFill/>
          </a:ln>
        </p:spPr>
      </p:pic>
      <p:sp>
        <p:nvSpPr>
          <p:cNvPr id="278" name="Google Shape;278;p42"/>
          <p:cNvSpPr txBox="1"/>
          <p:nvPr/>
        </p:nvSpPr>
        <p:spPr>
          <a:xfrm>
            <a:off x="2510825" y="253700"/>
            <a:ext cx="1028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https://stackoverflow.com/questions/38727582/angular-2-routerlinkactive-always-active-for-base-path</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5" name="Google Shape;75;p1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Server Side Rendering Page</a:t>
            </a:r>
            <a:endParaRPr/>
          </a:p>
        </p:txBody>
      </p:sp>
      <p:sp>
        <p:nvSpPr>
          <p:cNvPr id="76" name="Google Shape;76;p1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In traditional web applications, when we wanted to change from one view to another, we needed to request a new page from the server. </a:t>
            </a:r>
            <a:endParaRPr sz="2400">
              <a:solidFill>
                <a:schemeClr val="dk1"/>
              </a:solidFill>
            </a:endParaRPr>
          </a:p>
          <a:p>
            <a:pPr indent="0" lvl="0" marL="0" rtl="0" algn="l">
              <a:spcBef>
                <a:spcPts val="2800"/>
              </a:spcBef>
              <a:spcAft>
                <a:spcPts val="0"/>
              </a:spcAft>
              <a:buNone/>
            </a:pPr>
            <a:r>
              <a:rPr lang="en-US" sz="2400">
                <a:solidFill>
                  <a:schemeClr val="dk1"/>
                </a:solidFill>
              </a:rPr>
              <a:t>The browser would create a URL for the view and send it to the server. </a:t>
            </a:r>
            <a:endParaRPr sz="2400">
              <a:solidFill>
                <a:schemeClr val="dk1"/>
              </a:solidFill>
            </a:endParaRPr>
          </a:p>
          <a:p>
            <a:pPr indent="0" lvl="0" marL="0" rtl="0" algn="l">
              <a:spcBef>
                <a:spcPts val="2800"/>
              </a:spcBef>
              <a:spcAft>
                <a:spcPts val="0"/>
              </a:spcAft>
              <a:buNone/>
            </a:pPr>
            <a:r>
              <a:rPr lang="en-US" sz="2400">
                <a:solidFill>
                  <a:schemeClr val="dk1"/>
                </a:solidFill>
              </a:rPr>
              <a:t>The browser would then reload the page as soon as the client received a response. </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It was a process that resulted in round trip time delays and a bad user experience for our applications</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84" name="Google Shape;284;p4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Passing parameter through route</a:t>
            </a:r>
            <a:endParaRPr/>
          </a:p>
        </p:txBody>
      </p:sp>
      <p:sp>
        <p:nvSpPr>
          <p:cNvPr id="285" name="Google Shape;285;p4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rPr>
              <a:t>A common scenario in enterprise web applications is to have a list of items and when you click on one of them, the page changes the current view and displays details of the selected item. </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The previous approach resembles a master-detail browsing functionality, where each generated URL on the master page contains the identifiers required to load each item on the detail page.</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We can represent the previous scenario with two routes navigating to different components. One component is the list of items, and the other is the details of an item. So, we will see how to create and pass dynamic item-specific data from one route to the other.</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91" name="Google Shape;291;p4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Passing parameter through route (2)</a:t>
            </a:r>
            <a:endParaRPr/>
          </a:p>
          <a:p>
            <a:pPr indent="0" lvl="0" marL="0" rtl="0" algn="l">
              <a:spcBef>
                <a:spcPts val="2800"/>
              </a:spcBef>
              <a:spcAft>
                <a:spcPts val="0"/>
              </a:spcAft>
              <a:buNone/>
            </a:pPr>
            <a:r>
              <a:t/>
            </a:r>
            <a:endParaRPr/>
          </a:p>
        </p:txBody>
      </p:sp>
      <p:sp>
        <p:nvSpPr>
          <p:cNvPr id="292" name="Google Shape;292;p4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app.routes.ts</a:t>
            </a:r>
            <a:endParaRPr/>
          </a:p>
        </p:txBody>
      </p:sp>
      <p:pic>
        <p:nvPicPr>
          <p:cNvPr id="293" name="Google Shape;293;p44"/>
          <p:cNvPicPr preferRelativeResize="0"/>
          <p:nvPr/>
        </p:nvPicPr>
        <p:blipFill>
          <a:blip r:embed="rId3">
            <a:alphaModFix/>
          </a:blip>
          <a:stretch>
            <a:fillRect/>
          </a:stretch>
        </p:blipFill>
        <p:spPr>
          <a:xfrm>
            <a:off x="406400" y="3903542"/>
            <a:ext cx="13004798" cy="26184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99" name="Google Shape;299;p4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Passing parameter through route (2)</a:t>
            </a:r>
            <a:endParaRPr/>
          </a:p>
          <a:p>
            <a:pPr indent="0" lvl="0" marL="0" rtl="0" algn="l">
              <a:spcBef>
                <a:spcPts val="2800"/>
              </a:spcBef>
              <a:spcAft>
                <a:spcPts val="0"/>
              </a:spcAft>
              <a:buNone/>
            </a:pPr>
            <a:r>
              <a:t/>
            </a:r>
            <a:endParaRPr/>
          </a:p>
        </p:txBody>
      </p:sp>
      <p:sp>
        <p:nvSpPr>
          <p:cNvPr id="300" name="Google Shape;300;p4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Product-list.component.html</a:t>
            </a:r>
            <a:endParaRPr/>
          </a:p>
          <a:p>
            <a:pPr indent="0" lvl="0" marL="0" rtl="0" algn="l">
              <a:spcBef>
                <a:spcPts val="2800"/>
              </a:spcBef>
              <a:spcAft>
                <a:spcPts val="0"/>
              </a:spcAft>
              <a:buNone/>
            </a:pPr>
            <a:r>
              <a:rPr lang="en-US"/>
              <a:t>Add routerlink </a:t>
            </a:r>
            <a:r>
              <a:rPr lang="en-US"/>
              <a:t>property binding into the a element.</a:t>
            </a:r>
            <a:endParaRPr/>
          </a:p>
        </p:txBody>
      </p:sp>
      <p:pic>
        <p:nvPicPr>
          <p:cNvPr id="301" name="Google Shape;301;p45"/>
          <p:cNvPicPr preferRelativeResize="0"/>
          <p:nvPr/>
        </p:nvPicPr>
        <p:blipFill>
          <a:blip r:embed="rId3">
            <a:alphaModFix/>
          </a:blip>
          <a:stretch>
            <a:fillRect/>
          </a:stretch>
        </p:blipFill>
        <p:spPr>
          <a:xfrm>
            <a:off x="936575" y="4464000"/>
            <a:ext cx="10115550" cy="266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07" name="Google Shape;307;p4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Passing parameter through route (3)</a:t>
            </a:r>
            <a:endParaRPr/>
          </a:p>
          <a:p>
            <a:pPr indent="0" lvl="0" marL="0" rtl="0" algn="l">
              <a:spcBef>
                <a:spcPts val="2800"/>
              </a:spcBef>
              <a:spcAft>
                <a:spcPts val="0"/>
              </a:spcAft>
              <a:buNone/>
            </a:pPr>
            <a:r>
              <a:t/>
            </a:r>
            <a:endParaRPr/>
          </a:p>
        </p:txBody>
      </p:sp>
      <p:sp>
        <p:nvSpPr>
          <p:cNvPr id="308" name="Google Shape;308;p4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product-list.component.ts</a:t>
            </a:r>
            <a:endParaRPr/>
          </a:p>
          <a:p>
            <a:pPr indent="0" lvl="0" marL="0" rtl="0" algn="l">
              <a:spcBef>
                <a:spcPts val="2800"/>
              </a:spcBef>
              <a:spcAft>
                <a:spcPts val="0"/>
              </a:spcAft>
              <a:buNone/>
            </a:pPr>
            <a:r>
              <a:rPr lang="en-US"/>
              <a:t>Import RouterModule to use routerLink binding</a:t>
            </a:r>
            <a:endParaRPr/>
          </a:p>
        </p:txBody>
      </p:sp>
      <p:pic>
        <p:nvPicPr>
          <p:cNvPr id="309" name="Google Shape;309;p46"/>
          <p:cNvPicPr preferRelativeResize="0"/>
          <p:nvPr/>
        </p:nvPicPr>
        <p:blipFill>
          <a:blip r:embed="rId3">
            <a:alphaModFix/>
          </a:blip>
          <a:stretch>
            <a:fillRect/>
          </a:stretch>
        </p:blipFill>
        <p:spPr>
          <a:xfrm>
            <a:off x="838100" y="4581550"/>
            <a:ext cx="10744200" cy="3771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15" name="Google Shape;315;p4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Passing parameter through route (4)</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316" name="Google Shape;316;p4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product-detail.component.ts</a:t>
            </a:r>
            <a:endParaRPr/>
          </a:p>
          <a:p>
            <a:pPr indent="0" lvl="0" marL="0" rtl="0" algn="l">
              <a:spcBef>
                <a:spcPts val="2800"/>
              </a:spcBef>
              <a:spcAft>
                <a:spcPts val="0"/>
              </a:spcAft>
              <a:buNone/>
            </a:pPr>
            <a:r>
              <a:rPr lang="en-US"/>
              <a:t>Import and inject ActivatedRoute (to retrieve parameter from url)</a:t>
            </a:r>
            <a:endParaRPr/>
          </a:p>
        </p:txBody>
      </p:sp>
      <p:pic>
        <p:nvPicPr>
          <p:cNvPr id="317" name="Google Shape;317;p47"/>
          <p:cNvPicPr preferRelativeResize="0"/>
          <p:nvPr/>
        </p:nvPicPr>
        <p:blipFill>
          <a:blip r:embed="rId3">
            <a:alphaModFix/>
          </a:blip>
          <a:stretch>
            <a:fillRect/>
          </a:stretch>
        </p:blipFill>
        <p:spPr>
          <a:xfrm>
            <a:off x="469850" y="6602325"/>
            <a:ext cx="11049000" cy="2476500"/>
          </a:xfrm>
          <a:prstGeom prst="rect">
            <a:avLst/>
          </a:prstGeom>
          <a:noFill/>
          <a:ln>
            <a:noFill/>
          </a:ln>
        </p:spPr>
      </p:pic>
      <p:pic>
        <p:nvPicPr>
          <p:cNvPr id="318" name="Google Shape;318;p47"/>
          <p:cNvPicPr preferRelativeResize="0"/>
          <p:nvPr/>
        </p:nvPicPr>
        <p:blipFill>
          <a:blip r:embed="rId4">
            <a:alphaModFix/>
          </a:blip>
          <a:stretch>
            <a:fillRect/>
          </a:stretch>
        </p:blipFill>
        <p:spPr>
          <a:xfrm>
            <a:off x="406400" y="5140275"/>
            <a:ext cx="11544300" cy="1314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24" name="Google Shape;324;p4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Passing parameter through route (5)</a:t>
            </a:r>
            <a:endParaRPr/>
          </a:p>
          <a:p>
            <a:pPr indent="0" lvl="0" marL="0" rtl="0" algn="l">
              <a:spcBef>
                <a:spcPts val="2800"/>
              </a:spcBef>
              <a:spcAft>
                <a:spcPts val="0"/>
              </a:spcAft>
              <a:buNone/>
            </a:pPr>
            <a:r>
              <a:t/>
            </a:r>
            <a:endParaRPr/>
          </a:p>
        </p:txBody>
      </p:sp>
      <p:sp>
        <p:nvSpPr>
          <p:cNvPr id="325" name="Google Shape;325;p4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product-detail.component.ts</a:t>
            </a:r>
            <a:endParaRPr/>
          </a:p>
          <a:p>
            <a:pPr indent="0" lvl="0" marL="0" rtl="0" algn="l">
              <a:spcBef>
                <a:spcPts val="2800"/>
              </a:spcBef>
              <a:spcAft>
                <a:spcPts val="0"/>
              </a:spcAft>
              <a:buNone/>
            </a:pPr>
            <a:r>
              <a:rPr lang="en-US"/>
              <a:t>Retrieve the parameters on onInit and call the API with parameters</a:t>
            </a:r>
            <a:endParaRPr/>
          </a:p>
        </p:txBody>
      </p:sp>
      <p:pic>
        <p:nvPicPr>
          <p:cNvPr id="326" name="Google Shape;326;p48"/>
          <p:cNvPicPr preferRelativeResize="0"/>
          <p:nvPr/>
        </p:nvPicPr>
        <p:blipFill>
          <a:blip r:embed="rId3">
            <a:alphaModFix/>
          </a:blip>
          <a:stretch>
            <a:fillRect/>
          </a:stretch>
        </p:blipFill>
        <p:spPr>
          <a:xfrm>
            <a:off x="406400" y="5417150"/>
            <a:ext cx="11385300" cy="4075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32" name="Google Shape;332;p4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Master Detail page</a:t>
            </a:r>
            <a:endParaRPr/>
          </a:p>
        </p:txBody>
      </p:sp>
      <p:sp>
        <p:nvSpPr>
          <p:cNvPr id="333" name="Google Shape;333;p4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In this scenario, the detail page is not entirely reloaded when user select different product. It is advisable for you to listen to the change on the params and re-retrieve the new product based on Id</a:t>
            </a:r>
            <a:endParaRPr/>
          </a:p>
        </p:txBody>
      </p:sp>
      <p:sp>
        <p:nvSpPr>
          <p:cNvPr id="334" name="Google Shape;334;p49"/>
          <p:cNvSpPr/>
          <p:nvPr/>
        </p:nvSpPr>
        <p:spPr>
          <a:xfrm>
            <a:off x="2240150" y="4326125"/>
            <a:ext cx="7508400" cy="58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49"/>
          <p:cNvSpPr/>
          <p:nvPr/>
        </p:nvSpPr>
        <p:spPr>
          <a:xfrm>
            <a:off x="5185550" y="4326175"/>
            <a:ext cx="4563000" cy="585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Product detail page</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p:txBody>
      </p:sp>
      <p:sp>
        <p:nvSpPr>
          <p:cNvPr id="336" name="Google Shape;336;p49"/>
          <p:cNvSpPr txBox="1"/>
          <p:nvPr/>
        </p:nvSpPr>
        <p:spPr>
          <a:xfrm>
            <a:off x="2513000" y="5581575"/>
            <a:ext cx="2124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2"/>
                </a:solidFill>
              </a:rPr>
              <a:t>Product A</a:t>
            </a:r>
            <a:endParaRPr sz="2800">
              <a:solidFill>
                <a:schemeClr val="dk2"/>
              </a:solidFill>
            </a:endParaRPr>
          </a:p>
          <a:p>
            <a:pPr indent="0" lvl="0" marL="0" rtl="0" algn="l">
              <a:spcBef>
                <a:spcPts val="0"/>
              </a:spcBef>
              <a:spcAft>
                <a:spcPts val="0"/>
              </a:spcAft>
              <a:buNone/>
            </a:pPr>
            <a:r>
              <a:rPr lang="en-US" sz="2800">
                <a:solidFill>
                  <a:schemeClr val="dk2"/>
                </a:solidFill>
              </a:rPr>
              <a:t>Product B</a:t>
            </a:r>
            <a:endParaRPr sz="2800">
              <a:solidFill>
                <a:schemeClr val="dk2"/>
              </a:solidFill>
            </a:endParaRPr>
          </a:p>
          <a:p>
            <a:pPr indent="0" lvl="0" marL="0" rtl="0" algn="l">
              <a:spcBef>
                <a:spcPts val="0"/>
              </a:spcBef>
              <a:spcAft>
                <a:spcPts val="0"/>
              </a:spcAft>
              <a:buNone/>
            </a:pPr>
            <a:r>
              <a:rPr lang="en-US" sz="2800">
                <a:solidFill>
                  <a:schemeClr val="dk2"/>
                </a:solidFill>
              </a:rPr>
              <a:t>Product C</a:t>
            </a:r>
            <a:endParaRPr sz="2800">
              <a:solidFill>
                <a:schemeClr val="dk2"/>
              </a:solidFill>
            </a:endParaRPr>
          </a:p>
          <a:p>
            <a:pPr indent="0" lvl="0" marL="0" rtl="0" algn="l">
              <a:spcBef>
                <a:spcPts val="0"/>
              </a:spcBef>
              <a:spcAft>
                <a:spcPts val="0"/>
              </a:spcAft>
              <a:buNone/>
            </a:pPr>
            <a:r>
              <a:rPr lang="en-US" sz="2800">
                <a:solidFill>
                  <a:schemeClr val="dk2"/>
                </a:solidFill>
              </a:rPr>
              <a:t>Product D</a:t>
            </a:r>
            <a:endParaRPr sz="2800">
              <a:solidFill>
                <a:schemeClr val="dk2"/>
              </a:solidFill>
            </a:endParaRPr>
          </a:p>
          <a:p>
            <a:pPr indent="0" lvl="0" marL="0" rtl="0" algn="l">
              <a:spcBef>
                <a:spcPts val="0"/>
              </a:spcBef>
              <a:spcAft>
                <a:spcPts val="0"/>
              </a:spcAft>
              <a:buNone/>
            </a:pPr>
            <a:r>
              <a:rPr lang="en-US" sz="2800">
                <a:solidFill>
                  <a:schemeClr val="dk2"/>
                </a:solidFill>
              </a:rPr>
              <a:t>Product E</a:t>
            </a:r>
            <a:endParaRPr sz="2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42" name="Google Shape;342;p5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t/>
            </a:r>
            <a:endParaRPr/>
          </a:p>
        </p:txBody>
      </p:sp>
      <p:sp>
        <p:nvSpPr>
          <p:cNvPr id="343" name="Google Shape;343;p5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sp>
        <p:nvSpPr>
          <p:cNvPr id="344" name="Google Shape;344;p50"/>
          <p:cNvSpPr/>
          <p:nvPr/>
        </p:nvSpPr>
        <p:spPr>
          <a:xfrm>
            <a:off x="1909450" y="3263875"/>
            <a:ext cx="3452400" cy="51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50"/>
          <p:cNvSpPr/>
          <p:nvPr/>
        </p:nvSpPr>
        <p:spPr>
          <a:xfrm>
            <a:off x="6069525" y="3214200"/>
            <a:ext cx="3452400" cy="51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50"/>
          <p:cNvSpPr txBox="1"/>
          <p:nvPr/>
        </p:nvSpPr>
        <p:spPr>
          <a:xfrm>
            <a:off x="2440600" y="4326150"/>
            <a:ext cx="2076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2"/>
                </a:solidFill>
              </a:rPr>
              <a:t>Product A</a:t>
            </a:r>
            <a:endParaRPr sz="2800">
              <a:solidFill>
                <a:schemeClr val="dk2"/>
              </a:solidFill>
            </a:endParaRPr>
          </a:p>
          <a:p>
            <a:pPr indent="0" lvl="0" marL="0" rtl="0" algn="l">
              <a:spcBef>
                <a:spcPts val="0"/>
              </a:spcBef>
              <a:spcAft>
                <a:spcPts val="0"/>
              </a:spcAft>
              <a:buNone/>
            </a:pPr>
            <a:r>
              <a:rPr lang="en-US" sz="2800">
                <a:solidFill>
                  <a:schemeClr val="dk2"/>
                </a:solidFill>
              </a:rPr>
              <a:t>Product B</a:t>
            </a:r>
            <a:endParaRPr sz="2800">
              <a:solidFill>
                <a:schemeClr val="dk2"/>
              </a:solidFill>
            </a:endParaRPr>
          </a:p>
          <a:p>
            <a:pPr indent="0" lvl="0" marL="0" rtl="0" algn="l">
              <a:spcBef>
                <a:spcPts val="0"/>
              </a:spcBef>
              <a:spcAft>
                <a:spcPts val="0"/>
              </a:spcAft>
              <a:buNone/>
            </a:pPr>
            <a:r>
              <a:rPr lang="en-US" sz="2800">
                <a:solidFill>
                  <a:schemeClr val="dk2"/>
                </a:solidFill>
              </a:rPr>
              <a:t>Product C</a:t>
            </a:r>
            <a:endParaRPr sz="2800">
              <a:solidFill>
                <a:schemeClr val="dk2"/>
              </a:solidFill>
            </a:endParaRPr>
          </a:p>
          <a:p>
            <a:pPr indent="0" lvl="0" marL="0" rtl="0" algn="l">
              <a:spcBef>
                <a:spcPts val="0"/>
              </a:spcBef>
              <a:spcAft>
                <a:spcPts val="0"/>
              </a:spcAft>
              <a:buNone/>
            </a:pPr>
            <a:r>
              <a:t/>
            </a:r>
            <a:endParaRPr sz="2800">
              <a:solidFill>
                <a:schemeClr val="dk2"/>
              </a:solidFill>
            </a:endParaRPr>
          </a:p>
        </p:txBody>
      </p:sp>
      <p:sp>
        <p:nvSpPr>
          <p:cNvPr id="347" name="Google Shape;347;p50"/>
          <p:cNvSpPr txBox="1"/>
          <p:nvPr/>
        </p:nvSpPr>
        <p:spPr>
          <a:xfrm>
            <a:off x="6757575" y="4326150"/>
            <a:ext cx="207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2"/>
                </a:solidFill>
              </a:rPr>
              <a:t>Product Detail</a:t>
            </a:r>
            <a:endParaRPr sz="2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53" name="Google Shape;353;p5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Retrieving parameter snapshot</a:t>
            </a:r>
            <a:endParaRPr/>
          </a:p>
        </p:txBody>
      </p:sp>
      <p:sp>
        <p:nvSpPr>
          <p:cNvPr id="354" name="Google Shape;354;p5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Another way of retrieving parameter is using parameter snapshot:</a:t>
            </a:r>
            <a:endParaRPr/>
          </a:p>
          <a:p>
            <a:pPr indent="0" lvl="0" marL="0" rtl="0" algn="l">
              <a:spcBef>
                <a:spcPts val="28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highlight>
                  <a:schemeClr val="accent6"/>
                </a:highlight>
                <a:latin typeface="Courier New"/>
                <a:ea typeface="Courier New"/>
                <a:cs typeface="Courier New"/>
                <a:sym typeface="Courier New"/>
              </a:rPr>
              <a:t>const id = this.route.snapshot.params['id'];</a:t>
            </a:r>
            <a:endParaRPr sz="2400">
              <a:solidFill>
                <a:schemeClr val="dk1"/>
              </a:solidFill>
              <a:highlight>
                <a:schemeClr val="accent6"/>
              </a:highlight>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this.product$ = this.productService.getProduct(id);</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None/>
            </a:pPr>
            <a:r>
              <a:rPr lang="en-US"/>
              <a:t>This approach is more suitable in the case of the website as the router is normally constant.</a:t>
            </a:r>
            <a:endParaRPr/>
          </a:p>
          <a:p>
            <a:pPr indent="0" lvl="0" marL="0" rtl="0" algn="l">
              <a:spcBef>
                <a:spcPts val="28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60" name="Google Shape;360;p5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Retrieving data from query parameter</a:t>
            </a:r>
            <a:endParaRPr/>
          </a:p>
        </p:txBody>
      </p:sp>
      <p:sp>
        <p:nvSpPr>
          <p:cNvPr id="361" name="Google Shape;361;p5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Query parameters are considered optional because they aim to provide optional services such as sorting or filtering data. Some examples are as follows:</a:t>
            </a:r>
            <a:endParaRPr sz="2400">
              <a:solidFill>
                <a:schemeClr val="dk1"/>
              </a:solidFill>
            </a:endParaRPr>
          </a:p>
          <a:p>
            <a:pPr indent="0" lvl="0" marL="0" rtl="0" algn="l">
              <a:spcBef>
                <a:spcPts val="2800"/>
              </a:spcBef>
              <a:spcAft>
                <a:spcPts val="0"/>
              </a:spcAft>
              <a:buNone/>
            </a:pPr>
            <a:r>
              <a:rPr lang="en-US" sz="2400">
                <a:solidFill>
                  <a:schemeClr val="dk1"/>
                </a:solidFill>
              </a:rPr>
              <a:t>• /products?sortOrder=asc: Sorts a list of products in ascending order</a:t>
            </a:r>
            <a:endParaRPr sz="2400">
              <a:solidFill>
                <a:schemeClr val="dk1"/>
              </a:solidFill>
            </a:endParaRPr>
          </a:p>
          <a:p>
            <a:pPr indent="0" lvl="0" marL="0" rtl="0" algn="l">
              <a:spcBef>
                <a:spcPts val="2800"/>
              </a:spcBef>
              <a:spcAft>
                <a:spcPts val="0"/>
              </a:spcAft>
              <a:buNone/>
            </a:pPr>
            <a:r>
              <a:rPr lang="en-US" sz="2400">
                <a:solidFill>
                  <a:schemeClr val="dk1"/>
                </a:solidFill>
              </a:rPr>
              <a:t>• /products?page=3&amp;pageSize=10: Splits a list of products into pages of 10 records and gets the third page</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Query parameters are recognized in a route by the ? character. We can combine multiple query parameters by chaining them with an ampersand (&amp;) character</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The ActivatedRoute service contains a queryParamMap observable that we can subscribe to in order to get query parameter values. It returns a ParamMap object, similar to the paramMap observable, which we can query to get parameter values.</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ANGULAR ROUTER</a:t>
            </a:r>
            <a:endParaRPr/>
          </a:p>
        </p:txBody>
      </p:sp>
      <p:sp>
        <p:nvSpPr>
          <p:cNvPr id="82" name="Google Shape;82;p17"/>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fontScale="90000"/>
          </a:bodyPr>
          <a:lstStyle/>
          <a:p>
            <a:pPr indent="0" lvl="0" marL="0" rtl="0" algn="l">
              <a:spcBef>
                <a:spcPts val="2800"/>
              </a:spcBef>
              <a:spcAft>
                <a:spcPts val="0"/>
              </a:spcAft>
              <a:buClr>
                <a:schemeClr val="dk1"/>
              </a:buClr>
              <a:buSzPts val="990"/>
              <a:buFont typeface="Arial"/>
              <a:buNone/>
            </a:pPr>
            <a:r>
              <a:rPr lang="en-US"/>
              <a:t>Server Side Rendering Page</a:t>
            </a:r>
            <a:endParaRPr/>
          </a:p>
          <a:p>
            <a:pPr indent="0" lvl="0" marL="0" marR="0" rtl="0" algn="l">
              <a:lnSpc>
                <a:spcPct val="80000"/>
              </a:lnSpc>
              <a:spcBef>
                <a:spcPts val="0"/>
              </a:spcBef>
              <a:spcAft>
                <a:spcPts val="0"/>
              </a:spcAft>
              <a:buClr>
                <a:schemeClr val="accent1"/>
              </a:buClr>
              <a:buSzPct val="100000"/>
              <a:buFont typeface="Arial"/>
              <a:buNone/>
            </a:pPr>
            <a:r>
              <a:t/>
            </a:r>
            <a:endParaRPr sz="4800"/>
          </a:p>
        </p:txBody>
      </p:sp>
      <p:sp>
        <p:nvSpPr>
          <p:cNvPr id="83" name="Google Shape;83;p17"/>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84" name="Google Shape;84;p17"/>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pic>
        <p:nvPicPr>
          <p:cNvPr id="85" name="Google Shape;85;p17"/>
          <p:cNvPicPr preferRelativeResize="0"/>
          <p:nvPr/>
        </p:nvPicPr>
        <p:blipFill>
          <a:blip r:embed="rId3">
            <a:alphaModFix/>
          </a:blip>
          <a:stretch>
            <a:fillRect/>
          </a:stretch>
        </p:blipFill>
        <p:spPr>
          <a:xfrm>
            <a:off x="2858850" y="3033000"/>
            <a:ext cx="5752525" cy="552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67" name="Google Shape;367;p5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Retrieving data from query parameter (2)</a:t>
            </a:r>
            <a:endParaRPr/>
          </a:p>
        </p:txBody>
      </p:sp>
      <p:sp>
        <p:nvSpPr>
          <p:cNvPr id="368" name="Google Shape;368;p53"/>
          <p:cNvSpPr txBox="1"/>
          <p:nvPr>
            <p:ph idx="2" type="body"/>
          </p:nvPr>
        </p:nvSpPr>
        <p:spPr>
          <a:xfrm>
            <a:off x="406400" y="3322625"/>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ngOnInit</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void</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this</a:t>
            </a:r>
            <a:r>
              <a:rPr lang="en-US" sz="2400">
                <a:solidFill>
                  <a:srgbClr val="383A42"/>
                </a:solidFill>
                <a:latin typeface="Consolas"/>
                <a:ea typeface="Consolas"/>
                <a:cs typeface="Consolas"/>
                <a:sym typeface="Consolas"/>
              </a:rPr>
              <a:t>.route.queryParamMap.</a:t>
            </a:r>
            <a:r>
              <a:rPr lang="en-US" sz="2400">
                <a:solidFill>
                  <a:srgbClr val="4078F2"/>
                </a:solidFill>
                <a:latin typeface="Consolas"/>
                <a:ea typeface="Consolas"/>
                <a:cs typeface="Consolas"/>
                <a:sym typeface="Consolas"/>
              </a:rPr>
              <a:t>subscribe</a:t>
            </a:r>
            <a:r>
              <a:rPr lang="en-US" sz="2400">
                <a:solidFill>
                  <a:srgbClr val="383A42"/>
                </a:solidFill>
                <a:latin typeface="Consolas"/>
                <a:ea typeface="Consolas"/>
                <a:cs typeface="Consolas"/>
                <a:sym typeface="Consolas"/>
              </a:rPr>
              <a:t>(params =&gt;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console</a:t>
            </a:r>
            <a:r>
              <a:rPr lang="en-US" sz="2400">
                <a:solidFill>
                  <a:srgbClr val="383A42"/>
                </a:solidFill>
                <a:latin typeface="Consolas"/>
                <a:ea typeface="Consolas"/>
                <a:cs typeface="Consolas"/>
                <a:sym typeface="Consolas"/>
              </a:rPr>
              <a:t>.</a:t>
            </a:r>
            <a:r>
              <a:rPr lang="en-US" sz="2400">
                <a:solidFill>
                  <a:srgbClr val="4078F2"/>
                </a:solidFill>
                <a:latin typeface="Consolas"/>
                <a:ea typeface="Consolas"/>
                <a:cs typeface="Consolas"/>
                <a:sym typeface="Consolas"/>
              </a:rPr>
              <a:t>log</a:t>
            </a:r>
            <a:r>
              <a:rPr lang="en-US" sz="2400">
                <a:solidFill>
                  <a:srgbClr val="383A42"/>
                </a:solidFill>
                <a:latin typeface="Consolas"/>
                <a:ea typeface="Consolas"/>
                <a:cs typeface="Consolas"/>
                <a:sym typeface="Consolas"/>
              </a:rPr>
              <a:t>(params.</a:t>
            </a:r>
            <a:r>
              <a:rPr lang="en-US" sz="2400">
                <a:solidFill>
                  <a:srgbClr val="4078F2"/>
                </a:solidFill>
                <a:latin typeface="Consolas"/>
                <a:ea typeface="Consolas"/>
                <a:cs typeface="Consolas"/>
                <a:sym typeface="Consolas"/>
              </a:rPr>
              <a:t>get</a:t>
            </a:r>
            <a:r>
              <a:rPr lang="en-US" sz="2400">
                <a:solidFill>
                  <a:srgbClr val="383A42"/>
                </a:solidFill>
                <a:latin typeface="Consolas"/>
                <a:ea typeface="Consolas"/>
                <a:cs typeface="Consolas"/>
                <a:sym typeface="Consolas"/>
              </a:rPr>
              <a:t>(</a:t>
            </a:r>
            <a:r>
              <a:rPr lang="en-US" sz="2400">
                <a:solidFill>
                  <a:srgbClr val="50A14F"/>
                </a:solidFill>
                <a:latin typeface="Consolas"/>
                <a:ea typeface="Consolas"/>
                <a:cs typeface="Consolas"/>
                <a:sym typeface="Consolas"/>
              </a:rPr>
              <a:t>'sortOrder'</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74" name="Google Shape;374;p5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Controlling route access with guard</a:t>
            </a:r>
            <a:endParaRPr/>
          </a:p>
        </p:txBody>
      </p:sp>
      <p:sp>
        <p:nvSpPr>
          <p:cNvPr id="375" name="Google Shape;375;p5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When we want to prevent unauthorized access to a particular route, we use a specific Angular concept called a </a:t>
            </a:r>
            <a:r>
              <a:rPr b="1" lang="en-US" sz="2400">
                <a:solidFill>
                  <a:schemeClr val="dk1"/>
                </a:solidFill>
              </a:rPr>
              <a:t>guard</a:t>
            </a:r>
            <a:r>
              <a:rPr lang="en-US" sz="2400">
                <a:solidFill>
                  <a:schemeClr val="dk1"/>
                </a:solidFill>
              </a:rPr>
              <a:t>. An Angular guard can be of the following types:</a:t>
            </a:r>
            <a:endParaRPr sz="2400">
              <a:solidFill>
                <a:schemeClr val="dk1"/>
              </a:solidFill>
            </a:endParaRPr>
          </a:p>
          <a:p>
            <a:pPr indent="-381000" lvl="0" marL="457200" rtl="0" algn="l">
              <a:spcBef>
                <a:spcPts val="2800"/>
              </a:spcBef>
              <a:spcAft>
                <a:spcPts val="0"/>
              </a:spcAft>
              <a:buClr>
                <a:schemeClr val="dk1"/>
              </a:buClr>
              <a:buSzPts val="2400"/>
              <a:buFont typeface="Arial"/>
              <a:buChar char="●"/>
            </a:pPr>
            <a:r>
              <a:rPr b="1" lang="en-US" sz="2400">
                <a:solidFill>
                  <a:schemeClr val="dk1"/>
                </a:solidFill>
              </a:rPr>
              <a:t>canActivate</a:t>
            </a:r>
            <a:r>
              <a:rPr lang="en-US" sz="2400">
                <a:solidFill>
                  <a:schemeClr val="dk1"/>
                </a:solidFill>
              </a:rPr>
              <a:t>: Controls whether a route can be activated.</a:t>
            </a:r>
            <a:endParaRPr sz="2400">
              <a:solidFill>
                <a:schemeClr val="dk1"/>
              </a:solidFill>
            </a:endParaRPr>
          </a:p>
          <a:p>
            <a:pPr indent="-381000" lvl="0" marL="457200" rtl="0" algn="l">
              <a:spcBef>
                <a:spcPts val="0"/>
              </a:spcBef>
              <a:spcAft>
                <a:spcPts val="0"/>
              </a:spcAft>
              <a:buClr>
                <a:schemeClr val="dk1"/>
              </a:buClr>
              <a:buSzPts val="2400"/>
              <a:buFont typeface="Arial"/>
              <a:buChar char="●"/>
            </a:pPr>
            <a:r>
              <a:rPr b="1" lang="en-US" sz="2400">
                <a:solidFill>
                  <a:schemeClr val="dk1"/>
                </a:solidFill>
              </a:rPr>
              <a:t>canActivateChild</a:t>
            </a:r>
            <a:r>
              <a:rPr lang="en-US" sz="2400">
                <a:solidFill>
                  <a:schemeClr val="dk1"/>
                </a:solidFill>
              </a:rPr>
              <a:t>: Controls access to child routes of a route.</a:t>
            </a:r>
            <a:endParaRPr sz="2400">
              <a:solidFill>
                <a:schemeClr val="dk1"/>
              </a:solidFill>
            </a:endParaRPr>
          </a:p>
          <a:p>
            <a:pPr indent="-381000" lvl="0" marL="457200" rtl="0" algn="l">
              <a:spcBef>
                <a:spcPts val="0"/>
              </a:spcBef>
              <a:spcAft>
                <a:spcPts val="0"/>
              </a:spcAft>
              <a:buClr>
                <a:schemeClr val="dk1"/>
              </a:buClr>
              <a:buSzPts val="2400"/>
              <a:buFont typeface="Arial"/>
              <a:buChar char="●"/>
            </a:pPr>
            <a:r>
              <a:rPr b="1" lang="en-US" sz="2400">
                <a:solidFill>
                  <a:schemeClr val="dk1"/>
                </a:solidFill>
              </a:rPr>
              <a:t>canDeactivate</a:t>
            </a:r>
            <a:r>
              <a:rPr lang="en-US" sz="2400">
                <a:solidFill>
                  <a:schemeClr val="dk1"/>
                </a:solidFill>
              </a:rPr>
              <a:t>: Controls whether a route can be deactivated. Deactivation happens when we navigate away from a route.</a:t>
            </a:r>
            <a:endParaRPr sz="2400">
              <a:solidFill>
                <a:schemeClr val="dk1"/>
              </a:solidFill>
            </a:endParaRPr>
          </a:p>
          <a:p>
            <a:pPr indent="-381000" lvl="0" marL="457200" rtl="0" algn="l">
              <a:spcBef>
                <a:spcPts val="0"/>
              </a:spcBef>
              <a:spcAft>
                <a:spcPts val="0"/>
              </a:spcAft>
              <a:buClr>
                <a:schemeClr val="dk1"/>
              </a:buClr>
              <a:buSzPts val="2400"/>
              <a:buFont typeface="Arial"/>
              <a:buChar char="●"/>
            </a:pPr>
            <a:r>
              <a:rPr b="1" lang="en-US" sz="2400">
                <a:solidFill>
                  <a:schemeClr val="dk1"/>
                </a:solidFill>
              </a:rPr>
              <a:t>canLoad</a:t>
            </a:r>
            <a:r>
              <a:rPr lang="en-US" sz="2400">
                <a:solidFill>
                  <a:schemeClr val="dk1"/>
                </a:solidFill>
              </a:rPr>
              <a:t>: Controls access to a route that loads a lazy-loaded module.</a:t>
            </a:r>
            <a:endParaRPr sz="2400">
              <a:solidFill>
                <a:schemeClr val="dk1"/>
              </a:solidFill>
            </a:endParaRPr>
          </a:p>
          <a:p>
            <a:pPr indent="-381000" lvl="0" marL="457200" rtl="0" algn="l">
              <a:spcBef>
                <a:spcPts val="0"/>
              </a:spcBef>
              <a:spcAft>
                <a:spcPts val="0"/>
              </a:spcAft>
              <a:buClr>
                <a:schemeClr val="dk1"/>
              </a:buClr>
              <a:buSzPts val="2400"/>
              <a:buFont typeface="Arial"/>
              <a:buChar char="●"/>
            </a:pPr>
            <a:r>
              <a:rPr b="1" lang="en-US" sz="2400">
                <a:solidFill>
                  <a:schemeClr val="dk1"/>
                </a:solidFill>
              </a:rPr>
              <a:t>canMatch</a:t>
            </a:r>
            <a:r>
              <a:rPr lang="en-US" sz="2400">
                <a:solidFill>
                  <a:schemeClr val="dk1"/>
                </a:solidFill>
              </a:rPr>
              <a:t>: Controls access to the same route path based on application conditions.</a:t>
            </a:r>
            <a:endParaRPr sz="2400">
              <a:solidFill>
                <a:schemeClr val="dk1"/>
              </a:solidFill>
            </a:endParaRPr>
          </a:p>
          <a:p>
            <a:pPr indent="0" lvl="0" marL="457200" rtl="0" algn="l">
              <a:spcBef>
                <a:spcPts val="2800"/>
              </a:spcBef>
              <a:spcAft>
                <a:spcPts val="0"/>
              </a:spcAft>
              <a:buNone/>
            </a:pPr>
            <a:r>
              <a:rPr lang="en-US" sz="2400">
                <a:solidFill>
                  <a:schemeClr val="dk1"/>
                </a:solidFill>
              </a:rPr>
              <a:t>https://angular.io/api/router/CanActivateFn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81" name="Google Shape;381;p5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Controlling route access with guard (2)</a:t>
            </a:r>
            <a:endParaRPr/>
          </a:p>
        </p:txBody>
      </p:sp>
      <p:sp>
        <p:nvSpPr>
          <p:cNvPr id="382" name="Google Shape;382;p5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lnSpc>
                <a:spcPct val="115000"/>
              </a:lnSpc>
              <a:spcBef>
                <a:spcPts val="0"/>
              </a:spcBef>
              <a:spcAft>
                <a:spcPts val="0"/>
              </a:spcAft>
              <a:buNone/>
            </a:pPr>
            <a:r>
              <a:rPr lang="en-US" sz="2400">
                <a:solidFill>
                  <a:schemeClr val="dk1"/>
                </a:solidFill>
              </a:rPr>
              <a:t>Create a guard (CanActivate) using the command:</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ng g guard auth </a:t>
            </a:r>
            <a:endParaRPr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(press </a:t>
            </a:r>
            <a:r>
              <a:rPr lang="en-US" sz="2400">
                <a:solidFill>
                  <a:schemeClr val="dk1"/>
                </a:solidFill>
                <a:latin typeface="Courier New"/>
                <a:ea typeface="Courier New"/>
                <a:cs typeface="Courier New"/>
                <a:sym typeface="Courier New"/>
              </a:rPr>
              <a:t>space and enter on canActivate)</a:t>
            </a: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2400">
              <a:latin typeface="Courier New"/>
              <a:ea typeface="Courier New"/>
              <a:cs typeface="Courier New"/>
              <a:sym typeface="Courier New"/>
            </a:endParaRPr>
          </a:p>
        </p:txBody>
      </p:sp>
      <p:pic>
        <p:nvPicPr>
          <p:cNvPr id="383" name="Google Shape;383;p55"/>
          <p:cNvPicPr preferRelativeResize="0"/>
          <p:nvPr/>
        </p:nvPicPr>
        <p:blipFill>
          <a:blip r:embed="rId3">
            <a:alphaModFix/>
          </a:blip>
          <a:stretch>
            <a:fillRect/>
          </a:stretch>
        </p:blipFill>
        <p:spPr>
          <a:xfrm>
            <a:off x="0" y="5073137"/>
            <a:ext cx="13004801" cy="3093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89" name="Google Shape;389;p5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Controlling route access with guard (3)</a:t>
            </a:r>
            <a:endParaRPr/>
          </a:p>
          <a:p>
            <a:pPr indent="0" lvl="0" marL="0" rtl="0" algn="l">
              <a:spcBef>
                <a:spcPts val="2800"/>
              </a:spcBef>
              <a:spcAft>
                <a:spcPts val="0"/>
              </a:spcAft>
              <a:buNone/>
            </a:pPr>
            <a:r>
              <a:t/>
            </a:r>
            <a:endParaRPr/>
          </a:p>
        </p:txBody>
      </p:sp>
      <p:sp>
        <p:nvSpPr>
          <p:cNvPr id="390" name="Google Shape;390;p5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Use inject method to inject the service in this function.</a:t>
            </a:r>
            <a:endParaRPr/>
          </a:p>
          <a:p>
            <a:pPr indent="0" lvl="0" marL="0" rtl="0" algn="l">
              <a:spcBef>
                <a:spcPts val="2800"/>
              </a:spcBef>
              <a:spcAft>
                <a:spcPts val="0"/>
              </a:spcAft>
              <a:buNone/>
            </a:pPr>
            <a:r>
              <a:rPr lang="en-US"/>
              <a:t>Verify if user Logged In and redirect to home if not.</a:t>
            </a:r>
            <a:endParaRPr/>
          </a:p>
        </p:txBody>
      </p:sp>
      <p:pic>
        <p:nvPicPr>
          <p:cNvPr id="391" name="Google Shape;391;p56"/>
          <p:cNvPicPr preferRelativeResize="0"/>
          <p:nvPr/>
        </p:nvPicPr>
        <p:blipFill>
          <a:blip r:embed="rId3">
            <a:alphaModFix/>
          </a:blip>
          <a:stretch>
            <a:fillRect/>
          </a:stretch>
        </p:blipFill>
        <p:spPr>
          <a:xfrm>
            <a:off x="139000" y="4924767"/>
            <a:ext cx="13004801" cy="459696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97" name="Google Shape;397;p5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Controlling route access with guard (4)</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398" name="Google Shape;398;p5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In app.routes.ts, Activate the guard on one of the route, eg: cart</a:t>
            </a:r>
            <a:endParaRPr/>
          </a:p>
        </p:txBody>
      </p:sp>
      <p:pic>
        <p:nvPicPr>
          <p:cNvPr id="399" name="Google Shape;399;p57"/>
          <p:cNvPicPr preferRelativeResize="0"/>
          <p:nvPr/>
        </p:nvPicPr>
        <p:blipFill>
          <a:blip r:embed="rId3">
            <a:alphaModFix/>
          </a:blip>
          <a:stretch>
            <a:fillRect/>
          </a:stretch>
        </p:blipFill>
        <p:spPr>
          <a:xfrm>
            <a:off x="804250" y="5499000"/>
            <a:ext cx="10063716" cy="597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405" name="Google Shape;405;p5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Deactivate guard </a:t>
            </a:r>
            <a:endParaRPr/>
          </a:p>
        </p:txBody>
      </p:sp>
      <p:sp>
        <p:nvSpPr>
          <p:cNvPr id="406" name="Google Shape;406;p5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We will explore how a guard can be used to  control if a route can be deactivated is a function of the CanDeactivateFn type. </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https://angular.io/api/router/CanDeactivateFn</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412" name="Google Shape;412;p5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Deactivate guard (2)</a:t>
            </a:r>
            <a:endParaRPr/>
          </a:p>
        </p:txBody>
      </p:sp>
      <p:sp>
        <p:nvSpPr>
          <p:cNvPr id="413" name="Google Shape;413;p5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Create a new Deactivate guard</a:t>
            </a:r>
            <a:endParaRPr/>
          </a:p>
          <a:p>
            <a:pPr indent="0" lvl="0" marL="0" rtl="0" algn="l">
              <a:spcBef>
                <a:spcPts val="2800"/>
              </a:spcBef>
              <a:spcAft>
                <a:spcPts val="0"/>
              </a:spcAft>
              <a:buNone/>
            </a:pPr>
            <a:r>
              <a:rPr lang="en-US"/>
              <a:t>n</a:t>
            </a:r>
            <a:r>
              <a:rPr lang="en-US"/>
              <a:t>g g guard checkout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419" name="Google Shape;419;p6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Deactivate guard (3)</a:t>
            </a:r>
            <a:endParaRPr/>
          </a:p>
        </p:txBody>
      </p:sp>
      <p:sp>
        <p:nvSpPr>
          <p:cNvPr id="420" name="Google Shape;420;p6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In the checkout.guard.ts , modify as follows</a:t>
            </a:r>
            <a:endParaRPr/>
          </a:p>
        </p:txBody>
      </p:sp>
      <p:pic>
        <p:nvPicPr>
          <p:cNvPr id="421" name="Google Shape;421;p60"/>
          <p:cNvPicPr preferRelativeResize="0"/>
          <p:nvPr/>
        </p:nvPicPr>
        <p:blipFill>
          <a:blip r:embed="rId3">
            <a:alphaModFix/>
          </a:blip>
          <a:stretch>
            <a:fillRect/>
          </a:stretch>
        </p:blipFill>
        <p:spPr>
          <a:xfrm>
            <a:off x="0" y="3876259"/>
            <a:ext cx="13004801" cy="403833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427" name="Google Shape;427;p6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Deactivate guard (4)</a:t>
            </a:r>
            <a:endParaRPr/>
          </a:p>
          <a:p>
            <a:pPr indent="0" lvl="0" marL="0" rtl="0" algn="l">
              <a:spcBef>
                <a:spcPts val="2800"/>
              </a:spcBef>
              <a:spcAft>
                <a:spcPts val="0"/>
              </a:spcAft>
              <a:buNone/>
            </a:pPr>
            <a:r>
              <a:t/>
            </a:r>
            <a:endParaRPr/>
          </a:p>
        </p:txBody>
      </p:sp>
      <p:sp>
        <p:nvSpPr>
          <p:cNvPr id="428" name="Google Shape;428;p6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Add the canDeactivate property in app.routes.ts</a:t>
            </a:r>
            <a:endParaRPr/>
          </a:p>
        </p:txBody>
      </p:sp>
      <p:pic>
        <p:nvPicPr>
          <p:cNvPr id="429" name="Google Shape;429;p61"/>
          <p:cNvPicPr preferRelativeResize="0"/>
          <p:nvPr/>
        </p:nvPicPr>
        <p:blipFill>
          <a:blip r:embed="rId3">
            <a:alphaModFix/>
          </a:blip>
          <a:stretch>
            <a:fillRect/>
          </a:stretch>
        </p:blipFill>
        <p:spPr>
          <a:xfrm>
            <a:off x="163150" y="4383838"/>
            <a:ext cx="13004801" cy="985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91" name="Google Shape;91;p1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Single Page Application</a:t>
            </a:r>
            <a:endParaRPr/>
          </a:p>
        </p:txBody>
      </p:sp>
      <p:sp>
        <p:nvSpPr>
          <p:cNvPr id="92" name="Google Shape;92;p18"/>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Modern web applications using JavaScript frameworks such as Angular follow a different approach.</a:t>
            </a:r>
            <a:endParaRPr sz="2400">
              <a:solidFill>
                <a:schemeClr val="dk1"/>
              </a:solidFill>
            </a:endParaRPr>
          </a:p>
          <a:p>
            <a:pPr indent="0" lvl="0" marL="0" rtl="0" algn="l">
              <a:spcBef>
                <a:spcPts val="2800"/>
              </a:spcBef>
              <a:spcAft>
                <a:spcPts val="0"/>
              </a:spcAft>
              <a:buNone/>
            </a:pPr>
            <a:r>
              <a:rPr lang="en-US" sz="2400">
                <a:solidFill>
                  <a:schemeClr val="dk1"/>
                </a:solidFill>
              </a:rPr>
              <a:t>They handle changes between views or components on the client side without bothering the server. </a:t>
            </a:r>
            <a:endParaRPr sz="2400">
              <a:solidFill>
                <a:schemeClr val="dk1"/>
              </a:solidFill>
            </a:endParaRPr>
          </a:p>
          <a:p>
            <a:pPr indent="0" lvl="0" marL="0" rtl="0" algn="l">
              <a:spcBef>
                <a:spcPts val="2800"/>
              </a:spcBef>
              <a:spcAft>
                <a:spcPts val="0"/>
              </a:spcAft>
              <a:buNone/>
            </a:pPr>
            <a:r>
              <a:rPr lang="en-US" sz="2400">
                <a:solidFill>
                  <a:schemeClr val="dk1"/>
                </a:solidFill>
              </a:rPr>
              <a:t>They contact the server only once during bootstrapping to get the main HTML file. Any subsequent URL changes are intercepted and handled by the router on the client.</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These types of applications are called </a:t>
            </a:r>
            <a:r>
              <a:rPr b="1" lang="en-US" sz="2400">
                <a:solidFill>
                  <a:schemeClr val="dk1"/>
                </a:solidFill>
              </a:rPr>
              <a:t>Single-Page Applications</a:t>
            </a:r>
            <a:r>
              <a:rPr lang="en-US" sz="2400">
                <a:solidFill>
                  <a:schemeClr val="dk1"/>
                </a:solidFill>
              </a:rPr>
              <a:t>(</a:t>
            </a:r>
            <a:r>
              <a:rPr b="1" lang="en-US" sz="2400">
                <a:solidFill>
                  <a:schemeClr val="dk1"/>
                </a:solidFill>
              </a:rPr>
              <a:t>SPAs</a:t>
            </a:r>
            <a:r>
              <a:rPr lang="en-US" sz="2400">
                <a:solidFill>
                  <a:schemeClr val="dk1"/>
                </a:solidFill>
              </a:rPr>
              <a:t>) because they do not cause a full reload of a page</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98" name="Google Shape;98;p1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Single Page Application</a:t>
            </a:r>
            <a:endParaRPr/>
          </a:p>
        </p:txBody>
      </p:sp>
      <p:sp>
        <p:nvSpPr>
          <p:cNvPr id="99" name="Google Shape;99;p1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597175" y="2882901"/>
            <a:ext cx="12001225" cy="6988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06" name="Google Shape;106;p2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Angular router</a:t>
            </a:r>
            <a:endParaRPr/>
          </a:p>
        </p:txBody>
      </p:sp>
      <p:sp>
        <p:nvSpPr>
          <p:cNvPr id="107" name="Google Shape;107;p2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rPr>
              <a:t>The Angular framework provides the @angular/router npm package, which we can use to navigate between different components in an Angular application. </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Adding routing in an Angular application involves the following steps:</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1. Specify the base path for the Angular application.</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2. Use an appropriate Angular module from the @angular/router package.</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3. Configure different routes for the Angular application.</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4. Decide where to render components upon navigation</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Specifying a base path</a:t>
            </a:r>
            <a:endParaRPr/>
          </a:p>
        </p:txBody>
      </p:sp>
      <p:sp>
        <p:nvSpPr>
          <p:cNvPr id="114" name="Google Shape;114;p2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index.html</a:t>
            </a:r>
            <a:endParaRPr/>
          </a:p>
        </p:txBody>
      </p:sp>
      <p:pic>
        <p:nvPicPr>
          <p:cNvPr id="115" name="Google Shape;115;p21"/>
          <p:cNvPicPr preferRelativeResize="0"/>
          <p:nvPr/>
        </p:nvPicPr>
        <p:blipFill>
          <a:blip r:embed="rId3">
            <a:alphaModFix/>
          </a:blip>
          <a:stretch>
            <a:fillRect/>
          </a:stretch>
        </p:blipFill>
        <p:spPr>
          <a:xfrm>
            <a:off x="461150" y="3672175"/>
            <a:ext cx="11066376" cy="5017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21" name="Google Shape;121;p2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Specifying a base path</a:t>
            </a:r>
            <a:endParaRPr/>
          </a:p>
        </p:txBody>
      </p:sp>
      <p:sp>
        <p:nvSpPr>
          <p:cNvPr id="122" name="Google Shape;122;p22"/>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The href attribute informs the browser about the path it should follow when attempting to load external resources, such as media or CSS files, once it goes deeper into the URL hierarchy.</a:t>
            </a:r>
            <a:endParaRPr sz="2400">
              <a:solidFill>
                <a:schemeClr val="dk1"/>
              </a:solidFill>
            </a:endParaRPr>
          </a:p>
          <a:p>
            <a:pPr indent="0" lvl="0" marL="0" rtl="0" algn="l">
              <a:spcBef>
                <a:spcPts val="2800"/>
              </a:spcBef>
              <a:spcAft>
                <a:spcPts val="0"/>
              </a:spcAft>
              <a:buNone/>
            </a:pPr>
            <a:r>
              <a:rPr lang="en-US" sz="2400">
                <a:solidFill>
                  <a:schemeClr val="dk1"/>
                </a:solidFill>
              </a:rPr>
              <a:t>The Angular CLI automatically adds the tag when creating a new Angular application and sets the href value to the application root, /. </a:t>
            </a:r>
            <a:endParaRPr sz="2400">
              <a:solidFill>
                <a:schemeClr val="dk1"/>
              </a:solidFill>
            </a:endParaRPr>
          </a:p>
          <a:p>
            <a:pPr indent="0" lvl="0" marL="0" rtl="0" algn="l">
              <a:spcBef>
                <a:spcPts val="2800"/>
              </a:spcBef>
              <a:spcAft>
                <a:spcPts val="0"/>
              </a:spcAft>
              <a:buClr>
                <a:schemeClr val="dk1"/>
              </a:buClr>
              <a:buSzPts val="1100"/>
              <a:buFont typeface="Arial"/>
              <a:buNone/>
            </a:pPr>
            <a:r>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