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y="9753600" cx="13004800"/>
  <p:notesSz cx="6858000" cy="9144000"/>
  <p:embeddedFontLst>
    <p:embeddedFont>
      <p:font typeface="Proxima Nova"/>
      <p:regular r:id="rId114"/>
      <p:bold r:id="rId115"/>
      <p:italic r:id="rId116"/>
      <p:boldItalic r:id="rId117"/>
    </p:embeddedFont>
    <p:embeddedFont>
      <p:font typeface="Roboto"/>
      <p:regular r:id="rId118"/>
      <p:bold r:id="rId119"/>
      <p:italic r:id="rId120"/>
      <p:boldItalic r:id="rId121"/>
    </p:embeddedFont>
    <p:embeddedFont>
      <p:font typeface="Helvetica Neue"/>
      <p:regular r:id="rId122"/>
      <p:bold r:id="rId123"/>
      <p:italic r:id="rId124"/>
      <p:boldItalic r:id="rId125"/>
    </p:embeddedFont>
    <p:embeddedFont>
      <p:font typeface="Roboto Mono"/>
      <p:regular r:id="rId126"/>
      <p:bold r:id="rId127"/>
      <p:italic r:id="rId128"/>
      <p:bold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529CF1-15DC-4A19-93BE-F048D2BFF817}">
  <a:tblStyle styleId="{3F529CF1-15DC-4A19-93BE-F048D2BFF8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RobotoMono-boldItalic.fntdata"/><Relationship Id="rId128" Type="http://schemas.openxmlformats.org/officeDocument/2006/relationships/font" Target="fonts/RobotoMono-italic.fntdata"/><Relationship Id="rId127" Type="http://schemas.openxmlformats.org/officeDocument/2006/relationships/font" Target="fonts/RobotoMono-bold.fntdata"/><Relationship Id="rId126" Type="http://schemas.openxmlformats.org/officeDocument/2006/relationships/font" Target="fonts/RobotoMono-regular.fntdata"/><Relationship Id="rId26" Type="http://schemas.openxmlformats.org/officeDocument/2006/relationships/slide" Target="slides/slide21.xml"/><Relationship Id="rId121" Type="http://schemas.openxmlformats.org/officeDocument/2006/relationships/font" Target="fonts/Roboto-boldItalic.fntdata"/><Relationship Id="rId25" Type="http://schemas.openxmlformats.org/officeDocument/2006/relationships/slide" Target="slides/slide20.xml"/><Relationship Id="rId120"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HelveticaNeue-boldItalic.fntdata"/><Relationship Id="rId29" Type="http://schemas.openxmlformats.org/officeDocument/2006/relationships/slide" Target="slides/slide24.xml"/><Relationship Id="rId124" Type="http://schemas.openxmlformats.org/officeDocument/2006/relationships/font" Target="fonts/HelveticaNeue-italic.fntdata"/><Relationship Id="rId123" Type="http://schemas.openxmlformats.org/officeDocument/2006/relationships/font" Target="fonts/HelveticaNeue-bold.fntdata"/><Relationship Id="rId122" Type="http://schemas.openxmlformats.org/officeDocument/2006/relationships/font" Target="fonts/HelveticaNeue-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oboto-regular.fntdata"/><Relationship Id="rId117" Type="http://schemas.openxmlformats.org/officeDocument/2006/relationships/font" Target="fonts/ProximaNova-boldItalic.fntdata"/><Relationship Id="rId116" Type="http://schemas.openxmlformats.org/officeDocument/2006/relationships/font" Target="fonts/ProximaNova-italic.fntdata"/><Relationship Id="rId115" Type="http://schemas.openxmlformats.org/officeDocument/2006/relationships/font" Target="fonts/ProximaNova-bold.fntdata"/><Relationship Id="rId119" Type="http://schemas.openxmlformats.org/officeDocument/2006/relationships/font" Target="fonts/Roboto-bold.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ProximaNova-regular.fntdata"/><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8a8ba890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8a8ba89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5be014e6e_0_3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5be014e6e_0_3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6c516342a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6c516342aa_0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6c516342aa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6c516342aa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6c516342a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6c516342aa_0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6c516342aa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6c516342aa_0_1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6c516342aa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26c516342aa_0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6c516342aa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6c516342aa_0_1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6c516342aa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6c516342aa_0_1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6c516342aa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6c516342aa_0_1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6c516342aa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6c516342aa_0_1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5be014e6e_0_3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5be014e6e_0_3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5be014e6e_0_3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5be014e6e_0_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614f196d6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614f196d6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5be014e6e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5be014e6e_0_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5be014e6e_0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5be014e6e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be014e6e_0_5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be014e6e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5be014e6e_0_6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5be014e6e_0_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5be014e6e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5be014e6e_0_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5be014e6e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5be014e6e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7028e5d4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57028e5d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5be014e6e_0_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5be014e6e_0_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5be014e6e_0_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5be014e6e_0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5be014e6e_0_9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5be014e6e_0_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5be014e6e_0_9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5be014e6e_0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5be014e6e_0_1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5be014e6e_0_1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5be014e6e_0_1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5be014e6e_0_1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5be014e6e_0_1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5be014e6e_0_1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5be014e6e_0_1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5be014e6e_0_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5be014e6e_0_1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5be014e6e_0_1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5be014e6e_0_1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5be014e6e_0_1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5be014e6e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5be014e6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5be014e6e_0_1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5be014e6e_0_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5be014e6e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5be014e6e_0_1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5be014e6e_0_16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5be014e6e_0_1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5be014e6e_0_16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5be014e6e_0_1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5be014e6e_0_1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5be014e6e_0_1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5be014e6e_0_1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c5be014e6e_0_1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5be014e6e_0_18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5be014e6e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5be014e6e_0_1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c5be014e6e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5be014e6e_0_19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5be014e6e_0_1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5be014e6e_0_2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5be014e6e_0_2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5be014e6e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5be014e6e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c5be014e6e_0_2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c5be014e6e_0_2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5be014e6e_0_2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5be014e6e_0_2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5be014e6e_0_2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5be014e6e_0_2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5be014e6e_0_2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5be014e6e_0_2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5be014e6e_0_2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5be014e6e_0_2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5be014e6e_0_24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5be014e6e_0_2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5be014e6e_0_2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5be014e6e_0_2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5be014e6e_0_2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c5be014e6e_0_2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5be014e6e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5be014e6e_0_2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5be014e6e_0_2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5be014e6e_0_2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5be014e6e_0_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5be014e6e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c5be014e6e_0_27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c5be014e6e_0_2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5be014e6e_0_27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5be014e6e_0_2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c5be014e6e_0_28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c5be014e6e_0_2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5be014e6e_0_2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5be014e6e_0_2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5be014e6e_0_29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5be014e6e_0_2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c5be014e6e_0_3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c5be014e6e_0_3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c5be014e6e_0_3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c5be014e6e_0_3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c5be014e6e_0_3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c5be014e6e_0_3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c3e98dff1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c3e98dff1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c3e98dff19_0_1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c3e98dff19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5be014e6e_0_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5be014e6e_0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c3e98dff19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c3e98dff19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c3e98dff19_0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2c3e98dff19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c3e98dff19_0_1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2c3e98dff19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c3e98dff19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c3e98dff19_0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51a8fbcbc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c51a8fbcbc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c3e98dff19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c3e98dff19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51a8fbcbc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51a8fbcbc_0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c51a8fbcbc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c51a8fbcbc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c3e98dff19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c3e98dff19_0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c57028e5d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c57028e5d4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5be014e6e_0_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5be014e6e_0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c51a8fbcb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c51a8fbcb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c57028e5d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c57028e5d4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c51a8fbcb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51a8fbcbc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c57028e5d4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c57028e5d4_0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c57028e5d4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c57028e5d4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c51a8fbcbc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c51a8fbcbc_0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c57028e5d4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c57028e5d4_0_1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c51a8fbcb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c51a8fbcbc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c57028e5d4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c57028e5d4_0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c57028e5d4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c57028e5d4_0_1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5be014e6e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5be014e6e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c51a8fbcbc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c51a8fbcbc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6c516342a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6c516342aa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c57028e5d4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c57028e5d4_0_1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6c516342a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6c516342aa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c57028e5d4_0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c57028e5d4_0_1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c57028e5d4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c57028e5d4_0_1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c57028e5d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c57028e5d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6c516342a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6c516342aa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6c516342aa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6c516342aa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6c516342a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6c516342aa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be014e6e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be014e6e_0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6c516342aa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6c516342aa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6c516342aa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6c516342aa_0_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6c516342a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6c516342aa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6c516342aa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6c516342aa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6c516342aa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6c516342aa_0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6c516342aa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6c516342aa_0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c614f196d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c614f196d6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6c516342aa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6c516342aa_0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6c516342aa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6c516342aa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6c516342aa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6c516342aa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p:txBody>
      </p:sp>
      <p:sp>
        <p:nvSpPr>
          <p:cNvPr id="11" name="Google Shape;11;p2"/>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4400"/>
              <a:buNone/>
              <a:defRPr sz="4400"/>
            </a:lvl1pPr>
            <a:lvl2pPr lvl="1" rtl="0" algn="ctr">
              <a:lnSpc>
                <a:spcPct val="100000"/>
              </a:lnSpc>
              <a:spcBef>
                <a:spcPts val="0"/>
              </a:spcBef>
              <a:spcAft>
                <a:spcPts val="0"/>
              </a:spcAft>
              <a:buSzPts val="4400"/>
              <a:buNone/>
              <a:defRPr sz="4400"/>
            </a:lvl2pPr>
            <a:lvl3pPr lvl="2" rtl="0" algn="ctr">
              <a:lnSpc>
                <a:spcPct val="100000"/>
              </a:lnSpc>
              <a:spcBef>
                <a:spcPts val="0"/>
              </a:spcBef>
              <a:spcAft>
                <a:spcPts val="0"/>
              </a:spcAft>
              <a:buSzPts val="4400"/>
              <a:buNone/>
              <a:defRPr sz="4400"/>
            </a:lvl3pPr>
            <a:lvl4pPr lvl="3" rtl="0" algn="ctr">
              <a:lnSpc>
                <a:spcPct val="100000"/>
              </a:lnSpc>
              <a:spcBef>
                <a:spcPts val="0"/>
              </a:spcBef>
              <a:spcAft>
                <a:spcPts val="0"/>
              </a:spcAft>
              <a:buSzPts val="4400"/>
              <a:buNone/>
              <a:defRPr sz="4400"/>
            </a:lvl4pPr>
            <a:lvl5pPr lvl="4" rtl="0" algn="ctr">
              <a:lnSpc>
                <a:spcPct val="100000"/>
              </a:lnSpc>
              <a:spcBef>
                <a:spcPts val="0"/>
              </a:spcBef>
              <a:spcAft>
                <a:spcPts val="0"/>
              </a:spcAft>
              <a:buSzPts val="4400"/>
              <a:buNone/>
              <a:defRPr sz="4400"/>
            </a:lvl5pPr>
            <a:lvl6pPr lvl="5" rtl="0" algn="ctr">
              <a:lnSpc>
                <a:spcPct val="100000"/>
              </a:lnSpc>
              <a:spcBef>
                <a:spcPts val="0"/>
              </a:spcBef>
              <a:spcAft>
                <a:spcPts val="0"/>
              </a:spcAft>
              <a:buSzPts val="4400"/>
              <a:buNone/>
              <a:defRPr sz="4400"/>
            </a:lvl6pPr>
            <a:lvl7pPr lvl="6" rtl="0" algn="ctr">
              <a:lnSpc>
                <a:spcPct val="100000"/>
              </a:lnSpc>
              <a:spcBef>
                <a:spcPts val="0"/>
              </a:spcBef>
              <a:spcAft>
                <a:spcPts val="0"/>
              </a:spcAft>
              <a:buSzPts val="4400"/>
              <a:buNone/>
              <a:defRPr sz="4400"/>
            </a:lvl7pPr>
            <a:lvl8pPr lvl="7" rtl="0" algn="ctr">
              <a:lnSpc>
                <a:spcPct val="100000"/>
              </a:lnSpc>
              <a:spcBef>
                <a:spcPts val="0"/>
              </a:spcBef>
              <a:spcAft>
                <a:spcPts val="0"/>
              </a:spcAft>
              <a:buSzPts val="4400"/>
              <a:buNone/>
              <a:defRPr sz="4400"/>
            </a:lvl8pPr>
            <a:lvl9pPr lvl="8" rtl="0"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43307" y="2097541"/>
            <a:ext cx="12118200" cy="37233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19000"/>
              <a:buNone/>
              <a:defRPr sz="19000"/>
            </a:lvl1pPr>
            <a:lvl2pPr lvl="1" rtl="0" algn="ctr">
              <a:spcBef>
                <a:spcPts val="0"/>
              </a:spcBef>
              <a:spcAft>
                <a:spcPts val="0"/>
              </a:spcAft>
              <a:buSzPts val="19000"/>
              <a:buNone/>
              <a:defRPr sz="19000"/>
            </a:lvl2pPr>
            <a:lvl3pPr lvl="2" rtl="0" algn="ctr">
              <a:spcBef>
                <a:spcPts val="0"/>
              </a:spcBef>
              <a:spcAft>
                <a:spcPts val="0"/>
              </a:spcAft>
              <a:buSzPts val="19000"/>
              <a:buNone/>
              <a:defRPr sz="19000"/>
            </a:lvl3pPr>
            <a:lvl4pPr lvl="3" rtl="0" algn="ctr">
              <a:spcBef>
                <a:spcPts val="0"/>
              </a:spcBef>
              <a:spcAft>
                <a:spcPts val="0"/>
              </a:spcAft>
              <a:buSzPts val="19000"/>
              <a:buNone/>
              <a:defRPr sz="19000"/>
            </a:lvl4pPr>
            <a:lvl5pPr lvl="4" rtl="0" algn="ctr">
              <a:spcBef>
                <a:spcPts val="0"/>
              </a:spcBef>
              <a:spcAft>
                <a:spcPts val="0"/>
              </a:spcAft>
              <a:buSzPts val="19000"/>
              <a:buNone/>
              <a:defRPr sz="19000"/>
            </a:lvl5pPr>
            <a:lvl6pPr lvl="5" rtl="0" algn="ctr">
              <a:spcBef>
                <a:spcPts val="0"/>
              </a:spcBef>
              <a:spcAft>
                <a:spcPts val="0"/>
              </a:spcAft>
              <a:buSzPts val="19000"/>
              <a:buNone/>
              <a:defRPr sz="19000"/>
            </a:lvl6pPr>
            <a:lvl7pPr lvl="6" rtl="0" algn="ctr">
              <a:spcBef>
                <a:spcPts val="0"/>
              </a:spcBef>
              <a:spcAft>
                <a:spcPts val="0"/>
              </a:spcAft>
              <a:buSzPts val="19000"/>
              <a:buNone/>
              <a:defRPr sz="19000"/>
            </a:lvl7pPr>
            <a:lvl8pPr lvl="7" rtl="0" algn="ctr">
              <a:spcBef>
                <a:spcPts val="0"/>
              </a:spcBef>
              <a:spcAft>
                <a:spcPts val="0"/>
              </a:spcAft>
              <a:buSzPts val="19000"/>
              <a:buNone/>
              <a:defRPr sz="19000"/>
            </a:lvl8pPr>
            <a:lvl9pPr lvl="8" rtl="0" algn="ctr">
              <a:spcBef>
                <a:spcPts val="0"/>
              </a:spcBef>
              <a:spcAft>
                <a:spcPts val="0"/>
              </a:spcAft>
              <a:buSzPts val="19000"/>
              <a:buNone/>
              <a:defRPr sz="19000"/>
            </a:lvl9pPr>
          </a:lstStyle>
          <a:p>
            <a:r>
              <a:t>xx%</a:t>
            </a:r>
          </a:p>
        </p:txBody>
      </p:sp>
      <p:sp>
        <p:nvSpPr>
          <p:cNvPr id="46" name="Google Shape;46;p11"/>
          <p:cNvSpPr txBox="1"/>
          <p:nvPr>
            <p:ph idx="1" type="body"/>
          </p:nvPr>
        </p:nvSpPr>
        <p:spPr>
          <a:xfrm>
            <a:off x="443307" y="5977553"/>
            <a:ext cx="12118200" cy="2466600"/>
          </a:xfrm>
          <a:prstGeom prst="rect">
            <a:avLst/>
          </a:prstGeom>
        </p:spPr>
        <p:txBody>
          <a:bodyPr anchorCtr="0" anchor="t" bIns="144475" lIns="144475" spcFirstLastPara="1" rIns="144475" wrap="square" tIns="144475">
            <a:normAutofit/>
          </a:bodyPr>
          <a:lstStyle>
            <a:lvl1pPr indent="-406400" lvl="0" marL="457200" rtl="0" algn="ctr">
              <a:spcBef>
                <a:spcPts val="0"/>
              </a:spcBef>
              <a:spcAft>
                <a:spcPts val="0"/>
              </a:spcAft>
              <a:buSzPts val="28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47" name="Google Shape;47;p11"/>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406400" y="457200"/>
            <a:ext cx="11175900" cy="457200"/>
          </a:xfrm>
          <a:prstGeom prst="rect">
            <a:avLst/>
          </a:prstGeom>
          <a:noFill/>
          <a:ln>
            <a:noFill/>
          </a:ln>
        </p:spPr>
        <p:txBody>
          <a:bodyPr anchorCtr="0" anchor="b" bIns="144475" lIns="144475" spcFirstLastPara="1" rIns="144475" wrap="square" tIns="144475">
            <a:norm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3"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2" name="Google Shape;52;p13"/>
          <p:cNvSpPr txBox="1"/>
          <p:nvPr>
            <p:ph type="title"/>
          </p:nvPr>
        </p:nvSpPr>
        <p:spPr>
          <a:xfrm>
            <a:off x="406400" y="1536700"/>
            <a:ext cx="12192000" cy="723900"/>
          </a:xfrm>
          <a:prstGeom prst="rect">
            <a:avLst/>
          </a:prstGeom>
          <a:noFill/>
          <a:ln>
            <a:noFill/>
          </a:ln>
        </p:spPr>
        <p:txBody>
          <a:bodyPr anchorCtr="0" anchor="t" bIns="144475" lIns="144475" spcFirstLastPara="1" rIns="144475" wrap="square" tIns="144475">
            <a:norm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53" name="Google Shape;53;p13"/>
          <p:cNvSpPr txBox="1"/>
          <p:nvPr>
            <p:ph idx="2" type="body"/>
          </p:nvPr>
        </p:nvSpPr>
        <p:spPr>
          <a:xfrm>
            <a:off x="406400" y="2743200"/>
            <a:ext cx="12192000" cy="6108600"/>
          </a:xfrm>
          <a:prstGeom prst="rect">
            <a:avLst/>
          </a:prstGeom>
          <a:noFill/>
          <a:ln>
            <a:noFill/>
          </a:ln>
        </p:spPr>
        <p:txBody>
          <a:bodyPr anchorCtr="0" anchor="t" bIns="144475" lIns="144475" spcFirstLastPara="1" rIns="144475" wrap="square" tIns="144475">
            <a:normAutofit/>
          </a:bodyPr>
          <a:lstStyle>
            <a:lvl1pPr indent="-455293"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3"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4" name="Google Shape;54;p13"/>
          <p:cNvSpPr txBox="1"/>
          <p:nvPr>
            <p:ph idx="12" type="sldNum"/>
          </p:nvPr>
        </p:nvSpPr>
        <p:spPr>
          <a:xfrm>
            <a:off x="12186622" y="431800"/>
            <a:ext cx="406800" cy="457200"/>
          </a:xfrm>
          <a:prstGeom prst="rect">
            <a:avLst/>
          </a:prstGeom>
          <a:noFill/>
          <a:ln>
            <a:noFill/>
          </a:ln>
        </p:spPr>
        <p:txBody>
          <a:bodyPr anchorCtr="0" anchor="t" bIns="50800" lIns="50800" spcFirstLastPara="1" rIns="50800" wrap="square" tIns="50800">
            <a:norm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6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43307" y="4078649"/>
            <a:ext cx="12118200" cy="1596300"/>
          </a:xfrm>
          <a:prstGeom prst="rect">
            <a:avLst/>
          </a:prstGeom>
        </p:spPr>
        <p:txBody>
          <a:bodyPr anchorCtr="0" anchor="ctr" bIns="144475" lIns="144475" spcFirstLastPara="1" rIns="144475" wrap="square" tIns="144475">
            <a:normAutofit/>
          </a:bodyPr>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15" name="Google Shape;15;p3"/>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8" name="Google Shape;18;p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9" name="Google Shape;19;p4"/>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2" name="Google Shape;22;p5"/>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3" name="Google Shape;23;p5"/>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4" name="Google Shape;24;p5"/>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7" name="Google Shape;27;p6"/>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30" name="Google Shape;30;p7"/>
          <p:cNvSpPr txBox="1"/>
          <p:nvPr>
            <p:ph idx="1" type="body"/>
          </p:nvPr>
        </p:nvSpPr>
        <p:spPr>
          <a:xfrm>
            <a:off x="443307" y="2635093"/>
            <a:ext cx="3993600" cy="6029100"/>
          </a:xfrm>
          <a:prstGeom prst="rect">
            <a:avLst/>
          </a:prstGeom>
        </p:spPr>
        <p:txBody>
          <a:bodyPr anchorCtr="0" anchor="t" bIns="144475" lIns="144475" spcFirstLastPara="1" rIns="144475" wrap="square" tIns="144475">
            <a:normAutofit/>
          </a:bodyPr>
          <a:lstStyle>
            <a:lvl1pPr indent="-349250" lvl="0" marL="457200" rtl="0">
              <a:spcBef>
                <a:spcPts val="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31" name="Google Shape;31;p7"/>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97244" y="853618"/>
            <a:ext cx="9056400" cy="7757400"/>
          </a:xfrm>
          <a:prstGeom prst="rect">
            <a:avLst/>
          </a:prstGeom>
        </p:spPr>
        <p:txBody>
          <a:bodyPr anchorCtr="0" anchor="ctr" bIns="144475" lIns="144475" spcFirstLastPara="1" rIns="144475" wrap="square" tIns="144475">
            <a:normAutofit/>
          </a:bodyPr>
          <a:lstStyle>
            <a:lvl1pPr lvl="0" rtl="0">
              <a:spcBef>
                <a:spcPts val="0"/>
              </a:spcBef>
              <a:spcAft>
                <a:spcPts val="0"/>
              </a:spcAft>
              <a:buSzPts val="7600"/>
              <a:buNone/>
              <a:defRPr sz="7600"/>
            </a:lvl1pPr>
            <a:lvl2pPr lvl="1" rtl="0">
              <a:spcBef>
                <a:spcPts val="0"/>
              </a:spcBef>
              <a:spcAft>
                <a:spcPts val="0"/>
              </a:spcAft>
              <a:buSzPts val="7600"/>
              <a:buNone/>
              <a:defRPr sz="7600"/>
            </a:lvl2pPr>
            <a:lvl3pPr lvl="2" rtl="0">
              <a:spcBef>
                <a:spcPts val="0"/>
              </a:spcBef>
              <a:spcAft>
                <a:spcPts val="0"/>
              </a:spcAft>
              <a:buSzPts val="7600"/>
              <a:buNone/>
              <a:defRPr sz="7600"/>
            </a:lvl3pPr>
            <a:lvl4pPr lvl="3" rtl="0">
              <a:spcBef>
                <a:spcPts val="0"/>
              </a:spcBef>
              <a:spcAft>
                <a:spcPts val="0"/>
              </a:spcAft>
              <a:buSzPts val="7600"/>
              <a:buNone/>
              <a:defRPr sz="7600"/>
            </a:lvl4pPr>
            <a:lvl5pPr lvl="4" rtl="0">
              <a:spcBef>
                <a:spcPts val="0"/>
              </a:spcBef>
              <a:spcAft>
                <a:spcPts val="0"/>
              </a:spcAft>
              <a:buSzPts val="7600"/>
              <a:buNone/>
              <a:defRPr sz="7600"/>
            </a:lvl5pPr>
            <a:lvl6pPr lvl="5" rtl="0">
              <a:spcBef>
                <a:spcPts val="0"/>
              </a:spcBef>
              <a:spcAft>
                <a:spcPts val="0"/>
              </a:spcAft>
              <a:buSzPts val="7600"/>
              <a:buNone/>
              <a:defRPr sz="7600"/>
            </a:lvl6pPr>
            <a:lvl7pPr lvl="6" rtl="0">
              <a:spcBef>
                <a:spcPts val="0"/>
              </a:spcBef>
              <a:spcAft>
                <a:spcPts val="0"/>
              </a:spcAft>
              <a:buSzPts val="7600"/>
              <a:buNone/>
              <a:defRPr sz="7600"/>
            </a:lvl7pPr>
            <a:lvl8pPr lvl="7" rtl="0">
              <a:spcBef>
                <a:spcPts val="0"/>
              </a:spcBef>
              <a:spcAft>
                <a:spcPts val="0"/>
              </a:spcAft>
              <a:buSzPts val="7600"/>
              <a:buNone/>
              <a:defRPr sz="7600"/>
            </a:lvl8pPr>
            <a:lvl9pPr lvl="8" rtl="0">
              <a:spcBef>
                <a:spcPts val="0"/>
              </a:spcBef>
              <a:spcAft>
                <a:spcPts val="0"/>
              </a:spcAft>
              <a:buSzPts val="7600"/>
              <a:buNone/>
              <a:defRPr sz="7600"/>
            </a:lvl9pPr>
          </a:lstStyle>
          <a:p/>
        </p:txBody>
      </p:sp>
      <p:sp>
        <p:nvSpPr>
          <p:cNvPr id="34" name="Google Shape;34;p8"/>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502400" y="-237"/>
            <a:ext cx="6502500" cy="97536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77600" y="2338465"/>
            <a:ext cx="5753100" cy="28110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6600"/>
              <a:buNone/>
              <a:defRPr sz="66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38" name="Google Shape;38;p9"/>
          <p:cNvSpPr txBox="1"/>
          <p:nvPr>
            <p:ph idx="1" type="subTitle"/>
          </p:nvPr>
        </p:nvSpPr>
        <p:spPr>
          <a:xfrm>
            <a:off x="377600" y="5315461"/>
            <a:ext cx="5753100" cy="23421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7025067" y="1373061"/>
            <a:ext cx="5457000" cy="7007100"/>
          </a:xfrm>
          <a:prstGeom prst="rect">
            <a:avLst/>
          </a:prstGeom>
        </p:spPr>
        <p:txBody>
          <a:bodyPr anchorCtr="0" anchor="ctr"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0" name="Google Shape;40;p9"/>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43307" y="8022424"/>
            <a:ext cx="8531700" cy="1147500"/>
          </a:xfrm>
          <a:prstGeom prst="rect">
            <a:avLst/>
          </a:prstGeom>
        </p:spPr>
        <p:txBody>
          <a:bodyPr anchorCtr="0" anchor="ctr" bIns="144475" lIns="144475" spcFirstLastPara="1" rIns="144475" wrap="square" tIns="144475">
            <a:normAutofit/>
          </a:bodyPr>
          <a:lstStyle>
            <a:lvl1pPr indent="-228600" lvl="0" marL="457200" rtl="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3307" y="843899"/>
            <a:ext cx="12118200" cy="1086000"/>
          </a:xfrm>
          <a:prstGeom prst="rect">
            <a:avLst/>
          </a:prstGeom>
          <a:noFill/>
          <a:ln>
            <a:noFill/>
          </a:ln>
        </p:spPr>
        <p:txBody>
          <a:bodyPr anchorCtr="0" anchor="t" bIns="144475" lIns="144475" spcFirstLastPara="1" rIns="144475" wrap="square" tIns="144475">
            <a:normAutofit/>
          </a:bodyPr>
          <a:lstStyle>
            <a:lvl1pPr lvl="0" rtl="0">
              <a:spcBef>
                <a:spcPts val="0"/>
              </a:spcBef>
              <a:spcAft>
                <a:spcPts val="0"/>
              </a:spcAft>
              <a:buClr>
                <a:schemeClr val="dk1"/>
              </a:buClr>
              <a:buSzPts val="4400"/>
              <a:buNone/>
              <a:defRPr sz="4400">
                <a:solidFill>
                  <a:schemeClr val="dk1"/>
                </a:solidFill>
              </a:defRPr>
            </a:lvl1pPr>
            <a:lvl2pPr lvl="1" rtl="0">
              <a:spcBef>
                <a:spcPts val="0"/>
              </a:spcBef>
              <a:spcAft>
                <a:spcPts val="0"/>
              </a:spcAft>
              <a:buClr>
                <a:schemeClr val="dk1"/>
              </a:buClr>
              <a:buSzPts val="4400"/>
              <a:buNone/>
              <a:defRPr sz="4400">
                <a:solidFill>
                  <a:schemeClr val="dk1"/>
                </a:solidFill>
              </a:defRPr>
            </a:lvl2pPr>
            <a:lvl3pPr lvl="2" rtl="0">
              <a:spcBef>
                <a:spcPts val="0"/>
              </a:spcBef>
              <a:spcAft>
                <a:spcPts val="0"/>
              </a:spcAft>
              <a:buClr>
                <a:schemeClr val="dk1"/>
              </a:buClr>
              <a:buSzPts val="4400"/>
              <a:buNone/>
              <a:defRPr sz="4400">
                <a:solidFill>
                  <a:schemeClr val="dk1"/>
                </a:solidFill>
              </a:defRPr>
            </a:lvl3pPr>
            <a:lvl4pPr lvl="3" rtl="0">
              <a:spcBef>
                <a:spcPts val="0"/>
              </a:spcBef>
              <a:spcAft>
                <a:spcPts val="0"/>
              </a:spcAft>
              <a:buClr>
                <a:schemeClr val="dk1"/>
              </a:buClr>
              <a:buSzPts val="4400"/>
              <a:buNone/>
              <a:defRPr sz="4400">
                <a:solidFill>
                  <a:schemeClr val="dk1"/>
                </a:solidFill>
              </a:defRPr>
            </a:lvl4pPr>
            <a:lvl5pPr lvl="4" rtl="0">
              <a:spcBef>
                <a:spcPts val="0"/>
              </a:spcBef>
              <a:spcAft>
                <a:spcPts val="0"/>
              </a:spcAft>
              <a:buClr>
                <a:schemeClr val="dk1"/>
              </a:buClr>
              <a:buSzPts val="4400"/>
              <a:buNone/>
              <a:defRPr sz="4400">
                <a:solidFill>
                  <a:schemeClr val="dk1"/>
                </a:solidFill>
              </a:defRPr>
            </a:lvl5pPr>
            <a:lvl6pPr lvl="5" rtl="0">
              <a:spcBef>
                <a:spcPts val="0"/>
              </a:spcBef>
              <a:spcAft>
                <a:spcPts val="0"/>
              </a:spcAft>
              <a:buClr>
                <a:schemeClr val="dk1"/>
              </a:buClr>
              <a:buSzPts val="4400"/>
              <a:buNone/>
              <a:defRPr sz="4400">
                <a:solidFill>
                  <a:schemeClr val="dk1"/>
                </a:solidFill>
              </a:defRPr>
            </a:lvl6pPr>
            <a:lvl7pPr lvl="6" rtl="0">
              <a:spcBef>
                <a:spcPts val="0"/>
              </a:spcBef>
              <a:spcAft>
                <a:spcPts val="0"/>
              </a:spcAft>
              <a:buClr>
                <a:schemeClr val="dk1"/>
              </a:buClr>
              <a:buSzPts val="4400"/>
              <a:buNone/>
              <a:defRPr sz="4400">
                <a:solidFill>
                  <a:schemeClr val="dk1"/>
                </a:solidFill>
              </a:defRPr>
            </a:lvl7pPr>
            <a:lvl8pPr lvl="7" rtl="0">
              <a:spcBef>
                <a:spcPts val="0"/>
              </a:spcBef>
              <a:spcAft>
                <a:spcPts val="0"/>
              </a:spcAft>
              <a:buClr>
                <a:schemeClr val="dk1"/>
              </a:buClr>
              <a:buSzPts val="4400"/>
              <a:buNone/>
              <a:defRPr sz="4400">
                <a:solidFill>
                  <a:schemeClr val="dk1"/>
                </a:solidFill>
              </a:defRPr>
            </a:lvl8pPr>
            <a:lvl9pPr lvl="8" rtl="0">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rtl="0">
              <a:lnSpc>
                <a:spcPct val="115000"/>
              </a:lnSpc>
              <a:spcBef>
                <a:spcPts val="0"/>
              </a:spcBef>
              <a:spcAft>
                <a:spcPts val="0"/>
              </a:spcAft>
              <a:buClr>
                <a:schemeClr val="dk2"/>
              </a:buClr>
              <a:buSzPts val="2800"/>
              <a:buChar char="●"/>
              <a:defRPr sz="2800">
                <a:solidFill>
                  <a:schemeClr val="dk2"/>
                </a:solidFill>
              </a:defRPr>
            </a:lvl1pPr>
            <a:lvl2pPr indent="-368300" lvl="1" marL="914400" rtl="0">
              <a:lnSpc>
                <a:spcPct val="115000"/>
              </a:lnSpc>
              <a:spcBef>
                <a:spcPts val="0"/>
              </a:spcBef>
              <a:spcAft>
                <a:spcPts val="0"/>
              </a:spcAft>
              <a:buClr>
                <a:schemeClr val="dk2"/>
              </a:buClr>
              <a:buSzPts val="2200"/>
              <a:buChar char="○"/>
              <a:defRPr sz="2200">
                <a:solidFill>
                  <a:schemeClr val="dk2"/>
                </a:solidFill>
              </a:defRPr>
            </a:lvl2pPr>
            <a:lvl3pPr indent="-368300" lvl="2" marL="1371600" rtl="0">
              <a:lnSpc>
                <a:spcPct val="115000"/>
              </a:lnSpc>
              <a:spcBef>
                <a:spcPts val="0"/>
              </a:spcBef>
              <a:spcAft>
                <a:spcPts val="0"/>
              </a:spcAft>
              <a:buClr>
                <a:schemeClr val="dk2"/>
              </a:buClr>
              <a:buSzPts val="2200"/>
              <a:buChar char="■"/>
              <a:defRPr sz="2200">
                <a:solidFill>
                  <a:schemeClr val="dk2"/>
                </a:solidFill>
              </a:defRPr>
            </a:lvl3pPr>
            <a:lvl4pPr indent="-368300" lvl="3" marL="1828800" rtl="0">
              <a:lnSpc>
                <a:spcPct val="115000"/>
              </a:lnSpc>
              <a:spcBef>
                <a:spcPts val="0"/>
              </a:spcBef>
              <a:spcAft>
                <a:spcPts val="0"/>
              </a:spcAft>
              <a:buClr>
                <a:schemeClr val="dk2"/>
              </a:buClr>
              <a:buSzPts val="2200"/>
              <a:buChar char="●"/>
              <a:defRPr sz="2200">
                <a:solidFill>
                  <a:schemeClr val="dk2"/>
                </a:solidFill>
              </a:defRPr>
            </a:lvl4pPr>
            <a:lvl5pPr indent="-368300" lvl="4" marL="2286000" rtl="0">
              <a:lnSpc>
                <a:spcPct val="115000"/>
              </a:lnSpc>
              <a:spcBef>
                <a:spcPts val="0"/>
              </a:spcBef>
              <a:spcAft>
                <a:spcPts val="0"/>
              </a:spcAft>
              <a:buClr>
                <a:schemeClr val="dk2"/>
              </a:buClr>
              <a:buSzPts val="2200"/>
              <a:buChar char="○"/>
              <a:defRPr sz="2200">
                <a:solidFill>
                  <a:schemeClr val="dk2"/>
                </a:solidFill>
              </a:defRPr>
            </a:lvl5pPr>
            <a:lvl6pPr indent="-368300" lvl="5" marL="2743200" rtl="0">
              <a:lnSpc>
                <a:spcPct val="115000"/>
              </a:lnSpc>
              <a:spcBef>
                <a:spcPts val="0"/>
              </a:spcBef>
              <a:spcAft>
                <a:spcPts val="0"/>
              </a:spcAft>
              <a:buClr>
                <a:schemeClr val="dk2"/>
              </a:buClr>
              <a:buSzPts val="2200"/>
              <a:buChar char="■"/>
              <a:defRPr sz="2200">
                <a:solidFill>
                  <a:schemeClr val="dk2"/>
                </a:solidFill>
              </a:defRPr>
            </a:lvl6pPr>
            <a:lvl7pPr indent="-368300" lvl="6" marL="3200400" rtl="0">
              <a:lnSpc>
                <a:spcPct val="115000"/>
              </a:lnSpc>
              <a:spcBef>
                <a:spcPts val="0"/>
              </a:spcBef>
              <a:spcAft>
                <a:spcPts val="0"/>
              </a:spcAft>
              <a:buClr>
                <a:schemeClr val="dk2"/>
              </a:buClr>
              <a:buSzPts val="2200"/>
              <a:buChar char="●"/>
              <a:defRPr sz="2200">
                <a:solidFill>
                  <a:schemeClr val="dk2"/>
                </a:solidFill>
              </a:defRPr>
            </a:lvl7pPr>
            <a:lvl8pPr indent="-368300" lvl="7" marL="3657600" rtl="0">
              <a:lnSpc>
                <a:spcPct val="115000"/>
              </a:lnSpc>
              <a:spcBef>
                <a:spcPts val="0"/>
              </a:spcBef>
              <a:spcAft>
                <a:spcPts val="0"/>
              </a:spcAft>
              <a:buClr>
                <a:schemeClr val="dk2"/>
              </a:buClr>
              <a:buSzPts val="2200"/>
              <a:buChar char="○"/>
              <a:defRPr sz="2200">
                <a:solidFill>
                  <a:schemeClr val="dk2"/>
                </a:solidFill>
              </a:defRPr>
            </a:lvl8pPr>
            <a:lvl9pPr indent="-368300" lvl="8" marL="4114800" rtl="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12049718" y="8842841"/>
            <a:ext cx="780300" cy="746400"/>
          </a:xfrm>
          <a:prstGeom prst="rect">
            <a:avLst/>
          </a:prstGeom>
          <a:noFill/>
          <a:ln>
            <a:noFill/>
          </a:ln>
        </p:spPr>
        <p:txBody>
          <a:bodyPr anchorCtr="0" anchor="ctr" bIns="144475" lIns="144475" spcFirstLastPara="1" rIns="144475" wrap="square" tIns="144475">
            <a:normAutofit/>
          </a:bodyPr>
          <a:lstStyle>
            <a:lvl1pPr lvl="0" rtl="0" algn="r">
              <a:buNone/>
              <a:defRPr sz="1600">
                <a:solidFill>
                  <a:schemeClr val="dk2"/>
                </a:solidFill>
              </a:defRPr>
            </a:lvl1pPr>
            <a:lvl2pPr lvl="1" rtl="0" algn="r">
              <a:buNone/>
              <a:defRPr sz="1600">
                <a:solidFill>
                  <a:schemeClr val="dk2"/>
                </a:solidFill>
              </a:defRPr>
            </a:lvl2pPr>
            <a:lvl3pPr lvl="2" rtl="0" algn="r">
              <a:buNone/>
              <a:defRPr sz="1600">
                <a:solidFill>
                  <a:schemeClr val="dk2"/>
                </a:solidFill>
              </a:defRPr>
            </a:lvl3pPr>
            <a:lvl4pPr lvl="3" rtl="0" algn="r">
              <a:buNone/>
              <a:defRPr sz="1600">
                <a:solidFill>
                  <a:schemeClr val="dk2"/>
                </a:solidFill>
              </a:defRPr>
            </a:lvl4pPr>
            <a:lvl5pPr lvl="4" rtl="0" algn="r">
              <a:buNone/>
              <a:defRPr sz="1600">
                <a:solidFill>
                  <a:schemeClr val="dk2"/>
                </a:solidFill>
              </a:defRPr>
            </a:lvl5pPr>
            <a:lvl6pPr lvl="5" rtl="0" algn="r">
              <a:buNone/>
              <a:defRPr sz="1600">
                <a:solidFill>
                  <a:schemeClr val="dk2"/>
                </a:solidFill>
              </a:defRPr>
            </a:lvl6pPr>
            <a:lvl7pPr lvl="6" rtl="0" algn="r">
              <a:buNone/>
              <a:defRPr sz="1600">
                <a:solidFill>
                  <a:schemeClr val="dk2"/>
                </a:solidFill>
              </a:defRPr>
            </a:lvl7pPr>
            <a:lvl8pPr lvl="7" rtl="0" algn="r">
              <a:buNone/>
              <a:defRPr sz="1600">
                <a:solidFill>
                  <a:schemeClr val="dk2"/>
                </a:solidFill>
              </a:defRPr>
            </a:lvl8pPr>
            <a:lvl9pPr lvl="8" rtl="0"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Angular training</a:t>
            </a:r>
            <a:endParaRPr/>
          </a:p>
        </p:txBody>
      </p:sp>
      <p:sp>
        <p:nvSpPr>
          <p:cNvPr id="60" name="Google Shape;60;p14"/>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p>
            <a:pPr indent="0" lvl="0" marL="0" rtl="0" algn="ctr">
              <a:spcBef>
                <a:spcPts val="0"/>
              </a:spcBef>
              <a:spcAft>
                <a:spcPts val="0"/>
              </a:spcAft>
              <a:buNone/>
            </a:pPr>
            <a:r>
              <a:rPr lang="en-US"/>
              <a:t>Introduction to ES6 and TypeScript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121" name="Google Shape;121;p2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let keyword example 1</a:t>
            </a:r>
            <a:endParaRPr/>
          </a:p>
          <a:p>
            <a:pPr indent="0" lvl="0" marL="0" rtl="0" algn="l">
              <a:spcBef>
                <a:spcPts val="2800"/>
              </a:spcBef>
              <a:spcAft>
                <a:spcPts val="0"/>
              </a:spcAft>
              <a:buNone/>
            </a:pPr>
            <a:r>
              <a:t/>
            </a:r>
            <a:endParaRPr/>
          </a:p>
        </p:txBody>
      </p:sp>
      <p:sp>
        <p:nvSpPr>
          <p:cNvPr id="122" name="Google Shape;122;p2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console.log(y); // Output: undefined (hoisted but not initialized yet)</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var y = 5;</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console.log(y); // Output: 5</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Example 3: Variable hoisting with let keyword</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console.log(z); // ReferenceError: Cannot access 'z' before initialization</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let z = 10;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console.log(z);</a:t>
            </a:r>
            <a:endParaRPr sz="2400">
              <a:solidFill>
                <a:schemeClr val="dk1"/>
              </a:solidFill>
              <a:highlight>
                <a:schemeClr val="lt1"/>
              </a:highligh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1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08" name="Google Shape;808;p11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Decorators</a:t>
            </a:r>
            <a:endParaRPr/>
          </a:p>
        </p:txBody>
      </p:sp>
      <p:sp>
        <p:nvSpPr>
          <p:cNvPr id="809" name="Google Shape;809;p11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The @ prefix recognizes decorators in their name, which are standalone statements above the element they decorate.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We can define up to four different types of decorators, depending on what element each type is meant to decorate:</a:t>
            </a:r>
            <a:endParaRPr>
              <a:solidFill>
                <a:schemeClr val="dk1"/>
              </a:solidFill>
            </a:endParaRPr>
          </a:p>
          <a:p>
            <a:pPr indent="-455293" lvl="0" marL="457200" rtl="0" algn="l">
              <a:spcBef>
                <a:spcPts val="2800"/>
              </a:spcBef>
              <a:spcAft>
                <a:spcPts val="0"/>
              </a:spcAft>
              <a:buClr>
                <a:schemeClr val="dk1"/>
              </a:buClr>
              <a:buSzPts val="3570"/>
              <a:buChar char="●"/>
            </a:pPr>
            <a:r>
              <a:rPr lang="en-US">
                <a:solidFill>
                  <a:schemeClr val="dk1"/>
                </a:solidFill>
              </a:rPr>
              <a:t>Class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Property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Method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Parameter decorators</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15" name="Google Shape;815;p11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Decorator (sample code)</a:t>
            </a:r>
            <a:endParaRPr/>
          </a:p>
        </p:txBody>
      </p:sp>
      <p:sp>
        <p:nvSpPr>
          <p:cNvPr id="816" name="Google Shape;816;p114"/>
          <p:cNvSpPr txBox="1"/>
          <p:nvPr>
            <p:ph idx="2" type="body"/>
          </p:nvPr>
        </p:nvSpPr>
        <p:spPr>
          <a:xfrm>
            <a:off x="406400" y="2743200"/>
            <a:ext cx="12192000" cy="6741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function Banana(target: Function): void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target.prototype.banana = function(): void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console.log('We have bananas!');</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@Banana</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class FruitBasket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const basket = new FruitBasket();</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basket.banana();</a:t>
            </a:r>
            <a:endParaRPr sz="2400">
              <a:latin typeface="Courier New"/>
              <a:ea typeface="Courier New"/>
              <a:cs typeface="Courier New"/>
              <a:sym typeface="Courier New"/>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22" name="Google Shape;822;p11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Extending a class decorator</a:t>
            </a:r>
            <a:endParaRPr/>
          </a:p>
        </p:txBody>
      </p:sp>
      <p:sp>
        <p:nvSpPr>
          <p:cNvPr id="823" name="Google Shape;823;p11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Sometimes, we might need to customize how a decorator operates upon instantiating it.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We can design our decorators with custom signatures and then have them return a function with the same signature we defined without parameters.</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1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29" name="Google Shape;829;p11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Extending a decarator</a:t>
            </a:r>
            <a:endParaRPr/>
          </a:p>
        </p:txBody>
      </p:sp>
      <p:sp>
        <p:nvSpPr>
          <p:cNvPr id="830" name="Google Shape;830;p11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Banana</a:t>
            </a:r>
            <a:r>
              <a:rPr lang="en-US" sz="2400">
                <a:solidFill>
                  <a:schemeClr val="dk1"/>
                </a:solidFill>
                <a:highlight>
                  <a:srgbClr val="FFFFFE"/>
                </a:highlight>
                <a:latin typeface="Courier New"/>
                <a:ea typeface="Courier New"/>
                <a:cs typeface="Courier New"/>
                <a:sym typeface="Courier New"/>
              </a:rPr>
              <a:t>(message: </a:t>
            </a:r>
            <a:r>
              <a:rPr lang="en-US" sz="2400">
                <a:solidFill>
                  <a:srgbClr val="3757EF"/>
                </a:solidFill>
                <a:highlight>
                  <a:srgbClr val="FFFFFE"/>
                </a:highlight>
                <a:latin typeface="Courier New"/>
                <a:ea typeface="Courier New"/>
                <a:cs typeface="Courier New"/>
                <a:sym typeface="Courier New"/>
              </a:rPr>
              <a:t>string</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a:t>
            </a: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(target: </a:t>
            </a:r>
            <a:r>
              <a:rPr lang="en-US" sz="2400">
                <a:solidFill>
                  <a:srgbClr val="1142A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target.prototype.banana = </a:t>
            </a: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r>
              <a:rPr lang="en-US" sz="2400">
                <a:solidFill>
                  <a:srgbClr val="3757EF"/>
                </a:solidFill>
                <a:highlight>
                  <a:srgbClr val="FFFFFE"/>
                </a:highlight>
                <a:latin typeface="Courier New"/>
                <a:ea typeface="Courier New"/>
                <a:cs typeface="Courier New"/>
                <a:sym typeface="Courier New"/>
              </a:rPr>
              <a:t>void</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console.log(message);</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CD3131"/>
                </a:solidFill>
                <a:highlight>
                  <a:srgbClr val="FFFFFE"/>
                </a:highlight>
                <a:latin typeface="Courier New"/>
                <a:ea typeface="Courier New"/>
                <a:cs typeface="Courier New"/>
                <a:sym typeface="Courier New"/>
              </a:rPr>
              <a:t>@</a:t>
            </a:r>
            <a:r>
              <a:rPr lang="en-US" sz="2400">
                <a:solidFill>
                  <a:srgbClr val="1142AF"/>
                </a:solidFill>
                <a:highlight>
                  <a:srgbClr val="FFFFFE"/>
                </a:highlight>
                <a:latin typeface="Courier New"/>
                <a:ea typeface="Courier New"/>
                <a:cs typeface="Courier New"/>
                <a:sym typeface="Courier New"/>
              </a:rPr>
              <a:t>Banana</a:t>
            </a:r>
            <a:r>
              <a:rPr lang="en-US" sz="2400">
                <a:solidFill>
                  <a:schemeClr val="dk1"/>
                </a:solidFill>
                <a:highlight>
                  <a:srgbClr val="FFFFFE"/>
                </a:highlight>
                <a:latin typeface="Courier New"/>
                <a:ea typeface="Courier New"/>
                <a:cs typeface="Courier New"/>
                <a:sym typeface="Courier New"/>
              </a:rPr>
              <a:t>(</a:t>
            </a:r>
            <a:r>
              <a:rPr lang="en-US" sz="2400">
                <a:solidFill>
                  <a:srgbClr val="0C840A"/>
                </a:solidFill>
                <a:highlight>
                  <a:srgbClr val="FFFFFE"/>
                </a:highlight>
                <a:latin typeface="Courier New"/>
                <a:ea typeface="Courier New"/>
                <a:cs typeface="Courier New"/>
                <a:sym typeface="Courier New"/>
              </a:rPr>
              <a:t>'Bananas are yellow!'</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class</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FruitBasket</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const</a:t>
            </a:r>
            <a:r>
              <a:rPr lang="en-US" sz="2400">
                <a:solidFill>
                  <a:schemeClr val="dk1"/>
                </a:solidFill>
                <a:highlight>
                  <a:srgbClr val="FFFFFE"/>
                </a:highlight>
                <a:latin typeface="Courier New"/>
                <a:ea typeface="Courier New"/>
                <a:cs typeface="Courier New"/>
                <a:sym typeface="Courier New"/>
              </a:rPr>
              <a:t> basket: </a:t>
            </a:r>
            <a:r>
              <a:rPr lang="en-US" sz="2400">
                <a:solidFill>
                  <a:srgbClr val="3757EF"/>
                </a:solidFill>
                <a:highlight>
                  <a:srgbClr val="FFFFFE"/>
                </a:highlight>
                <a:latin typeface="Courier New"/>
                <a:ea typeface="Courier New"/>
                <a:cs typeface="Courier New"/>
                <a:sym typeface="Courier New"/>
              </a:rPr>
              <a:t>any</a:t>
            </a:r>
            <a:r>
              <a:rPr lang="en-US" sz="2400">
                <a:solidFill>
                  <a:schemeClr val="dk1"/>
                </a:solidFill>
                <a:highlight>
                  <a:srgbClr val="FFFFFE"/>
                </a:highlight>
                <a:latin typeface="Courier New"/>
                <a:ea typeface="Courier New"/>
                <a:cs typeface="Courier New"/>
                <a:sym typeface="Courier New"/>
              </a:rPr>
              <a:t> = </a:t>
            </a:r>
            <a:r>
              <a:rPr lang="en-US" sz="2400">
                <a:solidFill>
                  <a:srgbClr val="3757EF"/>
                </a:solidFill>
                <a:highlight>
                  <a:srgbClr val="FFFFFE"/>
                </a:highlight>
                <a:latin typeface="Courier New"/>
                <a:ea typeface="Courier New"/>
                <a:cs typeface="Courier New"/>
                <a:sym typeface="Courier New"/>
              </a:rPr>
              <a:t>new</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FruitBasket</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basket.banana();</a:t>
            </a:r>
            <a:endParaRPr sz="2400">
              <a:solidFill>
                <a:schemeClr val="dk1"/>
              </a:solidFill>
              <a:highlight>
                <a:srgbClr val="FFFFFE"/>
              </a:highlight>
              <a:latin typeface="Courier New"/>
              <a:ea typeface="Courier New"/>
              <a:cs typeface="Courier New"/>
              <a:sym typeface="Courier New"/>
            </a:endParaRPr>
          </a:p>
          <a:p>
            <a:pPr indent="0" lvl="0" marL="0" rtl="0" algn="l">
              <a:spcBef>
                <a:spcPts val="2800"/>
              </a:spcBef>
              <a:spcAft>
                <a:spcPts val="0"/>
              </a:spcAft>
              <a:buNone/>
            </a:pPr>
            <a:r>
              <a:t/>
            </a:r>
            <a:endParaRPr sz="2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1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36" name="Google Shape;836;p11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Property decorator</a:t>
            </a:r>
            <a:endParaRPr/>
          </a:p>
        </p:txBody>
      </p:sp>
      <p:sp>
        <p:nvSpPr>
          <p:cNvPr id="837" name="Google Shape;837;p117"/>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Property decorators are applied to class fields and are defined by creating a function whose signature takes two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The prototype of the class we want to decorate</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•key: The name of the property we want to decorate</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Possible use cases for this decorator are logging the values assigned to class fields when instantiating objects or reacting to data changes in such fields.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1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43" name="Google Shape;843;p11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Property Decarator Example</a:t>
            </a:r>
            <a:endParaRPr/>
          </a:p>
        </p:txBody>
      </p:sp>
      <p:sp>
        <p:nvSpPr>
          <p:cNvPr id="844" name="Google Shape;844;p118"/>
          <p:cNvSpPr txBox="1"/>
          <p:nvPr>
            <p:ph idx="2" type="body"/>
          </p:nvPr>
        </p:nvSpPr>
        <p:spPr>
          <a:xfrm>
            <a:off x="406400" y="2743200"/>
            <a:ext cx="12192000" cy="62937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function </a:t>
            </a:r>
            <a:r>
              <a:rPr lang="en-US" sz="2400">
                <a:solidFill>
                  <a:srgbClr val="4078F2"/>
                </a:solidFill>
                <a:latin typeface="Consolas"/>
                <a:ea typeface="Consolas"/>
                <a:cs typeface="Consolas"/>
                <a:sym typeface="Consolas"/>
              </a:rPr>
              <a:t>NameChanger</a:t>
            </a:r>
            <a:r>
              <a:rPr lang="en-US" sz="2400">
                <a:solidFill>
                  <a:srgbClr val="383A42"/>
                </a:solidFill>
                <a:latin typeface="Consolas"/>
                <a:ea typeface="Consolas"/>
                <a:cs typeface="Consolas"/>
                <a:sym typeface="Consolas"/>
              </a:rPr>
              <a:t>(callbackObject: </a:t>
            </a:r>
            <a:r>
              <a:rPr lang="en-US" sz="2400">
                <a:solidFill>
                  <a:srgbClr val="C18401"/>
                </a:solidFill>
                <a:latin typeface="Consolas"/>
                <a:ea typeface="Consolas"/>
                <a:cs typeface="Consolas"/>
                <a:sym typeface="Consolas"/>
              </a:rPr>
              <a:t>any</a:t>
            </a:r>
            <a:r>
              <a:rPr lang="en-US" sz="2400">
                <a:solidFill>
                  <a:srgbClr val="383A42"/>
                </a:solidFill>
                <a:latin typeface="Consolas"/>
                <a:ea typeface="Consolas"/>
                <a:cs typeface="Consolas"/>
                <a:sym typeface="Consolas"/>
              </a:rPr>
              <a:t>): </a:t>
            </a:r>
            <a:r>
              <a:rPr lang="en-US" sz="2400">
                <a:solidFill>
                  <a:srgbClr val="4078F2"/>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return function</a:t>
            </a:r>
            <a:r>
              <a:rPr lang="en-US" sz="2400">
                <a:solidFill>
                  <a:srgbClr val="383A42"/>
                </a:solidFill>
                <a:latin typeface="Consolas"/>
                <a:ea typeface="Consolas"/>
                <a:cs typeface="Consolas"/>
                <a:sym typeface="Consolas"/>
              </a:rPr>
              <a:t>(target: </a:t>
            </a:r>
            <a:r>
              <a:rPr lang="en-US" sz="2400">
                <a:solidFill>
                  <a:srgbClr val="C18401"/>
                </a:solidFill>
                <a:latin typeface="Consolas"/>
                <a:ea typeface="Consolas"/>
                <a:cs typeface="Consolas"/>
                <a:sym typeface="Consolas"/>
              </a:rPr>
              <a:t>Object</a:t>
            </a:r>
            <a:r>
              <a:rPr lang="en-US" sz="2400">
                <a:solidFill>
                  <a:srgbClr val="383A42"/>
                </a:solidFill>
                <a:latin typeface="Consolas"/>
                <a:ea typeface="Consolas"/>
                <a:cs typeface="Consolas"/>
                <a:sym typeface="Consolas"/>
              </a:rPr>
              <a:t>, key: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void</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let </a:t>
            </a:r>
            <a:r>
              <a:rPr lang="en-US" sz="2400">
                <a:solidFill>
                  <a:srgbClr val="986801"/>
                </a:solidFill>
                <a:latin typeface="Consolas"/>
                <a:ea typeface="Consolas"/>
                <a:cs typeface="Consolas"/>
                <a:sym typeface="Consolas"/>
              </a:rPr>
              <a:t>propertyValue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 target[key];</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if</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delete</a:t>
            </a:r>
            <a:r>
              <a:rPr lang="en-US" sz="2400">
                <a:solidFill>
                  <a:srgbClr val="383A42"/>
                </a:solidFill>
                <a:latin typeface="Consolas"/>
                <a:ea typeface="Consolas"/>
                <a:cs typeface="Consolas"/>
                <a:sym typeface="Consolas"/>
              </a:rPr>
              <a:t> target[key])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Object</a:t>
            </a:r>
            <a:r>
              <a:rPr lang="en-US" sz="2400">
                <a:solidFill>
                  <a:srgbClr val="383A42"/>
                </a:solidFill>
                <a:latin typeface="Consolas"/>
                <a:ea typeface="Consolas"/>
                <a:cs typeface="Consolas"/>
                <a:sym typeface="Consolas"/>
              </a:rPr>
              <a:t>.</a:t>
            </a:r>
            <a:r>
              <a:rPr lang="en-US" sz="2400">
                <a:solidFill>
                  <a:srgbClr val="4078F2"/>
                </a:solidFill>
                <a:latin typeface="Consolas"/>
                <a:ea typeface="Consolas"/>
                <a:cs typeface="Consolas"/>
                <a:sym typeface="Consolas"/>
              </a:rPr>
              <a:t>defineProperty</a:t>
            </a:r>
            <a:r>
              <a:rPr lang="en-US" sz="2400">
                <a:solidFill>
                  <a:srgbClr val="383A42"/>
                </a:solidFill>
                <a:latin typeface="Consolas"/>
                <a:ea typeface="Consolas"/>
                <a:cs typeface="Consolas"/>
                <a:sym typeface="Consolas"/>
              </a:rPr>
              <a:t>(target, key,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get</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return</a:t>
            </a:r>
            <a:r>
              <a:rPr lang="en-US" sz="2400">
                <a:solidFill>
                  <a:srgbClr val="383A42"/>
                </a:solidFill>
                <a:latin typeface="Consolas"/>
                <a:ea typeface="Consolas"/>
                <a:cs typeface="Consolas"/>
                <a:sym typeface="Consolas"/>
              </a:rPr>
              <a:t> propertyValue;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set</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(newValue)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propertyValue = newValue;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callbackObject.changeName.</a:t>
            </a:r>
            <a:r>
              <a:rPr lang="en-US" sz="2400">
                <a:solidFill>
                  <a:srgbClr val="4078F2"/>
                </a:solidFill>
                <a:latin typeface="Consolas"/>
                <a:ea typeface="Consolas"/>
                <a:cs typeface="Consolas"/>
                <a:sym typeface="Consolas"/>
              </a:rPr>
              <a:t>call</a:t>
            </a:r>
            <a:r>
              <a:rPr lang="en-US" sz="2400">
                <a:solidFill>
                  <a:srgbClr val="383A42"/>
                </a:solidFill>
                <a:latin typeface="Consolas"/>
                <a:ea typeface="Consolas"/>
                <a:cs typeface="Consolas"/>
                <a:sym typeface="Consolas"/>
              </a:rPr>
              <a:t>(</a:t>
            </a:r>
            <a:r>
              <a:rPr lang="en-US" sz="2400">
                <a:solidFill>
                  <a:srgbClr val="986801"/>
                </a:solidFill>
                <a:latin typeface="Consolas"/>
                <a:ea typeface="Consolas"/>
                <a:cs typeface="Consolas"/>
                <a:sym typeface="Consolas"/>
              </a:rPr>
              <a:t>this</a:t>
            </a:r>
            <a:r>
              <a:rPr lang="en-US" sz="2400">
                <a:solidFill>
                  <a:srgbClr val="383A42"/>
                </a:solidFill>
                <a:latin typeface="Consolas"/>
                <a:ea typeface="Consolas"/>
                <a:cs typeface="Consolas"/>
                <a:sym typeface="Consolas"/>
              </a:rPr>
              <a:t>, propertyValue);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1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50" name="Google Shape;850;p11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Property Decorator Example</a:t>
            </a:r>
            <a:endParaRPr/>
          </a:p>
          <a:p>
            <a:pPr indent="0" lvl="0" marL="0" rtl="0" algn="l">
              <a:spcBef>
                <a:spcPts val="2800"/>
              </a:spcBef>
              <a:spcAft>
                <a:spcPts val="0"/>
              </a:spcAft>
              <a:buNone/>
            </a:pPr>
            <a:r>
              <a:t/>
            </a:r>
            <a:endParaRPr/>
          </a:p>
        </p:txBody>
      </p:sp>
      <p:sp>
        <p:nvSpPr>
          <p:cNvPr id="851" name="Google Shape;851;p11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Character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@NameChanger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changeName</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(newValue: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void</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console</a:t>
            </a:r>
            <a:r>
              <a:rPr lang="en-US" sz="2400">
                <a:solidFill>
                  <a:srgbClr val="383A42"/>
                </a:solidFill>
                <a:latin typeface="Consolas"/>
                <a:ea typeface="Consolas"/>
                <a:cs typeface="Consolas"/>
                <a:sym typeface="Consolas"/>
              </a:rPr>
              <a:t>.</a:t>
            </a:r>
            <a:r>
              <a:rPr lang="en-US" sz="2400">
                <a:solidFill>
                  <a:srgbClr val="4078F2"/>
                </a:solidFill>
                <a:latin typeface="Consolas"/>
                <a:ea typeface="Consolas"/>
                <a:cs typeface="Consolas"/>
                <a:sym typeface="Consolas"/>
              </a:rPr>
              <a:t>log</a:t>
            </a:r>
            <a:r>
              <a:rPr lang="en-US" sz="2400">
                <a:solidFill>
                  <a:srgbClr val="383A42"/>
                </a:solidFill>
                <a:latin typeface="Consolas"/>
                <a:ea typeface="Consolas"/>
                <a:cs typeface="Consolas"/>
                <a:sym typeface="Consolas"/>
              </a:rPr>
              <a:t>(</a:t>
            </a:r>
            <a:r>
              <a:rPr lang="en-US" sz="2400">
                <a:solidFill>
                  <a:srgbClr val="50A14F"/>
                </a:solidFill>
                <a:latin typeface="Consolas"/>
                <a:ea typeface="Consolas"/>
                <a:cs typeface="Consolas"/>
                <a:sym typeface="Consolas"/>
              </a:rPr>
              <a:t>'You are now known as </a:t>
            </a:r>
            <a:r>
              <a:rPr lang="en-US" sz="2400">
                <a:solidFill>
                  <a:srgbClr val="E45649"/>
                </a:solidFill>
                <a:latin typeface="Consolas"/>
                <a:ea typeface="Consolas"/>
                <a:cs typeface="Consolas"/>
                <a:sym typeface="Consolas"/>
              </a:rPr>
              <a:t>${newValue}</a:t>
            </a:r>
            <a:r>
              <a:rPr lang="en-US" sz="2400">
                <a:solidFill>
                  <a:srgbClr val="50A14F"/>
                </a:solidFill>
                <a:latin typeface="Consolas"/>
                <a:ea typeface="Consolas"/>
                <a:cs typeface="Consolas"/>
                <a:sym typeface="Consolas"/>
              </a:rPr>
              <a:t>'</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name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var</a:t>
            </a:r>
            <a:r>
              <a:rPr lang="en-US" sz="2400">
                <a:solidFill>
                  <a:srgbClr val="383A42"/>
                </a:solidFill>
                <a:latin typeface="Consolas"/>
                <a:ea typeface="Consolas"/>
                <a:cs typeface="Consolas"/>
                <a:sym typeface="Consolas"/>
              </a:rPr>
              <a:t> character = </a:t>
            </a:r>
            <a:r>
              <a:rPr lang="en-US" sz="2400">
                <a:solidFill>
                  <a:srgbClr val="A626A4"/>
                </a:solidFill>
                <a:latin typeface="Consolas"/>
                <a:ea typeface="Consolas"/>
                <a:cs typeface="Consolas"/>
                <a:sym typeface="Consolas"/>
              </a:rPr>
              <a:t>new </a:t>
            </a:r>
            <a:r>
              <a:rPr lang="en-US" sz="2400">
                <a:solidFill>
                  <a:srgbClr val="4078F2"/>
                </a:solidFill>
                <a:latin typeface="Consolas"/>
                <a:ea typeface="Consolas"/>
                <a:cs typeface="Consolas"/>
                <a:sym typeface="Consolas"/>
              </a:rPr>
              <a:t>Character</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character.name = </a:t>
            </a:r>
            <a:r>
              <a:rPr lang="en-US" sz="2400">
                <a:solidFill>
                  <a:srgbClr val="50A14F"/>
                </a:solidFill>
                <a:latin typeface="Consolas"/>
                <a:ea typeface="Consolas"/>
                <a:cs typeface="Consolas"/>
                <a:sym typeface="Consolas"/>
              </a:rPr>
              <a:t>'Anakin'</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57" name="Google Shape;857;p12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Method decorator</a:t>
            </a:r>
            <a:endParaRPr/>
          </a:p>
        </p:txBody>
      </p:sp>
      <p:sp>
        <p:nvSpPr>
          <p:cNvPr id="858" name="Google Shape;858;p12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 method decorator can detect, log, and intervene in how methods are executed. To do so, we need to define a function whose payload takes the following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Represents the decorated method.</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key: The actual name of the decorated method.</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descriptor: A property descriptor of the given method. It is a hash object containing, among other things, a property named value that references the method itself.</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2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64" name="Google Shape;864;p12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Parameter decorator</a:t>
            </a:r>
            <a:endParaRPr/>
          </a:p>
        </p:txBody>
      </p:sp>
      <p:sp>
        <p:nvSpPr>
          <p:cNvPr id="865" name="Google Shape;865;p121"/>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 parameter decorator, taps into parameters located in function signatures. It is not intended to alter the parameter information or the function behavior but to look into the parameter value and perform operations such as logging or replicating data. It accepts the following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The object prototype where the function, whose parameters are decorated, usually belongs to a class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key: The name of the function whose signature contains the decorated parameter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index: The index where this decorator has been applied in the parameter’s array</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128" name="Google Shape;128;p2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let keyword example 2</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129" name="Google Shape;129;p2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Example 1: Using let keyword</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let x = 10;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if (true)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let x = 20; // This x is scoped to the block</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console.log(x); // Output: 20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console.log(x); // Output: 10 (outer x remains unaffected)</a:t>
            </a:r>
            <a:endParaRPr sz="24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const</a:t>
            </a:r>
            <a:endParaRPr/>
          </a:p>
        </p:txBody>
      </p:sp>
      <p:sp>
        <p:nvSpPr>
          <p:cNvPr id="135" name="Google Shape;135;p25"/>
          <p:cNvSpPr txBox="1"/>
          <p:nvPr>
            <p:ph idx="1" type="body"/>
          </p:nvPr>
        </p:nvSpPr>
        <p:spPr>
          <a:xfrm>
            <a:off x="443300" y="3031391"/>
            <a:ext cx="12118200" cy="45873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lang="en-US" sz="2400">
                <a:solidFill>
                  <a:schemeClr val="dk1"/>
                </a:solidFill>
                <a:highlight>
                  <a:schemeClr val="lt1"/>
                </a:highlight>
                <a:latin typeface="Avenir"/>
                <a:ea typeface="Avenir"/>
                <a:cs typeface="Avenir"/>
                <a:sym typeface="Avenir"/>
              </a:rPr>
              <a:t>Variables declared with var or let can be changed later on in the program, and reassigned. Once a const is initialized, its value can never be changed again, and it can't be reassigned to a different value. </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chemeClr val="dk1"/>
                </a:solidFill>
                <a:highlight>
                  <a:schemeClr val="lt1"/>
                </a:highlight>
                <a:latin typeface="Avenir"/>
                <a:ea typeface="Avenir"/>
                <a:cs typeface="Avenir"/>
                <a:sym typeface="Avenir"/>
              </a:rPr>
              <a:t>You will use let when you want the variable to change, and const when you want the variable to remain constant. </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chemeClr val="dk1"/>
                </a:solidFill>
                <a:highlight>
                  <a:schemeClr val="lt1"/>
                </a:highlight>
                <a:latin typeface="Avenir"/>
                <a:ea typeface="Avenir"/>
                <a:cs typeface="Avenir"/>
                <a:sym typeface="Avenir"/>
              </a:rPr>
              <a:t>When you use const, to conform to common practices, meaning constants should be in all caps.</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190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1900"/>
              </a:spcBef>
              <a:spcAft>
                <a:spcPts val="1900"/>
              </a:spcAft>
              <a:buNone/>
            </a:pPr>
            <a:r>
              <a:t/>
            </a:r>
            <a:endParaRPr sz="2400">
              <a:latin typeface="Avenir"/>
              <a:ea typeface="Avenir"/>
              <a:cs typeface="Avenir"/>
              <a:sym typeface="Avenir"/>
            </a:endParaRPr>
          </a:p>
        </p:txBody>
      </p:sp>
      <p:pic>
        <p:nvPicPr>
          <p:cNvPr id="136" name="Google Shape;136;p2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const</a:t>
            </a:r>
            <a:endParaRPr/>
          </a:p>
        </p:txBody>
      </p:sp>
      <p:sp>
        <p:nvSpPr>
          <p:cNvPr id="142" name="Google Shape;142;p26"/>
          <p:cNvSpPr txBox="1"/>
          <p:nvPr>
            <p:ph idx="1" type="body"/>
          </p:nvPr>
        </p:nvSpPr>
        <p:spPr>
          <a:xfrm>
            <a:off x="443300" y="3031391"/>
            <a:ext cx="12118200" cy="45873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const NAME = "Muzaffar";</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console.log(NAME);</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NAME = "Wan Muzaffar";</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console.log(NAME);</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1900"/>
              </a:spcAft>
              <a:buNone/>
            </a:pPr>
            <a:r>
              <a:t/>
            </a:r>
            <a:endParaRPr sz="2400">
              <a:solidFill>
                <a:schemeClr val="dk1"/>
              </a:solidFill>
              <a:highlight>
                <a:schemeClr val="lt1"/>
              </a:highlight>
              <a:latin typeface="Avenir"/>
              <a:ea typeface="Avenir"/>
              <a:cs typeface="Avenir"/>
              <a:sym typeface="Avenir"/>
            </a:endParaRPr>
          </a:p>
        </p:txBody>
      </p:sp>
      <p:pic>
        <p:nvPicPr>
          <p:cNvPr id="143" name="Google Shape;143;p26"/>
          <p:cNvPicPr preferRelativeResize="0"/>
          <p:nvPr/>
        </p:nvPicPr>
        <p:blipFill>
          <a:blip r:embed="rId3">
            <a:alphaModFix/>
          </a:blip>
          <a:stretch>
            <a:fillRect/>
          </a:stretch>
        </p:blipFill>
        <p:spPr>
          <a:xfrm>
            <a:off x="11260828" y="-10"/>
            <a:ext cx="1743965" cy="1743929"/>
          </a:xfrm>
          <a:prstGeom prst="rect">
            <a:avLst/>
          </a:prstGeom>
          <a:noFill/>
          <a:ln>
            <a:noFill/>
          </a:ln>
        </p:spPr>
      </p:pic>
      <p:pic>
        <p:nvPicPr>
          <p:cNvPr id="144" name="Google Shape;144;p26"/>
          <p:cNvPicPr preferRelativeResize="0"/>
          <p:nvPr/>
        </p:nvPicPr>
        <p:blipFill>
          <a:blip r:embed="rId4">
            <a:alphaModFix/>
          </a:blip>
          <a:stretch>
            <a:fillRect/>
          </a:stretch>
        </p:blipFill>
        <p:spPr>
          <a:xfrm>
            <a:off x="152400" y="6427466"/>
            <a:ext cx="12699999" cy="1679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Arrow functions</a:t>
            </a:r>
            <a:endParaRPr/>
          </a:p>
        </p:txBody>
      </p:sp>
      <p:sp>
        <p:nvSpPr>
          <p:cNvPr id="150" name="Google Shape;150;p27"/>
          <p:cNvSpPr txBox="1"/>
          <p:nvPr>
            <p:ph idx="1" type="body"/>
          </p:nvPr>
        </p:nvSpPr>
        <p:spPr>
          <a:xfrm>
            <a:off x="443307" y="2882109"/>
            <a:ext cx="12118200" cy="1798800"/>
          </a:xfrm>
          <a:prstGeom prst="rect">
            <a:avLst/>
          </a:prstGeom>
        </p:spPr>
        <p:txBody>
          <a:bodyPr anchorCtr="0" anchor="t" bIns="144475" lIns="144475" spcFirstLastPara="1" rIns="144475" wrap="square" tIns="144475">
            <a:noAutofit/>
          </a:bodyPr>
          <a:lstStyle/>
          <a:p>
            <a:pPr indent="-520700" lvl="0" marL="723900" rtl="0" algn="l">
              <a:spcBef>
                <a:spcPts val="2400"/>
              </a:spcBef>
              <a:spcAft>
                <a:spcPts val="0"/>
              </a:spcAft>
              <a:buClr>
                <a:srgbClr val="374151"/>
              </a:buClr>
              <a:buSzPts val="2400"/>
              <a:buFont typeface="Avenir"/>
              <a:buChar char="●"/>
            </a:pPr>
            <a:r>
              <a:rPr lang="en-US" sz="2400">
                <a:solidFill>
                  <a:srgbClr val="374151"/>
                </a:solidFill>
                <a:latin typeface="Avenir"/>
                <a:ea typeface="Avenir"/>
                <a:cs typeface="Avenir"/>
                <a:sym typeface="Avenir"/>
              </a:rPr>
              <a:t>Arrow functions provide a concise syntax compared to traditional function expressions.</a:t>
            </a:r>
            <a:endParaRPr sz="2400">
              <a:solidFill>
                <a:srgbClr val="374151"/>
              </a:solidFill>
              <a:latin typeface="Avenir"/>
              <a:ea typeface="Avenir"/>
              <a:cs typeface="Avenir"/>
              <a:sym typeface="Avenir"/>
            </a:endParaRPr>
          </a:p>
          <a:p>
            <a:pPr indent="-520700" lvl="0" marL="723900" rtl="0" algn="l">
              <a:spcBef>
                <a:spcPts val="0"/>
              </a:spcBef>
              <a:spcAft>
                <a:spcPts val="0"/>
              </a:spcAft>
              <a:buClr>
                <a:srgbClr val="374151"/>
              </a:buClr>
              <a:buSzPts val="2400"/>
              <a:buFont typeface="Roboto"/>
              <a:buChar char="●"/>
            </a:pPr>
            <a:r>
              <a:rPr lang="en-US" sz="2400">
                <a:solidFill>
                  <a:srgbClr val="374151"/>
                </a:solidFill>
                <a:latin typeface="Avenir"/>
                <a:ea typeface="Avenir"/>
                <a:cs typeface="Avenir"/>
                <a:sym typeface="Avenir"/>
              </a:rPr>
              <a:t>They inherit the this value from the surrounding code and have implicit return for single expressions.</a:t>
            </a:r>
            <a:endParaRPr sz="2400">
              <a:solidFill>
                <a:srgbClr val="374151"/>
              </a:solidFill>
              <a:latin typeface="Avenir"/>
              <a:ea typeface="Avenir"/>
              <a:cs typeface="Avenir"/>
              <a:sym typeface="Avenir"/>
            </a:endParaRPr>
          </a:p>
          <a:p>
            <a:pPr indent="-520700" lvl="0" marL="723900" rtl="0" algn="l">
              <a:spcBef>
                <a:spcPts val="0"/>
              </a:spcBef>
              <a:spcAft>
                <a:spcPts val="0"/>
              </a:spcAft>
              <a:buClr>
                <a:srgbClr val="374151"/>
              </a:buClr>
              <a:buSzPts val="2400"/>
              <a:buFont typeface="Avenir"/>
              <a:buChar char="●"/>
            </a:pPr>
            <a:r>
              <a:rPr lang="en-US" sz="2400">
                <a:solidFill>
                  <a:srgbClr val="374151"/>
                </a:solidFill>
                <a:latin typeface="Avenir"/>
                <a:ea typeface="Avenir"/>
                <a:cs typeface="Avenir"/>
                <a:sym typeface="Avenir"/>
              </a:rPr>
              <a:t>Suitable for inline and callback functions.</a:t>
            </a:r>
            <a:endParaRPr sz="2400">
              <a:solidFill>
                <a:srgbClr val="374151"/>
              </a:solidFill>
              <a:latin typeface="Avenir"/>
              <a:ea typeface="Avenir"/>
              <a:cs typeface="Avenir"/>
              <a:sym typeface="Avenir"/>
            </a:endParaRPr>
          </a:p>
          <a:p>
            <a:pPr indent="0" lvl="0" marL="0" rtl="0" algn="l">
              <a:spcBef>
                <a:spcPts val="2400"/>
              </a:spcBef>
              <a:spcAft>
                <a:spcPts val="1900"/>
              </a:spcAft>
              <a:buNone/>
            </a:pPr>
            <a:r>
              <a:t/>
            </a:r>
            <a:endParaRPr sz="2400">
              <a:solidFill>
                <a:srgbClr val="1B1B32"/>
              </a:solidFill>
              <a:highlight>
                <a:srgbClr val="F5F6F7"/>
              </a:highlight>
              <a:latin typeface="Avenir"/>
              <a:ea typeface="Avenir"/>
              <a:cs typeface="Avenir"/>
              <a:sym typeface="Avenir"/>
            </a:endParaRPr>
          </a:p>
        </p:txBody>
      </p:sp>
      <p:pic>
        <p:nvPicPr>
          <p:cNvPr id="151" name="Google Shape;151;p2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Arrow functions</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630481" y="30494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Traditional function expression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function add(a, b)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a + b;</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Arrow function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sum = (a, b) =&gt; a + b;</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console.log(add(2, 3)); // Output: 5</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console.log(sum(2, 3)); // Output: 5</a:t>
            </a:r>
            <a:endParaRPr>
              <a:solidFill>
                <a:schemeClr val="dk1"/>
              </a:solidFill>
              <a:highlight>
                <a:schemeClr val="lt1"/>
              </a:highlight>
            </a:endParaRPr>
          </a:p>
        </p:txBody>
      </p:sp>
      <p:pic>
        <p:nvPicPr>
          <p:cNvPr id="158" name="Google Shape;158;p2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Exercise : Arrow notation</a:t>
            </a:r>
            <a:endParaRPr/>
          </a:p>
        </p:txBody>
      </p:sp>
      <p:sp>
        <p:nvSpPr>
          <p:cNvPr id="164" name="Google Shape;164;p29"/>
          <p:cNvSpPr txBox="1"/>
          <p:nvPr>
            <p:ph idx="1" type="body"/>
          </p:nvPr>
        </p:nvSpPr>
        <p:spPr>
          <a:xfrm>
            <a:off x="-771319" y="3223606"/>
            <a:ext cx="17234700" cy="12285300"/>
          </a:xfrm>
          <a:prstGeom prst="rect">
            <a:avLst/>
          </a:prstGeom>
        </p:spPr>
        <p:txBody>
          <a:bodyPr anchorCtr="0" anchor="t" bIns="144475" lIns="144475" spcFirstLastPara="1" rIns="144475" wrap="square" tIns="144475">
            <a:normAutofit/>
          </a:bodyPr>
          <a:lstStyle/>
          <a:p>
            <a:pPr indent="-527050" lvl="1"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Write an arrow function called </a:t>
            </a:r>
            <a:r>
              <a:rPr lang="en-US" sz="2500">
                <a:solidFill>
                  <a:srgbClr val="374151"/>
                </a:solidFill>
                <a:latin typeface="Courier New"/>
                <a:ea typeface="Courier New"/>
                <a:cs typeface="Courier New"/>
                <a:sym typeface="Courier New"/>
              </a:rPr>
              <a:t>sumOfSquares</a:t>
            </a:r>
            <a:r>
              <a:rPr lang="en-US" sz="2500">
                <a:solidFill>
                  <a:srgbClr val="374151"/>
                </a:solidFill>
                <a:latin typeface="Roboto"/>
                <a:ea typeface="Roboto"/>
                <a:cs typeface="Roboto"/>
                <a:sym typeface="Roboto"/>
              </a:rPr>
              <a:t> that takes two parameters, </a:t>
            </a:r>
            <a:r>
              <a:rPr lang="en-US" sz="2500">
                <a:solidFill>
                  <a:srgbClr val="374151"/>
                </a:solidFill>
                <a:latin typeface="Courier New"/>
                <a:ea typeface="Courier New"/>
                <a:cs typeface="Courier New"/>
                <a:sym typeface="Courier New"/>
              </a:rPr>
              <a:t>a</a:t>
            </a:r>
            <a:r>
              <a:rPr lang="en-US" sz="2500">
                <a:solidFill>
                  <a:srgbClr val="374151"/>
                </a:solidFill>
                <a:latin typeface="Roboto"/>
                <a:ea typeface="Roboto"/>
                <a:cs typeface="Roboto"/>
                <a:sym typeface="Roboto"/>
              </a:rPr>
              <a:t> and </a:t>
            </a:r>
            <a:r>
              <a:rPr lang="en-US" sz="2500">
                <a:solidFill>
                  <a:srgbClr val="374151"/>
                </a:solidFill>
                <a:latin typeface="Courier New"/>
                <a:ea typeface="Courier New"/>
                <a:cs typeface="Courier New"/>
                <a:sym typeface="Courier New"/>
              </a:rPr>
              <a:t>b</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527050" lvl="1"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 function should return the sum of the squares of these two numbers.</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165" name="Google Shape;165;p2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Destructuring</a:t>
            </a:r>
            <a:endParaRPr/>
          </a:p>
        </p:txBody>
      </p:sp>
      <p:sp>
        <p:nvSpPr>
          <p:cNvPr id="171" name="Google Shape;171;p30"/>
          <p:cNvSpPr txBox="1"/>
          <p:nvPr>
            <p:ph idx="1" type="body"/>
          </p:nvPr>
        </p:nvSpPr>
        <p:spPr>
          <a:xfrm>
            <a:off x="-215494" y="3248506"/>
            <a:ext cx="172347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Destructuring allows extracting data from arrays or objects into distinct variables.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It provides a shorter syntax to unpack values from arrays, objects, or function parameters.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Helpful for cleaner and more readable code.</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172" name="Google Shape;172;p3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Destructuring</a:t>
            </a:r>
            <a:endParaRPr/>
          </a:p>
          <a:p>
            <a:pPr indent="0" lvl="0" marL="0" rtl="0" algn="l">
              <a:spcBef>
                <a:spcPts val="0"/>
              </a:spcBef>
              <a:spcAft>
                <a:spcPts val="0"/>
              </a:spcAft>
              <a:buNone/>
            </a:pPr>
            <a:r>
              <a:t/>
            </a:r>
            <a:endParaRPr/>
          </a:p>
        </p:txBody>
      </p:sp>
      <p:sp>
        <p:nvSpPr>
          <p:cNvPr id="178" name="Google Shape;178;p31"/>
          <p:cNvSpPr txBox="1"/>
          <p:nvPr>
            <p:ph idx="1" type="body"/>
          </p:nvPr>
        </p:nvSpPr>
        <p:spPr>
          <a:xfrm>
            <a:off x="630481" y="33728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Array destructuring</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numbers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[first, second, third] = numbers;</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console.log(first, second, third); // Output: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Object destructuring</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'Alice', age: 30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 name, age } = person;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console.log(name, age); // Output: Alice 30</a:t>
            </a:r>
            <a:endParaRPr>
              <a:solidFill>
                <a:schemeClr val="dk1"/>
              </a:solidFill>
              <a:highlight>
                <a:schemeClr val="lt1"/>
              </a:highlight>
            </a:endParaRPr>
          </a:p>
        </p:txBody>
      </p:sp>
      <p:pic>
        <p:nvPicPr>
          <p:cNvPr id="179" name="Google Shape;179;p3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Template literals</a:t>
            </a:r>
            <a:endParaRPr/>
          </a:p>
        </p:txBody>
      </p:sp>
      <p:sp>
        <p:nvSpPr>
          <p:cNvPr id="185" name="Google Shape;185;p32"/>
          <p:cNvSpPr txBox="1"/>
          <p:nvPr>
            <p:ph idx="1" type="body"/>
          </p:nvPr>
        </p:nvSpPr>
        <p:spPr>
          <a:xfrm>
            <a:off x="107956" y="3248481"/>
            <a:ext cx="172347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Template literals are strings allowing embedded expressions and multiline strings.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They use backticks (`) instead of single or double quotes.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is used for embedding expressions within the string.</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186" name="Google Shape;186;p3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66" name="Google Shape;66;p1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fontScale="90000"/>
          </a:bodyPr>
          <a:lstStyle/>
          <a:p>
            <a:pPr indent="0" lvl="0" marL="0" marR="0" rtl="0" algn="l">
              <a:lnSpc>
                <a:spcPct val="80000"/>
              </a:lnSpc>
              <a:spcBef>
                <a:spcPts val="0"/>
              </a:spcBef>
              <a:spcAft>
                <a:spcPts val="0"/>
              </a:spcAft>
              <a:buClr>
                <a:schemeClr val="accent1"/>
              </a:buClr>
              <a:buSzPct val="100000"/>
              <a:buFont typeface="Arial"/>
              <a:buNone/>
            </a:pPr>
            <a:r>
              <a:rPr lang="en-US" sz="4800"/>
              <a:t>Introduction to ES6</a:t>
            </a:r>
            <a:endParaRPr/>
          </a:p>
        </p:txBody>
      </p:sp>
      <p:sp>
        <p:nvSpPr>
          <p:cNvPr id="67" name="Google Shape;67;p15"/>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228600" lvl="0" marL="457200" rtl="0" algn="l">
              <a:lnSpc>
                <a:spcPct val="115000"/>
              </a:lnSpc>
              <a:spcBef>
                <a:spcPts val="1500"/>
              </a:spcBef>
              <a:spcAft>
                <a:spcPts val="0"/>
              </a:spcAft>
              <a:buClr>
                <a:srgbClr val="0D0D0D"/>
              </a:buClr>
              <a:buSzPts val="2400"/>
              <a:buFont typeface="Avenir"/>
              <a:buNone/>
            </a:pPr>
            <a:r>
              <a:rPr lang="en-US" sz="2400">
                <a:solidFill>
                  <a:srgbClr val="0D0D0D"/>
                </a:solidFill>
                <a:highlight>
                  <a:srgbClr val="FFFFFF"/>
                </a:highlight>
              </a:rPr>
              <a:t>Evolution of JavaScript: ECMAScript 6, also known as ES6 or ECMAScript 2015, is a major update to the JavaScript language standard. It brings significant enhancements and new features to JavaScript, making it more powerful, expressive, and easier to work with.</a:t>
            </a:r>
            <a:endParaRPr sz="24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2400"/>
              <a:buFont typeface="Roboto"/>
              <a:buNone/>
            </a:pPr>
            <a:r>
              <a:t/>
            </a:r>
            <a:endParaRPr sz="24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2400"/>
              <a:buFont typeface="Avenir"/>
              <a:buNone/>
            </a:pPr>
            <a:r>
              <a:rPr lang="en-US" sz="2400">
                <a:solidFill>
                  <a:srgbClr val="0D0D0D"/>
                </a:solidFill>
                <a:highlight>
                  <a:srgbClr val="FFFFFF"/>
                </a:highlight>
              </a:rPr>
              <a:t>Backward Compatibility: ES6 maintains backward compatibility with earlier versions of JavaScript, ensuring that existing codebases continue to work while allowing developers to adopt new features gradually.</a:t>
            </a:r>
            <a:endParaRPr sz="2400">
              <a:solidFill>
                <a:srgbClr val="0D0D0D"/>
              </a:solidFill>
              <a:highlight>
                <a:srgbClr val="FFFFFF"/>
              </a:highlight>
            </a:endParaRPr>
          </a:p>
          <a:p>
            <a:pPr indent="0" lvl="0" marL="444500" rtl="0" algn="l">
              <a:spcBef>
                <a:spcPts val="1500"/>
              </a:spcBef>
              <a:spcAft>
                <a:spcPts val="0"/>
              </a:spcAft>
              <a:buNone/>
            </a:pPr>
            <a:r>
              <a:t/>
            </a:r>
            <a:endParaRPr sz="2400">
              <a:solidFill>
                <a:schemeClr val="dk1"/>
              </a:solidFill>
            </a:endParaRPr>
          </a:p>
        </p:txBody>
      </p:sp>
      <p:sp>
        <p:nvSpPr>
          <p:cNvPr id="68" name="Google Shape;68;p1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69" name="Google Shape;69;p1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Template literals</a:t>
            </a:r>
            <a:endParaRPr/>
          </a:p>
        </p:txBody>
      </p:sp>
      <p:sp>
        <p:nvSpPr>
          <p:cNvPr id="192" name="Google Shape;192;p33"/>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chemeClr val="dk1"/>
                </a:solidFill>
                <a:highlight>
                  <a:schemeClr val="lt1"/>
                </a:highlight>
                <a:latin typeface="Courier New"/>
                <a:ea typeface="Courier New"/>
                <a:cs typeface="Courier New"/>
                <a:sym typeface="Courier New"/>
              </a:rPr>
              <a:t>const name = 'Alice';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const greeting = `Hello, ${name}!`;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console.log(greeting);</a:t>
            </a:r>
            <a:endParaRPr sz="2500">
              <a:solidFill>
                <a:schemeClr val="dk1"/>
              </a:solidFill>
              <a:highlight>
                <a:schemeClr val="lt1"/>
              </a:highlight>
            </a:endParaRPr>
          </a:p>
        </p:txBody>
      </p:sp>
      <p:pic>
        <p:nvPicPr>
          <p:cNvPr id="193" name="Google Shape;193;p3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Spread operator</a:t>
            </a:r>
            <a:endParaRPr/>
          </a:p>
        </p:txBody>
      </p:sp>
      <p:sp>
        <p:nvSpPr>
          <p:cNvPr id="199" name="Google Shape;199;p34"/>
          <p:cNvSpPr txBox="1"/>
          <p:nvPr>
            <p:ph idx="1" type="body"/>
          </p:nvPr>
        </p:nvSpPr>
        <p:spPr>
          <a:xfrm>
            <a:off x="-190624" y="3372900"/>
            <a:ext cx="131955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b="1" lang="en-US" sz="2500">
                <a:solidFill>
                  <a:srgbClr val="374151"/>
                </a:solidFill>
                <a:latin typeface="Roboto"/>
                <a:ea typeface="Roboto"/>
                <a:cs typeface="Roboto"/>
                <a:sym typeface="Roboto"/>
              </a:rPr>
              <a:t>Spread</a:t>
            </a:r>
            <a:r>
              <a:rPr lang="en-US" sz="2500">
                <a:solidFill>
                  <a:srgbClr val="374151"/>
                </a:solidFill>
                <a:latin typeface="Roboto"/>
                <a:ea typeface="Roboto"/>
                <a:cs typeface="Roboto"/>
                <a:sym typeface="Roboto"/>
              </a:rPr>
              <a:t> operator (</a:t>
            </a: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spreads iterable elements (arrays/objects) into individual elements.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b="1" lang="en-US" sz="2500">
                <a:solidFill>
                  <a:srgbClr val="374151"/>
                </a:solidFill>
                <a:latin typeface="Roboto"/>
                <a:ea typeface="Roboto"/>
                <a:cs typeface="Roboto"/>
                <a:sym typeface="Roboto"/>
              </a:rPr>
              <a:t>Rest</a:t>
            </a:r>
            <a:r>
              <a:rPr lang="en-US" sz="2500">
                <a:solidFill>
                  <a:srgbClr val="374151"/>
                </a:solidFill>
                <a:latin typeface="Roboto"/>
                <a:ea typeface="Roboto"/>
                <a:cs typeface="Roboto"/>
                <a:sym typeface="Roboto"/>
              </a:rPr>
              <a:t> parameter (</a:t>
            </a: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gathers multiple elements into an array.</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Useful for copying arrays/objects, combining arrays, and handling function parameters dynamically.</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00" name="Google Shape;200;p3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Spread operators</a:t>
            </a:r>
            <a:endParaRPr/>
          </a:p>
        </p:txBody>
      </p:sp>
      <p:sp>
        <p:nvSpPr>
          <p:cNvPr id="206" name="Google Shape;206;p35"/>
          <p:cNvSpPr txBox="1"/>
          <p:nvPr>
            <p:ph idx="1" type="body"/>
          </p:nvPr>
        </p:nvSpPr>
        <p:spPr>
          <a:xfrm>
            <a:off x="630481" y="25269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Spread operator</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arr1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arr2 = [4, 5,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combinedArray = [...arr1, ...arr2];</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console.log(combinedArray); // Output: [1, 2, 3, 4, 5,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Rest parameter</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function sum(...numbers)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numbers.reduce((acc, num) =&gt; acc + num, 0);</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console.log(sum(1, 2, 3, 4)); // Output: 10</a:t>
            </a:r>
            <a:endParaRPr>
              <a:solidFill>
                <a:schemeClr val="dk1"/>
              </a:solidFill>
              <a:highlight>
                <a:schemeClr val="lt1"/>
              </a:highlight>
            </a:endParaRPr>
          </a:p>
        </p:txBody>
      </p:sp>
      <p:pic>
        <p:nvPicPr>
          <p:cNvPr id="207" name="Google Shape;207;p3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Object Spread operator</a:t>
            </a:r>
            <a:endParaRPr/>
          </a:p>
        </p:txBody>
      </p:sp>
      <p:sp>
        <p:nvSpPr>
          <p:cNvPr id="213" name="Google Shape;213;p36"/>
          <p:cNvSpPr txBox="1"/>
          <p:nvPr>
            <p:ph idx="1" type="body"/>
          </p:nvPr>
        </p:nvSpPr>
        <p:spPr>
          <a:xfrm>
            <a:off x="157727" y="2850400"/>
            <a:ext cx="121860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Spread operator in an object is a JavaScript features that allows you to create shallow copies of objects and merge multiple objects into one</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527050" lvl="0" marL="723900" rtl="0" algn="l">
              <a:spcBef>
                <a:spcPts val="19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 object spread operator creates a new object by copying the properties and values from the source object (</a:t>
            </a:r>
            <a:r>
              <a:rPr lang="en-US" sz="2500">
                <a:solidFill>
                  <a:srgbClr val="374151"/>
                </a:solidFill>
                <a:latin typeface="Courier New"/>
                <a:ea typeface="Courier New"/>
                <a:cs typeface="Courier New"/>
                <a:sym typeface="Courier New"/>
              </a:rPr>
              <a:t>oldObj</a:t>
            </a:r>
            <a:r>
              <a:rPr lang="en-US" sz="2500">
                <a:solidFill>
                  <a:srgbClr val="374151"/>
                </a:solidFill>
                <a:latin typeface="Roboto"/>
                <a:ea typeface="Roboto"/>
                <a:cs typeface="Roboto"/>
                <a:sym typeface="Roboto"/>
              </a:rPr>
              <a:t>) to the destination object (</a:t>
            </a:r>
            <a:r>
              <a:rPr lang="en-US" sz="2500">
                <a:solidFill>
                  <a:srgbClr val="374151"/>
                </a:solidFill>
                <a:latin typeface="Courier New"/>
                <a:ea typeface="Courier New"/>
                <a:cs typeface="Courier New"/>
                <a:sym typeface="Courier New"/>
              </a:rPr>
              <a:t>newObj</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It performs a </a:t>
            </a:r>
            <a:r>
              <a:rPr b="1" lang="en-US" sz="2500">
                <a:solidFill>
                  <a:srgbClr val="374151"/>
                </a:solidFill>
                <a:latin typeface="Roboto"/>
                <a:ea typeface="Roboto"/>
                <a:cs typeface="Roboto"/>
                <a:sym typeface="Roboto"/>
              </a:rPr>
              <a:t>shallow</a:t>
            </a:r>
            <a:r>
              <a:rPr lang="en-US" sz="2500">
                <a:solidFill>
                  <a:srgbClr val="374151"/>
                </a:solidFill>
                <a:latin typeface="Roboto"/>
                <a:ea typeface="Roboto"/>
                <a:cs typeface="Roboto"/>
                <a:sym typeface="Roboto"/>
              </a:rPr>
              <a:t> copy, meaning that it only creates a new object at the top level. </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If the object contains nested objects, they will still be references to the original objects.</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14" name="Google Shape;214;p36"/>
          <p:cNvSpPr txBox="1"/>
          <p:nvPr/>
        </p:nvSpPr>
        <p:spPr>
          <a:xfrm>
            <a:off x="3611307" y="4074287"/>
            <a:ext cx="4266600" cy="11538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newObj = { ...oldObj }</a:t>
            </a:r>
            <a:endParaRPr sz="1900">
              <a:solidFill>
                <a:schemeClr val="dk1"/>
              </a:solidFill>
              <a:latin typeface="Roboto"/>
              <a:ea typeface="Roboto"/>
              <a:cs typeface="Roboto"/>
              <a:sym typeface="Roboto"/>
            </a:endParaRPr>
          </a:p>
          <a:p>
            <a:pPr indent="-368300" lvl="0" marL="723900" rtl="0" algn="l">
              <a:lnSpc>
                <a:spcPct val="115000"/>
              </a:lnSpc>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p:txBody>
      </p:sp>
      <p:pic>
        <p:nvPicPr>
          <p:cNvPr id="215" name="Google Shape;215;p3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Object Spread Operator (2)</a:t>
            </a:r>
            <a:endParaRPr/>
          </a:p>
        </p:txBody>
      </p:sp>
      <p:sp>
        <p:nvSpPr>
          <p:cNvPr id="221" name="Google Shape;221;p37"/>
          <p:cNvSpPr txBox="1"/>
          <p:nvPr>
            <p:ph idx="1" type="body"/>
          </p:nvPr>
        </p:nvSpPr>
        <p:spPr>
          <a:xfrm>
            <a:off x="207477" y="2502050"/>
            <a:ext cx="124098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We can use the object spread operator to merge multiple objects into one.</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1900"/>
              </a:spcAft>
              <a:buNone/>
            </a:pPr>
            <a:r>
              <a:rPr lang="en-US" sz="2500">
                <a:solidFill>
                  <a:srgbClr val="374151"/>
                </a:solidFill>
                <a:latin typeface="Roboto"/>
                <a:ea typeface="Roboto"/>
                <a:cs typeface="Roboto"/>
                <a:sym typeface="Roboto"/>
              </a:rPr>
              <a:t>When merging objects, if there are properties with the same name, the rightmost object's value will override the values from the previous objects.</a:t>
            </a:r>
            <a:endParaRPr sz="2500">
              <a:solidFill>
                <a:srgbClr val="374151"/>
              </a:solidFill>
              <a:latin typeface="Roboto"/>
              <a:ea typeface="Roboto"/>
              <a:cs typeface="Roboto"/>
              <a:sym typeface="Roboto"/>
            </a:endParaRPr>
          </a:p>
        </p:txBody>
      </p:sp>
      <p:sp>
        <p:nvSpPr>
          <p:cNvPr id="222" name="Google Shape;222;p37"/>
          <p:cNvSpPr txBox="1"/>
          <p:nvPr/>
        </p:nvSpPr>
        <p:spPr>
          <a:xfrm>
            <a:off x="1836516" y="3415846"/>
            <a:ext cx="6914100" cy="1490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mergedObj = { ...obj1, ...obj2, ...obj3 };</a:t>
            </a:r>
            <a:endParaRPr sz="1700">
              <a:solidFill>
                <a:schemeClr val="dk1"/>
              </a:solidFill>
              <a:latin typeface="Roboto Mono"/>
              <a:ea typeface="Roboto Mono"/>
              <a:cs typeface="Roboto Mono"/>
              <a:sym typeface="Roboto Mono"/>
            </a:endParaRPr>
          </a:p>
          <a:p>
            <a:pPr indent="-368300" lvl="0" marL="723900" rtl="0" algn="l">
              <a:lnSpc>
                <a:spcPct val="115000"/>
              </a:lnSpc>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368300" lvl="0" marL="723900" rtl="0" algn="l">
              <a:lnSpc>
                <a:spcPct val="115000"/>
              </a:lnSpc>
              <a:spcBef>
                <a:spcPts val="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p:txBody>
      </p:sp>
      <p:pic>
        <p:nvPicPr>
          <p:cNvPr id="223" name="Google Shape;223;p3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Spread Operator</a:t>
            </a:r>
            <a:endParaRPr/>
          </a:p>
        </p:txBody>
      </p:sp>
      <p:sp>
        <p:nvSpPr>
          <p:cNvPr id="229" name="Google Shape;229;p38"/>
          <p:cNvSpPr txBox="1"/>
          <p:nvPr>
            <p:ph idx="1" type="body"/>
          </p:nvPr>
        </p:nvSpPr>
        <p:spPr>
          <a:xfrm>
            <a:off x="481177" y="2651350"/>
            <a:ext cx="116385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The spread operator (</a:t>
            </a:r>
            <a:r>
              <a:rPr lang="en-US" sz="2500">
                <a:solidFill>
                  <a:srgbClr val="188038"/>
                </a:solidFill>
                <a:latin typeface="Courier New"/>
                <a:ea typeface="Courier New"/>
                <a:cs typeface="Courier New"/>
                <a:sym typeface="Courier New"/>
              </a:rPr>
              <a:t>...</a:t>
            </a:r>
            <a:r>
              <a:rPr lang="en-US" sz="2500">
                <a:solidFill>
                  <a:srgbClr val="374151"/>
                </a:solidFill>
                <a:latin typeface="Roboto"/>
                <a:ea typeface="Roboto"/>
                <a:cs typeface="Roboto"/>
                <a:sym typeface="Roboto"/>
              </a:rPr>
              <a:t>) can also be used in an array. </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It allows you to spread the elements of an array into another array or to extract individual elements from an array.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The array spread operator is used to create a new array that is a shallow copy of an existing array (</a:t>
            </a:r>
            <a:r>
              <a:rPr lang="en-US" sz="2500">
                <a:solidFill>
                  <a:srgbClr val="374151"/>
                </a:solidFill>
                <a:latin typeface="Courier New"/>
                <a:ea typeface="Courier New"/>
                <a:cs typeface="Courier New"/>
                <a:sym typeface="Courier New"/>
              </a:rPr>
              <a:t>oldArray</a:t>
            </a:r>
            <a:r>
              <a:rPr lang="en-US" sz="2500">
                <a:solidFill>
                  <a:srgbClr val="374151"/>
                </a:solidFill>
                <a:latin typeface="Roboto"/>
                <a:ea typeface="Roboto"/>
                <a:cs typeface="Roboto"/>
                <a:sym typeface="Roboto"/>
              </a:rPr>
              <a:t>). </a:t>
            </a:r>
            <a:endParaRPr sz="2500">
              <a:solidFill>
                <a:srgbClr val="374151"/>
              </a:solidFill>
              <a:latin typeface="Roboto"/>
              <a:ea typeface="Roboto"/>
              <a:cs typeface="Roboto"/>
              <a:sym typeface="Roboto"/>
            </a:endParaRPr>
          </a:p>
          <a:p>
            <a:pPr indent="0" lvl="0" marL="0" rtl="0" algn="l">
              <a:spcBef>
                <a:spcPts val="0"/>
              </a:spcBef>
              <a:spcAft>
                <a:spcPts val="0"/>
              </a:spcAft>
              <a:buNone/>
            </a:pPr>
            <a:r>
              <a:rPr lang="en-US" sz="2500">
                <a:solidFill>
                  <a:srgbClr val="374151"/>
                </a:solidFill>
                <a:latin typeface="Roboto"/>
                <a:ea typeface="Roboto"/>
                <a:cs typeface="Roboto"/>
                <a:sym typeface="Roboto"/>
              </a:rPr>
              <a:t>Shallow copy means that the top-level elements of the new array are new references, but if the array contains nested arrays or objects, they remain references to the original nested structures.</a:t>
            </a:r>
            <a:endParaRPr sz="2500">
              <a:solidFill>
                <a:srgbClr val="374151"/>
              </a:solidFill>
              <a:latin typeface="Roboto"/>
              <a:ea typeface="Roboto"/>
              <a:cs typeface="Roboto"/>
              <a:sym typeface="Roboto"/>
            </a:endParaRPr>
          </a:p>
          <a:p>
            <a:pPr indent="-368300" lvl="0" marL="723900" rtl="0" algn="l">
              <a:spcBef>
                <a:spcPts val="2400"/>
              </a:spcBef>
              <a:spcAft>
                <a:spcPts val="0"/>
              </a:spcAft>
              <a:buClr>
                <a:srgbClr val="374151"/>
              </a:buClr>
              <a:buSzPts val="1900"/>
              <a:buFont typeface="Roboto"/>
              <a:buNone/>
            </a:pPr>
            <a:r>
              <a:t/>
            </a:r>
            <a:endParaRPr sz="1900">
              <a:solidFill>
                <a:srgbClr val="374151"/>
              </a:solidFill>
              <a:latin typeface="Roboto"/>
              <a:ea typeface="Roboto"/>
              <a:cs typeface="Roboto"/>
              <a:sym typeface="Roboto"/>
            </a:endParaRPr>
          </a:p>
          <a:p>
            <a:pPr indent="0" lvl="0" marL="0" rtl="0" algn="l">
              <a:spcBef>
                <a:spcPts val="2400"/>
              </a:spcBef>
              <a:spcAft>
                <a:spcPts val="0"/>
              </a:spcAft>
              <a:buNone/>
            </a:pPr>
            <a:r>
              <a:t/>
            </a:r>
            <a:endParaRPr sz="19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30" name="Google Shape;230;p38"/>
          <p:cNvSpPr txBox="1"/>
          <p:nvPr/>
        </p:nvSpPr>
        <p:spPr>
          <a:xfrm>
            <a:off x="3997120" y="4548551"/>
            <a:ext cx="4266600" cy="815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newArray = [...oldArray];</a:t>
            </a:r>
            <a:endParaRPr sz="1900">
              <a:solidFill>
                <a:srgbClr val="374151"/>
              </a:solidFill>
              <a:latin typeface="Roboto"/>
              <a:ea typeface="Roboto"/>
              <a:cs typeface="Roboto"/>
              <a:sym typeface="Roboto"/>
            </a:endParaRPr>
          </a:p>
        </p:txBody>
      </p:sp>
      <p:pic>
        <p:nvPicPr>
          <p:cNvPr id="231" name="Google Shape;231;p3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Operation using spread operator</a:t>
            </a:r>
            <a:endParaRPr/>
          </a:p>
        </p:txBody>
      </p:sp>
      <p:sp>
        <p:nvSpPr>
          <p:cNvPr id="237" name="Google Shape;237;p39"/>
          <p:cNvSpPr txBox="1"/>
          <p:nvPr>
            <p:ph idx="1" type="body"/>
          </p:nvPr>
        </p:nvSpPr>
        <p:spPr>
          <a:xfrm>
            <a:off x="431431" y="27259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You can use the array spread operator to merge multiple arrays into one.</a:t>
            </a:r>
            <a:endParaRPr sz="25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0" lvl="0" marL="0" rtl="0" algn="l">
              <a:spcBef>
                <a:spcPts val="1900"/>
              </a:spcBef>
              <a:spcAft>
                <a:spcPts val="0"/>
              </a:spcAft>
              <a:buNone/>
            </a:pPr>
            <a:r>
              <a:rPr lang="en-US" sz="1700">
                <a:solidFill>
                  <a:schemeClr val="dk1"/>
                </a:solidFill>
                <a:latin typeface="Roboto Mono"/>
                <a:ea typeface="Roboto Mono"/>
                <a:cs typeface="Roboto Mono"/>
                <a:sym typeface="Roboto Mono"/>
              </a:rPr>
              <a:t>const mergedArray = [...array1, ...array2, ...array3];</a:t>
            </a:r>
            <a:endParaRPr sz="1700">
              <a:solidFill>
                <a:schemeClr val="dk1"/>
              </a:solidFill>
              <a:latin typeface="Roboto Mono"/>
              <a:ea typeface="Roboto Mono"/>
              <a:cs typeface="Roboto Mono"/>
              <a:sym typeface="Roboto Mon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The array spread operator can be used to add new elements to an existing array.</a:t>
            </a:r>
            <a:endParaRPr sz="2500">
              <a:solidFill>
                <a:srgbClr val="374151"/>
              </a:solidFill>
              <a:latin typeface="Roboto"/>
              <a:ea typeface="Roboto"/>
              <a:cs typeface="Roboto"/>
              <a:sym typeface="Roboto"/>
            </a:endParaRPr>
          </a:p>
          <a:p>
            <a:pPr indent="0" lvl="0" marL="0" rtl="0" algn="l">
              <a:spcBef>
                <a:spcPts val="0"/>
              </a:spcBef>
              <a:spcAft>
                <a:spcPts val="0"/>
              </a:spcAft>
              <a:buNone/>
            </a:pPr>
            <a:r>
              <a:t/>
            </a:r>
            <a:endParaRPr sz="2500">
              <a:solidFill>
                <a:srgbClr val="374151"/>
              </a:solidFill>
              <a:latin typeface="Roboto"/>
              <a:ea typeface="Roboto"/>
              <a:cs typeface="Roboto"/>
              <a:sym typeface="Roboto"/>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originalArray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newArray = [...originalArray, 4, 5];</a:t>
            </a:r>
            <a:endParaRPr sz="17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368300" lvl="0" marL="723900" rtl="0" algn="l">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368300" lvl="0" marL="723900" rtl="0" algn="l">
              <a:spcBef>
                <a:spcPts val="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0" lvl="0" marL="0" rtl="0" algn="l">
              <a:spcBef>
                <a:spcPts val="2400"/>
              </a:spcBef>
              <a:spcAft>
                <a:spcPts val="1900"/>
              </a:spcAft>
              <a:buNone/>
            </a:pPr>
            <a:r>
              <a:t/>
            </a:r>
            <a:endParaRPr>
              <a:solidFill>
                <a:schemeClr val="dk1"/>
              </a:solidFill>
            </a:endParaRPr>
          </a:p>
        </p:txBody>
      </p:sp>
      <p:pic>
        <p:nvPicPr>
          <p:cNvPr id="238" name="Google Shape;238;p3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Operation using spread operator</a:t>
            </a:r>
            <a:endParaRPr/>
          </a:p>
        </p:txBody>
      </p:sp>
      <p:sp>
        <p:nvSpPr>
          <p:cNvPr id="244" name="Google Shape;244;p40"/>
          <p:cNvSpPr txBox="1"/>
          <p:nvPr>
            <p:ph idx="1" type="body"/>
          </p:nvPr>
        </p:nvSpPr>
        <p:spPr>
          <a:xfrm>
            <a:off x="381677" y="2701100"/>
            <a:ext cx="118623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It's common to use the array spread operator when you want to copy and modify an array in a single expression.</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originalArray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const modifiedArray = [...originalArray, 4];</a:t>
            </a:r>
            <a:endParaRPr sz="2500">
              <a:solidFill>
                <a:schemeClr val="dk1"/>
              </a:solidFill>
              <a:highlight>
                <a:schemeClr val="lt1"/>
              </a:highlight>
              <a:latin typeface="Roboto"/>
              <a:ea typeface="Roboto"/>
              <a:cs typeface="Roboto"/>
              <a:sym typeface="Roboto"/>
            </a:endParaRPr>
          </a:p>
        </p:txBody>
      </p:sp>
      <p:pic>
        <p:nvPicPr>
          <p:cNvPr id="245" name="Google Shape;245;p40"/>
          <p:cNvPicPr preferRelativeResize="0"/>
          <p:nvPr/>
        </p:nvPicPr>
        <p:blipFill>
          <a:blip r:embed="rId3">
            <a:alphaModFix/>
          </a:blip>
          <a:stretch>
            <a:fillRect/>
          </a:stretch>
        </p:blipFill>
        <p:spPr>
          <a:xfrm>
            <a:off x="11260828" y="144488"/>
            <a:ext cx="1743965" cy="17439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spread operator exercise</a:t>
            </a:r>
            <a:endParaRPr/>
          </a:p>
        </p:txBody>
      </p:sp>
      <p:sp>
        <p:nvSpPr>
          <p:cNvPr id="251" name="Google Shape;251;p41"/>
          <p:cNvSpPr txBox="1"/>
          <p:nvPr>
            <p:ph idx="1" type="body"/>
          </p:nvPr>
        </p:nvSpPr>
        <p:spPr>
          <a:xfrm>
            <a:off x="107952" y="2925025"/>
            <a:ext cx="12235800" cy="12285300"/>
          </a:xfrm>
          <a:prstGeom prst="rect">
            <a:avLst/>
          </a:prstGeom>
        </p:spPr>
        <p:txBody>
          <a:bodyPr anchorCtr="0" anchor="t" bIns="144475" lIns="144475" spcFirstLastPara="1" rIns="144475" wrap="square" tIns="144475">
            <a:normAutofit/>
          </a:bodyPr>
          <a:lstStyle/>
          <a:p>
            <a:pPr indent="-527050" lvl="0" marL="723900" rtl="0" algn="l">
              <a:spcBef>
                <a:spcPts val="0"/>
              </a:spcBef>
              <a:spcAft>
                <a:spcPts val="0"/>
              </a:spcAft>
              <a:buClr>
                <a:srgbClr val="374151"/>
              </a:buClr>
              <a:buSzPts val="2500"/>
              <a:buFont typeface="Roboto"/>
              <a:buAutoNum type="arabicParenR"/>
            </a:pPr>
            <a:r>
              <a:rPr lang="en-US" sz="2500">
                <a:solidFill>
                  <a:srgbClr val="374151"/>
                </a:solidFill>
                <a:latin typeface="Roboto"/>
                <a:ea typeface="Roboto"/>
                <a:cs typeface="Roboto"/>
                <a:sym typeface="Roboto"/>
              </a:rPr>
              <a:t>Merge Objects:</a:t>
            </a:r>
            <a:endParaRPr sz="2500">
              <a:solidFill>
                <a:srgbClr val="374151"/>
              </a:solidFill>
              <a:latin typeface="Roboto"/>
              <a:ea typeface="Roboto"/>
              <a:cs typeface="Roboto"/>
              <a:sym typeface="Roboto"/>
            </a:endParaRPr>
          </a:p>
          <a:p>
            <a:pPr indent="-527050" lvl="0"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two objects,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and </a:t>
            </a:r>
            <a:r>
              <a:rPr lang="en-US" sz="2500">
                <a:solidFill>
                  <a:srgbClr val="374151"/>
                </a:solidFill>
                <a:latin typeface="Courier New"/>
                <a:ea typeface="Courier New"/>
                <a:cs typeface="Courier New"/>
                <a:sym typeface="Courier New"/>
              </a:rPr>
              <a:t>details</a:t>
            </a:r>
            <a:r>
              <a:rPr lang="en-US" sz="2500">
                <a:solidFill>
                  <a:srgbClr val="374151"/>
                </a:solidFill>
                <a:latin typeface="Roboto"/>
                <a:ea typeface="Roboto"/>
                <a:cs typeface="Roboto"/>
                <a:sym typeface="Roboto"/>
              </a:rPr>
              <a:t>, each with different properties.</a:t>
            </a:r>
            <a:endParaRPr sz="2500">
              <a:solidFill>
                <a:srgbClr val="374151"/>
              </a:solidFill>
              <a:latin typeface="Roboto"/>
              <a:ea typeface="Roboto"/>
              <a:cs typeface="Roboto"/>
              <a:sym typeface="Roboto"/>
            </a:endParaRPr>
          </a:p>
          <a:p>
            <a:pPr indent="-527050" lvl="0"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Use the object spread operator to merge these objects into a new object called </a:t>
            </a:r>
            <a:r>
              <a:rPr lang="en-US" sz="2500">
                <a:solidFill>
                  <a:srgbClr val="374151"/>
                </a:solidFill>
                <a:latin typeface="Courier New"/>
                <a:ea typeface="Courier New"/>
                <a:cs typeface="Courier New"/>
                <a:sym typeface="Courier New"/>
              </a:rPr>
              <a:t>mergedPerson</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a:p>
        </p:txBody>
      </p:sp>
      <p:sp>
        <p:nvSpPr>
          <p:cNvPr id="252" name="Google Shape;252;p41"/>
          <p:cNvSpPr txBox="1"/>
          <p:nvPr/>
        </p:nvSpPr>
        <p:spPr>
          <a:xfrm>
            <a:off x="1617920" y="5308919"/>
            <a:ext cx="97689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'John', age: 25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details = { city: 'New York', occupation: 'Engineer'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mergedPerson = { ...person, ...details };</a:t>
            </a:r>
            <a:endParaRPr sz="2200">
              <a:solidFill>
                <a:schemeClr val="dk1"/>
              </a:solidFill>
              <a:highlight>
                <a:schemeClr val="lt1"/>
              </a:highlight>
            </a:endParaRPr>
          </a:p>
        </p:txBody>
      </p:sp>
      <p:pic>
        <p:nvPicPr>
          <p:cNvPr id="253" name="Google Shape;253;p4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spread operator exercise</a:t>
            </a:r>
            <a:endParaRPr/>
          </a:p>
          <a:p>
            <a:pPr indent="0" lvl="0" marL="0" rtl="0" algn="l">
              <a:spcBef>
                <a:spcPts val="0"/>
              </a:spcBef>
              <a:spcAft>
                <a:spcPts val="0"/>
              </a:spcAft>
              <a:buNone/>
            </a:pPr>
            <a:r>
              <a:t/>
            </a:r>
            <a:endParaRPr/>
          </a:p>
        </p:txBody>
      </p:sp>
      <p:sp>
        <p:nvSpPr>
          <p:cNvPr id="259" name="Google Shape;259;p42"/>
          <p:cNvSpPr txBox="1"/>
          <p:nvPr>
            <p:ph idx="1" type="body"/>
          </p:nvPr>
        </p:nvSpPr>
        <p:spPr>
          <a:xfrm>
            <a:off x="630477" y="2626450"/>
            <a:ext cx="118623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2) Override Properties: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Extend the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object with additional properties.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 new object called </a:t>
            </a:r>
            <a:r>
              <a:rPr lang="en-US" sz="2500">
                <a:solidFill>
                  <a:srgbClr val="374151"/>
                </a:solidFill>
                <a:latin typeface="Courier New"/>
                <a:ea typeface="Courier New"/>
                <a:cs typeface="Courier New"/>
                <a:sym typeface="Courier New"/>
              </a:rPr>
              <a:t>updatedPerson</a:t>
            </a:r>
            <a:r>
              <a:rPr lang="en-US" sz="2500">
                <a:solidFill>
                  <a:srgbClr val="374151"/>
                </a:solidFill>
                <a:latin typeface="Roboto"/>
                <a:ea typeface="Roboto"/>
                <a:cs typeface="Roboto"/>
                <a:sym typeface="Roboto"/>
              </a:rPr>
              <a:t> by using the object spread operator to override some properties of the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object.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a:p>
        </p:txBody>
      </p:sp>
      <p:sp>
        <p:nvSpPr>
          <p:cNvPr id="260" name="Google Shape;260;p42"/>
          <p:cNvSpPr txBox="1"/>
          <p:nvPr/>
        </p:nvSpPr>
        <p:spPr>
          <a:xfrm>
            <a:off x="2376711" y="7613630"/>
            <a:ext cx="80406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'John', age: 25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updatedPerson = { ...person, age: 30, occupation: 'Engineer' };</a:t>
            </a:r>
            <a:endParaRPr sz="2200">
              <a:solidFill>
                <a:schemeClr val="dk1"/>
              </a:solidFill>
              <a:highlight>
                <a:schemeClr val="lt1"/>
              </a:highlight>
            </a:endParaRPr>
          </a:p>
        </p:txBody>
      </p:sp>
      <p:pic>
        <p:nvPicPr>
          <p:cNvPr id="261" name="Google Shape;261;p42"/>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262" name="Google Shape;262;p42"/>
          <p:cNvSpPr txBox="1"/>
          <p:nvPr/>
        </p:nvSpPr>
        <p:spPr>
          <a:xfrm>
            <a:off x="2314951" y="5185470"/>
            <a:ext cx="8302800" cy="14925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300">
                <a:latin typeface="Consolas"/>
                <a:ea typeface="Consolas"/>
                <a:cs typeface="Consolas"/>
                <a:sym typeface="Consolas"/>
              </a:rPr>
              <a:t>const info = {"name":"Muzaffar","age":30,"location":"Bangi"};</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 I am copying the object info, into trainer info, and I add phone information on it</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const trainerInfo = { ...info,phone:012345678,hobby:"Swimming"};</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console.log(info)</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console.log(trainerInfo);</a:t>
            </a:r>
            <a:endParaRPr sz="13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Data types in Programming</a:t>
            </a:r>
            <a:endParaRPr/>
          </a:p>
        </p:txBody>
      </p:sp>
      <p:graphicFrame>
        <p:nvGraphicFramePr>
          <p:cNvPr id="75" name="Google Shape;75;p16"/>
          <p:cNvGraphicFramePr/>
          <p:nvPr/>
        </p:nvGraphicFramePr>
        <p:xfrm>
          <a:off x="1149404" y="2462341"/>
          <a:ext cx="3000000" cy="3000000"/>
        </p:xfrm>
        <a:graphic>
          <a:graphicData uri="http://schemas.openxmlformats.org/drawingml/2006/table">
            <a:tbl>
              <a:tblPr>
                <a:noFill/>
                <a:tableStyleId>{3F529CF1-15DC-4A19-93BE-F048D2BFF817}</a:tableStyleId>
              </a:tblPr>
              <a:tblGrid>
                <a:gridCol w="3431825"/>
                <a:gridCol w="3431825"/>
                <a:gridCol w="3431825"/>
              </a:tblGrid>
              <a:tr h="722500">
                <a:tc>
                  <a:txBody>
                    <a:bodyPr/>
                    <a:lstStyle/>
                    <a:p>
                      <a:pPr indent="0" lvl="0" marL="0" rtl="0" algn="l">
                        <a:spcBef>
                          <a:spcPts val="0"/>
                        </a:spcBef>
                        <a:spcAft>
                          <a:spcPts val="0"/>
                        </a:spcAft>
                        <a:buNone/>
                      </a:pPr>
                      <a:r>
                        <a:rPr lang="en-US" sz="2700">
                          <a:solidFill>
                            <a:srgbClr val="FFFFFF"/>
                          </a:solidFill>
                        </a:rPr>
                        <a:t>Data types</a:t>
                      </a:r>
                      <a:endParaRPr sz="2700">
                        <a:solidFill>
                          <a:srgbClr val="FFFFFF"/>
                        </a:solidFill>
                      </a:endParaRPr>
                    </a:p>
                  </a:txBody>
                  <a:tcPr marT="173375" marB="173375" marR="130025" marL="130025">
                    <a:solidFill>
                      <a:srgbClr val="0000FF"/>
                    </a:solidFill>
                  </a:tcPr>
                </a:tc>
                <a:tc>
                  <a:txBody>
                    <a:bodyPr/>
                    <a:lstStyle/>
                    <a:p>
                      <a:pPr indent="0" lvl="0" marL="0" rtl="0" algn="l">
                        <a:spcBef>
                          <a:spcPts val="0"/>
                        </a:spcBef>
                        <a:spcAft>
                          <a:spcPts val="0"/>
                        </a:spcAft>
                        <a:buNone/>
                      </a:pPr>
                      <a:r>
                        <a:rPr lang="en-US" sz="2700">
                          <a:solidFill>
                            <a:srgbClr val="FFFFFF"/>
                          </a:solidFill>
                        </a:rPr>
                        <a:t>Example</a:t>
                      </a:r>
                      <a:endParaRPr sz="2700">
                        <a:solidFill>
                          <a:srgbClr val="FFFFFF"/>
                        </a:solidFill>
                      </a:endParaRPr>
                    </a:p>
                  </a:txBody>
                  <a:tcPr marT="173375" marB="173375" marR="130025" marL="130025">
                    <a:solidFill>
                      <a:srgbClr val="0000FF"/>
                    </a:solidFill>
                  </a:tcPr>
                </a:tc>
                <a:tc>
                  <a:txBody>
                    <a:bodyPr/>
                    <a:lstStyle/>
                    <a:p>
                      <a:pPr indent="0" lvl="0" marL="0" rtl="0" algn="l">
                        <a:spcBef>
                          <a:spcPts val="0"/>
                        </a:spcBef>
                        <a:spcAft>
                          <a:spcPts val="0"/>
                        </a:spcAft>
                        <a:buNone/>
                      </a:pPr>
                      <a:r>
                        <a:rPr lang="en-US" sz="2700">
                          <a:solidFill>
                            <a:srgbClr val="FFFFFF"/>
                          </a:solidFill>
                        </a:rPr>
                        <a:t>Operation</a:t>
                      </a:r>
                      <a:endParaRPr sz="2700">
                        <a:solidFill>
                          <a:srgbClr val="FFFFFF"/>
                        </a:solidFill>
                      </a:endParaRPr>
                    </a:p>
                  </a:txBody>
                  <a:tcPr marT="173375" marB="173375" marR="130025" marL="130025">
                    <a:solidFill>
                      <a:srgbClr val="0000FF"/>
                    </a:solidFill>
                  </a:tcPr>
                </a:tc>
              </a:tr>
              <a:tr h="722500">
                <a:tc>
                  <a:txBody>
                    <a:bodyPr/>
                    <a:lstStyle/>
                    <a:p>
                      <a:pPr indent="0" lvl="0" marL="0" rtl="0" algn="l">
                        <a:spcBef>
                          <a:spcPts val="0"/>
                        </a:spcBef>
                        <a:spcAft>
                          <a:spcPts val="0"/>
                        </a:spcAft>
                        <a:buNone/>
                      </a:pPr>
                      <a:r>
                        <a:rPr lang="en-US" sz="2700"/>
                        <a:t>String</a:t>
                      </a:r>
                      <a:endParaRPr sz="2700"/>
                    </a:p>
                  </a:txBody>
                  <a:tcPr marT="173375" marB="173375" marR="130025" marL="130025"/>
                </a:tc>
                <a:tc>
                  <a:txBody>
                    <a:bodyPr/>
                    <a:lstStyle/>
                    <a:p>
                      <a:pPr indent="0" lvl="0" marL="0" rtl="0" algn="l">
                        <a:spcBef>
                          <a:spcPts val="0"/>
                        </a:spcBef>
                        <a:spcAft>
                          <a:spcPts val="0"/>
                        </a:spcAft>
                        <a:buNone/>
                      </a:pPr>
                      <a:r>
                        <a:rPr lang="en-US" sz="2700"/>
                        <a:t>“ “ , ‘ ‘ . `Hello ${name}`</a:t>
                      </a:r>
                      <a:endParaRPr sz="2700"/>
                    </a:p>
                  </a:txBody>
                  <a:tcPr marT="173375" marB="173375" marR="130025" marL="130025"/>
                </a:tc>
                <a:tc>
                  <a:txBody>
                    <a:bodyPr/>
                    <a:lstStyle/>
                    <a:p>
                      <a:pPr indent="-603250" lvl="0" marL="863600" rtl="0" algn="l">
                        <a:spcBef>
                          <a:spcPts val="0"/>
                        </a:spcBef>
                        <a:spcAft>
                          <a:spcPts val="0"/>
                        </a:spcAft>
                        <a:buSzPts val="2700"/>
                        <a:buChar char="+"/>
                      </a:pPr>
                      <a:r>
                        <a:t/>
                      </a:r>
                      <a:endParaRPr sz="2700"/>
                    </a:p>
                  </a:txBody>
                  <a:tcPr marT="173375" marB="173375" marR="130025" marL="130025"/>
                </a:tc>
              </a:tr>
              <a:tr h="722500">
                <a:tc>
                  <a:txBody>
                    <a:bodyPr/>
                    <a:lstStyle/>
                    <a:p>
                      <a:pPr indent="0" lvl="0" marL="0" rtl="0" algn="l">
                        <a:spcBef>
                          <a:spcPts val="0"/>
                        </a:spcBef>
                        <a:spcAft>
                          <a:spcPts val="0"/>
                        </a:spcAft>
                        <a:buNone/>
                      </a:pPr>
                      <a:r>
                        <a:rPr lang="en-US" sz="2700"/>
                        <a:t>Number</a:t>
                      </a:r>
                      <a:endParaRPr sz="2700"/>
                    </a:p>
                  </a:txBody>
                  <a:tcPr marT="173375" marB="173375" marR="130025" marL="130025"/>
                </a:tc>
                <a:tc>
                  <a:txBody>
                    <a:bodyPr/>
                    <a:lstStyle/>
                    <a:p>
                      <a:pPr indent="0" lvl="0" marL="0" rtl="0" algn="l">
                        <a:spcBef>
                          <a:spcPts val="0"/>
                        </a:spcBef>
                        <a:spcAft>
                          <a:spcPts val="0"/>
                        </a:spcAft>
                        <a:buNone/>
                      </a:pPr>
                      <a:r>
                        <a:rPr lang="en-US" sz="2700"/>
                        <a:t>4,4.2,3.3,3.3333</a:t>
                      </a:r>
                      <a:endParaRPr sz="2700"/>
                    </a:p>
                  </a:txBody>
                  <a:tcPr marT="173375" marB="173375" marR="130025" marL="130025"/>
                </a:tc>
                <a:tc>
                  <a:txBody>
                    <a:bodyPr/>
                    <a:lstStyle/>
                    <a:p>
                      <a:pPr indent="0" lvl="0" marL="0" rtl="0" algn="l">
                        <a:spcBef>
                          <a:spcPts val="0"/>
                        </a:spcBef>
                        <a:spcAft>
                          <a:spcPts val="0"/>
                        </a:spcAft>
                        <a:buNone/>
                      </a:pPr>
                      <a:r>
                        <a:rPr lang="en-US" sz="2700"/>
                        <a:t>+,-,*,/,%,++,-- , parseInt, parseInteger</a:t>
                      </a:r>
                      <a:endParaRPr sz="2700"/>
                    </a:p>
                  </a:txBody>
                  <a:tcPr marT="173375" marB="173375" marR="130025" marL="130025"/>
                </a:tc>
              </a:tr>
              <a:tr h="722500">
                <a:tc>
                  <a:txBody>
                    <a:bodyPr/>
                    <a:lstStyle/>
                    <a:p>
                      <a:pPr indent="0" lvl="0" marL="0" rtl="0" algn="l">
                        <a:spcBef>
                          <a:spcPts val="0"/>
                        </a:spcBef>
                        <a:spcAft>
                          <a:spcPts val="0"/>
                        </a:spcAft>
                        <a:buNone/>
                      </a:pPr>
                      <a:r>
                        <a:rPr lang="en-US" sz="2700"/>
                        <a:t>Boolean</a:t>
                      </a:r>
                      <a:endParaRPr sz="2700"/>
                    </a:p>
                  </a:txBody>
                  <a:tcPr marT="173375" marB="173375" marR="130025" marL="130025"/>
                </a:tc>
                <a:tc>
                  <a:txBody>
                    <a:bodyPr/>
                    <a:lstStyle/>
                    <a:p>
                      <a:pPr indent="0" lvl="0" marL="0" rtl="0" algn="l">
                        <a:spcBef>
                          <a:spcPts val="0"/>
                        </a:spcBef>
                        <a:spcAft>
                          <a:spcPts val="0"/>
                        </a:spcAft>
                        <a:buNone/>
                      </a:pPr>
                      <a:r>
                        <a:rPr lang="en-US" sz="2700"/>
                        <a:t>true, false</a:t>
                      </a:r>
                      <a:endParaRPr sz="2700"/>
                    </a:p>
                  </a:txBody>
                  <a:tcPr marT="173375" marB="173375" marR="130025" marL="130025"/>
                </a:tc>
                <a:tc>
                  <a:txBody>
                    <a:bodyPr/>
                    <a:lstStyle/>
                    <a:p>
                      <a:pPr indent="0" lvl="0" marL="0" rtl="0" algn="l">
                        <a:spcBef>
                          <a:spcPts val="0"/>
                        </a:spcBef>
                        <a:spcAft>
                          <a:spcPts val="0"/>
                        </a:spcAft>
                        <a:buNone/>
                      </a:pPr>
                      <a:r>
                        <a:rPr lang="en-US" sz="2700"/>
                        <a:t> &amp;&amp; , || , ! , !=</a:t>
                      </a:r>
                      <a:endParaRPr sz="2700"/>
                    </a:p>
                  </a:txBody>
                  <a:tcPr marT="173375" marB="173375" marR="130025" marL="130025"/>
                </a:tc>
              </a:tr>
              <a:tr h="722500">
                <a:tc>
                  <a:txBody>
                    <a:bodyPr/>
                    <a:lstStyle/>
                    <a:p>
                      <a:pPr indent="0" lvl="0" marL="0" rtl="0" algn="l">
                        <a:spcBef>
                          <a:spcPts val="0"/>
                        </a:spcBef>
                        <a:spcAft>
                          <a:spcPts val="0"/>
                        </a:spcAft>
                        <a:buNone/>
                      </a:pPr>
                      <a:r>
                        <a:rPr lang="en-US" sz="2700"/>
                        <a:t>Array -</a:t>
                      </a:r>
                      <a:endParaRPr sz="2700"/>
                    </a:p>
                  </a:txBody>
                  <a:tcPr marT="173375" marB="173375" marR="130025" marL="130025"/>
                </a:tc>
                <a:tc>
                  <a:txBody>
                    <a:bodyPr/>
                    <a:lstStyle/>
                    <a:p>
                      <a:pPr indent="0" lvl="0" marL="0" rtl="0" algn="l">
                        <a:spcBef>
                          <a:spcPts val="0"/>
                        </a:spcBef>
                        <a:spcAft>
                          <a:spcPts val="0"/>
                        </a:spcAft>
                        <a:buNone/>
                      </a:pPr>
                      <a:r>
                        <a:rPr lang="en-US" sz="2700"/>
                        <a:t>[] , number to assess</a:t>
                      </a:r>
                      <a:endParaRPr sz="2700"/>
                    </a:p>
                  </a:txBody>
                  <a:tcPr marT="173375" marB="173375" marR="130025" marL="130025"/>
                </a:tc>
                <a:tc>
                  <a:txBody>
                    <a:bodyPr/>
                    <a:lstStyle/>
                    <a:p>
                      <a:pPr indent="0" lvl="0" marL="0" rtl="0" algn="l">
                        <a:spcBef>
                          <a:spcPts val="0"/>
                        </a:spcBef>
                        <a:spcAft>
                          <a:spcPts val="0"/>
                        </a:spcAft>
                        <a:buNone/>
                      </a:pPr>
                      <a:r>
                        <a:rPr lang="en-US" sz="2700"/>
                        <a:t>Push,pop,length, splice</a:t>
                      </a:r>
                      <a:endParaRPr sz="2700"/>
                    </a:p>
                  </a:txBody>
                  <a:tcPr marT="173375" marB="173375" marR="130025" marL="130025"/>
                </a:tc>
              </a:tr>
              <a:tr h="722500">
                <a:tc>
                  <a:txBody>
                    <a:bodyPr/>
                    <a:lstStyle/>
                    <a:p>
                      <a:pPr indent="0" lvl="0" marL="0" rtl="0" algn="l">
                        <a:spcBef>
                          <a:spcPts val="0"/>
                        </a:spcBef>
                        <a:spcAft>
                          <a:spcPts val="0"/>
                        </a:spcAft>
                        <a:buNone/>
                      </a:pPr>
                      <a:r>
                        <a:rPr lang="en-US" sz="2700"/>
                        <a:t>Object </a:t>
                      </a:r>
                      <a:endParaRPr sz="2700"/>
                    </a:p>
                  </a:txBody>
                  <a:tcPr marT="173375" marB="173375" marR="130025" marL="130025"/>
                </a:tc>
                <a:tc>
                  <a:txBody>
                    <a:bodyPr/>
                    <a:lstStyle/>
                    <a:p>
                      <a:pPr indent="0" lvl="0" marL="0" rtl="0" algn="l">
                        <a:spcBef>
                          <a:spcPts val="0"/>
                        </a:spcBef>
                        <a:spcAft>
                          <a:spcPts val="0"/>
                        </a:spcAft>
                        <a:buNone/>
                      </a:pPr>
                      <a:r>
                        <a:rPr lang="en-US" sz="2700"/>
                        <a:t>{}, key to asses, or  dot notation</a:t>
                      </a:r>
                      <a:endParaRPr sz="2700"/>
                    </a:p>
                  </a:txBody>
                  <a:tcPr marT="173375" marB="173375" marR="130025" marL="130025"/>
                </a:tc>
                <a:tc>
                  <a:txBody>
                    <a:bodyPr/>
                    <a:lstStyle/>
                    <a:p>
                      <a:pPr indent="0" lvl="0" marL="0" rtl="0" algn="l">
                        <a:spcBef>
                          <a:spcPts val="0"/>
                        </a:spcBef>
                        <a:spcAft>
                          <a:spcPts val="0"/>
                        </a:spcAft>
                        <a:buNone/>
                      </a:pPr>
                      <a:r>
                        <a:rPr lang="en-US" sz="2700"/>
                        <a:t>User[“name”] </a:t>
                      </a:r>
                      <a:endParaRPr sz="2700"/>
                    </a:p>
                  </a:txBody>
                  <a:tcPr marT="173375" marB="173375" marR="130025" marL="130025"/>
                </a:tc>
              </a:tr>
            </a:tbl>
          </a:graphicData>
        </a:graphic>
      </p:graphicFrame>
      <p:pic>
        <p:nvPicPr>
          <p:cNvPr id="76" name="Google Shape;76;p1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spread operator exercise</a:t>
            </a:r>
            <a:endParaRPr/>
          </a:p>
          <a:p>
            <a:pPr indent="0" lvl="0" marL="0" rtl="0" algn="l">
              <a:spcBef>
                <a:spcPts val="0"/>
              </a:spcBef>
              <a:spcAft>
                <a:spcPts val="0"/>
              </a:spcAft>
              <a:buNone/>
            </a:pPr>
            <a:r>
              <a:t/>
            </a:r>
            <a:endParaRPr/>
          </a:p>
        </p:txBody>
      </p:sp>
      <p:sp>
        <p:nvSpPr>
          <p:cNvPr id="268" name="Google Shape;268;p43"/>
          <p:cNvSpPr txBox="1"/>
          <p:nvPr>
            <p:ph idx="1" type="body"/>
          </p:nvPr>
        </p:nvSpPr>
        <p:spPr>
          <a:xfrm>
            <a:off x="630477" y="3049450"/>
            <a:ext cx="116136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3) Add Elements in an array:</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an array called </a:t>
            </a:r>
            <a:r>
              <a:rPr lang="en-US" sz="2500">
                <a:solidFill>
                  <a:srgbClr val="374151"/>
                </a:solidFill>
                <a:latin typeface="Courier New"/>
                <a:ea typeface="Courier New"/>
                <a:cs typeface="Courier New"/>
                <a:sym typeface="Courier New"/>
              </a:rPr>
              <a:t>fruits</a:t>
            </a:r>
            <a:r>
              <a:rPr lang="en-US" sz="2500">
                <a:solidFill>
                  <a:srgbClr val="374151"/>
                </a:solidFill>
                <a:latin typeface="Roboto"/>
                <a:ea typeface="Roboto"/>
                <a:cs typeface="Roboto"/>
                <a:sym typeface="Roboto"/>
              </a:rPr>
              <a:t> with some fruit names.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Add a new fruit to the array using the array spread operator, and store it in a new array called </a:t>
            </a:r>
            <a:r>
              <a:rPr lang="en-US" sz="2500">
                <a:solidFill>
                  <a:srgbClr val="374151"/>
                </a:solidFill>
                <a:latin typeface="Courier New"/>
                <a:ea typeface="Courier New"/>
                <a:cs typeface="Courier New"/>
                <a:sym typeface="Courier New"/>
              </a:rPr>
              <a:t>extendedFruits</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p>
        </p:txBody>
      </p:sp>
      <p:sp>
        <p:nvSpPr>
          <p:cNvPr id="269" name="Google Shape;269;p43"/>
          <p:cNvSpPr txBox="1"/>
          <p:nvPr/>
        </p:nvSpPr>
        <p:spPr>
          <a:xfrm>
            <a:off x="2083413" y="5679313"/>
            <a:ext cx="5895300" cy="13386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fruits = ['apple', 'banana', 'orange'];</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extendedFruits = [...fruits, 'grape'];</a:t>
            </a:r>
            <a:endParaRPr sz="2200">
              <a:solidFill>
                <a:schemeClr val="dk1"/>
              </a:solidFill>
              <a:highlight>
                <a:schemeClr val="lt1"/>
              </a:highlight>
            </a:endParaRPr>
          </a:p>
        </p:txBody>
      </p:sp>
      <p:pic>
        <p:nvPicPr>
          <p:cNvPr id="270" name="Google Shape;270;p4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spread operator exercise</a:t>
            </a:r>
            <a:endParaRPr/>
          </a:p>
          <a:p>
            <a:pPr indent="0" lvl="0" marL="0" rtl="0" algn="l">
              <a:spcBef>
                <a:spcPts val="0"/>
              </a:spcBef>
              <a:spcAft>
                <a:spcPts val="0"/>
              </a:spcAft>
              <a:buNone/>
            </a:pPr>
            <a:r>
              <a:t/>
            </a:r>
            <a:endParaRPr/>
          </a:p>
        </p:txBody>
      </p:sp>
      <p:sp>
        <p:nvSpPr>
          <p:cNvPr id="276" name="Google Shape;276;p44"/>
          <p:cNvSpPr txBox="1"/>
          <p:nvPr>
            <p:ph idx="1" type="body"/>
          </p:nvPr>
        </p:nvSpPr>
        <p:spPr>
          <a:xfrm>
            <a:off x="630477" y="2949900"/>
            <a:ext cx="117879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4) Remove Elements: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Extend the </a:t>
            </a:r>
            <a:r>
              <a:rPr lang="en-US" sz="2500">
                <a:solidFill>
                  <a:srgbClr val="374151"/>
                </a:solidFill>
                <a:latin typeface="Courier New"/>
                <a:ea typeface="Courier New"/>
                <a:cs typeface="Courier New"/>
                <a:sym typeface="Courier New"/>
              </a:rPr>
              <a:t>fruits</a:t>
            </a:r>
            <a:r>
              <a:rPr lang="en-US" sz="2500">
                <a:solidFill>
                  <a:srgbClr val="374151"/>
                </a:solidFill>
                <a:latin typeface="Roboto"/>
                <a:ea typeface="Roboto"/>
                <a:cs typeface="Roboto"/>
                <a:sym typeface="Roboto"/>
              </a:rPr>
              <a:t> array from the previous question.</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 new array called </a:t>
            </a:r>
            <a:r>
              <a:rPr lang="en-US" sz="2500">
                <a:solidFill>
                  <a:srgbClr val="374151"/>
                </a:solidFill>
                <a:latin typeface="Courier New"/>
                <a:ea typeface="Courier New"/>
                <a:cs typeface="Courier New"/>
                <a:sym typeface="Courier New"/>
              </a:rPr>
              <a:t>filteredFruits</a:t>
            </a:r>
            <a:r>
              <a:rPr lang="en-US" sz="2500">
                <a:solidFill>
                  <a:srgbClr val="374151"/>
                </a:solidFill>
                <a:latin typeface="Roboto"/>
                <a:ea typeface="Roboto"/>
                <a:cs typeface="Roboto"/>
                <a:sym typeface="Roboto"/>
              </a:rPr>
              <a:t> by removing a specific fruit using the array spread operator.</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77" name="Google Shape;277;p44"/>
          <p:cNvSpPr txBox="1"/>
          <p:nvPr/>
        </p:nvSpPr>
        <p:spPr>
          <a:xfrm>
            <a:off x="2083413" y="5679313"/>
            <a:ext cx="80406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fruits = ['apple', 'banana', 'orange', 'grape'];</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filteredFruits = [...fruits.slice(0, 2), ...fruits.slice(3)];</a:t>
            </a:r>
            <a:endParaRPr sz="1700">
              <a:solidFill>
                <a:schemeClr val="dk1"/>
              </a:solidFill>
              <a:highlight>
                <a:schemeClr val="lt1"/>
              </a:highlight>
              <a:latin typeface="Courier New"/>
              <a:ea typeface="Courier New"/>
              <a:cs typeface="Courier New"/>
              <a:sym typeface="Courier New"/>
            </a:endParaRPr>
          </a:p>
        </p:txBody>
      </p:sp>
      <p:pic>
        <p:nvPicPr>
          <p:cNvPr id="278" name="Google Shape;278;p4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in Javascript</a:t>
            </a:r>
            <a:endParaRPr/>
          </a:p>
        </p:txBody>
      </p:sp>
      <p:sp>
        <p:nvSpPr>
          <p:cNvPr id="284" name="Google Shape;284;p45"/>
          <p:cNvSpPr txBox="1"/>
          <p:nvPr>
            <p:ph idx="1" type="body"/>
          </p:nvPr>
        </p:nvSpPr>
        <p:spPr>
          <a:xfrm>
            <a:off x="630477" y="2949900"/>
            <a:ext cx="114891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Classes in JavaScript are a syntactical sugar over the existing prototype-based inheritance system. </a:t>
            </a:r>
            <a:endParaRPr sz="2500">
              <a:solidFill>
                <a:srgbClr val="374151"/>
              </a:solidFill>
              <a:latin typeface="Roboto"/>
              <a:ea typeface="Roboto"/>
              <a:cs typeface="Roboto"/>
              <a:sym typeface="Roboto"/>
            </a:endParaRPr>
          </a:p>
          <a:p>
            <a:pPr indent="0" lvl="0" marL="0" rtl="0" algn="l">
              <a:spcBef>
                <a:spcPts val="2400"/>
              </a:spcBef>
              <a:spcAft>
                <a:spcPts val="0"/>
              </a:spcAft>
              <a:buNone/>
            </a:pPr>
            <a:r>
              <a:rPr lang="en-US" sz="2500">
                <a:solidFill>
                  <a:srgbClr val="374151"/>
                </a:solidFill>
                <a:latin typeface="Roboto"/>
                <a:ea typeface="Roboto"/>
                <a:cs typeface="Roboto"/>
                <a:sym typeface="Roboto"/>
              </a:rPr>
              <a:t>They provide a more structured and familiar way to define object blueprints (constructors) and their methods. </a:t>
            </a:r>
            <a:endParaRPr sz="2500">
              <a:solidFill>
                <a:srgbClr val="374151"/>
              </a:solidFill>
              <a:latin typeface="Roboto"/>
              <a:ea typeface="Roboto"/>
              <a:cs typeface="Roboto"/>
              <a:sym typeface="Roboto"/>
            </a:endParaRPr>
          </a:p>
          <a:p>
            <a:pPr indent="0" lvl="0" marL="0" rtl="0" algn="l">
              <a:spcBef>
                <a:spcPts val="2400"/>
              </a:spcBef>
              <a:spcAft>
                <a:spcPts val="0"/>
              </a:spcAft>
              <a:buClr>
                <a:schemeClr val="dk1"/>
              </a:buClr>
              <a:buSzPts val="1700"/>
              <a:buFont typeface="Arial"/>
              <a:buNone/>
            </a:pPr>
            <a:r>
              <a:rPr lang="en-US" sz="2500">
                <a:solidFill>
                  <a:srgbClr val="374151"/>
                </a:solidFill>
                <a:latin typeface="Roboto"/>
                <a:ea typeface="Roboto"/>
                <a:cs typeface="Roboto"/>
                <a:sym typeface="Roboto"/>
              </a:rPr>
              <a:t>Classes simplify the syntax for working with objects and constructors, making code more readable and maintainable.</a:t>
            </a:r>
            <a:endParaRPr sz="2500">
              <a:solidFill>
                <a:srgbClr val="374151"/>
              </a:solidFill>
              <a:latin typeface="Roboto"/>
              <a:ea typeface="Roboto"/>
              <a:cs typeface="Roboto"/>
              <a:sym typeface="Roboto"/>
            </a:endParaRPr>
          </a:p>
          <a:p>
            <a:pPr indent="0" lvl="0" marL="0" rtl="0" algn="l">
              <a:spcBef>
                <a:spcPts val="2400"/>
              </a:spcBef>
              <a:spcAft>
                <a:spcPts val="0"/>
              </a:spcAft>
              <a:buClr>
                <a:schemeClr val="dk1"/>
              </a:buClr>
              <a:buSzPts val="1700"/>
              <a:buFont typeface="Arial"/>
              <a:buNone/>
            </a:pPr>
            <a:r>
              <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85" name="Google Shape;285;p4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in Javascript</a:t>
            </a:r>
            <a:endParaRPr/>
          </a:p>
        </p:txBody>
      </p:sp>
      <p:sp>
        <p:nvSpPr>
          <p:cNvPr id="291" name="Google Shape;291;p46"/>
          <p:cNvSpPr txBox="1"/>
          <p:nvPr>
            <p:ph idx="1" type="body"/>
          </p:nvPr>
        </p:nvSpPr>
        <p:spPr>
          <a:xfrm>
            <a:off x="630477" y="2850375"/>
            <a:ext cx="117630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Blueprints for Objects: Classes act as blueprints for creating objects with similar properties and behaviors.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Char char="●"/>
            </a:pPr>
            <a:r>
              <a:rPr lang="en-US" sz="2500">
                <a:solidFill>
                  <a:srgbClr val="374151"/>
                </a:solidFill>
                <a:latin typeface="Roboto"/>
                <a:ea typeface="Roboto"/>
                <a:cs typeface="Roboto"/>
                <a:sym typeface="Roboto"/>
              </a:rPr>
              <a:t>Constructor Method: They have a special method called </a:t>
            </a:r>
            <a:r>
              <a:rPr lang="en-US" sz="2500">
                <a:solidFill>
                  <a:srgbClr val="374151"/>
                </a:solidFill>
                <a:latin typeface="Courier New"/>
                <a:ea typeface="Courier New"/>
                <a:cs typeface="Courier New"/>
                <a:sym typeface="Courier New"/>
              </a:rPr>
              <a:t>constructor()</a:t>
            </a:r>
            <a:r>
              <a:rPr lang="en-US" sz="2500">
                <a:solidFill>
                  <a:srgbClr val="374151"/>
                </a:solidFill>
                <a:latin typeface="Roboto"/>
                <a:ea typeface="Roboto"/>
                <a:cs typeface="Roboto"/>
                <a:sym typeface="Roboto"/>
              </a:rPr>
              <a:t> that initializes object properties upon creation.</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Instance Methods: Other methods defined within a class are available on objects created from that class. These are known as instance methods.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Char char="●"/>
            </a:pPr>
            <a:r>
              <a:rPr lang="en-US" sz="2500">
                <a:solidFill>
                  <a:srgbClr val="374151"/>
                </a:solidFill>
                <a:latin typeface="Roboto"/>
                <a:ea typeface="Roboto"/>
                <a:cs typeface="Roboto"/>
                <a:sym typeface="Roboto"/>
              </a:rPr>
              <a:t>Inheritance: Classes support inheritance through the </a:t>
            </a:r>
            <a:r>
              <a:rPr lang="en-US" sz="2500">
                <a:solidFill>
                  <a:srgbClr val="374151"/>
                </a:solidFill>
                <a:latin typeface="Courier New"/>
                <a:ea typeface="Courier New"/>
                <a:cs typeface="Courier New"/>
                <a:sym typeface="Courier New"/>
              </a:rPr>
              <a:t>extends</a:t>
            </a:r>
            <a:r>
              <a:rPr lang="en-US" sz="2500">
                <a:solidFill>
                  <a:srgbClr val="374151"/>
                </a:solidFill>
                <a:latin typeface="Roboto"/>
                <a:ea typeface="Roboto"/>
                <a:cs typeface="Roboto"/>
                <a:sym typeface="Roboto"/>
              </a:rPr>
              <a:t> keyword, enabling the creation of a hierarchy where one class inherits from another.</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Prototype-Based Under the Hood: Despite the class syntax, JavaScript's inheritance is still prototype-based, as classes are a more structured way of defining prototypes.</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92" name="Google Shape;292;p4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Declaration</a:t>
            </a:r>
            <a:endParaRPr/>
          </a:p>
        </p:txBody>
      </p:sp>
      <p:sp>
        <p:nvSpPr>
          <p:cNvPr id="298" name="Google Shape;298;p47"/>
          <p:cNvSpPr txBox="1"/>
          <p:nvPr>
            <p:ph idx="1" type="body"/>
          </p:nvPr>
        </p:nvSpPr>
        <p:spPr>
          <a:xfrm>
            <a:off x="630481" y="25269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chemeClr val="dk1"/>
                </a:solidFill>
                <a:highlight>
                  <a:schemeClr val="lt1"/>
                </a:highlight>
                <a:latin typeface="Courier New"/>
                <a:ea typeface="Courier New"/>
                <a:cs typeface="Courier New"/>
                <a:sym typeface="Courier New"/>
              </a:rPr>
              <a:t>class 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constructor(name, type)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this.name = name;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this.type = type;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console.log('Some generic sound...');</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a:t>
            </a:r>
            <a:endParaRPr sz="2500">
              <a:solidFill>
                <a:schemeClr val="dk1"/>
              </a:solidFill>
              <a:highlight>
                <a:schemeClr val="lt1"/>
              </a:highlight>
            </a:endParaRPr>
          </a:p>
        </p:txBody>
      </p:sp>
      <p:pic>
        <p:nvPicPr>
          <p:cNvPr id="299" name="Google Shape;299;p4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Inheritance in Javascript</a:t>
            </a:r>
            <a:endParaRPr/>
          </a:p>
        </p:txBody>
      </p:sp>
      <p:sp>
        <p:nvSpPr>
          <p:cNvPr id="305" name="Google Shape;305;p48"/>
          <p:cNvSpPr txBox="1"/>
          <p:nvPr>
            <p:ph idx="1" type="body"/>
          </p:nvPr>
        </p:nvSpPr>
        <p:spPr>
          <a:xfrm>
            <a:off x="630481" y="25766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class Dog extends 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constructor(name, breed)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super(name, 'dog');</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this.breed = breed;</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console.log('Woof!');</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a:t>
            </a:r>
            <a:endParaRPr/>
          </a:p>
        </p:txBody>
      </p:sp>
      <p:pic>
        <p:nvPicPr>
          <p:cNvPr id="306" name="Google Shape;306;p4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Creating variable</a:t>
            </a:r>
            <a:endParaRPr/>
          </a:p>
        </p:txBody>
      </p:sp>
      <p:sp>
        <p:nvSpPr>
          <p:cNvPr id="312" name="Google Shape;312;p49"/>
          <p:cNvSpPr txBox="1"/>
          <p:nvPr>
            <p:ph idx="1" type="body"/>
          </p:nvPr>
        </p:nvSpPr>
        <p:spPr>
          <a:xfrm>
            <a:off x="630481" y="3099206"/>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Creating objects from classes</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const animal = new Animal('Generic', 'animal');</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const dog = new Dog('Buddy', 'Golden Retriever');</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console.log(animal);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console.log(dog);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animal.sound();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dog.sound(); </a:t>
            </a:r>
            <a:endParaRPr/>
          </a:p>
        </p:txBody>
      </p:sp>
      <p:pic>
        <p:nvPicPr>
          <p:cNvPr id="313" name="Google Shape;313;p4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Declarative programming</a:t>
            </a:r>
            <a:endParaRPr/>
          </a:p>
        </p:txBody>
      </p:sp>
      <p:sp>
        <p:nvSpPr>
          <p:cNvPr id="319" name="Google Shape;319;p50"/>
          <p:cNvSpPr txBox="1"/>
          <p:nvPr>
            <p:ph idx="1" type="body"/>
          </p:nvPr>
        </p:nvSpPr>
        <p:spPr>
          <a:xfrm>
            <a:off x="630477" y="2875250"/>
            <a:ext cx="112155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solidFill>
                  <a:schemeClr val="dk1"/>
                </a:solidFill>
              </a:rPr>
              <a:t>A programming paradigm </a:t>
            </a:r>
            <a:r>
              <a:rPr lang="en-US">
                <a:solidFill>
                  <a:schemeClr val="dk1"/>
                </a:solidFill>
                <a:highlight>
                  <a:srgbClr val="FFFFFF"/>
                </a:highlight>
              </a:rPr>
              <a:t>that expresses the logic of a computation without describing its control flow. (What to do)</a:t>
            </a:r>
            <a:endParaRPr>
              <a:solidFill>
                <a:schemeClr val="dk1"/>
              </a:solidFill>
              <a:highlight>
                <a:srgbClr val="FFFFFF"/>
              </a:highlight>
            </a:endParaRPr>
          </a:p>
          <a:p>
            <a:pPr indent="0" lvl="0" marL="0" rtl="0" algn="l">
              <a:spcBef>
                <a:spcPts val="1900"/>
              </a:spcBef>
              <a:spcAft>
                <a:spcPts val="0"/>
              </a:spcAft>
              <a:buClr>
                <a:schemeClr val="dk1"/>
              </a:buClr>
              <a:buSzPts val="1700"/>
              <a:buFont typeface="Arial"/>
              <a:buNone/>
            </a:pPr>
            <a:r>
              <a:rPr lang="en-US">
                <a:solidFill>
                  <a:schemeClr val="dk1"/>
                </a:solidFill>
                <a:highlight>
                  <a:srgbClr val="FFFFFF"/>
                </a:highlight>
              </a:rPr>
              <a:t>The benefit is that declarative style reduces complexity and makes your code easier to read and understand.</a:t>
            </a:r>
            <a:endParaRPr>
              <a:solidFill>
                <a:schemeClr val="dk1"/>
              </a:solidFill>
              <a:highlight>
                <a:srgbClr val="FFFFFF"/>
              </a:highlight>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Georgia"/>
                <a:ea typeface="Georgia"/>
                <a:cs typeface="Georgia"/>
                <a:sym typeface="Georgia"/>
              </a:rPr>
              <a:t>Typically you will use </a:t>
            </a:r>
            <a:r>
              <a:rPr b="1" lang="en-US" sz="2500">
                <a:solidFill>
                  <a:schemeClr val="dk1"/>
                </a:solidFill>
                <a:highlight>
                  <a:schemeClr val="lt1"/>
                </a:highlight>
                <a:latin typeface="Georgia"/>
                <a:ea typeface="Georgia"/>
                <a:cs typeface="Georgia"/>
                <a:sym typeface="Georgia"/>
              </a:rPr>
              <a:t>map</a:t>
            </a:r>
            <a:r>
              <a:rPr lang="en-US" sz="2500">
                <a:solidFill>
                  <a:schemeClr val="dk1"/>
                </a:solidFill>
                <a:highlight>
                  <a:schemeClr val="lt1"/>
                </a:highlight>
                <a:latin typeface="Georgia"/>
                <a:ea typeface="Georgia"/>
                <a:cs typeface="Georgia"/>
                <a:sym typeface="Georgia"/>
              </a:rPr>
              <a:t>, </a:t>
            </a:r>
            <a:r>
              <a:rPr b="1" lang="en-US" sz="2500">
                <a:solidFill>
                  <a:schemeClr val="dk1"/>
                </a:solidFill>
                <a:highlight>
                  <a:schemeClr val="lt1"/>
                </a:highlight>
                <a:latin typeface="Georgia"/>
                <a:ea typeface="Georgia"/>
                <a:cs typeface="Georgia"/>
                <a:sym typeface="Georgia"/>
              </a:rPr>
              <a:t>reduce</a:t>
            </a:r>
            <a:r>
              <a:rPr lang="en-US" sz="2500">
                <a:solidFill>
                  <a:schemeClr val="dk1"/>
                </a:solidFill>
                <a:highlight>
                  <a:schemeClr val="lt1"/>
                </a:highlight>
                <a:latin typeface="Georgia"/>
                <a:ea typeface="Georgia"/>
                <a:cs typeface="Georgia"/>
                <a:sym typeface="Georgia"/>
              </a:rPr>
              <a:t> or </a:t>
            </a:r>
            <a:r>
              <a:rPr b="1" lang="en-US" sz="2500">
                <a:solidFill>
                  <a:schemeClr val="dk1"/>
                </a:solidFill>
                <a:highlight>
                  <a:schemeClr val="lt1"/>
                </a:highlight>
                <a:latin typeface="Georgia"/>
                <a:ea typeface="Georgia"/>
                <a:cs typeface="Georgia"/>
                <a:sym typeface="Georgia"/>
              </a:rPr>
              <a:t>filter</a:t>
            </a:r>
            <a:r>
              <a:rPr lang="en-US" sz="2500">
                <a:solidFill>
                  <a:schemeClr val="dk1"/>
                </a:solidFill>
                <a:highlight>
                  <a:schemeClr val="lt1"/>
                </a:highlight>
                <a:latin typeface="Georgia"/>
                <a:ea typeface="Georgia"/>
                <a:cs typeface="Georgia"/>
                <a:sym typeface="Georgia"/>
              </a:rPr>
              <a:t> to do operation.</a:t>
            </a:r>
            <a:endParaRPr>
              <a:solidFill>
                <a:schemeClr val="dk1"/>
              </a:solidFill>
              <a:highlight>
                <a:srgbClr val="FFFFFF"/>
              </a:highlight>
            </a:endParaRPr>
          </a:p>
          <a:p>
            <a:pPr indent="0" lvl="0" marL="0" rtl="0" algn="l">
              <a:spcBef>
                <a:spcPts val="1900"/>
              </a:spcBef>
              <a:spcAft>
                <a:spcPts val="1900"/>
              </a:spcAft>
              <a:buClr>
                <a:schemeClr val="dk1"/>
              </a:buClr>
              <a:buSzPts val="1700"/>
              <a:buFont typeface="Arial"/>
              <a:buNone/>
            </a:pPr>
            <a:r>
              <a:t/>
            </a:r>
            <a:endParaRPr>
              <a:solidFill>
                <a:schemeClr val="dk1"/>
              </a:solidFill>
              <a:highlight>
                <a:srgbClr val="FFFFFF"/>
              </a:highlight>
            </a:endParaRPr>
          </a:p>
        </p:txBody>
      </p:sp>
      <p:pic>
        <p:nvPicPr>
          <p:cNvPr id="320" name="Google Shape;320;p5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Imperative programming</a:t>
            </a:r>
            <a:endParaRPr/>
          </a:p>
        </p:txBody>
      </p:sp>
      <p:sp>
        <p:nvSpPr>
          <p:cNvPr id="326" name="Google Shape;326;p51"/>
          <p:cNvSpPr txBox="1"/>
          <p:nvPr>
            <p:ph idx="1" type="body"/>
          </p:nvPr>
        </p:nvSpPr>
        <p:spPr>
          <a:xfrm>
            <a:off x="630477" y="2949900"/>
            <a:ext cx="114891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solidFill>
                  <a:srgbClr val="000000"/>
                </a:solidFill>
                <a:highlight>
                  <a:srgbClr val="FFFFFF"/>
                </a:highlight>
              </a:rPr>
              <a:t>A </a:t>
            </a:r>
            <a:r>
              <a:rPr lang="en-US">
                <a:solidFill>
                  <a:schemeClr val="dk1"/>
                </a:solidFill>
                <a:highlight>
                  <a:srgbClr val="FFFFFF"/>
                </a:highlight>
                <a:latin typeface="Georgia"/>
                <a:ea typeface="Georgia"/>
                <a:cs typeface="Georgia"/>
                <a:sym typeface="Georgia"/>
              </a:rPr>
              <a:t>programming paradigm that uses statements that change a program’s state.</a:t>
            </a:r>
            <a:endParaRPr>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None/>
            </a:pPr>
            <a:r>
              <a:rPr lang="en-US" sz="2500">
                <a:solidFill>
                  <a:schemeClr val="dk1"/>
                </a:solidFill>
                <a:highlight>
                  <a:srgbClr val="FFFFFF"/>
                </a:highlight>
                <a:latin typeface="Georgia"/>
                <a:ea typeface="Georgia"/>
                <a:cs typeface="Georgia"/>
                <a:sym typeface="Georgia"/>
              </a:rPr>
              <a:t>Your code focuses on creating </a:t>
            </a:r>
            <a:r>
              <a:rPr b="1" lang="en-US" sz="2500">
                <a:solidFill>
                  <a:schemeClr val="dk1"/>
                </a:solidFill>
                <a:highlight>
                  <a:srgbClr val="FFFFFF"/>
                </a:highlight>
                <a:latin typeface="Georgia"/>
                <a:ea typeface="Georgia"/>
                <a:cs typeface="Georgia"/>
                <a:sym typeface="Georgia"/>
              </a:rPr>
              <a:t>statements that change program states</a:t>
            </a:r>
            <a:r>
              <a:rPr lang="en-US" sz="2500">
                <a:solidFill>
                  <a:schemeClr val="dk1"/>
                </a:solidFill>
                <a:highlight>
                  <a:srgbClr val="FFFFFF"/>
                </a:highlight>
                <a:latin typeface="Georgia"/>
                <a:ea typeface="Georgia"/>
                <a:cs typeface="Georgia"/>
                <a:sym typeface="Georgia"/>
              </a:rPr>
              <a:t> by creating algorithms that tell the computer </a:t>
            </a:r>
            <a:r>
              <a:rPr b="1" lang="en-US" sz="2500">
                <a:solidFill>
                  <a:schemeClr val="dk1"/>
                </a:solidFill>
                <a:highlight>
                  <a:srgbClr val="FFFFFF"/>
                </a:highlight>
                <a:latin typeface="Georgia"/>
                <a:ea typeface="Georgia"/>
                <a:cs typeface="Georgia"/>
                <a:sym typeface="Georgia"/>
              </a:rPr>
              <a:t>how to do things</a:t>
            </a:r>
            <a:r>
              <a:rPr lang="en-US" sz="2500">
                <a:solidFill>
                  <a:schemeClr val="dk1"/>
                </a:solidFill>
                <a:highlight>
                  <a:srgbClr val="FFFFFF"/>
                </a:highlight>
                <a:latin typeface="Georgia"/>
                <a:ea typeface="Georgia"/>
                <a:cs typeface="Georgia"/>
                <a:sym typeface="Georgia"/>
              </a:rPr>
              <a: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rPr lang="en-US" sz="2500">
                <a:solidFill>
                  <a:schemeClr val="dk1"/>
                </a:solidFill>
                <a:highlight>
                  <a:srgbClr val="FFFFFF"/>
                </a:highlight>
                <a:latin typeface="Georgia"/>
                <a:ea typeface="Georgia"/>
                <a:cs typeface="Georgia"/>
                <a:sym typeface="Georgia"/>
              </a:rPr>
              <a:t>It closely relates to how hardware works. Typically your code will make use of </a:t>
            </a:r>
            <a:r>
              <a:rPr b="1" lang="en-US" sz="2500">
                <a:solidFill>
                  <a:schemeClr val="dk1"/>
                </a:solidFill>
                <a:highlight>
                  <a:srgbClr val="FFFFFF"/>
                </a:highlight>
                <a:latin typeface="Georgia"/>
                <a:ea typeface="Georgia"/>
                <a:cs typeface="Georgia"/>
                <a:sym typeface="Georgia"/>
              </a:rPr>
              <a:t>conditional statements</a:t>
            </a:r>
            <a:r>
              <a:rPr lang="en-US" sz="2500">
                <a:solidFill>
                  <a:schemeClr val="dk1"/>
                </a:solidFill>
                <a:highlight>
                  <a:srgbClr val="FFFFFF"/>
                </a:highlight>
                <a:latin typeface="Georgia"/>
                <a:ea typeface="Georgia"/>
                <a:cs typeface="Georgia"/>
                <a:sym typeface="Georgia"/>
              </a:rPr>
              <a:t>, </a:t>
            </a:r>
            <a:r>
              <a:rPr b="1" lang="en-US" sz="2500">
                <a:solidFill>
                  <a:schemeClr val="dk1"/>
                </a:solidFill>
                <a:highlight>
                  <a:srgbClr val="FFFFFF"/>
                </a:highlight>
                <a:latin typeface="Georgia"/>
                <a:ea typeface="Georgia"/>
                <a:cs typeface="Georgia"/>
                <a:sym typeface="Georgia"/>
              </a:rPr>
              <a:t>loops</a:t>
            </a:r>
            <a:r>
              <a:rPr lang="en-US" sz="2500">
                <a:solidFill>
                  <a:schemeClr val="dk1"/>
                </a:solidFill>
                <a:highlight>
                  <a:srgbClr val="FFFFFF"/>
                </a:highlight>
                <a:latin typeface="Georgia"/>
                <a:ea typeface="Georgia"/>
                <a:cs typeface="Georgia"/>
                <a:sym typeface="Georgia"/>
              </a:rPr>
              <a:t> and </a:t>
            </a:r>
            <a:r>
              <a:rPr b="1" lang="en-US" sz="2500">
                <a:solidFill>
                  <a:schemeClr val="dk1"/>
                </a:solidFill>
                <a:highlight>
                  <a:srgbClr val="FFFFFF"/>
                </a:highlight>
                <a:latin typeface="Georgia"/>
                <a:ea typeface="Georgia"/>
                <a:cs typeface="Georgia"/>
                <a:sym typeface="Georgia"/>
              </a:rPr>
              <a:t>class inheritence</a:t>
            </a:r>
            <a:r>
              <a:rPr lang="en-US" sz="2500">
                <a:solidFill>
                  <a:schemeClr val="dk1"/>
                </a:solidFill>
                <a:highlight>
                  <a:srgbClr val="FFFFFF"/>
                </a:highlight>
                <a:latin typeface="Georgia"/>
                <a:ea typeface="Georgia"/>
                <a:cs typeface="Georgia"/>
                <a:sym typeface="Georgia"/>
              </a:rPr>
              <a:t>.</a:t>
            </a:r>
            <a:endParaRPr>
              <a:solidFill>
                <a:schemeClr val="dk1"/>
              </a:solidFill>
              <a:highlight>
                <a:srgbClr val="FFFFFF"/>
              </a:highlight>
              <a:latin typeface="Georgia"/>
              <a:ea typeface="Georgia"/>
              <a:cs typeface="Georgia"/>
              <a:sym typeface="Georgia"/>
            </a:endParaRPr>
          </a:p>
        </p:txBody>
      </p:sp>
      <p:pic>
        <p:nvPicPr>
          <p:cNvPr id="327" name="Google Shape;327;p5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Sample Code: Declarative Programming</a:t>
            </a:r>
            <a:endParaRPr/>
          </a:p>
        </p:txBody>
      </p:sp>
      <p:sp>
        <p:nvSpPr>
          <p:cNvPr id="333" name="Google Shape;333;p52"/>
          <p:cNvSpPr txBox="1"/>
          <p:nvPr/>
        </p:nvSpPr>
        <p:spPr>
          <a:xfrm>
            <a:off x="1351253" y="2458690"/>
            <a:ext cx="10302300" cy="64416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var arr = [1, 2, 3, 4, 5],</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arr2 = arr.map(function(v, i){ return v*2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console.log('b', arr2)</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t/>
            </a:r>
            <a:endParaRPr sz="1900">
              <a:solidFill>
                <a:schemeClr val="dk1"/>
              </a:solidFill>
              <a:latin typeface="Courier New"/>
              <a:ea typeface="Courier New"/>
              <a:cs typeface="Courier New"/>
              <a:sym typeface="Courier New"/>
            </a:endParaRPr>
          </a:p>
        </p:txBody>
      </p:sp>
      <p:pic>
        <p:nvPicPr>
          <p:cNvPr id="334" name="Google Shape;334;p5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JS Recap - Variable and String Interpolation</a:t>
            </a:r>
            <a:endParaRPr/>
          </a:p>
        </p:txBody>
      </p:sp>
      <p:sp>
        <p:nvSpPr>
          <p:cNvPr id="82" name="Google Shape;82;p17"/>
          <p:cNvSpPr txBox="1"/>
          <p:nvPr>
            <p:ph idx="1" type="body"/>
          </p:nvPr>
        </p:nvSpPr>
        <p:spPr>
          <a:xfrm>
            <a:off x="630481" y="290013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name = "Muzaffar";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String operation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Concatenation - Combining 2 string</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console.log("My name is "+name);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String interpolation , ES6</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console.log(`My name is ${name}`);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900"/>
              </a:spcAft>
              <a:buNone/>
            </a:pPr>
            <a:r>
              <a:t/>
            </a:r>
            <a:endParaRPr sz="2400">
              <a:solidFill>
                <a:schemeClr val="dk1"/>
              </a:solidFill>
              <a:highlight>
                <a:schemeClr val="lt1"/>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Sample Code: Imperative programming </a:t>
            </a:r>
            <a:endParaRPr/>
          </a:p>
        </p:txBody>
      </p:sp>
      <p:sp>
        <p:nvSpPr>
          <p:cNvPr id="340" name="Google Shape;340;p53"/>
          <p:cNvSpPr txBox="1"/>
          <p:nvPr/>
        </p:nvSpPr>
        <p:spPr>
          <a:xfrm>
            <a:off x="2219947" y="2438353"/>
            <a:ext cx="8565000" cy="66042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var arr = [1, 2, 3, 4, 5],</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arr2 =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for (var i=0; i&lt;arr.length; i++)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arr2[i] = arr[i]*2</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console.log('a', arr2)</a:t>
            </a:r>
            <a:endParaRPr sz="1900">
              <a:solidFill>
                <a:schemeClr val="dk1"/>
              </a:solidFill>
              <a:latin typeface="Courier New"/>
              <a:ea typeface="Courier New"/>
              <a:cs typeface="Courier New"/>
              <a:sym typeface="Courier New"/>
            </a:endParaRPr>
          </a:p>
        </p:txBody>
      </p:sp>
      <p:pic>
        <p:nvPicPr>
          <p:cNvPr id="341" name="Google Shape;341;p5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a:t>
            </a:r>
            <a:endParaRPr/>
          </a:p>
        </p:txBody>
      </p:sp>
      <p:sp>
        <p:nvSpPr>
          <p:cNvPr id="347" name="Google Shape;347;p54"/>
          <p:cNvSpPr txBox="1"/>
          <p:nvPr>
            <p:ph idx="1" type="body"/>
          </p:nvPr>
        </p:nvSpPr>
        <p:spPr>
          <a:xfrm>
            <a:off x="443307" y="2832359"/>
            <a:ext cx="12118200" cy="1788000"/>
          </a:xfrm>
          <a:prstGeom prst="rect">
            <a:avLst/>
          </a:prstGeom>
        </p:spPr>
        <p:txBody>
          <a:bodyPr anchorCtr="0" anchor="t" bIns="144475" lIns="144475" spcFirstLastPara="1" rIns="144475" wrap="square" tIns="144475">
            <a:normAutofit fontScale="77500"/>
          </a:bodyPr>
          <a:lstStyle/>
          <a:p>
            <a:pPr indent="0" lvl="0" marL="0" rtl="0" algn="l">
              <a:lnSpc>
                <a:spcPct val="158000"/>
              </a:lnSpc>
              <a:spcBef>
                <a:spcPts val="800"/>
              </a:spcBef>
              <a:spcAft>
                <a:spcPts val="0"/>
              </a:spcAft>
              <a:buClr>
                <a:schemeClr val="dk1"/>
              </a:buClr>
              <a:buSzPct val="68000"/>
              <a:buFont typeface="Arial"/>
              <a:buNone/>
            </a:pPr>
            <a:r>
              <a:rPr lang="en-US" sz="2500">
                <a:solidFill>
                  <a:schemeClr val="dk1"/>
                </a:solidFill>
                <a:latin typeface="Georgia"/>
                <a:ea typeface="Georgia"/>
                <a:cs typeface="Georgia"/>
                <a:sym typeface="Georgia"/>
              </a:rPr>
              <a:t>The </a:t>
            </a:r>
            <a:r>
              <a:rPr lang="en-US" sz="1900">
                <a:solidFill>
                  <a:schemeClr val="dk1"/>
                </a:solidFill>
                <a:latin typeface="Courier New"/>
                <a:ea typeface="Courier New"/>
                <a:cs typeface="Courier New"/>
                <a:sym typeface="Courier New"/>
              </a:rPr>
              <a:t>map()</a:t>
            </a:r>
            <a:r>
              <a:rPr lang="en-US" sz="2500">
                <a:solidFill>
                  <a:schemeClr val="dk1"/>
                </a:solidFill>
                <a:latin typeface="Georgia"/>
                <a:ea typeface="Georgia"/>
                <a:cs typeface="Georgia"/>
                <a:sym typeface="Georgia"/>
              </a:rPr>
              <a:t> method is used to apply a function on every element in an array. A new array is then returned.</a:t>
            </a:r>
            <a:endParaRPr sz="2500">
              <a:solidFill>
                <a:schemeClr val="dk1"/>
              </a:solidFill>
              <a:latin typeface="Georgia"/>
              <a:ea typeface="Georgia"/>
              <a:cs typeface="Georgia"/>
              <a:sym typeface="Georgia"/>
            </a:endParaRPr>
          </a:p>
          <a:p>
            <a:pPr indent="0" lvl="0" marL="0" rtl="0" algn="l">
              <a:spcBef>
                <a:spcPts val="0"/>
              </a:spcBef>
              <a:spcAft>
                <a:spcPts val="0"/>
              </a:spcAft>
              <a:buClr>
                <a:schemeClr val="dk1"/>
              </a:buClr>
              <a:buSzPct val="68000"/>
              <a:buFont typeface="Arial"/>
              <a:buNone/>
            </a:pPr>
            <a:r>
              <a:t/>
            </a:r>
            <a:endParaRPr sz="2500">
              <a:solidFill>
                <a:schemeClr val="dk1"/>
              </a:solidFill>
              <a:latin typeface="Georgia"/>
              <a:ea typeface="Georgia"/>
              <a:cs typeface="Georgia"/>
              <a:sym typeface="Georgia"/>
            </a:endParaRPr>
          </a:p>
          <a:p>
            <a:pPr indent="0" lvl="0" marL="0" rtl="0" algn="l">
              <a:spcBef>
                <a:spcPts val="0"/>
              </a:spcBef>
              <a:spcAft>
                <a:spcPts val="1900"/>
              </a:spcAft>
              <a:buNone/>
            </a:pPr>
            <a:r>
              <a:t/>
            </a:r>
            <a:endParaRPr/>
          </a:p>
        </p:txBody>
      </p:sp>
      <p:pic>
        <p:nvPicPr>
          <p:cNvPr id="348" name="Google Shape;348;p5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format and explanation</a:t>
            </a:r>
            <a:endParaRPr/>
          </a:p>
        </p:txBody>
      </p:sp>
      <p:sp>
        <p:nvSpPr>
          <p:cNvPr id="354" name="Google Shape;354;p55"/>
          <p:cNvSpPr txBox="1"/>
          <p:nvPr/>
        </p:nvSpPr>
        <p:spPr>
          <a:xfrm>
            <a:off x="2918969" y="2444231"/>
            <a:ext cx="6713100" cy="29241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a:t>
            </a:r>
            <a:r>
              <a:rPr b="1" lang="en-US" sz="1900">
                <a:solidFill>
                  <a:schemeClr val="dk1"/>
                </a:solidFill>
                <a:latin typeface="Courier New"/>
                <a:ea typeface="Courier New"/>
                <a:cs typeface="Courier New"/>
                <a:sym typeface="Courier New"/>
              </a:rPr>
              <a:t>newArr</a:t>
            </a:r>
            <a:r>
              <a:rPr lang="en-US" sz="1900">
                <a:solidFill>
                  <a:schemeClr val="dk1"/>
                </a:solidFill>
                <a:latin typeface="Courier New"/>
                <a:ea typeface="Courier New"/>
                <a:cs typeface="Courier New"/>
                <a:sym typeface="Courier New"/>
              </a:rPr>
              <a:t> = </a:t>
            </a:r>
            <a:r>
              <a:rPr b="1" lang="en-US" sz="1900">
                <a:solidFill>
                  <a:schemeClr val="dk1"/>
                </a:solidFill>
                <a:latin typeface="Courier New"/>
                <a:ea typeface="Courier New"/>
                <a:cs typeface="Courier New"/>
                <a:sym typeface="Courier New"/>
              </a:rPr>
              <a:t>oldArr</a:t>
            </a:r>
            <a:r>
              <a:rPr lang="en-US" sz="1900">
                <a:solidFill>
                  <a:schemeClr val="dk1"/>
                </a:solidFill>
                <a:latin typeface="Courier New"/>
                <a:ea typeface="Courier New"/>
                <a:cs typeface="Courier New"/>
                <a:sym typeface="Courier New"/>
              </a:rPr>
              <a:t>.map((</a:t>
            </a:r>
            <a:r>
              <a:rPr b="1" lang="en-US" sz="1900">
                <a:solidFill>
                  <a:schemeClr val="dk1"/>
                </a:solidFill>
                <a:latin typeface="Courier New"/>
                <a:ea typeface="Courier New"/>
                <a:cs typeface="Courier New"/>
                <a:sym typeface="Courier New"/>
              </a:rPr>
              <a:t>val</a:t>
            </a:r>
            <a:r>
              <a:rPr lang="en-US" sz="1900">
                <a:solidFill>
                  <a:schemeClr val="dk1"/>
                </a:solidFill>
                <a:latin typeface="Courier New"/>
                <a:ea typeface="Courier New"/>
                <a:cs typeface="Courier New"/>
                <a:sym typeface="Courier New"/>
              </a:rPr>
              <a:t>, </a:t>
            </a:r>
            <a:r>
              <a:rPr b="1" lang="en-US" sz="1900">
                <a:solidFill>
                  <a:schemeClr val="dk1"/>
                </a:solidFill>
                <a:latin typeface="Courier New"/>
                <a:ea typeface="Courier New"/>
                <a:cs typeface="Courier New"/>
                <a:sym typeface="Courier New"/>
              </a:rPr>
              <a:t>index</a:t>
            </a:r>
            <a:r>
              <a:rPr lang="en-US" sz="1900">
                <a:solidFill>
                  <a:schemeClr val="dk1"/>
                </a:solidFill>
                <a:latin typeface="Courier New"/>
                <a:ea typeface="Courier New"/>
                <a:cs typeface="Courier New"/>
                <a:sym typeface="Courier New"/>
              </a:rPr>
              <a:t>, </a:t>
            </a:r>
            <a:r>
              <a:rPr b="1" lang="en-US" sz="1900">
                <a:solidFill>
                  <a:schemeClr val="dk1"/>
                </a:solidFill>
                <a:latin typeface="Courier New"/>
                <a:ea typeface="Courier New"/>
                <a:cs typeface="Courier New"/>
                <a:sym typeface="Courier New"/>
              </a:rPr>
              <a:t>arr</a:t>
            </a:r>
            <a:r>
              <a:rPr lang="en-US" sz="1900">
                <a:solidFill>
                  <a:schemeClr val="dk1"/>
                </a:solidFill>
                <a:latin typeface="Courier New"/>
                <a:ea typeface="Courier New"/>
                <a:cs typeface="Courier New"/>
                <a:sym typeface="Courier New"/>
              </a:rPr>
              <a:t>) =&gt;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 // return element to new Array</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a:t>
            </a:r>
            <a:endParaRPr sz="1900">
              <a:solidFill>
                <a:schemeClr val="dk1"/>
              </a:solidFill>
              <a:latin typeface="Courier New"/>
              <a:ea typeface="Courier New"/>
              <a:cs typeface="Courier New"/>
              <a:sym typeface="Courier New"/>
            </a:endParaRPr>
          </a:p>
        </p:txBody>
      </p:sp>
      <p:sp>
        <p:nvSpPr>
          <p:cNvPr id="355" name="Google Shape;355;p55"/>
          <p:cNvSpPr txBox="1"/>
          <p:nvPr>
            <p:ph idx="1" type="body"/>
          </p:nvPr>
        </p:nvSpPr>
        <p:spPr>
          <a:xfrm>
            <a:off x="2089956" y="5227852"/>
            <a:ext cx="8371200" cy="4810500"/>
          </a:xfrm>
          <a:prstGeom prst="rect">
            <a:avLst/>
          </a:prstGeom>
        </p:spPr>
        <p:txBody>
          <a:bodyPr anchorCtr="0" anchor="t" bIns="144475" lIns="144475" spcFirstLastPara="1" rIns="144475" wrap="square" tIns="144475">
            <a:normAutofit/>
          </a:bodyPr>
          <a:lstStyle/>
          <a:p>
            <a:pPr indent="-514350" lvl="0" marL="1181100" rtl="0" algn="l">
              <a:lnSpc>
                <a:spcPct val="158000"/>
              </a:lnSpc>
              <a:spcBef>
                <a:spcPts val="460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newArr</a:t>
            </a:r>
            <a:r>
              <a:rPr lang="en-US" sz="2500">
                <a:solidFill>
                  <a:schemeClr val="dk1"/>
                </a:solidFill>
                <a:latin typeface="Georgia"/>
                <a:ea typeface="Georgia"/>
                <a:cs typeface="Georgia"/>
                <a:sym typeface="Georgia"/>
              </a:rPr>
              <a:t> — the new array that is returned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oldArr</a:t>
            </a:r>
            <a:r>
              <a:rPr lang="en-US" sz="2500">
                <a:solidFill>
                  <a:schemeClr val="dk1"/>
                </a:solidFill>
                <a:latin typeface="Georgia"/>
                <a:ea typeface="Georgia"/>
                <a:cs typeface="Georgia"/>
                <a:sym typeface="Georgia"/>
              </a:rPr>
              <a:t> — the array to run the map function on</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val</a:t>
            </a:r>
            <a:r>
              <a:rPr lang="en-US" sz="2500">
                <a:solidFill>
                  <a:schemeClr val="dk1"/>
                </a:solidFill>
                <a:latin typeface="Georgia"/>
                <a:ea typeface="Georgia"/>
                <a:cs typeface="Georgia"/>
                <a:sym typeface="Georgia"/>
              </a:rPr>
              <a:t> — the current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index</a:t>
            </a:r>
            <a:r>
              <a:rPr lang="en-US" sz="2500">
                <a:solidFill>
                  <a:schemeClr val="dk1"/>
                </a:solidFill>
                <a:latin typeface="Georgia"/>
                <a:ea typeface="Georgia"/>
                <a:cs typeface="Georgia"/>
                <a:sym typeface="Georgia"/>
              </a:rPr>
              <a:t> — the current index of the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arr</a:t>
            </a:r>
            <a:r>
              <a:rPr lang="en-US" sz="2500">
                <a:solidFill>
                  <a:schemeClr val="dk1"/>
                </a:solidFill>
                <a:latin typeface="Georgia"/>
                <a:ea typeface="Georgia"/>
                <a:cs typeface="Georgia"/>
                <a:sym typeface="Georgia"/>
              </a:rPr>
              <a:t> — the original array</a:t>
            </a:r>
            <a:endParaRPr sz="2500">
              <a:solidFill>
                <a:schemeClr val="dk1"/>
              </a:solidFill>
              <a:latin typeface="Georgia"/>
              <a:ea typeface="Georgia"/>
              <a:cs typeface="Georgia"/>
              <a:sym typeface="Georgia"/>
            </a:endParaRPr>
          </a:p>
          <a:p>
            <a:pPr indent="0" lvl="0" marL="0" rtl="0" algn="l">
              <a:spcBef>
                <a:spcPts val="0"/>
              </a:spcBef>
              <a:spcAft>
                <a:spcPts val="1900"/>
              </a:spcAft>
              <a:buNone/>
            </a:pPr>
            <a:r>
              <a:t/>
            </a:r>
            <a:endParaRPr sz="2500">
              <a:solidFill>
                <a:schemeClr val="dk1"/>
              </a:solidFill>
              <a:latin typeface="Georgia"/>
              <a:ea typeface="Georgia"/>
              <a:cs typeface="Georgia"/>
              <a:sym typeface="Georgia"/>
            </a:endParaRPr>
          </a:p>
        </p:txBody>
      </p:sp>
      <p:pic>
        <p:nvPicPr>
          <p:cNvPr id="356" name="Google Shape;356;p5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Code shown in class</a:t>
            </a:r>
            <a:endParaRPr/>
          </a:p>
        </p:txBody>
      </p:sp>
      <p:sp>
        <p:nvSpPr>
          <p:cNvPr id="362" name="Google Shape;362;p56"/>
          <p:cNvSpPr txBox="1"/>
          <p:nvPr>
            <p:ph idx="1" type="body"/>
          </p:nvPr>
        </p:nvSpPr>
        <p:spPr>
          <a:xfrm>
            <a:off x="443307" y="2185434"/>
            <a:ext cx="5760900" cy="6478500"/>
          </a:xfrm>
          <a:prstGeom prst="rect">
            <a:avLst/>
          </a:prstGeom>
        </p:spPr>
        <p:txBody>
          <a:bodyPr anchorCtr="0" anchor="t" bIns="144475" lIns="144475" spcFirstLastPara="1" rIns="144475" wrap="square" tIns="144475">
            <a:normAutofit fontScale="85000" lnSpcReduction="10000"/>
          </a:bodyPr>
          <a:lstStyle/>
          <a:p>
            <a:pPr indent="0" lvl="0" marL="0" rtl="0" algn="l">
              <a:spcBef>
                <a:spcPts val="0"/>
              </a:spcBef>
              <a:spcAft>
                <a:spcPts val="0"/>
              </a:spcAft>
              <a:buNone/>
            </a:pPr>
            <a:r>
              <a:rPr b="1" lang="en-US"/>
              <a:t>Imperative</a:t>
            </a:r>
            <a:endParaRPr b="1"/>
          </a:p>
          <a:p>
            <a:pPr indent="0" lvl="0" marL="0" rtl="0" algn="l">
              <a:spcBef>
                <a:spcPts val="1900"/>
              </a:spcBef>
              <a:spcAft>
                <a:spcPts val="0"/>
              </a:spcAft>
              <a:buNone/>
            </a:pPr>
            <a:r>
              <a:rPr lang="en-US"/>
              <a:t>var numbers = [1,2,3,4,5]</a:t>
            </a:r>
            <a:endParaRPr/>
          </a:p>
          <a:p>
            <a:pPr indent="0" lvl="0" marL="0" rtl="0" algn="l">
              <a:spcBef>
                <a:spcPts val="1900"/>
              </a:spcBef>
              <a:spcAft>
                <a:spcPts val="0"/>
              </a:spcAft>
              <a:buClr>
                <a:schemeClr val="dk1"/>
              </a:buClr>
              <a:buSzPct val="60714"/>
              <a:buFont typeface="Arial"/>
              <a:buNone/>
            </a:pPr>
            <a:r>
              <a:rPr lang="en-US"/>
              <a:t>let answers = [];</a:t>
            </a:r>
            <a:endParaRPr/>
          </a:p>
          <a:p>
            <a:pPr indent="0" lvl="0" marL="0" rtl="0" algn="l">
              <a:spcBef>
                <a:spcPts val="1900"/>
              </a:spcBef>
              <a:spcAft>
                <a:spcPts val="0"/>
              </a:spcAft>
              <a:buClr>
                <a:schemeClr val="dk1"/>
              </a:buClr>
              <a:buSzPct val="60714"/>
              <a:buFont typeface="Arial"/>
              <a:buNone/>
            </a:pPr>
            <a:r>
              <a:rPr lang="en-US"/>
              <a:t>for (var i = 0; i &lt; numbers.length; i++){</a:t>
            </a:r>
            <a:endParaRPr/>
          </a:p>
          <a:p>
            <a:pPr indent="0" lvl="0" marL="0" rtl="0" algn="l">
              <a:spcBef>
                <a:spcPts val="1900"/>
              </a:spcBef>
              <a:spcAft>
                <a:spcPts val="0"/>
              </a:spcAft>
              <a:buClr>
                <a:schemeClr val="dk1"/>
              </a:buClr>
              <a:buSzPct val="60714"/>
              <a:buFont typeface="Arial"/>
              <a:buNone/>
            </a:pPr>
            <a:r>
              <a:rPr lang="en-US"/>
              <a:t>    answers.push(numbers[i]**2);</a:t>
            </a:r>
            <a:endParaRPr/>
          </a:p>
          <a:p>
            <a:pPr indent="0" lvl="0" marL="0" rtl="0" algn="l">
              <a:spcBef>
                <a:spcPts val="1900"/>
              </a:spcBef>
              <a:spcAft>
                <a:spcPts val="0"/>
              </a:spcAft>
              <a:buClr>
                <a:schemeClr val="dk1"/>
              </a:buClr>
              <a:buSzPct val="60714"/>
              <a:buFont typeface="Arial"/>
              <a:buNone/>
            </a:pPr>
            <a:r>
              <a:rPr lang="en-US"/>
              <a:t>}</a:t>
            </a:r>
            <a:endParaRPr/>
          </a:p>
          <a:p>
            <a:pPr indent="0" lvl="0" marL="0" rtl="0" algn="l">
              <a:spcBef>
                <a:spcPts val="1900"/>
              </a:spcBef>
              <a:spcAft>
                <a:spcPts val="0"/>
              </a:spcAft>
              <a:buClr>
                <a:schemeClr val="dk1"/>
              </a:buClr>
              <a:buSzPct val="60714"/>
              <a:buFont typeface="Arial"/>
              <a:buNone/>
            </a:pPr>
            <a:r>
              <a:rPr lang="en-US"/>
              <a:t>console.log(answers)</a:t>
            </a:r>
            <a:endParaRPr/>
          </a:p>
          <a:p>
            <a:pPr indent="0" lvl="0" marL="0" rtl="0" algn="l">
              <a:spcBef>
                <a:spcPts val="1900"/>
              </a:spcBef>
              <a:spcAft>
                <a:spcPts val="0"/>
              </a:spcAft>
              <a:buNone/>
            </a:pPr>
            <a:r>
              <a:t/>
            </a:r>
            <a:endParaRPr/>
          </a:p>
          <a:p>
            <a:pPr indent="0" lvl="0" marL="0" rtl="0" algn="l">
              <a:spcBef>
                <a:spcPts val="1900"/>
              </a:spcBef>
              <a:spcAft>
                <a:spcPts val="0"/>
              </a:spcAft>
              <a:buNone/>
            </a:pPr>
            <a:r>
              <a:t/>
            </a:r>
            <a:endParaRPr/>
          </a:p>
          <a:p>
            <a:pPr indent="0" lvl="0" marL="0" rtl="0" algn="l">
              <a:spcBef>
                <a:spcPts val="1900"/>
              </a:spcBef>
              <a:spcAft>
                <a:spcPts val="1900"/>
              </a:spcAft>
              <a:buNone/>
            </a:pPr>
            <a:r>
              <a:t/>
            </a:r>
            <a:endParaRPr/>
          </a:p>
        </p:txBody>
      </p:sp>
      <p:sp>
        <p:nvSpPr>
          <p:cNvPr id="363" name="Google Shape;363;p56"/>
          <p:cNvSpPr txBox="1"/>
          <p:nvPr/>
        </p:nvSpPr>
        <p:spPr>
          <a:xfrm>
            <a:off x="6805902" y="2185434"/>
            <a:ext cx="6270300" cy="3667500"/>
          </a:xfrm>
          <a:prstGeom prst="rect">
            <a:avLst/>
          </a:prstGeom>
          <a:noFill/>
          <a:ln>
            <a:noFill/>
          </a:ln>
        </p:spPr>
        <p:txBody>
          <a:bodyPr anchorCtr="0" anchor="t" bIns="144475" lIns="144475" spcFirstLastPara="1" rIns="144475" wrap="square" tIns="144475">
            <a:spAutoFit/>
          </a:bodyPr>
          <a:lstStyle/>
          <a:p>
            <a:pPr indent="0" lvl="0" marL="0" rtl="0" algn="l">
              <a:lnSpc>
                <a:spcPct val="115000"/>
              </a:lnSpc>
              <a:spcBef>
                <a:spcPts val="0"/>
              </a:spcBef>
              <a:spcAft>
                <a:spcPts val="0"/>
              </a:spcAft>
              <a:buNone/>
            </a:pPr>
            <a:r>
              <a:rPr b="1" lang="en-US" sz="2800">
                <a:solidFill>
                  <a:schemeClr val="dk2"/>
                </a:solidFill>
              </a:rPr>
              <a:t>Declarative</a:t>
            </a:r>
            <a:endParaRPr b="1" sz="2800">
              <a:solidFill>
                <a:schemeClr val="dk2"/>
              </a:solidFill>
            </a:endParaRPr>
          </a:p>
          <a:p>
            <a:pPr indent="0" lvl="0" marL="0" rtl="0" algn="l">
              <a:lnSpc>
                <a:spcPct val="115000"/>
              </a:lnSpc>
              <a:spcBef>
                <a:spcPts val="2500"/>
              </a:spcBef>
              <a:spcAft>
                <a:spcPts val="0"/>
              </a:spcAft>
              <a:buNone/>
            </a:pPr>
            <a:r>
              <a:rPr lang="en-US" sz="2800">
                <a:solidFill>
                  <a:schemeClr val="dk2"/>
                </a:solidFill>
              </a:rPr>
              <a:t>var numbers = [1,2,3,4,5]</a:t>
            </a:r>
            <a:endParaRPr sz="2800">
              <a:solidFill>
                <a:schemeClr val="dk2"/>
              </a:solidFill>
            </a:endParaRPr>
          </a:p>
          <a:p>
            <a:pPr indent="0" lvl="0" marL="0" rtl="0" algn="l">
              <a:lnSpc>
                <a:spcPct val="115000"/>
              </a:lnSpc>
              <a:spcBef>
                <a:spcPts val="2500"/>
              </a:spcBef>
              <a:spcAft>
                <a:spcPts val="0"/>
              </a:spcAft>
              <a:buNone/>
            </a:pPr>
            <a:r>
              <a:rPr lang="en-US" sz="2800">
                <a:solidFill>
                  <a:schemeClr val="dk2"/>
                </a:solidFill>
              </a:rPr>
              <a:t>let answers = numbers.map(val=&gt; val ** 2)</a:t>
            </a:r>
            <a:endParaRPr sz="2800">
              <a:solidFill>
                <a:schemeClr val="dk2"/>
              </a:solidFill>
            </a:endParaRPr>
          </a:p>
          <a:p>
            <a:pPr indent="0" lvl="0" marL="0" rtl="0" algn="l">
              <a:lnSpc>
                <a:spcPct val="115000"/>
              </a:lnSpc>
              <a:spcBef>
                <a:spcPts val="2500"/>
              </a:spcBef>
              <a:spcAft>
                <a:spcPts val="2500"/>
              </a:spcAft>
              <a:buNone/>
            </a:pPr>
            <a:r>
              <a:t/>
            </a:r>
            <a:endParaRPr sz="2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 map()</a:t>
            </a:r>
            <a:endParaRPr/>
          </a:p>
        </p:txBody>
      </p:sp>
      <p:sp>
        <p:nvSpPr>
          <p:cNvPr id="369" name="Google Shape;369;p57"/>
          <p:cNvSpPr txBox="1"/>
          <p:nvPr/>
        </p:nvSpPr>
        <p:spPr>
          <a:xfrm>
            <a:off x="3160889" y="2087206"/>
            <a:ext cx="6216600" cy="37530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let arr = [1,2,3,4];</a:t>
            </a:r>
            <a:endParaRPr sz="2200"/>
          </a:p>
          <a:p>
            <a:pPr indent="0" lvl="0" marL="0" rtl="0" algn="l">
              <a:spcBef>
                <a:spcPts val="0"/>
              </a:spcBef>
              <a:spcAft>
                <a:spcPts val="0"/>
              </a:spcAft>
              <a:buNone/>
            </a:pPr>
            <a:r>
              <a:rPr lang="en-US" sz="2200"/>
              <a:t>let plus5 = arr.map((val, i, arr) =&gt; {</a:t>
            </a:r>
            <a:endParaRPr sz="2200"/>
          </a:p>
          <a:p>
            <a:pPr indent="0" lvl="0" marL="0" rtl="0" algn="l">
              <a:spcBef>
                <a:spcPts val="0"/>
              </a:spcBef>
              <a:spcAft>
                <a:spcPts val="0"/>
              </a:spcAft>
              <a:buNone/>
            </a:pPr>
            <a:r>
              <a:rPr lang="en-US" sz="2200"/>
              <a:t>  return val + 5;</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console.log(plus5</a:t>
            </a:r>
            <a:endParaRPr sz="2200"/>
          </a:p>
          <a:p>
            <a:pPr indent="0" lvl="0" marL="0" rtl="0" algn="l">
              <a:spcBef>
                <a:spcPts val="0"/>
              </a:spcBef>
              <a:spcAft>
                <a:spcPts val="0"/>
              </a:spcAft>
              <a:buNone/>
            </a:pPr>
            <a:r>
              <a:rPr lang="en-US" sz="2200"/>
              <a:t>)</a:t>
            </a:r>
            <a:endParaRPr sz="2200"/>
          </a:p>
        </p:txBody>
      </p:sp>
      <p:pic>
        <p:nvPicPr>
          <p:cNvPr id="370" name="Google Shape;370;p5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Another Example : map()</a:t>
            </a:r>
            <a:endParaRPr/>
          </a:p>
          <a:p>
            <a:pPr indent="0" lvl="0" marL="0" rtl="0" algn="l">
              <a:spcBef>
                <a:spcPts val="0"/>
              </a:spcBef>
              <a:spcAft>
                <a:spcPts val="0"/>
              </a:spcAft>
              <a:buNone/>
            </a:pPr>
            <a:r>
              <a:t/>
            </a:r>
            <a:endParaRPr/>
          </a:p>
        </p:txBody>
      </p:sp>
      <p:sp>
        <p:nvSpPr>
          <p:cNvPr id="376" name="Google Shape;376;p58"/>
          <p:cNvSpPr txBox="1"/>
          <p:nvPr/>
        </p:nvSpPr>
        <p:spPr>
          <a:xfrm>
            <a:off x="3168427" y="2127313"/>
            <a:ext cx="6667800" cy="47565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arr = [1,2,3,4];</a:t>
            </a:r>
            <a:endParaRPr sz="2200"/>
          </a:p>
          <a:p>
            <a:pPr indent="0" lvl="0" marL="0" rtl="0" algn="l">
              <a:spcBef>
                <a:spcPts val="0"/>
              </a:spcBef>
              <a:spcAft>
                <a:spcPts val="0"/>
              </a:spcAft>
              <a:buNone/>
            </a:pPr>
            <a:r>
              <a:rPr lang="en-US" sz="2200"/>
              <a:t>let newArr = arr.map((val, i, arr) =&gt; {</a:t>
            </a:r>
            <a:endParaRPr sz="2200"/>
          </a:p>
          <a:p>
            <a:pPr indent="0" lvl="0" marL="0" rtl="0" algn="l">
              <a:spcBef>
                <a:spcPts val="0"/>
              </a:spcBef>
              <a:spcAft>
                <a:spcPts val="0"/>
              </a:spcAft>
              <a:buNone/>
            </a:pPr>
            <a:r>
              <a:rPr lang="en-US" sz="2200"/>
              <a:t>  return {</a:t>
            </a:r>
            <a:endParaRPr sz="2200"/>
          </a:p>
          <a:p>
            <a:pPr indent="0" lvl="0" marL="0" rtl="0" algn="l">
              <a:spcBef>
                <a:spcPts val="0"/>
              </a:spcBef>
              <a:spcAft>
                <a:spcPts val="0"/>
              </a:spcAft>
              <a:buNone/>
            </a:pPr>
            <a:r>
              <a:rPr lang="en-US" sz="2200"/>
              <a:t>    value: val,</a:t>
            </a:r>
            <a:endParaRPr sz="2200"/>
          </a:p>
          <a:p>
            <a:pPr indent="0" lvl="0" marL="0" rtl="0" algn="l">
              <a:spcBef>
                <a:spcPts val="0"/>
              </a:spcBef>
              <a:spcAft>
                <a:spcPts val="0"/>
              </a:spcAft>
              <a:buNone/>
            </a:pPr>
            <a:r>
              <a:rPr lang="en-US" sz="2200"/>
              <a:t>    index: i</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console.log(newArr)</a:t>
            </a:r>
            <a:endParaRPr sz="2200"/>
          </a:p>
        </p:txBody>
      </p:sp>
      <p:pic>
        <p:nvPicPr>
          <p:cNvPr id="377" name="Google Shape;377;p5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.filter</a:t>
            </a:r>
            <a:endParaRPr/>
          </a:p>
        </p:txBody>
      </p:sp>
      <p:sp>
        <p:nvSpPr>
          <p:cNvPr id="383" name="Google Shape;383;p59"/>
          <p:cNvSpPr txBox="1"/>
          <p:nvPr>
            <p:ph idx="1" type="body"/>
          </p:nvPr>
        </p:nvSpPr>
        <p:spPr>
          <a:xfrm>
            <a:off x="443307" y="2185434"/>
            <a:ext cx="12118200" cy="1728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The </a:t>
            </a:r>
            <a:r>
              <a:rPr lang="en-US" sz="1900">
                <a:solidFill>
                  <a:schemeClr val="dk1"/>
                </a:solidFill>
                <a:latin typeface="Courier New"/>
                <a:ea typeface="Courier New"/>
                <a:cs typeface="Courier New"/>
                <a:sym typeface="Courier New"/>
              </a:rPr>
              <a:t>filter()</a:t>
            </a:r>
            <a:r>
              <a:rPr lang="en-US" sz="2500">
                <a:solidFill>
                  <a:schemeClr val="dk1"/>
                </a:solidFill>
                <a:highlight>
                  <a:srgbClr val="FFFFFF"/>
                </a:highlight>
                <a:latin typeface="Georgia"/>
                <a:ea typeface="Georgia"/>
                <a:cs typeface="Georgia"/>
                <a:sym typeface="Georgia"/>
              </a:rPr>
              <a:t> method returns a new array created from all elements that pass a certain test performed on an original array.</a:t>
            </a:r>
            <a:endParaRPr/>
          </a:p>
        </p:txBody>
      </p:sp>
      <p:pic>
        <p:nvPicPr>
          <p:cNvPr id="384" name="Google Shape;384;p5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.filter syntax and explanation</a:t>
            </a:r>
            <a:endParaRPr/>
          </a:p>
        </p:txBody>
      </p:sp>
      <p:sp>
        <p:nvSpPr>
          <p:cNvPr id="390" name="Google Shape;390;p60"/>
          <p:cNvSpPr txBox="1"/>
          <p:nvPr/>
        </p:nvSpPr>
        <p:spPr>
          <a:xfrm>
            <a:off x="2596480" y="2368190"/>
            <a:ext cx="7811700" cy="10860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newArr = oldArr.filter(callback);</a:t>
            </a:r>
            <a:endParaRPr sz="1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900">
              <a:solidFill>
                <a:schemeClr val="dk1"/>
              </a:solidFill>
              <a:latin typeface="Courier New"/>
              <a:ea typeface="Courier New"/>
              <a:cs typeface="Courier New"/>
              <a:sym typeface="Courier New"/>
            </a:endParaRPr>
          </a:p>
        </p:txBody>
      </p:sp>
      <p:sp>
        <p:nvSpPr>
          <p:cNvPr id="391" name="Google Shape;391;p60"/>
          <p:cNvSpPr txBox="1"/>
          <p:nvPr/>
        </p:nvSpPr>
        <p:spPr>
          <a:xfrm>
            <a:off x="1678293" y="4053997"/>
            <a:ext cx="9648300" cy="4495500"/>
          </a:xfrm>
          <a:prstGeom prst="rect">
            <a:avLst/>
          </a:prstGeom>
          <a:noFill/>
          <a:ln>
            <a:noFill/>
          </a:ln>
        </p:spPr>
        <p:txBody>
          <a:bodyPr anchorCtr="0" anchor="ctr" bIns="144475" lIns="144475" spcFirstLastPara="1" rIns="144475" wrap="square" tIns="144475">
            <a:noAutofit/>
          </a:bodyPr>
          <a:lstStyle/>
          <a:p>
            <a:pPr indent="0" lvl="0" marL="0" rtl="0" algn="l">
              <a:lnSpc>
                <a:spcPct val="158000"/>
              </a:lnSpc>
              <a:spcBef>
                <a:spcPts val="3500"/>
              </a:spcBef>
              <a:spcAft>
                <a:spcPts val="0"/>
              </a:spcAft>
              <a:buNone/>
            </a:pPr>
            <a:r>
              <a:rPr lang="en-US" sz="2500">
                <a:solidFill>
                  <a:schemeClr val="dk1"/>
                </a:solidFill>
                <a:latin typeface="Georgia"/>
                <a:ea typeface="Georgia"/>
                <a:cs typeface="Georgia"/>
                <a:sym typeface="Georgia"/>
              </a:rPr>
              <a:t>The  </a:t>
            </a:r>
            <a:r>
              <a:rPr lang="en-US" sz="1900">
                <a:solidFill>
                  <a:schemeClr val="dk1"/>
                </a:solidFill>
                <a:latin typeface="Courier New"/>
                <a:ea typeface="Courier New"/>
                <a:cs typeface="Courier New"/>
                <a:sym typeface="Courier New"/>
              </a:rPr>
              <a:t>callback</a:t>
            </a:r>
            <a:r>
              <a:rPr lang="en-US" sz="2500">
                <a:solidFill>
                  <a:schemeClr val="dk1"/>
                </a:solidFill>
                <a:latin typeface="Georgia"/>
                <a:ea typeface="Georgia"/>
                <a:cs typeface="Georgia"/>
                <a:sym typeface="Georgia"/>
              </a:rPr>
              <a:t> function can take three arguments:</a:t>
            </a:r>
            <a:endParaRPr sz="2500">
              <a:solidFill>
                <a:schemeClr val="dk1"/>
              </a:solidFill>
              <a:latin typeface="Georgia"/>
              <a:ea typeface="Georgia"/>
              <a:cs typeface="Georgia"/>
              <a:sym typeface="Georgia"/>
            </a:endParaRPr>
          </a:p>
          <a:p>
            <a:pPr indent="-514350" lvl="0" marL="1181100" rtl="0" algn="l">
              <a:lnSpc>
                <a:spcPct val="158000"/>
              </a:lnSpc>
              <a:spcBef>
                <a:spcPts val="350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element</a:t>
            </a:r>
            <a:r>
              <a:rPr lang="en-US" sz="2500">
                <a:solidFill>
                  <a:schemeClr val="dk1"/>
                </a:solidFill>
                <a:latin typeface="Georgia"/>
                <a:ea typeface="Georgia"/>
                <a:cs typeface="Georgia"/>
                <a:sym typeface="Georgia"/>
              </a:rPr>
              <a:t> — the current element of the array</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index</a:t>
            </a:r>
            <a:r>
              <a:rPr lang="en-US" sz="2500">
                <a:solidFill>
                  <a:schemeClr val="dk1"/>
                </a:solidFill>
                <a:latin typeface="Georgia"/>
                <a:ea typeface="Georgia"/>
                <a:cs typeface="Georgia"/>
                <a:sym typeface="Georgia"/>
              </a:rPr>
              <a:t> — the current index of the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arr</a:t>
            </a:r>
            <a:r>
              <a:rPr lang="en-US" sz="2500">
                <a:solidFill>
                  <a:schemeClr val="dk1"/>
                </a:solidFill>
                <a:latin typeface="Georgia"/>
                <a:ea typeface="Georgia"/>
                <a:cs typeface="Georgia"/>
                <a:sym typeface="Georgia"/>
              </a:rPr>
              <a:t> — the original array</a:t>
            </a:r>
            <a:endParaRPr sz="2500">
              <a:solidFill>
                <a:schemeClr val="dk1"/>
              </a:solidFill>
              <a:latin typeface="Georgia"/>
              <a:ea typeface="Georgia"/>
              <a:cs typeface="Georgia"/>
              <a:sym typeface="Georgia"/>
            </a:endParaRPr>
          </a:p>
        </p:txBody>
      </p:sp>
      <p:pic>
        <p:nvPicPr>
          <p:cNvPr id="392" name="Google Shape;392;p6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1: .filter()</a:t>
            </a:r>
            <a:endParaRPr/>
          </a:p>
        </p:txBody>
      </p:sp>
      <p:sp>
        <p:nvSpPr>
          <p:cNvPr id="398" name="Google Shape;398;p61"/>
          <p:cNvSpPr txBox="1"/>
          <p:nvPr>
            <p:ph idx="1" type="body"/>
          </p:nvPr>
        </p:nvSpPr>
        <p:spPr>
          <a:xfrm>
            <a:off x="6724978" y="2204539"/>
            <a:ext cx="5727900" cy="5039100"/>
          </a:xfrm>
          <a:prstGeom prst="rect">
            <a:avLst/>
          </a:prstGeom>
          <a:ln cap="flat" cmpd="sng" w="9525">
            <a:solidFill>
              <a:schemeClr val="dk1"/>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arr = [1,2,3,4,5,6];</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even = arr.filter(val =&gt;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  return val % 2 === 0;</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console.log(even)</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pic>
        <p:nvPicPr>
          <p:cNvPr id="399" name="Google Shape;399;p61"/>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400" name="Google Shape;400;p61"/>
          <p:cNvSpPr txBox="1"/>
          <p:nvPr/>
        </p:nvSpPr>
        <p:spPr>
          <a:xfrm>
            <a:off x="663609" y="2325239"/>
            <a:ext cx="4521900" cy="40167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t/>
            </a:r>
            <a:endParaRPr sz="2200"/>
          </a:p>
          <a:p>
            <a:pPr indent="0" lvl="0" marL="0" rtl="0" algn="l">
              <a:spcBef>
                <a:spcPts val="0"/>
              </a:spcBef>
              <a:spcAft>
                <a:spcPts val="0"/>
              </a:spcAft>
              <a:buNone/>
            </a:pPr>
            <a:r>
              <a:rPr lang="en-US" sz="2200"/>
              <a:t>var answers2 = [];</a:t>
            </a:r>
            <a:endParaRPr sz="2200"/>
          </a:p>
          <a:p>
            <a:pPr indent="0" lvl="0" marL="0" rtl="0" algn="l">
              <a:spcBef>
                <a:spcPts val="0"/>
              </a:spcBef>
              <a:spcAft>
                <a:spcPts val="0"/>
              </a:spcAft>
              <a:buNone/>
            </a:pPr>
            <a:r>
              <a:rPr lang="en-US" sz="2200"/>
              <a:t>for (var i = 0; i &lt; numbers.length; i++){</a:t>
            </a:r>
            <a:endParaRPr sz="2200"/>
          </a:p>
          <a:p>
            <a:pPr indent="0" lvl="0" marL="0" rtl="0" algn="l">
              <a:spcBef>
                <a:spcPts val="0"/>
              </a:spcBef>
              <a:spcAft>
                <a:spcPts val="0"/>
              </a:spcAft>
              <a:buNone/>
            </a:pPr>
            <a:r>
              <a:rPr lang="en-US" sz="2200"/>
              <a:t>if (numbers[i] % 2 == 0){</a:t>
            </a:r>
            <a:endParaRPr sz="2200"/>
          </a:p>
          <a:p>
            <a:pPr indent="0" lvl="0" marL="0" rtl="0" algn="l">
              <a:spcBef>
                <a:spcPts val="0"/>
              </a:spcBef>
              <a:spcAft>
                <a:spcPts val="0"/>
              </a:spcAft>
              <a:buNone/>
            </a:pPr>
            <a:r>
              <a:rPr lang="en-US" sz="2200"/>
              <a:t>    answers2.push(numbers[i])</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console.log(answers2)</a:t>
            </a:r>
            <a:endParaRPr sz="2200"/>
          </a:p>
          <a:p>
            <a:pPr indent="0" lvl="0" marL="0" rtl="0" algn="l">
              <a:spcBef>
                <a:spcPts val="0"/>
              </a:spcBef>
              <a:spcAft>
                <a:spcPts val="0"/>
              </a:spcAft>
              <a:buNone/>
            </a:pPr>
            <a:r>
              <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.reduce</a:t>
            </a:r>
            <a:endParaRPr/>
          </a:p>
        </p:txBody>
      </p:sp>
      <p:sp>
        <p:nvSpPr>
          <p:cNvPr id="406" name="Google Shape;406;p62"/>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The </a:t>
            </a:r>
            <a:r>
              <a:rPr lang="en-US" sz="1900">
                <a:solidFill>
                  <a:schemeClr val="dk1"/>
                </a:solidFill>
                <a:latin typeface="Courier New"/>
                <a:ea typeface="Courier New"/>
                <a:cs typeface="Courier New"/>
                <a:sym typeface="Courier New"/>
              </a:rPr>
              <a:t>reduce()</a:t>
            </a:r>
            <a:r>
              <a:rPr lang="en-US" sz="2500">
                <a:solidFill>
                  <a:schemeClr val="dk1"/>
                </a:solidFill>
                <a:highlight>
                  <a:srgbClr val="FFFFFF"/>
                </a:highlight>
                <a:latin typeface="Georgia"/>
                <a:ea typeface="Georgia"/>
                <a:cs typeface="Georgia"/>
                <a:sym typeface="Georgia"/>
              </a:rPr>
              <a:t> method is used to apply a function to each element in the array to reduce the array to a single value.</a:t>
            </a:r>
            <a:endParaRPr/>
          </a:p>
        </p:txBody>
      </p:sp>
      <p:pic>
        <p:nvPicPr>
          <p:cNvPr id="407" name="Google Shape;407;p6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Number and operation</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630481" y="247713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Number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age = 13;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weight = 70.5</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Number operation + , - , *, /,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a = 10;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b = 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sum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minus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product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division = a/b; // 3.333333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modulo = a%b; // 1 (Remainder of the division operation)</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.reduce syntax and explanation</a:t>
            </a:r>
            <a:endParaRPr/>
          </a:p>
        </p:txBody>
      </p:sp>
      <p:sp>
        <p:nvSpPr>
          <p:cNvPr id="413" name="Google Shape;413;p63"/>
          <p:cNvSpPr txBox="1"/>
          <p:nvPr/>
        </p:nvSpPr>
        <p:spPr>
          <a:xfrm>
            <a:off x="2483627" y="2147413"/>
            <a:ext cx="8037600" cy="21072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result = arr.reduce(callback);</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 Optionally, you can specify an initial value</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let result = arr.reduce(callback, initValue);</a:t>
            </a:r>
            <a:endParaRPr sz="1900">
              <a:solidFill>
                <a:schemeClr val="dk1"/>
              </a:solidFill>
              <a:latin typeface="Courier New"/>
              <a:ea typeface="Courier New"/>
              <a:cs typeface="Courier New"/>
              <a:sym typeface="Courier New"/>
            </a:endParaRPr>
          </a:p>
        </p:txBody>
      </p:sp>
      <p:pic>
        <p:nvPicPr>
          <p:cNvPr id="414" name="Google Shape;414;p6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1: .reduce()</a:t>
            </a:r>
            <a:endParaRPr/>
          </a:p>
        </p:txBody>
      </p:sp>
      <p:sp>
        <p:nvSpPr>
          <p:cNvPr id="420" name="Google Shape;420;p64"/>
          <p:cNvSpPr txBox="1"/>
          <p:nvPr>
            <p:ph idx="1" type="body"/>
          </p:nvPr>
        </p:nvSpPr>
        <p:spPr>
          <a:xfrm>
            <a:off x="4455858" y="2325239"/>
            <a:ext cx="7684800" cy="5501100"/>
          </a:xfrm>
          <a:prstGeom prst="rect">
            <a:avLst/>
          </a:prstGeom>
          <a:ln cap="flat" cmpd="sng" w="9525">
            <a:solidFill>
              <a:srgbClr val="000000"/>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arr = [1,2,3,4];</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sum = arr.reduce((acc, val) =&gt;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  return acc + val;</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console.log(sum)</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pic>
        <p:nvPicPr>
          <p:cNvPr id="421" name="Google Shape;421;p64"/>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422" name="Google Shape;422;p64"/>
          <p:cNvSpPr txBox="1"/>
          <p:nvPr/>
        </p:nvSpPr>
        <p:spPr>
          <a:xfrm>
            <a:off x="0" y="3680142"/>
            <a:ext cx="4266600" cy="1985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for (var i = 0; i &lt; numbers.length; i ++){</a:t>
            </a:r>
            <a:endParaRPr sz="2200"/>
          </a:p>
          <a:p>
            <a:pPr indent="0" lvl="0" marL="0" rtl="0" algn="l">
              <a:spcBef>
                <a:spcPts val="0"/>
              </a:spcBef>
              <a:spcAft>
                <a:spcPts val="0"/>
              </a:spcAft>
              <a:buNone/>
            </a:pPr>
            <a:r>
              <a:rPr lang="en-US" sz="2200"/>
              <a:t>    sum += numbers[i];</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console.log(sum)</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2: .reduce() with initial value</a:t>
            </a:r>
            <a:endParaRPr/>
          </a:p>
          <a:p>
            <a:pPr indent="0" lvl="0" marL="0" rtl="0" algn="l">
              <a:spcBef>
                <a:spcPts val="0"/>
              </a:spcBef>
              <a:spcAft>
                <a:spcPts val="0"/>
              </a:spcAft>
              <a:buNone/>
            </a:pPr>
            <a:r>
              <a:t/>
            </a:r>
            <a:endParaRPr/>
          </a:p>
        </p:txBody>
      </p:sp>
      <p:sp>
        <p:nvSpPr>
          <p:cNvPr id="428" name="Google Shape;428;p65"/>
          <p:cNvSpPr txBox="1"/>
          <p:nvPr>
            <p:ph idx="1" type="body"/>
          </p:nvPr>
        </p:nvSpPr>
        <p:spPr>
          <a:xfrm>
            <a:off x="443307" y="2185434"/>
            <a:ext cx="6962400" cy="4919100"/>
          </a:xfrm>
          <a:prstGeom prst="rect">
            <a:avLst/>
          </a:prstGeom>
          <a:ln cap="flat" cmpd="sng" w="9525">
            <a:solidFill>
              <a:srgbClr val="000000"/>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None/>
            </a:pPr>
            <a:r>
              <a:rPr lang="en-US" sz="1900">
                <a:solidFill>
                  <a:schemeClr val="dk1"/>
                </a:solidFill>
                <a:highlight>
                  <a:srgbClr val="FFFFFF"/>
                </a:highlight>
                <a:latin typeface="Georgia"/>
                <a:ea typeface="Georgia"/>
                <a:cs typeface="Georgia"/>
                <a:sym typeface="Georgia"/>
              </a:rPr>
              <a:t>let arr = [1,2,3,4];</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Clr>
                <a:schemeClr val="dk1"/>
              </a:buClr>
              <a:buSzPts val="1700"/>
              <a:buFont typeface="Arial"/>
              <a:buNone/>
            </a:pPr>
            <a:r>
              <a:rPr lang="en-US" sz="1900">
                <a:solidFill>
                  <a:schemeClr val="dk1"/>
                </a:solidFill>
                <a:latin typeface="Georgia"/>
                <a:ea typeface="Georgia"/>
                <a:cs typeface="Georgia"/>
                <a:sym typeface="Georgia"/>
              </a:rPr>
              <a:t>let sum = arr.reduce((acc, val) =&gt; {</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Clr>
                <a:schemeClr val="dk1"/>
              </a:buClr>
              <a:buSzPts val="1700"/>
              <a:buFont typeface="Arial"/>
              <a:buNone/>
            </a:pPr>
            <a:r>
              <a:rPr lang="en-US" sz="1900">
                <a:solidFill>
                  <a:schemeClr val="dk1"/>
                </a:solidFill>
                <a:latin typeface="Georgia"/>
                <a:ea typeface="Georgia"/>
                <a:cs typeface="Georgia"/>
                <a:sym typeface="Georgia"/>
              </a:rPr>
              <a:t> return acc + val;</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None/>
            </a:pPr>
            <a:r>
              <a:rPr lang="en-US" sz="1900">
                <a:solidFill>
                  <a:schemeClr val="dk1"/>
                </a:solidFill>
                <a:latin typeface="Georgia"/>
                <a:ea typeface="Georgia"/>
                <a:cs typeface="Georgia"/>
                <a:sym typeface="Georgia"/>
              </a:rPr>
              <a:t>}</a:t>
            </a:r>
            <a:r>
              <a:rPr b="1" lang="en-US" sz="1900">
                <a:solidFill>
                  <a:schemeClr val="dk1"/>
                </a:solidFill>
                <a:latin typeface="Georgia"/>
                <a:ea typeface="Georgia"/>
                <a:cs typeface="Georgia"/>
                <a:sym typeface="Georgia"/>
              </a:rPr>
              <a:t>, 100</a:t>
            </a:r>
            <a:r>
              <a:rPr lang="en-US" sz="1900">
                <a:solidFill>
                  <a:schemeClr val="dk1"/>
                </a:solidFill>
                <a:latin typeface="Georgia"/>
                <a:ea typeface="Georgia"/>
                <a:cs typeface="Georgia"/>
                <a:sym typeface="Georgia"/>
              </a:rPr>
              <a:t>);</a:t>
            </a:r>
            <a:endParaRPr sz="19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700"/>
              <a:buFont typeface="Arial"/>
              <a:buNone/>
            </a:pPr>
            <a:r>
              <a:rPr lang="en-US" sz="1900">
                <a:solidFill>
                  <a:schemeClr val="dk1"/>
                </a:solidFill>
                <a:highlight>
                  <a:srgbClr val="FFFFFF"/>
                </a:highlight>
                <a:latin typeface="Georgia"/>
                <a:ea typeface="Georgia"/>
                <a:cs typeface="Georgia"/>
                <a:sym typeface="Georgia"/>
              </a:rPr>
              <a:t>console.log(sum)</a:t>
            </a:r>
            <a:endParaRPr sz="1900">
              <a:solidFill>
                <a:schemeClr val="dk1"/>
              </a:solidFill>
              <a:latin typeface="Georgia"/>
              <a:ea typeface="Georgia"/>
              <a:cs typeface="Georgia"/>
              <a:sym typeface="Georgia"/>
            </a:endParaRPr>
          </a:p>
          <a:p>
            <a:pPr indent="0" lvl="0" marL="0" rtl="0" algn="l">
              <a:spcBef>
                <a:spcPts val="1900"/>
              </a:spcBef>
              <a:spcAft>
                <a:spcPts val="1900"/>
              </a:spcAft>
              <a:buNone/>
            </a:pPr>
            <a:r>
              <a:t/>
            </a:r>
            <a:endParaRPr sz="1900">
              <a:solidFill>
                <a:schemeClr val="dk1"/>
              </a:solidFill>
              <a:highlight>
                <a:srgbClr val="FFFFFF"/>
              </a:highlight>
              <a:latin typeface="Georgia"/>
              <a:ea typeface="Georgia"/>
              <a:cs typeface="Georgia"/>
              <a:sym typeface="Georgia"/>
            </a:endParaRPr>
          </a:p>
        </p:txBody>
      </p:sp>
      <p:pic>
        <p:nvPicPr>
          <p:cNvPr id="429" name="Google Shape;429;p6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3 - Calculate average</a:t>
            </a:r>
            <a:endParaRPr/>
          </a:p>
        </p:txBody>
      </p:sp>
      <p:sp>
        <p:nvSpPr>
          <p:cNvPr id="435" name="Google Shape;435;p66"/>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calculateAverage = numbers =&gt;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if (numbers.length === 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const sum = numbers.reduce((accumulator, currentValue) =&gt; accumulator + currentValue, 0);</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sum / numbers.length;</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inputArray = [10, 5, 8, 12,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const average = calculateAverage(inputArray);</a:t>
            </a:r>
            <a:endParaRPr>
              <a:solidFill>
                <a:schemeClr val="dk1"/>
              </a:solidFill>
              <a:highlight>
                <a:schemeClr val="lt1"/>
              </a:highlight>
            </a:endParaRPr>
          </a:p>
        </p:txBody>
      </p:sp>
      <p:pic>
        <p:nvPicPr>
          <p:cNvPr id="436" name="Google Shape;436;p6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7"/>
          <p:cNvSpPr/>
          <p:nvPr/>
        </p:nvSpPr>
        <p:spPr>
          <a:xfrm>
            <a:off x="1379271" y="1436492"/>
            <a:ext cx="18330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442" name="Google Shape;442;p67"/>
          <p:cNvSpPr/>
          <p:nvPr/>
        </p:nvSpPr>
        <p:spPr>
          <a:xfrm>
            <a:off x="5598364" y="1188409"/>
            <a:ext cx="17583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443" name="Google Shape;443;p67"/>
          <p:cNvSpPr/>
          <p:nvPr/>
        </p:nvSpPr>
        <p:spPr>
          <a:xfrm>
            <a:off x="9935182" y="1188409"/>
            <a:ext cx="23373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cxnSp>
        <p:nvCxnSpPr>
          <p:cNvPr id="444" name="Google Shape;444;p67"/>
          <p:cNvCxnSpPr>
            <a:endCxn id="441" idx="1"/>
          </p:cNvCxnSpPr>
          <p:nvPr/>
        </p:nvCxnSpPr>
        <p:spPr>
          <a:xfrm flipH="1" rot="10800000">
            <a:off x="723471" y="4721192"/>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5" name="Google Shape;445;p67"/>
          <p:cNvCxnSpPr/>
          <p:nvPr/>
        </p:nvCxnSpPr>
        <p:spPr>
          <a:xfrm flipH="1" rot="10800000">
            <a:off x="3212231" y="4732621"/>
            <a:ext cx="504600" cy="222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67"/>
          <p:cNvCxnSpPr/>
          <p:nvPr/>
        </p:nvCxnSpPr>
        <p:spPr>
          <a:xfrm flipH="1" rot="10800000">
            <a:off x="4942578" y="4704439"/>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67"/>
          <p:cNvCxnSpPr/>
          <p:nvPr/>
        </p:nvCxnSpPr>
        <p:spPr>
          <a:xfrm flipH="1" rot="10800000">
            <a:off x="7328711" y="4726910"/>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67"/>
          <p:cNvCxnSpPr/>
          <p:nvPr/>
        </p:nvCxnSpPr>
        <p:spPr>
          <a:xfrm flipH="1" rot="10800000">
            <a:off x="9279396" y="4704439"/>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67"/>
          <p:cNvCxnSpPr/>
          <p:nvPr/>
        </p:nvCxnSpPr>
        <p:spPr>
          <a:xfrm flipH="1" rot="10800000">
            <a:off x="12272462" y="4704439"/>
            <a:ext cx="655800" cy="3360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67"/>
          <p:cNvSpPr txBox="1"/>
          <p:nvPr/>
        </p:nvSpPr>
        <p:spPr>
          <a:xfrm>
            <a:off x="1665173" y="4553150"/>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map</a:t>
            </a:r>
            <a:endParaRPr sz="2200"/>
          </a:p>
        </p:txBody>
      </p:sp>
      <p:sp>
        <p:nvSpPr>
          <p:cNvPr id="451" name="Google Shape;451;p67"/>
          <p:cNvSpPr txBox="1"/>
          <p:nvPr/>
        </p:nvSpPr>
        <p:spPr>
          <a:xfrm>
            <a:off x="6224907" y="4497351"/>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filter</a:t>
            </a:r>
            <a:endParaRPr sz="2200"/>
          </a:p>
        </p:txBody>
      </p:sp>
      <p:sp>
        <p:nvSpPr>
          <p:cNvPr id="452" name="Google Shape;452;p67"/>
          <p:cNvSpPr txBox="1"/>
          <p:nvPr/>
        </p:nvSpPr>
        <p:spPr>
          <a:xfrm>
            <a:off x="10623129" y="4553150"/>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reduce</a:t>
            </a:r>
            <a:endParaRPr sz="2200"/>
          </a:p>
        </p:txBody>
      </p:sp>
      <p:sp>
        <p:nvSpPr>
          <p:cNvPr id="453" name="Google Shape;453;p67"/>
          <p:cNvSpPr txBox="1"/>
          <p:nvPr/>
        </p:nvSpPr>
        <p:spPr>
          <a:xfrm>
            <a:off x="351644" y="3945576"/>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4" name="Google Shape;454;p67"/>
          <p:cNvSpPr txBox="1"/>
          <p:nvPr/>
        </p:nvSpPr>
        <p:spPr>
          <a:xfrm>
            <a:off x="3338738"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5" name="Google Shape;455;p67"/>
          <p:cNvSpPr txBox="1"/>
          <p:nvPr/>
        </p:nvSpPr>
        <p:spPr>
          <a:xfrm>
            <a:off x="4942578"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6" name="Google Shape;456;p67"/>
          <p:cNvSpPr txBox="1"/>
          <p:nvPr/>
        </p:nvSpPr>
        <p:spPr>
          <a:xfrm>
            <a:off x="7356658" y="2762856"/>
            <a:ext cx="18330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0 &lt;= x &lt;= n</a:t>
            </a:r>
            <a:endParaRPr i="1" sz="2200"/>
          </a:p>
        </p:txBody>
      </p:sp>
      <p:sp>
        <p:nvSpPr>
          <p:cNvPr id="457" name="Google Shape;457;p67"/>
          <p:cNvSpPr txBox="1"/>
          <p:nvPr/>
        </p:nvSpPr>
        <p:spPr>
          <a:xfrm>
            <a:off x="9354916"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8" name="Google Shape;458;p67"/>
          <p:cNvSpPr txBox="1"/>
          <p:nvPr/>
        </p:nvSpPr>
        <p:spPr>
          <a:xfrm>
            <a:off x="12500053"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1</a:t>
            </a:r>
            <a:endParaRPr i="1" sz="2200"/>
          </a:p>
        </p:txBody>
      </p:sp>
      <p:pic>
        <p:nvPicPr>
          <p:cNvPr id="459" name="Google Shape;459;p6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65" name="Google Shape;465;p68"/>
          <p:cNvSpPr txBox="1"/>
          <p:nvPr>
            <p:ph idx="1" type="body"/>
          </p:nvPr>
        </p:nvSpPr>
        <p:spPr>
          <a:xfrm>
            <a:off x="443307" y="2185434"/>
            <a:ext cx="12118200" cy="3152700"/>
          </a:xfrm>
          <a:prstGeom prst="rect">
            <a:avLst/>
          </a:prstGeom>
        </p:spPr>
        <p:txBody>
          <a:bodyPr anchorCtr="0" anchor="t" bIns="144475" lIns="144475" spcFirstLastPara="1" rIns="144475" wrap="square" tIns="144475">
            <a:normAutofit/>
          </a:bodyPr>
          <a:lstStyle/>
          <a:p>
            <a:pPr indent="-546100" lvl="0" marL="723900" rtl="0" algn="l">
              <a:spcBef>
                <a:spcPts val="0"/>
              </a:spcBef>
              <a:spcAft>
                <a:spcPts val="0"/>
              </a:spcAft>
              <a:buSzPts val="2800"/>
              <a:buAutoNum type="arabicParenR"/>
            </a:pPr>
            <a:r>
              <a:rPr lang="en-US" sz="2500">
                <a:solidFill>
                  <a:schemeClr val="dk1"/>
                </a:solidFill>
                <a:highlight>
                  <a:srgbClr val="FFFFFF"/>
                </a:highlight>
                <a:latin typeface="Georgia"/>
                <a:ea typeface="Georgia"/>
                <a:cs typeface="Georgia"/>
                <a:sym typeface="Georgia"/>
              </a:rPr>
              <a:t>Create a function that will double the even numbers and leave the odd numbers the same.   = [1,4,3,8,5]</a:t>
            </a:r>
            <a:endParaRPr sz="2500">
              <a:solidFill>
                <a:schemeClr val="dk1"/>
              </a:solidFill>
              <a:highlight>
                <a:srgbClr val="FFFFFF"/>
              </a:highlight>
              <a:latin typeface="Georgia"/>
              <a:ea typeface="Georgia"/>
              <a:cs typeface="Georgia"/>
              <a:sym typeface="Georgia"/>
            </a:endParaRPr>
          </a:p>
          <a:p>
            <a:pPr indent="-527050" lvl="0" marL="723900" rtl="0" algn="l">
              <a:spcBef>
                <a:spcPts val="0"/>
              </a:spcBef>
              <a:spcAft>
                <a:spcPts val="0"/>
              </a:spcAft>
              <a:buClr>
                <a:schemeClr val="dk1"/>
              </a:buClr>
              <a:buSzPts val="2500"/>
              <a:buFont typeface="Georgia"/>
              <a:buAutoNum type="arabicParenR"/>
            </a:pPr>
            <a:r>
              <a:rPr lang="en-US" sz="2500">
                <a:solidFill>
                  <a:schemeClr val="dk1"/>
                </a:solidFill>
                <a:highlight>
                  <a:srgbClr val="FFFFFF"/>
                </a:highlight>
                <a:latin typeface="Georgia"/>
                <a:ea typeface="Georgia"/>
                <a:cs typeface="Georgia"/>
                <a:sym typeface="Georgia"/>
              </a:rPr>
              <a:t>Given an array of objects as follows, return the </a:t>
            </a:r>
            <a:r>
              <a:rPr b="1" lang="en-US" sz="2500">
                <a:solidFill>
                  <a:schemeClr val="dk1"/>
                </a:solidFill>
                <a:highlight>
                  <a:srgbClr val="FFFFFF"/>
                </a:highlight>
                <a:latin typeface="Georgia"/>
                <a:ea typeface="Georgia"/>
                <a:cs typeface="Georgia"/>
                <a:sym typeface="Georgia"/>
              </a:rPr>
              <a:t>name</a:t>
            </a:r>
            <a:r>
              <a:rPr lang="en-US" sz="2500">
                <a:solidFill>
                  <a:schemeClr val="dk1"/>
                </a:solidFill>
                <a:highlight>
                  <a:srgbClr val="FFFFFF"/>
                </a:highlight>
                <a:latin typeface="Georgia"/>
                <a:ea typeface="Georgia"/>
                <a:cs typeface="Georgia"/>
                <a:sym typeface="Georgia"/>
              </a:rPr>
              <a:t> of countries where population more than 500,000,000. = [“China”,”India”]</a:t>
            </a:r>
            <a:endParaRPr sz="2500">
              <a:solidFill>
                <a:schemeClr val="dk1"/>
              </a:solidFill>
              <a:highlight>
                <a:srgbClr val="FFFFFF"/>
              </a:highlight>
              <a:latin typeface="Georgia"/>
              <a:ea typeface="Georgia"/>
              <a:cs typeface="Georgia"/>
              <a:sym typeface="Georgia"/>
            </a:endParaRPr>
          </a:p>
          <a:p>
            <a:pPr indent="0" lvl="0" marL="72390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sp>
        <p:nvSpPr>
          <p:cNvPr id="466" name="Google Shape;466;p68"/>
          <p:cNvSpPr txBox="1"/>
          <p:nvPr/>
        </p:nvSpPr>
        <p:spPr>
          <a:xfrm>
            <a:off x="4455360" y="4334933"/>
            <a:ext cx="4425300" cy="56889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1600"/>
              <a:t>const</a:t>
            </a:r>
            <a:r>
              <a:rPr lang="en-US" sz="1600"/>
              <a:t> data =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'China',</a:t>
            </a:r>
            <a:endParaRPr sz="1600"/>
          </a:p>
          <a:p>
            <a:pPr indent="0" lvl="0" marL="0" rtl="0" algn="l">
              <a:spcBef>
                <a:spcPts val="0"/>
              </a:spcBef>
              <a:spcAft>
                <a:spcPts val="0"/>
              </a:spcAft>
              <a:buNone/>
            </a:pPr>
            <a:r>
              <a:rPr lang="en-US" sz="1600"/>
              <a:t>    population: 1409517397,</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'India',</a:t>
            </a:r>
            <a:endParaRPr sz="1600"/>
          </a:p>
          <a:p>
            <a:pPr indent="0" lvl="0" marL="0" rtl="0" algn="l">
              <a:spcBef>
                <a:spcPts val="0"/>
              </a:spcBef>
              <a:spcAft>
                <a:spcPts val="0"/>
              </a:spcAft>
              <a:buNone/>
            </a:pPr>
            <a:r>
              <a:rPr lang="en-US" sz="1600"/>
              <a:t>    population: 1339180127,</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'USA',</a:t>
            </a:r>
            <a:endParaRPr sz="1600"/>
          </a:p>
          <a:p>
            <a:pPr indent="0" lvl="0" marL="0" rtl="0" algn="l">
              <a:spcBef>
                <a:spcPts val="0"/>
              </a:spcBef>
              <a:spcAft>
                <a:spcPts val="0"/>
              </a:spcAft>
              <a:buNone/>
            </a:pPr>
            <a:r>
              <a:rPr lang="en-US" sz="1600"/>
              <a:t>    population: 324459463,</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'Indonesia',</a:t>
            </a:r>
            <a:endParaRPr sz="1600"/>
          </a:p>
          <a:p>
            <a:pPr indent="0" lvl="0" marL="0" rtl="0" algn="l">
              <a:spcBef>
                <a:spcPts val="0"/>
              </a:spcBef>
              <a:spcAft>
                <a:spcPts val="0"/>
              </a:spcAft>
              <a:buNone/>
            </a:pPr>
            <a:r>
              <a:rPr lang="en-US" sz="1600"/>
              <a:t>    population: 263991379,</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a:t>
            </a:r>
            <a:endParaRPr sz="1600"/>
          </a:p>
        </p:txBody>
      </p:sp>
      <p:pic>
        <p:nvPicPr>
          <p:cNvPr id="467" name="Google Shape;467;p6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73" name="Google Shape;473;p69"/>
          <p:cNvSpPr txBox="1"/>
          <p:nvPr>
            <p:ph idx="1" type="body"/>
          </p:nvPr>
        </p:nvSpPr>
        <p:spPr>
          <a:xfrm>
            <a:off x="630477" y="2825500"/>
            <a:ext cx="119370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3) Based on the previous array of object, how would you sum up the population of every country except China?  = 17xxxxxxxxxxx</a:t>
            </a:r>
            <a:endParaRPr sz="2500">
              <a:solidFill>
                <a:schemeClr val="dk1"/>
              </a:solidFill>
              <a:highlight>
                <a:srgbClr val="FFFFFF"/>
              </a:highlight>
              <a:latin typeface="Georgia"/>
              <a:ea typeface="Georgia"/>
              <a:cs typeface="Georgia"/>
              <a:sym typeface="Georgia"/>
            </a:endParaRPr>
          </a:p>
        </p:txBody>
      </p:sp>
      <p:pic>
        <p:nvPicPr>
          <p:cNvPr id="474" name="Google Shape;474;p6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80" name="Google Shape;480;p70"/>
          <p:cNvSpPr txBox="1"/>
          <p:nvPr>
            <p:ph idx="1" type="body"/>
          </p:nvPr>
        </p:nvSpPr>
        <p:spPr>
          <a:xfrm>
            <a:off x="7420551" y="2185434"/>
            <a:ext cx="5140800" cy="6478500"/>
          </a:xfrm>
          <a:prstGeom prst="rect">
            <a:avLst/>
          </a:prstGeom>
        </p:spPr>
        <p:txBody>
          <a:bodyPr anchorCtr="0" anchor="t" bIns="144475" lIns="144475" spcFirstLastPara="1" rIns="144475" wrap="square" tIns="144475">
            <a:normAutofit/>
          </a:bodyPr>
          <a:lstStyle/>
          <a:p>
            <a:pPr indent="-514350" lvl="0" marL="1181100" rtl="0" algn="l">
              <a:lnSpc>
                <a:spcPct val="158000"/>
              </a:lnSpc>
              <a:spcBef>
                <a:spcPts val="350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Select only the dogs </a:t>
            </a:r>
            <a:endParaRPr sz="2500">
              <a:solidFill>
                <a:schemeClr val="dk1"/>
              </a:solidFill>
              <a:highlight>
                <a:schemeClr val="accent6"/>
              </a:highlight>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Translate their ages into dog years (multiply them by seven) -</a:t>
            </a:r>
            <a:endParaRPr sz="2500">
              <a:solidFill>
                <a:schemeClr val="dk1"/>
              </a:solidFill>
              <a:highlight>
                <a:schemeClr val="accent6"/>
              </a:highlight>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Sum the results </a:t>
            </a:r>
            <a:endParaRPr sz="2500">
              <a:solidFill>
                <a:schemeClr val="dk1"/>
              </a:solidFill>
              <a:highlight>
                <a:schemeClr val="accent6"/>
              </a:highlight>
              <a:latin typeface="Georgia"/>
              <a:ea typeface="Georgia"/>
              <a:cs typeface="Georgia"/>
              <a:sym typeface="Georgia"/>
            </a:endParaRPr>
          </a:p>
          <a:p>
            <a:pPr indent="0" lvl="0" marL="0" rtl="0" algn="l">
              <a:spcBef>
                <a:spcPts val="0"/>
              </a:spcBef>
              <a:spcAft>
                <a:spcPts val="1900"/>
              </a:spcAft>
              <a:buNone/>
            </a:pPr>
            <a:r>
              <a:t/>
            </a:r>
            <a:endParaRPr/>
          </a:p>
        </p:txBody>
      </p:sp>
      <p:sp>
        <p:nvSpPr>
          <p:cNvPr id="481" name="Google Shape;481;p70"/>
          <p:cNvSpPr txBox="1"/>
          <p:nvPr/>
        </p:nvSpPr>
        <p:spPr>
          <a:xfrm>
            <a:off x="1210809" y="2520320"/>
            <a:ext cx="4240200" cy="5310600"/>
          </a:xfrm>
          <a:prstGeom prst="rect">
            <a:avLst/>
          </a:prstGeom>
          <a:noFill/>
          <a:ln cap="flat" cmpd="sng" w="9525">
            <a:solidFill>
              <a:schemeClr val="dk1"/>
            </a:solidFill>
            <a:prstDash val="solid"/>
            <a:round/>
            <a:headEnd len="sm" w="sm" type="none"/>
            <a:tailEnd len="sm" w="sm" type="none"/>
          </a:ln>
        </p:spPr>
        <p:txBody>
          <a:bodyPr anchorCtr="0" anchor="t" bIns="144475" lIns="144475" spcFirstLastPara="1" rIns="144475" wrap="square" tIns="144475">
            <a:noAutofit/>
          </a:bodyPr>
          <a:lstStyle/>
          <a:p>
            <a:pPr indent="0" lvl="0" marL="0" rtl="0" algn="l">
              <a:spcBef>
                <a:spcPts val="0"/>
              </a:spcBef>
              <a:spcAft>
                <a:spcPts val="0"/>
              </a:spcAft>
              <a:buClr>
                <a:schemeClr val="dk1"/>
              </a:buClr>
              <a:buSzPts val="1700"/>
              <a:buFont typeface="Arial"/>
              <a:buNone/>
            </a:pPr>
            <a:r>
              <a:rPr lang="en-US" sz="1300"/>
              <a:t>const data2 = [</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name:'Butters',</a:t>
            </a:r>
            <a:endParaRPr sz="1300"/>
          </a:p>
          <a:p>
            <a:pPr indent="0" lvl="0" marL="0" rtl="0" algn="l">
              <a:spcBef>
                <a:spcPts val="0"/>
              </a:spcBef>
              <a:spcAft>
                <a:spcPts val="0"/>
              </a:spcAft>
              <a:buClr>
                <a:schemeClr val="dk1"/>
              </a:buClr>
              <a:buSzPts val="1700"/>
              <a:buFont typeface="Arial"/>
              <a:buNone/>
            </a:pPr>
            <a:r>
              <a:rPr lang="en-US" sz="1300"/>
              <a:t>    age: 3,</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name:'Lizzy',</a:t>
            </a:r>
            <a:endParaRPr sz="1300"/>
          </a:p>
          <a:p>
            <a:pPr indent="0" lvl="0" marL="0" rtl="0" algn="l">
              <a:spcBef>
                <a:spcPts val="0"/>
              </a:spcBef>
              <a:spcAft>
                <a:spcPts val="0"/>
              </a:spcAft>
              <a:buClr>
                <a:schemeClr val="dk1"/>
              </a:buClr>
              <a:buSzPts val="1700"/>
              <a:buFont typeface="Arial"/>
              <a:buNone/>
            </a:pPr>
            <a:r>
              <a:rPr lang="en-US" sz="1300"/>
              <a:t>    age: 6,</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name:'Red',</a:t>
            </a:r>
            <a:endParaRPr sz="1300"/>
          </a:p>
          <a:p>
            <a:pPr indent="0" lvl="0" marL="0" rtl="0" algn="l">
              <a:spcBef>
                <a:spcPts val="0"/>
              </a:spcBef>
              <a:spcAft>
                <a:spcPts val="0"/>
              </a:spcAft>
              <a:buClr>
                <a:schemeClr val="dk1"/>
              </a:buClr>
              <a:buSzPts val="1700"/>
              <a:buFont typeface="Arial"/>
              <a:buNone/>
            </a:pPr>
            <a:r>
              <a:rPr lang="en-US" sz="1300"/>
              <a:t>    age: 1,</a:t>
            </a:r>
            <a:endParaRPr sz="1300"/>
          </a:p>
          <a:p>
            <a:pPr indent="0" lvl="0" marL="0" rtl="0" algn="l">
              <a:spcBef>
                <a:spcPts val="0"/>
              </a:spcBef>
              <a:spcAft>
                <a:spcPts val="0"/>
              </a:spcAft>
              <a:buClr>
                <a:schemeClr val="dk1"/>
              </a:buClr>
              <a:buSzPts val="1700"/>
              <a:buFont typeface="Arial"/>
              <a:buNone/>
            </a:pPr>
            <a:r>
              <a:rPr lang="en-US" sz="1300"/>
              <a:t>type: 'cat'</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name:'Joey',</a:t>
            </a:r>
            <a:endParaRPr sz="1300"/>
          </a:p>
          <a:p>
            <a:pPr indent="0" lvl="0" marL="0" rtl="0" algn="l">
              <a:spcBef>
                <a:spcPts val="0"/>
              </a:spcBef>
              <a:spcAft>
                <a:spcPts val="0"/>
              </a:spcAft>
              <a:buClr>
                <a:schemeClr val="dk1"/>
              </a:buClr>
              <a:buSzPts val="1700"/>
              <a:buFont typeface="Arial"/>
              <a:buNone/>
            </a:pPr>
            <a:r>
              <a:rPr lang="en-US" sz="1300"/>
              <a:t>    age: 3,</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a:t>
            </a:r>
            <a:endParaRPr sz="1300"/>
          </a:p>
          <a:p>
            <a:pPr indent="0" lvl="0" marL="0" rtl="0" algn="l">
              <a:spcBef>
                <a:spcPts val="0"/>
              </a:spcBef>
              <a:spcAft>
                <a:spcPts val="0"/>
              </a:spcAft>
              <a:buNone/>
            </a:pPr>
            <a:r>
              <a:t/>
            </a:r>
            <a:endParaRPr sz="1300"/>
          </a:p>
        </p:txBody>
      </p:sp>
      <p:pic>
        <p:nvPicPr>
          <p:cNvPr id="482" name="Google Shape;482;p7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488" name="Google Shape;488;p71"/>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a:t>
            </a:r>
            <a:endParaRPr/>
          </a:p>
        </p:txBody>
      </p:sp>
      <p:sp>
        <p:nvSpPr>
          <p:cNvPr id="489" name="Google Shape;489;p71"/>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444500" lvl="0" marL="444500" marR="0" rtl="0" algn="l">
              <a:lnSpc>
                <a:spcPct val="100000"/>
              </a:lnSpc>
              <a:spcBef>
                <a:spcPts val="0"/>
              </a:spcBef>
              <a:spcAft>
                <a:spcPts val="0"/>
              </a:spcAft>
              <a:buClr>
                <a:schemeClr val="accent1"/>
              </a:buClr>
              <a:buSzPts val="3570"/>
              <a:buFont typeface="Avenir"/>
              <a:buChar char="▸"/>
            </a:pPr>
            <a:r>
              <a:rPr lang="en-US"/>
              <a:t>Alternative to Javascript (Superset)</a:t>
            </a:r>
            <a:endParaRPr/>
          </a:p>
          <a:p>
            <a:pPr indent="-444500" lvl="0" marL="444500" marR="0" rtl="0" algn="l">
              <a:lnSpc>
                <a:spcPct val="100000"/>
              </a:lnSpc>
              <a:spcBef>
                <a:spcPts val="0"/>
              </a:spcBef>
              <a:spcAft>
                <a:spcPts val="0"/>
              </a:spcAft>
              <a:buClr>
                <a:schemeClr val="accent1"/>
              </a:buClr>
              <a:buSzPts val="3570"/>
              <a:buFont typeface="Avenir"/>
              <a:buChar char="▸"/>
            </a:pPr>
            <a:r>
              <a:rPr lang="en-US"/>
              <a:t>Allows us to use strict type</a:t>
            </a:r>
            <a:endParaRPr/>
          </a:p>
          <a:p>
            <a:pPr indent="-444500" lvl="0" marL="444500" marR="0" rtl="0" algn="l">
              <a:lnSpc>
                <a:spcPct val="100000"/>
              </a:lnSpc>
              <a:spcBef>
                <a:spcPts val="0"/>
              </a:spcBef>
              <a:spcAft>
                <a:spcPts val="0"/>
              </a:spcAft>
              <a:buClr>
                <a:schemeClr val="accent1"/>
              </a:buClr>
              <a:buSzPts val="3570"/>
              <a:buFont typeface="Avenir"/>
              <a:buChar char="▸"/>
            </a:pPr>
            <a:r>
              <a:rPr lang="en-US"/>
              <a:t>Support modern feature (ES6)</a:t>
            </a:r>
            <a:endParaRPr/>
          </a:p>
          <a:p>
            <a:pPr indent="-444500" lvl="0" marL="444500" marR="0" rtl="0" algn="l">
              <a:lnSpc>
                <a:spcPct val="100000"/>
              </a:lnSpc>
              <a:spcBef>
                <a:spcPts val="0"/>
              </a:spcBef>
              <a:spcAft>
                <a:spcPts val="0"/>
              </a:spcAft>
              <a:buClr>
                <a:schemeClr val="accent1"/>
              </a:buClr>
              <a:buSzPts val="3570"/>
              <a:buFont typeface="Avenir"/>
              <a:buChar char="▸"/>
            </a:pPr>
            <a:r>
              <a:rPr lang="en-US"/>
              <a:t>Extra features (generics, interfaces, tuples, etc)</a:t>
            </a:r>
            <a:endParaRPr/>
          </a:p>
        </p:txBody>
      </p:sp>
      <p:sp>
        <p:nvSpPr>
          <p:cNvPr id="490" name="Google Shape;490;p71"/>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491" name="Google Shape;491;p71"/>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2"/>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497" name="Google Shape;497;p72"/>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 Typing</a:t>
            </a:r>
            <a:endParaRPr/>
          </a:p>
        </p:txBody>
      </p:sp>
      <p:sp>
        <p:nvSpPr>
          <p:cNvPr id="498" name="Google Shape;498;p72"/>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433707" lvl="0" marL="444500" rtl="0" algn="l">
              <a:lnSpc>
                <a:spcPct val="115000"/>
              </a:lnSpc>
              <a:spcBef>
                <a:spcPts val="0"/>
              </a:spcBef>
              <a:spcAft>
                <a:spcPts val="0"/>
              </a:spcAft>
              <a:buClr>
                <a:srgbClr val="0D0D0D"/>
              </a:buClr>
              <a:buSzPts val="3400"/>
              <a:buFont typeface="Roboto"/>
              <a:buChar char="▸"/>
            </a:pPr>
            <a:r>
              <a:rPr lang="en-US">
                <a:solidFill>
                  <a:srgbClr val="0D0D0D"/>
                </a:solidFill>
                <a:highlight>
                  <a:srgbClr val="FFFFFF"/>
                </a:highlight>
              </a:rPr>
              <a:t>TypeScript includes basic types such as number, string, boolean, null, undefined, object, and array.</a:t>
            </a:r>
            <a:endParaRPr>
              <a:solidFill>
                <a:srgbClr val="0D0D0D"/>
              </a:solidFill>
              <a:highlight>
                <a:srgbClr val="FFFFFF"/>
              </a:highlight>
            </a:endParaRPr>
          </a:p>
          <a:p>
            <a:pPr indent="-433707" lvl="0" marL="444500" rtl="0" algn="l">
              <a:lnSpc>
                <a:spcPct val="115000"/>
              </a:lnSpc>
              <a:spcBef>
                <a:spcPts val="0"/>
              </a:spcBef>
              <a:spcAft>
                <a:spcPts val="0"/>
              </a:spcAft>
              <a:buClr>
                <a:srgbClr val="0D0D0D"/>
              </a:buClr>
              <a:buSzPts val="3400"/>
              <a:buFont typeface="Avenir"/>
              <a:buChar char="▸"/>
            </a:pPr>
            <a:r>
              <a:rPr lang="en-US">
                <a:solidFill>
                  <a:srgbClr val="0D0D0D"/>
                </a:solidFill>
                <a:highlight>
                  <a:srgbClr val="FFFFFF"/>
                </a:highlight>
              </a:rPr>
              <a:t>These types allow developers to explicitly define the expected data type of variables.</a:t>
            </a:r>
            <a:endParaRPr>
              <a:solidFill>
                <a:srgbClr val="0D0D0D"/>
              </a:solidFill>
              <a:highlight>
                <a:srgbClr val="FFFFFF"/>
              </a:highlight>
            </a:endParaRPr>
          </a:p>
          <a:p>
            <a:pPr indent="0" lvl="0" marL="444500" marR="0" rtl="0" algn="l">
              <a:lnSpc>
                <a:spcPct val="100000"/>
              </a:lnSpc>
              <a:spcBef>
                <a:spcPts val="0"/>
              </a:spcBef>
              <a:spcAft>
                <a:spcPts val="0"/>
              </a:spcAft>
              <a:buNone/>
            </a:pPr>
            <a:r>
              <a:t/>
            </a:r>
            <a:endParaRPr/>
          </a:p>
        </p:txBody>
      </p:sp>
      <p:sp>
        <p:nvSpPr>
          <p:cNvPr id="499" name="Google Shape;499;p72"/>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00" name="Google Shape;500;p72"/>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Boolean and boolean operator</a:t>
            </a:r>
            <a:endParaRPr/>
          </a:p>
          <a:p>
            <a:pPr indent="0" lvl="0" marL="0" rtl="0" algn="l">
              <a:spcBef>
                <a:spcPts val="0"/>
              </a:spcBef>
              <a:spcAft>
                <a:spcPts val="0"/>
              </a:spcAft>
              <a:buNone/>
            </a:pPr>
            <a:r>
              <a:rPr lang="en-US"/>
              <a:t> </a:t>
            </a:r>
            <a:endParaRPr/>
          </a:p>
        </p:txBody>
      </p:sp>
      <p:sp>
        <p:nvSpPr>
          <p:cNvPr id="94" name="Google Shape;94;p19"/>
          <p:cNvSpPr txBox="1"/>
          <p:nvPr>
            <p:ph idx="1" type="body"/>
          </p:nvPr>
        </p:nvSpPr>
        <p:spPr>
          <a:xfrm>
            <a:off x="481181" y="365978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hungry =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tired = false;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console.log(hungry &amp;&amp; tired) // false &lt;- both need to be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console.log(hungry || tired) // true &lt;- one of it need to be true for it to be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 &lt;- a collection of object , to store more that one item</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3"/>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06" name="Google Shape;506;p73"/>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 Typing Example</a:t>
            </a:r>
            <a:endParaRPr/>
          </a:p>
        </p:txBody>
      </p:sp>
      <p:sp>
        <p:nvSpPr>
          <p:cNvPr id="507" name="Google Shape;507;p73"/>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08" name="Google Shape;508;p73"/>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09" name="Google Shape;509;p73"/>
          <p:cNvSpPr txBox="1"/>
          <p:nvPr/>
        </p:nvSpPr>
        <p:spPr>
          <a:xfrm>
            <a:off x="1791475" y="3533175"/>
            <a:ext cx="7018800" cy="357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Number</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age: number = 25;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height: number = 175.5;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String</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name: string = "John Doe";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greeting: string = `Hello, ${name}!`;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Boolean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isStudent: boolean = true;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isLoggedIn: boolean = false;</a:t>
            </a:r>
            <a:endParaRPr sz="2000">
              <a:solidFill>
                <a:schemeClr val="dk1"/>
              </a:solidFill>
              <a:highlight>
                <a:schemeClr val="lt1"/>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15" name="Google Shape;515;p74"/>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Inferred Typing</a:t>
            </a:r>
            <a:endParaRPr/>
          </a:p>
        </p:txBody>
      </p:sp>
      <p:sp>
        <p:nvSpPr>
          <p:cNvPr id="516" name="Google Shape;516;p74"/>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17" name="Google Shape;517;p74"/>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18" name="Google Shape;518;p74"/>
          <p:cNvSpPr txBox="1"/>
          <p:nvPr/>
        </p:nvSpPr>
        <p:spPr>
          <a:xfrm>
            <a:off x="406400" y="2716550"/>
            <a:ext cx="11582400" cy="25134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rgbClr val="0D0D0D"/>
              </a:buClr>
              <a:buSzPts val="3400"/>
              <a:buFont typeface="Avenir"/>
              <a:buChar char="●"/>
            </a:pPr>
            <a:r>
              <a:rPr lang="en-US" sz="3400">
                <a:solidFill>
                  <a:srgbClr val="0D0D0D"/>
                </a:solidFill>
                <a:highlight>
                  <a:srgbClr val="FFFFFF"/>
                </a:highlight>
                <a:latin typeface="Avenir"/>
                <a:ea typeface="Avenir"/>
                <a:cs typeface="Avenir"/>
                <a:sym typeface="Avenir"/>
              </a:rPr>
              <a:t>TypeScript has a powerful type inference system that infers the types of variables based on their initialization.</a:t>
            </a:r>
            <a:endParaRPr sz="3400">
              <a:solidFill>
                <a:srgbClr val="0D0D0D"/>
              </a:solidFill>
              <a:highlight>
                <a:srgbClr val="FFFFFF"/>
              </a:highlight>
              <a:latin typeface="Avenir"/>
              <a:ea typeface="Avenir"/>
              <a:cs typeface="Avenir"/>
              <a:sym typeface="Avenir"/>
            </a:endParaRPr>
          </a:p>
          <a:p>
            <a:pPr indent="-444500" lvl="0" marL="457200" rtl="0" algn="l">
              <a:lnSpc>
                <a:spcPct val="115000"/>
              </a:lnSpc>
              <a:spcBef>
                <a:spcPts val="0"/>
              </a:spcBef>
              <a:spcAft>
                <a:spcPts val="0"/>
              </a:spcAft>
              <a:buClr>
                <a:srgbClr val="0D0D0D"/>
              </a:buClr>
              <a:buSzPts val="3400"/>
              <a:buFont typeface="Avenir"/>
              <a:buChar char="●"/>
            </a:pPr>
            <a:r>
              <a:rPr lang="en-US" sz="3400">
                <a:solidFill>
                  <a:srgbClr val="0D0D0D"/>
                </a:solidFill>
                <a:highlight>
                  <a:srgbClr val="FFFFFF"/>
                </a:highlight>
                <a:latin typeface="Avenir"/>
                <a:ea typeface="Avenir"/>
                <a:cs typeface="Avenir"/>
                <a:sym typeface="Avenir"/>
              </a:rPr>
              <a:t>This reduces the need for explicit type annotations in many cases, making code cleaner and more concise.</a:t>
            </a:r>
            <a:endParaRPr sz="3400">
              <a:solidFill>
                <a:srgbClr val="0D0D0D"/>
              </a:solidFill>
              <a:highlight>
                <a:srgbClr val="FFFFFF"/>
              </a:highlight>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24" name="Google Shape;524;p7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Inferred Typing Example</a:t>
            </a:r>
            <a:endParaRPr/>
          </a:p>
        </p:txBody>
      </p:sp>
      <p:sp>
        <p:nvSpPr>
          <p:cNvPr id="525" name="Google Shape;525;p7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26" name="Google Shape;526;p7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27" name="Google Shape;527;p75"/>
          <p:cNvSpPr txBox="1"/>
          <p:nvPr/>
        </p:nvSpPr>
        <p:spPr>
          <a:xfrm>
            <a:off x="406400" y="3010675"/>
            <a:ext cx="7458600" cy="418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'age' as number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age = 25;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'name' as string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name = "John Doe";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'isStudent' as boolean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isStudent = true;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6"/>
          <p:cNvSpPr txBox="1"/>
          <p:nvPr>
            <p:ph idx="1" type="body"/>
          </p:nvPr>
        </p:nvSpPr>
        <p:spPr>
          <a:xfrm>
            <a:off x="406400" y="457200"/>
            <a:ext cx="11175900" cy="457200"/>
          </a:xfrm>
          <a:prstGeom prst="rect">
            <a:avLst/>
          </a:prstGeom>
        </p:spPr>
        <p:txBody>
          <a:bodyPr anchorCtr="0" anchor="b" bIns="144475" lIns="144475" spcFirstLastPara="1" rIns="144475" wrap="square" tIns="144475">
            <a:noAutofit/>
          </a:bodyPr>
          <a:lstStyle/>
          <a:p>
            <a:pPr indent="0" lvl="0" marL="0" rtl="0" algn="l">
              <a:spcBef>
                <a:spcPts val="0"/>
              </a:spcBef>
              <a:spcAft>
                <a:spcPts val="0"/>
              </a:spcAft>
              <a:buNone/>
            </a:pPr>
            <a:r>
              <a:rPr lang="en-US"/>
              <a:t>ANGULAR - INTRODUCTION TO ES6 AND TYPESCRIPT</a:t>
            </a:r>
            <a:endParaRPr/>
          </a:p>
        </p:txBody>
      </p:sp>
      <p:sp>
        <p:nvSpPr>
          <p:cNvPr id="533" name="Google Shape;533;p7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Duck Typing</a:t>
            </a:r>
            <a:endParaRPr/>
          </a:p>
        </p:txBody>
      </p:sp>
      <p:sp>
        <p:nvSpPr>
          <p:cNvPr id="534" name="Google Shape;534;p7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Consider the following TypeScript code:</a:t>
            </a:r>
            <a:endParaRPr>
              <a:solidFill>
                <a:schemeClr val="dk1"/>
              </a:solidFill>
            </a:endParaRPr>
          </a:p>
          <a:p>
            <a:pPr indent="0" lvl="0" marL="0" rtl="0" algn="l">
              <a:spcBef>
                <a:spcPts val="2800"/>
              </a:spcBef>
              <a:spcAft>
                <a:spcPts val="0"/>
              </a:spcAft>
              <a:buClr>
                <a:schemeClr val="dk1"/>
              </a:buClr>
              <a:buSzPts val="1100"/>
              <a:buFont typeface="Arial"/>
              <a:buNone/>
            </a:pPr>
            <a:r>
              <a:rPr lang="en-US" sz="2000">
                <a:solidFill>
                  <a:schemeClr val="dk1"/>
                </a:solidFill>
                <a:latin typeface="Courier New"/>
                <a:ea typeface="Courier New"/>
                <a:cs typeface="Courier New"/>
                <a:sym typeface="Courier New"/>
              </a:rPr>
              <a:t>var complexType = { name: "myName", id: 1 };</a:t>
            </a:r>
            <a:endParaRPr sz="20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000">
                <a:solidFill>
                  <a:schemeClr val="dk1"/>
                </a:solidFill>
                <a:latin typeface="Courier New"/>
                <a:ea typeface="Courier New"/>
                <a:cs typeface="Courier New"/>
                <a:sym typeface="Courier New"/>
              </a:rPr>
              <a:t>complexType = { id: 2, name: "anotherName" };</a:t>
            </a:r>
            <a:endParaRPr sz="2000">
              <a:solidFill>
                <a:schemeClr val="dk1"/>
              </a:solidFill>
              <a:latin typeface="Courier New"/>
              <a:ea typeface="Courier New"/>
              <a:cs typeface="Courier New"/>
              <a:sym typeface="Courier New"/>
            </a:endParaRPr>
          </a:p>
          <a:p>
            <a:pPr indent="0" lvl="0" marL="0" rtl="0" algn="l">
              <a:spcBef>
                <a:spcPts val="2800"/>
              </a:spcBef>
              <a:spcAft>
                <a:spcPts val="0"/>
              </a:spcAft>
              <a:buNone/>
            </a:pPr>
            <a:r>
              <a:rPr lang="en-US">
                <a:solidFill>
                  <a:schemeClr val="dk1"/>
                </a:solidFill>
              </a:rPr>
              <a:t>A variable named complexType that has been assigned a simple JavaScript object with a name and an id property. </a:t>
            </a:r>
            <a:endParaRPr>
              <a:solidFill>
                <a:schemeClr val="dk1"/>
              </a:solidFill>
            </a:endParaRPr>
          </a:p>
          <a:p>
            <a:pPr indent="0" lvl="0" marL="0" rtl="0" algn="l">
              <a:spcBef>
                <a:spcPts val="2800"/>
              </a:spcBef>
              <a:spcAft>
                <a:spcPts val="0"/>
              </a:spcAft>
              <a:buNone/>
            </a:pPr>
            <a:r>
              <a:rPr lang="en-US">
                <a:solidFill>
                  <a:schemeClr val="dk1"/>
                </a:solidFill>
              </a:rPr>
              <a:t>Then, we are reassigning the value of this complexType variable to another object that also has an id and a nam</a:t>
            </a:r>
            <a:r>
              <a:rPr lang="en-US">
                <a:solidFill>
                  <a:schemeClr val="dk1"/>
                </a:solidFill>
              </a:rPr>
              <a:t>e </a:t>
            </a:r>
            <a:r>
              <a:rPr lang="en-US">
                <a:solidFill>
                  <a:schemeClr val="dk1"/>
                </a:solidFill>
              </a:rPr>
              <a:t>property.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If an object has the same set of properties as another object, then they are considered to be of the same type.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540" name="Google Shape;540;p7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Duck Typing (2)</a:t>
            </a:r>
            <a:endParaRPr/>
          </a:p>
        </p:txBody>
      </p:sp>
      <p:sp>
        <p:nvSpPr>
          <p:cNvPr id="541" name="Google Shape;541;p7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542" name="Google Shape;542;p77"/>
          <p:cNvPicPr preferRelativeResize="0"/>
          <p:nvPr/>
        </p:nvPicPr>
        <p:blipFill>
          <a:blip r:embed="rId3">
            <a:alphaModFix/>
          </a:blip>
          <a:stretch>
            <a:fillRect/>
          </a:stretch>
        </p:blipFill>
        <p:spPr>
          <a:xfrm>
            <a:off x="0" y="3395804"/>
            <a:ext cx="13004800" cy="406634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idx="1" type="body"/>
          </p:nvPr>
        </p:nvSpPr>
        <p:spPr>
          <a:xfrm>
            <a:off x="406400" y="457200"/>
            <a:ext cx="11175900" cy="457200"/>
          </a:xfrm>
          <a:prstGeom prst="rect">
            <a:avLst/>
          </a:prstGeom>
        </p:spPr>
        <p:txBody>
          <a:bodyPr anchorCtr="0" anchor="b" bIns="144475" lIns="144475" spcFirstLastPara="1" rIns="144475" wrap="square" tIns="144475">
            <a:noAutofit/>
          </a:bodyPr>
          <a:lstStyle/>
          <a:p>
            <a:pPr indent="0" lvl="0" marL="0" rtl="0" algn="l">
              <a:spcBef>
                <a:spcPts val="0"/>
              </a:spcBef>
              <a:spcAft>
                <a:spcPts val="0"/>
              </a:spcAft>
              <a:buNone/>
            </a:pPr>
            <a:r>
              <a:rPr lang="en-US"/>
              <a:t>ANGULAR - INTRODUCTION TO ES6 AND TYPESCRIPT</a:t>
            </a:r>
            <a:endParaRPr sz="1200"/>
          </a:p>
        </p:txBody>
      </p:sp>
      <p:sp>
        <p:nvSpPr>
          <p:cNvPr id="548" name="Google Shape;548;p7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Arrays</a:t>
            </a:r>
            <a:endParaRPr/>
          </a:p>
        </p:txBody>
      </p:sp>
      <p:sp>
        <p:nvSpPr>
          <p:cNvPr id="549" name="Google Shape;549;p7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An array is simply marked with the [] notation, similar to JavaScript, and each array can be strongly typed to hold a specific type, as seen in the code below: </a:t>
            </a:r>
            <a:endParaRPr>
              <a:solidFill>
                <a:schemeClr val="dk1"/>
              </a:solidFill>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var arrayOfNumbers: number [] = [1,2,3];</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arrayOfNumbers = [3,4,5,6,7,8,9];</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console.log(`arrayOfNumbers: ${arrayOfNumbers}`);</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arrayOfNumbers = ["1", "2", "3"]; // THis code is wrong because in Typescript array is strictly type and arrayofNumbers only can accept numbers</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55" name="Google Shape;555;p7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Arrays (2)</a:t>
            </a:r>
            <a:endParaRPr/>
          </a:p>
        </p:txBody>
      </p:sp>
      <p:sp>
        <p:nvSpPr>
          <p:cNvPr id="556" name="Google Shape;556;p7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We start by defining an array named arrayOfNumbers, and further specifying that each element of this array must be of type number. </a:t>
            </a:r>
            <a:endParaRPr>
              <a:solidFill>
                <a:schemeClr val="dk1"/>
              </a:solidFill>
            </a:endParaRPr>
          </a:p>
          <a:p>
            <a:pPr indent="0" lvl="0" marL="0" rtl="0" algn="l">
              <a:spcBef>
                <a:spcPts val="2800"/>
              </a:spcBef>
              <a:spcAft>
                <a:spcPts val="0"/>
              </a:spcAft>
              <a:buNone/>
            </a:pPr>
            <a:r>
              <a:rPr lang="en-US">
                <a:solidFill>
                  <a:schemeClr val="dk1"/>
                </a:solidFill>
              </a:rPr>
              <a:t>We then reassign this array to hold some different numerical values. Note that we can assign any number of elements to an array. </a:t>
            </a:r>
            <a:endParaRPr>
              <a:solidFill>
                <a:schemeClr val="dk1"/>
              </a:solidFill>
            </a:endParaRPr>
          </a:p>
          <a:p>
            <a:pPr indent="0" lvl="0" marL="0" rtl="0" algn="l">
              <a:spcBef>
                <a:spcPts val="2800"/>
              </a:spcBef>
              <a:spcAft>
                <a:spcPts val="0"/>
              </a:spcAft>
              <a:buNone/>
            </a:pPr>
            <a:r>
              <a:rPr lang="en-US">
                <a:solidFill>
                  <a:schemeClr val="dk1"/>
                </a:solidFill>
              </a:rPr>
              <a:t>Then we use a simple template string to print the array to the console.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62" name="Google Shape;562;p8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 (3)</a:t>
            </a:r>
            <a:endParaRPr/>
          </a:p>
        </p:txBody>
      </p:sp>
      <p:sp>
        <p:nvSpPr>
          <p:cNvPr id="563" name="Google Shape;563;p8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The last line of this snippet, however, will generate the following error message:</a:t>
            </a:r>
            <a:endParaRPr>
              <a:solidFill>
                <a:schemeClr val="dk1"/>
              </a:solidFill>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This error message is warning us that the variable arrayOfNumbers is strongly typed to only accept values of type number. As our code is trying to assign an array of strings to this array of numbers, an error is generated</a:t>
            </a:r>
            <a:endParaRPr>
              <a:solidFill>
                <a:schemeClr val="dk1"/>
              </a:solidFill>
            </a:endParaRPr>
          </a:p>
          <a:p>
            <a:pPr indent="0" lvl="0" marL="0" rtl="0" algn="l">
              <a:spcBef>
                <a:spcPts val="2800"/>
              </a:spcBef>
              <a:spcAft>
                <a:spcPts val="0"/>
              </a:spcAft>
              <a:buNone/>
            </a:pPr>
            <a:r>
              <a:t/>
            </a:r>
            <a:endParaRPr/>
          </a:p>
        </p:txBody>
      </p:sp>
      <p:pic>
        <p:nvPicPr>
          <p:cNvPr id="564" name="Google Shape;564;p80"/>
          <p:cNvPicPr preferRelativeResize="0"/>
          <p:nvPr/>
        </p:nvPicPr>
        <p:blipFill>
          <a:blip r:embed="rId3">
            <a:alphaModFix/>
          </a:blip>
          <a:stretch>
            <a:fillRect/>
          </a:stretch>
        </p:blipFill>
        <p:spPr>
          <a:xfrm>
            <a:off x="406400" y="4707414"/>
            <a:ext cx="13004800" cy="139337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70" name="Google Shape;570;p8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for … in and for .. of</a:t>
            </a:r>
            <a:endParaRPr/>
          </a:p>
        </p:txBody>
      </p:sp>
      <p:sp>
        <p:nvSpPr>
          <p:cNvPr id="571" name="Google Shape;571;p8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TypeScript introduces the for...in syntax to simplify looping through arrays. Here is an example of the above for loop expressed using this new syntax: </a:t>
            </a:r>
            <a:endParaRPr>
              <a:solidFill>
                <a:schemeClr val="dk1"/>
              </a:solidFill>
            </a:endParaRPr>
          </a:p>
          <a:p>
            <a:pPr indent="0" lvl="0" marL="0" rtl="0" algn="l">
              <a:spcBef>
                <a:spcPts val="2800"/>
              </a:spcBef>
              <a:spcAft>
                <a:spcPts val="0"/>
              </a:spcAft>
              <a:buNone/>
            </a:pPr>
            <a:r>
              <a:t/>
            </a:r>
            <a:endParaRPr/>
          </a:p>
        </p:txBody>
      </p:sp>
      <p:sp>
        <p:nvSpPr>
          <p:cNvPr id="572" name="Google Shape;572;p81"/>
          <p:cNvSpPr txBox="1"/>
          <p:nvPr/>
        </p:nvSpPr>
        <p:spPr>
          <a:xfrm>
            <a:off x="947825" y="5274900"/>
            <a:ext cx="98532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arrayOfNumbers: </a:t>
            </a:r>
            <a:r>
              <a:rPr lang="en-US" sz="2000">
                <a:solidFill>
                  <a:srgbClr val="3757EF"/>
                </a:solidFill>
                <a:highlight>
                  <a:srgbClr val="FFFFFE"/>
                </a:highlight>
                <a:latin typeface="Courier New"/>
                <a:ea typeface="Courier New"/>
                <a:cs typeface="Courier New"/>
                <a:sym typeface="Courier New"/>
              </a:rPr>
              <a:t>number</a:t>
            </a:r>
            <a:r>
              <a:rPr lang="en-US" sz="2000">
                <a:solidFill>
                  <a:schemeClr val="dk1"/>
                </a:solidFill>
                <a:highlight>
                  <a:srgbClr val="FFFFFE"/>
                </a:highlight>
                <a:latin typeface="Courier New"/>
                <a:ea typeface="Courier New"/>
                <a:cs typeface="Courier New"/>
                <a:sym typeface="Courier New"/>
              </a:rPr>
              <a:t> [] = [</a:t>
            </a:r>
            <a:r>
              <a:rPr lang="en-US" sz="2000">
                <a:solidFill>
                  <a:srgbClr val="0C840A"/>
                </a:solidFill>
                <a:highlight>
                  <a:srgbClr val="FFFFFE"/>
                </a:highlight>
                <a:latin typeface="Courier New"/>
                <a:ea typeface="Courier New"/>
                <a:cs typeface="Courier New"/>
                <a:sym typeface="Courier New"/>
              </a:rPr>
              <a:t>1</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2</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3</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4</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5</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for</a:t>
            </a:r>
            <a:r>
              <a:rPr lang="en-US" sz="2000">
                <a:solidFill>
                  <a:schemeClr val="dk1"/>
                </a:solidFill>
                <a:highlight>
                  <a:srgbClr val="FFFFFE"/>
                </a:highlight>
                <a:latin typeface="Courier New"/>
                <a:ea typeface="Courier New"/>
                <a:cs typeface="Courier New"/>
                <a:sym typeface="Courier New"/>
              </a:rPr>
              <a:t>( </a:t>
            </a: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itemKey </a:t>
            </a:r>
            <a:r>
              <a:rPr lang="en-US" sz="2000">
                <a:solidFill>
                  <a:srgbClr val="3757EF"/>
                </a:solidFill>
                <a:highlight>
                  <a:srgbClr val="FFFFFE"/>
                </a:highlight>
                <a:latin typeface="Courier New"/>
                <a:ea typeface="Courier New"/>
                <a:cs typeface="Courier New"/>
                <a:sym typeface="Courier New"/>
              </a:rPr>
              <a:t>in</a:t>
            </a:r>
            <a:r>
              <a:rPr lang="en-US" sz="2000">
                <a:solidFill>
                  <a:schemeClr val="dk1"/>
                </a:solidFill>
                <a:highlight>
                  <a:srgbClr val="FFFFFE"/>
                </a:highlight>
                <a:latin typeface="Courier New"/>
                <a:ea typeface="Courier New"/>
                <a:cs typeface="Courier New"/>
                <a:sym typeface="Courier New"/>
              </a:rPr>
              <a:t> arrayOfNumbers) { </a:t>
            </a:r>
            <a:r>
              <a:rPr lang="en-US" sz="2000">
                <a:solidFill>
                  <a:srgbClr val="6C6F2D"/>
                </a:solidFill>
                <a:highlight>
                  <a:srgbClr val="FFFFFE"/>
                </a:highlight>
                <a:latin typeface="Courier New"/>
                <a:ea typeface="Courier New"/>
                <a:cs typeface="Courier New"/>
                <a:sym typeface="Courier New"/>
              </a:rPr>
              <a:t>// 0,1,2,3,4,5 [index]</a:t>
            </a:r>
            <a:endParaRPr sz="2000">
              <a:solidFill>
                <a:srgbClr val="6C6F2D"/>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itemValue = arrayOfNumbers[itemKey]; </a:t>
            </a:r>
            <a:r>
              <a:rPr lang="en-US" sz="2000">
                <a:solidFill>
                  <a:srgbClr val="6C6F2D"/>
                </a:solidFill>
                <a:highlight>
                  <a:srgbClr val="FFFFFE"/>
                </a:highlight>
                <a:latin typeface="Courier New"/>
                <a:ea typeface="Courier New"/>
                <a:cs typeface="Courier New"/>
                <a:sym typeface="Courier New"/>
              </a:rPr>
              <a:t>/// 1,2,3,4,5</a:t>
            </a:r>
            <a:endParaRPr sz="2000">
              <a:solidFill>
                <a:srgbClr val="6C6F2D"/>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console.log(</a:t>
            </a:r>
            <a:r>
              <a:rPr lang="en-US" sz="2000">
                <a:solidFill>
                  <a:srgbClr val="0C840A"/>
                </a:solidFill>
                <a:highlight>
                  <a:srgbClr val="FFFFFE"/>
                </a:highlight>
                <a:latin typeface="Courier New"/>
                <a:ea typeface="Courier New"/>
                <a:cs typeface="Courier New"/>
                <a:sym typeface="Courier New"/>
              </a:rPr>
              <a:t>`arrayOfNumbers[</a:t>
            </a:r>
            <a:r>
              <a:rPr lang="en-US" sz="2000">
                <a:solidFill>
                  <a:schemeClr val="dk1"/>
                </a:solidFill>
                <a:highlight>
                  <a:srgbClr val="FFFFFE"/>
                </a:highlight>
                <a:latin typeface="Courier New"/>
                <a:ea typeface="Courier New"/>
                <a:cs typeface="Courier New"/>
                <a:sym typeface="Courier New"/>
              </a:rPr>
              <a:t>${itemKey}</a:t>
            </a:r>
            <a:r>
              <a:rPr lang="en-US" sz="2000">
                <a:solidFill>
                  <a:srgbClr val="0C840A"/>
                </a:solidFill>
                <a:highlight>
                  <a:srgbClr val="FFFFFE"/>
                </a:highlight>
                <a:latin typeface="Courier New"/>
                <a:ea typeface="Courier New"/>
                <a:cs typeface="Courier New"/>
                <a:sym typeface="Courier New"/>
              </a:rPr>
              <a:t>] = </a:t>
            </a:r>
            <a:r>
              <a:rPr lang="en-US" sz="2000">
                <a:solidFill>
                  <a:schemeClr val="dk1"/>
                </a:solidFill>
                <a:highlight>
                  <a:srgbClr val="FFFFFE"/>
                </a:highlight>
                <a:latin typeface="Courier New"/>
                <a:ea typeface="Courier New"/>
                <a:cs typeface="Courier New"/>
                <a:sym typeface="Courier New"/>
              </a:rPr>
              <a:t>${itemValue}</a:t>
            </a:r>
            <a:r>
              <a:rPr lang="en-US" sz="2000">
                <a:solidFill>
                  <a:srgbClr val="0C840A"/>
                </a:solidFill>
                <a:highlight>
                  <a:srgbClr val="FFFFFE"/>
                </a:highlight>
                <a:latin typeface="Courier New"/>
                <a:ea typeface="Courier New"/>
                <a:cs typeface="Courier New"/>
                <a:sym typeface="Courier New"/>
              </a:rPr>
              <a:t>`</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78" name="Google Shape;578;p8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for … in and for .. of</a:t>
            </a:r>
            <a:endParaRPr/>
          </a:p>
          <a:p>
            <a:pPr indent="0" lvl="0" marL="0" rtl="0" algn="l">
              <a:spcBef>
                <a:spcPts val="2800"/>
              </a:spcBef>
              <a:spcAft>
                <a:spcPts val="0"/>
              </a:spcAft>
              <a:buNone/>
            </a:pPr>
            <a:r>
              <a:t/>
            </a:r>
            <a:endParaRPr/>
          </a:p>
        </p:txBody>
      </p:sp>
      <p:sp>
        <p:nvSpPr>
          <p:cNvPr id="579" name="Google Shape;579;p82"/>
          <p:cNvSpPr txBox="1"/>
          <p:nvPr>
            <p:ph idx="2" type="body"/>
          </p:nvPr>
        </p:nvSpPr>
        <p:spPr>
          <a:xfrm>
            <a:off x="406400" y="2743200"/>
            <a:ext cx="12192000" cy="2661000"/>
          </a:xfrm>
          <a:prstGeom prst="rect">
            <a:avLst/>
          </a:prstGeom>
        </p:spPr>
        <p:txBody>
          <a:bodyPr anchorCtr="0" anchor="t" bIns="144475" lIns="144475" spcFirstLastPara="1" rIns="144475" wrap="square" tIns="144475">
            <a:normAutofit fontScale="92500"/>
          </a:bodyPr>
          <a:lstStyle/>
          <a:p>
            <a:pPr indent="0" lvl="0" marL="0" rtl="0" algn="l">
              <a:spcBef>
                <a:spcPts val="2800"/>
              </a:spcBef>
              <a:spcAft>
                <a:spcPts val="0"/>
              </a:spcAft>
              <a:buClr>
                <a:schemeClr val="dk1"/>
              </a:buClr>
              <a:buSzPct val="32352"/>
              <a:buFont typeface="Arial"/>
              <a:buNone/>
            </a:pPr>
            <a:r>
              <a:rPr lang="en-US">
                <a:solidFill>
                  <a:schemeClr val="dk1"/>
                </a:solidFill>
              </a:rPr>
              <a:t>If we do not necessarily need to know the keys of the array, and are simply interested in the values held within the array, we can further simplify looping through arrays using the for...of syntax. </a:t>
            </a:r>
            <a:endParaRPr>
              <a:solidFill>
                <a:schemeClr val="dk1"/>
              </a:solidFill>
            </a:endParaRPr>
          </a:p>
          <a:p>
            <a:pPr indent="0" lvl="0" marL="0" rtl="0" algn="l">
              <a:spcBef>
                <a:spcPts val="2800"/>
              </a:spcBef>
              <a:spcAft>
                <a:spcPts val="0"/>
              </a:spcAft>
              <a:buNone/>
            </a:pPr>
            <a:r>
              <a:t/>
            </a:r>
            <a:endParaRPr/>
          </a:p>
        </p:txBody>
      </p:sp>
      <p:sp>
        <p:nvSpPr>
          <p:cNvPr id="580" name="Google Shape;580;p82"/>
          <p:cNvSpPr txBox="1"/>
          <p:nvPr/>
        </p:nvSpPr>
        <p:spPr>
          <a:xfrm>
            <a:off x="549725" y="5404200"/>
            <a:ext cx="127146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arrayOfNumbers: </a:t>
            </a:r>
            <a:r>
              <a:rPr lang="en-US" sz="2000">
                <a:solidFill>
                  <a:srgbClr val="3757EF"/>
                </a:solidFill>
                <a:highlight>
                  <a:srgbClr val="FFFFFE"/>
                </a:highlight>
                <a:latin typeface="Courier New"/>
                <a:ea typeface="Courier New"/>
                <a:cs typeface="Courier New"/>
                <a:sym typeface="Courier New"/>
              </a:rPr>
              <a:t>number</a:t>
            </a:r>
            <a:r>
              <a:rPr lang="en-US" sz="2000">
                <a:solidFill>
                  <a:schemeClr val="dk1"/>
                </a:solidFill>
                <a:highlight>
                  <a:srgbClr val="FFFFFE"/>
                </a:highlight>
                <a:latin typeface="Courier New"/>
                <a:ea typeface="Courier New"/>
                <a:cs typeface="Courier New"/>
                <a:sym typeface="Courier New"/>
              </a:rPr>
              <a:t> [] = [</a:t>
            </a:r>
            <a:r>
              <a:rPr lang="en-US" sz="2000">
                <a:solidFill>
                  <a:srgbClr val="0C840A"/>
                </a:solidFill>
                <a:highlight>
                  <a:srgbClr val="FFFFFE"/>
                </a:highlight>
                <a:latin typeface="Courier New"/>
                <a:ea typeface="Courier New"/>
                <a:cs typeface="Courier New"/>
                <a:sym typeface="Courier New"/>
              </a:rPr>
              <a:t>1</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2</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3</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4</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5</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for</a:t>
            </a:r>
            <a:r>
              <a:rPr lang="en-US" sz="2000">
                <a:solidFill>
                  <a:schemeClr val="dk1"/>
                </a:solidFill>
                <a:highlight>
                  <a:srgbClr val="FFFFFE"/>
                </a:highlight>
                <a:latin typeface="Courier New"/>
                <a:ea typeface="Courier New"/>
                <a:cs typeface="Courier New"/>
                <a:sym typeface="Courier New"/>
              </a:rPr>
              <a:t>( </a:t>
            </a: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arrayItem </a:t>
            </a:r>
            <a:r>
              <a:rPr lang="en-US" sz="2000">
                <a:solidFill>
                  <a:srgbClr val="3757EF"/>
                </a:solidFill>
                <a:highlight>
                  <a:srgbClr val="FFFFFE"/>
                </a:highlight>
                <a:latin typeface="Courier New"/>
                <a:ea typeface="Courier New"/>
                <a:cs typeface="Courier New"/>
                <a:sym typeface="Courier New"/>
              </a:rPr>
              <a:t>of</a:t>
            </a:r>
            <a:r>
              <a:rPr lang="en-US" sz="2000">
                <a:solidFill>
                  <a:schemeClr val="dk1"/>
                </a:solidFill>
                <a:highlight>
                  <a:srgbClr val="FFFFFE"/>
                </a:highlight>
                <a:latin typeface="Courier New"/>
                <a:ea typeface="Courier New"/>
                <a:cs typeface="Courier New"/>
                <a:sym typeface="Courier New"/>
              </a:rPr>
              <a:t> arrayOfNumbers )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console.log(</a:t>
            </a:r>
            <a:r>
              <a:rPr lang="en-US" sz="2000">
                <a:solidFill>
                  <a:srgbClr val="0C840A"/>
                </a:solidFill>
                <a:highlight>
                  <a:srgbClr val="FFFFFE"/>
                </a:highlight>
                <a:latin typeface="Courier New"/>
                <a:ea typeface="Courier New"/>
                <a:cs typeface="Courier New"/>
                <a:sym typeface="Courier New"/>
              </a:rPr>
              <a:t>`arrayItem = </a:t>
            </a:r>
            <a:r>
              <a:rPr lang="en-US" sz="2000">
                <a:solidFill>
                  <a:schemeClr val="dk1"/>
                </a:solidFill>
                <a:highlight>
                  <a:srgbClr val="FFFFFE"/>
                </a:highlight>
                <a:latin typeface="Courier New"/>
                <a:ea typeface="Courier New"/>
                <a:cs typeface="Courier New"/>
                <a:sym typeface="Courier New"/>
              </a:rPr>
              <a:t>${arrayItem}</a:t>
            </a:r>
            <a:r>
              <a:rPr lang="en-US" sz="2000">
                <a:solidFill>
                  <a:srgbClr val="0C840A"/>
                </a:solidFill>
                <a:highlight>
                  <a:srgbClr val="FFFFFE"/>
                </a:highlight>
                <a:latin typeface="Courier New"/>
                <a:ea typeface="Courier New"/>
                <a:cs typeface="Courier New"/>
                <a:sym typeface="Courier New"/>
              </a:rPr>
              <a:t> `</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Array and important methods</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630481" y="2900156"/>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var scores = [30,60,80,100,20,70];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console.log(scores[0]); // Retrieve the first value of array</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console.log(scores[2]);// Retrieve the third value of array</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scores.push(80); // Adding 80 at the end</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scores.pop();  // Removing the last item in array (80)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scores.pop(); // Removing the last item in array (70)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scores.length; // How many items are there (5)</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scores.splice(1,1); // Remove one item (second argument) from index 1 (60)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p:txBody>
      </p:sp>
      <p:sp>
        <p:nvSpPr>
          <p:cNvPr id="101" name="Google Shape;101;p20"/>
          <p:cNvSpPr txBox="1"/>
          <p:nvPr/>
        </p:nvSpPr>
        <p:spPr>
          <a:xfrm>
            <a:off x="5039350" y="487675"/>
            <a:ext cx="7591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https://www.w3schools.com/js/js_array_methods.asp</a:t>
            </a:r>
            <a:endParaRPr sz="2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86" name="Google Shape;586;p8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a:t>
            </a:r>
            <a:r>
              <a:rPr lang="en-US"/>
              <a:t>ny type and explicit casting</a:t>
            </a:r>
            <a:endParaRPr/>
          </a:p>
        </p:txBody>
      </p:sp>
      <p:sp>
        <p:nvSpPr>
          <p:cNvPr id="587" name="Google Shape;587;p8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TypeScript introduces the any type for such occasions. Specifying that an object has a type of any, in essence, relaxes the compiler's strict type checking.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following code shows how to use the any type:</a:t>
            </a:r>
            <a:endParaRPr>
              <a:solidFill>
                <a:schemeClr val="dk1"/>
              </a:solidFill>
            </a:endParaRPr>
          </a:p>
          <a:p>
            <a:pPr indent="0" lvl="0" marL="0" rtl="0" algn="l">
              <a:spcBef>
                <a:spcPts val="2800"/>
              </a:spcBef>
              <a:spcAft>
                <a:spcPts val="0"/>
              </a:spcAft>
              <a:buNone/>
            </a:pPr>
            <a:r>
              <a:t/>
            </a:r>
            <a:endParaRPr/>
          </a:p>
        </p:txBody>
      </p:sp>
      <p:sp>
        <p:nvSpPr>
          <p:cNvPr id="588" name="Google Shape;588;p83"/>
          <p:cNvSpPr txBox="1"/>
          <p:nvPr/>
        </p:nvSpPr>
        <p:spPr>
          <a:xfrm>
            <a:off x="1669400" y="6021375"/>
            <a:ext cx="10077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dk1"/>
                </a:solidFill>
                <a:latin typeface="Courier New"/>
                <a:ea typeface="Courier New"/>
                <a:cs typeface="Courier New"/>
                <a:sym typeface="Courier New"/>
              </a:rPr>
              <a:t>var item1 : any = { id: 1, name: "item 1" };</a:t>
            </a:r>
            <a:endParaRPr sz="3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3400">
                <a:solidFill>
                  <a:schemeClr val="dk1"/>
                </a:solidFill>
                <a:latin typeface="Courier New"/>
                <a:ea typeface="Courier New"/>
                <a:cs typeface="Courier New"/>
                <a:sym typeface="Courier New"/>
              </a:rPr>
              <a:t>item1 = { id: 2 };</a:t>
            </a:r>
            <a:endParaRPr sz="3400">
              <a:solidFill>
                <a:schemeClr val="dk1"/>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94" name="Google Shape;594;p8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any type and explicit casting</a:t>
            </a:r>
            <a:endParaRPr/>
          </a:p>
        </p:txBody>
      </p:sp>
      <p:sp>
        <p:nvSpPr>
          <p:cNvPr id="595" name="Google Shape;595;p8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An object can be cast to the type of another by using the &lt; &gt; syntax.</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None/>
            </a:pPr>
            <a:r>
              <a:rPr lang="en-US">
                <a:solidFill>
                  <a:schemeClr val="dk1"/>
                </a:solidFill>
              </a:rPr>
              <a:t>Here, we have now replaced the : any type specifier on the left-hand side of the assignment, with an explicit cast of &lt;any&gt; on the right-hand side. This tells the compiler to explicitly treat the { id: 1, name: "item 1" } object on the right-hand side of the assignment operator as a type of any.</a:t>
            </a:r>
            <a:endParaRPr>
              <a:solidFill>
                <a:schemeClr val="dk1"/>
              </a:solidFill>
            </a:endParaRPr>
          </a:p>
          <a:p>
            <a:pPr indent="0" lvl="0" marL="0" rtl="0" algn="l">
              <a:spcBef>
                <a:spcPts val="2800"/>
              </a:spcBef>
              <a:spcAft>
                <a:spcPts val="0"/>
              </a:spcAft>
              <a:buNone/>
            </a:pPr>
            <a:r>
              <a:rPr lang="en-US">
                <a:solidFill>
                  <a:schemeClr val="dk1"/>
                </a:solidFill>
              </a:rPr>
              <a:t>Over-use of the any type will quickly lead to coding errors that will be difficult to find.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2800"/>
              </a:spcBef>
              <a:spcAft>
                <a:spcPts val="0"/>
              </a:spcAft>
              <a:buNone/>
            </a:pPr>
            <a:r>
              <a:t/>
            </a:r>
            <a:endParaRPr/>
          </a:p>
        </p:txBody>
      </p:sp>
      <p:sp>
        <p:nvSpPr>
          <p:cNvPr id="596" name="Google Shape;596;p84"/>
          <p:cNvSpPr txBox="1"/>
          <p:nvPr/>
        </p:nvSpPr>
        <p:spPr>
          <a:xfrm>
            <a:off x="1028700" y="4053150"/>
            <a:ext cx="1139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item1 = &lt;any&gt;{ id: 1, name: "item 1"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item1 = { id: 2 };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02" name="Google Shape;602;p8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a:t>
            </a:r>
            <a:endParaRPr/>
          </a:p>
        </p:txBody>
      </p:sp>
      <p:sp>
        <p:nvSpPr>
          <p:cNvPr id="603" name="Google Shape;603;p85"/>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Enums provides a solution to the problem of special numbers. An enum associates a human readable name for a specific number. </a:t>
            </a:r>
            <a:endParaRPr>
              <a:solidFill>
                <a:schemeClr val="dk1"/>
              </a:solidFill>
            </a:endParaRPr>
          </a:p>
          <a:p>
            <a:pPr indent="0" lvl="0" marL="0" rtl="0" algn="l">
              <a:spcBef>
                <a:spcPts val="2800"/>
              </a:spcBef>
              <a:spcAft>
                <a:spcPts val="0"/>
              </a:spcAft>
              <a:buNone/>
            </a:pPr>
            <a:r>
              <a:t/>
            </a:r>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Here, we have defined an enum called DoorState to represent the state of a door. Valid values for this door state are Open, Closed, or Ajar. Under the hood (in the generated</a:t>
            </a:r>
            <a:endParaRPr>
              <a:solidFill>
                <a:schemeClr val="dk1"/>
              </a:solidFill>
            </a:endParaRPr>
          </a:p>
          <a:p>
            <a:pPr indent="0" lvl="0" marL="0" rtl="0" algn="l">
              <a:spcBef>
                <a:spcPts val="2800"/>
              </a:spcBef>
              <a:spcAft>
                <a:spcPts val="0"/>
              </a:spcAft>
              <a:buNone/>
            </a:pPr>
            <a:r>
              <a:rPr lang="en-US">
                <a:solidFill>
                  <a:schemeClr val="dk1"/>
                </a:solidFill>
              </a:rPr>
              <a:t>JavaScript), TypeScript will assign a numeric value to each of these human-readable enum values. </a:t>
            </a:r>
            <a:endParaRPr>
              <a:solidFill>
                <a:schemeClr val="dk1"/>
              </a:solidFill>
            </a:endParaRPr>
          </a:p>
          <a:p>
            <a:pPr indent="0" lvl="0" marL="0" rtl="0" algn="l">
              <a:spcBef>
                <a:spcPts val="2800"/>
              </a:spcBef>
              <a:spcAft>
                <a:spcPts val="0"/>
              </a:spcAft>
              <a:buNone/>
            </a:pPr>
            <a:r>
              <a:t/>
            </a:r>
            <a:endParaRPr/>
          </a:p>
        </p:txBody>
      </p:sp>
      <p:sp>
        <p:nvSpPr>
          <p:cNvPr id="604" name="Google Shape;604;p85"/>
          <p:cNvSpPr txBox="1"/>
          <p:nvPr/>
        </p:nvSpPr>
        <p:spPr>
          <a:xfrm>
            <a:off x="2495550" y="4438650"/>
            <a:ext cx="6650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enum DoorState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Open,</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Closed,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Ajar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10" name="Google Shape;610;p8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 (2)</a:t>
            </a:r>
            <a:endParaRPr/>
          </a:p>
        </p:txBody>
      </p:sp>
      <p:sp>
        <p:nvSpPr>
          <p:cNvPr id="611" name="Google Shape;611;p8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In this previous example, the DoorState.Open enum value will equate to a numeric value of 0. Likewise, the enum value DoorState.Closed will equate to the numeric value of 1, and the DoorState.Ajar enum value will equate to 2.</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To get the value of enums, we will call as follows:</a:t>
            </a:r>
            <a:endParaRPr/>
          </a:p>
          <a:p>
            <a:pPr indent="0" lvl="0" marL="0" rtl="0" algn="l">
              <a:spcBef>
                <a:spcPts val="2800"/>
              </a:spcBef>
              <a:spcAft>
                <a:spcPts val="0"/>
              </a:spcAft>
              <a:buNone/>
            </a:pPr>
            <a:r>
              <a:t/>
            </a:r>
            <a:endParaRPr/>
          </a:p>
        </p:txBody>
      </p:sp>
      <p:sp>
        <p:nvSpPr>
          <p:cNvPr id="612" name="Google Shape;612;p86"/>
          <p:cNvSpPr txBox="1"/>
          <p:nvPr/>
        </p:nvSpPr>
        <p:spPr>
          <a:xfrm>
            <a:off x="2305050" y="6438900"/>
            <a:ext cx="8059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openDoor = DoorState.Open;</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console.log(`openDoor is: ${openDoor}`);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closedDoor = DoorState["Closed"];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console.log(`closedDoor is : ${closedDoor}`);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18" name="Google Shape;618;p8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 (3)</a:t>
            </a:r>
            <a:endParaRPr/>
          </a:p>
        </p:txBody>
      </p:sp>
      <p:sp>
        <p:nvSpPr>
          <p:cNvPr id="619" name="Google Shape;619;p8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We can also override the value of enum by specifying the value upon declaration:</a:t>
            </a:r>
            <a:endParaRPr/>
          </a:p>
        </p:txBody>
      </p:sp>
      <p:sp>
        <p:nvSpPr>
          <p:cNvPr id="620" name="Google Shape;620;p87"/>
          <p:cNvSpPr txBox="1"/>
          <p:nvPr/>
        </p:nvSpPr>
        <p:spPr>
          <a:xfrm>
            <a:off x="2592575" y="4353450"/>
            <a:ext cx="4838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enum DoorState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Open = 3,</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Closed = 7,</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Ajar = 10</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26" name="Google Shape;626;p8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Functions in Typescript </a:t>
            </a:r>
            <a:endParaRPr/>
          </a:p>
        </p:txBody>
      </p:sp>
      <p:sp>
        <p:nvSpPr>
          <p:cNvPr id="627" name="Google Shape;627;p8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fontScale="25000" lnSpcReduction="20000"/>
          </a:bodyPr>
          <a:lstStyle/>
          <a:p>
            <a:pPr indent="0" lvl="0" marL="0" rtl="0" algn="l">
              <a:spcBef>
                <a:spcPts val="2800"/>
              </a:spcBef>
              <a:spcAft>
                <a:spcPts val="0"/>
              </a:spcAft>
              <a:buNone/>
            </a:pPr>
            <a:r>
              <a:rPr lang="en-US" sz="10450"/>
              <a:t>Function in Typescript is defined as follows:</a:t>
            </a:r>
            <a:endParaRPr sz="10450"/>
          </a:p>
          <a:p>
            <a:pPr indent="0" lvl="0" marL="0" rtl="0" algn="l">
              <a:spcBef>
                <a:spcPts val="2800"/>
              </a:spcBef>
              <a:spcAft>
                <a:spcPts val="0"/>
              </a:spcAft>
              <a:buNone/>
            </a:pPr>
            <a:r>
              <a:t/>
            </a:r>
            <a:endParaRPr sz="10450"/>
          </a:p>
          <a:p>
            <a:pPr indent="0" lvl="0" marL="0" rtl="0" algn="l">
              <a:spcBef>
                <a:spcPts val="2800"/>
              </a:spcBef>
              <a:spcAft>
                <a:spcPts val="0"/>
              </a:spcAft>
              <a:buNone/>
            </a:pPr>
            <a:r>
              <a:t/>
            </a:r>
            <a:endParaRPr sz="10450"/>
          </a:p>
          <a:p>
            <a:pPr indent="0" lvl="0" marL="0" rtl="0" algn="l">
              <a:spcBef>
                <a:spcPts val="2800"/>
              </a:spcBef>
              <a:spcAft>
                <a:spcPts val="0"/>
              </a:spcAft>
              <a:buNone/>
            </a:pPr>
            <a:r>
              <a:t/>
            </a:r>
            <a:endParaRPr sz="10450"/>
          </a:p>
          <a:p>
            <a:pPr indent="0" lvl="0" marL="0" rtl="0" algn="l">
              <a:spcBef>
                <a:spcPts val="2800"/>
              </a:spcBef>
              <a:spcAft>
                <a:spcPts val="0"/>
              </a:spcAft>
              <a:buClr>
                <a:schemeClr val="dk1"/>
              </a:buClr>
              <a:buSzPts val="275"/>
              <a:buFont typeface="Arial"/>
              <a:buNone/>
            </a:pPr>
            <a:r>
              <a:t/>
            </a:r>
            <a:endParaRPr sz="10450">
              <a:solidFill>
                <a:schemeClr val="dk1"/>
              </a:solidFill>
            </a:endParaRPr>
          </a:p>
          <a:p>
            <a:pPr indent="0" lvl="0" marL="0" rtl="0" algn="l">
              <a:spcBef>
                <a:spcPts val="2800"/>
              </a:spcBef>
              <a:spcAft>
                <a:spcPts val="0"/>
              </a:spcAft>
              <a:buNone/>
            </a:pPr>
            <a:r>
              <a:rPr lang="en-US" sz="10450"/>
              <a:t>Here, we have added a :number type to both of the parameters of the addNumbers function (a and b), and we have also added a :string type just after the ( ) braces. </a:t>
            </a:r>
            <a:endParaRPr sz="10450"/>
          </a:p>
          <a:p>
            <a:pPr indent="0" lvl="0" marL="0" rtl="0" algn="l">
              <a:spcBef>
                <a:spcPts val="2800"/>
              </a:spcBef>
              <a:spcAft>
                <a:spcPts val="0"/>
              </a:spcAft>
              <a:buNone/>
            </a:pPr>
            <a:r>
              <a:rPr lang="en-US" sz="10450"/>
              <a:t>Placing a type annotation after the function definition means that we are defining the return type of the entire function.</a:t>
            </a:r>
            <a:endParaRPr sz="10450"/>
          </a:p>
          <a:p>
            <a:pPr indent="0" lvl="0" marL="0" rtl="0" algn="l">
              <a:spcBef>
                <a:spcPts val="2800"/>
              </a:spcBef>
              <a:spcAft>
                <a:spcPts val="0"/>
              </a:spcAft>
              <a:buClr>
                <a:schemeClr val="dk1"/>
              </a:buClr>
              <a:buSzPts val="275"/>
              <a:buFont typeface="Arial"/>
              <a:buNone/>
            </a:pPr>
            <a:r>
              <a:t/>
            </a:r>
            <a:endParaRPr sz="10450"/>
          </a:p>
          <a:p>
            <a:pPr indent="0" lvl="0" marL="0" rtl="0" algn="l">
              <a:spcBef>
                <a:spcPts val="2800"/>
              </a:spcBef>
              <a:spcAft>
                <a:spcPts val="0"/>
              </a:spcAft>
              <a:buNone/>
            </a:pPr>
            <a:r>
              <a:t/>
            </a:r>
            <a:endParaRPr/>
          </a:p>
        </p:txBody>
      </p:sp>
      <p:sp>
        <p:nvSpPr>
          <p:cNvPr id="628" name="Google Shape;628;p88"/>
          <p:cNvSpPr txBox="1"/>
          <p:nvPr/>
        </p:nvSpPr>
        <p:spPr>
          <a:xfrm>
            <a:off x="548450" y="3657600"/>
            <a:ext cx="11488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addNumbers(a: number, b: number) : string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b).toString();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34" name="Google Shape;634;p8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Anonymous function in Typescript</a:t>
            </a:r>
            <a:endParaRPr/>
          </a:p>
        </p:txBody>
      </p:sp>
      <p:sp>
        <p:nvSpPr>
          <p:cNvPr id="635" name="Google Shape;635;p89"/>
          <p:cNvSpPr txBox="1"/>
          <p:nvPr>
            <p:ph idx="2" type="body"/>
          </p:nvPr>
        </p:nvSpPr>
        <p:spPr>
          <a:xfrm>
            <a:off x="406400" y="2743200"/>
            <a:ext cx="12192000" cy="106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 Typescript, anonymous </a:t>
            </a:r>
            <a:r>
              <a:rPr lang="en-US"/>
              <a:t>function</a:t>
            </a:r>
            <a:r>
              <a:rPr lang="en-US"/>
              <a:t> can be written as follows:</a:t>
            </a:r>
            <a:endParaRPr/>
          </a:p>
        </p:txBody>
      </p:sp>
      <p:sp>
        <p:nvSpPr>
          <p:cNvPr id="636" name="Google Shape;636;p89"/>
          <p:cNvSpPr txBox="1"/>
          <p:nvPr/>
        </p:nvSpPr>
        <p:spPr>
          <a:xfrm>
            <a:off x="1335275" y="3811800"/>
            <a:ext cx="9144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addFunction = function(a:number, b:number) : number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addFunctionResult = addFunction(2,3);</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console.log(`addFunctionResult : ${addFunctionResult}`);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42" name="Google Shape;642;p9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Optional parameters</a:t>
            </a:r>
            <a:endParaRPr/>
          </a:p>
        </p:txBody>
      </p:sp>
      <p:sp>
        <p:nvSpPr>
          <p:cNvPr id="643" name="Google Shape;643;p9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3200">
                <a:solidFill>
                  <a:schemeClr val="dk1"/>
                </a:solidFill>
              </a:rPr>
              <a:t>TypeScript introduces the question mark ? syntax to indicate optional parameters. This allows us to mimic the JavaScript calling syntax where we can call the same function with some missing arguments. </a:t>
            </a:r>
            <a:endParaRPr sz="3200">
              <a:solidFill>
                <a:schemeClr val="dk1"/>
              </a:solidFill>
            </a:endParaRPr>
          </a:p>
          <a:p>
            <a:pPr indent="0" lvl="0" marL="0" rtl="0" algn="l">
              <a:spcBef>
                <a:spcPts val="2800"/>
              </a:spcBef>
              <a:spcAft>
                <a:spcPts val="0"/>
              </a:spcAft>
              <a:buNone/>
            </a:pPr>
            <a:r>
              <a:t/>
            </a:r>
            <a:endParaRPr sz="3200"/>
          </a:p>
        </p:txBody>
      </p:sp>
      <p:sp>
        <p:nvSpPr>
          <p:cNvPr id="644" name="Google Shape;644;p90"/>
          <p:cNvSpPr txBox="1"/>
          <p:nvPr/>
        </p:nvSpPr>
        <p:spPr>
          <a:xfrm>
            <a:off x="1201925" y="5200650"/>
            <a:ext cx="10496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concatStrings( a: string, b: string, c?: string)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 +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concat3strings = concatStrings("a", "b",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console.log(`concat3strings : ${concat3strings}`);</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concat2strings = concatStrings("a",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console.log(`concat2strings : ${concat2strings}`);</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50" name="Google Shape;650;p9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Default parameters</a:t>
            </a:r>
            <a:endParaRPr/>
          </a:p>
        </p:txBody>
      </p:sp>
      <p:sp>
        <p:nvSpPr>
          <p:cNvPr id="651" name="Google Shape;651;p9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A subtle variant of the optional parameter syntax allows us to specify the default value of a parameter. If an optional parameter value is not supplied, we can specify what the default value of this optional parameter should be.</a:t>
            </a:r>
            <a:endParaRPr>
              <a:solidFill>
                <a:schemeClr val="dk1"/>
              </a:solidFill>
            </a:endParaRPr>
          </a:p>
          <a:p>
            <a:pPr indent="0" lvl="0" marL="0" rtl="0" algn="l">
              <a:spcBef>
                <a:spcPts val="2800"/>
              </a:spcBef>
              <a:spcAft>
                <a:spcPts val="0"/>
              </a:spcAft>
              <a:buNone/>
            </a:pPr>
            <a:r>
              <a:t/>
            </a:r>
            <a:endParaRPr/>
          </a:p>
        </p:txBody>
      </p:sp>
      <p:sp>
        <p:nvSpPr>
          <p:cNvPr id="652" name="Google Shape;652;p91"/>
          <p:cNvSpPr txBox="1"/>
          <p:nvPr/>
        </p:nvSpPr>
        <p:spPr>
          <a:xfrm>
            <a:off x="2116325" y="5657850"/>
            <a:ext cx="9601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concatStringsDefault(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b: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 string = "c")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 +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defaultConcat = concatStringsDefault("a",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console.log(`defaultConcat : ${defaultConcat}`);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58" name="Google Shape;658;p9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Rest parameters in Typescript</a:t>
            </a:r>
            <a:endParaRPr/>
          </a:p>
        </p:txBody>
      </p:sp>
      <p:sp>
        <p:nvSpPr>
          <p:cNvPr id="659" name="Google Shape;659;p9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To define function with Rest parameters in TypeScript, we use the three dots (...) in the function declaration to express a variable number of function parameters, by specifying the data type. </a:t>
            </a:r>
            <a:endParaRPr>
              <a:solidFill>
                <a:schemeClr val="dk1"/>
              </a:solidFill>
            </a:endParaRPr>
          </a:p>
          <a:p>
            <a:pPr indent="0" lvl="0" marL="0" rtl="0" algn="l">
              <a:spcBef>
                <a:spcPts val="2800"/>
              </a:spcBef>
              <a:spcAft>
                <a:spcPts val="0"/>
              </a:spcAft>
              <a:buNone/>
            </a:pPr>
            <a:r>
              <a:t/>
            </a:r>
            <a:endParaRPr/>
          </a:p>
        </p:txBody>
      </p:sp>
      <p:sp>
        <p:nvSpPr>
          <p:cNvPr id="660" name="Google Shape;660;p92"/>
          <p:cNvSpPr txBox="1"/>
          <p:nvPr/>
        </p:nvSpPr>
        <p:spPr>
          <a:xfrm>
            <a:off x="1094150" y="5181600"/>
            <a:ext cx="111759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testArguments(... argArray: number [])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if (argArray.length &gt; 0)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for (var i = 0; i &lt; argArray.length; i++)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console.log(`argArray[${i}] = ${argArray[i]}`);</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use JavaScript arguments variable</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console.log(`arguments[${i}] = ${arguments[i]}`)</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testArguments(9);</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testArguments(1,2,3);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Object</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81677" y="3273350"/>
            <a:ext cx="122109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 &lt;- Object, to store an item with key/property and value (normally, in db, ir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//represents a row in the db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info = {name:"Muzaffar",location:"Bangi",age:30};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console.log(info["name"])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 String interpolation - You can also do operation or call a function inside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var message = `My name is ${info["name"]} I am ${info["age"]+7} years old, my weigth is ${Math.round(weight)} kg`;</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66" name="Google Shape;666;p9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callback</a:t>
            </a:r>
            <a:endParaRPr/>
          </a:p>
        </p:txBody>
      </p:sp>
      <p:sp>
        <p:nvSpPr>
          <p:cNvPr id="667" name="Google Shape;667;p9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 A callback function is a function that is passed into another function, and is then generally invoked inside the function. JavaScript is not strongly typed, so we can declare a variable to be either a value, or a function. Therefore, just as we can pass a value into a function, we can also pass a function into a function.</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73" name="Google Shape;673;p9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callback </a:t>
            </a:r>
            <a:endParaRPr/>
          </a:p>
        </p:txBody>
      </p:sp>
      <p:sp>
        <p:nvSpPr>
          <p:cNvPr id="674" name="Google Shape;674;p9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var callbackFunction = function(text)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console.log('inside callbackFunction ' + 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function doSomethingWithACallback( initialText, callback )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console.log('inside doSomethingWithCallback ' + initialText);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callback(initialText);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doSomethingWithACallback('myText', callbackFunction);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80" name="Google Shape;680;p9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a:t>
            </a:r>
            <a:r>
              <a:rPr lang="en-US"/>
              <a:t>unction signature in Typescript </a:t>
            </a:r>
            <a:endParaRPr/>
          </a:p>
        </p:txBody>
      </p:sp>
      <p:sp>
        <p:nvSpPr>
          <p:cNvPr id="681" name="Google Shape;681;p9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TypeScript introduces a new syntax, named the fat arrow syntax, () =&gt;. When the fat arrow syntax is used, it means that one of the parameters to a function needs to be another function. </a:t>
            </a:r>
            <a:endParaRPr>
              <a:solidFill>
                <a:schemeClr val="dk1"/>
              </a:solidFill>
            </a:endParaRPr>
          </a:p>
          <a:p>
            <a:pPr indent="0" lvl="0" marL="0" rtl="0" algn="l">
              <a:spcBef>
                <a:spcPts val="2800"/>
              </a:spcBef>
              <a:spcAft>
                <a:spcPts val="0"/>
              </a:spcAft>
              <a:buNone/>
            </a:pPr>
            <a:r>
              <a:rPr lang="en-US">
                <a:solidFill>
                  <a:schemeClr val="dk1"/>
                </a:solidFill>
              </a:rPr>
              <a:t>The next page shows how to write a callback function in Typescript</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87" name="Google Shape;687;p9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signature in Typescript (2)</a:t>
            </a:r>
            <a:endParaRPr/>
          </a:p>
        </p:txBody>
      </p:sp>
      <p:sp>
        <p:nvSpPr>
          <p:cNvPr id="688" name="Google Shape;688;p96"/>
          <p:cNvSpPr txBox="1"/>
          <p:nvPr>
            <p:ph idx="2" type="body"/>
          </p:nvPr>
        </p:nvSpPr>
        <p:spPr>
          <a:xfrm>
            <a:off x="406400" y="2743200"/>
            <a:ext cx="12192000" cy="70104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function callbackFunction(text: string)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console.log(`inside callbackFunction ${text}`);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function doSomethingWithACallback(</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initialText: string,</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callback : (initialText: string) =&gt; void</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console.log(`inside doSomethingWithCallback ${initialText}`);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callback(initialText);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94" name="Google Shape;694;p9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a:t>
            </a:r>
            <a:r>
              <a:rPr lang="en-US"/>
              <a:t>unction overloads</a:t>
            </a:r>
            <a:endParaRPr/>
          </a:p>
          <a:p>
            <a:pPr indent="0" lvl="0" marL="0" rtl="0" algn="l">
              <a:spcBef>
                <a:spcPts val="2800"/>
              </a:spcBef>
              <a:spcAft>
                <a:spcPts val="0"/>
              </a:spcAft>
              <a:buNone/>
            </a:pPr>
            <a:r>
              <a:t/>
            </a:r>
            <a:endParaRPr/>
          </a:p>
        </p:txBody>
      </p:sp>
      <p:sp>
        <p:nvSpPr>
          <p:cNvPr id="695" name="Google Shape;695;p9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Function overloads means using the same function with different argument type. The overload </a:t>
            </a:r>
            <a:r>
              <a:rPr lang="en-US"/>
              <a:t>syntax is defined as follows:</a:t>
            </a:r>
            <a:r>
              <a:rPr lang="en-US"/>
              <a:t> </a:t>
            </a:r>
            <a:endParaRPr sz="105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
        <p:nvSpPr>
          <p:cNvPr id="696" name="Google Shape;696;p97"/>
          <p:cNvSpPr txBox="1"/>
          <p:nvPr/>
        </p:nvSpPr>
        <p:spPr>
          <a:xfrm>
            <a:off x="1085850" y="4705350"/>
            <a:ext cx="11260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string, b: string) :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number, b:number) : number;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any, b: any): any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console.log(`add(1,1)= ${add(1,1)}`);</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console.log(`add("1","1")= ${add("1","1")}`);</a:t>
            </a:r>
            <a:endParaRPr sz="2400">
              <a:solidFill>
                <a:schemeClr val="dk1"/>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02" name="Google Shape;702;p9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overloads (2)</a:t>
            </a:r>
            <a:endParaRPr/>
          </a:p>
        </p:txBody>
      </p:sp>
      <p:sp>
        <p:nvSpPr>
          <p:cNvPr id="703" name="Google Shape;703;p98"/>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In the previous example, we specify a function overload signature for the add function that accepts two strings and returns a string. </a:t>
            </a:r>
            <a:endParaRPr>
              <a:solidFill>
                <a:schemeClr val="dk1"/>
              </a:solidFill>
            </a:endParaRPr>
          </a:p>
          <a:p>
            <a:pPr indent="0" lvl="0" marL="0" rtl="0" algn="l">
              <a:spcBef>
                <a:spcPts val="2800"/>
              </a:spcBef>
              <a:spcAft>
                <a:spcPts val="0"/>
              </a:spcAft>
              <a:buNone/>
            </a:pPr>
            <a:r>
              <a:rPr lang="en-US">
                <a:solidFill>
                  <a:schemeClr val="dk1"/>
                </a:solidFill>
              </a:rPr>
              <a:t>We then specify a second function overload that uses the same function name but uses numbers as parameters. These two function overloads are then followed by the actual body of the function.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results are as </a:t>
            </a:r>
            <a:r>
              <a:rPr lang="en-US">
                <a:solidFill>
                  <a:schemeClr val="dk1"/>
                </a:solidFill>
              </a:rPr>
              <a:t>follows</a:t>
            </a:r>
            <a:r>
              <a:rPr lang="en-US">
                <a:solidFill>
                  <a:schemeClr val="dk1"/>
                </a:solidFill>
              </a:rPr>
              <a:t>:</a:t>
            </a:r>
            <a:endParaRPr>
              <a:solidFill>
                <a:schemeClr val="dk1"/>
              </a:solidFill>
            </a:endParaRPr>
          </a:p>
          <a:p>
            <a:pPr indent="0" lvl="0" marL="0" rtl="0" algn="l">
              <a:spcBef>
                <a:spcPts val="2800"/>
              </a:spcBef>
              <a:spcAft>
                <a:spcPts val="0"/>
              </a:spcAft>
              <a:buNone/>
            </a:pPr>
            <a:r>
              <a:t/>
            </a:r>
            <a:endParaRPr/>
          </a:p>
        </p:txBody>
      </p:sp>
      <p:sp>
        <p:nvSpPr>
          <p:cNvPr id="704" name="Google Shape;704;p98"/>
          <p:cNvSpPr txBox="1"/>
          <p:nvPr/>
        </p:nvSpPr>
        <p:spPr>
          <a:xfrm>
            <a:off x="2743200" y="8058150"/>
            <a:ext cx="670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400">
                <a:solidFill>
                  <a:schemeClr val="dk1"/>
                </a:solidFill>
                <a:latin typeface="Courier New"/>
                <a:ea typeface="Courier New"/>
                <a:cs typeface="Courier New"/>
                <a:sym typeface="Courier New"/>
              </a:rPr>
              <a:t>add(1,1)= 2</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400">
                <a:solidFill>
                  <a:schemeClr val="dk1"/>
                </a:solidFill>
                <a:latin typeface="Courier New"/>
                <a:ea typeface="Courier New"/>
                <a:cs typeface="Courier New"/>
                <a:sym typeface="Courier New"/>
              </a:rPr>
              <a:t>add("1","1")= 11</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10" name="Google Shape;710;p9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interfaces and inheritance</a:t>
            </a:r>
            <a:endParaRPr/>
          </a:p>
        </p:txBody>
      </p:sp>
      <p:sp>
        <p:nvSpPr>
          <p:cNvPr id="711" name="Google Shape;711;p9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Classes are a fundamental concept in Angular development because everything in the Angular world is a TypeScript class.</a:t>
            </a:r>
            <a:endParaRPr>
              <a:solidFill>
                <a:schemeClr val="dk1"/>
              </a:solidFill>
            </a:endParaRPr>
          </a:p>
          <a:p>
            <a:pPr indent="0" lvl="0" marL="0" rtl="0" algn="l">
              <a:spcBef>
                <a:spcPts val="2800"/>
              </a:spcBef>
              <a:spcAft>
                <a:spcPts val="0"/>
              </a:spcAft>
              <a:buNone/>
            </a:pPr>
            <a:r>
              <a:rPr lang="en-US">
                <a:solidFill>
                  <a:schemeClr val="dk1"/>
                </a:solidFill>
              </a:rPr>
              <a:t>JavaScript developers used to mimic this kind of functionality by leveraging the function object as a constructor type and </a:t>
            </a:r>
            <a:r>
              <a:rPr lang="en-US">
                <a:solidFill>
                  <a:schemeClr val="dk1"/>
                </a:solidFill>
              </a:rPr>
              <a:t>instantiating</a:t>
            </a:r>
            <a:r>
              <a:rPr lang="en-US">
                <a:solidFill>
                  <a:schemeClr val="dk1"/>
                </a:solidFill>
              </a:rPr>
              <a:t> it with the new operator.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Other standard practices, such as extending function objects, were implemented by applying prototypal inheritance or using composition.</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class functionality in TypeScript is flexible and powerful enough to use in our applications.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0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17" name="Google Shape;717;p10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declaration</a:t>
            </a:r>
            <a:endParaRPr/>
          </a:p>
        </p:txBody>
      </p:sp>
      <p:sp>
        <p:nvSpPr>
          <p:cNvPr id="718" name="Google Shape;718;p10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class Car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private distanceRun: number = 0;</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private color: string;</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constructor(private isHybrid: boolean, color: string = 'red')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this.color = color;</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getGasConsumption(): string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this.isHybrid ? 'Very low' : 'Too high!';</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drive(distance: number): void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this.distanceRun += distance;</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static honk(): string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'HOOONK!';</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get distance(): number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this.distanceRun;</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24" name="Google Shape;724;p10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(1)</a:t>
            </a:r>
            <a:endParaRPr/>
          </a:p>
        </p:txBody>
      </p:sp>
      <p:sp>
        <p:nvSpPr>
          <p:cNvPr id="725" name="Google Shape;725;p101"/>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The class statement wraps several elements that we can break down:</a:t>
            </a:r>
            <a:endParaRPr>
              <a:solidFill>
                <a:schemeClr val="dk1"/>
              </a:solidFill>
            </a:endParaRPr>
          </a:p>
          <a:p>
            <a:pPr indent="0" lvl="0" marL="0" rtl="0" algn="l">
              <a:spcBef>
                <a:spcPts val="2800"/>
              </a:spcBef>
              <a:spcAft>
                <a:spcPts val="0"/>
              </a:spcAft>
              <a:buNone/>
            </a:pPr>
            <a:r>
              <a:rPr lang="en-US">
                <a:solidFill>
                  <a:schemeClr val="dk1"/>
                </a:solidFill>
              </a:rPr>
              <a:t>•</a:t>
            </a:r>
            <a:r>
              <a:rPr b="1" lang="en-US">
                <a:solidFill>
                  <a:schemeClr val="dk1"/>
                </a:solidFill>
              </a:rPr>
              <a:t>Members</a:t>
            </a:r>
            <a:r>
              <a:rPr lang="en-US">
                <a:solidFill>
                  <a:schemeClr val="dk1"/>
                </a:solidFill>
              </a:rPr>
              <a:t>: Any instance of the Car class will contain three properties: color typed as a string, distanceRun typed as a number, and isHybrid as a boolean. Class members will</a:t>
            </a:r>
            <a:endParaRPr>
              <a:solidFill>
                <a:schemeClr val="dk1"/>
              </a:solidFill>
            </a:endParaRPr>
          </a:p>
          <a:p>
            <a:pPr indent="0" lvl="0" marL="0" rtl="0" algn="l">
              <a:spcBef>
                <a:spcPts val="2800"/>
              </a:spcBef>
              <a:spcAft>
                <a:spcPts val="0"/>
              </a:spcAft>
              <a:buNone/>
            </a:pPr>
            <a:r>
              <a:rPr lang="en-US">
                <a:solidFill>
                  <a:schemeClr val="dk1"/>
                </a:solidFill>
              </a:rPr>
              <a:t>only be accessible from within the class itself. If we instantiate this class, distanceRun, or any other member or method marked as private, won’t be publicly exposed as part</a:t>
            </a:r>
            <a:endParaRPr>
              <a:solidFill>
                <a:schemeClr val="dk1"/>
              </a:solidFill>
            </a:endParaRPr>
          </a:p>
          <a:p>
            <a:pPr indent="0" lvl="0" marL="0" rtl="0" algn="l">
              <a:spcBef>
                <a:spcPts val="2800"/>
              </a:spcBef>
              <a:spcAft>
                <a:spcPts val="0"/>
              </a:spcAft>
              <a:buNone/>
            </a:pPr>
            <a:r>
              <a:rPr lang="en-US">
                <a:solidFill>
                  <a:schemeClr val="dk1"/>
                </a:solidFill>
              </a:rPr>
              <a:t>of the object API.</a:t>
            </a:r>
            <a:endParaRPr>
              <a:solidFill>
                <a:schemeClr val="dk1"/>
              </a:solidFill>
            </a:endParaRPr>
          </a:p>
          <a:p>
            <a:pPr indent="-455293" lvl="0" marL="457200" rtl="0" algn="l">
              <a:spcBef>
                <a:spcPts val="2800"/>
              </a:spcBef>
              <a:spcAft>
                <a:spcPts val="0"/>
              </a:spcAft>
              <a:buClr>
                <a:schemeClr val="dk1"/>
              </a:buClr>
              <a:buSzPts val="3570"/>
              <a:buChar char="●"/>
            </a:pPr>
            <a:r>
              <a:rPr b="1" lang="en-US">
                <a:solidFill>
                  <a:schemeClr val="dk1"/>
                </a:solidFill>
              </a:rPr>
              <a:t>Constructor</a:t>
            </a:r>
            <a:r>
              <a:rPr lang="en-US">
                <a:solidFill>
                  <a:schemeClr val="dk1"/>
                </a:solidFill>
              </a:rPr>
              <a:t>: The constructor parameter is executed when we create an instance of the</a:t>
            </a:r>
            <a:endParaRPr>
              <a:solidFill>
                <a:schemeClr val="dk1"/>
              </a:solidFill>
            </a:endParaRPr>
          </a:p>
          <a:p>
            <a:pPr indent="0" lvl="0" marL="0" rtl="0" algn="l">
              <a:spcBef>
                <a:spcPts val="2800"/>
              </a:spcBef>
              <a:spcAft>
                <a:spcPts val="0"/>
              </a:spcAft>
              <a:buNone/>
            </a:pPr>
            <a:r>
              <a:rPr lang="en-US">
                <a:solidFill>
                  <a:schemeClr val="dk1"/>
                </a:solidFill>
              </a:rPr>
              <a:t>class. Usually, we want to initialize the class members inside it with the data provided in the constructor signature. We can also leverage the signature to declare class members, as we did with the isHybrid property. </a:t>
            </a:r>
            <a:endParaRPr>
              <a:solidFill>
                <a:schemeClr val="dk1"/>
              </a:solidFill>
            </a:endParaRPr>
          </a:p>
          <a:p>
            <a:pPr indent="0" lvl="0" marL="0" rtl="0" algn="l">
              <a:spcBef>
                <a:spcPts val="2800"/>
              </a:spcBef>
              <a:spcAft>
                <a:spcPts val="0"/>
              </a:spcAft>
              <a:buNone/>
            </a:pPr>
            <a:r>
              <a:rPr lang="en-US">
                <a:solidFill>
                  <a:schemeClr val="dk1"/>
                </a:solidFill>
              </a:rPr>
              <a:t>To do so, we need to prefix the constructor parameter with an access modifier such as private or public. As we learned when analyzing functions, we can define rest, optional, or default parameters, as depicted in the previous example with the color argument, which falls back to red when it is not explicitly defined.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31" name="Google Shape;731;p10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(2)</a:t>
            </a:r>
            <a:endParaRPr/>
          </a:p>
        </p:txBody>
      </p:sp>
      <p:sp>
        <p:nvSpPr>
          <p:cNvPr id="732" name="Google Shape;732;p10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b="1" lang="en-US">
                <a:solidFill>
                  <a:schemeClr val="dk1"/>
                </a:solidFill>
                <a:latin typeface="Arial"/>
                <a:ea typeface="Arial"/>
                <a:cs typeface="Arial"/>
                <a:sym typeface="Arial"/>
              </a:rPr>
              <a:t>Methods</a:t>
            </a:r>
            <a:r>
              <a:rPr lang="en-US">
                <a:solidFill>
                  <a:schemeClr val="dk1"/>
                </a:solidFill>
                <a:latin typeface="Arial"/>
                <a:ea typeface="Arial"/>
                <a:cs typeface="Arial"/>
                <a:sym typeface="Arial"/>
              </a:rPr>
              <a:t>: A method is a particular member representing a function and may return a typed value. It is a function that becomes part of the object API but can also be private.</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a:solidFill>
                  <a:schemeClr val="dk1"/>
                </a:solidFill>
                <a:latin typeface="Arial"/>
                <a:ea typeface="Arial"/>
                <a:cs typeface="Arial"/>
                <a:sym typeface="Arial"/>
              </a:rPr>
              <a:t>In this case, it can be used as a helper function within the internal scope of the class to achieve the functionalities required by other class members.</a:t>
            </a:r>
            <a:endParaRPr>
              <a:solidFill>
                <a:schemeClr val="dk1"/>
              </a:solidFill>
              <a:latin typeface="Arial"/>
              <a:ea typeface="Arial"/>
              <a:cs typeface="Arial"/>
              <a:sym typeface="Arial"/>
            </a:endParaRPr>
          </a:p>
          <a:p>
            <a:pPr indent="0" lvl="0" marL="0" rtl="0" algn="l">
              <a:spcBef>
                <a:spcPts val="2800"/>
              </a:spcBef>
              <a:spcAft>
                <a:spcPts val="0"/>
              </a:spcAft>
              <a:buNone/>
            </a:pPr>
            <a:r>
              <a:rPr b="1" lang="en-US">
                <a:solidFill>
                  <a:schemeClr val="dk1"/>
                </a:solidFill>
                <a:latin typeface="Arial"/>
                <a:ea typeface="Arial"/>
                <a:cs typeface="Arial"/>
                <a:sym typeface="Arial"/>
              </a:rPr>
              <a:t>Static members</a:t>
            </a:r>
            <a:r>
              <a:rPr lang="en-US">
                <a:solidFill>
                  <a:schemeClr val="dk1"/>
                </a:solidFill>
                <a:latin typeface="Arial"/>
                <a:ea typeface="Arial"/>
                <a:cs typeface="Arial"/>
                <a:sym typeface="Arial"/>
              </a:rPr>
              <a:t>: Members marked as </a:t>
            </a:r>
            <a:r>
              <a:rPr lang="en-US">
                <a:solidFill>
                  <a:schemeClr val="dk1"/>
                </a:solidFill>
                <a:latin typeface="Consolas"/>
                <a:ea typeface="Consolas"/>
                <a:cs typeface="Consolas"/>
                <a:sym typeface="Consolas"/>
              </a:rPr>
              <a:t>static</a:t>
            </a:r>
            <a:r>
              <a:rPr lang="en-US">
                <a:solidFill>
                  <a:schemeClr val="dk1"/>
                </a:solidFill>
                <a:latin typeface="Arial"/>
                <a:ea typeface="Arial"/>
                <a:cs typeface="Arial"/>
                <a:sym typeface="Arial"/>
              </a:rPr>
              <a:t> are associated with the class and not with the object instances of that class. We can consume static members directly without having to instantiate an object first. Static members are not accessible from the object instances, which means they cannot access other class members using the </a:t>
            </a:r>
            <a:r>
              <a:rPr lang="en-US">
                <a:solidFill>
                  <a:schemeClr val="dk1"/>
                </a:solidFill>
                <a:latin typeface="Consolas"/>
                <a:ea typeface="Consolas"/>
                <a:cs typeface="Consolas"/>
                <a:sym typeface="Consolas"/>
              </a:rPr>
              <a:t>this</a:t>
            </a:r>
            <a:r>
              <a:rPr lang="en-US">
                <a:solidFill>
                  <a:schemeClr val="dk1"/>
                </a:solidFill>
                <a:latin typeface="Arial"/>
                <a:ea typeface="Arial"/>
                <a:cs typeface="Arial"/>
                <a:sym typeface="Arial"/>
              </a:rPr>
              <a:t> keyword. These members are usually included in the class definition as helper or factory methods to provide a generic functionality unrelated to any specific object instance.</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b="1" lang="en-US">
                <a:solidFill>
                  <a:schemeClr val="dk1"/>
                </a:solidFill>
                <a:latin typeface="Arial"/>
                <a:ea typeface="Arial"/>
                <a:cs typeface="Arial"/>
                <a:sym typeface="Arial"/>
              </a:rPr>
              <a:t>Property accessors</a:t>
            </a:r>
            <a:r>
              <a:rPr lang="en-US">
                <a:solidFill>
                  <a:schemeClr val="dk1"/>
                </a:solidFill>
                <a:latin typeface="Arial"/>
                <a:ea typeface="Arial"/>
                <a:cs typeface="Arial"/>
                <a:sym typeface="Arial"/>
              </a:rPr>
              <a:t>: A property accessor is defined by prefixing a typed method with the name of the property we want to expose using the </a:t>
            </a:r>
            <a:r>
              <a:rPr lang="en-US">
                <a:solidFill>
                  <a:schemeClr val="dk1"/>
                </a:solidFill>
                <a:latin typeface="Consolas"/>
                <a:ea typeface="Consolas"/>
                <a:cs typeface="Consolas"/>
                <a:sym typeface="Consolas"/>
              </a:rPr>
              <a:t>set</a:t>
            </a:r>
            <a:r>
              <a:rPr lang="en-US">
                <a:solidFill>
                  <a:schemeClr val="dk1"/>
                </a:solidFill>
                <a:latin typeface="Arial"/>
                <a:ea typeface="Arial"/>
                <a:cs typeface="Arial"/>
                <a:sym typeface="Arial"/>
              </a:rPr>
              <a:t> (to make it writable) and </a:t>
            </a:r>
            <a:r>
              <a:rPr lang="en-US">
                <a:solidFill>
                  <a:schemeClr val="dk1"/>
                </a:solidFill>
                <a:latin typeface="Consolas"/>
                <a:ea typeface="Consolas"/>
                <a:cs typeface="Consolas"/>
                <a:sym typeface="Consolas"/>
              </a:rPr>
              <a:t>get</a:t>
            </a:r>
            <a:r>
              <a:rPr lang="en-US">
                <a:solidFill>
                  <a:schemeClr val="dk1"/>
                </a:solidFill>
                <a:latin typeface="Arial"/>
                <a:ea typeface="Arial"/>
                <a:cs typeface="Arial"/>
                <a:sym typeface="Arial"/>
              </a:rPr>
              <a:t> (to make it readable) keywords.</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let</a:t>
            </a:r>
            <a:endParaRPr/>
          </a:p>
        </p:txBody>
      </p:sp>
      <p:sp>
        <p:nvSpPr>
          <p:cNvPr id="113" name="Google Shape;113;p22"/>
          <p:cNvSpPr txBox="1"/>
          <p:nvPr>
            <p:ph idx="1" type="body"/>
          </p:nvPr>
        </p:nvSpPr>
        <p:spPr>
          <a:xfrm>
            <a:off x="443307" y="2185434"/>
            <a:ext cx="12118200" cy="22278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rgbClr val="000000"/>
                </a:solidFill>
                <a:latin typeface="Arial"/>
                <a:ea typeface="Arial"/>
                <a:cs typeface="Arial"/>
                <a:sym typeface="Arial"/>
              </a:rPr>
              <a:t>let is a new feature introduced in ES2015 and it's essentially a block scoped version of var . Its scope is limited to the block, statement or expression where it's defined, and all the contained inner blocks. </a:t>
            </a:r>
            <a:endParaRPr sz="2500"/>
          </a:p>
        </p:txBody>
      </p:sp>
      <p:sp>
        <p:nvSpPr>
          <p:cNvPr id="114" name="Google Shape;114;p22"/>
          <p:cNvSpPr txBox="1"/>
          <p:nvPr/>
        </p:nvSpPr>
        <p:spPr>
          <a:xfrm>
            <a:off x="1763271" y="3889114"/>
            <a:ext cx="9850500" cy="6420000"/>
          </a:xfrm>
          <a:prstGeom prst="rect">
            <a:avLst/>
          </a:prstGeom>
          <a:solidFill>
            <a:srgbClr val="000000"/>
          </a:solidFill>
          <a:ln>
            <a:noFill/>
          </a:ln>
        </p:spPr>
        <p:txBody>
          <a:bodyPr anchorCtr="0" anchor="t" bIns="144475" lIns="144475" spcFirstLastPara="1" rIns="144475" wrap="square" tIns="144475">
            <a:noAutofit/>
          </a:bodyPr>
          <a:lstStyle/>
          <a:p>
            <a:pPr indent="0" lvl="0" marL="0" rtl="0" algn="l">
              <a:lnSpc>
                <a:spcPct val="115000"/>
              </a:lnSpc>
              <a:spcBef>
                <a:spcPts val="0"/>
              </a:spcBef>
              <a:spcAft>
                <a:spcPts val="0"/>
              </a:spcAft>
              <a:buNone/>
            </a:pPr>
            <a:r>
              <a:rPr lang="en-US" sz="2100">
                <a:solidFill>
                  <a:srgbClr val="FFFFFF"/>
                </a:solidFill>
                <a:latin typeface="Courier New"/>
                <a:ea typeface="Courier New"/>
                <a:cs typeface="Courier New"/>
                <a:sym typeface="Courier New"/>
              </a:rPr>
              <a:t>function checkScope() {</a:t>
            </a:r>
            <a:endParaRPr sz="2100">
              <a:solidFill>
                <a:srgbClr val="FFFFFF"/>
              </a:solidFill>
              <a:latin typeface="Courier New"/>
              <a:ea typeface="Courier New"/>
              <a:cs typeface="Courier New"/>
              <a:sym typeface="Courier New"/>
            </a:endParaRPr>
          </a:p>
          <a:p>
            <a:pPr indent="0" lvl="0" marL="0" rtl="0" algn="l">
              <a:lnSpc>
                <a:spcPct val="150000"/>
              </a:lnSpc>
              <a:spcBef>
                <a:spcPts val="2500"/>
              </a:spcBef>
              <a:spcAft>
                <a:spcPts val="0"/>
              </a:spcAft>
              <a:buNone/>
            </a:pPr>
            <a:r>
              <a:rPr lang="en-US" sz="2100">
                <a:solidFill>
                  <a:srgbClr val="FFFFFF"/>
                </a:solidFill>
                <a:latin typeface="Courier New"/>
                <a:ea typeface="Courier New"/>
                <a:cs typeface="Courier New"/>
                <a:sym typeface="Courier New"/>
              </a:rPr>
              <a:t> 'use strict';</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let i = 'function scope';</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if (true) {</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let i = 'block scope';</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console.log('Block scope i is: ',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console.log('Function scope i is: ',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return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a:t>
            </a:r>
            <a:endParaRPr sz="2500">
              <a:solidFill>
                <a:srgbClr val="FFFFFF"/>
              </a:solidFill>
              <a:latin typeface="Proxima Nova"/>
              <a:ea typeface="Proxima Nova"/>
              <a:cs typeface="Proxima Nova"/>
              <a:sym typeface="Proxima Nova"/>
            </a:endParaRPr>
          </a:p>
        </p:txBody>
      </p:sp>
      <p:pic>
        <p:nvPicPr>
          <p:cNvPr id="115" name="Google Shape;115;p2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38" name="Google Shape;738;p10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(3)</a:t>
            </a:r>
            <a:endParaRPr/>
          </a:p>
          <a:p>
            <a:pPr indent="0" lvl="0" marL="0" rtl="0" algn="l">
              <a:spcBef>
                <a:spcPts val="2800"/>
              </a:spcBef>
              <a:spcAft>
                <a:spcPts val="0"/>
              </a:spcAft>
              <a:buNone/>
            </a:pPr>
            <a:r>
              <a:t/>
            </a:r>
            <a:endParaRPr/>
          </a:p>
        </p:txBody>
      </p:sp>
      <p:sp>
        <p:nvSpPr>
          <p:cNvPr id="739" name="Google Shape;739;p10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fontScale="25000" lnSpcReduction="20000"/>
          </a:bodyPr>
          <a:lstStyle/>
          <a:p>
            <a:pPr indent="0" lvl="0" marL="0" rtl="0" algn="l">
              <a:spcBef>
                <a:spcPts val="2800"/>
              </a:spcBef>
              <a:spcAft>
                <a:spcPts val="0"/>
              </a:spcAft>
              <a:buNone/>
            </a:pPr>
            <a:r>
              <a:rPr lang="en-US" sz="13600">
                <a:solidFill>
                  <a:schemeClr val="dk1"/>
                </a:solidFill>
              </a:rPr>
              <a:t>Typically, when we create a class, we give it a name, define a constructor, and create one or more fields, like so:</a:t>
            </a:r>
            <a:endParaRPr sz="1100">
              <a:solidFill>
                <a:schemeClr val="dk1"/>
              </a:solidFill>
            </a:endParaRPr>
          </a:p>
          <a:p>
            <a:pPr indent="0" lvl="0" marL="0" rtl="0" algn="l">
              <a:spcBef>
                <a:spcPts val="2800"/>
              </a:spcBef>
              <a:spcAft>
                <a:spcPts val="0"/>
              </a:spcAft>
              <a:buNone/>
            </a:pPr>
            <a:r>
              <a:rPr lang="en-US" sz="9600">
                <a:solidFill>
                  <a:srgbClr val="A626A4"/>
                </a:solidFill>
                <a:latin typeface="Courier New"/>
                <a:ea typeface="Courier New"/>
                <a:cs typeface="Courier New"/>
                <a:sym typeface="Courier New"/>
              </a:rPr>
              <a:t>class </a:t>
            </a:r>
            <a:r>
              <a:rPr lang="en-US" sz="9600">
                <a:solidFill>
                  <a:srgbClr val="4078F2"/>
                </a:solidFill>
                <a:latin typeface="Courier New"/>
                <a:ea typeface="Courier New"/>
                <a:cs typeface="Courier New"/>
                <a:sym typeface="Courier New"/>
              </a:rPr>
              <a:t>Car</a:t>
            </a:r>
            <a:r>
              <a:rPr lang="en-US" sz="9600">
                <a:solidFill>
                  <a:srgbClr val="383A42"/>
                </a:solidFill>
                <a:latin typeface="Courier New"/>
                <a:ea typeface="Courier New"/>
                <a:cs typeface="Courier New"/>
                <a:sym typeface="Courier New"/>
              </a:rPr>
              <a:t> {</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make</a:t>
            </a:r>
            <a:r>
              <a:rPr lang="en-US" sz="9600">
                <a:solidFill>
                  <a:srgbClr val="383A42"/>
                </a:solidFill>
                <a:latin typeface="Courier New"/>
                <a:ea typeface="Courier New"/>
                <a:cs typeface="Courier New"/>
                <a:sym typeface="Courier New"/>
              </a:rPr>
              <a:t>: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model</a:t>
            </a:r>
            <a:r>
              <a:rPr lang="en-US" sz="9600">
                <a:solidFill>
                  <a:srgbClr val="383A42"/>
                </a:solidFill>
                <a:latin typeface="Courier New"/>
                <a:ea typeface="Courier New"/>
                <a:cs typeface="Courier New"/>
                <a:sym typeface="Courier New"/>
              </a:rPr>
              <a:t>: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4078F2"/>
                </a:solidFill>
                <a:latin typeface="Courier New"/>
                <a:ea typeface="Courier New"/>
                <a:cs typeface="Courier New"/>
                <a:sym typeface="Courier New"/>
              </a:rPr>
              <a:t>constructor</a:t>
            </a:r>
            <a:r>
              <a:rPr lang="en-US" sz="9600">
                <a:solidFill>
                  <a:srgbClr val="383A42"/>
                </a:solidFill>
                <a:latin typeface="Courier New"/>
                <a:ea typeface="Courier New"/>
                <a:cs typeface="Courier New"/>
                <a:sym typeface="Courier New"/>
              </a:rPr>
              <a:t>(make: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 model: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 {</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this</a:t>
            </a:r>
            <a:r>
              <a:rPr lang="en-US" sz="9600">
                <a:solidFill>
                  <a:srgbClr val="383A42"/>
                </a:solidFill>
                <a:latin typeface="Courier New"/>
                <a:ea typeface="Courier New"/>
                <a:cs typeface="Courier New"/>
                <a:sym typeface="Courier New"/>
              </a:rPr>
              <a:t>.make = make;</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this</a:t>
            </a:r>
            <a:r>
              <a:rPr lang="en-US" sz="9600">
                <a:solidFill>
                  <a:srgbClr val="383A42"/>
                </a:solidFill>
                <a:latin typeface="Courier New"/>
                <a:ea typeface="Courier New"/>
                <a:cs typeface="Courier New"/>
                <a:sym typeface="Courier New"/>
              </a:rPr>
              <a:t>.model = model;</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ct val="32352"/>
              <a:buFont typeface="Arial"/>
              <a:buNone/>
            </a:pPr>
            <a:r>
              <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45" name="Google Shape;745;p10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(4)</a:t>
            </a:r>
            <a:endParaRPr/>
          </a:p>
          <a:p>
            <a:pPr indent="0" lvl="0" marL="0" rtl="0" algn="l">
              <a:spcBef>
                <a:spcPts val="2800"/>
              </a:spcBef>
              <a:spcAft>
                <a:spcPts val="0"/>
              </a:spcAft>
              <a:buNone/>
            </a:pPr>
            <a:r>
              <a:t/>
            </a:r>
            <a:endParaRPr/>
          </a:p>
        </p:txBody>
      </p:sp>
      <p:sp>
        <p:nvSpPr>
          <p:cNvPr id="746" name="Google Shape;746;p10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For every field of the class, we usually need to do the following:</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1. Add an entry to the constructor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2. Assign a value within the constructor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3. Declare the field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52" name="Google Shape;752;p10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(5)</a:t>
            </a:r>
            <a:endParaRPr/>
          </a:p>
          <a:p>
            <a:pPr indent="0" lvl="0" marL="0" rtl="0" algn="l">
              <a:spcBef>
                <a:spcPts val="2800"/>
              </a:spcBef>
              <a:spcAft>
                <a:spcPts val="0"/>
              </a:spcAft>
              <a:buNone/>
            </a:pPr>
            <a:r>
              <a:t/>
            </a:r>
            <a:endParaRPr/>
          </a:p>
        </p:txBody>
      </p:sp>
      <p:sp>
        <p:nvSpPr>
          <p:cNvPr id="753" name="Google Shape;753;p105"/>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TypeScript eliminates the preceding boilerplate steps by using accessors on the constructor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sz="2100">
                <a:solidFill>
                  <a:srgbClr val="A626A4"/>
                </a:solidFill>
                <a:latin typeface="Courier New"/>
                <a:ea typeface="Courier New"/>
                <a:cs typeface="Courier New"/>
                <a:sym typeface="Courier New"/>
              </a:rPr>
              <a:t>class </a:t>
            </a:r>
            <a:r>
              <a:rPr lang="en-US" sz="2100">
                <a:solidFill>
                  <a:srgbClr val="4078F2"/>
                </a:solidFill>
                <a:latin typeface="Courier New"/>
                <a:ea typeface="Courier New"/>
                <a:cs typeface="Courier New"/>
                <a:sym typeface="Courier New"/>
              </a:rPr>
              <a:t>Car</a:t>
            </a:r>
            <a:r>
              <a:rPr lang="en-US" sz="2100">
                <a:solidFill>
                  <a:srgbClr val="383A42"/>
                </a:solidFill>
                <a:latin typeface="Courier New"/>
                <a:ea typeface="Courier New"/>
                <a:cs typeface="Courier New"/>
                <a:sym typeface="Courier New"/>
              </a:rPr>
              <a:t> {</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100">
                <a:solidFill>
                  <a:srgbClr val="4078F2"/>
                </a:solidFill>
                <a:latin typeface="Courier New"/>
                <a:ea typeface="Courier New"/>
                <a:cs typeface="Courier New"/>
                <a:sym typeface="Courier New"/>
              </a:rPr>
              <a:t>constructor</a:t>
            </a:r>
            <a:r>
              <a:rPr lang="en-US" sz="2100">
                <a:solidFill>
                  <a:srgbClr val="383A42"/>
                </a:solidFill>
                <a:latin typeface="Courier New"/>
                <a:ea typeface="Courier New"/>
                <a:cs typeface="Courier New"/>
                <a:sym typeface="Courier New"/>
              </a:rPr>
              <a:t>(</a:t>
            </a:r>
            <a:r>
              <a:rPr lang="en-US" sz="2100">
                <a:solidFill>
                  <a:srgbClr val="A626A4"/>
                </a:solidFill>
                <a:latin typeface="Courier New"/>
                <a:ea typeface="Courier New"/>
                <a:cs typeface="Courier New"/>
                <a:sym typeface="Courier New"/>
              </a:rPr>
              <a:t>public </a:t>
            </a:r>
            <a:r>
              <a:rPr lang="en-US" sz="2100">
                <a:solidFill>
                  <a:srgbClr val="986801"/>
                </a:solidFill>
                <a:latin typeface="Courier New"/>
                <a:ea typeface="Courier New"/>
                <a:cs typeface="Courier New"/>
                <a:sym typeface="Courier New"/>
              </a:rPr>
              <a:t>make</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string</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public </a:t>
            </a:r>
            <a:r>
              <a:rPr lang="en-US" sz="2100">
                <a:solidFill>
                  <a:srgbClr val="986801"/>
                </a:solidFill>
                <a:latin typeface="Courier New"/>
                <a:ea typeface="Courier New"/>
                <a:cs typeface="Courier New"/>
                <a:sym typeface="Courier New"/>
              </a:rPr>
              <a:t>model</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string</a:t>
            </a:r>
            <a:r>
              <a:rPr lang="en-US" sz="2100">
                <a:solidFill>
                  <a:srgbClr val="383A42"/>
                </a:solidFill>
                <a:latin typeface="Courier New"/>
                <a:ea typeface="Courier New"/>
                <a:cs typeface="Courier New"/>
                <a:sym typeface="Courier New"/>
              </a:rPr>
              <a:t>) {}</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100">
                <a:solidFill>
                  <a:srgbClr val="383A42"/>
                </a:solidFill>
                <a:latin typeface="Courier New"/>
                <a:ea typeface="Courier New"/>
                <a:cs typeface="Courier New"/>
                <a:sym typeface="Courier New"/>
              </a:rPr>
              <a:t>}</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a:solidFill>
                  <a:schemeClr val="dk1"/>
                </a:solidFill>
              </a:rPr>
              <a:t>TypeScript will create the respective public fields and make the assignment automatically for us. As you can see, more than half of the code disappears; this is a selling point for TypeScript as it saves you from typing quite a lot of tedious code.</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0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59" name="Google Shape;759;p10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a:t>
            </a:r>
            <a:endParaRPr/>
          </a:p>
        </p:txBody>
      </p:sp>
      <p:sp>
        <p:nvSpPr>
          <p:cNvPr id="760" name="Google Shape;760;p10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An </a:t>
            </a:r>
            <a:r>
              <a:rPr b="1" lang="en-US">
                <a:solidFill>
                  <a:schemeClr val="dk1"/>
                </a:solidFill>
              </a:rPr>
              <a:t>interface</a:t>
            </a:r>
            <a:r>
              <a:rPr lang="en-US">
                <a:solidFill>
                  <a:schemeClr val="dk1"/>
                </a:solidFill>
              </a:rPr>
              <a:t> is a code contract that defines a particular schema.</a:t>
            </a:r>
            <a:endParaRPr>
              <a:solidFill>
                <a:schemeClr val="dk1"/>
              </a:solidFill>
            </a:endParaRPr>
          </a:p>
          <a:p>
            <a:pPr indent="0" lvl="0" marL="0" rtl="0" algn="l">
              <a:spcBef>
                <a:spcPts val="2800"/>
              </a:spcBef>
              <a:spcAft>
                <a:spcPts val="0"/>
              </a:spcAft>
              <a:buNone/>
            </a:pPr>
            <a:r>
              <a:rPr lang="en-US">
                <a:solidFill>
                  <a:schemeClr val="dk1"/>
                </a:solidFill>
              </a:rPr>
              <a:t>Any artifacts such as classes and functions that implement an interface should comply with this schema.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Interfaces are beneficial when we want to enforce strict typing on classes generated by factories or when we define function signatures to ensure that a particular typed property is found in the payload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66" name="Google Shape;766;p10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(2)</a:t>
            </a:r>
            <a:endParaRPr/>
          </a:p>
        </p:txBody>
      </p:sp>
      <p:sp>
        <p:nvSpPr>
          <p:cNvPr id="767" name="Google Shape;767;p107"/>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In the following snippet, we’re defining the Vehicle interface:</a:t>
            </a:r>
            <a:endParaRPr>
              <a:solidFill>
                <a:srgbClr val="A626A4"/>
              </a:solidFill>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interface </a:t>
            </a:r>
            <a:r>
              <a:rPr lang="en-US" sz="2400">
                <a:solidFill>
                  <a:srgbClr val="4078F2"/>
                </a:solidFill>
                <a:latin typeface="Consolas"/>
                <a:ea typeface="Consolas"/>
                <a:cs typeface="Consolas"/>
                <a:sym typeface="Consolas"/>
              </a:rPr>
              <a:t>Vehicle</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a:solidFill>
                  <a:schemeClr val="dk1"/>
                </a:solidFill>
              </a:rPr>
              <a:t>Any class that implements the preceding interface must contain a member named make, which must be typed as a string:</a:t>
            </a:r>
            <a:endParaRPr>
              <a:solidFill>
                <a:schemeClr val="dk1"/>
              </a:solidFill>
            </a:endParaRPr>
          </a:p>
          <a:p>
            <a:pPr indent="0" lvl="0" marL="0" rtl="0" algn="l">
              <a:spcBef>
                <a:spcPts val="2800"/>
              </a:spcBef>
              <a:spcAft>
                <a:spcPts val="0"/>
              </a:spcAft>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Car implements Vehicle</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a:solidFill>
                  <a:schemeClr val="dk1"/>
                </a:solidFill>
              </a:rPr>
              <a:t>Interfaces are also beneficial for defining the minimum set of members any artifact must fulfill, becoming an invaluable method to ensure consistency throughout our code base.</a:t>
            </a:r>
            <a:endParaRPr>
              <a:solidFill>
                <a:schemeClr val="dk1"/>
              </a:solidFill>
            </a:endParaRPr>
          </a:p>
          <a:p>
            <a:pPr indent="0" lvl="0" marL="0" rtl="0" algn="l">
              <a:spcBef>
                <a:spcPts val="2800"/>
              </a:spcBef>
              <a:spcAft>
                <a:spcPts val="0"/>
              </a:spcAft>
              <a:buNone/>
            </a:pPr>
            <a:r>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73" name="Google Shape;773;p10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(3)</a:t>
            </a:r>
            <a:endParaRPr/>
          </a:p>
        </p:txBody>
      </p:sp>
      <p:sp>
        <p:nvSpPr>
          <p:cNvPr id="774" name="Google Shape;774;p10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lnSpcReduction="10000"/>
          </a:bodyPr>
          <a:lstStyle/>
          <a:p>
            <a:pPr indent="0" lvl="0" marL="0" rtl="0" algn="l">
              <a:spcBef>
                <a:spcPts val="2800"/>
              </a:spcBef>
              <a:spcAft>
                <a:spcPts val="0"/>
              </a:spcAft>
              <a:buNone/>
            </a:pPr>
            <a:r>
              <a:rPr lang="en-US">
                <a:solidFill>
                  <a:schemeClr val="dk1"/>
                </a:solidFill>
              </a:rPr>
              <a:t>An interface may contain optional members as well. The following is an example of defining aninterface that contains a required message and an optional id property member:</a:t>
            </a:r>
            <a:endParaRPr>
              <a:solidFill>
                <a:schemeClr val="dk1"/>
              </a:solidFill>
            </a:endParaRPr>
          </a:p>
          <a:p>
            <a:pPr indent="0" lvl="0" marL="0" rtl="0" algn="l">
              <a:spcBef>
                <a:spcPts val="2800"/>
              </a:spcBef>
              <a:spcAft>
                <a:spcPts val="0"/>
              </a:spcAft>
              <a:buNone/>
            </a:pPr>
            <a:r>
              <a:rPr lang="en-US" sz="2400">
                <a:solidFill>
                  <a:srgbClr val="A626A4"/>
                </a:solidFill>
                <a:latin typeface="Consolas"/>
                <a:ea typeface="Consolas"/>
                <a:cs typeface="Consolas"/>
                <a:sym typeface="Consolas"/>
              </a:rPr>
              <a:t>interface </a:t>
            </a:r>
            <a:r>
              <a:rPr lang="en-US" sz="2400">
                <a:solidFill>
                  <a:srgbClr val="4078F2"/>
                </a:solidFill>
                <a:latin typeface="Consolas"/>
                <a:ea typeface="Consolas"/>
                <a:cs typeface="Consolas"/>
                <a:sym typeface="Consolas"/>
              </a:rPr>
              <a:t>Exception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986801"/>
                </a:solidFill>
                <a:latin typeface="Consolas"/>
                <a:ea typeface="Consolas"/>
                <a:cs typeface="Consolas"/>
                <a:sym typeface="Consolas"/>
              </a:rPr>
              <a:t>message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id?: </a:t>
            </a:r>
            <a:r>
              <a:rPr lang="en-US" sz="2400">
                <a:solidFill>
                  <a:srgbClr val="C18401"/>
                </a:solidFill>
                <a:latin typeface="Consolas"/>
                <a:ea typeface="Consolas"/>
                <a:cs typeface="Consolas"/>
                <a:sym typeface="Consolas"/>
              </a:rPr>
              <a:t>number</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0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80" name="Google Shape;780;p10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(Example in class)</a:t>
            </a:r>
            <a:endParaRPr/>
          </a:p>
        </p:txBody>
      </p:sp>
      <p:sp>
        <p:nvSpPr>
          <p:cNvPr id="781" name="Google Shape;781;p10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interface</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id:</a:t>
            </a:r>
            <a:r>
              <a:rPr lang="en-US" sz="2400">
                <a:solidFill>
                  <a:srgbClr val="3757EF"/>
                </a:solidFill>
                <a:highlight>
                  <a:srgbClr val="FFFFFE"/>
                </a:highlight>
                <a:latin typeface="Courier New"/>
                <a:ea typeface="Courier New"/>
                <a:cs typeface="Courier New"/>
                <a:sym typeface="Courier New"/>
              </a:rPr>
              <a:t>number</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name:</a:t>
            </a:r>
            <a:r>
              <a:rPr lang="en-US" sz="2400">
                <a:solidFill>
                  <a:srgbClr val="3757EF"/>
                </a:solidFill>
                <a:highlight>
                  <a:srgbClr val="FFFFFE"/>
                </a:highlight>
                <a:latin typeface="Courier New"/>
                <a:ea typeface="Courier New"/>
                <a:cs typeface="Courier New"/>
                <a:sym typeface="Courier New"/>
              </a:rPr>
              <a:t>string</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price:</a:t>
            </a:r>
            <a:r>
              <a:rPr lang="en-US" sz="2400">
                <a:solidFill>
                  <a:srgbClr val="3757EF"/>
                </a:solidFill>
                <a:highlight>
                  <a:srgbClr val="FFFFFE"/>
                </a:highlight>
                <a:latin typeface="Courier New"/>
                <a:ea typeface="Courier New"/>
                <a:cs typeface="Courier New"/>
                <a:sym typeface="Courier New"/>
              </a:rPr>
              <a:t>number</a:t>
            </a:r>
            <a:endParaRPr sz="2400">
              <a:solidFill>
                <a:srgbClr val="3757EF"/>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var</a:t>
            </a:r>
            <a:r>
              <a:rPr lang="en-US" sz="2400">
                <a:solidFill>
                  <a:schemeClr val="dk1"/>
                </a:solidFill>
                <a:highlight>
                  <a:srgbClr val="FFFFFE"/>
                </a:highlight>
                <a:latin typeface="Courier New"/>
                <a:ea typeface="Courier New"/>
                <a:cs typeface="Courier New"/>
                <a:sym typeface="Courier New"/>
              </a:rPr>
              <a:t> item :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 {id:</a:t>
            </a:r>
            <a:r>
              <a:rPr lang="en-US" sz="2400">
                <a:solidFill>
                  <a:srgbClr val="0C840A"/>
                </a:solidFill>
                <a:highlight>
                  <a:srgbClr val="FFFFFE"/>
                </a:highlight>
                <a:latin typeface="Courier New"/>
                <a:ea typeface="Courier New"/>
                <a:cs typeface="Courier New"/>
                <a:sym typeface="Courier New"/>
              </a:rPr>
              <a:t>1</a:t>
            </a:r>
            <a:r>
              <a:rPr lang="en-US" sz="2400">
                <a:solidFill>
                  <a:schemeClr val="dk1"/>
                </a:solidFill>
                <a:highlight>
                  <a:srgbClr val="FFFFFE"/>
                </a:highlight>
                <a:latin typeface="Courier New"/>
                <a:ea typeface="Courier New"/>
                <a:cs typeface="Courier New"/>
                <a:sym typeface="Courier New"/>
              </a:rPr>
              <a:t>, name:</a:t>
            </a:r>
            <a:r>
              <a:rPr lang="en-US" sz="2400">
                <a:solidFill>
                  <a:srgbClr val="0C840A"/>
                </a:solidFill>
                <a:highlight>
                  <a:srgbClr val="FFFFFE"/>
                </a:highlight>
                <a:latin typeface="Courier New"/>
                <a:ea typeface="Courier New"/>
                <a:cs typeface="Courier New"/>
                <a:sym typeface="Courier New"/>
              </a:rPr>
              <a:t>"abcd"</a:t>
            </a:r>
            <a:r>
              <a:rPr lang="en-US" sz="2400">
                <a:solidFill>
                  <a:schemeClr val="dk1"/>
                </a:solidFill>
                <a:highlight>
                  <a:srgbClr val="FFFFFE"/>
                </a:highlight>
                <a:latin typeface="Courier New"/>
                <a:ea typeface="Courier New"/>
                <a:cs typeface="Courier New"/>
                <a:sym typeface="Courier New"/>
              </a:rPr>
              <a:t>,price:</a:t>
            </a:r>
            <a:r>
              <a:rPr lang="en-US" sz="2400">
                <a:solidFill>
                  <a:srgbClr val="0C840A"/>
                </a:solidFill>
                <a:highlight>
                  <a:srgbClr val="FFFFFE"/>
                </a:highlight>
                <a:latin typeface="Courier New"/>
                <a:ea typeface="Courier New"/>
                <a:cs typeface="Courier New"/>
                <a:sym typeface="Courier New"/>
              </a:rPr>
              <a:t>123</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var</a:t>
            </a:r>
            <a:r>
              <a:rPr lang="en-US" sz="2400">
                <a:solidFill>
                  <a:schemeClr val="dk1"/>
                </a:solidFill>
                <a:highlight>
                  <a:srgbClr val="FFFFFE"/>
                </a:highlight>
                <a:latin typeface="Courier New"/>
                <a:ea typeface="Courier New"/>
                <a:cs typeface="Courier New"/>
                <a:sym typeface="Courier New"/>
              </a:rPr>
              <a:t> item2 :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 {id:</a:t>
            </a:r>
            <a:r>
              <a:rPr lang="en-US" sz="2400">
                <a:solidFill>
                  <a:srgbClr val="0C840A"/>
                </a:solidFill>
                <a:highlight>
                  <a:srgbClr val="FFFFFE"/>
                </a:highlight>
                <a:latin typeface="Courier New"/>
                <a:ea typeface="Courier New"/>
                <a:cs typeface="Courier New"/>
                <a:sym typeface="Courier New"/>
              </a:rPr>
              <a:t>"2"</a:t>
            </a:r>
            <a:r>
              <a:rPr lang="en-US" sz="2400">
                <a:solidFill>
                  <a:schemeClr val="dk1"/>
                </a:solidFill>
                <a:highlight>
                  <a:srgbClr val="FFFFFE"/>
                </a:highlight>
                <a:latin typeface="Courier New"/>
                <a:ea typeface="Courier New"/>
                <a:cs typeface="Courier New"/>
                <a:sym typeface="Courier New"/>
              </a:rPr>
              <a:t>, name:</a:t>
            </a:r>
            <a:r>
              <a:rPr lang="en-US" sz="2400">
                <a:solidFill>
                  <a:srgbClr val="0C840A"/>
                </a:solidFill>
                <a:highlight>
                  <a:srgbClr val="FFFFFE"/>
                </a:highlight>
                <a:latin typeface="Courier New"/>
                <a:ea typeface="Courier New"/>
                <a:cs typeface="Courier New"/>
                <a:sym typeface="Courier New"/>
              </a:rPr>
              <a:t>"abcd"</a:t>
            </a:r>
            <a:r>
              <a:rPr lang="en-US" sz="2400">
                <a:solidFill>
                  <a:schemeClr val="dk1"/>
                </a:solidFill>
                <a:highlight>
                  <a:srgbClr val="FFFFFE"/>
                </a:highlight>
                <a:latin typeface="Courier New"/>
                <a:ea typeface="Courier New"/>
                <a:cs typeface="Courier New"/>
                <a:sym typeface="Courier New"/>
              </a:rPr>
              <a:t>,price:</a:t>
            </a:r>
            <a:r>
              <a:rPr lang="en-US" sz="2400">
                <a:solidFill>
                  <a:srgbClr val="0C840A"/>
                </a:solidFill>
                <a:highlight>
                  <a:srgbClr val="FFFFFE"/>
                </a:highlight>
                <a:latin typeface="Courier New"/>
                <a:ea typeface="Courier New"/>
                <a:cs typeface="Courier New"/>
                <a:sym typeface="Courier New"/>
              </a:rPr>
              <a:t>123</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spcBef>
                <a:spcPts val="2800"/>
              </a:spcBef>
              <a:spcAft>
                <a:spcPts val="0"/>
              </a:spcAft>
              <a:buNone/>
            </a:pPr>
            <a:r>
              <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1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87" name="Google Shape;787;p11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Inheritance</a:t>
            </a:r>
            <a:endParaRPr/>
          </a:p>
        </p:txBody>
      </p:sp>
      <p:sp>
        <p:nvSpPr>
          <p:cNvPr id="788" name="Google Shape;788;p11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latin typeface="Arial"/>
                <a:ea typeface="Arial"/>
                <a:cs typeface="Arial"/>
                <a:sym typeface="Arial"/>
              </a:rPr>
              <a:t>A class can extend the members and functionality of other classes. </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a:solidFill>
                  <a:schemeClr val="dk1"/>
                </a:solidFill>
                <a:latin typeface="Arial"/>
                <a:ea typeface="Arial"/>
                <a:cs typeface="Arial"/>
                <a:sym typeface="Arial"/>
              </a:rPr>
              <a:t>We can make a class inherit from another by appending the </a:t>
            </a:r>
            <a:r>
              <a:rPr lang="en-US">
                <a:solidFill>
                  <a:schemeClr val="dk1"/>
                </a:solidFill>
                <a:latin typeface="Consolas"/>
                <a:ea typeface="Consolas"/>
                <a:cs typeface="Consolas"/>
                <a:sym typeface="Consolas"/>
              </a:rPr>
              <a:t>extends</a:t>
            </a:r>
            <a:r>
              <a:rPr lang="en-US">
                <a:solidFill>
                  <a:schemeClr val="dk1"/>
                </a:solidFill>
                <a:latin typeface="Arial"/>
                <a:ea typeface="Arial"/>
                <a:cs typeface="Arial"/>
                <a:sym typeface="Arial"/>
              </a:rPr>
              <a:t> keyword to the class name, including the name of the class we want to inherit its members from</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94" name="Google Shape;794;p11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Inheritance Example</a:t>
            </a:r>
            <a:endParaRPr/>
          </a:p>
        </p:txBody>
      </p:sp>
      <p:sp>
        <p:nvSpPr>
          <p:cNvPr id="795" name="Google Shape;795;p11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Sedan </a:t>
            </a:r>
            <a:r>
              <a:rPr lang="en-US" sz="2400">
                <a:solidFill>
                  <a:srgbClr val="A626A4"/>
                </a:solidFill>
                <a:latin typeface="Consolas"/>
                <a:ea typeface="Consolas"/>
                <a:cs typeface="Consolas"/>
                <a:sym typeface="Consolas"/>
              </a:rPr>
              <a:t>extends </a:t>
            </a:r>
            <a:r>
              <a:rPr lang="en-US" sz="2400">
                <a:solidFill>
                  <a:srgbClr val="4078F2"/>
                </a:solidFill>
                <a:latin typeface="Consolas"/>
                <a:ea typeface="Consolas"/>
                <a:cs typeface="Consolas"/>
                <a:sym typeface="Consolas"/>
              </a:rPr>
              <a:t>Car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model</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constructor</a:t>
            </a: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model: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super</a:t>
            </a:r>
            <a:r>
              <a:rPr lang="en-US" sz="2400">
                <a:solidFill>
                  <a:srgbClr val="383A42"/>
                </a:solidFill>
                <a:latin typeface="Consolas"/>
                <a:ea typeface="Consolas"/>
                <a:cs typeface="Consolas"/>
                <a:sym typeface="Consolas"/>
              </a:rPr>
              <a:t>(make);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this</a:t>
            </a:r>
            <a:r>
              <a:rPr lang="en-US" sz="2400">
                <a:solidFill>
                  <a:srgbClr val="383A42"/>
                </a:solidFill>
                <a:latin typeface="Consolas"/>
                <a:ea typeface="Consolas"/>
                <a:cs typeface="Consolas"/>
                <a:sym typeface="Consolas"/>
              </a:rPr>
              <a:t>.model = model;</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1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01" name="Google Shape;801;p11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Decorators</a:t>
            </a:r>
            <a:endParaRPr/>
          </a:p>
        </p:txBody>
      </p:sp>
      <p:sp>
        <p:nvSpPr>
          <p:cNvPr id="802" name="Google Shape;802;p11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Decorators are a functionality that allows us to add metadata to class declarations for further use.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By creating decorators, we are defining special annotations that may impact how our classes, methods, or functions behave or simply altering the data we define in fields or parameters.</a:t>
            </a:r>
            <a:endParaRPr>
              <a:solidFill>
                <a:schemeClr val="dk1"/>
              </a:solidFill>
            </a:endParaRPr>
          </a:p>
          <a:p>
            <a:pPr indent="0" lvl="0" marL="0" rtl="0" algn="l">
              <a:spcBef>
                <a:spcPts val="2800"/>
              </a:spcBef>
              <a:spcAft>
                <a:spcPts val="0"/>
              </a:spcAft>
              <a:buNone/>
            </a:pPr>
            <a:r>
              <a:rPr lang="en-US">
                <a:solidFill>
                  <a:schemeClr val="dk1"/>
                </a:solidFill>
              </a:rPr>
              <a:t>They are a powerful way to augment our type’s native functionalities without creating subclasses or inheriting from other types.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