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9.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66" r:id="rId3"/>
    <p:sldId id="269" r:id="rId4"/>
    <p:sldId id="258" r:id="rId5"/>
    <p:sldId id="300" r:id="rId6"/>
    <p:sldId id="264" r:id="rId7"/>
    <p:sldId id="261" r:id="rId8"/>
    <p:sldId id="267" r:id="rId9"/>
    <p:sldId id="268" r:id="rId10"/>
    <p:sldId id="263" r:id="rId11"/>
    <p:sldId id="270" r:id="rId12"/>
    <p:sldId id="271" r:id="rId13"/>
    <p:sldId id="272" r:id="rId14"/>
    <p:sldId id="274" r:id="rId15"/>
    <p:sldId id="275" r:id="rId16"/>
    <p:sldId id="276" r:id="rId17"/>
    <p:sldId id="302" r:id="rId18"/>
    <p:sldId id="282" r:id="rId19"/>
    <p:sldId id="283" r:id="rId20"/>
    <p:sldId id="285" r:id="rId21"/>
    <p:sldId id="286" r:id="rId22"/>
    <p:sldId id="287" r:id="rId23"/>
    <p:sldId id="288" r:id="rId24"/>
    <p:sldId id="289" r:id="rId25"/>
    <p:sldId id="290" r:id="rId26"/>
    <p:sldId id="299" r:id="rId27"/>
    <p:sldId id="301" r:id="rId28"/>
    <p:sldId id="293" r:id="rId29"/>
    <p:sldId id="292" r:id="rId30"/>
    <p:sldId id="296" r:id="rId31"/>
    <p:sldId id="29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378" autoAdjust="0"/>
  </p:normalViewPr>
  <p:slideViewPr>
    <p:cSldViewPr snapToGrid="0">
      <p:cViewPr varScale="1">
        <p:scale>
          <a:sx n="73" d="100"/>
          <a:sy n="73" d="100"/>
        </p:scale>
        <p:origin x="8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D061-C06F-4AFC-A0ED-3B56EA19126F}" type="datetimeFigureOut">
              <a:rPr lang="zh-CN" altLang="en-US" smtClean="0"/>
              <a:t>2018/4/7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77C29-5CCA-4251-8932-C14284476752}" type="slidenum">
              <a:rPr lang="zh-CN" altLang="en-US" smtClean="0"/>
              <a:t>‹#›</a:t>
            </a:fld>
            <a:endParaRPr lang="zh-CN" altLang="en-US"/>
          </a:p>
        </p:txBody>
      </p:sp>
    </p:spTree>
    <p:extLst>
      <p:ext uri="{BB962C8B-B14F-4D97-AF65-F5344CB8AC3E}">
        <p14:creationId xmlns:p14="http://schemas.microsoft.com/office/powerpoint/2010/main" val="1267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177C29-5CCA-4251-8932-C14284476752}" type="slidenum">
              <a:rPr lang="zh-CN" altLang="en-US" smtClean="0"/>
              <a:t>1</a:t>
            </a:fld>
            <a:endParaRPr lang="zh-CN" altLang="en-US"/>
          </a:p>
        </p:txBody>
      </p:sp>
    </p:spTree>
    <p:extLst>
      <p:ext uri="{BB962C8B-B14F-4D97-AF65-F5344CB8AC3E}">
        <p14:creationId xmlns:p14="http://schemas.microsoft.com/office/powerpoint/2010/main" val="1109181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接下来考虑</a:t>
            </a:r>
            <a:r>
              <a:rPr lang="en-US" altLang="zh-CN" dirty="0" smtClean="0"/>
              <a:t>x</a:t>
            </a:r>
            <a:r>
              <a:rPr lang="zh-CN" altLang="en-US" dirty="0" smtClean="0"/>
              <a:t>是非叶节点的一般情形，对于</a:t>
            </a:r>
            <a:r>
              <a:rPr lang="en-US" altLang="zh-CN" dirty="0" smtClean="0"/>
              <a:t>x</a:t>
            </a:r>
            <a:r>
              <a:rPr lang="zh-CN" altLang="en-US" dirty="0" smtClean="0"/>
              <a:t>的孩子节点</a:t>
            </a:r>
            <a:r>
              <a:rPr lang="en-US" altLang="zh-CN" dirty="0" smtClean="0"/>
              <a:t>z</a:t>
            </a:r>
            <a:r>
              <a:rPr lang="zh-CN" altLang="en-US" dirty="0" smtClean="0"/>
              <a:t>，递归调用相同的验证算法，并存储部分输出结果</a:t>
            </a:r>
            <a:r>
              <a:rPr lang="en-US" altLang="zh-CN" dirty="0" err="1" smtClean="0"/>
              <a:t>Fz</a:t>
            </a:r>
            <a:r>
              <a:rPr lang="zh-CN" altLang="en-US" dirty="0" smtClean="0"/>
              <a:t>，令</a:t>
            </a:r>
            <a:r>
              <a:rPr lang="en-US" altLang="zh-CN" dirty="0" err="1" smtClean="0"/>
              <a:t>Sx</a:t>
            </a:r>
            <a:r>
              <a:rPr lang="zh-CN" altLang="en-US" dirty="0" smtClean="0"/>
              <a:t>是一个使得</a:t>
            </a:r>
            <a:r>
              <a:rPr lang="en-US" altLang="zh-CN" dirty="0" err="1" smtClean="0"/>
              <a:t>Fz</a:t>
            </a:r>
            <a:r>
              <a:rPr lang="zh-CN" altLang="en-US" dirty="0" smtClean="0"/>
              <a:t>不为空的大小为</a:t>
            </a:r>
            <a:r>
              <a:rPr lang="en-US" altLang="zh-CN" dirty="0" err="1" smtClean="0"/>
              <a:t>kx</a:t>
            </a:r>
            <a:r>
              <a:rPr lang="zh-CN" altLang="en-US" dirty="0" smtClean="0"/>
              <a:t>的孩子节点</a:t>
            </a:r>
            <a:r>
              <a:rPr lang="en-US" altLang="zh-CN" dirty="0" smtClean="0"/>
              <a:t>z</a:t>
            </a:r>
            <a:r>
              <a:rPr lang="zh-CN" altLang="en-US" dirty="0" smtClean="0"/>
              <a:t>的集合，如果不存在这样的集合，那么说明该节点不被满足，如果错在，医生计算</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Fx</a:t>
            </a:r>
            <a:r>
              <a:rPr lang="zh-CN" altLang="en-US" dirty="0" smtClean="0"/>
              <a:t>的输出可以用</a:t>
            </a:r>
            <a:r>
              <a:rPr lang="en-US" altLang="zh-CN" dirty="0" err="1" smtClean="0"/>
              <a:t>kx</a:t>
            </a:r>
            <a:r>
              <a:rPr lang="zh-CN" altLang="en-US" dirty="0" smtClean="0"/>
              <a:t>个</a:t>
            </a:r>
            <a:r>
              <a:rPr lang="en-US" altLang="zh-CN" dirty="0" err="1" smtClean="0"/>
              <a:t>Fz</a:t>
            </a:r>
            <a:r>
              <a:rPr lang="zh-CN" altLang="en-US" dirty="0" smtClean="0"/>
              <a:t>连续乘法推出来，</a:t>
            </a:r>
            <a:r>
              <a:rPr lang="en-US" altLang="zh-CN" dirty="0" err="1" smtClean="0"/>
              <a:t>i</a:t>
            </a:r>
            <a:r>
              <a:rPr lang="en-US" altLang="zh-CN" dirty="0" smtClean="0"/>
              <a:t>=index</a:t>
            </a:r>
            <a:r>
              <a:rPr lang="zh-CN" altLang="en-US" dirty="0" smtClean="0"/>
              <a:t>（</a:t>
            </a:r>
            <a:r>
              <a:rPr lang="en-US" altLang="zh-CN" dirty="0" smtClean="0"/>
              <a:t>x</a:t>
            </a:r>
            <a:r>
              <a:rPr lang="zh-CN" altLang="en-US" dirty="0" smtClean="0"/>
              <a:t>），这里可能是印刷错误，应为</a:t>
            </a:r>
            <a:r>
              <a:rPr lang="en-US" altLang="zh-CN" dirty="0" smtClean="0"/>
              <a:t>z</a:t>
            </a:r>
            <a:r>
              <a:rPr lang="zh-CN" altLang="en-US" dirty="0" smtClean="0"/>
              <a:t>，将</a:t>
            </a:r>
            <a:r>
              <a:rPr lang="en-US" altLang="zh-CN" dirty="0" smtClean="0"/>
              <a:t>z</a:t>
            </a:r>
            <a:r>
              <a:rPr lang="zh-CN" altLang="en-US" dirty="0" smtClean="0"/>
              <a:t>节点的</a:t>
            </a:r>
            <a:r>
              <a:rPr lang="en-US" altLang="zh-CN" dirty="0" smtClean="0"/>
              <a:t>index</a:t>
            </a:r>
            <a:r>
              <a:rPr lang="zh-CN" altLang="en-US" dirty="0" smtClean="0"/>
              <a:t>值代入父节点的多项式可以计算出自身多项式的常数值，也就是自己保存的子秘密</a:t>
            </a:r>
            <a:r>
              <a:rPr lang="en-US" altLang="zh-CN" dirty="0" smtClean="0"/>
              <a:t>…</a:t>
            </a:r>
            <a:r>
              <a:rPr lang="zh-CN" altLang="en-US" dirty="0" smtClean="0"/>
              <a:t>，将连乘符号放到指数上，</a:t>
            </a:r>
            <a:r>
              <a:rPr lang="en-US" altLang="zh-CN" dirty="0" err="1" smtClean="0"/>
              <a:t>qxi</a:t>
            </a:r>
            <a:r>
              <a:rPr lang="zh-CN" altLang="en-US" dirty="0" smtClean="0"/>
              <a:t>乘以对应的拉格朗日差值系数就可以化为</a:t>
            </a:r>
            <a:r>
              <a:rPr lang="en-US" altLang="zh-CN" dirty="0" err="1" smtClean="0"/>
              <a:t>qx</a:t>
            </a:r>
            <a:r>
              <a:rPr lang="zh-CN" altLang="en-US" dirty="0" smtClean="0"/>
              <a:t>（</a:t>
            </a:r>
            <a:r>
              <a:rPr lang="en-US" altLang="zh-CN" dirty="0" smtClean="0"/>
              <a:t>0</a:t>
            </a:r>
            <a:r>
              <a:rPr lang="zh-CN" altLang="en-US" dirty="0" smtClean="0"/>
              <a:t>）</a:t>
            </a:r>
          </a:p>
          <a:p>
            <a:endParaRPr lang="en-US" altLang="zh-CN" dirty="0" smtClean="0"/>
          </a:p>
        </p:txBody>
      </p:sp>
      <p:sp>
        <p:nvSpPr>
          <p:cNvPr id="4" name="灯片编号占位符 3"/>
          <p:cNvSpPr>
            <a:spLocks noGrp="1"/>
          </p:cNvSpPr>
          <p:nvPr>
            <p:ph type="sldNum" sz="quarter" idx="10"/>
          </p:nvPr>
        </p:nvSpPr>
        <p:spPr/>
        <p:txBody>
          <a:bodyPr/>
          <a:lstStyle/>
          <a:p>
            <a:fld id="{64177C29-5CCA-4251-8932-C14284476752}" type="slidenum">
              <a:rPr lang="zh-CN" altLang="en-US" smtClean="0"/>
              <a:t>25</a:t>
            </a:fld>
            <a:endParaRPr lang="zh-CN" altLang="en-US"/>
          </a:p>
        </p:txBody>
      </p:sp>
    </p:spTree>
    <p:extLst>
      <p:ext uri="{BB962C8B-B14F-4D97-AF65-F5344CB8AC3E}">
        <p14:creationId xmlns:p14="http://schemas.microsoft.com/office/powerpoint/2010/main" val="1840482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医生通过调用根节点</a:t>
            </a:r>
            <a:r>
              <a:rPr lang="en-US" altLang="zh-CN" dirty="0" smtClean="0"/>
              <a:t>R</a:t>
            </a:r>
            <a:r>
              <a:rPr lang="zh-CN" altLang="en-US" dirty="0" smtClean="0"/>
              <a:t>上的验证算法，就可以得到</a:t>
            </a:r>
            <a:r>
              <a:rPr lang="en-US" altLang="zh-CN" dirty="0" smtClean="0"/>
              <a:t>…</a:t>
            </a:r>
            <a:r>
              <a:rPr lang="zh-CN" altLang="en-US" dirty="0" smtClean="0"/>
              <a:t>，解密得到明文</a:t>
            </a:r>
            <a:r>
              <a:rPr lang="en-US" altLang="zh-CN" dirty="0" smtClean="0"/>
              <a:t>m</a:t>
            </a:r>
            <a:r>
              <a:rPr lang="zh-CN" altLang="en-US" dirty="0" smtClean="0"/>
              <a:t>，</a:t>
            </a:r>
            <a:endParaRPr lang="en-US" altLang="zh-CN" dirty="0" smtClean="0"/>
          </a:p>
          <a:p>
            <a:r>
              <a:rPr lang="zh-CN" altLang="en-US" dirty="0" smtClean="0"/>
              <a:t>验证条件，</a:t>
            </a:r>
            <a:r>
              <a:rPr lang="en-US" altLang="zh-CN" dirty="0" err="1" smtClean="0"/>
              <a:t>hc</a:t>
            </a:r>
            <a:r>
              <a:rPr lang="zh-CN" altLang="en-US" dirty="0" smtClean="0"/>
              <a:t>是医院的统一私钥</a:t>
            </a:r>
            <a:endParaRPr lang="zh-CN" altLang="en-US" dirty="0"/>
          </a:p>
        </p:txBody>
      </p:sp>
      <p:sp>
        <p:nvSpPr>
          <p:cNvPr id="4" name="灯片编号占位符 3"/>
          <p:cNvSpPr>
            <a:spLocks noGrp="1"/>
          </p:cNvSpPr>
          <p:nvPr>
            <p:ph type="sldNum" sz="quarter" idx="10"/>
          </p:nvPr>
        </p:nvSpPr>
        <p:spPr/>
        <p:txBody>
          <a:bodyPr/>
          <a:lstStyle/>
          <a:p>
            <a:fld id="{64177C29-5CCA-4251-8932-C14284476752}" type="slidenum">
              <a:rPr lang="zh-CN" altLang="en-US" smtClean="0"/>
              <a:t>26</a:t>
            </a:fld>
            <a:endParaRPr lang="zh-CN" altLang="en-US"/>
          </a:p>
        </p:txBody>
      </p:sp>
    </p:spTree>
    <p:extLst>
      <p:ext uri="{BB962C8B-B14F-4D97-AF65-F5344CB8AC3E}">
        <p14:creationId xmlns:p14="http://schemas.microsoft.com/office/powerpoint/2010/main" val="277296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当需要进行医疗会诊或者医药研究工作的时候，直接授权医生发送副本，对每个病人的医疗会诊</a:t>
            </a:r>
            <a:r>
              <a:rPr lang="en-US" altLang="zh-CN" dirty="0" smtClean="0"/>
              <a:t>j</a:t>
            </a:r>
            <a:r>
              <a:rPr lang="zh-CN" altLang="en-US" dirty="0" smtClean="0"/>
              <a:t>提供唯一的会话密钥</a:t>
            </a:r>
            <a:r>
              <a:rPr lang="en-US" altLang="zh-CN" dirty="0" err="1" smtClean="0"/>
              <a:t>ssj</a:t>
            </a:r>
            <a:r>
              <a:rPr lang="zh-CN" altLang="en-US" dirty="0" smtClean="0"/>
              <a:t>，病情复杂的情况下，每个病人的医疗会诊需求非常有限，最多</a:t>
            </a:r>
            <a:r>
              <a:rPr lang="en-US" altLang="zh-CN" dirty="0" smtClean="0"/>
              <a:t>2-3</a:t>
            </a:r>
            <a:r>
              <a:rPr lang="zh-CN" altLang="en-US" dirty="0" smtClean="0"/>
              <a:t>次，所以</a:t>
            </a:r>
            <a:r>
              <a:rPr lang="en-US" altLang="zh-CN" dirty="0" err="1" smtClean="0"/>
              <a:t>ssj</a:t>
            </a:r>
            <a:r>
              <a:rPr lang="zh-CN" altLang="en-US" dirty="0" smtClean="0"/>
              <a:t>不需要频繁生成，</a:t>
            </a:r>
            <a:endParaRPr lang="zh-CN" altLang="en-US" dirty="0"/>
          </a:p>
        </p:txBody>
      </p:sp>
      <p:sp>
        <p:nvSpPr>
          <p:cNvPr id="4" name="灯片编号占位符 3"/>
          <p:cNvSpPr>
            <a:spLocks noGrp="1"/>
          </p:cNvSpPr>
          <p:nvPr>
            <p:ph type="sldNum" sz="quarter" idx="10"/>
          </p:nvPr>
        </p:nvSpPr>
        <p:spPr/>
        <p:txBody>
          <a:bodyPr/>
          <a:lstStyle/>
          <a:p>
            <a:fld id="{64177C29-5CCA-4251-8932-C14284476752}" type="slidenum">
              <a:rPr lang="zh-CN" altLang="en-US" smtClean="0"/>
              <a:t>27</a:t>
            </a:fld>
            <a:endParaRPr lang="zh-CN" altLang="en-US"/>
          </a:p>
        </p:txBody>
      </p:sp>
    </p:spTree>
    <p:extLst>
      <p:ext uri="{BB962C8B-B14F-4D97-AF65-F5344CB8AC3E}">
        <p14:creationId xmlns:p14="http://schemas.microsoft.com/office/powerpoint/2010/main" val="183985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177C29-5CCA-4251-8932-C14284476752}" type="slidenum">
              <a:rPr lang="zh-CN" altLang="en-US" smtClean="0"/>
              <a:t>17</a:t>
            </a:fld>
            <a:endParaRPr lang="zh-CN" altLang="en-US"/>
          </a:p>
        </p:txBody>
      </p:sp>
    </p:spTree>
    <p:extLst>
      <p:ext uri="{BB962C8B-B14F-4D97-AF65-F5344CB8AC3E}">
        <p14:creationId xmlns:p14="http://schemas.microsoft.com/office/powerpoint/2010/main" val="37120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setup</a:t>
            </a:r>
            <a:r>
              <a:rPr lang="zh-CN" altLang="en-US" dirty="0" smtClean="0"/>
              <a:t>阶段，首先</a:t>
            </a:r>
            <a:r>
              <a:rPr lang="en-US" altLang="zh-CN" dirty="0" smtClean="0"/>
              <a:t>G0</a:t>
            </a:r>
            <a:r>
              <a:rPr lang="zh-CN" altLang="en-US" dirty="0" smtClean="0"/>
              <a:t>是一个阶为素数</a:t>
            </a:r>
            <a:r>
              <a:rPr lang="en-US" altLang="zh-CN" dirty="0" smtClean="0"/>
              <a:t>p</a:t>
            </a:r>
            <a:r>
              <a:rPr lang="zh-CN" altLang="en-US" dirty="0" smtClean="0"/>
              <a:t>的乘法群，</a:t>
            </a:r>
            <a:r>
              <a:rPr lang="en-US" altLang="zh-CN" dirty="0" smtClean="0"/>
              <a:t>g</a:t>
            </a:r>
            <a:r>
              <a:rPr lang="zh-CN" altLang="en-US" dirty="0" smtClean="0"/>
              <a:t>是他的生成元，构造双线性映射</a:t>
            </a:r>
            <a:r>
              <a:rPr lang="en-US" altLang="zh-CN" dirty="0" smtClean="0"/>
              <a:t>e</a:t>
            </a:r>
            <a:r>
              <a:rPr lang="zh-CN" altLang="en-US" dirty="0" smtClean="0"/>
              <a:t>，</a:t>
            </a:r>
            <a:r>
              <a:rPr lang="en-US" altLang="zh-CN" dirty="0" smtClean="0"/>
              <a:t>…</a:t>
            </a:r>
            <a:r>
              <a:rPr lang="zh-CN" altLang="en-US" dirty="0" smtClean="0"/>
              <a:t>，随机选择</a:t>
            </a:r>
            <a:r>
              <a:rPr lang="en-US" altLang="zh-CN" dirty="0" smtClean="0"/>
              <a:t>g1</a:t>
            </a:r>
            <a:r>
              <a:rPr lang="zh-CN" altLang="en-US" dirty="0" smtClean="0"/>
              <a:t>属于</a:t>
            </a:r>
            <a:r>
              <a:rPr lang="en-US" altLang="zh-CN" dirty="0" smtClean="0"/>
              <a:t>G0</a:t>
            </a:r>
            <a:r>
              <a:rPr lang="zh-CN" altLang="en-US" dirty="0" smtClean="0"/>
              <a:t>，</a:t>
            </a:r>
            <a:r>
              <a:rPr lang="en-US" altLang="zh-CN" dirty="0" smtClean="0"/>
              <a:t>…</a:t>
            </a:r>
            <a:r>
              <a:rPr lang="zh-CN" altLang="en-US" dirty="0" smtClean="0"/>
              <a:t>，接着选择三个密码学抗碰撞哈希函数，</a:t>
            </a:r>
            <a:r>
              <a:rPr lang="en-US" altLang="zh-CN" dirty="0" smtClean="0"/>
              <a:t>…</a:t>
            </a:r>
            <a:r>
              <a:rPr lang="zh-CN" altLang="en-US" dirty="0" smtClean="0"/>
              <a:t>，其中</a:t>
            </a:r>
            <a:r>
              <a:rPr lang="en-US" altLang="zh-CN" dirty="0" err="1" smtClean="0"/>
              <a:t>kenc</a:t>
            </a:r>
            <a:r>
              <a:rPr lang="zh-CN" altLang="en-US" dirty="0" smtClean="0"/>
              <a:t>是病人所选的安全对称加密体制的私钥长度，因为后续过程需要用</a:t>
            </a:r>
            <a:r>
              <a:rPr lang="en-US" altLang="zh-CN" dirty="0" smtClean="0"/>
              <a:t>h2</a:t>
            </a:r>
            <a:r>
              <a:rPr lang="zh-CN" altLang="en-US" dirty="0" smtClean="0"/>
              <a:t>来生成密钥；</a:t>
            </a:r>
            <a:endParaRPr lang="en-US" altLang="zh-CN" dirty="0" smtClean="0"/>
          </a:p>
          <a:p>
            <a:r>
              <a:rPr lang="zh-CN" altLang="en-US" dirty="0" smtClean="0"/>
              <a:t>另外，如果多项式</a:t>
            </a:r>
            <a:r>
              <a:rPr lang="en-US" altLang="zh-CN" dirty="0" err="1" smtClean="0"/>
              <a:t>qx</a:t>
            </a:r>
            <a:r>
              <a:rPr lang="zh-CN" altLang="en-US" dirty="0" smtClean="0"/>
              <a:t>（）是访问树中有关叶子节点的多项式，那么就会从</a:t>
            </a:r>
            <a:r>
              <a:rPr lang="en-US" altLang="zh-CN" dirty="0" err="1" smtClean="0"/>
              <a:t>zp</a:t>
            </a:r>
            <a:r>
              <a:rPr lang="zh-CN" altLang="en-US" dirty="0" smtClean="0"/>
              <a:t>中选取一个的默认属性集</a:t>
            </a:r>
            <a:r>
              <a:rPr lang="en-US" altLang="zh-CN" dirty="0" err="1" smtClean="0"/>
              <a:t>φx</a:t>
            </a:r>
            <a:r>
              <a:rPr lang="zh-CN" altLang="en-US" dirty="0" smtClean="0"/>
              <a:t>，大小为</a:t>
            </a:r>
            <a:r>
              <a:rPr lang="en-US" altLang="zh-CN" dirty="0" smtClean="0"/>
              <a:t>dx-1</a:t>
            </a:r>
          </a:p>
        </p:txBody>
      </p:sp>
      <p:sp>
        <p:nvSpPr>
          <p:cNvPr id="4" name="灯片编号占位符 3"/>
          <p:cNvSpPr>
            <a:spLocks noGrp="1"/>
          </p:cNvSpPr>
          <p:nvPr>
            <p:ph type="sldNum" sz="quarter" idx="10"/>
          </p:nvPr>
        </p:nvSpPr>
        <p:spPr/>
        <p:txBody>
          <a:bodyPr/>
          <a:lstStyle/>
          <a:p>
            <a:fld id="{64177C29-5CCA-4251-8932-C14284476752}" type="slidenum">
              <a:rPr lang="zh-CN" altLang="en-US" smtClean="0"/>
              <a:t>18</a:t>
            </a:fld>
            <a:endParaRPr lang="zh-CN" altLang="en-US"/>
          </a:p>
        </p:txBody>
      </p:sp>
    </p:spTree>
    <p:extLst>
      <p:ext uri="{BB962C8B-B14F-4D97-AF65-F5344CB8AC3E}">
        <p14:creationId xmlns:p14="http://schemas.microsoft.com/office/powerpoint/2010/main" val="249686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 Extract </a:t>
            </a:r>
            <a:r>
              <a:rPr lang="zh-CN" altLang="en-US" dirty="0" smtClean="0"/>
              <a:t>阶段，主要是生成三个密钥</a:t>
            </a:r>
            <a:r>
              <a:rPr lang="en-US" altLang="zh-CN" dirty="0" smtClean="0"/>
              <a:t>…</a:t>
            </a:r>
            <a:r>
              <a:rPr lang="zh-CN" altLang="en-US" dirty="0" smtClean="0"/>
              <a:t>，假设病人所在的医疗服务中心拥有一个所有医生共享的全局统一私钥，</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4177C29-5CCA-4251-8932-C14284476752}" type="slidenum">
              <a:rPr lang="zh-CN" altLang="en-US" smtClean="0"/>
              <a:t>19</a:t>
            </a:fld>
            <a:endParaRPr lang="zh-CN" altLang="en-US"/>
          </a:p>
        </p:txBody>
      </p:sp>
    </p:spTree>
    <p:extLst>
      <p:ext uri="{BB962C8B-B14F-4D97-AF65-F5344CB8AC3E}">
        <p14:creationId xmlns:p14="http://schemas.microsoft.com/office/powerpoint/2010/main" val="204072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签名阶段需要输出关于病人个人健康信息</a:t>
            </a:r>
            <a:r>
              <a:rPr lang="en-US" altLang="zh-CN" dirty="0" smtClean="0"/>
              <a:t>m</a:t>
            </a:r>
            <a:r>
              <a:rPr lang="zh-CN" altLang="en-US" dirty="0" smtClean="0"/>
              <a:t>的密文医疗数据的签名，并且只有属性集合满足访问控制树的直接授权医生才能正确验证这个签名并解密相应的明文消息</a:t>
            </a:r>
            <a:r>
              <a:rPr lang="en-US" altLang="zh-CN" dirty="0" smtClean="0"/>
              <a:t>m</a:t>
            </a:r>
            <a:r>
              <a:rPr lang="zh-CN" altLang="en-US" dirty="0" smtClean="0"/>
              <a:t>。首先构造访问树，</a:t>
            </a:r>
            <a:r>
              <a:rPr lang="en-US" altLang="zh-CN" dirty="0" smtClean="0"/>
              <a:t>…</a:t>
            </a:r>
            <a:r>
              <a:rPr lang="zh-CN" altLang="en-US" dirty="0" smtClean="0"/>
              <a:t>，常数项确定后随即选取其他</a:t>
            </a:r>
            <a:r>
              <a:rPr lang="en-US" altLang="zh-CN" dirty="0" smtClean="0"/>
              <a:t>dx-1</a:t>
            </a:r>
            <a:r>
              <a:rPr lang="zh-CN" altLang="en-US" dirty="0" smtClean="0"/>
              <a:t>个点来完成多项式</a:t>
            </a:r>
            <a:r>
              <a:rPr lang="en-US" altLang="zh-CN" dirty="0" err="1" smtClean="0"/>
              <a:t>qx</a:t>
            </a:r>
            <a:r>
              <a:rPr lang="zh-CN" altLang="en-US" dirty="0" smtClean="0"/>
              <a:t>的定义。具体来说，每个节点谓词可以表示为这个形式，</a:t>
            </a:r>
            <a:r>
              <a:rPr lang="en-US" altLang="zh-CN" dirty="0" smtClean="0"/>
              <a:t>…</a:t>
            </a:r>
            <a:r>
              <a:rPr lang="zh-CN" altLang="en-US" dirty="0" smtClean="0"/>
              <a:t>，</a:t>
            </a:r>
            <a:endParaRPr lang="en-US" altLang="zh-CN" dirty="0" smtClean="0"/>
          </a:p>
          <a:p>
            <a:r>
              <a:rPr lang="zh-CN" altLang="en-US" dirty="0" smtClean="0"/>
              <a:t>为了生成消息</a:t>
            </a:r>
            <a:r>
              <a:rPr lang="en-US" altLang="zh-CN" dirty="0" smtClean="0"/>
              <a:t>m</a:t>
            </a:r>
            <a:r>
              <a:rPr lang="zh-CN" altLang="en-US" dirty="0" smtClean="0"/>
              <a:t>有关访问树的签名，对于访问树中的任一叶子节点</a:t>
            </a:r>
            <a:r>
              <a:rPr lang="en-US" altLang="zh-CN" dirty="0" smtClean="0"/>
              <a:t>x</a:t>
            </a:r>
            <a:r>
              <a:rPr lang="zh-CN" altLang="en-US" dirty="0" smtClean="0"/>
              <a:t>，令其对直接授权医生的当前门限值为</a:t>
            </a:r>
            <a:r>
              <a:rPr lang="en-US" altLang="zh-CN" dirty="0" err="1" smtClean="0"/>
              <a:t>kx</a:t>
            </a:r>
            <a:r>
              <a:rPr lang="zh-CN" altLang="en-US" dirty="0" smtClean="0"/>
              <a:t>，病人需要计算，</a:t>
            </a:r>
            <a:r>
              <a:rPr lang="en-US" altLang="zh-CN" dirty="0" smtClean="0"/>
              <a:t>…</a:t>
            </a:r>
            <a:r>
              <a:rPr lang="zh-CN" altLang="en-US" dirty="0" smtClean="0"/>
              <a:t>，默认子集，</a:t>
            </a:r>
            <a:r>
              <a:rPr lang="en-US" altLang="zh-CN" dirty="0" smtClean="0"/>
              <a:t>…</a:t>
            </a:r>
          </a:p>
        </p:txBody>
      </p:sp>
      <p:sp>
        <p:nvSpPr>
          <p:cNvPr id="4" name="灯片编号占位符 3"/>
          <p:cNvSpPr>
            <a:spLocks noGrp="1"/>
          </p:cNvSpPr>
          <p:nvPr>
            <p:ph type="sldNum" sz="quarter" idx="10"/>
          </p:nvPr>
        </p:nvSpPr>
        <p:spPr/>
        <p:txBody>
          <a:bodyPr/>
          <a:lstStyle/>
          <a:p>
            <a:fld id="{64177C29-5CCA-4251-8932-C14284476752}" type="slidenum">
              <a:rPr lang="zh-CN" altLang="en-US" smtClean="0"/>
              <a:t>20</a:t>
            </a:fld>
            <a:endParaRPr lang="zh-CN" altLang="en-US"/>
          </a:p>
        </p:txBody>
      </p:sp>
    </p:spTree>
    <p:extLst>
      <p:ext uri="{BB962C8B-B14F-4D97-AF65-F5344CB8AC3E}">
        <p14:creationId xmlns:p14="http://schemas.microsoft.com/office/powerpoint/2010/main" val="153620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签名的最后阶段，</a:t>
            </a:r>
            <a:r>
              <a:rPr lang="en-US" altLang="zh-CN" dirty="0" smtClean="0"/>
              <a:t>…</a:t>
            </a:r>
            <a:r>
              <a:rPr lang="zh-CN" altLang="en-US" dirty="0" smtClean="0"/>
              <a:t>，其中</a:t>
            </a:r>
            <a:r>
              <a:rPr lang="en-US" altLang="zh-CN" dirty="0" err="1" smtClean="0"/>
              <a:t>pkhp</a:t>
            </a:r>
            <a:r>
              <a:rPr lang="zh-CN" altLang="en-US" dirty="0" smtClean="0"/>
              <a:t>是医院的统一公钥，</a:t>
            </a:r>
            <a:r>
              <a:rPr lang="en-US" altLang="zh-CN" dirty="0" err="1" smtClean="0"/>
              <a:t>kenc</a:t>
            </a:r>
            <a:r>
              <a:rPr lang="zh-CN" altLang="en-US" dirty="0" smtClean="0"/>
              <a:t>是对称密钥</a:t>
            </a:r>
            <a:endParaRPr lang="zh-CN" altLang="en-US" dirty="0"/>
          </a:p>
        </p:txBody>
      </p:sp>
      <p:sp>
        <p:nvSpPr>
          <p:cNvPr id="4" name="灯片编号占位符 3"/>
          <p:cNvSpPr>
            <a:spLocks noGrp="1"/>
          </p:cNvSpPr>
          <p:nvPr>
            <p:ph type="sldNum" sz="quarter" idx="10"/>
          </p:nvPr>
        </p:nvSpPr>
        <p:spPr/>
        <p:txBody>
          <a:bodyPr/>
          <a:lstStyle/>
          <a:p>
            <a:fld id="{64177C29-5CCA-4251-8932-C14284476752}" type="slidenum">
              <a:rPr lang="zh-CN" altLang="en-US" smtClean="0"/>
              <a:t>21</a:t>
            </a:fld>
            <a:endParaRPr lang="zh-CN" altLang="en-US"/>
          </a:p>
        </p:txBody>
      </p:sp>
    </p:spTree>
    <p:extLst>
      <p:ext uri="{BB962C8B-B14F-4D97-AF65-F5344CB8AC3E}">
        <p14:creationId xmlns:p14="http://schemas.microsoft.com/office/powerpoint/2010/main" val="4046849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收到签名后，本地医疗服务中心的医生可以解密</a:t>
            </a:r>
            <a:r>
              <a:rPr lang="en-US" altLang="zh-CN" dirty="0" smtClean="0"/>
              <a:t>C0</a:t>
            </a:r>
            <a:r>
              <a:rPr lang="zh-CN" altLang="en-US" dirty="0" smtClean="0"/>
              <a:t>得到</a:t>
            </a:r>
            <a:r>
              <a:rPr lang="en-US" altLang="zh-CN" dirty="0" smtClean="0"/>
              <a:t>B||Bpi</a:t>
            </a:r>
            <a:r>
              <a:rPr lang="zh-CN" altLang="en-US" dirty="0" smtClean="0"/>
              <a:t>，因为所有的本地医院的医生共享医院的统一私钥（倒回去）</a:t>
            </a:r>
            <a:r>
              <a:rPr lang="en-US" altLang="zh-CN" dirty="0" smtClean="0"/>
              <a:t>…</a:t>
            </a:r>
          </a:p>
          <a:p>
            <a:r>
              <a:rPr lang="zh-CN" altLang="en-US" dirty="0" smtClean="0"/>
              <a:t>对任意叶子节点</a:t>
            </a:r>
            <a:r>
              <a:rPr lang="en-US" altLang="zh-CN" dirty="0" smtClean="0"/>
              <a:t>x</a:t>
            </a:r>
            <a:r>
              <a:rPr lang="zh-CN" altLang="en-US" dirty="0" smtClean="0"/>
              <a:t>，为了验证相关谓词的签名，需要证明在集合</a:t>
            </a:r>
            <a:r>
              <a:rPr lang="en-US" altLang="zh-CN" dirty="0" smtClean="0"/>
              <a:t>Ω</a:t>
            </a:r>
            <a:r>
              <a:rPr lang="zh-CN" altLang="en-US" dirty="0" smtClean="0"/>
              <a:t>*中至少拥有</a:t>
            </a:r>
            <a:r>
              <a:rPr lang="en-US" altLang="zh-CN" dirty="0" err="1" smtClean="0"/>
              <a:t>kx</a:t>
            </a:r>
            <a:r>
              <a:rPr lang="zh-CN" altLang="en-US" dirty="0" smtClean="0"/>
              <a:t>个属性，医生首先选择</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64177C29-5CCA-4251-8932-C14284476752}" type="slidenum">
              <a:rPr lang="zh-CN" altLang="en-US" smtClean="0"/>
              <a:t>22</a:t>
            </a:fld>
            <a:endParaRPr lang="zh-CN" altLang="en-US"/>
          </a:p>
        </p:txBody>
      </p:sp>
    </p:spTree>
    <p:extLst>
      <p:ext uri="{BB962C8B-B14F-4D97-AF65-F5344CB8AC3E}">
        <p14:creationId xmlns:p14="http://schemas.microsoft.com/office/powerpoint/2010/main" val="146116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177C29-5CCA-4251-8932-C14284476752}" type="slidenum">
              <a:rPr lang="zh-CN" altLang="en-US" smtClean="0"/>
              <a:t>23</a:t>
            </a:fld>
            <a:endParaRPr lang="zh-CN" altLang="en-US"/>
          </a:p>
        </p:txBody>
      </p:sp>
    </p:spTree>
    <p:extLst>
      <p:ext uri="{BB962C8B-B14F-4D97-AF65-F5344CB8AC3E}">
        <p14:creationId xmlns:p14="http://schemas.microsoft.com/office/powerpoint/2010/main" val="975770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这里运用到了双线性映射的性质，</a:t>
            </a:r>
            <a:r>
              <a:rPr lang="en-US" altLang="zh-CN" dirty="0" smtClean="0"/>
              <a:t>…</a:t>
            </a:r>
            <a:r>
              <a:rPr lang="zh-CN" altLang="en-US" dirty="0" smtClean="0"/>
              <a:t>，前一部分把</a:t>
            </a:r>
            <a:r>
              <a:rPr lang="en-US" altLang="zh-CN" dirty="0" smtClean="0"/>
              <a:t>v</a:t>
            </a:r>
            <a:r>
              <a:rPr lang="zh-CN" altLang="en-US" dirty="0" smtClean="0"/>
              <a:t>“拆分为两个部分，</a:t>
            </a:r>
            <a:r>
              <a:rPr lang="en-US" altLang="zh-CN" dirty="0" smtClean="0"/>
              <a:t>…</a:t>
            </a:r>
            <a:r>
              <a:rPr lang="zh-CN" altLang="en-US" dirty="0" smtClean="0"/>
              <a:t>，交换指数后约分，后一部分约分为</a:t>
            </a:r>
            <a:r>
              <a:rPr lang="en-US" altLang="zh-CN" dirty="0" smtClean="0"/>
              <a:t>1</a:t>
            </a:r>
            <a:r>
              <a:rPr lang="zh-CN" altLang="en-US" dirty="0" smtClean="0"/>
              <a:t>，连乘符号可以放进括号内，</a:t>
            </a:r>
            <a:r>
              <a:rPr lang="en-US" altLang="zh-CN" dirty="0" err="1" smtClean="0"/>
              <a:t>qxi</a:t>
            </a:r>
            <a:r>
              <a:rPr lang="zh-CN" altLang="en-US" dirty="0" smtClean="0"/>
              <a:t>乘以对应的拉格朗日差值系数就可以化为</a:t>
            </a:r>
            <a:r>
              <a:rPr lang="en-US" altLang="zh-CN" dirty="0" err="1" smtClean="0"/>
              <a:t>qx</a:t>
            </a:r>
            <a:r>
              <a:rPr lang="zh-CN" altLang="en-US" dirty="0" smtClean="0"/>
              <a:t>（</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4177C29-5CCA-4251-8932-C14284476752}" type="slidenum">
              <a:rPr lang="zh-CN" altLang="en-US" smtClean="0"/>
              <a:t>24</a:t>
            </a:fld>
            <a:endParaRPr lang="zh-CN" altLang="en-US"/>
          </a:p>
        </p:txBody>
      </p:sp>
    </p:spTree>
    <p:extLst>
      <p:ext uri="{BB962C8B-B14F-4D97-AF65-F5344CB8AC3E}">
        <p14:creationId xmlns:p14="http://schemas.microsoft.com/office/powerpoint/2010/main" val="138336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2F63CD-7A92-425C-A83F-487519D70086}" type="datetime1">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B4D858-5A69-4F22-8138-6EE7E3602709}" type="datetime1">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CE179B-70BC-4BEF-BBB8-E4573C4127F3}" type="datetime1">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82DFB5-F5C1-48E4-9341-F1E65813AE6E}" type="datetime1">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9C4DF5-F81C-4F02-B772-942CB7A66D2F}" type="datetime1">
              <a:rPr lang="zh-CN" altLang="en-US" smtClean="0"/>
              <a:t>2018/4/7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172CB3-B5FD-4F4D-93F4-DF86E7B8BA86}" type="datetime1">
              <a:rPr lang="zh-CN" altLang="en-US" smtClean="0"/>
              <a:t>2018/4/7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4042F5-BF01-4963-AAE6-8F6365EA8FFB}" type="datetime1">
              <a:rPr lang="zh-CN" altLang="en-US" smtClean="0"/>
              <a:t>2018/4/7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99ED72-5F8E-477E-8781-05C8E004C7DC}" type="datetime1">
              <a:rPr lang="zh-CN" altLang="en-US" smtClean="0"/>
              <a:t>2018/4/7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0EB55-AF60-41E0-BE7F-4D16DB349BA2}" type="datetime1">
              <a:rPr lang="zh-CN" altLang="en-US" smtClean="0"/>
              <a:t>2018/4/7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B3EE90-50EC-40FD-8BA5-5272D062BC86}" type="datetime1">
              <a:rPr lang="zh-CN" altLang="en-US" smtClean="0"/>
              <a:t>2018/4/7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4BAA39-21DD-4905-B4F7-28AE876123B5}" type="datetime1">
              <a:rPr lang="zh-CN" altLang="en-US" smtClean="0"/>
              <a:t>2018/4/7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171B1-496A-44C0-9EA5-5550A4E27078}" type="datetime1">
              <a:rPr lang="zh-CN" altLang="en-US" smtClean="0"/>
              <a:t>2018/4/7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1.xml"/><Relationship Id="rId7" Type="http://schemas.openxmlformats.org/officeDocument/2006/relationships/image" Target="../media/image7.png"/><Relationship Id="rId2" Type="http://schemas.openxmlformats.org/officeDocument/2006/relationships/tags" Target="../tags/tag30.xml"/><Relationship Id="rId1"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8.png"/><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0.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9.png"/><Relationship Id="rId5" Type="http://schemas.openxmlformats.org/officeDocument/2006/relationships/slideLayout" Target="../slideLayouts/slideLayout7.xml"/><Relationship Id="rId4" Type="http://schemas.openxmlformats.org/officeDocument/2006/relationships/tags" Target="../tags/tag4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1.png"/><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oleObject" Target="../embeddings/oleObject4.bin"/><Relationship Id="rId18" Type="http://schemas.openxmlformats.org/officeDocument/2006/relationships/image" Target="../media/image19.png"/><Relationship Id="rId3" Type="http://schemas.openxmlformats.org/officeDocument/2006/relationships/tags" Target="../tags/tag48.xml"/><Relationship Id="rId7" Type="http://schemas.openxmlformats.org/officeDocument/2006/relationships/tags" Target="../tags/tag49.xml"/><Relationship Id="rId12" Type="http://schemas.openxmlformats.org/officeDocument/2006/relationships/image" Target="../media/image14.wmf"/><Relationship Id="rId17" Type="http://schemas.openxmlformats.org/officeDocument/2006/relationships/image" Target="../media/image18.png"/><Relationship Id="rId2" Type="http://schemas.openxmlformats.org/officeDocument/2006/relationships/tags" Target="../tags/tag47.xml"/><Relationship Id="rId16" Type="http://schemas.openxmlformats.org/officeDocument/2006/relationships/image" Target="../media/image17.png"/><Relationship Id="rId1" Type="http://schemas.openxmlformats.org/officeDocument/2006/relationships/vmlDrawing" Target="../drawings/vmlDrawing2.vml"/><Relationship Id="rId6" Type="http://schemas.openxmlformats.org/officeDocument/2006/relationships/notesSlide" Target="../notesSlides/notesSlide3.xml"/><Relationship Id="rId11" Type="http://schemas.openxmlformats.org/officeDocument/2006/relationships/oleObject" Target="../embeddings/oleObject3.bin"/><Relationship Id="rId5" Type="http://schemas.openxmlformats.org/officeDocument/2006/relationships/slideLayout" Target="../slideLayouts/slideLayout7.xml"/><Relationship Id="rId15" Type="http://schemas.openxmlformats.org/officeDocument/2006/relationships/image" Target="../media/image16.png"/><Relationship Id="rId10" Type="http://schemas.openxmlformats.org/officeDocument/2006/relationships/image" Target="../media/image13.wmf"/><Relationship Id="rId19" Type="http://schemas.openxmlformats.org/officeDocument/2006/relationships/image" Target="../media/image20.png"/><Relationship Id="rId4" Type="http://schemas.openxmlformats.org/officeDocument/2006/relationships/tags" Target="../tags/tag49.xml"/><Relationship Id="rId9" Type="http://schemas.openxmlformats.org/officeDocument/2006/relationships/oleObject" Target="../embeddings/oleObject2.bin"/><Relationship Id="rId14" Type="http://schemas.openxmlformats.org/officeDocument/2006/relationships/image" Target="../media/image15.wmf"/></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4.png"/><Relationship Id="rId3" Type="http://schemas.openxmlformats.org/officeDocument/2006/relationships/tags" Target="../tags/tag51.xml"/><Relationship Id="rId7" Type="http://schemas.openxmlformats.org/officeDocument/2006/relationships/oleObject" Target="../embeddings/oleObject5.bin"/><Relationship Id="rId12" Type="http://schemas.openxmlformats.org/officeDocument/2006/relationships/image" Target="../media/image23.wmf"/><Relationship Id="rId2" Type="http://schemas.openxmlformats.org/officeDocument/2006/relationships/tags" Target="../tags/tag50.xml"/><Relationship Id="rId1" Type="http://schemas.openxmlformats.org/officeDocument/2006/relationships/vmlDrawing" Target="../drawings/vmlDrawing3.vml"/><Relationship Id="rId6" Type="http://schemas.openxmlformats.org/officeDocument/2006/relationships/notesSlide" Target="../notesSlides/notesSlide4.xml"/><Relationship Id="rId11" Type="http://schemas.openxmlformats.org/officeDocument/2006/relationships/oleObject" Target="../embeddings/oleObject7.bin"/><Relationship Id="rId5" Type="http://schemas.openxmlformats.org/officeDocument/2006/relationships/slideLayout" Target="../slideLayouts/slideLayout7.xml"/><Relationship Id="rId15" Type="http://schemas.openxmlformats.org/officeDocument/2006/relationships/image" Target="../media/image26.png"/><Relationship Id="rId10" Type="http://schemas.openxmlformats.org/officeDocument/2006/relationships/image" Target="../media/image22.wmf"/><Relationship Id="rId4" Type="http://schemas.openxmlformats.org/officeDocument/2006/relationships/tags" Target="../tags/tag52.xml"/><Relationship Id="rId9" Type="http://schemas.openxmlformats.org/officeDocument/2006/relationships/oleObject" Target="../embeddings/oleObject6.bin"/><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tags" Target="../tags/tag56.xml"/><Relationship Id="rId3" Type="http://schemas.openxmlformats.org/officeDocument/2006/relationships/tags" Target="../tags/tag55.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tags" Target="../tags/tag54.xml"/><Relationship Id="rId16" Type="http://schemas.openxmlformats.org/officeDocument/2006/relationships/image" Target="../media/image34.png"/><Relationship Id="rId1" Type="http://schemas.openxmlformats.org/officeDocument/2006/relationships/tags" Target="../tags/tag53.xml"/><Relationship Id="rId6" Type="http://schemas.openxmlformats.org/officeDocument/2006/relationships/notesSlide" Target="../notesSlides/notesSlide5.xml"/><Relationship Id="rId11" Type="http://schemas.openxmlformats.org/officeDocument/2006/relationships/image" Target="../media/image31.png"/><Relationship Id="rId5" Type="http://schemas.openxmlformats.org/officeDocument/2006/relationships/slideLayout" Target="../slideLayouts/slideLayout7.xml"/><Relationship Id="rId15" Type="http://schemas.openxmlformats.org/officeDocument/2006/relationships/image" Target="../media/image33.png"/><Relationship Id="rId10" Type="http://schemas.openxmlformats.org/officeDocument/2006/relationships/image" Target="../media/image30.png"/><Relationship Id="rId4" Type="http://schemas.openxmlformats.org/officeDocument/2006/relationships/tags" Target="../tags/tag56.xml"/><Relationship Id="rId9" Type="http://schemas.openxmlformats.org/officeDocument/2006/relationships/image" Target="../media/image29.png"/><Relationship Id="rId14" Type="http://schemas.openxmlformats.org/officeDocument/2006/relationships/image" Target="../media/image310.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tags" Target="../tags/tag59.xml"/><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notesSlide" Target="../notesSlides/notesSlide6.xml"/><Relationship Id="rId10" Type="http://schemas.openxmlformats.org/officeDocument/2006/relationships/image" Target="../media/image39.png"/><Relationship Id="rId4" Type="http://schemas.openxmlformats.org/officeDocument/2006/relationships/slideLayout" Target="../slideLayouts/slideLayout7.xml"/><Relationship Id="rId9" Type="http://schemas.openxmlformats.org/officeDocument/2006/relationships/image" Target="../media/image38.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62.xml"/><Relationship Id="rId7" Type="http://schemas.openxmlformats.org/officeDocument/2006/relationships/image" Target="../media/image420.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2.xml"/><Relationship Id="rId11" Type="http://schemas.openxmlformats.org/officeDocument/2006/relationships/image" Target="../media/image47.png"/><Relationship Id="rId5" Type="http://schemas.openxmlformats.org/officeDocument/2006/relationships/notesSlide" Target="../notesSlides/notesSlide7.xml"/><Relationship Id="rId10" Type="http://schemas.openxmlformats.org/officeDocument/2006/relationships/image" Target="../media/image46.png"/><Relationship Id="rId4" Type="http://schemas.openxmlformats.org/officeDocument/2006/relationships/slideLayout" Target="../slideLayouts/slideLayout7.xml"/><Relationship Id="rId9" Type="http://schemas.openxmlformats.org/officeDocument/2006/relationships/image" Target="../media/image45.png"/></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65.xml"/><Relationship Id="rId7" Type="http://schemas.openxmlformats.org/officeDocument/2006/relationships/image" Target="../media/image49.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48.png"/><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51.pn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52.pn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74.xml"/><Relationship Id="rId7" Type="http://schemas.openxmlformats.org/officeDocument/2006/relationships/image" Target="../media/image54.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53.png"/><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tags" Target="../tags/tag77.xml"/><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notesSlide" Target="../notesSlides/notesSlide12.xml"/><Relationship Id="rId10" Type="http://schemas.openxmlformats.org/officeDocument/2006/relationships/image" Target="../media/image60.png"/><Relationship Id="rId4" Type="http://schemas.openxmlformats.org/officeDocument/2006/relationships/slideLayout" Target="../slideLayouts/slideLayout7.xml"/><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tags" Target="../tags/tag78.xml"/></Relationships>
</file>

<file path=ppt/slides/_rels/slide29.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png"/><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5.png"/><Relationship Id="rId5" Type="http://schemas.openxmlformats.org/officeDocument/2006/relationships/slideLayout" Target="../slideLayouts/slideLayout7.xml"/><Relationship Id="rId4"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5487" y="1442906"/>
            <a:ext cx="9864090" cy="1957244"/>
          </a:xfrm>
        </p:spPr>
        <p:txBody>
          <a:bodyPr>
            <a:normAutofit/>
          </a:bodyPr>
          <a:lstStyle/>
          <a:p>
            <a:pPr algn="l"/>
            <a:r>
              <a:rPr lang="zh-CN" altLang="en-US" sz="3600" dirty="0"/>
              <a:t>PSMPA: Patient Self-Controllable and Multi-Level Privacy-Preserving Cooperative Authentication in Distributed m-Healthcare Cloud Computing </a:t>
            </a:r>
            <a:r>
              <a:rPr lang="zh-CN" altLang="en-US" sz="3600" dirty="0" smtClean="0"/>
              <a:t>System</a:t>
            </a:r>
            <a:endParaRPr lang="zh-CN" altLang="en-US" sz="3600" dirty="0"/>
          </a:p>
        </p:txBody>
      </p:sp>
      <p:sp>
        <p:nvSpPr>
          <p:cNvPr id="4" name="文本框 3"/>
          <p:cNvSpPr txBox="1"/>
          <p:nvPr/>
        </p:nvSpPr>
        <p:spPr>
          <a:xfrm>
            <a:off x="1258350" y="3875182"/>
            <a:ext cx="9135610" cy="400110"/>
          </a:xfrm>
          <a:prstGeom prst="rect">
            <a:avLst/>
          </a:prstGeom>
          <a:noFill/>
        </p:spPr>
        <p:txBody>
          <a:bodyPr wrap="square" rtlCol="0">
            <a:spAutoFit/>
          </a:bodyPr>
          <a:lstStyle/>
          <a:p>
            <a:r>
              <a:rPr lang="en-US" altLang="zh-CN" sz="2000" dirty="0" smtClean="0"/>
              <a:t>PSMPA</a:t>
            </a:r>
            <a:r>
              <a:rPr lang="zh-CN" altLang="en-US" sz="2000" dirty="0" smtClean="0"/>
              <a:t>：分布式云计算护理系统下，患者可自控与多层次隐私保护合作认证机制</a:t>
            </a:r>
            <a:endParaRPr lang="zh-CN" altLang="en-US" sz="2000" dirty="0"/>
          </a:p>
        </p:txBody>
      </p:sp>
      <p:pic>
        <p:nvPicPr>
          <p:cNvPr id="5" name="图片 4"/>
          <p:cNvPicPr>
            <a:picLocks noChangeAspect="1"/>
          </p:cNvPicPr>
          <p:nvPr/>
        </p:nvPicPr>
        <p:blipFill>
          <a:blip r:embed="rId3"/>
          <a:stretch>
            <a:fillRect/>
          </a:stretch>
        </p:blipFill>
        <p:spPr>
          <a:xfrm>
            <a:off x="562006" y="283254"/>
            <a:ext cx="9373412" cy="335309"/>
          </a:xfrm>
          <a:prstGeom prst="rect">
            <a:avLst/>
          </a:prstGeom>
        </p:spPr>
      </p:pic>
      <p:pic>
        <p:nvPicPr>
          <p:cNvPr id="6" name="图片 5"/>
          <p:cNvPicPr>
            <a:picLocks noChangeAspect="1"/>
          </p:cNvPicPr>
          <p:nvPr/>
        </p:nvPicPr>
        <p:blipFill>
          <a:blip r:embed="rId4"/>
          <a:stretch>
            <a:fillRect/>
          </a:stretch>
        </p:blipFill>
        <p:spPr>
          <a:xfrm>
            <a:off x="494895" y="804881"/>
            <a:ext cx="10965274" cy="314156"/>
          </a:xfrm>
          <a:prstGeom prst="rect">
            <a:avLst/>
          </a:prstGeom>
        </p:spPr>
      </p:pic>
      <p:sp>
        <p:nvSpPr>
          <p:cNvPr id="7" name="灯片编号占位符 6"/>
          <p:cNvSpPr>
            <a:spLocks noGrp="1"/>
          </p:cNvSpPr>
          <p:nvPr>
            <p:ph type="sldNum" sz="quarter" idx="12"/>
          </p:nvPr>
        </p:nvSpPr>
        <p:spPr/>
        <p:txBody>
          <a:bodyPr/>
          <a:lstStyle/>
          <a:p>
            <a:fld id="{565CE74E-AB26-4998-AD42-012C4C1AD076}" type="slidenum">
              <a:rPr lang="zh-CN" altLang="en-US" sz="1600" smtClean="0"/>
              <a:t>1</a:t>
            </a:fld>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8"/>
          <p:cNvSpPr txBox="1"/>
          <p:nvPr>
            <p:custDataLst>
              <p:tags r:id="rId2"/>
            </p:custDataLst>
          </p:nvPr>
        </p:nvSpPr>
        <p:spPr>
          <a:xfrm>
            <a:off x="838200" y="2332355"/>
            <a:ext cx="10657840" cy="3791585"/>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smtClean="0"/>
              <a:t>(1)建立了多层次隐私保护合作认证的新授权可访问隐私模型(AAPM)，通过设置一个支持灵活阈值的访问树，允许患者将相应的权限授权给分布在分布式医疗服务提供商的不同类型的医生。</a:t>
            </a:r>
          </a:p>
          <a:p>
            <a:r>
              <a:rPr lang="zh-CN" altLang="en-US" sz="2400" dirty="0" smtClean="0"/>
              <a:t>(2)基于AAPM，提出了分布式移动医疗云计算系统中患者自我控制的多层次隐私保护合作认证方案(PSMPA)，实现对患者安全与隐私的三个不同层次的要求。</a:t>
            </a:r>
          </a:p>
          <a:p>
            <a:r>
              <a:rPr lang="zh-CN" altLang="en-US" sz="2400" dirty="0" smtClean="0"/>
              <a:t>(3)安全证明和仿真结果表明，我们的方案在保护隐私能力、计算、通信和存储开销方面远远优于以前的构造。</a:t>
            </a:r>
          </a:p>
        </p:txBody>
      </p:sp>
      <p:sp>
        <p:nvSpPr>
          <p:cNvPr id="3" name="标题 1"/>
          <p:cNvSpPr>
            <a:spLocks noGrp="1"/>
          </p:cNvSpPr>
          <p:nvPr/>
        </p:nvSpPr>
        <p:spPr>
          <a:xfrm>
            <a:off x="929640" y="815975"/>
            <a:ext cx="8761095" cy="70739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solidFill>
                  <a:schemeClr val="tx1"/>
                </a:solidFill>
                <a:latin typeface="新宋体" panose="02010609030101010101" charset="-122"/>
                <a:ea typeface="新宋体" panose="02010609030101010101" charset="-122"/>
              </a:rPr>
              <a:t>论文主要贡献：</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10</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custDataLst>
              <p:tags r:id="rId2"/>
            </p:custDataLst>
          </p:nvPr>
        </p:nvSpPr>
        <p:spPr>
          <a:xfrm>
            <a:off x="838200" y="2590165"/>
            <a:ext cx="10515600" cy="1325563"/>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r>
              <a:rPr lang="zh-CN" altLang="en-US" dirty="0" smtClean="0"/>
              <a:t>二、算法基础（</a:t>
            </a:r>
            <a:r>
              <a:rPr lang="en-US" altLang="zh-CN" dirty="0" smtClean="0"/>
              <a:t>4</a:t>
            </a:r>
            <a:r>
              <a:rPr lang="zh-CN" altLang="en-US" dirty="0" smtClean="0"/>
              <a:t>）</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C:\Users\dell\Desktop\QQ截图20180328200809.pngQQ截图20180328200809"/>
          <p:cNvPicPr>
            <a:picLocks noChangeAspect="1"/>
          </p:cNvPicPr>
          <p:nvPr>
            <p:custDataLst>
              <p:tags r:id="rId3"/>
            </p:custDataLst>
          </p:nvPr>
        </p:nvPicPr>
        <p:blipFill>
          <a:blip r:embed="rId7"/>
          <a:srcRect r="-272" b="48681"/>
          <a:stretch>
            <a:fillRect/>
          </a:stretch>
        </p:blipFill>
        <p:spPr>
          <a:xfrm>
            <a:off x="3933846" y="1231900"/>
            <a:ext cx="7551575" cy="4610100"/>
          </a:xfrm>
          <a:prstGeom prst="rect">
            <a:avLst/>
          </a:prstGeom>
        </p:spPr>
      </p:pic>
      <p:sp>
        <p:nvSpPr>
          <p:cNvPr id="5" name="标题 1"/>
          <p:cNvSpPr txBox="1"/>
          <p:nvPr>
            <p:custDataLst>
              <p:tags r:id="rId4"/>
            </p:custDataLst>
          </p:nvPr>
        </p:nvSpPr>
        <p:spPr>
          <a:xfrm>
            <a:off x="764540" y="588010"/>
            <a:ext cx="4874260" cy="946150"/>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smtClean="0"/>
              <a:t>4.</a:t>
            </a:r>
            <a:r>
              <a:rPr lang="zh-CN" altLang="en-US" sz="3200" dirty="0" smtClean="0"/>
              <a:t>算法基础：</a:t>
            </a:r>
            <a:endParaRPr lang="en-US" altLang="zh-CN" sz="3200" dirty="0" smtClean="0"/>
          </a:p>
        </p:txBody>
      </p:sp>
      <p:sp>
        <p:nvSpPr>
          <p:cNvPr id="6" name="文本占位符 8"/>
          <p:cNvSpPr txBox="1"/>
          <p:nvPr>
            <p:custDataLst>
              <p:tags r:id="rId5"/>
            </p:custDataLst>
          </p:nvPr>
        </p:nvSpPr>
        <p:spPr>
          <a:xfrm>
            <a:off x="693595" y="1458025"/>
            <a:ext cx="3240251" cy="4383975"/>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2400" dirty="0" smtClean="0"/>
              <a:t>(1)双线性映射：G0, G1是由g生成的两个循环的乘法群，用相同的主序p，让e: G0 </a:t>
            </a:r>
            <a:r>
              <a:rPr lang="en-US" altLang="zh-CN" sz="2400" dirty="0" smtClean="0"/>
              <a:t>*</a:t>
            </a:r>
            <a:r>
              <a:rPr lang="zh-CN" altLang="en-US" sz="2400" dirty="0" smtClean="0"/>
              <a:t>G0 </a:t>
            </a:r>
            <a:r>
              <a:rPr lang="en-US" altLang="zh-CN" sz="2400" dirty="0" smtClean="0">
                <a:sym typeface="Wingdings" panose="05000000000000000000" pitchFamily="2" charset="2"/>
              </a:rPr>
              <a:t></a:t>
            </a:r>
            <a:r>
              <a:rPr lang="zh-CN" altLang="en-US" sz="2400" dirty="0" smtClean="0"/>
              <a:t>G1是具有以下属性的双线性映射。</a:t>
            </a:r>
            <a:endParaRPr lang="en-US" altLang="zh-CN" sz="2400" dirty="0" smtClean="0"/>
          </a:p>
          <a:p>
            <a:pPr marL="0" indent="0">
              <a:buNone/>
            </a:pPr>
            <a:endParaRPr lang="zh-CN" altLang="en-US" sz="2400" dirty="0" smtClean="0"/>
          </a:p>
          <a:p>
            <a:r>
              <a:rPr lang="zh-CN" altLang="en-US" sz="2400" dirty="0" smtClean="0"/>
              <a:t>双线性；</a:t>
            </a:r>
          </a:p>
          <a:p>
            <a:r>
              <a:rPr lang="zh-CN" altLang="en-US" sz="2400" dirty="0" smtClean="0"/>
              <a:t>非退化性；</a:t>
            </a:r>
          </a:p>
        </p:txBody>
      </p:sp>
      <p:graphicFrame>
        <p:nvGraphicFramePr>
          <p:cNvPr id="2" name="对象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56" r:id="rId8" imgW="914400" imgH="215900" progId="Equation.KSEE3">
                  <p:embed/>
                </p:oleObj>
              </mc:Choice>
              <mc:Fallback>
                <p:oleObj r:id="rId8" imgW="914400" imgH="215900" progId="Equation.KSEE3">
                  <p:embed/>
                  <p:pic>
                    <p:nvPicPr>
                      <p:cNvPr id="0" name="图片 1024"/>
                      <p:cNvPicPr/>
                      <p:nvPr/>
                    </p:nvPicPr>
                    <p:blipFill>
                      <a:blip r:embed="rId9"/>
                      <a:stretch>
                        <a:fillRect/>
                      </a:stretch>
                    </p:blipFill>
                    <p:spPr>
                      <a:xfrm>
                        <a:off x="5638800" y="3321050"/>
                        <a:ext cx="914400" cy="215900"/>
                      </a:xfrm>
                      <a:prstGeom prst="rect">
                        <a:avLst/>
                      </a:prstGeom>
                    </p:spPr>
                  </p:pic>
                </p:oleObj>
              </mc:Fallback>
            </mc:AlternateContent>
          </a:graphicData>
        </a:graphic>
      </p:graphicFrame>
      <p:sp>
        <p:nvSpPr>
          <p:cNvPr id="3" name="灯片编号占位符 2"/>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ustDataLst>
      <p:tags r:id="rId2"/>
    </p:custData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custDataLst>
              <p:tags r:id="rId2"/>
            </p:custDataLst>
          </p:nvPr>
        </p:nvSpPr>
        <p:spPr>
          <a:xfrm>
            <a:off x="838200" y="2590165"/>
            <a:ext cx="10515600" cy="1325563"/>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r>
              <a:rPr lang="zh-CN" altLang="en-US" dirty="0" smtClean="0">
                <a:sym typeface="+mn-ea"/>
              </a:rPr>
              <a:t>三、授权访问隐私模型与</a:t>
            </a:r>
            <a:r>
              <a:rPr lang="en-US" altLang="zh-CN" dirty="0" smtClean="0">
                <a:sym typeface="+mn-ea"/>
              </a:rPr>
              <a:t>PSMPA</a:t>
            </a:r>
            <a:r>
              <a:rPr lang="zh-CN" altLang="en-US" dirty="0" smtClean="0">
                <a:sym typeface="+mn-ea"/>
              </a:rPr>
              <a:t>设计（</a:t>
            </a:r>
            <a:r>
              <a:rPr lang="en-US" altLang="zh-CN" dirty="0" smtClean="0">
                <a:sym typeface="+mn-ea"/>
              </a:rPr>
              <a:t>5-6</a:t>
            </a:r>
            <a:r>
              <a:rPr lang="zh-CN" altLang="en-US" dirty="0" smtClean="0">
                <a:sym typeface="+mn-ea"/>
              </a:rPr>
              <a:t>）</a:t>
            </a:r>
            <a:endParaRPr lang="zh-CN" altLang="en-US" dirty="0" smtClean="0"/>
          </a:p>
        </p:txBody>
      </p:sp>
      <p:sp>
        <p:nvSpPr>
          <p:cNvPr id="2" name="灯片编号占位符 1"/>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1"/>
          <p:cNvSpPr txBox="1"/>
          <p:nvPr>
            <p:custDataLst>
              <p:tags r:id="rId2"/>
            </p:custDataLst>
          </p:nvPr>
        </p:nvSpPr>
        <p:spPr>
          <a:xfrm>
            <a:off x="842246" y="1107622"/>
            <a:ext cx="4235614" cy="5431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针对分布式移动医疗云计算系统的安全性和隐私性要求，提出了一种基于</a:t>
            </a:r>
            <a:r>
              <a:rPr lang="en-US" altLang="zh-CN" sz="2400" dirty="0"/>
              <a:t>ADVS</a:t>
            </a:r>
            <a:r>
              <a:rPr lang="zh-CN" altLang="en-US" sz="2400" dirty="0"/>
              <a:t>的患者自可控、多层次隐私保护协同认证方案</a:t>
            </a:r>
            <a:r>
              <a:rPr lang="zh-CN" altLang="en-US" sz="2400" dirty="0" smtClean="0">
                <a:latin typeface="+mn-ea"/>
              </a:rPr>
              <a:t>。</a:t>
            </a:r>
            <a:endParaRPr lang="en-US" altLang="zh-CN" sz="2400" dirty="0" smtClean="0">
              <a:latin typeface="+mn-ea"/>
            </a:endParaRPr>
          </a:p>
          <a:p>
            <a:pPr marL="0" indent="0">
              <a:buNone/>
            </a:pPr>
            <a:endParaRPr lang="en-US" altLang="zh-CN" sz="2400" dirty="0" smtClean="0">
              <a:latin typeface="+mn-ea"/>
            </a:endParaRPr>
          </a:p>
          <a:p>
            <a:pPr marL="0" indent="0">
              <a:buNone/>
            </a:pPr>
            <a:r>
              <a:rPr lang="zh-CN" altLang="en-US" sz="2400" b="1" dirty="0">
                <a:latin typeface="+mn-ea"/>
              </a:rPr>
              <a:t>主要包括以下五种算法</a:t>
            </a:r>
            <a:r>
              <a:rPr lang="en-US" altLang="zh-CN" sz="2400" b="1" dirty="0" smtClean="0">
                <a:latin typeface="+mn-ea"/>
              </a:rPr>
              <a:t>:</a:t>
            </a:r>
          </a:p>
          <a:p>
            <a:r>
              <a:rPr lang="zh-CN" altLang="en-US" sz="2400" dirty="0"/>
              <a:t> 建立</a:t>
            </a:r>
            <a:endParaRPr lang="en-US" altLang="zh-CN" sz="2400" dirty="0"/>
          </a:p>
          <a:p>
            <a:r>
              <a:rPr lang="zh-CN" altLang="en-US" sz="2400" dirty="0"/>
              <a:t>密钥提取</a:t>
            </a:r>
            <a:endParaRPr lang="en-US" altLang="zh-CN" sz="2400" dirty="0"/>
          </a:p>
          <a:p>
            <a:r>
              <a:rPr lang="zh-CN" altLang="en-US" sz="2400" dirty="0"/>
              <a:t>签</a:t>
            </a:r>
            <a:r>
              <a:rPr lang="zh-CN" altLang="en-US" sz="2400" dirty="0" smtClean="0"/>
              <a:t>名</a:t>
            </a:r>
            <a:endParaRPr lang="en-US" altLang="zh-CN" sz="2400" dirty="0" smtClean="0"/>
          </a:p>
          <a:p>
            <a:r>
              <a:rPr lang="zh-CN" altLang="en-US" sz="2400" dirty="0"/>
              <a:t>验证</a:t>
            </a:r>
            <a:endParaRPr lang="en-US" altLang="zh-CN" sz="2400" dirty="0" smtClean="0"/>
          </a:p>
          <a:p>
            <a:r>
              <a:rPr lang="zh-CN" altLang="en-US" sz="2400" dirty="0"/>
              <a:t>验证转录模拟生成</a:t>
            </a:r>
            <a:endParaRPr lang="en-US" altLang="zh-CN" sz="2400" dirty="0"/>
          </a:p>
          <a:p>
            <a:pPr marL="0" indent="0">
              <a:buNone/>
            </a:pPr>
            <a:r>
              <a:rPr lang="zh-CN" altLang="en-US" sz="2400" dirty="0" smtClean="0"/>
              <a:t> </a:t>
            </a:r>
            <a:endParaRPr lang="zh-CN" altLang="en-US" sz="2400" dirty="0"/>
          </a:p>
        </p:txBody>
      </p:sp>
      <p:sp>
        <p:nvSpPr>
          <p:cNvPr id="2" name="标题 1"/>
          <p:cNvSpPr txBox="1"/>
          <p:nvPr>
            <p:custDataLst>
              <p:tags r:id="rId3"/>
            </p:custDataLst>
          </p:nvPr>
        </p:nvSpPr>
        <p:spPr>
          <a:xfrm>
            <a:off x="174625" y="417195"/>
            <a:ext cx="9142095" cy="102489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ctr">
              <a:lnSpc>
                <a:spcPct val="120000"/>
              </a:lnSpc>
            </a:pPr>
            <a:r>
              <a:rPr lang="en-US" altLang="zh-CN" sz="3200" dirty="0" smtClean="0">
                <a:sym typeface="+mn-ea"/>
              </a:rPr>
              <a:t>5.1基于属性的指定验证者签名方案(ADVS)</a:t>
            </a:r>
            <a:endParaRPr lang="en-US" altLang="zh-CN" sz="3200" dirty="0" smtClean="0"/>
          </a:p>
          <a:p>
            <a:pPr algn="ctr"/>
            <a:endParaRPr lang="zh-CN" altLang="en-US" sz="3200" dirty="0" smtClean="0"/>
          </a:p>
        </p:txBody>
      </p:sp>
      <p:pic>
        <p:nvPicPr>
          <p:cNvPr id="3" name="图片 2" descr="QQ截图20180328204629"/>
          <p:cNvPicPr>
            <a:picLocks noChangeAspect="1"/>
          </p:cNvPicPr>
          <p:nvPr/>
        </p:nvPicPr>
        <p:blipFill rotWithShape="1">
          <a:blip r:embed="rId5"/>
          <a:srcRect t="742" r="56" b="545"/>
          <a:stretch/>
        </p:blipFill>
        <p:spPr>
          <a:xfrm>
            <a:off x="5745481" y="995604"/>
            <a:ext cx="5643880" cy="5678881"/>
          </a:xfrm>
          <a:prstGeom prst="rect">
            <a:avLst/>
          </a:prstGeom>
        </p:spPr>
      </p:pic>
      <p:sp>
        <p:nvSpPr>
          <p:cNvPr id="4" name="灯片编号占位符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838200" y="365125"/>
            <a:ext cx="5067300" cy="1325880"/>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smtClean="0"/>
              <a:t>5.2</a:t>
            </a:r>
            <a:r>
              <a:rPr lang="zh-CN" altLang="en-US" sz="3200" dirty="0" smtClean="0"/>
              <a:t>对手模型</a:t>
            </a:r>
          </a:p>
        </p:txBody>
      </p:sp>
      <p:sp>
        <p:nvSpPr>
          <p:cNvPr id="6" name="文本占位符 8"/>
          <p:cNvSpPr txBox="1"/>
          <p:nvPr>
            <p:custDataLst>
              <p:tags r:id="rId3"/>
            </p:custDataLst>
          </p:nvPr>
        </p:nvSpPr>
        <p:spPr>
          <a:xfrm>
            <a:off x="838200" y="1826260"/>
            <a:ext cx="5067300" cy="4354512"/>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2400" dirty="0" smtClean="0"/>
              <a:t>不可伪造性</a:t>
            </a:r>
            <a:endParaRPr lang="en-US" altLang="zh-CN" sz="2400" dirty="0" smtClean="0"/>
          </a:p>
          <a:p>
            <a:pPr marL="0" indent="0">
              <a:buNone/>
            </a:pPr>
            <a:endParaRPr lang="zh-CN" altLang="en-US" sz="2400" dirty="0" smtClean="0"/>
          </a:p>
          <a:p>
            <a:r>
              <a:rPr lang="zh-CN" altLang="en-US" sz="2400" dirty="0" smtClean="0"/>
              <a:t>初始阶段</a:t>
            </a:r>
          </a:p>
          <a:p>
            <a:r>
              <a:rPr lang="zh-CN" altLang="en-US" sz="2400" dirty="0" smtClean="0"/>
              <a:t>设置阶段</a:t>
            </a:r>
          </a:p>
          <a:p>
            <a:r>
              <a:rPr lang="zh-CN" altLang="en-US" sz="2400" dirty="0" smtClean="0"/>
              <a:t>查询相</a:t>
            </a:r>
          </a:p>
          <a:p>
            <a:r>
              <a:rPr lang="zh-CN" altLang="en-US" sz="2400" dirty="0" smtClean="0"/>
              <a:t>伪造的阶段</a:t>
            </a:r>
            <a:endParaRPr lang="en-US" altLang="zh-CN" sz="2400" dirty="0" smtClean="0"/>
          </a:p>
          <a:p>
            <a:pPr marL="0" indent="0">
              <a:buNone/>
            </a:pPr>
            <a:endParaRPr lang="zh-CN" altLang="en-US" sz="2400" dirty="0" smtClean="0"/>
          </a:p>
          <a:p>
            <a:pPr marL="0" indent="0">
              <a:buNone/>
            </a:pPr>
            <a:r>
              <a:rPr lang="zh-CN" altLang="en-US" sz="2400" dirty="0" smtClean="0"/>
              <a:t>匿名性</a:t>
            </a:r>
          </a:p>
        </p:txBody>
      </p:sp>
      <p:pic>
        <p:nvPicPr>
          <p:cNvPr id="9" name="图片 8" descr="C:\Users\dell\Desktop\QQ截图20180328205324.pngQQ截图20180328205324"/>
          <p:cNvPicPr>
            <a:picLocks noChangeAspect="1"/>
          </p:cNvPicPr>
          <p:nvPr>
            <p:custDataLst>
              <p:tags r:id="rId4"/>
            </p:custDataLst>
          </p:nvPr>
        </p:nvPicPr>
        <p:blipFill>
          <a:blip r:embed="rId6"/>
          <a:srcRect/>
          <a:stretch>
            <a:fillRect/>
          </a:stretch>
        </p:blipFill>
        <p:spPr>
          <a:xfrm>
            <a:off x="6144895" y="915035"/>
            <a:ext cx="5079365" cy="2940685"/>
          </a:xfrm>
          <a:prstGeom prst="rect">
            <a:avLst/>
          </a:prstGeom>
        </p:spPr>
      </p:pic>
      <p:pic>
        <p:nvPicPr>
          <p:cNvPr id="2" name="图片 1" descr="QQ截图20180328205335"/>
          <p:cNvPicPr>
            <a:picLocks noChangeAspect="1"/>
          </p:cNvPicPr>
          <p:nvPr/>
        </p:nvPicPr>
        <p:blipFill>
          <a:blip r:embed="rId7"/>
          <a:stretch>
            <a:fillRect/>
          </a:stretch>
        </p:blipFill>
        <p:spPr>
          <a:xfrm>
            <a:off x="6144895" y="4025265"/>
            <a:ext cx="5079365" cy="2586355"/>
          </a:xfrm>
          <a:prstGeom prst="rect">
            <a:avLst/>
          </a:prstGeom>
        </p:spPr>
      </p:pic>
      <p:sp>
        <p:nvSpPr>
          <p:cNvPr id="3" name="灯片编号占位符 2"/>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734060" y="342265"/>
            <a:ext cx="3840480" cy="763905"/>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smtClean="0"/>
              <a:t>6.PSMPA</a:t>
            </a:r>
            <a:r>
              <a:rPr lang="zh-CN" altLang="en-US" sz="3200" dirty="0" smtClean="0"/>
              <a:t>设计</a:t>
            </a:r>
            <a:endParaRPr lang="zh-CN" altLang="en-US" sz="2000" dirty="0" smtClean="0"/>
          </a:p>
          <a:p>
            <a:endParaRPr lang="zh-CN" altLang="en-US" sz="2000" dirty="0" smtClean="0"/>
          </a:p>
        </p:txBody>
      </p:sp>
      <p:sp>
        <p:nvSpPr>
          <p:cNvPr id="6" name="文本占位符 8"/>
          <p:cNvSpPr txBox="1"/>
          <p:nvPr>
            <p:custDataLst>
              <p:tags r:id="rId3"/>
            </p:custDataLst>
          </p:nvPr>
        </p:nvSpPr>
        <p:spPr>
          <a:xfrm>
            <a:off x="590940" y="740995"/>
            <a:ext cx="10629900" cy="1131570"/>
          </a:xfrm>
          <a:prstGeom prst="rect">
            <a:avLst/>
          </a:prstGeom>
        </p:spPr>
        <p:txBody>
          <a:bodyPr>
            <a:normAutofit lnSpcReduction="10000"/>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zh-CN" altLang="en-US" sz="2400" dirty="0" smtClean="0"/>
              <a:t>在这一节中，给出PSMPA的详细设计，以实现三个不同级别的安全和隐私保护需求。方案中使用的符号如下表所示。</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16</a:t>
            </a:fld>
            <a:endParaRPr lang="zh-CN" altLang="en-US"/>
          </a:p>
        </p:txBody>
      </p:sp>
      <p:pic>
        <p:nvPicPr>
          <p:cNvPr id="3" name="图片 2"/>
          <p:cNvPicPr>
            <a:picLocks noChangeAspect="1"/>
          </p:cNvPicPr>
          <p:nvPr/>
        </p:nvPicPr>
        <p:blipFill rotWithShape="1">
          <a:blip r:embed="rId5"/>
          <a:srcRect t="207"/>
          <a:stretch/>
        </p:blipFill>
        <p:spPr>
          <a:xfrm>
            <a:off x="2564231" y="1853967"/>
            <a:ext cx="6683319" cy="5004033"/>
          </a:xfrm>
          <a:prstGeom prst="rect">
            <a:avLst/>
          </a:prstGeom>
        </p:spPr>
      </p:pic>
    </p:spTree>
    <p:custDataLst>
      <p:tags r:id="rId1"/>
    </p:custData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17</a:t>
            </a:fld>
            <a:endParaRPr lang="zh-CN" altLang="en-US"/>
          </a:p>
        </p:txBody>
      </p:sp>
      <p:sp>
        <p:nvSpPr>
          <p:cNvPr id="3" name="标题 1"/>
          <p:cNvSpPr txBox="1"/>
          <p:nvPr>
            <p:custDataLst>
              <p:tags r:id="rId1"/>
            </p:custDataLst>
          </p:nvPr>
        </p:nvSpPr>
        <p:spPr>
          <a:xfrm>
            <a:off x="83820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流程</a:t>
            </a:r>
            <a:endParaRPr lang="en-US" altLang="zh-CN" sz="4000" dirty="0" smtClean="0"/>
          </a:p>
        </p:txBody>
      </p:sp>
      <p:pic>
        <p:nvPicPr>
          <p:cNvPr id="5" name="图片 4"/>
          <p:cNvPicPr>
            <a:picLocks noChangeAspect="1"/>
          </p:cNvPicPr>
          <p:nvPr/>
        </p:nvPicPr>
        <p:blipFill>
          <a:blip r:embed="rId4"/>
          <a:stretch>
            <a:fillRect/>
          </a:stretch>
        </p:blipFill>
        <p:spPr>
          <a:xfrm>
            <a:off x="1324323" y="1441858"/>
            <a:ext cx="8519898" cy="4846740"/>
          </a:xfrm>
          <a:prstGeom prst="rect">
            <a:avLst/>
          </a:prstGeom>
        </p:spPr>
      </p:pic>
    </p:spTree>
    <p:extLst>
      <p:ext uri="{BB962C8B-B14F-4D97-AF65-F5344CB8AC3E}">
        <p14:creationId xmlns:p14="http://schemas.microsoft.com/office/powerpoint/2010/main" val="109743265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3"/>
            </p:custDataLst>
          </p:nvPr>
        </p:nvSpPr>
        <p:spPr>
          <a:xfrm>
            <a:off x="83820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Setup</a:t>
            </a:r>
          </a:p>
        </p:txBody>
      </p:sp>
      <mc:AlternateContent xmlns:mc="http://schemas.openxmlformats.org/markup-compatibility/2006" xmlns:a14="http://schemas.microsoft.com/office/drawing/2010/main">
        <mc:Choice Requires="a14">
          <p:sp>
            <p:nvSpPr>
              <p:cNvPr id="6" name="文本占位符 8"/>
              <p:cNvSpPr txBox="1"/>
              <p:nvPr>
                <p:custDataLst>
                  <p:tags r:id="rId4"/>
                </p:custDataLst>
              </p:nvPr>
            </p:nvSpPr>
            <p:spPr>
              <a:xfrm>
                <a:off x="1234573" y="1494176"/>
                <a:ext cx="7040718" cy="5602910"/>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en-US" altLang="zh-CN" dirty="0" smtClean="0"/>
                  <a:t>P</a:t>
                </a:r>
                <a:r>
                  <a:rPr lang="zh-CN" altLang="en-US" dirty="0" smtClean="0"/>
                  <a:t>阶乘法群     生成元</a:t>
                </a:r>
                <a:r>
                  <a:rPr lang="en-US" altLang="zh-CN" dirty="0" smtClean="0"/>
                  <a:t>g</a:t>
                </a:r>
              </a:p>
              <a:p>
                <a:pPr>
                  <a:lnSpc>
                    <a:spcPct val="150000"/>
                  </a:lnSpc>
                </a:pPr>
                <a:r>
                  <a:rPr lang="zh-CN" altLang="en-US" dirty="0" smtClean="0"/>
                  <a:t>建立双线性映射</a:t>
                </a:r>
                <a:r>
                  <a:rPr lang="en-US" altLang="zh-CN" dirty="0"/>
                  <a:t>e</a:t>
                </a:r>
                <a14:m>
                  <m:oMath xmlns:m="http://schemas.openxmlformats.org/officeDocument/2006/math">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𝐺</m:t>
                        </m:r>
                      </m:e>
                      <m:sub>
                        <m:r>
                          <a:rPr lang="en-US" altLang="zh-CN" dirty="0">
                            <a:latin typeface="Cambria Math" panose="02040503050406030204" pitchFamily="18" charset="0"/>
                          </a:rPr>
                          <m:t>0</m:t>
                        </m:r>
                      </m:sub>
                    </m:sSub>
                    <m:r>
                      <a:rPr lang="en-US" altLang="zh-CN" dirty="0">
                        <a:latin typeface="Cambria Math" panose="02040503050406030204" pitchFamily="18" charset="0"/>
                        <a:sym typeface="Symbol" panose="05050102010706020507" pitchFamily="18" charset="2"/>
                      </a:rPr>
                      <m:t></m:t>
                    </m:r>
                    <m:sSub>
                      <m:sSubPr>
                        <m:ctrlPr>
                          <a:rPr lang="en-US" altLang="zh-CN" i="1" dirty="0">
                            <a:latin typeface="Cambria Math" panose="02040503050406030204" pitchFamily="18" charset="0"/>
                            <a:sym typeface="Symbol" panose="05050102010706020507" pitchFamily="18" charset="2"/>
                          </a:rPr>
                        </m:ctrlPr>
                      </m:sSubPr>
                      <m:e>
                        <m:r>
                          <a:rPr lang="en-US" altLang="zh-CN" dirty="0">
                            <a:latin typeface="Cambria Math" panose="02040503050406030204" pitchFamily="18" charset="0"/>
                            <a:sym typeface="Symbol" panose="05050102010706020507" pitchFamily="18" charset="2"/>
                          </a:rPr>
                          <m:t>𝐺</m:t>
                        </m:r>
                      </m:e>
                      <m:sub>
                        <m:r>
                          <a:rPr lang="en-US" altLang="zh-CN" dirty="0">
                            <a:latin typeface="Cambria Math" panose="02040503050406030204" pitchFamily="18" charset="0"/>
                            <a:sym typeface="Symbol" panose="05050102010706020507" pitchFamily="18" charset="2"/>
                          </a:rPr>
                          <m:t>0</m:t>
                        </m:r>
                      </m:sub>
                    </m:sSub>
                    <m:r>
                      <a:rPr lang="en-US" altLang="zh-CN" dirty="0">
                        <a:latin typeface="Cambria Math" panose="02040503050406030204" pitchFamily="18" charset="0"/>
                        <a:sym typeface="Symbol" panose="05050102010706020507" pitchFamily="18" charset="2"/>
                      </a:rPr>
                      <m:t>→</m:t>
                    </m:r>
                    <m:sSub>
                      <m:sSubPr>
                        <m:ctrlPr>
                          <a:rPr lang="en-US" altLang="zh-CN" i="1" dirty="0">
                            <a:latin typeface="Cambria Math" panose="02040503050406030204" pitchFamily="18" charset="0"/>
                            <a:sym typeface="Symbol" panose="05050102010706020507" pitchFamily="18" charset="2"/>
                          </a:rPr>
                        </m:ctrlPr>
                      </m:sSubPr>
                      <m:e>
                        <m:r>
                          <a:rPr lang="en-US" altLang="zh-CN" dirty="0">
                            <a:latin typeface="Cambria Math" panose="02040503050406030204" pitchFamily="18" charset="0"/>
                            <a:sym typeface="Symbol" panose="05050102010706020507" pitchFamily="18" charset="2"/>
                          </a:rPr>
                          <m:t>𝐺</m:t>
                        </m:r>
                      </m:e>
                      <m:sub>
                        <m:r>
                          <a:rPr lang="en-US" altLang="zh-CN" dirty="0">
                            <a:latin typeface="Cambria Math" panose="02040503050406030204" pitchFamily="18" charset="0"/>
                            <a:sym typeface="Symbol" panose="05050102010706020507" pitchFamily="18" charset="2"/>
                          </a:rPr>
                          <m:t>1</m:t>
                        </m:r>
                      </m:sub>
                    </m:sSub>
                  </m:oMath>
                </a14:m>
                <a:endParaRPr lang="en-US" altLang="zh-CN" dirty="0"/>
              </a:p>
              <a:p>
                <a:pPr>
                  <a:lnSpc>
                    <a:spcPct val="150000"/>
                  </a:lnSpc>
                </a:pPr>
                <a:r>
                  <a:rPr lang="zh-CN" altLang="en-US" dirty="0" smtClean="0"/>
                  <a:t>随机选择</a:t>
                </a:r>
                <a:r>
                  <a:rPr lang="en-US" altLang="zh-CN" dirty="0" smtClean="0"/>
                  <a:t>           		     </a:t>
                </a:r>
                <a:r>
                  <a:rPr lang="zh-CN" altLang="en-US" dirty="0" smtClean="0"/>
                  <a:t>计算</a:t>
                </a:r>
                <a:endParaRPr lang="en-US" altLang="zh-CN" dirty="0" smtClean="0"/>
              </a:p>
              <a:p>
                <a:pPr>
                  <a:lnSpc>
                    <a:spcPct val="150000"/>
                  </a:lnSpc>
                </a:pPr>
                <a:r>
                  <a:rPr lang="en-US" altLang="zh-CN" dirty="0" smtClean="0"/>
                  <a:t>Select                  </a:t>
                </a:r>
                <a:r>
                  <a:rPr lang="zh-CN" altLang="en-US" dirty="0"/>
                  <a:t>散列</a:t>
                </a:r>
                <a:r>
                  <a:rPr lang="zh-CN" altLang="en-US" dirty="0" smtClean="0"/>
                  <a:t>函数：</a:t>
                </a:r>
                <a:endParaRPr lang="en-US" altLang="zh-CN" dirty="0" smtClean="0"/>
              </a:p>
              <a:p>
                <a:pPr>
                  <a:lnSpc>
                    <a:spcPct val="150000"/>
                  </a:lnSpc>
                </a:pPr>
                <a:endParaRPr lang="en-US" altLang="zh-CN" dirty="0"/>
              </a:p>
              <a:p>
                <a:pPr>
                  <a:lnSpc>
                    <a:spcPct val="150000"/>
                  </a:lnSpc>
                </a:pPr>
                <a:r>
                  <a:rPr lang="zh-CN" altLang="en-US" dirty="0" smtClean="0"/>
                  <a:t>默认属性集：</a:t>
                </a:r>
                <a:endParaRPr lang="zh-CN" altLang="en-US" dirty="0"/>
              </a:p>
              <a:p>
                <a:endParaRPr lang="zh-CN" altLang="en-US" dirty="0" smtClean="0"/>
              </a:p>
            </p:txBody>
          </p:sp>
        </mc:Choice>
        <mc:Fallback xmlns="">
          <p:sp>
            <p:nvSpPr>
              <p:cNvPr id="6" name="文本占位符 8"/>
              <p:cNvSpPr txBox="1">
                <a:spLocks noRot="1" noChangeAspect="1" noMove="1" noResize="1" noEditPoints="1" noAdjustHandles="1" noChangeArrowheads="1" noChangeShapeType="1" noTextEdit="1"/>
              </p:cNvSpPr>
              <p:nvPr>
                <p:custDataLst>
                  <p:tags r:id="rId7"/>
                </p:custDataLst>
              </p:nvPr>
            </p:nvSpPr>
            <p:spPr>
              <a:xfrm>
                <a:off x="1234573" y="1494176"/>
                <a:ext cx="7040718" cy="5602910"/>
              </a:xfrm>
              <a:prstGeom prst="rect">
                <a:avLst/>
              </a:prstGeom>
              <a:blipFill rotWithShape="0">
                <a:blip r:embed="rId8"/>
                <a:stretch>
                  <a:fillRect l="-1560"/>
                </a:stretch>
              </a:blipFill>
            </p:spPr>
            <p:txBody>
              <a:bodyPr/>
              <a:lstStyle/>
              <a:p>
                <a:r>
                  <a:rPr lang="zh-CN" altLang="en-US">
                    <a:noFill/>
                  </a:rPr>
                  <a:t> </a:t>
                </a:r>
              </a:p>
            </p:txBody>
          </p:sp>
        </mc:Fallback>
      </mc:AlternateContent>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2231363984"/>
              </p:ext>
            </p:extLst>
          </p:nvPr>
        </p:nvGraphicFramePr>
        <p:xfrm>
          <a:off x="3180983" y="1712775"/>
          <a:ext cx="377190" cy="424815"/>
        </p:xfrm>
        <a:graphic>
          <a:graphicData uri="http://schemas.openxmlformats.org/presentationml/2006/ole">
            <mc:AlternateContent xmlns:mc="http://schemas.openxmlformats.org/markup-compatibility/2006">
              <mc:Choice xmlns:v="urn:schemas-microsoft-com:vml" Requires="v">
                <p:oleObj spid="_x0000_s4193" name="公式" r:id="rId9" imgW="203200" imgH="228600" progId="Equation.3">
                  <p:embed/>
                </p:oleObj>
              </mc:Choice>
              <mc:Fallback>
                <p:oleObj name="公式" r:id="rId9" imgW="203200" imgH="228600" progId="Equation.3">
                  <p:embed/>
                  <p:pic>
                    <p:nvPicPr>
                      <p:cNvPr id="0" name=""/>
                      <p:cNvPicPr/>
                      <p:nvPr/>
                    </p:nvPicPr>
                    <p:blipFill>
                      <a:blip r:embed="rId10"/>
                      <a:stretch>
                        <a:fillRect/>
                      </a:stretch>
                    </p:blipFill>
                    <p:spPr>
                      <a:xfrm>
                        <a:off x="3180983" y="1712775"/>
                        <a:ext cx="377190" cy="42481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2657493252"/>
              </p:ext>
            </p:extLst>
          </p:nvPr>
        </p:nvGraphicFramePr>
        <p:xfrm>
          <a:off x="6069385" y="3140961"/>
          <a:ext cx="1085215" cy="488950"/>
        </p:xfrm>
        <a:graphic>
          <a:graphicData uri="http://schemas.openxmlformats.org/presentationml/2006/ole">
            <mc:AlternateContent xmlns:mc="http://schemas.openxmlformats.org/markup-compatibility/2006">
              <mc:Choice xmlns:v="urn:schemas-microsoft-com:vml" Requires="v">
                <p:oleObj spid="_x0000_s4194" name="公式" r:id="rId11" imgW="508000" imgH="228600" progId="Equation.3">
                  <p:embed/>
                </p:oleObj>
              </mc:Choice>
              <mc:Fallback>
                <p:oleObj name="公式" r:id="rId11" imgW="508000" imgH="228600" progId="Equation.3">
                  <p:embed/>
                  <p:pic>
                    <p:nvPicPr>
                      <p:cNvPr id="0" name=""/>
                      <p:cNvPicPr/>
                      <p:nvPr/>
                    </p:nvPicPr>
                    <p:blipFill>
                      <a:blip r:embed="rId12"/>
                      <a:stretch>
                        <a:fillRect/>
                      </a:stretch>
                    </p:blipFill>
                    <p:spPr>
                      <a:xfrm>
                        <a:off x="6069385" y="3140961"/>
                        <a:ext cx="1085215" cy="48895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3335775199"/>
              </p:ext>
            </p:extLst>
          </p:nvPr>
        </p:nvGraphicFramePr>
        <p:xfrm>
          <a:off x="2474582" y="3974299"/>
          <a:ext cx="1374775" cy="449580"/>
        </p:xfrm>
        <a:graphic>
          <a:graphicData uri="http://schemas.openxmlformats.org/presentationml/2006/ole">
            <mc:AlternateContent xmlns:mc="http://schemas.openxmlformats.org/markup-compatibility/2006">
              <mc:Choice xmlns:v="urn:schemas-microsoft-com:vml" Requires="v">
                <p:oleObj spid="_x0000_s4195" name="公式" r:id="rId13" imgW="698500" imgH="228600" progId="Equation.3">
                  <p:embed/>
                </p:oleObj>
              </mc:Choice>
              <mc:Fallback>
                <p:oleObj name="公式" r:id="rId13" imgW="698500" imgH="228600" progId="Equation.3">
                  <p:embed/>
                  <p:pic>
                    <p:nvPicPr>
                      <p:cNvPr id="0" name=""/>
                      <p:cNvPicPr/>
                      <p:nvPr/>
                    </p:nvPicPr>
                    <p:blipFill>
                      <a:blip r:embed="rId14"/>
                      <a:stretch>
                        <a:fillRect/>
                      </a:stretch>
                    </p:blipFill>
                    <p:spPr>
                      <a:xfrm>
                        <a:off x="2474582" y="3974299"/>
                        <a:ext cx="1374775" cy="449580"/>
                      </a:xfrm>
                      <a:prstGeom prst="rect">
                        <a:avLst/>
                      </a:prstGeom>
                    </p:spPr>
                  </p:pic>
                </p:oleObj>
              </mc:Fallback>
            </mc:AlternateContent>
          </a:graphicData>
        </a:graphic>
      </p:graphicFrame>
      <p:pic>
        <p:nvPicPr>
          <p:cNvPr id="4" name="图片 3"/>
          <p:cNvPicPr>
            <a:picLocks noChangeAspect="1"/>
          </p:cNvPicPr>
          <p:nvPr/>
        </p:nvPicPr>
        <p:blipFill rotWithShape="1">
          <a:blip r:embed="rId15"/>
          <a:srcRect l="2803" r="1844" b="13366"/>
          <a:stretch/>
        </p:blipFill>
        <p:spPr>
          <a:xfrm>
            <a:off x="3064663" y="3151483"/>
            <a:ext cx="2325285" cy="488557"/>
          </a:xfrm>
          <a:prstGeom prst="rect">
            <a:avLst/>
          </a:prstGeom>
        </p:spPr>
      </p:pic>
      <p:pic>
        <p:nvPicPr>
          <p:cNvPr id="14" name="图片 13"/>
          <p:cNvPicPr>
            <a:picLocks noChangeAspect="1"/>
          </p:cNvPicPr>
          <p:nvPr/>
        </p:nvPicPr>
        <p:blipFill>
          <a:blip r:embed="rId16"/>
          <a:stretch>
            <a:fillRect/>
          </a:stretch>
        </p:blipFill>
        <p:spPr>
          <a:xfrm>
            <a:off x="5604229" y="4020003"/>
            <a:ext cx="2568163" cy="358171"/>
          </a:xfrm>
          <a:prstGeom prst="rect">
            <a:avLst/>
          </a:prstGeom>
        </p:spPr>
      </p:pic>
      <p:pic>
        <p:nvPicPr>
          <p:cNvPr id="15" name="图片 14"/>
          <p:cNvPicPr>
            <a:picLocks noChangeAspect="1"/>
          </p:cNvPicPr>
          <p:nvPr/>
        </p:nvPicPr>
        <p:blipFill>
          <a:blip r:embed="rId17"/>
          <a:stretch>
            <a:fillRect/>
          </a:stretch>
        </p:blipFill>
        <p:spPr>
          <a:xfrm>
            <a:off x="5577577" y="4585070"/>
            <a:ext cx="2697714" cy="426757"/>
          </a:xfrm>
          <a:prstGeom prst="rect">
            <a:avLst/>
          </a:prstGeom>
        </p:spPr>
      </p:pic>
      <p:pic>
        <p:nvPicPr>
          <p:cNvPr id="16" name="图片 15"/>
          <p:cNvPicPr>
            <a:picLocks noChangeAspect="1"/>
          </p:cNvPicPr>
          <p:nvPr/>
        </p:nvPicPr>
        <p:blipFill>
          <a:blip r:embed="rId18"/>
          <a:stretch>
            <a:fillRect/>
          </a:stretch>
        </p:blipFill>
        <p:spPr>
          <a:xfrm>
            <a:off x="5577577" y="5090539"/>
            <a:ext cx="3033023" cy="457240"/>
          </a:xfrm>
          <a:prstGeom prst="rect">
            <a:avLst/>
          </a:prstGeom>
        </p:spPr>
      </p:pic>
      <p:sp>
        <p:nvSpPr>
          <p:cNvPr id="17" name="灯片编号占位符 16"/>
          <p:cNvSpPr>
            <a:spLocks noGrp="1"/>
          </p:cNvSpPr>
          <p:nvPr>
            <p:ph type="sldNum" sz="quarter" idx="12"/>
          </p:nvPr>
        </p:nvSpPr>
        <p:spPr/>
        <p:txBody>
          <a:bodyPr/>
          <a:lstStyle/>
          <a:p>
            <a:fld id="{565CE74E-AB26-4998-AD42-012C4C1AD076}" type="slidenum">
              <a:rPr lang="zh-CN" altLang="en-US" smtClean="0"/>
              <a:t>18</a:t>
            </a:fld>
            <a:endParaRPr lang="zh-CN" altLang="en-US"/>
          </a:p>
        </p:txBody>
      </p:sp>
      <p:pic>
        <p:nvPicPr>
          <p:cNvPr id="3" name="图片 2"/>
          <p:cNvPicPr>
            <a:picLocks noChangeAspect="1"/>
          </p:cNvPicPr>
          <p:nvPr/>
        </p:nvPicPr>
        <p:blipFill>
          <a:blip r:embed="rId19"/>
          <a:stretch>
            <a:fillRect/>
          </a:stretch>
        </p:blipFill>
        <p:spPr>
          <a:xfrm>
            <a:off x="1439214" y="6116299"/>
            <a:ext cx="3726503" cy="480102"/>
          </a:xfrm>
          <a:prstGeom prst="rect">
            <a:avLst/>
          </a:prstGeom>
        </p:spPr>
      </p:pic>
    </p:spTree>
    <p:custDataLst>
      <p:tags r:id="rId2"/>
    </p:custData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3"/>
            </p:custDataLst>
          </p:nvPr>
        </p:nvSpPr>
        <p:spPr>
          <a:xfrm>
            <a:off x="619314" y="393160"/>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Key Extract</a:t>
            </a:r>
          </a:p>
        </p:txBody>
      </p:sp>
      <p:sp>
        <p:nvSpPr>
          <p:cNvPr id="6" name="文本占位符 8"/>
          <p:cNvSpPr txBox="1"/>
          <p:nvPr>
            <p:custDataLst>
              <p:tags r:id="rId4"/>
            </p:custDataLst>
          </p:nvPr>
        </p:nvSpPr>
        <p:spPr>
          <a:xfrm>
            <a:off x="1035935" y="2120375"/>
            <a:ext cx="8678515" cy="3441526"/>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57200" indent="-457200">
              <a:lnSpc>
                <a:spcPct val="150000"/>
              </a:lnSpc>
              <a:buFont typeface="+mj-ea"/>
              <a:buAutoNum type="circleNumDbPlain"/>
            </a:pPr>
            <a:r>
              <a:rPr lang="zh-CN" altLang="en-US" dirty="0" smtClean="0"/>
              <a:t>病人私钥</a:t>
            </a:r>
            <a:r>
              <a:rPr lang="en-US" altLang="zh-CN" dirty="0"/>
              <a:t> </a:t>
            </a:r>
            <a:r>
              <a:rPr lang="en-US" altLang="zh-CN" dirty="0" smtClean="0"/>
              <a:t>            ,</a:t>
            </a:r>
            <a:r>
              <a:rPr lang="zh-CN" altLang="en-US" dirty="0" smtClean="0"/>
              <a:t>对应公钥</a:t>
            </a:r>
            <a:endParaRPr lang="en-US" altLang="zh-CN" dirty="0" smtClean="0"/>
          </a:p>
          <a:p>
            <a:pPr marL="457200" indent="-457200">
              <a:lnSpc>
                <a:spcPct val="150000"/>
              </a:lnSpc>
              <a:buFont typeface="+mj-ea"/>
              <a:buAutoNum type="circleNumDbPlain"/>
            </a:pPr>
            <a:r>
              <a:rPr lang="zh-CN" altLang="en-US" dirty="0" smtClean="0"/>
              <a:t>医院统一私钥</a:t>
            </a:r>
            <a:r>
              <a:rPr lang="en-US" altLang="zh-CN" dirty="0" smtClean="0"/>
              <a:t>                   ,</a:t>
            </a:r>
            <a:r>
              <a:rPr lang="zh-CN" altLang="en-US" dirty="0" smtClean="0"/>
              <a:t>对应的公钥</a:t>
            </a:r>
          </a:p>
          <a:p>
            <a:pPr marL="457200" indent="-457200">
              <a:lnSpc>
                <a:spcPct val="150000"/>
              </a:lnSpc>
              <a:buFont typeface="+mj-ea"/>
              <a:buAutoNum type="circleNumDbPlain"/>
            </a:pPr>
            <a:r>
              <a:rPr lang="zh-CN" altLang="en-US" dirty="0" smtClean="0"/>
              <a:t>医生属性私钥：</a:t>
            </a:r>
            <a:endParaRPr lang="en-US" altLang="zh-CN" dirty="0"/>
          </a:p>
        </p:txBody>
      </p:sp>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1161782234"/>
              </p:ext>
            </p:extLst>
          </p:nvPr>
        </p:nvGraphicFramePr>
        <p:xfrm>
          <a:off x="5614382" y="2276818"/>
          <a:ext cx="925830" cy="476250"/>
        </p:xfrm>
        <a:graphic>
          <a:graphicData uri="http://schemas.openxmlformats.org/presentationml/2006/ole">
            <mc:AlternateContent xmlns:mc="http://schemas.openxmlformats.org/markup-compatibility/2006">
              <mc:Choice xmlns:v="urn:schemas-microsoft-com:vml" Requires="v">
                <p:oleObj spid="_x0000_s5224" name="公式" r:id="rId7" imgW="444500" imgH="228600" progId="Equation.3">
                  <p:embed/>
                </p:oleObj>
              </mc:Choice>
              <mc:Fallback>
                <p:oleObj name="公式" r:id="rId7" imgW="444500" imgH="228600" progId="Equation.3">
                  <p:embed/>
                  <p:pic>
                    <p:nvPicPr>
                      <p:cNvPr id="0" name=""/>
                      <p:cNvPicPr/>
                      <p:nvPr/>
                    </p:nvPicPr>
                    <p:blipFill>
                      <a:blip r:embed="rId8"/>
                      <a:stretch>
                        <a:fillRect/>
                      </a:stretch>
                    </p:blipFill>
                    <p:spPr>
                      <a:xfrm>
                        <a:off x="5614382" y="2276818"/>
                        <a:ext cx="925830" cy="47625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293947422"/>
              </p:ext>
            </p:extLst>
          </p:nvPr>
        </p:nvGraphicFramePr>
        <p:xfrm>
          <a:off x="3758054" y="3022268"/>
          <a:ext cx="1449388" cy="407987"/>
        </p:xfrm>
        <a:graphic>
          <a:graphicData uri="http://schemas.openxmlformats.org/presentationml/2006/ole">
            <mc:AlternateContent xmlns:mc="http://schemas.openxmlformats.org/markup-compatibility/2006">
              <mc:Choice xmlns:v="urn:schemas-microsoft-com:vml" Requires="v">
                <p:oleObj spid="_x0000_s5225" name="公式" r:id="rId9" imgW="723600" imgH="203040" progId="Equation.3">
                  <p:embed/>
                </p:oleObj>
              </mc:Choice>
              <mc:Fallback>
                <p:oleObj name="公式" r:id="rId9" imgW="723600" imgH="203040" progId="Equation.3">
                  <p:embed/>
                  <p:pic>
                    <p:nvPicPr>
                      <p:cNvPr id="0" name=""/>
                      <p:cNvPicPr/>
                      <p:nvPr/>
                    </p:nvPicPr>
                    <p:blipFill>
                      <a:blip r:embed="rId10"/>
                      <a:stretch>
                        <a:fillRect/>
                      </a:stretch>
                    </p:blipFill>
                    <p:spPr>
                      <a:xfrm>
                        <a:off x="3758054" y="3022268"/>
                        <a:ext cx="1449388" cy="407987"/>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extLst>
              <p:ext uri="{D42A27DB-BD31-4B8C-83A1-F6EECF244321}">
                <p14:modId xmlns:p14="http://schemas.microsoft.com/office/powerpoint/2010/main" val="3882167015"/>
              </p:ext>
            </p:extLst>
          </p:nvPr>
        </p:nvGraphicFramePr>
        <p:xfrm>
          <a:off x="7148182" y="3046864"/>
          <a:ext cx="1273175" cy="408940"/>
        </p:xfrm>
        <a:graphic>
          <a:graphicData uri="http://schemas.openxmlformats.org/presentationml/2006/ole">
            <mc:AlternateContent xmlns:mc="http://schemas.openxmlformats.org/markup-compatibility/2006">
              <mc:Choice xmlns:v="urn:schemas-microsoft-com:vml" Requires="v">
                <p:oleObj spid="_x0000_s5226" name="公式" r:id="rId11" imgW="711200" imgH="228600" progId="Equation.3">
                  <p:embed/>
                </p:oleObj>
              </mc:Choice>
              <mc:Fallback>
                <p:oleObj name="公式" r:id="rId11" imgW="711200" imgH="228600" progId="Equation.3">
                  <p:embed/>
                  <p:pic>
                    <p:nvPicPr>
                      <p:cNvPr id="0" name=""/>
                      <p:cNvPicPr/>
                      <p:nvPr/>
                    </p:nvPicPr>
                    <p:blipFill>
                      <a:blip r:embed="rId12"/>
                      <a:stretch>
                        <a:fillRect/>
                      </a:stretch>
                    </p:blipFill>
                    <p:spPr>
                      <a:xfrm>
                        <a:off x="7148182" y="3046864"/>
                        <a:ext cx="1273175" cy="408940"/>
                      </a:xfrm>
                      <a:prstGeom prst="rect">
                        <a:avLst/>
                      </a:prstGeom>
                    </p:spPr>
                  </p:pic>
                </p:oleObj>
              </mc:Fallback>
            </mc:AlternateContent>
          </a:graphicData>
        </a:graphic>
      </p:graphicFrame>
      <p:pic>
        <p:nvPicPr>
          <p:cNvPr id="2" name="图片 1"/>
          <p:cNvPicPr>
            <a:picLocks noChangeAspect="1"/>
          </p:cNvPicPr>
          <p:nvPr/>
        </p:nvPicPr>
        <p:blipFill rotWithShape="1">
          <a:blip r:embed="rId13"/>
          <a:srcRect l="5258"/>
          <a:stretch/>
        </p:blipFill>
        <p:spPr>
          <a:xfrm>
            <a:off x="3018353" y="2271082"/>
            <a:ext cx="967469" cy="487722"/>
          </a:xfrm>
          <a:prstGeom prst="rect">
            <a:avLst/>
          </a:prstGeom>
        </p:spPr>
      </p:pic>
      <p:sp>
        <p:nvSpPr>
          <p:cNvPr id="3" name="灯片编号占位符 2"/>
          <p:cNvSpPr>
            <a:spLocks noGrp="1"/>
          </p:cNvSpPr>
          <p:nvPr>
            <p:ph type="sldNum" sz="quarter" idx="12"/>
          </p:nvPr>
        </p:nvSpPr>
        <p:spPr/>
        <p:txBody>
          <a:bodyPr/>
          <a:lstStyle/>
          <a:p>
            <a:fld id="{565CE74E-AB26-4998-AD42-012C4C1AD076}" type="slidenum">
              <a:rPr lang="zh-CN" altLang="en-US" smtClean="0"/>
              <a:t>19</a:t>
            </a:fld>
            <a:endParaRPr lang="zh-CN" altLang="en-US"/>
          </a:p>
        </p:txBody>
      </p:sp>
      <p:pic>
        <p:nvPicPr>
          <p:cNvPr id="4" name="图片 3"/>
          <p:cNvPicPr>
            <a:picLocks noChangeAspect="1"/>
          </p:cNvPicPr>
          <p:nvPr/>
        </p:nvPicPr>
        <p:blipFill>
          <a:blip r:embed="rId14"/>
          <a:stretch>
            <a:fillRect/>
          </a:stretch>
        </p:blipFill>
        <p:spPr>
          <a:xfrm>
            <a:off x="3985822" y="3693719"/>
            <a:ext cx="6386113" cy="701101"/>
          </a:xfrm>
          <a:prstGeom prst="rect">
            <a:avLst/>
          </a:prstGeom>
        </p:spPr>
      </p:pic>
      <p:sp>
        <p:nvSpPr>
          <p:cNvPr id="9" name="文本框 8"/>
          <p:cNvSpPr txBox="1"/>
          <p:nvPr/>
        </p:nvSpPr>
        <p:spPr>
          <a:xfrm>
            <a:off x="1283516" y="4714613"/>
            <a:ext cx="8028264" cy="523220"/>
          </a:xfrm>
          <a:prstGeom prst="rect">
            <a:avLst/>
          </a:prstGeom>
          <a:noFill/>
        </p:spPr>
        <p:txBody>
          <a:bodyPr wrap="square" rtlCol="0">
            <a:spAutoFit/>
          </a:bodyPr>
          <a:lstStyle/>
          <a:p>
            <a:r>
              <a:rPr lang="zh-CN" altLang="en-US" sz="2800" dirty="0"/>
              <a:t>公开参数：</a:t>
            </a:r>
          </a:p>
        </p:txBody>
      </p:sp>
      <p:pic>
        <p:nvPicPr>
          <p:cNvPr id="11" name="图片 10"/>
          <p:cNvPicPr>
            <a:picLocks noChangeAspect="1"/>
          </p:cNvPicPr>
          <p:nvPr/>
        </p:nvPicPr>
        <p:blipFill rotWithShape="1">
          <a:blip r:embed="rId15"/>
          <a:srcRect r="1186"/>
          <a:stretch/>
        </p:blipFill>
        <p:spPr>
          <a:xfrm>
            <a:off x="3001356" y="4632275"/>
            <a:ext cx="4691349" cy="670618"/>
          </a:xfrm>
          <a:prstGeom prst="rect">
            <a:avLst/>
          </a:prstGeom>
        </p:spPr>
      </p:pic>
    </p:spTree>
    <p:custDataLst>
      <p:tags r:id="rId2"/>
    </p:custData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2"/>
            </p:custDataLst>
          </p:nvPr>
        </p:nvSpPr>
        <p:spPr>
          <a:xfrm>
            <a:off x="1994546" y="1593889"/>
            <a:ext cx="7420824" cy="1020972"/>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ym typeface="+mn-ea"/>
              </a:rPr>
              <a:t>一、论文大致工作及贡献（</a:t>
            </a:r>
            <a:r>
              <a:rPr lang="en-US" altLang="zh-CN" dirty="0" smtClean="0">
                <a:sym typeface="+mn-ea"/>
              </a:rPr>
              <a:t>1-3</a:t>
            </a:r>
            <a:r>
              <a:rPr lang="zh-CN" altLang="en-US" dirty="0" smtClean="0">
                <a:sym typeface="+mn-ea"/>
              </a:rPr>
              <a:t>）</a:t>
            </a:r>
            <a:endParaRPr lang="zh-CN" altLang="en-US" dirty="0" smtClean="0"/>
          </a:p>
        </p:txBody>
      </p:sp>
      <p:sp>
        <p:nvSpPr>
          <p:cNvPr id="14" name="文本占位符 14"/>
          <p:cNvSpPr txBox="1"/>
          <p:nvPr>
            <p:custDataLst>
              <p:tags r:id="rId3"/>
            </p:custDataLst>
          </p:nvPr>
        </p:nvSpPr>
        <p:spPr>
          <a:xfrm>
            <a:off x="1994546" y="2614902"/>
            <a:ext cx="7420824" cy="1019080"/>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ym typeface="+mn-ea"/>
              </a:rPr>
              <a:t>二、算法基础（</a:t>
            </a:r>
            <a:r>
              <a:rPr lang="en-US" altLang="zh-CN" dirty="0" smtClean="0">
                <a:sym typeface="+mn-ea"/>
              </a:rPr>
              <a:t>4</a:t>
            </a:r>
            <a:r>
              <a:rPr lang="zh-CN" altLang="en-US" dirty="0" smtClean="0">
                <a:sym typeface="+mn-ea"/>
              </a:rPr>
              <a:t>）</a:t>
            </a:r>
            <a:endParaRPr lang="zh-CN" altLang="en-US" dirty="0" smtClean="0"/>
          </a:p>
        </p:txBody>
      </p:sp>
      <p:sp>
        <p:nvSpPr>
          <p:cNvPr id="15" name="文本占位符 3"/>
          <p:cNvSpPr txBox="1"/>
          <p:nvPr>
            <p:custDataLst>
              <p:tags r:id="rId4"/>
            </p:custDataLst>
          </p:nvPr>
        </p:nvSpPr>
        <p:spPr>
          <a:xfrm>
            <a:off x="1994546" y="3634023"/>
            <a:ext cx="7420824" cy="1020972"/>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ym typeface="+mn-ea"/>
              </a:rPr>
              <a:t>三、模型设计及算法细节（</a:t>
            </a:r>
            <a:r>
              <a:rPr lang="en-US" altLang="zh-CN" dirty="0" smtClean="0">
                <a:sym typeface="+mn-ea"/>
              </a:rPr>
              <a:t>5-6</a:t>
            </a:r>
            <a:r>
              <a:rPr lang="zh-CN" altLang="en-US" dirty="0" smtClean="0">
                <a:sym typeface="+mn-ea"/>
              </a:rPr>
              <a:t>）</a:t>
            </a:r>
            <a:endParaRPr lang="zh-CN" altLang="en-US" dirty="0" smtClean="0"/>
          </a:p>
        </p:txBody>
      </p:sp>
      <p:sp>
        <p:nvSpPr>
          <p:cNvPr id="16" name="文本占位符 7"/>
          <p:cNvSpPr txBox="1"/>
          <p:nvPr>
            <p:custDataLst>
              <p:tags r:id="rId5"/>
            </p:custDataLst>
          </p:nvPr>
        </p:nvSpPr>
        <p:spPr>
          <a:xfrm>
            <a:off x="1994546" y="4655036"/>
            <a:ext cx="7420824" cy="1022545"/>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ym typeface="+mn-ea"/>
              </a:rPr>
              <a:t>四、分析及结论（</a:t>
            </a:r>
            <a:r>
              <a:rPr lang="en-US" altLang="zh-CN" dirty="0" smtClean="0">
                <a:sym typeface="+mn-ea"/>
              </a:rPr>
              <a:t>7-8</a:t>
            </a:r>
            <a:r>
              <a:rPr lang="zh-CN" altLang="en-US" dirty="0" smtClean="0">
                <a:sym typeface="+mn-ea"/>
              </a:rPr>
              <a:t>）</a:t>
            </a:r>
          </a:p>
        </p:txBody>
      </p:sp>
      <p:sp>
        <p:nvSpPr>
          <p:cNvPr id="2" name="文本框 1"/>
          <p:cNvSpPr txBox="1"/>
          <p:nvPr/>
        </p:nvSpPr>
        <p:spPr>
          <a:xfrm>
            <a:off x="1090930" y="431165"/>
            <a:ext cx="2368550" cy="645160"/>
          </a:xfrm>
          <a:prstGeom prst="rect">
            <a:avLst/>
          </a:prstGeom>
          <a:noFill/>
        </p:spPr>
        <p:txBody>
          <a:bodyPr wrap="square" rtlCol="0">
            <a:spAutoFit/>
          </a:bodyPr>
          <a:lstStyle/>
          <a:p>
            <a:r>
              <a:rPr lang="zh-CN" altLang="en-US" sz="3600"/>
              <a:t>目录：</a:t>
            </a:r>
          </a:p>
        </p:txBody>
      </p:sp>
      <p:sp>
        <p:nvSpPr>
          <p:cNvPr id="3" name="灯片编号占位符 2"/>
          <p:cNvSpPr>
            <a:spLocks noGrp="1"/>
          </p:cNvSpPr>
          <p:nvPr>
            <p:ph type="sldNum" sz="quarter" idx="12"/>
          </p:nvPr>
        </p:nvSpPr>
        <p:spPr/>
        <p:txBody>
          <a:bodyPr/>
          <a:lstStyle/>
          <a:p>
            <a:fld id="{565CE74E-AB26-4998-AD42-012C4C1AD076}" type="slidenum">
              <a:rPr lang="zh-CN" altLang="en-US" smtClean="0"/>
              <a:t>2</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83820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Sign</a:t>
            </a:r>
          </a:p>
        </p:txBody>
      </p:sp>
      <p:sp>
        <p:nvSpPr>
          <p:cNvPr id="6" name="文本占位符 8"/>
          <p:cNvSpPr txBox="1"/>
          <p:nvPr>
            <p:custDataLst>
              <p:tags r:id="rId3"/>
            </p:custDataLst>
          </p:nvPr>
        </p:nvSpPr>
        <p:spPr>
          <a:xfrm>
            <a:off x="5979249" y="1627673"/>
            <a:ext cx="5067300" cy="4354512"/>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zh-CN" altLang="en-US" dirty="0" smtClean="0"/>
              <a:t>计算</a:t>
            </a:r>
            <a:endParaRPr lang="en-US" altLang="zh-CN" dirty="0" smtClean="0"/>
          </a:p>
          <a:p>
            <a:pPr>
              <a:lnSpc>
                <a:spcPct val="150000"/>
              </a:lnSpc>
            </a:pPr>
            <a:endParaRPr lang="en-US" altLang="zh-CN" dirty="0" smtClean="0"/>
          </a:p>
          <a:p>
            <a:pPr>
              <a:lnSpc>
                <a:spcPct val="150000"/>
              </a:lnSpc>
            </a:pPr>
            <a:r>
              <a:rPr lang="zh-CN" altLang="en-US" dirty="0" smtClean="0"/>
              <a:t>生成密钥：</a:t>
            </a:r>
          </a:p>
        </p:txBody>
      </p:sp>
      <p:pic>
        <p:nvPicPr>
          <p:cNvPr id="7" name="图片 6"/>
          <p:cNvPicPr>
            <a:picLocks noChangeAspect="1"/>
          </p:cNvPicPr>
          <p:nvPr/>
        </p:nvPicPr>
        <p:blipFill>
          <a:blip r:embed="rId7"/>
          <a:stretch>
            <a:fillRect/>
          </a:stretch>
        </p:blipFill>
        <p:spPr>
          <a:xfrm>
            <a:off x="7093881" y="1690688"/>
            <a:ext cx="2301439" cy="609653"/>
          </a:xfrm>
          <a:prstGeom prst="rect">
            <a:avLst/>
          </a:prstGeom>
        </p:spPr>
      </p:pic>
      <p:pic>
        <p:nvPicPr>
          <p:cNvPr id="8" name="图片 7"/>
          <p:cNvPicPr>
            <a:picLocks noChangeAspect="1"/>
          </p:cNvPicPr>
          <p:nvPr/>
        </p:nvPicPr>
        <p:blipFill>
          <a:blip r:embed="rId8"/>
          <a:stretch>
            <a:fillRect/>
          </a:stretch>
        </p:blipFill>
        <p:spPr>
          <a:xfrm>
            <a:off x="6123944" y="4551190"/>
            <a:ext cx="3154953" cy="579170"/>
          </a:xfrm>
          <a:prstGeom prst="rect">
            <a:avLst/>
          </a:prstGeom>
        </p:spPr>
      </p:pic>
      <p:pic>
        <p:nvPicPr>
          <p:cNvPr id="10" name="图片 9"/>
          <p:cNvPicPr>
            <a:picLocks noChangeAspect="1"/>
          </p:cNvPicPr>
          <p:nvPr/>
        </p:nvPicPr>
        <p:blipFill>
          <a:blip r:embed="rId9"/>
          <a:stretch>
            <a:fillRect/>
          </a:stretch>
        </p:blipFill>
        <p:spPr>
          <a:xfrm>
            <a:off x="6123944" y="5261706"/>
            <a:ext cx="4099915" cy="609653"/>
          </a:xfrm>
          <a:prstGeom prst="rect">
            <a:avLst/>
          </a:prstGeom>
        </p:spPr>
      </p:pic>
      <p:pic>
        <p:nvPicPr>
          <p:cNvPr id="12" name="图片 11"/>
          <p:cNvPicPr>
            <a:picLocks noChangeAspect="1"/>
          </p:cNvPicPr>
          <p:nvPr/>
        </p:nvPicPr>
        <p:blipFill>
          <a:blip r:embed="rId10"/>
          <a:stretch>
            <a:fillRect/>
          </a:stretch>
        </p:blipFill>
        <p:spPr>
          <a:xfrm>
            <a:off x="6183888" y="3809285"/>
            <a:ext cx="3035063" cy="672240"/>
          </a:xfrm>
          <a:prstGeom prst="rect">
            <a:avLst/>
          </a:prstGeom>
        </p:spPr>
      </p:pic>
      <p:pic>
        <p:nvPicPr>
          <p:cNvPr id="13" name="图片 12"/>
          <p:cNvPicPr>
            <a:picLocks noChangeAspect="1"/>
          </p:cNvPicPr>
          <p:nvPr/>
        </p:nvPicPr>
        <p:blipFill>
          <a:blip r:embed="rId11"/>
          <a:stretch>
            <a:fillRect/>
          </a:stretch>
        </p:blipFill>
        <p:spPr>
          <a:xfrm>
            <a:off x="9278897" y="1751398"/>
            <a:ext cx="2301439" cy="586791"/>
          </a:xfrm>
          <a:prstGeom prst="rect">
            <a:avLst/>
          </a:prstGeom>
        </p:spPr>
      </p:pic>
      <p:pic>
        <p:nvPicPr>
          <p:cNvPr id="14" name="图片 13"/>
          <p:cNvPicPr>
            <a:picLocks noChangeAspect="1"/>
          </p:cNvPicPr>
          <p:nvPr/>
        </p:nvPicPr>
        <p:blipFill>
          <a:blip r:embed="rId12"/>
          <a:stretch>
            <a:fillRect/>
          </a:stretch>
        </p:blipFill>
        <p:spPr>
          <a:xfrm>
            <a:off x="6220360" y="2472015"/>
            <a:ext cx="5753599" cy="563929"/>
          </a:xfrm>
          <a:prstGeom prst="rect">
            <a:avLst/>
          </a:prstGeom>
        </p:spPr>
      </p:pic>
      <mc:AlternateContent xmlns:mc="http://schemas.openxmlformats.org/markup-compatibility/2006" xmlns:a14="http://schemas.microsoft.com/office/drawing/2010/main">
        <mc:Choice Requires="a14">
          <p:sp>
            <p:nvSpPr>
              <p:cNvPr id="17" name="文本占位符 8"/>
              <p:cNvSpPr txBox="1"/>
              <p:nvPr>
                <p:custDataLst>
                  <p:tags r:id="rId4"/>
                </p:custDataLst>
              </p:nvPr>
            </p:nvSpPr>
            <p:spPr>
              <a:xfrm>
                <a:off x="604698" y="1749497"/>
                <a:ext cx="5067300" cy="4354512"/>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zh-CN" altLang="en-US" dirty="0" smtClean="0"/>
                  <a:t>构造访问树，为每个节点构</a:t>
                </a:r>
                <a:endParaRPr lang="en-US" altLang="zh-CN" dirty="0" smtClean="0"/>
              </a:p>
              <a:p>
                <a:pPr marL="0" indent="0">
                  <a:lnSpc>
                    <a:spcPct val="150000"/>
                  </a:lnSpc>
                  <a:buNone/>
                </a:pPr>
                <a:r>
                  <a:rPr lang="zh-CN" altLang="en-US" dirty="0" smtClean="0"/>
                  <a:t>建多项式</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q</m:t>
                        </m:r>
                      </m:e>
                      <m:sub>
                        <m:r>
                          <a:rPr lang="en-US" altLang="zh-CN" b="0" i="1" smtClean="0">
                            <a:latin typeface="Cambria Math" panose="02040503050406030204" pitchFamily="18" charset="0"/>
                          </a:rPr>
                          <m:t>𝑥</m:t>
                        </m:r>
                      </m:sub>
                    </m:sSub>
                  </m:oMath>
                </a14:m>
                <a:r>
                  <a:rPr lang="en-US" altLang="zh-CN" dirty="0" smtClean="0"/>
                  <a:t>, </a:t>
                </a:r>
                <a:r>
                  <a:rPr lang="zh-CN" altLang="en-US" dirty="0" smtClean="0"/>
                  <a:t>次数为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b="0" i="1" smtClean="0">
                            <a:latin typeface="Cambria Math" panose="02040503050406030204" pitchFamily="18" charset="0"/>
                          </a:rPr>
                          <m:t>𝑥</m:t>
                        </m:r>
                      </m:sub>
                    </m:sSub>
                  </m:oMath>
                </a14:m>
                <a:r>
                  <a:rPr lang="en-US" altLang="zh-CN" dirty="0" smtClean="0"/>
                  <a:t>-1, </a:t>
                </a:r>
                <a:r>
                  <a:rPr lang="zh-CN" altLang="en-US" dirty="0" smtClean="0"/>
                  <a:t>根节点常数项为</a:t>
                </a:r>
                <a:r>
                  <a:rPr lang="en-US" altLang="zh-CN" dirty="0" smtClean="0"/>
                  <a:t>y</a:t>
                </a:r>
                <a:r>
                  <a:rPr lang="en-US" altLang="zh-CN" dirty="0"/>
                  <a:t>,</a:t>
                </a:r>
                <a:r>
                  <a:rPr lang="zh-CN" altLang="en-US" dirty="0" smtClean="0"/>
                  <a:t> </a:t>
                </a:r>
                <a:r>
                  <a:rPr lang="zh-CN" altLang="en-US" dirty="0"/>
                  <a:t>其余</a:t>
                </a:r>
                <a:r>
                  <a:rPr lang="zh-CN" altLang="en-US" dirty="0" smtClean="0"/>
                  <a:t>节点常数项为</a:t>
                </a:r>
                <a:endParaRPr lang="en-US" altLang="zh-CN" dirty="0" smtClean="0"/>
              </a:p>
            </p:txBody>
          </p:sp>
        </mc:Choice>
        <mc:Fallback xmlns="">
          <p:sp>
            <p:nvSpPr>
              <p:cNvPr id="17" name="文本占位符 8"/>
              <p:cNvSpPr txBox="1">
                <a:spLocks noRot="1" noChangeAspect="1" noMove="1" noResize="1" noEditPoints="1" noAdjustHandles="1" noChangeArrowheads="1" noChangeShapeType="1" noTextEdit="1"/>
              </p:cNvSpPr>
              <p:nvPr>
                <p:custDataLst>
                  <p:tags r:id="rId13"/>
                </p:custDataLst>
              </p:nvPr>
            </p:nvSpPr>
            <p:spPr>
              <a:xfrm>
                <a:off x="604698" y="1749497"/>
                <a:ext cx="5067300" cy="4354512"/>
              </a:xfrm>
              <a:prstGeom prst="rect">
                <a:avLst/>
              </a:prstGeom>
              <a:blipFill rotWithShape="0">
                <a:blip r:embed="rId14"/>
                <a:stretch>
                  <a:fillRect l="-2407"/>
                </a:stretch>
              </a:blipFill>
            </p:spPr>
            <p:txBody>
              <a:bodyPr/>
              <a:lstStyle/>
              <a:p>
                <a:r>
                  <a:rPr lang="zh-CN" altLang="en-US">
                    <a:noFill/>
                  </a:rPr>
                  <a:t> </a:t>
                </a:r>
              </a:p>
            </p:txBody>
          </p:sp>
        </mc:Fallback>
      </mc:AlternateContent>
      <p:pic>
        <p:nvPicPr>
          <p:cNvPr id="18" name="图片 17"/>
          <p:cNvPicPr>
            <a:picLocks noChangeAspect="1"/>
          </p:cNvPicPr>
          <p:nvPr/>
        </p:nvPicPr>
        <p:blipFill>
          <a:blip r:embed="rId15"/>
          <a:stretch>
            <a:fillRect/>
          </a:stretch>
        </p:blipFill>
        <p:spPr>
          <a:xfrm>
            <a:off x="1110268" y="3926753"/>
            <a:ext cx="3414056" cy="518205"/>
          </a:xfrm>
          <a:prstGeom prst="rect">
            <a:avLst/>
          </a:prstGeom>
        </p:spPr>
      </p:pic>
      <p:cxnSp>
        <p:nvCxnSpPr>
          <p:cNvPr id="20" name="直接连接符 19"/>
          <p:cNvCxnSpPr/>
          <p:nvPr/>
        </p:nvCxnSpPr>
        <p:spPr>
          <a:xfrm flipH="1">
            <a:off x="5595457" y="1409350"/>
            <a:ext cx="41945" cy="4462009"/>
          </a:xfrm>
          <a:prstGeom prst="line">
            <a:avLst/>
          </a:prstGeom>
        </p:spPr>
        <p:style>
          <a:lnRef idx="3">
            <a:schemeClr val="dk1"/>
          </a:lnRef>
          <a:fillRef idx="0">
            <a:schemeClr val="dk1"/>
          </a:fillRef>
          <a:effectRef idx="2">
            <a:schemeClr val="dk1"/>
          </a:effectRef>
          <a:fontRef idx="minor">
            <a:schemeClr val="tx1"/>
          </a:fontRef>
        </p:style>
      </p:cxnSp>
      <p:sp>
        <p:nvSpPr>
          <p:cNvPr id="21" name="灯片编号占位符 20"/>
          <p:cNvSpPr>
            <a:spLocks noGrp="1"/>
          </p:cNvSpPr>
          <p:nvPr>
            <p:ph type="sldNum" sz="quarter" idx="12"/>
          </p:nvPr>
        </p:nvSpPr>
        <p:spPr/>
        <p:txBody>
          <a:bodyPr/>
          <a:lstStyle/>
          <a:p>
            <a:fld id="{565CE74E-AB26-4998-AD42-012C4C1AD076}" type="slidenum">
              <a:rPr lang="zh-CN" altLang="en-US" smtClean="0"/>
              <a:t>20</a:t>
            </a:fld>
            <a:endParaRPr lang="zh-CN" altLang="en-US"/>
          </a:p>
        </p:txBody>
      </p:sp>
      <p:pic>
        <p:nvPicPr>
          <p:cNvPr id="2" name="图片 1"/>
          <p:cNvPicPr>
            <a:picLocks noChangeAspect="1"/>
          </p:cNvPicPr>
          <p:nvPr/>
        </p:nvPicPr>
        <p:blipFill>
          <a:blip r:embed="rId16"/>
          <a:stretch>
            <a:fillRect/>
          </a:stretch>
        </p:blipFill>
        <p:spPr>
          <a:xfrm>
            <a:off x="486349" y="4840775"/>
            <a:ext cx="4877223" cy="1120237"/>
          </a:xfrm>
          <a:prstGeom prst="rect">
            <a:avLst/>
          </a:prstGeom>
        </p:spPr>
      </p:pic>
    </p:spTree>
    <p:custDataLst>
      <p:tags r:id="rId1"/>
    </p:custData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838200" y="365125"/>
            <a:ext cx="7126429"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Sign</a:t>
            </a:r>
          </a:p>
        </p:txBody>
      </p:sp>
      <p:sp>
        <p:nvSpPr>
          <p:cNvPr id="6" name="文本占位符 8"/>
          <p:cNvSpPr txBox="1"/>
          <p:nvPr>
            <p:custDataLst>
              <p:tags r:id="rId3"/>
            </p:custDataLst>
          </p:nvPr>
        </p:nvSpPr>
        <p:spPr>
          <a:xfrm>
            <a:off x="1366705" y="1364230"/>
            <a:ext cx="10260435" cy="4935901"/>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zh-CN" altLang="en-US" dirty="0" smtClean="0"/>
              <a:t>病人随机选择                 </a:t>
            </a:r>
            <a:r>
              <a:rPr lang="en-US" altLang="zh-CN" dirty="0" smtClean="0"/>
              <a:t>,</a:t>
            </a:r>
            <a:r>
              <a:rPr lang="zh-CN" altLang="en-US" dirty="0" smtClean="0"/>
              <a:t>其中                         </a:t>
            </a:r>
            <a:r>
              <a:rPr lang="en-US" altLang="zh-CN" dirty="0" smtClean="0"/>
              <a:t>, </a:t>
            </a:r>
            <a:r>
              <a:rPr lang="zh-CN" altLang="en-US" dirty="0" smtClean="0"/>
              <a:t>公布                         </a:t>
            </a:r>
            <a:endParaRPr lang="en-US" altLang="zh-CN" dirty="0" smtClean="0"/>
          </a:p>
          <a:p>
            <a:pPr>
              <a:lnSpc>
                <a:spcPct val="150000"/>
              </a:lnSpc>
            </a:pPr>
            <a:r>
              <a:rPr lang="zh-CN" altLang="en-US" dirty="0" smtClean="0"/>
              <a:t>计算：</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r>
              <a:rPr lang="zh-CN" altLang="en-US" dirty="0" smtClean="0"/>
              <a:t>输出签名：</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zh-CN" altLang="en-US" dirty="0" smtClean="0"/>
          </a:p>
        </p:txBody>
      </p:sp>
      <p:pic>
        <p:nvPicPr>
          <p:cNvPr id="2" name="图片 1"/>
          <p:cNvPicPr>
            <a:picLocks noChangeAspect="1"/>
          </p:cNvPicPr>
          <p:nvPr/>
        </p:nvPicPr>
        <p:blipFill>
          <a:blip r:embed="rId6"/>
          <a:stretch>
            <a:fillRect/>
          </a:stretch>
        </p:blipFill>
        <p:spPr>
          <a:xfrm>
            <a:off x="3797180" y="1421940"/>
            <a:ext cx="1409822" cy="579170"/>
          </a:xfrm>
          <a:prstGeom prst="rect">
            <a:avLst/>
          </a:prstGeom>
        </p:spPr>
      </p:pic>
      <p:pic>
        <p:nvPicPr>
          <p:cNvPr id="3" name="图片 2"/>
          <p:cNvPicPr>
            <a:picLocks noChangeAspect="1"/>
          </p:cNvPicPr>
          <p:nvPr/>
        </p:nvPicPr>
        <p:blipFill>
          <a:blip r:embed="rId7"/>
          <a:stretch>
            <a:fillRect/>
          </a:stretch>
        </p:blipFill>
        <p:spPr>
          <a:xfrm>
            <a:off x="5960395" y="1533592"/>
            <a:ext cx="2004234" cy="541067"/>
          </a:xfrm>
          <a:prstGeom prst="rect">
            <a:avLst/>
          </a:prstGeom>
        </p:spPr>
      </p:pic>
      <p:pic>
        <p:nvPicPr>
          <p:cNvPr id="4" name="图片 3"/>
          <p:cNvPicPr>
            <a:picLocks noChangeAspect="1"/>
          </p:cNvPicPr>
          <p:nvPr/>
        </p:nvPicPr>
        <p:blipFill>
          <a:blip r:embed="rId8"/>
          <a:stretch>
            <a:fillRect/>
          </a:stretch>
        </p:blipFill>
        <p:spPr>
          <a:xfrm>
            <a:off x="2859946" y="2353139"/>
            <a:ext cx="2963689" cy="512028"/>
          </a:xfrm>
          <a:prstGeom prst="rect">
            <a:avLst/>
          </a:prstGeom>
        </p:spPr>
      </p:pic>
      <p:pic>
        <p:nvPicPr>
          <p:cNvPr id="7" name="图片 6"/>
          <p:cNvPicPr>
            <a:picLocks noChangeAspect="1"/>
          </p:cNvPicPr>
          <p:nvPr/>
        </p:nvPicPr>
        <p:blipFill>
          <a:blip r:embed="rId9"/>
          <a:stretch>
            <a:fillRect/>
          </a:stretch>
        </p:blipFill>
        <p:spPr>
          <a:xfrm>
            <a:off x="2822034" y="2931055"/>
            <a:ext cx="3459780" cy="481093"/>
          </a:xfrm>
          <a:prstGeom prst="rect">
            <a:avLst/>
          </a:prstGeom>
        </p:spPr>
      </p:pic>
      <p:pic>
        <p:nvPicPr>
          <p:cNvPr id="8" name="图片 7"/>
          <p:cNvPicPr>
            <a:picLocks noChangeAspect="1"/>
          </p:cNvPicPr>
          <p:nvPr/>
        </p:nvPicPr>
        <p:blipFill>
          <a:blip r:embed="rId10"/>
          <a:stretch>
            <a:fillRect/>
          </a:stretch>
        </p:blipFill>
        <p:spPr>
          <a:xfrm>
            <a:off x="2892229" y="3469418"/>
            <a:ext cx="2430991" cy="562508"/>
          </a:xfrm>
          <a:prstGeom prst="rect">
            <a:avLst/>
          </a:prstGeom>
        </p:spPr>
      </p:pic>
      <p:pic>
        <p:nvPicPr>
          <p:cNvPr id="10" name="图片 9"/>
          <p:cNvPicPr>
            <a:picLocks noChangeAspect="1"/>
          </p:cNvPicPr>
          <p:nvPr/>
        </p:nvPicPr>
        <p:blipFill>
          <a:blip r:embed="rId11"/>
          <a:stretch>
            <a:fillRect/>
          </a:stretch>
        </p:blipFill>
        <p:spPr>
          <a:xfrm>
            <a:off x="2771794" y="3985004"/>
            <a:ext cx="3711262" cy="695734"/>
          </a:xfrm>
          <a:prstGeom prst="rect">
            <a:avLst/>
          </a:prstGeom>
        </p:spPr>
      </p:pic>
      <p:pic>
        <p:nvPicPr>
          <p:cNvPr id="11" name="图片 10"/>
          <p:cNvPicPr>
            <a:picLocks noChangeAspect="1"/>
          </p:cNvPicPr>
          <p:nvPr/>
        </p:nvPicPr>
        <p:blipFill>
          <a:blip r:embed="rId12"/>
          <a:stretch>
            <a:fillRect/>
          </a:stretch>
        </p:blipFill>
        <p:spPr>
          <a:xfrm>
            <a:off x="2724449" y="4717707"/>
            <a:ext cx="2293819" cy="599515"/>
          </a:xfrm>
          <a:prstGeom prst="rect">
            <a:avLst/>
          </a:prstGeom>
        </p:spPr>
      </p:pic>
      <p:pic>
        <p:nvPicPr>
          <p:cNvPr id="12" name="图片 11"/>
          <p:cNvPicPr>
            <a:picLocks noChangeAspect="1"/>
          </p:cNvPicPr>
          <p:nvPr/>
        </p:nvPicPr>
        <p:blipFill rotWithShape="1">
          <a:blip r:embed="rId13"/>
          <a:srcRect l="2549" r="3334"/>
          <a:stretch/>
        </p:blipFill>
        <p:spPr>
          <a:xfrm>
            <a:off x="8925886" y="1503109"/>
            <a:ext cx="2818701" cy="571550"/>
          </a:xfrm>
          <a:prstGeom prst="rect">
            <a:avLst/>
          </a:prstGeom>
        </p:spPr>
      </p:pic>
      <p:pic>
        <p:nvPicPr>
          <p:cNvPr id="13" name="图片 12"/>
          <p:cNvPicPr>
            <a:picLocks noChangeAspect="1"/>
          </p:cNvPicPr>
          <p:nvPr/>
        </p:nvPicPr>
        <p:blipFill>
          <a:blip r:embed="rId14"/>
          <a:stretch>
            <a:fillRect/>
          </a:stretch>
        </p:blipFill>
        <p:spPr>
          <a:xfrm>
            <a:off x="3404700" y="5399031"/>
            <a:ext cx="4191363" cy="510584"/>
          </a:xfrm>
          <a:prstGeom prst="rect">
            <a:avLst/>
          </a:prstGeom>
        </p:spPr>
      </p:pic>
      <p:sp>
        <p:nvSpPr>
          <p:cNvPr id="14" name="灯片编号占位符 1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729143" y="457648"/>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Verify</a:t>
            </a:r>
          </a:p>
        </p:txBody>
      </p:sp>
      <mc:AlternateContent xmlns:mc="http://schemas.openxmlformats.org/markup-compatibility/2006" xmlns:a14="http://schemas.microsoft.com/office/drawing/2010/main">
        <mc:Choice Requires="a14">
          <p:sp>
            <p:nvSpPr>
              <p:cNvPr id="6" name="文本占位符 8"/>
              <p:cNvSpPr txBox="1"/>
              <p:nvPr>
                <p:custDataLst>
                  <p:tags r:id="rId3"/>
                </p:custDataLst>
              </p:nvPr>
            </p:nvSpPr>
            <p:spPr>
              <a:xfrm>
                <a:off x="821422" y="1783680"/>
                <a:ext cx="9522204" cy="4354512"/>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zh-CN" altLang="en-US" dirty="0" smtClean="0"/>
                  <a:t>解密</a:t>
                </a:r>
                <a:endParaRPr lang="en-US" altLang="zh-CN" dirty="0" smtClean="0"/>
              </a:p>
              <a:p>
                <a:pPr>
                  <a:lnSpc>
                    <a:spcPct val="150000"/>
                  </a:lnSpc>
                </a:pPr>
                <a:r>
                  <a:rPr lang="zh-CN" altLang="en-US" dirty="0" smtClean="0"/>
                  <a:t>若属性集满足访问结构，则可以进一步</a:t>
                </a:r>
                <a:r>
                  <a:rPr lang="zh-CN" altLang="en-US" dirty="0"/>
                  <a:t>执行</a:t>
                </a:r>
                <a:r>
                  <a:rPr lang="zh-CN" altLang="en-US" dirty="0" smtClean="0"/>
                  <a:t>如下验证算法</a:t>
                </a:r>
                <a:endParaRPr lang="en-US" altLang="zh-CN" dirty="0" smtClean="0"/>
              </a:p>
              <a:p>
                <a:pPr>
                  <a:lnSpc>
                    <a:spcPct val="150000"/>
                  </a:lnSpc>
                </a:pPr>
                <a:r>
                  <a:rPr lang="zh-CN" altLang="en-US" dirty="0" smtClean="0"/>
                  <a:t>选择大小为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𝑥</m:t>
                        </m:r>
                      </m:sub>
                    </m:sSub>
                  </m:oMath>
                </a14:m>
                <a:r>
                  <a:rPr lang="zh-CN" altLang="en-US" dirty="0" smtClean="0"/>
                  <a:t>的子集</a:t>
                </a:r>
                <a:r>
                  <a:rPr lang="en-US" altLang="zh-CN" dirty="0" smtClean="0"/>
                  <a:t>			</a:t>
                </a:r>
                <a:r>
                  <a:rPr lang="en-US" altLang="zh-CN" dirty="0"/>
                  <a:t> </a:t>
                </a:r>
                <a:r>
                  <a:rPr lang="en-US" altLang="zh-CN" dirty="0" smtClean="0"/>
                  <a:t>       </a:t>
                </a:r>
                <a:r>
                  <a:rPr lang="zh-CN" altLang="en-US" dirty="0" smtClean="0"/>
                  <a:t>并对于每个</a:t>
                </a:r>
                <a:r>
                  <a:rPr lang="en-US" altLang="zh-CN" dirty="0"/>
                  <a:t> </a:t>
                </a:r>
                <a:r>
                  <a:rPr lang="en-US" altLang="zh-CN" dirty="0" smtClean="0"/>
                  <a:t>               </a:t>
                </a:r>
                <a:r>
                  <a:rPr lang="zh-CN" altLang="en-US" dirty="0" smtClean="0"/>
                  <a:t>选择</a:t>
                </a:r>
              </a:p>
            </p:txBody>
          </p:sp>
        </mc:Choice>
        <mc:Fallback xmlns="">
          <p:sp>
            <p:nvSpPr>
              <p:cNvPr id="6" name="文本占位符 8"/>
              <p:cNvSpPr txBox="1">
                <a:spLocks noRot="1" noChangeAspect="1" noMove="1" noResize="1" noEditPoints="1" noAdjustHandles="1" noChangeArrowheads="1" noChangeShapeType="1" noTextEdit="1"/>
              </p:cNvSpPr>
              <p:nvPr>
                <p:custDataLst>
                  <p:tags r:id="rId6"/>
                </p:custDataLst>
              </p:nvPr>
            </p:nvSpPr>
            <p:spPr>
              <a:xfrm>
                <a:off x="821422" y="1783680"/>
                <a:ext cx="9522204" cy="4354512"/>
              </a:xfrm>
              <a:prstGeom prst="rect">
                <a:avLst/>
              </a:prstGeom>
              <a:blipFill rotWithShape="0">
                <a:blip r:embed="rId7"/>
                <a:stretch>
                  <a:fillRect l="-1152"/>
                </a:stretch>
              </a:blipFill>
            </p:spPr>
            <p:txBody>
              <a:bodyPr/>
              <a:lstStyle/>
              <a:p>
                <a:r>
                  <a:rPr lang="zh-CN" altLang="en-US">
                    <a:noFill/>
                  </a:rPr>
                  <a:t> </a:t>
                </a:r>
              </a:p>
            </p:txBody>
          </p:sp>
        </mc:Fallback>
      </mc:AlternateContent>
      <p:pic>
        <p:nvPicPr>
          <p:cNvPr id="2" name="图片 1"/>
          <p:cNvPicPr>
            <a:picLocks noChangeAspect="1"/>
          </p:cNvPicPr>
          <p:nvPr/>
        </p:nvPicPr>
        <p:blipFill rotWithShape="1">
          <a:blip r:embed="rId8"/>
          <a:srcRect l="2196" r="-1"/>
          <a:stretch/>
        </p:blipFill>
        <p:spPr>
          <a:xfrm>
            <a:off x="2004968" y="1976627"/>
            <a:ext cx="3495603" cy="487722"/>
          </a:xfrm>
          <a:prstGeom prst="rect">
            <a:avLst/>
          </a:prstGeom>
        </p:spPr>
      </p:pic>
      <p:pic>
        <p:nvPicPr>
          <p:cNvPr id="3" name="图片 2"/>
          <p:cNvPicPr>
            <a:picLocks noChangeAspect="1"/>
          </p:cNvPicPr>
          <p:nvPr/>
        </p:nvPicPr>
        <p:blipFill>
          <a:blip r:embed="rId9"/>
          <a:stretch>
            <a:fillRect/>
          </a:stretch>
        </p:blipFill>
        <p:spPr>
          <a:xfrm>
            <a:off x="4336546" y="3457972"/>
            <a:ext cx="2491956" cy="502964"/>
          </a:xfrm>
          <a:prstGeom prst="rect">
            <a:avLst/>
          </a:prstGeom>
        </p:spPr>
      </p:pic>
      <p:pic>
        <p:nvPicPr>
          <p:cNvPr id="4" name="图片 3"/>
          <p:cNvPicPr>
            <a:picLocks noChangeAspect="1"/>
          </p:cNvPicPr>
          <p:nvPr/>
        </p:nvPicPr>
        <p:blipFill>
          <a:blip r:embed="rId10"/>
          <a:stretch>
            <a:fillRect/>
          </a:stretch>
        </p:blipFill>
        <p:spPr>
          <a:xfrm>
            <a:off x="8795762" y="3496076"/>
            <a:ext cx="2133785" cy="464860"/>
          </a:xfrm>
          <a:prstGeom prst="rect">
            <a:avLst/>
          </a:prstGeom>
        </p:spPr>
      </p:pic>
      <p:pic>
        <p:nvPicPr>
          <p:cNvPr id="7" name="图片 6"/>
          <p:cNvPicPr>
            <a:picLocks noChangeAspect="1"/>
          </p:cNvPicPr>
          <p:nvPr/>
        </p:nvPicPr>
        <p:blipFill>
          <a:blip r:embed="rId11"/>
          <a:stretch>
            <a:fillRect/>
          </a:stretch>
        </p:blipFill>
        <p:spPr>
          <a:xfrm>
            <a:off x="2004968" y="4136928"/>
            <a:ext cx="1592718" cy="495343"/>
          </a:xfrm>
          <a:prstGeom prst="rect">
            <a:avLst/>
          </a:prstGeom>
        </p:spPr>
      </p:pic>
      <p:sp>
        <p:nvSpPr>
          <p:cNvPr id="11" name="灯片编号占位符 10"/>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83820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Verify</a:t>
            </a:r>
          </a:p>
        </p:txBody>
      </p:sp>
      <p:sp>
        <p:nvSpPr>
          <p:cNvPr id="6" name="文本占位符 8"/>
          <p:cNvSpPr txBox="1"/>
          <p:nvPr>
            <p:custDataLst>
              <p:tags r:id="rId3"/>
            </p:custDataLst>
          </p:nvPr>
        </p:nvSpPr>
        <p:spPr>
          <a:xfrm>
            <a:off x="838200" y="1825625"/>
            <a:ext cx="5067300" cy="4354512"/>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计算如下参量</a:t>
            </a:r>
          </a:p>
        </p:txBody>
      </p:sp>
      <p:pic>
        <p:nvPicPr>
          <p:cNvPr id="2" name="图片 1"/>
          <p:cNvPicPr>
            <a:picLocks noChangeAspect="1"/>
          </p:cNvPicPr>
          <p:nvPr/>
        </p:nvPicPr>
        <p:blipFill rotWithShape="1">
          <a:blip r:embed="rId6"/>
          <a:srcRect t="6341" b="73644"/>
          <a:stretch/>
        </p:blipFill>
        <p:spPr>
          <a:xfrm>
            <a:off x="838200" y="2542927"/>
            <a:ext cx="8039797" cy="1191236"/>
          </a:xfrm>
          <a:prstGeom prst="rect">
            <a:avLst/>
          </a:prstGeom>
        </p:spPr>
      </p:pic>
      <p:pic>
        <p:nvPicPr>
          <p:cNvPr id="3" name="图片 2"/>
          <p:cNvPicPr>
            <a:picLocks noChangeAspect="1"/>
          </p:cNvPicPr>
          <p:nvPr/>
        </p:nvPicPr>
        <p:blipFill rotWithShape="1">
          <a:blip r:embed="rId7"/>
          <a:srcRect l="2712"/>
          <a:stretch/>
        </p:blipFill>
        <p:spPr>
          <a:xfrm>
            <a:off x="1132514" y="3826571"/>
            <a:ext cx="5983120" cy="1249788"/>
          </a:xfrm>
          <a:prstGeom prst="rect">
            <a:avLst/>
          </a:prstGeom>
        </p:spPr>
      </p:pic>
      <p:pic>
        <p:nvPicPr>
          <p:cNvPr id="4" name="图片 3"/>
          <p:cNvPicPr>
            <a:picLocks noChangeAspect="1"/>
          </p:cNvPicPr>
          <p:nvPr/>
        </p:nvPicPr>
        <p:blipFill>
          <a:blip r:embed="rId8"/>
          <a:stretch>
            <a:fillRect/>
          </a:stretch>
        </p:blipFill>
        <p:spPr>
          <a:xfrm>
            <a:off x="947257" y="5168767"/>
            <a:ext cx="4503810" cy="1013548"/>
          </a:xfrm>
          <a:prstGeom prst="rect">
            <a:avLst/>
          </a:prstGeom>
        </p:spPr>
      </p:pic>
      <p:sp>
        <p:nvSpPr>
          <p:cNvPr id="7" name="灯片编号占位符 6"/>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83820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Verify</a:t>
            </a:r>
          </a:p>
        </p:txBody>
      </p:sp>
      <p:sp>
        <p:nvSpPr>
          <p:cNvPr id="6" name="文本占位符 8"/>
          <p:cNvSpPr txBox="1"/>
          <p:nvPr>
            <p:custDataLst>
              <p:tags r:id="rId3"/>
            </p:custDataLst>
          </p:nvPr>
        </p:nvSpPr>
        <p:spPr>
          <a:xfrm>
            <a:off x="838200" y="1825625"/>
            <a:ext cx="5067300" cy="4354512"/>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验证运算：</a:t>
            </a:r>
          </a:p>
        </p:txBody>
      </p:sp>
      <p:pic>
        <p:nvPicPr>
          <p:cNvPr id="2" name="图片 1"/>
          <p:cNvPicPr>
            <a:picLocks noChangeAspect="1"/>
          </p:cNvPicPr>
          <p:nvPr/>
        </p:nvPicPr>
        <p:blipFill>
          <a:blip r:embed="rId6"/>
          <a:stretch>
            <a:fillRect/>
          </a:stretch>
        </p:blipFill>
        <p:spPr>
          <a:xfrm>
            <a:off x="2826391" y="1481434"/>
            <a:ext cx="8679932" cy="4633362"/>
          </a:xfrm>
          <a:prstGeom prst="rect">
            <a:avLst/>
          </a:prstGeom>
        </p:spPr>
      </p:pic>
      <p:sp>
        <p:nvSpPr>
          <p:cNvPr id="3" name="灯片编号占位符 2"/>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83820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Verify</a:t>
            </a:r>
          </a:p>
        </p:txBody>
      </p:sp>
      <p:sp>
        <p:nvSpPr>
          <p:cNvPr id="6" name="文本占位符 8"/>
          <p:cNvSpPr txBox="1"/>
          <p:nvPr>
            <p:custDataLst>
              <p:tags r:id="rId3"/>
            </p:custDataLst>
          </p:nvPr>
        </p:nvSpPr>
        <p:spPr>
          <a:xfrm>
            <a:off x="838200" y="1435655"/>
            <a:ext cx="6382996" cy="4354512"/>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若非叶子节点，则继续递归运行</a:t>
            </a:r>
          </a:p>
        </p:txBody>
      </p:sp>
      <p:pic>
        <p:nvPicPr>
          <p:cNvPr id="2" name="图片 1"/>
          <p:cNvPicPr>
            <a:picLocks noChangeAspect="1"/>
          </p:cNvPicPr>
          <p:nvPr/>
        </p:nvPicPr>
        <p:blipFill>
          <a:blip r:embed="rId6"/>
          <a:stretch>
            <a:fillRect/>
          </a:stretch>
        </p:blipFill>
        <p:spPr>
          <a:xfrm>
            <a:off x="838200" y="1868176"/>
            <a:ext cx="7155800" cy="4580017"/>
          </a:xfrm>
          <a:prstGeom prst="rect">
            <a:avLst/>
          </a:prstGeom>
        </p:spPr>
      </p:pic>
      <p:sp>
        <p:nvSpPr>
          <p:cNvPr id="3" name="灯片编号占位符 2"/>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83820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Verify</a:t>
            </a:r>
          </a:p>
        </p:txBody>
      </p:sp>
      <p:sp>
        <p:nvSpPr>
          <p:cNvPr id="6" name="文本占位符 8"/>
          <p:cNvSpPr txBox="1"/>
          <p:nvPr>
            <p:custDataLst>
              <p:tags r:id="rId3"/>
            </p:custDataLst>
          </p:nvPr>
        </p:nvSpPr>
        <p:spPr>
          <a:xfrm>
            <a:off x="838199" y="1825625"/>
            <a:ext cx="11090945" cy="4354512"/>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最后计算：</a:t>
            </a:r>
            <a:endParaRPr lang="en-US" altLang="zh-CN" dirty="0" smtClean="0"/>
          </a:p>
          <a:p>
            <a:endParaRPr lang="en-US" altLang="zh-CN" dirty="0"/>
          </a:p>
          <a:p>
            <a:endParaRPr lang="en-US" altLang="zh-CN" dirty="0" smtClean="0"/>
          </a:p>
          <a:p>
            <a:endParaRPr lang="en-US" altLang="zh-CN" dirty="0"/>
          </a:p>
          <a:p>
            <a:r>
              <a:rPr lang="zh-CN" altLang="en-US" dirty="0" smtClean="0"/>
              <a:t>验证条件：</a:t>
            </a:r>
            <a:endParaRPr lang="en-US" altLang="zh-CN" dirty="0" smtClean="0"/>
          </a:p>
          <a:p>
            <a:endParaRPr lang="en-US" altLang="zh-CN" dirty="0"/>
          </a:p>
          <a:p>
            <a:pPr marL="0" indent="0">
              <a:buNone/>
            </a:pPr>
            <a:r>
              <a:rPr lang="zh-CN" altLang="en-US" dirty="0" smtClean="0"/>
              <a:t> </a:t>
            </a:r>
            <a:endParaRPr lang="en-US" altLang="zh-CN" dirty="0" smtClean="0"/>
          </a:p>
          <a:p>
            <a:pPr marL="0" indent="0">
              <a:buNone/>
            </a:pPr>
            <a:r>
              <a:rPr lang="zh-CN" altLang="en-US" dirty="0" smtClean="0"/>
              <a:t>若二式均成立则返回</a:t>
            </a:r>
            <a:r>
              <a:rPr lang="en-US" altLang="zh-CN" dirty="0" smtClean="0"/>
              <a:t>true</a:t>
            </a:r>
          </a:p>
        </p:txBody>
      </p:sp>
      <p:pic>
        <p:nvPicPr>
          <p:cNvPr id="2" name="图片 1"/>
          <p:cNvPicPr>
            <a:picLocks noChangeAspect="1"/>
          </p:cNvPicPr>
          <p:nvPr/>
        </p:nvPicPr>
        <p:blipFill>
          <a:blip r:embed="rId6"/>
          <a:stretch>
            <a:fillRect/>
          </a:stretch>
        </p:blipFill>
        <p:spPr>
          <a:xfrm>
            <a:off x="3091735" y="1690688"/>
            <a:ext cx="5471634" cy="1470787"/>
          </a:xfrm>
          <a:prstGeom prst="rect">
            <a:avLst/>
          </a:prstGeom>
        </p:spPr>
      </p:pic>
      <p:pic>
        <p:nvPicPr>
          <p:cNvPr id="4" name="图片 3"/>
          <p:cNvPicPr>
            <a:picLocks noChangeAspect="1"/>
          </p:cNvPicPr>
          <p:nvPr/>
        </p:nvPicPr>
        <p:blipFill rotWithShape="1">
          <a:blip r:embed="rId7"/>
          <a:srcRect b="53268"/>
          <a:stretch/>
        </p:blipFill>
        <p:spPr>
          <a:xfrm>
            <a:off x="3091735" y="3837762"/>
            <a:ext cx="6279424" cy="491452"/>
          </a:xfrm>
          <a:prstGeom prst="rect">
            <a:avLst/>
          </a:prstGeom>
        </p:spPr>
      </p:pic>
      <p:pic>
        <p:nvPicPr>
          <p:cNvPr id="7" name="图片 6"/>
          <p:cNvPicPr>
            <a:picLocks noChangeAspect="1"/>
          </p:cNvPicPr>
          <p:nvPr/>
        </p:nvPicPr>
        <p:blipFill>
          <a:blip r:embed="rId8"/>
          <a:stretch>
            <a:fillRect/>
          </a:stretch>
        </p:blipFill>
        <p:spPr>
          <a:xfrm>
            <a:off x="3167941" y="4642408"/>
            <a:ext cx="6203218" cy="502964"/>
          </a:xfrm>
          <a:prstGeom prst="rect">
            <a:avLst/>
          </a:prstGeom>
        </p:spPr>
      </p:pic>
      <p:sp>
        <p:nvSpPr>
          <p:cNvPr id="8" name="灯片编号占位符 7"/>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ustDataLst>
      <p:tags r:id="rId1"/>
    </p:custDataLst>
    <p:extLst>
      <p:ext uri="{BB962C8B-B14F-4D97-AF65-F5344CB8AC3E}">
        <p14:creationId xmlns:p14="http://schemas.microsoft.com/office/powerpoint/2010/main" val="2221382438"/>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83820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Transcript Simulation</a:t>
            </a:r>
          </a:p>
        </p:txBody>
      </p:sp>
      <p:sp>
        <p:nvSpPr>
          <p:cNvPr id="6" name="文本占位符 8"/>
          <p:cNvSpPr txBox="1"/>
          <p:nvPr>
            <p:custDataLst>
              <p:tags r:id="rId3"/>
            </p:custDataLst>
          </p:nvPr>
        </p:nvSpPr>
        <p:spPr>
          <a:xfrm>
            <a:off x="762698" y="2412854"/>
            <a:ext cx="11023833" cy="4354512"/>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zh-CN" altLang="en-US" dirty="0" smtClean="0"/>
              <a:t>直接认证医师为每次咨询 </a:t>
            </a:r>
            <a:r>
              <a:rPr lang="en-US" altLang="zh-CN" dirty="0" smtClean="0"/>
              <a:t>j </a:t>
            </a:r>
            <a:r>
              <a:rPr lang="zh-CN" altLang="en-US" dirty="0" smtClean="0"/>
              <a:t>生成</a:t>
            </a:r>
            <a:endParaRPr lang="en-US" altLang="zh-CN" dirty="0" smtClean="0"/>
          </a:p>
          <a:p>
            <a:pPr>
              <a:lnSpc>
                <a:spcPct val="150000"/>
              </a:lnSpc>
            </a:pPr>
            <a:r>
              <a:rPr lang="zh-CN" altLang="en-US" dirty="0" smtClean="0"/>
              <a:t>计算</a:t>
            </a:r>
            <a:r>
              <a:rPr lang="en-US" altLang="zh-CN" dirty="0" smtClean="0"/>
              <a:t>				      </a:t>
            </a:r>
            <a:r>
              <a:rPr lang="zh-CN" altLang="en-US" dirty="0" smtClean="0"/>
              <a:t>隐藏病人信息</a:t>
            </a:r>
            <a:endParaRPr lang="en-US" altLang="zh-CN" dirty="0" smtClean="0"/>
          </a:p>
          <a:p>
            <a:pPr>
              <a:lnSpc>
                <a:spcPct val="150000"/>
              </a:lnSpc>
            </a:pPr>
            <a:r>
              <a:rPr lang="zh-CN" altLang="en-US" dirty="0" smtClean="0"/>
              <a:t>重复上述签名</a:t>
            </a:r>
            <a:r>
              <a:rPr lang="zh-CN" altLang="en-US" dirty="0"/>
              <a:t>算法</a:t>
            </a:r>
            <a:r>
              <a:rPr lang="zh-CN" altLang="en-US" dirty="0" smtClean="0"/>
              <a:t>，输出</a:t>
            </a:r>
            <a:r>
              <a:rPr lang="zh-CN" altLang="en-US" dirty="0"/>
              <a:t>副本</a:t>
            </a:r>
            <a:endParaRPr lang="en-US" altLang="zh-CN" dirty="0" smtClean="0"/>
          </a:p>
          <a:p>
            <a:pPr>
              <a:lnSpc>
                <a:spcPct val="150000"/>
              </a:lnSpc>
            </a:pPr>
            <a:r>
              <a:rPr lang="zh-CN" altLang="en-US" dirty="0" smtClean="0"/>
              <a:t>非直接认证医师无 </a:t>
            </a:r>
            <a:r>
              <a:rPr lang="en-US" altLang="zh-CN" dirty="0" smtClean="0"/>
              <a:t>	   , </a:t>
            </a:r>
            <a:r>
              <a:rPr lang="zh-CN" altLang="en-US" dirty="0" smtClean="0"/>
              <a:t>故无法从签名中恢复出</a:t>
            </a:r>
            <a:endParaRPr lang="en-US" altLang="zh-CN" dirty="0" smtClean="0"/>
          </a:p>
          <a:p>
            <a:pPr marL="0" indent="0">
              <a:lnSpc>
                <a:spcPct val="150000"/>
              </a:lnSpc>
              <a:buNone/>
            </a:pPr>
            <a:r>
              <a:rPr lang="zh-CN" altLang="en-US" dirty="0" smtClean="0"/>
              <a:t>只能拿到病人健康信息</a:t>
            </a:r>
            <a:r>
              <a:rPr lang="en-US" altLang="zh-CN" dirty="0" smtClean="0"/>
              <a:t>m		</a:t>
            </a:r>
          </a:p>
          <a:p>
            <a:pPr>
              <a:lnSpc>
                <a:spcPct val="150000"/>
              </a:lnSpc>
            </a:pPr>
            <a:endParaRPr lang="en-US" altLang="zh-CN" dirty="0" smtClean="0"/>
          </a:p>
          <a:p>
            <a:endParaRPr lang="zh-CN" altLang="en-US" dirty="0" smtClean="0"/>
          </a:p>
        </p:txBody>
      </p:sp>
      <p:pic>
        <p:nvPicPr>
          <p:cNvPr id="7" name="图片 6"/>
          <p:cNvPicPr>
            <a:picLocks noChangeAspect="1"/>
          </p:cNvPicPr>
          <p:nvPr/>
        </p:nvPicPr>
        <p:blipFill rotWithShape="1">
          <a:blip r:embed="rId6"/>
          <a:srcRect l="2126" t="10498"/>
          <a:stretch/>
        </p:blipFill>
        <p:spPr>
          <a:xfrm>
            <a:off x="1946246" y="3334786"/>
            <a:ext cx="3975476" cy="463805"/>
          </a:xfrm>
          <a:prstGeom prst="rect">
            <a:avLst/>
          </a:prstGeom>
        </p:spPr>
      </p:pic>
      <p:pic>
        <p:nvPicPr>
          <p:cNvPr id="8" name="图片 7"/>
          <p:cNvPicPr>
            <a:picLocks noChangeAspect="1"/>
          </p:cNvPicPr>
          <p:nvPr/>
        </p:nvPicPr>
        <p:blipFill>
          <a:blip r:embed="rId7"/>
          <a:stretch>
            <a:fillRect/>
          </a:stretch>
        </p:blipFill>
        <p:spPr>
          <a:xfrm>
            <a:off x="6020499" y="2582614"/>
            <a:ext cx="2636748" cy="457240"/>
          </a:xfrm>
          <a:prstGeom prst="rect">
            <a:avLst/>
          </a:prstGeom>
        </p:spPr>
      </p:pic>
      <p:pic>
        <p:nvPicPr>
          <p:cNvPr id="10" name="图片 9"/>
          <p:cNvPicPr>
            <a:picLocks noChangeAspect="1"/>
          </p:cNvPicPr>
          <p:nvPr/>
        </p:nvPicPr>
        <p:blipFill>
          <a:blip r:embed="rId8"/>
          <a:stretch>
            <a:fillRect/>
          </a:stretch>
        </p:blipFill>
        <p:spPr>
          <a:xfrm>
            <a:off x="5733061" y="4103288"/>
            <a:ext cx="4023709" cy="472481"/>
          </a:xfrm>
          <a:prstGeom prst="rect">
            <a:avLst/>
          </a:prstGeom>
        </p:spPr>
      </p:pic>
      <p:pic>
        <p:nvPicPr>
          <p:cNvPr id="11" name="图片 10"/>
          <p:cNvPicPr>
            <a:picLocks noChangeAspect="1"/>
          </p:cNvPicPr>
          <p:nvPr/>
        </p:nvPicPr>
        <p:blipFill>
          <a:blip r:embed="rId9"/>
          <a:stretch>
            <a:fillRect/>
          </a:stretch>
        </p:blipFill>
        <p:spPr>
          <a:xfrm>
            <a:off x="8476376" y="4936514"/>
            <a:ext cx="1181202" cy="434378"/>
          </a:xfrm>
          <a:prstGeom prst="rect">
            <a:avLst/>
          </a:prstGeom>
        </p:spPr>
      </p:pic>
      <p:pic>
        <p:nvPicPr>
          <p:cNvPr id="12" name="图片 11"/>
          <p:cNvPicPr>
            <a:picLocks noChangeAspect="1"/>
          </p:cNvPicPr>
          <p:nvPr/>
        </p:nvPicPr>
        <p:blipFill rotWithShape="1">
          <a:blip r:embed="rId10"/>
          <a:srcRect l="12761" t="2990" r="-1"/>
          <a:stretch/>
        </p:blipFill>
        <p:spPr>
          <a:xfrm>
            <a:off x="3937639" y="4957893"/>
            <a:ext cx="745541" cy="421388"/>
          </a:xfrm>
          <a:prstGeom prst="rect">
            <a:avLst/>
          </a:prstGeom>
        </p:spPr>
      </p:pic>
      <p:sp>
        <p:nvSpPr>
          <p:cNvPr id="13" name="灯片编号占位符 12"/>
          <p:cNvSpPr>
            <a:spLocks noGrp="1"/>
          </p:cNvSpPr>
          <p:nvPr>
            <p:ph type="sldNum" sz="quarter" idx="12"/>
          </p:nvPr>
        </p:nvSpPr>
        <p:spPr>
          <a:xfrm>
            <a:off x="8535099" y="6943579"/>
            <a:ext cx="2743200" cy="365125"/>
          </a:xfrm>
        </p:spPr>
        <p:txBody>
          <a:bodyPr/>
          <a:lstStyle/>
          <a:p>
            <a:fld id="{565CE74E-AB26-4998-AD42-012C4C1AD076}" type="slidenum">
              <a:rPr lang="zh-CN" altLang="en-US" smtClean="0"/>
              <a:t>27</a:t>
            </a:fld>
            <a:endParaRPr lang="zh-CN" altLang="en-US"/>
          </a:p>
        </p:txBody>
      </p:sp>
      <p:sp>
        <p:nvSpPr>
          <p:cNvPr id="2" name="文本框 1"/>
          <p:cNvSpPr txBox="1"/>
          <p:nvPr/>
        </p:nvSpPr>
        <p:spPr>
          <a:xfrm>
            <a:off x="758504" y="1658255"/>
            <a:ext cx="7717872" cy="6648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t>当需要进行咨询时发送病历副本</a:t>
            </a:r>
          </a:p>
        </p:txBody>
      </p:sp>
      <p:pic>
        <p:nvPicPr>
          <p:cNvPr id="3" name="图片 2"/>
          <p:cNvPicPr>
            <a:picLocks noChangeAspect="1"/>
          </p:cNvPicPr>
          <p:nvPr/>
        </p:nvPicPr>
        <p:blipFill>
          <a:blip r:embed="rId11"/>
          <a:stretch>
            <a:fillRect/>
          </a:stretch>
        </p:blipFill>
        <p:spPr>
          <a:xfrm>
            <a:off x="5532572" y="6201552"/>
            <a:ext cx="5532599" cy="647756"/>
          </a:xfrm>
          <a:prstGeom prst="rect">
            <a:avLst/>
          </a:prstGeom>
        </p:spPr>
      </p:pic>
      <p:pic>
        <p:nvPicPr>
          <p:cNvPr id="4" name="图片 3"/>
          <p:cNvPicPr>
            <a:picLocks noChangeAspect="1"/>
          </p:cNvPicPr>
          <p:nvPr/>
        </p:nvPicPr>
        <p:blipFill>
          <a:blip r:embed="rId12"/>
          <a:stretch>
            <a:fillRect/>
          </a:stretch>
        </p:blipFill>
        <p:spPr>
          <a:xfrm>
            <a:off x="5532572" y="5547105"/>
            <a:ext cx="4976291" cy="548688"/>
          </a:xfrm>
          <a:prstGeom prst="rect">
            <a:avLst/>
          </a:prstGeom>
        </p:spPr>
      </p:pic>
    </p:spTree>
    <p:custDataLst>
      <p:tags r:id="rId1"/>
    </p:custDataLst>
    <p:extLst>
      <p:ext uri="{BB962C8B-B14F-4D97-AF65-F5344CB8AC3E}">
        <p14:creationId xmlns:p14="http://schemas.microsoft.com/office/powerpoint/2010/main" val="3139031679"/>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custDataLst>
              <p:tags r:id="rId2"/>
            </p:custDataLst>
          </p:nvPr>
        </p:nvSpPr>
        <p:spPr>
          <a:xfrm>
            <a:off x="838200" y="2590165"/>
            <a:ext cx="10515600" cy="1325563"/>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r>
              <a:rPr lang="zh-CN" altLang="en-US" dirty="0" smtClean="0">
                <a:sym typeface="+mn-ea"/>
              </a:rPr>
              <a:t>四、分析及结论（</a:t>
            </a:r>
            <a:r>
              <a:rPr lang="en-US" altLang="zh-CN" dirty="0" smtClean="0">
                <a:sym typeface="+mn-ea"/>
              </a:rPr>
              <a:t>7-8</a:t>
            </a:r>
            <a:r>
              <a:rPr lang="zh-CN" altLang="en-US" dirty="0" smtClean="0">
                <a:sym typeface="+mn-ea"/>
              </a:rPr>
              <a:t>）</a:t>
            </a:r>
            <a:endParaRPr lang="zh-CN" altLang="en-US" dirty="0" smtClean="0"/>
          </a:p>
        </p:txBody>
      </p:sp>
      <p:sp>
        <p:nvSpPr>
          <p:cNvPr id="2" name="灯片编号占位符 1"/>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1099820" y="339090"/>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分析</a:t>
            </a:r>
          </a:p>
        </p:txBody>
      </p:sp>
      <p:sp>
        <p:nvSpPr>
          <p:cNvPr id="6" name="文本占位符 8"/>
          <p:cNvSpPr txBox="1"/>
          <p:nvPr>
            <p:custDataLst>
              <p:tags r:id="rId3"/>
            </p:custDataLst>
          </p:nvPr>
        </p:nvSpPr>
        <p:spPr>
          <a:xfrm>
            <a:off x="1496982" y="1759148"/>
            <a:ext cx="3588385" cy="4354195"/>
          </a:xfrm>
          <a:prstGeom prst="rect">
            <a:avLst/>
          </a:prstGeom>
        </p:spPr>
        <p:txBody>
          <a:bodyPr>
            <a:norm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ym typeface="+mn-ea"/>
              </a:rPr>
              <a:t>安</a:t>
            </a:r>
            <a:r>
              <a:rPr lang="zh-CN" altLang="en-US" dirty="0" smtClean="0">
                <a:sym typeface="+mn-ea"/>
              </a:rPr>
              <a:t>全分析</a:t>
            </a:r>
            <a:endParaRPr lang="en-US" altLang="zh-CN" dirty="0" smtClean="0"/>
          </a:p>
          <a:p>
            <a:pPr marL="514350" indent="-514350">
              <a:buFont typeface="+mj-lt"/>
              <a:buAutoNum type="alphaLcParenR"/>
            </a:pPr>
            <a:r>
              <a:rPr lang="zh-CN" altLang="en-US" dirty="0">
                <a:sym typeface="+mn-ea"/>
              </a:rPr>
              <a:t>不可伪造</a:t>
            </a:r>
            <a:r>
              <a:rPr lang="zh-CN" altLang="en-US" dirty="0" smtClean="0">
                <a:sym typeface="+mn-ea"/>
              </a:rPr>
              <a:t>性</a:t>
            </a:r>
            <a:endParaRPr lang="en-US" altLang="zh-CN" dirty="0" smtClean="0"/>
          </a:p>
          <a:p>
            <a:pPr marL="514350" indent="-514350">
              <a:buFont typeface="+mj-lt"/>
              <a:buAutoNum type="alphaLcParenR"/>
            </a:pPr>
            <a:r>
              <a:rPr lang="zh-CN" altLang="en-US" dirty="0" smtClean="0">
                <a:sym typeface="+mn-ea"/>
              </a:rPr>
              <a:t>身份</a:t>
            </a:r>
            <a:r>
              <a:rPr lang="zh-CN" altLang="en-US" dirty="0">
                <a:sym typeface="+mn-ea"/>
              </a:rPr>
              <a:t>匿名</a:t>
            </a:r>
            <a:r>
              <a:rPr lang="zh-CN" altLang="en-US" dirty="0" smtClean="0">
                <a:sym typeface="+mn-ea"/>
              </a:rPr>
              <a:t>性</a:t>
            </a:r>
            <a:endParaRPr lang="en-US" altLang="zh-CN" dirty="0" smtClean="0"/>
          </a:p>
          <a:p>
            <a:r>
              <a:rPr lang="zh-CN" altLang="en-US" dirty="0">
                <a:sym typeface="+mn-ea"/>
              </a:rPr>
              <a:t>性</a:t>
            </a:r>
            <a:r>
              <a:rPr lang="zh-CN" altLang="en-US" dirty="0" smtClean="0">
                <a:sym typeface="+mn-ea"/>
              </a:rPr>
              <a:t>能分析</a:t>
            </a:r>
            <a:endParaRPr lang="en-US" altLang="zh-CN" dirty="0"/>
          </a:p>
          <a:p>
            <a:pPr marL="514350" indent="-514350">
              <a:buFont typeface="+mj-lt"/>
              <a:buAutoNum type="alphaLcParenR"/>
            </a:pPr>
            <a:r>
              <a:rPr lang="zh-CN" altLang="en-US" dirty="0" smtClean="0">
                <a:sym typeface="+mn-ea"/>
              </a:rPr>
              <a:t>通信开销</a:t>
            </a:r>
            <a:endParaRPr lang="en-US" altLang="zh-CN" dirty="0" smtClean="0"/>
          </a:p>
          <a:p>
            <a:pPr marL="514350" indent="-514350">
              <a:buFont typeface="+mj-lt"/>
              <a:buAutoNum type="alphaLcParenR"/>
            </a:pPr>
            <a:r>
              <a:rPr lang="zh-CN" altLang="en-US" dirty="0" smtClean="0">
                <a:sym typeface="+mn-ea"/>
              </a:rPr>
              <a:t>存储开销</a:t>
            </a:r>
            <a:endParaRPr lang="en-US" altLang="zh-CN" dirty="0" smtClean="0"/>
          </a:p>
          <a:p>
            <a:pPr marL="514350" indent="-514350">
              <a:buFont typeface="+mj-lt"/>
              <a:buAutoNum type="alphaLcParenR"/>
            </a:pPr>
            <a:r>
              <a:rPr lang="zh-CN" altLang="en-US" dirty="0" smtClean="0">
                <a:sym typeface="+mn-ea"/>
              </a:rPr>
              <a:t>计算开销</a:t>
            </a:r>
            <a:endParaRPr lang="en-US" altLang="zh-CN" dirty="0" smtClean="0"/>
          </a:p>
          <a:p>
            <a:pPr marL="514350" indent="-514350">
              <a:buNone/>
            </a:pPr>
            <a:r>
              <a:rPr lang="en-US" altLang="zh-CN" dirty="0">
                <a:sym typeface="+mn-ea"/>
              </a:rPr>
              <a:t> </a:t>
            </a:r>
            <a:r>
              <a:rPr lang="en-US" altLang="zh-CN" dirty="0" smtClean="0">
                <a:sym typeface="+mn-ea"/>
              </a:rPr>
              <a:t>     </a:t>
            </a:r>
            <a:endParaRPr lang="en-US" altLang="zh-CN" dirty="0" smtClean="0"/>
          </a:p>
          <a:p>
            <a:endParaRPr lang="zh-CN" altLang="en-US" dirty="0" smtClean="0"/>
          </a:p>
        </p:txBody>
      </p:sp>
      <p:pic>
        <p:nvPicPr>
          <p:cNvPr id="2" name="图片 1"/>
          <p:cNvPicPr>
            <a:picLocks noChangeAspect="1"/>
          </p:cNvPicPr>
          <p:nvPr/>
        </p:nvPicPr>
        <p:blipFill>
          <a:blip r:embed="rId5"/>
          <a:stretch>
            <a:fillRect/>
          </a:stretch>
        </p:blipFill>
        <p:spPr>
          <a:xfrm>
            <a:off x="5583642" y="63363"/>
            <a:ext cx="4557155" cy="2655686"/>
          </a:xfrm>
          <a:prstGeom prst="rect">
            <a:avLst/>
          </a:prstGeom>
        </p:spPr>
      </p:pic>
      <p:sp>
        <p:nvSpPr>
          <p:cNvPr id="3" name="矩形 2"/>
          <p:cNvSpPr/>
          <p:nvPr/>
        </p:nvSpPr>
        <p:spPr>
          <a:xfrm>
            <a:off x="5956300" y="2671610"/>
            <a:ext cx="4579620" cy="646331"/>
          </a:xfrm>
          <a:prstGeom prst="rect">
            <a:avLst/>
          </a:prstGeom>
        </p:spPr>
        <p:txBody>
          <a:bodyPr wrap="square">
            <a:spAutoFit/>
          </a:bodyPr>
          <a:lstStyle/>
          <a:p>
            <a:r>
              <a:rPr lang="en-US" altLang="zh-CN" dirty="0" smtClean="0"/>
              <a:t>1.Comparison </a:t>
            </a:r>
            <a:r>
              <a:rPr lang="en-US" altLang="zh-CN" dirty="0"/>
              <a:t>of computational overhead among DVS, Li’s scheme and PSMPA towards k.</a:t>
            </a:r>
          </a:p>
        </p:txBody>
      </p:sp>
      <p:pic>
        <p:nvPicPr>
          <p:cNvPr id="4" name="图片 3"/>
          <p:cNvPicPr>
            <a:picLocks noChangeAspect="1"/>
          </p:cNvPicPr>
          <p:nvPr/>
        </p:nvPicPr>
        <p:blipFill>
          <a:blip r:embed="rId6"/>
          <a:stretch>
            <a:fillRect/>
          </a:stretch>
        </p:blipFill>
        <p:spPr>
          <a:xfrm>
            <a:off x="5956300" y="3234051"/>
            <a:ext cx="3307367" cy="2667231"/>
          </a:xfrm>
          <a:prstGeom prst="rect">
            <a:avLst/>
          </a:prstGeom>
        </p:spPr>
      </p:pic>
      <p:sp>
        <p:nvSpPr>
          <p:cNvPr id="7" name="矩形 6"/>
          <p:cNvSpPr/>
          <p:nvPr/>
        </p:nvSpPr>
        <p:spPr>
          <a:xfrm>
            <a:off x="5946140" y="5978187"/>
            <a:ext cx="4935220" cy="646331"/>
          </a:xfrm>
          <a:prstGeom prst="rect">
            <a:avLst/>
          </a:prstGeom>
        </p:spPr>
        <p:txBody>
          <a:bodyPr wrap="square">
            <a:spAutoFit/>
          </a:bodyPr>
          <a:lstStyle/>
          <a:p>
            <a:r>
              <a:rPr lang="en-US" altLang="zh-CN" dirty="0" smtClean="0"/>
              <a:t>2</a:t>
            </a:r>
            <a:r>
              <a:rPr lang="en-US" altLang="zh-CN" dirty="0"/>
              <a:t>.</a:t>
            </a:r>
            <a:r>
              <a:rPr lang="zh-CN" altLang="en-US" dirty="0" smtClean="0"/>
              <a:t>C</a:t>
            </a:r>
            <a:r>
              <a:rPr lang="zh-CN" altLang="en-US" dirty="0"/>
              <a:t>omparison of communication overhead among DVS, Li’s scheme and PSCMA towards k.</a:t>
            </a:r>
          </a:p>
        </p:txBody>
      </p:sp>
      <p:sp>
        <p:nvSpPr>
          <p:cNvPr id="8" name="灯片编号占位符 7"/>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custDataLst>
              <p:tags r:id="rId2"/>
            </p:custDataLst>
          </p:nvPr>
        </p:nvSpPr>
        <p:spPr>
          <a:xfrm>
            <a:off x="838200" y="2590165"/>
            <a:ext cx="10515600" cy="1325563"/>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r>
              <a:rPr lang="zh-CN" altLang="en-US" dirty="0" smtClean="0"/>
              <a:t>一、</a:t>
            </a:r>
            <a:r>
              <a:rPr lang="zh-CN" altLang="en-US" dirty="0" smtClean="0">
                <a:sym typeface="+mn-ea"/>
              </a:rPr>
              <a:t>论文大致工作及贡献（</a:t>
            </a:r>
            <a:r>
              <a:rPr lang="en-US" altLang="zh-CN" dirty="0" smtClean="0">
                <a:sym typeface="+mn-ea"/>
              </a:rPr>
              <a:t>1-3</a:t>
            </a:r>
            <a:r>
              <a:rPr lang="zh-CN" altLang="en-US" dirty="0" smtClean="0">
                <a:sym typeface="+mn-ea"/>
              </a:rPr>
              <a:t>）</a:t>
            </a:r>
            <a:endParaRPr lang="zh-CN" altLang="en-US" dirty="0" smtClean="0"/>
          </a:p>
        </p:txBody>
      </p:sp>
      <p:sp>
        <p:nvSpPr>
          <p:cNvPr id="2" name="灯片编号占位符 1"/>
          <p:cNvSpPr>
            <a:spLocks noGrp="1"/>
          </p:cNvSpPr>
          <p:nvPr>
            <p:ph type="sldNum" sz="quarter" idx="12"/>
          </p:nvPr>
        </p:nvSpPr>
        <p:spPr/>
        <p:txBody>
          <a:bodyPr/>
          <a:lstStyle/>
          <a:p>
            <a:fld id="{565CE74E-AB26-4998-AD42-012C4C1AD076}" type="slidenum">
              <a:rPr lang="zh-CN" altLang="en-US" smtClean="0"/>
              <a:t>3</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2"/>
            </p:custDataLst>
          </p:nvPr>
        </p:nvSpPr>
        <p:spPr>
          <a:xfrm>
            <a:off x="83820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结论</a:t>
            </a:r>
          </a:p>
        </p:txBody>
      </p:sp>
      <p:sp>
        <p:nvSpPr>
          <p:cNvPr id="6" name="文本占位符 8"/>
          <p:cNvSpPr txBox="1"/>
          <p:nvPr>
            <p:custDataLst>
              <p:tags r:id="rId3"/>
            </p:custDataLst>
          </p:nvPr>
        </p:nvSpPr>
        <p:spPr>
          <a:xfrm>
            <a:off x="838200" y="1533525"/>
            <a:ext cx="10052685" cy="3189605"/>
          </a:xfrm>
          <a:prstGeom prst="rect">
            <a:avLst/>
          </a:prstGeom>
        </p:spPr>
        <p:txBody>
          <a:bodyPr>
            <a:normAutofit fontScale="92500"/>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sz="2400" dirty="0" smtClean="0"/>
          </a:p>
          <a:p>
            <a:endParaRPr lang="zh-CN" altLang="en-US" sz="2400" dirty="0" smtClean="0"/>
          </a:p>
          <a:p>
            <a:pPr>
              <a:lnSpc>
                <a:spcPct val="150000"/>
              </a:lnSpc>
            </a:pPr>
            <a:r>
              <a:rPr lang="zh-CN" altLang="en-US" sz="2400" dirty="0" smtClean="0"/>
              <a:t>授权访问隐私模型和一个病人可控多层次隐私保护合作身份验证方案，实现三个不同级别的安全性和隐私要求，其次是正式的安全证明和效率评价,说明PSMPA能抵抗各种恶意攻击和远优于先前计划的存储、计算和通信开销。</a:t>
            </a:r>
            <a:endParaRPr lang="en-US" altLang="zh-CN" sz="2400" dirty="0" smtClean="0"/>
          </a:p>
          <a:p>
            <a:pPr>
              <a:lnSpc>
                <a:spcPct val="150000"/>
              </a:lnSpc>
            </a:pPr>
            <a:r>
              <a:rPr lang="zh-CN" altLang="en-US" sz="2400" dirty="0" smtClean="0"/>
              <a:t>比属性基加密与指定验证者签名直接相结合的混合方案更优</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15945" y="2260941"/>
            <a:ext cx="7263527" cy="2215991"/>
          </a:xfrm>
          <a:prstGeom prst="rect">
            <a:avLst/>
          </a:prstGeom>
        </p:spPr>
        <p:txBody>
          <a:bodyPr wrap="none">
            <a:spAutoFit/>
          </a:bodyPr>
          <a:lstStyle/>
          <a:p>
            <a:r>
              <a:rPr lang="en-US" altLang="zh-CN" sz="13800" dirty="0" smtClean="0">
                <a:latin typeface="+mj-ea"/>
                <a:ea typeface="+mj-ea"/>
                <a:sym typeface="+mn-ea"/>
              </a:rPr>
              <a:t>Thanks</a:t>
            </a:r>
            <a:r>
              <a:rPr lang="zh-CN" altLang="en-US" sz="13800" dirty="0">
                <a:latin typeface="+mj-ea"/>
                <a:ea typeface="+mj-ea"/>
                <a:sym typeface="+mn-ea"/>
              </a:rPr>
              <a:t>！</a:t>
            </a:r>
            <a:endParaRPr lang="zh-CN" altLang="en-US" sz="13800" dirty="0">
              <a:latin typeface="+mj-ea"/>
              <a:ea typeface="+mj-ea"/>
            </a:endParaRPr>
          </a:p>
        </p:txBody>
      </p:sp>
      <p:sp>
        <p:nvSpPr>
          <p:cNvPr id="3" name="灯片编号占位符 2"/>
          <p:cNvSpPr>
            <a:spLocks noGrp="1"/>
          </p:cNvSpPr>
          <p:nvPr>
            <p:ph type="sldNum" sz="quarter" idx="12"/>
          </p:nvPr>
        </p:nvSpPr>
        <p:spPr/>
        <p:txBody>
          <a:bodyPr/>
          <a:lstStyle/>
          <a:p>
            <a:fld id="{565CE74E-AB26-4998-AD42-012C4C1AD076}" type="slidenum">
              <a:rPr lang="zh-CN" altLang="en-US" smtClean="0"/>
              <a:t>31</a:t>
            </a:fld>
            <a:endParaRPr lang="zh-CN" altLang="en-US"/>
          </a:p>
        </p:txBody>
      </p:sp>
    </p:spTree>
    <p:extLst>
      <p:ext uri="{BB962C8B-B14F-4D97-AF65-F5344CB8AC3E}">
        <p14:creationId xmlns:p14="http://schemas.microsoft.com/office/powerpoint/2010/main" val="428880666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1"/>
          <p:cNvSpPr txBox="1"/>
          <p:nvPr>
            <p:custDataLst>
              <p:tags r:id="rId2"/>
            </p:custDataLst>
          </p:nvPr>
        </p:nvSpPr>
        <p:spPr>
          <a:xfrm>
            <a:off x="755650" y="1274445"/>
            <a:ext cx="10681335" cy="5411470"/>
          </a:xfrm>
          <a:prstGeom prst="rect">
            <a:avLst/>
          </a:prstGeom>
        </p:spPr>
        <p:txBody>
          <a:bodyPr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分布式医疗保健云计算系统已被越来越多地采</a:t>
            </a:r>
            <a:r>
              <a:rPr lang="zh-CN" altLang="en-US" sz="2400" dirty="0" smtClean="0">
                <a:sym typeface="+mn-ea"/>
              </a:rPr>
              <a:t>用，</a:t>
            </a:r>
            <a:r>
              <a:rPr lang="zh-CN" altLang="en-US" sz="2400" dirty="0" smtClean="0">
                <a:latin typeface="新宋体" panose="02010609030101010101" charset="-122"/>
                <a:ea typeface="新宋体" panose="02010609030101010101" charset="-122"/>
              </a:rPr>
              <a:t>分布式移动医疗云计算系统通过共享医疗服务提供者的个人健康信息，大大促进了医疗咨询的高效病人治疗。然而，这也带来了同时兼顾数据保密和患者身份隐私的挑战</a:t>
            </a:r>
            <a:r>
              <a:rPr lang="zh-CN" altLang="en-US" sz="2400" dirty="0">
                <a:sym typeface="+mn-ea"/>
              </a:rPr>
              <a:t>，特别是如何确保患者个人健康信息的安全性和隐私</a:t>
            </a:r>
            <a:r>
              <a:rPr lang="zh-CN" altLang="en-US" sz="2400" dirty="0" smtClean="0">
                <a:sym typeface="+mn-ea"/>
              </a:rPr>
              <a:t>性</a:t>
            </a:r>
            <a:r>
              <a:rPr lang="zh-CN" altLang="en-US" sz="2400" dirty="0" smtClean="0">
                <a:latin typeface="新宋体" panose="02010609030101010101" charset="-122"/>
                <a:ea typeface="新宋体" panose="02010609030101010101" charset="-122"/>
              </a:rPr>
              <a:t>。</a:t>
            </a:r>
            <a:endParaRPr lang="en-US" altLang="zh-CN" sz="2400" dirty="0">
              <a:latin typeface="新宋体" panose="02010609030101010101" charset="-122"/>
              <a:ea typeface="新宋体" panose="02010609030101010101" charset="-122"/>
              <a:sym typeface="+mn-ea"/>
            </a:endParaRPr>
          </a:p>
          <a:p>
            <a:pPr marL="0" indent="0">
              <a:buNone/>
            </a:pPr>
            <a:endParaRPr lang="zh-CN" altLang="en-US" sz="2400" dirty="0" smtClean="0">
              <a:sym typeface="+mn-ea"/>
            </a:endParaRPr>
          </a:p>
          <a:p>
            <a:r>
              <a:rPr lang="zh-CN" altLang="en-US" sz="2400" dirty="0" smtClean="0">
                <a:latin typeface="新宋体" panose="02010609030101010101" charset="-122"/>
                <a:ea typeface="新宋体" panose="02010609030101010101" charset="-122"/>
              </a:rPr>
              <a:t>至于安全性方面，主要问题之一是病人个人健康信息的访问控制，即只有经过授权的医师或机构才能在分布式移动医疗云数据共享过程中恢复病人的个人健康信息计算系统。因此，在分布式医疗云计算系统中，哪些患者的个人健康信息应该分享，哪些医生应该与他们分享个人健康信息，</a:t>
            </a:r>
            <a:r>
              <a:rPr lang="zh-CN" altLang="en-US" sz="2400" dirty="0" smtClean="0">
                <a:sym typeface="+mn-ea"/>
              </a:rPr>
              <a:t>这已经成为两个棘手的问题，需要迫切的解决方案。</a:t>
            </a:r>
          </a:p>
          <a:p>
            <a:pPr marL="0" indent="0">
              <a:buNone/>
            </a:pPr>
            <a:endParaRPr lang="zh-CN" altLang="en-US" sz="2400" dirty="0" smtClean="0">
              <a:latin typeface="新宋体" panose="02010609030101010101" charset="-122"/>
              <a:ea typeface="新宋体" panose="02010609030101010101" charset="-122"/>
            </a:endParaRPr>
          </a:p>
        </p:txBody>
      </p:sp>
      <p:sp>
        <p:nvSpPr>
          <p:cNvPr id="3" name="标题 1"/>
          <p:cNvSpPr>
            <a:spLocks noGrp="1"/>
          </p:cNvSpPr>
          <p:nvPr/>
        </p:nvSpPr>
        <p:spPr>
          <a:xfrm>
            <a:off x="755650" y="172917"/>
            <a:ext cx="8761095" cy="70739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solidFill>
                  <a:schemeClr val="tx1"/>
                </a:solidFill>
                <a:latin typeface="新宋体" panose="02010609030101010101" charset="-122"/>
                <a:ea typeface="新宋体" panose="02010609030101010101" charset="-122"/>
              </a:rPr>
              <a:t>论文</a:t>
            </a:r>
            <a:r>
              <a:rPr lang="zh-CN" sz="3200" dirty="0" smtClean="0">
                <a:solidFill>
                  <a:schemeClr val="tx1"/>
                </a:solidFill>
                <a:latin typeface="新宋体" panose="02010609030101010101" charset="-122"/>
                <a:ea typeface="新宋体" panose="02010609030101010101" charset="-122"/>
              </a:rPr>
              <a:t>背景：</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1"/>
          <p:cNvSpPr txBox="1"/>
          <p:nvPr>
            <p:custDataLst>
              <p:tags r:id="rId2"/>
            </p:custDataLst>
          </p:nvPr>
        </p:nvSpPr>
        <p:spPr>
          <a:xfrm>
            <a:off x="755650" y="1274445"/>
            <a:ext cx="10681335" cy="5411470"/>
          </a:xfrm>
          <a:prstGeom prst="rect">
            <a:avLst/>
          </a:prstGeom>
        </p:spPr>
        <p:txBody>
          <a:bodyPr anchor="ctr" anchorCtr="0">
            <a:normAutofit fontScale="9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ym typeface="+mn-ea"/>
              </a:rPr>
              <a:t>利用基于属性的加密技术，提出了一种细粒度分布式数据访问控制方案。</a:t>
            </a:r>
            <a:r>
              <a:rPr lang="zh-CN" altLang="en-US" sz="2400" dirty="0" smtClean="0">
                <a:latin typeface="新宋体" panose="02010609030101010101" charset="-122"/>
                <a:ea typeface="新宋体" panose="02010609030101010101" charset="-122"/>
              </a:rPr>
              <a:t>当且仅当患者和医生在物理世界中相遇时，基于约会的访问控制方法提供访问权限。最近，为了确保云计算中的个人健康记录，构建了一个以多用户设置为中心，以病人为中心的细粒度数据访问控制。然而，它主要关注的是中央云计算系统，它不足以有效处理m-healthcare云计算系统中日益增多的个人健康信息。</a:t>
            </a:r>
            <a:endParaRPr lang="en-US" altLang="zh-CN" sz="2400" dirty="0" smtClean="0">
              <a:latin typeface="新宋体" panose="02010609030101010101" charset="-122"/>
              <a:ea typeface="新宋体" panose="02010609030101010101" charset="-122"/>
            </a:endParaRPr>
          </a:p>
          <a:p>
            <a:pPr marL="0" indent="0">
              <a:buNone/>
            </a:pPr>
            <a:endParaRPr lang="zh-CN" altLang="en-US" sz="2400" dirty="0" smtClean="0">
              <a:latin typeface="新宋体" panose="02010609030101010101" charset="-122"/>
              <a:ea typeface="新宋体" panose="02010609030101010101" charset="-122"/>
            </a:endParaRPr>
          </a:p>
          <a:p>
            <a:r>
              <a:rPr lang="zh-CN" altLang="en-US" sz="2400" dirty="0" smtClean="0">
                <a:sym typeface="+mn-ea"/>
              </a:rPr>
              <a:t>此外, 由于患者与专业医师之间的频繁沟通，可以得出的结论是，患者患有某一特定疾病的概率很高，因此只能保证患者的个人健康信息在honest-but-curious的云服务器模式下的数据保密。</a:t>
            </a:r>
            <a:r>
              <a:rPr lang="zh-CN" altLang="en-US" sz="2400" dirty="0" smtClean="0">
                <a:latin typeface="新宋体" panose="02010609030101010101" charset="-122"/>
                <a:ea typeface="新宋体" panose="02010609030101010101" charset="-122"/>
              </a:rPr>
              <a:t>不幸的是，在恶意模型下，如何保护患者的数据机密性和分布式医疗保健云计算场景中的身份隐私问题仍未得到解决。</a:t>
            </a:r>
          </a:p>
        </p:txBody>
      </p:sp>
      <p:sp>
        <p:nvSpPr>
          <p:cNvPr id="3" name="标题 1"/>
          <p:cNvSpPr>
            <a:spLocks noGrp="1"/>
          </p:cNvSpPr>
          <p:nvPr/>
        </p:nvSpPr>
        <p:spPr>
          <a:xfrm>
            <a:off x="785495" y="567055"/>
            <a:ext cx="8761095" cy="70739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solidFill>
                  <a:schemeClr val="tx1"/>
                </a:solidFill>
                <a:latin typeface="新宋体" panose="02010609030101010101" charset="-122"/>
                <a:ea typeface="新宋体" panose="02010609030101010101" charset="-122"/>
              </a:rPr>
              <a:t>论文</a:t>
            </a:r>
            <a:r>
              <a:rPr lang="zh-CN" sz="3200" dirty="0" smtClean="0">
                <a:solidFill>
                  <a:schemeClr val="tx1"/>
                </a:solidFill>
                <a:latin typeface="新宋体" panose="02010609030101010101" charset="-122"/>
                <a:ea typeface="新宋体" panose="02010609030101010101" charset="-122"/>
              </a:rPr>
              <a:t>背景：</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a:t>
            </a:fld>
            <a:endParaRPr lang="zh-CN" altLang="en-US"/>
          </a:p>
        </p:txBody>
      </p:sp>
    </p:spTree>
    <p:custDataLst>
      <p:tags r:id="rId1"/>
    </p:custDataLst>
    <p:extLst>
      <p:ext uri="{BB962C8B-B14F-4D97-AF65-F5344CB8AC3E}">
        <p14:creationId xmlns:p14="http://schemas.microsoft.com/office/powerpoint/2010/main" val="119800469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1"/>
          <p:cNvSpPr txBox="1"/>
          <p:nvPr>
            <p:custDataLst>
              <p:tags r:id="rId2"/>
            </p:custDataLst>
          </p:nvPr>
        </p:nvSpPr>
        <p:spPr>
          <a:xfrm>
            <a:off x="929640" y="1111469"/>
            <a:ext cx="9933940" cy="4345721"/>
          </a:xfrm>
          <a:prstGeom prst="rect">
            <a:avLst/>
          </a:prstGeom>
        </p:spPr>
        <p:txBody>
          <a:bodyPr anchor="ctr" anchorCtr="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500" dirty="0" smtClean="0">
                <a:latin typeface="新宋体" panose="02010609030101010101" charset="-122"/>
                <a:ea typeface="新宋体" panose="02010609030101010101" charset="-122"/>
              </a:rPr>
              <a:t>为了解决这一问题，本文建立了一种新的授权访问隐私模型(AAPM)，考虑同时实现数据保密性和高效率的身份隐私。患者可以通过设置一个支持灵活阈值谓词的访问树来授权医生。直接授权的医师、间接授权的医师和医疗咨询中的未经授权的人员，可以通过使用自己的属性集满足访问树的要求，分别解读个人健康信息和/或验证患者的身份。</a:t>
            </a:r>
            <a:endParaRPr lang="en-US" altLang="zh-CN" sz="2500" dirty="0" smtClean="0">
              <a:latin typeface="新宋体" panose="02010609030101010101" charset="-122"/>
              <a:ea typeface="新宋体" panose="02010609030101010101" charset="-122"/>
            </a:endParaRPr>
          </a:p>
          <a:p>
            <a:pPr marL="0" indent="0">
              <a:buNone/>
            </a:pPr>
            <a:endParaRPr lang="zh-CN" altLang="en-US" sz="2500" dirty="0" smtClean="0">
              <a:latin typeface="新宋体" panose="02010609030101010101" charset="-122"/>
              <a:ea typeface="新宋体" panose="02010609030101010101" charset="-122"/>
            </a:endParaRPr>
          </a:p>
          <a:p>
            <a:r>
              <a:rPr lang="zh-CN" altLang="en-US" sz="2500" dirty="0" smtClean="0">
                <a:latin typeface="新宋体" panose="02010609030101010101" charset="-122"/>
                <a:ea typeface="新宋体" panose="02010609030101010101" charset="-122"/>
              </a:rPr>
              <a:t>最后，安全证明和仿真结果说明了我们的方案能够抵御各种攻击，并且在计算、通信和存储开销方面远远优于之前的方案。</a:t>
            </a:r>
          </a:p>
        </p:txBody>
      </p:sp>
      <p:sp>
        <p:nvSpPr>
          <p:cNvPr id="3" name="标题 1"/>
          <p:cNvSpPr>
            <a:spLocks noGrp="1"/>
          </p:cNvSpPr>
          <p:nvPr/>
        </p:nvSpPr>
        <p:spPr>
          <a:xfrm>
            <a:off x="929640" y="404079"/>
            <a:ext cx="8761095" cy="70739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solidFill>
                  <a:schemeClr val="tx1"/>
                </a:solidFill>
                <a:latin typeface="新宋体" panose="02010609030101010101" charset="-122"/>
                <a:ea typeface="新宋体" panose="02010609030101010101" charset="-122"/>
              </a:rPr>
              <a:t>论文大致工作</a:t>
            </a:r>
            <a:r>
              <a:rPr lang="zh-CN" sz="3200" dirty="0" smtClean="0">
                <a:solidFill>
                  <a:schemeClr val="tx1"/>
                </a:solidFill>
                <a:latin typeface="新宋体" panose="02010609030101010101" charset="-122"/>
                <a:ea typeface="新宋体" panose="02010609030101010101" charset="-122"/>
              </a:rPr>
              <a:t>：</a:t>
            </a:r>
            <a:endParaRPr lang="zh-CN" altLang="en-US" sz="3200" dirty="0" smtClean="0">
              <a:solidFill>
                <a:schemeClr val="tx1"/>
              </a:solidFill>
              <a:latin typeface="新宋体" panose="02010609030101010101" charset="-122"/>
              <a:ea typeface="新宋体" panose="02010609030101010101"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C:\Users\dell\Desktop\QQ截图20180328184654.pngQQ截图20180328184654"/>
          <p:cNvPicPr>
            <a:picLocks noChangeAspect="1"/>
          </p:cNvPicPr>
          <p:nvPr>
            <p:custDataLst>
              <p:tags r:id="rId2"/>
            </p:custDataLst>
          </p:nvPr>
        </p:nvPicPr>
        <p:blipFill>
          <a:blip r:embed="rId6"/>
          <a:srcRect/>
          <a:stretch>
            <a:fillRect/>
          </a:stretch>
        </p:blipFill>
        <p:spPr>
          <a:xfrm>
            <a:off x="5104765" y="1368053"/>
            <a:ext cx="6917055" cy="4137025"/>
          </a:xfrm>
          <a:prstGeom prst="rect">
            <a:avLst/>
          </a:prstGeom>
        </p:spPr>
      </p:pic>
      <p:sp>
        <p:nvSpPr>
          <p:cNvPr id="5" name="标题 1"/>
          <p:cNvSpPr txBox="1"/>
          <p:nvPr>
            <p:custDataLst>
              <p:tags r:id="rId3"/>
            </p:custDataLst>
          </p:nvPr>
        </p:nvSpPr>
        <p:spPr>
          <a:xfrm>
            <a:off x="681355" y="391160"/>
            <a:ext cx="9141460" cy="1182370"/>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t>m-Healthcare云计算系统的多重安全和隐私级别</a:t>
            </a:r>
          </a:p>
        </p:txBody>
      </p:sp>
      <p:sp>
        <p:nvSpPr>
          <p:cNvPr id="6" name="文本占位符 8"/>
          <p:cNvSpPr txBox="1"/>
          <p:nvPr>
            <p:custDataLst>
              <p:tags r:id="rId4"/>
            </p:custDataLst>
          </p:nvPr>
        </p:nvSpPr>
        <p:spPr>
          <a:xfrm>
            <a:off x="532765" y="1360170"/>
            <a:ext cx="4572000" cy="5104765"/>
          </a:xfrm>
          <a:prstGeom prst="rect">
            <a:avLst/>
          </a:prstGeom>
        </p:spPr>
        <p:txBody>
          <a:bodyPr>
            <a:no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smtClean="0"/>
              <a:t>直接授权的医生在当地的医疗服务提供者中使用绿色标签，由患者授权，可以访问患者的个人健康信息，并验证患者的身份；</a:t>
            </a:r>
          </a:p>
          <a:p>
            <a:r>
              <a:rPr lang="zh-CN" altLang="en-US" sz="2400" dirty="0" smtClean="0"/>
              <a:t>间接授权的医师，在远程医疗服务提供者中有黄色标签的医生，由直接授权的医师授权给医疗顾问或一些研究目的，他们只能获取个人健康信息，但不能访问病人的身份；</a:t>
            </a:r>
          </a:p>
          <a:p>
            <a:r>
              <a:rPr lang="zh-CN" altLang="en-US" sz="2400" dirty="0" smtClean="0"/>
              <a:t>对于有红色标签的未经授权的人，什么也不能得到。</a:t>
            </a:r>
          </a:p>
          <a:p>
            <a:endParaRPr lang="zh-CN" altLang="en-US" sz="2400" dirty="0" smtClean="0"/>
          </a:p>
        </p:txBody>
      </p:sp>
      <p:sp>
        <p:nvSpPr>
          <p:cNvPr id="2" name="文本框 1"/>
          <p:cNvSpPr txBox="1"/>
          <p:nvPr/>
        </p:nvSpPr>
        <p:spPr>
          <a:xfrm>
            <a:off x="5893435" y="5718810"/>
            <a:ext cx="5340350" cy="645160"/>
          </a:xfrm>
          <a:prstGeom prst="rect">
            <a:avLst/>
          </a:prstGeom>
          <a:noFill/>
        </p:spPr>
        <p:txBody>
          <a:bodyPr wrap="square" rtlCol="0">
            <a:spAutoFit/>
          </a:bodyPr>
          <a:lstStyle/>
          <a:p>
            <a:pPr algn="ctr"/>
            <a:r>
              <a:rPr lang="zh-CN" altLang="en-US" dirty="0"/>
              <a:t>图1</a:t>
            </a:r>
          </a:p>
          <a:p>
            <a:pPr algn="ctr"/>
            <a:r>
              <a:rPr lang="zh-CN" altLang="en-US" dirty="0"/>
              <a:t>m-Healthcare云计算系统的多重安全和隐私级别</a:t>
            </a:r>
          </a:p>
        </p:txBody>
      </p:sp>
      <p:sp>
        <p:nvSpPr>
          <p:cNvPr id="3" name="灯片编号占位符 2"/>
          <p:cNvSpPr>
            <a:spLocks noGrp="1"/>
          </p:cNvSpPr>
          <p:nvPr>
            <p:ph type="sldNum" sz="quarter" idx="12"/>
          </p:nvPr>
        </p:nvSpPr>
        <p:spPr/>
        <p:txBody>
          <a:bodyPr/>
          <a:lstStyle/>
          <a:p>
            <a:fld id="{565CE74E-AB26-4998-AD42-012C4C1AD076}" type="slidenum">
              <a:rPr lang="zh-CN" altLang="en-US" smtClean="0"/>
              <a:t>7</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C:\Users\dell\Desktop\QQ截图20180328195129.pngQQ截图20180328195129"/>
          <p:cNvPicPr>
            <a:picLocks noChangeAspect="1"/>
          </p:cNvPicPr>
          <p:nvPr>
            <p:custDataLst>
              <p:tags r:id="rId2"/>
            </p:custDataLst>
          </p:nvPr>
        </p:nvPicPr>
        <p:blipFill>
          <a:blip r:embed="rId6"/>
          <a:srcRect/>
          <a:stretch>
            <a:fillRect/>
          </a:stretch>
        </p:blipFill>
        <p:spPr>
          <a:xfrm>
            <a:off x="4693196" y="1690688"/>
            <a:ext cx="6386830" cy="3197860"/>
          </a:xfrm>
          <a:prstGeom prst="rect">
            <a:avLst/>
          </a:prstGeom>
        </p:spPr>
      </p:pic>
      <p:sp>
        <p:nvSpPr>
          <p:cNvPr id="5" name="标题 1"/>
          <p:cNvSpPr txBox="1"/>
          <p:nvPr>
            <p:custDataLst>
              <p:tags r:id="rId3"/>
            </p:custDataLst>
          </p:nvPr>
        </p:nvSpPr>
        <p:spPr>
          <a:xfrm>
            <a:off x="48514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sym typeface="+mn-ea"/>
              </a:rPr>
              <a:t>分布式医疗保健云计算系统的网络模型：</a:t>
            </a:r>
            <a:endParaRPr lang="zh-CN" altLang="en-US" sz="3200" dirty="0" smtClean="0"/>
          </a:p>
        </p:txBody>
      </p:sp>
      <p:sp>
        <p:nvSpPr>
          <p:cNvPr id="6" name="文本占位符 8"/>
          <p:cNvSpPr txBox="1"/>
          <p:nvPr>
            <p:custDataLst>
              <p:tags r:id="rId4"/>
            </p:custDataLst>
          </p:nvPr>
        </p:nvSpPr>
        <p:spPr>
          <a:xfrm>
            <a:off x="485140" y="1691005"/>
            <a:ext cx="3700605" cy="4197416"/>
          </a:xfrm>
          <a:prstGeom prst="rect">
            <a:avLst/>
          </a:prstGeom>
        </p:spPr>
        <p:txBody>
          <a:bodyPr>
            <a:no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00000"/>
              </a:lnSpc>
              <a:buNone/>
            </a:pPr>
            <a:r>
              <a:rPr lang="zh-CN" altLang="en-US" sz="2400" dirty="0" smtClean="0"/>
              <a:t>图2所示的基本医疗保健系统主要由三个组成部分组成:</a:t>
            </a:r>
            <a:endParaRPr lang="en-US" altLang="zh-CN" sz="2400" dirty="0" smtClean="0"/>
          </a:p>
          <a:p>
            <a:pPr fontAlgn="auto">
              <a:lnSpc>
                <a:spcPct val="100000"/>
              </a:lnSpc>
            </a:pPr>
            <a:r>
              <a:rPr lang="zh-CN" altLang="en-US" sz="2400" dirty="0" smtClean="0"/>
              <a:t>身体区域网络</a:t>
            </a:r>
            <a:r>
              <a:rPr lang="zh-CN" altLang="en-US" sz="2400" dirty="0" smtClean="0"/>
              <a:t>(</a:t>
            </a:r>
            <a:r>
              <a:rPr lang="en-US" altLang="zh-CN" sz="2400" dirty="0"/>
              <a:t>BAN</a:t>
            </a:r>
            <a:r>
              <a:rPr lang="zh-CN" altLang="en-US" sz="2400" dirty="0" smtClean="0"/>
              <a:t>)</a:t>
            </a:r>
            <a:endParaRPr lang="en-US" altLang="zh-CN" sz="2400" dirty="0" smtClean="0"/>
          </a:p>
          <a:p>
            <a:pPr fontAlgn="auto">
              <a:lnSpc>
                <a:spcPct val="100000"/>
              </a:lnSpc>
            </a:pPr>
            <a:r>
              <a:rPr lang="zh-CN" altLang="en-US" sz="2400" dirty="0" smtClean="0"/>
              <a:t>无线传输网络</a:t>
            </a:r>
            <a:endParaRPr lang="en-US" altLang="zh-CN" sz="2400" dirty="0" smtClean="0"/>
          </a:p>
          <a:p>
            <a:pPr fontAlgn="auto">
              <a:lnSpc>
                <a:spcPct val="100000"/>
              </a:lnSpc>
            </a:pPr>
            <a:r>
              <a:rPr lang="zh-CN" altLang="en-US" sz="2400" dirty="0" smtClean="0"/>
              <a:t>配备自己的云服务器的医疗服务提供者。</a:t>
            </a:r>
            <a:endParaRPr lang="en-US" altLang="zh-CN" sz="2400" dirty="0" smtClean="0"/>
          </a:p>
        </p:txBody>
      </p:sp>
      <p:sp>
        <p:nvSpPr>
          <p:cNvPr id="2" name="文本框 1"/>
          <p:cNvSpPr txBox="1"/>
          <p:nvPr/>
        </p:nvSpPr>
        <p:spPr>
          <a:xfrm>
            <a:off x="5831753" y="5299869"/>
            <a:ext cx="4632960" cy="923330"/>
          </a:xfrm>
          <a:prstGeom prst="rect">
            <a:avLst/>
          </a:prstGeom>
          <a:noFill/>
        </p:spPr>
        <p:txBody>
          <a:bodyPr wrap="square" rtlCol="0">
            <a:spAutoFit/>
          </a:bodyPr>
          <a:lstStyle/>
          <a:p>
            <a:pPr algn="ctr"/>
            <a:r>
              <a:rPr dirty="0"/>
              <a:t>图</a:t>
            </a:r>
            <a:r>
              <a:rPr smtClean="0"/>
              <a:t>2</a:t>
            </a:r>
            <a:r>
              <a:rPr lang="en-US" smtClean="0"/>
              <a:t> </a:t>
            </a:r>
          </a:p>
          <a:p>
            <a:pPr algn="ctr"/>
            <a:r>
              <a:rPr lang="zh-CN" altLang="en-US" dirty="0" smtClean="0"/>
              <a:t>电</a:t>
            </a:r>
            <a:r>
              <a:rPr lang="zh-CN" altLang="en-US" dirty="0"/>
              <a:t>子卫生系统的基本架构</a:t>
            </a:r>
          </a:p>
          <a:p>
            <a:pPr algn="ctr"/>
            <a:endParaRPr dirty="0"/>
          </a:p>
        </p:txBody>
      </p:sp>
      <p:sp>
        <p:nvSpPr>
          <p:cNvPr id="3" name="灯片编号占位符 2"/>
          <p:cNvSpPr>
            <a:spLocks noGrp="1"/>
          </p:cNvSpPr>
          <p:nvPr>
            <p:ph type="sldNum" sz="quarter" idx="12"/>
          </p:nvPr>
        </p:nvSpPr>
        <p:spPr/>
        <p:txBody>
          <a:bodyPr/>
          <a:lstStyle/>
          <a:p>
            <a:fld id="{565CE74E-AB26-4998-AD42-012C4C1AD076}" type="slidenum">
              <a:rPr lang="zh-CN" altLang="en-US" smtClean="0"/>
              <a:t>8</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C:\Users\dell\Desktop\QQ截图20180328194633.pngQQ截图20180328194633"/>
          <p:cNvPicPr>
            <a:picLocks noChangeAspect="1"/>
          </p:cNvPicPr>
          <p:nvPr>
            <p:custDataLst>
              <p:tags r:id="rId2"/>
            </p:custDataLst>
          </p:nvPr>
        </p:nvPicPr>
        <p:blipFill>
          <a:blip r:embed="rId6"/>
          <a:srcRect/>
          <a:stretch>
            <a:fillRect/>
          </a:stretch>
        </p:blipFill>
        <p:spPr>
          <a:xfrm>
            <a:off x="5829300" y="1536065"/>
            <a:ext cx="6029325" cy="3785870"/>
          </a:xfrm>
          <a:prstGeom prst="rect">
            <a:avLst/>
          </a:prstGeom>
        </p:spPr>
      </p:pic>
      <p:sp>
        <p:nvSpPr>
          <p:cNvPr id="5" name="标题 1"/>
          <p:cNvSpPr txBox="1"/>
          <p:nvPr>
            <p:custDataLst>
              <p:tags r:id="rId3"/>
            </p:custDataLst>
          </p:nvPr>
        </p:nvSpPr>
        <p:spPr>
          <a:xfrm>
            <a:off x="485140" y="365125"/>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sym typeface="+mn-ea"/>
              </a:rPr>
              <a:t>分布式医疗保健云计算系统的网络模型</a:t>
            </a:r>
            <a:r>
              <a:rPr lang="zh-CN" altLang="en-US" sz="3200" dirty="0" smtClean="0"/>
              <a:t>：</a:t>
            </a:r>
          </a:p>
        </p:txBody>
      </p:sp>
      <p:sp>
        <p:nvSpPr>
          <p:cNvPr id="6" name="文本占位符 8"/>
          <p:cNvSpPr txBox="1"/>
          <p:nvPr>
            <p:custDataLst>
              <p:tags r:id="rId4"/>
            </p:custDataLst>
          </p:nvPr>
        </p:nvSpPr>
        <p:spPr>
          <a:xfrm>
            <a:off x="485140" y="1658752"/>
            <a:ext cx="5067300" cy="4496303"/>
          </a:xfrm>
          <a:prstGeom prst="rect">
            <a:avLst/>
          </a:prstGeom>
        </p:spPr>
        <p:txBody>
          <a:bodyPr>
            <a:noAutofit/>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00000"/>
              </a:lnSpc>
              <a:buNone/>
            </a:pPr>
            <a:r>
              <a:rPr lang="zh-CN" altLang="en-US" sz="2700" dirty="0" smtClean="0"/>
              <a:t>图</a:t>
            </a:r>
            <a:r>
              <a:rPr lang="en-US" altLang="zh-CN" sz="2700" dirty="0" smtClean="0"/>
              <a:t>3</a:t>
            </a:r>
            <a:r>
              <a:rPr lang="zh-CN" altLang="en-US" sz="2700" dirty="0" smtClean="0"/>
              <a:t>有三家分布式医疗机构A、B</a:t>
            </a:r>
            <a:r>
              <a:rPr lang="zh-CN" altLang="en-US" sz="2700" dirty="0"/>
              <a:t>、</a:t>
            </a:r>
            <a:r>
              <a:rPr lang="zh-CN" altLang="en-US" sz="2700" dirty="0" smtClean="0"/>
              <a:t>C和医学研究机构D。</a:t>
            </a:r>
            <a:endParaRPr lang="en-US" altLang="zh-CN" sz="2700" dirty="0" smtClean="0"/>
          </a:p>
          <a:p>
            <a:pPr fontAlgn="auto">
              <a:lnSpc>
                <a:spcPct val="100000"/>
              </a:lnSpc>
            </a:pPr>
            <a:r>
              <a:rPr lang="zh-CN" altLang="en-US" sz="2700" dirty="0" smtClean="0"/>
              <a:t>假设病人P在医院A，所有她/他的个人健康信息储存在医院A的云服务器。</a:t>
            </a:r>
            <a:endParaRPr lang="en-US" altLang="zh-CN" sz="2700" dirty="0" smtClean="0"/>
          </a:p>
          <a:p>
            <a:pPr fontAlgn="auto">
              <a:lnSpc>
                <a:spcPct val="100000"/>
              </a:lnSpc>
            </a:pPr>
            <a:r>
              <a:rPr lang="en-US" altLang="zh-CN" sz="2700" dirty="0" smtClean="0"/>
              <a:t>A</a:t>
            </a:r>
            <a:r>
              <a:rPr lang="zh-CN" altLang="en-US" sz="2700" dirty="0" smtClean="0"/>
              <a:t>医院需要对患者P的个人健康信息进行三次难以区分的转录模</a:t>
            </a:r>
            <a:r>
              <a:rPr lang="zh-CN" altLang="en-US" sz="2700" dirty="0"/>
              <a:t>拟，</a:t>
            </a:r>
            <a:r>
              <a:rPr lang="zh-CN" altLang="en-US" sz="2700" dirty="0" smtClean="0"/>
              <a:t>与</a:t>
            </a:r>
            <a:r>
              <a:rPr lang="en-US" altLang="zh-CN" sz="2700" dirty="0" smtClean="0"/>
              <a:t>B</a:t>
            </a:r>
            <a:r>
              <a:rPr lang="zh-CN" altLang="en-US" sz="2700" dirty="0" smtClean="0"/>
              <a:t>、</a:t>
            </a:r>
            <a:r>
              <a:rPr lang="en-US" altLang="zh-CN" sz="2700" dirty="0" smtClean="0"/>
              <a:t>C</a:t>
            </a:r>
            <a:r>
              <a:rPr lang="zh-CN" altLang="en-US" sz="2700" dirty="0" smtClean="0"/>
              <a:t>、</a:t>
            </a:r>
            <a:r>
              <a:rPr lang="en-US" altLang="zh-CN" sz="2700" dirty="0" smtClean="0"/>
              <a:t>D</a:t>
            </a:r>
            <a:r>
              <a:rPr lang="zh-CN" altLang="en-US" sz="2700" dirty="0" smtClean="0"/>
              <a:t>合</a:t>
            </a:r>
            <a:r>
              <a:rPr lang="zh-CN" altLang="en-US" sz="2700" dirty="0"/>
              <a:t>作进行医疗咨询或其他研究目</a:t>
            </a:r>
            <a:r>
              <a:rPr lang="zh-CN" altLang="en-US" sz="2700" dirty="0" smtClean="0"/>
              <a:t>的</a:t>
            </a:r>
            <a:r>
              <a:rPr lang="zh-CN" altLang="en-US" sz="2700" b="1" dirty="0" smtClean="0"/>
              <a:t>。</a:t>
            </a:r>
            <a:endParaRPr lang="zh-CN" altLang="en-US" sz="2700" dirty="0" smtClean="0"/>
          </a:p>
        </p:txBody>
      </p:sp>
      <p:sp>
        <p:nvSpPr>
          <p:cNvPr id="2" name="文本框 1"/>
          <p:cNvSpPr txBox="1"/>
          <p:nvPr/>
        </p:nvSpPr>
        <p:spPr>
          <a:xfrm>
            <a:off x="6367780" y="5509895"/>
            <a:ext cx="4632960" cy="645160"/>
          </a:xfrm>
          <a:prstGeom prst="rect">
            <a:avLst/>
          </a:prstGeom>
          <a:noFill/>
        </p:spPr>
        <p:txBody>
          <a:bodyPr wrap="square" rtlCol="0">
            <a:spAutoFit/>
          </a:bodyPr>
          <a:lstStyle/>
          <a:p>
            <a:pPr algn="ctr"/>
            <a:r>
              <a:rPr lang="zh-CN" altLang="en-US"/>
              <a:t>图</a:t>
            </a:r>
            <a:r>
              <a:rPr lang="en-US" altLang="zh-CN"/>
              <a:t>3</a:t>
            </a:r>
          </a:p>
          <a:p>
            <a:pPr algn="ctr"/>
            <a:r>
              <a:rPr lang="zh-CN" altLang="en-US"/>
              <a:t>分布式移动医疗云计算系统概述</a:t>
            </a:r>
          </a:p>
        </p:txBody>
      </p:sp>
      <p:sp>
        <p:nvSpPr>
          <p:cNvPr id="3" name="灯片编号占位符 2"/>
          <p:cNvSpPr>
            <a:spLocks noGrp="1"/>
          </p:cNvSpPr>
          <p:nvPr>
            <p:ph type="sldNum" sz="quarter" idx="12"/>
          </p:nvPr>
        </p:nvSpPr>
        <p:spPr/>
        <p:txBody>
          <a:bodyPr/>
          <a:lstStyle/>
          <a:p>
            <a:fld id="{565CE74E-AB26-4998-AD42-012C4C1AD076}" type="slidenum">
              <a:rPr lang="zh-CN" altLang="en-US" smtClean="0"/>
              <a:t>9</a:t>
            </a:fld>
            <a:endParaRPr lang="zh-CN" altLang="en-US"/>
          </a:p>
        </p:txBody>
      </p:sp>
    </p:spTree>
    <p:custDataLst>
      <p:tags r:id="rId1"/>
    </p:custData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ID" val="150995265"/>
  <p:tag name="KSO_WM_SLIDE_INDEX" val="28"/>
  <p:tag name="KSO_WM_SLIDE_ITEM_CNT" val="4"/>
  <p:tag name="KSO_WM_SLIDE_LAYOUT" val="l"/>
  <p:tag name="KSO_WM_SLIDE_LAYOUT_CNT" val="1"/>
  <p:tag name="KSO_WM_SLIDE_TYPE" val="contents"/>
  <p:tag name="KSO_WM_BEAUTIFY_FLAG" val="#wm#"/>
  <p:tag name="KSO_WM_TEMPLATE_CATEGORY" val="preset"/>
  <p:tag name="KSO_WM_TEMPLATE_INDEX" val="1"/>
  <p:tag name="KSO_WM_TAG_VERSION" val="1.0"/>
  <p:tag name="KSO_WM_DIAGRAM_GROUP_CODE" val="第七组"/>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
  <p:tag name="KSO_WM_SLIDE_ID" val="150995295"/>
  <p:tag name="KSO_WM_SLIDE_INDEX" val="48"/>
  <p:tag name="KSO_WM_SLIDE_ITEM_CNT" val="1"/>
  <p:tag name="KSO_WM_SLIDE_LAYOUT" val="f"/>
  <p:tag name="KSO_WM_SLIDE_LAYOUT_CNT" val="1"/>
  <p:tag name="KSO_WM_SLIDE_TYPE" val="text"/>
  <p:tag name="KSO_WM_BEAUTIFY_FLAG" val="#wm#"/>
  <p:tag name="KSO_WM_SLIDE_POSITION" val="87*63"/>
  <p:tag name="KSO_WM_SLIDE_SIZE" val="785*407"/>
  <p:tag name="KSO_WM_TAG_VERSION" val="1.0"/>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95*f*1"/>
  <p:tag name="KSO_WM_UNIT_CLEAR" val="1"/>
  <p:tag name="KSO_WM_UNIT_LAYERLEVEL" val="1"/>
  <p:tag name="KSO_WM_UNIT_VALUE" val="210"/>
  <p:tag name="KSO_WM_UNIT_HIGHLIGHT" val="0"/>
  <p:tag name="KSO_WM_UNIT_COMPATIBLE" val="0"/>
  <p:tag name="KSO_WM_BEAUTIFY_FLAG" val="#wm#"/>
  <p:tag name="KSO_WM_UNIT_PRESET_TEXT" val="请在此处添加文本"/>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
  <p:tag name="KSO_WM_SLIDE_ID" val="150995295"/>
  <p:tag name="KSO_WM_SLIDE_INDEX" val="48"/>
  <p:tag name="KSO_WM_SLIDE_ITEM_CNT" val="1"/>
  <p:tag name="KSO_WM_SLIDE_LAYOUT" val="f"/>
  <p:tag name="KSO_WM_SLIDE_LAYOUT_CNT" val="1"/>
  <p:tag name="KSO_WM_SLIDE_TYPE" val="text"/>
  <p:tag name="KSO_WM_BEAUTIFY_FLAG" val="#wm#"/>
  <p:tag name="KSO_WM_SLIDE_POSITION" val="87*63"/>
  <p:tag name="KSO_WM_SLIDE_SIZE" val="785*407"/>
  <p:tag name="KSO_WM_TAG_VERSION" val="1.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95*f*1"/>
  <p:tag name="KSO_WM_UNIT_CLEAR" val="1"/>
  <p:tag name="KSO_WM_UNIT_LAYERLEVEL" val="1"/>
  <p:tag name="KSO_WM_UNIT_VALUE" val="210"/>
  <p:tag name="KSO_WM_UNIT_HIGHLIGHT" val="0"/>
  <p:tag name="KSO_WM_UNIT_COMPATIBLE" val="0"/>
  <p:tag name="KSO_WM_BEAUTIFY_FLAG" val="#wm#"/>
  <p:tag name="KSO_WM_UNIT_PRESET_TEXT" val="请在此处添加文本"/>
</p:tagLst>
</file>

<file path=ppt/tags/tag14.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d"/>
  <p:tag name="KSO_WM_UNIT_INDEX" val="1"/>
  <p:tag name="KSO_WM_UNIT_ID" val="150995205*d*1"/>
  <p:tag name="KSO_WM_UNIT_CLEAR" val="0"/>
  <p:tag name="KSO_WM_UNIT_LAYERLEVEL" val="1"/>
  <p:tag name="KSO_WM_UNIT_VALUE" val="1210*1460"/>
  <p:tag name="KSO_WM_UNIT_HIGHLIGHT" val="0"/>
  <p:tag name="KSO_WM_UNIT_COMPATIBLE" val="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18.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d"/>
  <p:tag name="KSO_WM_UNIT_INDEX" val="1"/>
  <p:tag name="KSO_WM_UNIT_ID" val="150995205*d*1"/>
  <p:tag name="KSO_WM_UNIT_CLEAR" val="0"/>
  <p:tag name="KSO_WM_UNIT_LAYERLEVEL" val="1"/>
  <p:tag name="KSO_WM_UNIT_VALUE" val="1210*1460"/>
  <p:tag name="KSO_WM_UNIT_HIGHLIGHT" val="0"/>
  <p:tag name="KSO_WM_UNIT_COMPATIBLE" val="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l_h_f"/>
  <p:tag name="KSO_WM_UNIT_INDEX" val="1_1_1"/>
  <p:tag name="KSO_WM_UNIT_ID" val="150995265*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22.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d"/>
  <p:tag name="KSO_WM_UNIT_INDEX" val="1"/>
  <p:tag name="KSO_WM_UNIT_ID" val="150995205*d*1"/>
  <p:tag name="KSO_WM_UNIT_CLEAR" val="0"/>
  <p:tag name="KSO_WM_UNIT_LAYERLEVEL" val="1"/>
  <p:tag name="KSO_WM_UNIT_VALUE" val="1210*1460"/>
  <p:tag name="KSO_WM_UNIT_HIGHLIGHT" val="0"/>
  <p:tag name="KSO_WM_UNIT_COMPATIBLE" val="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26.xml><?xml version="1.0" encoding="utf-8"?>
<p:tagLst xmlns:a="http://schemas.openxmlformats.org/drawingml/2006/main" xmlns:r="http://schemas.openxmlformats.org/officeDocument/2006/relationships" xmlns:p="http://schemas.openxmlformats.org/presentationml/2006/main">
  <p:tag name="KSO_WM_SLIDE_ID" val="150995248"/>
  <p:tag name="KSO_WM_SLIDE_INDEX" val="7"/>
  <p:tag name="KSO_WM_SLIDE_ITEM_CNT" val="3"/>
  <p:tag name="KSO_WM_SLIDE_LAYOUT" val="a_l"/>
  <p:tag name="KSO_WM_SLIDE_LAYOUT_CNT" val="1_1"/>
  <p:tag name="KSO_WM_SLIDE_TYPE" val="contents"/>
  <p:tag name="KSO_WM_BEAUTIFY_FLAG" val="#wm#"/>
  <p:tag name="KSO_WM_TEMPLATE_CATEGORY" val="preset"/>
  <p:tag name="KSO_WM_TEMPLATE_INDEX" val="1"/>
  <p:tag name="KSO_WM_TAG_VERSION" val="1.0"/>
  <p:tag name="KSO_WM_DIAGRAM_GROUP_CODE" val="第五组"/>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28.xml><?xml version="1.0" encoding="utf-8"?>
<p:tagLst xmlns:a="http://schemas.openxmlformats.org/drawingml/2006/main" xmlns:r="http://schemas.openxmlformats.org/officeDocument/2006/relationships" xmlns:p="http://schemas.openxmlformats.org/presentationml/2006/main">
  <p:tag name="KSO_WM_SLIDE_ID" val="150995249"/>
  <p:tag name="KSO_WM_SLIDE_INDEX" val="26"/>
  <p:tag name="KSO_WM_SLIDE_ITEM_CNT" val="4"/>
  <p:tag name="KSO_WM_SLIDE_LAYOUT" val="a_l"/>
  <p:tag name="KSO_WM_SLIDE_LAYOUT_CNT" val="1_1"/>
  <p:tag name="KSO_WM_SLIDE_TYPE" val="contents"/>
  <p:tag name="KSO_WM_BEAUTIFY_FLAG" val="#wm#"/>
  <p:tag name="KSO_WM_TEMPLATE_CATEGORY" val="preset"/>
  <p:tag name="KSO_WM_TEMPLATE_INDEX" val="1"/>
  <p:tag name="KSO_WM_TAG_VERSION" val="1.0"/>
  <p:tag name="KSO_WM_DIAGRAM_GROUP_CODE" val="第五组"/>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49*a*1"/>
  <p:tag name="KSO_WM_UNIT_CLEAR" val="1"/>
  <p:tag name="KSO_WM_UNIT_LAYERLEVEL" val="1"/>
  <p:tag name="KSO_WM_UNIT_ISCONTENTSTITLE" val="1"/>
  <p:tag name="KSO_WM_UNIT_VALUE" val="40"/>
  <p:tag name="KSO_WM_UNIT_HIGHLIGHT" val="0"/>
  <p:tag name="KSO_WM_UNIT_COMPATIBLE" val="0"/>
  <p:tag name="KSO_WM_UNIT_PRESET_TEXT" val="请在此处添加标题"/>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l_h_f"/>
  <p:tag name="KSO_WM_UNIT_INDEX" val="1_2_1"/>
  <p:tag name="KSO_WM_UNIT_ID" val="150995265*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30.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d"/>
  <p:tag name="KSO_WM_UNIT_INDEX" val="1"/>
  <p:tag name="KSO_WM_UNIT_ID" val="150995205*d*1"/>
  <p:tag name="KSO_WM_UNIT_CLEAR" val="0"/>
  <p:tag name="KSO_WM_UNIT_LAYERLEVEL" val="1"/>
  <p:tag name="KSO_WM_UNIT_VALUE" val="1210*1460"/>
  <p:tag name="KSO_WM_UNIT_HIGHLIGHT" val="0"/>
  <p:tag name="KSO_WM_UNIT_COMPATIBLE" val="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34.xml><?xml version="1.0" encoding="utf-8"?>
<p:tagLst xmlns:a="http://schemas.openxmlformats.org/drawingml/2006/main" xmlns:r="http://schemas.openxmlformats.org/officeDocument/2006/relationships" xmlns:p="http://schemas.openxmlformats.org/presentationml/2006/main">
  <p:tag name="KSO_WM_SLIDE_ID" val="150995249"/>
  <p:tag name="KSO_WM_SLIDE_INDEX" val="26"/>
  <p:tag name="KSO_WM_SLIDE_ITEM_CNT" val="4"/>
  <p:tag name="KSO_WM_SLIDE_LAYOUT" val="a_l"/>
  <p:tag name="KSO_WM_SLIDE_LAYOUT_CNT" val="1_1"/>
  <p:tag name="KSO_WM_SLIDE_TYPE" val="contents"/>
  <p:tag name="KSO_WM_BEAUTIFY_FLAG" val="#wm#"/>
  <p:tag name="KSO_WM_TEMPLATE_CATEGORY" val="preset"/>
  <p:tag name="KSO_WM_TEMPLATE_INDEX" val="1"/>
  <p:tag name="KSO_WM_TAG_VERSION" val="1.0"/>
  <p:tag name="KSO_WM_DIAGRAM_GROUP_CODE" val="第五组"/>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49*a*1"/>
  <p:tag name="KSO_WM_UNIT_CLEAR" val="1"/>
  <p:tag name="KSO_WM_UNIT_LAYERLEVEL" val="1"/>
  <p:tag name="KSO_WM_UNIT_ISCONTENTSTITLE" val="1"/>
  <p:tag name="KSO_WM_UNIT_VALUE" val="40"/>
  <p:tag name="KSO_WM_UNIT_HIGHLIGHT" val="0"/>
  <p:tag name="KSO_WM_UNIT_COMPATIBLE" val="0"/>
  <p:tag name="KSO_WM_UNIT_PRESET_TEXT" val="请在此处添加标题"/>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SLIDE_ID" val="150995210"/>
  <p:tag name="KSO_WM_SLIDE_INDEX" val="2"/>
  <p:tag name="KSO_WM_SLIDE_ITEM_CNT" val="3"/>
  <p:tag name="KSO_WM_SLIDE_LAYOUT" val="a_f_d"/>
  <p:tag name="KSO_WM_SLIDE_LAYOUT_CNT" val="1_1_2"/>
  <p:tag name="KSO_WM_SLIDE_TYPE" val="text"/>
  <p:tag name="KSO_WM_BEAUTIFY_FLAG" val="#wm#"/>
  <p:tag name="KSO_WM_SLIDE_POSITION" val="66*123"/>
  <p:tag name="KSO_WM_SLIDE_SIZE" val="828*340"/>
  <p:tag name="KSO_WM_TEMPLATE_CATEGORY" val="preset"/>
  <p:tag name="KSO_WM_TEMPLATE_INDEX" val="1"/>
  <p:tag name="KSO_WM_TAG_VERSION" val="1.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10*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49*a*1"/>
  <p:tag name="KSO_WM_UNIT_CLEAR" val="1"/>
  <p:tag name="KSO_WM_UNIT_LAYERLEVEL" val="1"/>
  <p:tag name="KSO_WM_UNIT_ISCONTENTSTITLE" val="1"/>
  <p:tag name="KSO_WM_UNIT_VALUE" val="40"/>
  <p:tag name="KSO_WM_UNIT_HIGHLIGHT" val="0"/>
  <p:tag name="KSO_WM_UNIT_COMPATIBLE" val="0"/>
  <p:tag name="KSO_WM_UNIT_PRESET_TEXT" val="请在此处添加标题"/>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l_h_f"/>
  <p:tag name="KSO_WM_UNIT_INDEX" val="1_3_1"/>
  <p:tag name="KSO_WM_UNIT_ID" val="150995265*l_h_f*1_3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d"/>
  <p:tag name="KSO_WM_UNIT_INDEX" val="1"/>
  <p:tag name="KSO_WM_UNIT_ID" val="150995205*d*1"/>
  <p:tag name="KSO_WM_UNIT_CLEAR" val="0"/>
  <p:tag name="KSO_WM_UNIT_LAYERLEVEL" val="1"/>
  <p:tag name="KSO_WM_UNIT_VALUE" val="1210*1460"/>
  <p:tag name="KSO_WM_UNIT_HIGHLIGHT" val="0"/>
  <p:tag name="KSO_WM_UNIT_COMPATIBLE" val="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47.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l_h_f"/>
  <p:tag name="KSO_WM_UNIT_INDEX" val="1_4_1"/>
  <p:tag name="KSO_WM_UNIT_ID" val="150995265*l_h_f*1_4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50.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53.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57.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6.xml><?xml version="1.0" encoding="utf-8"?>
<p:tagLst xmlns:a="http://schemas.openxmlformats.org/drawingml/2006/main" xmlns:r="http://schemas.openxmlformats.org/officeDocument/2006/relationships" xmlns:p="http://schemas.openxmlformats.org/presentationml/2006/main">
  <p:tag name="KSO_WM_SLIDE_ID" val="150995249"/>
  <p:tag name="KSO_WM_SLIDE_INDEX" val="26"/>
  <p:tag name="KSO_WM_SLIDE_ITEM_CNT" val="4"/>
  <p:tag name="KSO_WM_SLIDE_LAYOUT" val="a_l"/>
  <p:tag name="KSO_WM_SLIDE_LAYOUT_CNT" val="1_1"/>
  <p:tag name="KSO_WM_SLIDE_TYPE" val="contents"/>
  <p:tag name="KSO_WM_BEAUTIFY_FLAG" val="#wm#"/>
  <p:tag name="KSO_WM_TEMPLATE_CATEGORY" val="preset"/>
  <p:tag name="KSO_WM_TEMPLATE_INDEX" val="1"/>
  <p:tag name="KSO_WM_TAG_VERSION" val="1.0"/>
  <p:tag name="KSO_WM_DIAGRAM_GROUP_CODE" val="第五组"/>
</p:tagLst>
</file>

<file path=ppt/tags/tag60.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63.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66.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69.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49*a*1"/>
  <p:tag name="KSO_WM_UNIT_CLEAR" val="1"/>
  <p:tag name="KSO_WM_UNIT_LAYERLEVEL" val="1"/>
  <p:tag name="KSO_WM_UNIT_ISCONTENTSTITLE" val="1"/>
  <p:tag name="KSO_WM_UNIT_VALUE" val="40"/>
  <p:tag name="KSO_WM_UNIT_HIGHLIGHT" val="0"/>
  <p:tag name="KSO_WM_UNIT_COMPATIBLE" val="0"/>
  <p:tag name="KSO_WM_UNIT_PRESET_TEXT" val="请在此处添加标题"/>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72.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75.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78.xml><?xml version="1.0" encoding="utf-8"?>
<p:tagLst xmlns:a="http://schemas.openxmlformats.org/drawingml/2006/main" xmlns:r="http://schemas.openxmlformats.org/officeDocument/2006/relationships" xmlns:p="http://schemas.openxmlformats.org/presentationml/2006/main">
  <p:tag name="KSO_WM_SLIDE_ID" val="150995249"/>
  <p:tag name="KSO_WM_SLIDE_INDEX" val="26"/>
  <p:tag name="KSO_WM_SLIDE_ITEM_CNT" val="4"/>
  <p:tag name="KSO_WM_SLIDE_LAYOUT" val="a_l"/>
  <p:tag name="KSO_WM_SLIDE_LAYOUT_CNT" val="1_1"/>
  <p:tag name="KSO_WM_SLIDE_TYPE" val="contents"/>
  <p:tag name="KSO_WM_BEAUTIFY_FLAG" val="#wm#"/>
  <p:tag name="KSO_WM_TEMPLATE_CATEGORY" val="preset"/>
  <p:tag name="KSO_WM_TEMPLATE_INDEX" val="1"/>
  <p:tag name="KSO_WM_TAG_VERSION" val="1.0"/>
  <p:tag name="KSO_WM_DIAGRAM_GROUP_CODE" val="第五组"/>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49*a*1"/>
  <p:tag name="KSO_WM_UNIT_CLEAR" val="1"/>
  <p:tag name="KSO_WM_UNIT_LAYERLEVEL" val="1"/>
  <p:tag name="KSO_WM_UNIT_ISCONTENTSTITLE" val="1"/>
  <p:tag name="KSO_WM_UNIT_VALUE" val="40"/>
  <p:tag name="KSO_WM_UNIT_HIGHLIGHT" val="0"/>
  <p:tag name="KSO_WM_UNIT_COMPATIBLE" val="0"/>
  <p:tag name="KSO_WM_UNIT_PRESET_TEXT" val="请在此处添加标题"/>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
  <p:tag name="KSO_WM_SLIDE_ID" val="150995295"/>
  <p:tag name="KSO_WM_SLIDE_INDEX" val="48"/>
  <p:tag name="KSO_WM_SLIDE_ITEM_CNT" val="1"/>
  <p:tag name="KSO_WM_SLIDE_LAYOUT" val="f"/>
  <p:tag name="KSO_WM_SLIDE_LAYOUT_CNT" val="1"/>
  <p:tag name="KSO_WM_SLIDE_TYPE" val="text"/>
  <p:tag name="KSO_WM_BEAUTIFY_FLAG" val="#wm#"/>
  <p:tag name="KSO_WM_SLIDE_POSITION" val="87*63"/>
  <p:tag name="KSO_WM_SLIDE_SIZE" val="785*407"/>
  <p:tag name="KSO_WM_TAG_VERSION" val="1.0"/>
</p:tagLst>
</file>

<file path=ppt/tags/tag80.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83.xml><?xml version="1.0" encoding="utf-8"?>
<p:tagLst xmlns:a="http://schemas.openxmlformats.org/drawingml/2006/main" xmlns:r="http://schemas.openxmlformats.org/officeDocument/2006/relationships" xmlns:p="http://schemas.openxmlformats.org/presentationml/2006/main">
  <p:tag name="KSO_WM_SLIDE_ID" val="150995205"/>
  <p:tag name="KSO_WM_SLIDE_INDEX" val="49"/>
  <p:tag name="KSO_WM_SLIDE_ITEM_CNT" val="2"/>
  <p:tag name="KSO_WM_SLIDE_LAYOUT" val="a_f_d"/>
  <p:tag name="KSO_WM_SLIDE_LAYOUT_CNT" val="1_1_1"/>
  <p:tag name="KSO_WM_SLIDE_TYPE" val="text"/>
  <p:tag name="KSO_WM_BEAUTIFY_FLAG" val="#wm#"/>
  <p:tag name="KSO_WM_SLIDE_POSITION" val="66*143"/>
  <p:tag name="KSO_WM_SLIDE_SIZE" val="828*344"/>
  <p:tag name="KSO_WM_TEMPLATE_CATEGORY" val="preset"/>
  <p:tag name="KSO_WM_TEMPLATE_INDEX" val="1"/>
  <p:tag name="KSO_WM_TAG_VERSION" val="1.0"/>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a"/>
  <p:tag name="KSO_WM_UNIT_INDEX" val="1"/>
  <p:tag name="KSO_WM_UNIT_ID" val="150995205*a*1"/>
  <p:tag name="KSO_WM_UNIT_CLEAR" val="1"/>
  <p:tag name="KSO_WM_UNIT_LAYERLEVEL" val="1"/>
  <p:tag name="KSO_WM_UNIT_VALUE" val="44"/>
  <p:tag name="KSO_WM_UNIT_ISCONTENTSTITLE" val="0"/>
  <p:tag name="KSO_WM_UNIT_HIGHLIGHT" val="0"/>
  <p:tag name="KSO_WM_UNIT_COMPATIBLE" val="0"/>
  <p:tag name="KSO_WM_BEAUTIFY_FLAG" val="#wm#"/>
  <p:tag name="KSO_WM_UNIT_PRESET_TEXT" val="请在此处添加标题"/>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05*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f"/>
  <p:tag name="KSO_WM_UNIT_INDEX" val="1"/>
  <p:tag name="KSO_WM_UNIT_ID" val="150995295*f*1"/>
  <p:tag name="KSO_WM_UNIT_CLEAR" val="1"/>
  <p:tag name="KSO_WM_UNIT_LAYERLEVEL" val="1"/>
  <p:tag name="KSO_WM_UNIT_VALUE" val="210"/>
  <p:tag name="KSO_WM_UNIT_HIGHLIGHT" val="0"/>
  <p:tag name="KSO_WM_UNIT_COMPATIBLE" val="0"/>
  <p:tag name="KSO_WM_BEAUTIFY_FLAG" val="#wm#"/>
  <p:tag name="KSO_WM_UNIT_PRESET_TEXT" val="请在此处添加文本"/>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2089</Words>
  <Application>Microsoft Office PowerPoint</Application>
  <PresentationFormat>宽屏</PresentationFormat>
  <Paragraphs>200</Paragraphs>
  <Slides>31</Slides>
  <Notes>12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2" baseType="lpstr">
      <vt:lpstr>宋体</vt:lpstr>
      <vt:lpstr>新宋体</vt:lpstr>
      <vt:lpstr>Arial</vt:lpstr>
      <vt:lpstr>Calibri</vt:lpstr>
      <vt:lpstr>Calibri Light</vt:lpstr>
      <vt:lpstr>Cambria Math</vt:lpstr>
      <vt:lpstr>Symbol</vt:lpstr>
      <vt:lpstr>Wingdings</vt:lpstr>
      <vt:lpstr>Office 主题</vt:lpstr>
      <vt:lpstr>Equation.KSEE3</vt:lpstr>
      <vt:lpstr>公式</vt:lpstr>
      <vt:lpstr>PSMPA: Patient Self-Controllable and Multi-Level Privacy-Preserving Cooperative Authentication in Distributed m-Healthcare Cloud Computing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PSMPA: Patient Self-Controllable and Multi-Level Privacy-Preserving Cooperative Authentication in Distributed m-Healthcare Cloud Computing System</dc:title>
  <dc:creator>杨甜tiantiantian</dc:creator>
  <cp:lastModifiedBy>百祥 杨</cp:lastModifiedBy>
  <cp:revision>56</cp:revision>
  <dcterms:created xsi:type="dcterms:W3CDTF">2015-05-05T08:02:00Z</dcterms:created>
  <dcterms:modified xsi:type="dcterms:W3CDTF">2018-04-07T14:40:11Z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