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  <p:sldMasterId id="2147483684" r:id="rId3"/>
  </p:sldMasterIdLst>
  <p:notesMasterIdLst>
    <p:notesMasterId r:id="rId41"/>
  </p:notesMasterIdLst>
  <p:sldIdLst>
    <p:sldId id="347" r:id="rId4"/>
    <p:sldId id="265" r:id="rId5"/>
    <p:sldId id="269" r:id="rId6"/>
    <p:sldId id="515" r:id="rId7"/>
    <p:sldId id="309" r:id="rId8"/>
    <p:sldId id="464" r:id="rId9"/>
    <p:sldId id="476" r:id="rId10"/>
    <p:sldId id="437" r:id="rId11"/>
    <p:sldId id="257" r:id="rId12"/>
    <p:sldId id="491" r:id="rId13"/>
    <p:sldId id="502" r:id="rId14"/>
    <p:sldId id="503" r:id="rId15"/>
    <p:sldId id="504" r:id="rId16"/>
    <p:sldId id="478" r:id="rId17"/>
    <p:sldId id="501" r:id="rId18"/>
    <p:sldId id="490" r:id="rId19"/>
    <p:sldId id="493" r:id="rId20"/>
    <p:sldId id="494" r:id="rId21"/>
    <p:sldId id="498" r:id="rId22"/>
    <p:sldId id="500" r:id="rId23"/>
    <p:sldId id="516" r:id="rId24"/>
    <p:sldId id="440" r:id="rId25"/>
    <p:sldId id="477" r:id="rId26"/>
    <p:sldId id="467" r:id="rId27"/>
    <p:sldId id="468" r:id="rId28"/>
    <p:sldId id="513" r:id="rId29"/>
    <p:sldId id="514" r:id="rId30"/>
    <p:sldId id="463" r:id="rId31"/>
    <p:sldId id="509" r:id="rId32"/>
    <p:sldId id="508" r:id="rId33"/>
    <p:sldId id="482" r:id="rId34"/>
    <p:sldId id="483" r:id="rId35"/>
    <p:sldId id="484" r:id="rId36"/>
    <p:sldId id="517" r:id="rId37"/>
    <p:sldId id="465" r:id="rId38"/>
    <p:sldId id="506" r:id="rId39"/>
    <p:sldId id="475" r:id="rId40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여기어때 잘난체 OTF" panose="020B0600000101010101" pitchFamily="34" charset="-127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gdata00121" initials="b" lastIdx="1" clrIdx="0">
    <p:extLst>
      <p:ext uri="{19B8F6BF-5375-455C-9EA6-DF929625EA0E}">
        <p15:presenceInfo xmlns:p15="http://schemas.microsoft.com/office/powerpoint/2012/main" userId="S::bigdata00121@gbig1.onmicrosoft.com::3e8d0a89-6a6e-421d-9807-55223a3ba9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F4D"/>
    <a:srgbClr val="FFE47E"/>
    <a:srgbClr val="FFD966"/>
    <a:srgbClr val="FFF091"/>
    <a:srgbClr val="AC86B4"/>
    <a:srgbClr val="9D0DDD"/>
    <a:srgbClr val="C993FF"/>
    <a:srgbClr val="CC99FF"/>
    <a:srgbClr val="FFCC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7" autoAdjust="0"/>
    <p:restoredTop sz="91239" autoAdjust="0"/>
  </p:normalViewPr>
  <p:slideViewPr>
    <p:cSldViewPr snapToGrid="0">
      <p:cViewPr varScale="1">
        <p:scale>
          <a:sx n="78" d="100"/>
          <a:sy n="78" d="100"/>
        </p:scale>
        <p:origin x="902" y="7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n\Downloads\&#49884;&#46020;&#48324;_&#45824;&#51473;&#44368;&#53685;&#53685;&#54665;&#47785;&#51201;_2022111319065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n\Downloads\&#44368;&#53685;&#51060;&#50857;+&#47564;&#51313;&#46020;(2005&#45380;+&#51060;&#54980;)_20221113191957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n\Downloads\&#44368;&#53685;&#51060;&#50857;+&#47564;&#51313;&#46020;(2005&#45380;+&#51060;&#54980;)_20221113191957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82452674379187"/>
          <c:y val="0.17417622389592605"/>
          <c:w val="0.47660234960892789"/>
          <c:h val="0.73760281284153528"/>
        </c:manualLayout>
      </c:layout>
      <c:pieChart>
        <c:varyColors val="1"/>
        <c:ser>
          <c:idx val="0"/>
          <c:order val="0"/>
          <c:tx>
            <c:strRef>
              <c:f>시도별_대중교통통행목적_20221113190653!$K$4</c:f>
              <c:strCache>
                <c:ptCount val="1"/>
                <c:pt idx="0">
                  <c:v>서울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2F-406A-B75B-D7B7F7CE28B3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2F-406A-B75B-D7B7F7CE28B3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2F-406A-B75B-D7B7F7CE28B3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2F-406A-B75B-D7B7F7CE28B3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2F-406A-B75B-D7B7F7CE28B3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2F-406A-B75B-D7B7F7CE28B3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2F-406A-B75B-D7B7F7CE28B3}"/>
              </c:ext>
            </c:extLst>
          </c:dPt>
          <c:dLbls>
            <c:dLbl>
              <c:idx val="0"/>
              <c:layout>
                <c:manualLayout>
                  <c:x val="-0.12867400216647701"/>
                  <c:y val="0.1354512704529167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EC2F98B-D889-4C53-A573-2F38CC8906EC}" type="CATEGORYNAME">
                      <a:rPr lang="ko-KR" altLang="en-US" sz="1200">
                        <a:solidFill>
                          <a:srgbClr val="FFD966"/>
                        </a:solidFill>
                      </a:rPr>
                      <a:pPr>
                        <a:defRPr sz="1200" b="1">
                          <a:solidFill>
                            <a:srgbClr val="C00000"/>
                          </a:solidFill>
                        </a:defRPr>
                      </a:pPr>
                      <a:t>[범주 이름]</a:t>
                    </a:fld>
                    <a:r>
                      <a:rPr lang="ko-KR" altLang="en-US" sz="1200" baseline="0" dirty="0">
                        <a:solidFill>
                          <a:srgbClr val="C00000"/>
                        </a:solidFill>
                      </a:rPr>
                      <a:t>
</a:t>
                    </a:r>
                    <a:fld id="{9DE1E45B-45ED-4728-A342-A1E02E5DEDAA}" type="PERCENTAGE">
                      <a:rPr lang="en-US" altLang="ko-KR" sz="1200" baseline="0">
                        <a:solidFill>
                          <a:schemeClr val="tx1"/>
                        </a:solidFill>
                      </a:rPr>
                      <a:pPr>
                        <a:defRPr sz="1200" b="1">
                          <a:solidFill>
                            <a:srgbClr val="C00000"/>
                          </a:solidFill>
                        </a:defRPr>
                      </a:pPr>
                      <a:t>[백분율]</a:t>
                    </a:fld>
                    <a:endParaRPr lang="ko-KR" altLang="en-US" sz="1200" baseline="0" dirty="0">
                      <a:solidFill>
                        <a:srgbClr val="C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22F-406A-B75B-D7B7F7CE28B3}"/>
                </c:ext>
              </c:extLst>
            </c:dLbl>
            <c:dLbl>
              <c:idx val="1"/>
              <c:layout>
                <c:manualLayout>
                  <c:x val="-0.10114438287716469"/>
                  <c:y val="-0.1435822199733955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E9AAADF-F501-4E6C-84DF-03B962866510}" type="CATEGORYNAME">
                      <a:rPr lang="ko-KR" altLang="en-US" sz="1200">
                        <a:solidFill>
                          <a:srgbClr val="FFD966"/>
                        </a:solidFill>
                      </a:rPr>
                      <a:pPr>
                        <a:defRPr sz="1200" b="1"/>
                      </a:pPr>
                      <a:t>[범주 이름]</a:t>
                    </a:fld>
                    <a:r>
                      <a:rPr lang="ko-KR" altLang="en-US" sz="1200" baseline="0" dirty="0"/>
                      <a:t>
</a:t>
                    </a:r>
                    <a:fld id="{F01A4951-5FDA-423C-B449-DC58A28782C1}" type="PERCENTAGE">
                      <a:rPr lang="en-US" altLang="ko-KR" sz="1200" baseline="0"/>
                      <a:pPr>
                        <a:defRPr sz="1200" b="1"/>
                      </a:pPr>
                      <a:t>[백분율]</a:t>
                    </a:fld>
                    <a:endParaRPr lang="ko-KR" altLang="en-US" sz="12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22F-406A-B75B-D7B7F7CE28B3}"/>
                </c:ext>
              </c:extLst>
            </c:dLbl>
            <c:dLbl>
              <c:idx val="2"/>
              <c:layout>
                <c:manualLayout>
                  <c:x val="-6.6628979930375845E-3"/>
                  <c:y val="-0.132121562250370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4219D67-364F-4B64-B422-7F13137C9114}" type="CATEGORYNAME">
                      <a:rPr lang="ko-KR" altLang="en-US" sz="1200">
                        <a:solidFill>
                          <a:srgbClr val="FFD966"/>
                        </a:solidFill>
                      </a:rPr>
                      <a:pPr>
                        <a:defRPr sz="1200" b="1"/>
                      </a:pPr>
                      <a:t>[범주 이름]</a:t>
                    </a:fld>
                    <a:r>
                      <a:rPr lang="ko-KR" altLang="en-US" sz="1200" baseline="0" dirty="0"/>
                      <a:t>
</a:t>
                    </a:r>
                    <a:fld id="{115C7A9C-DFBB-45EB-BF74-65660F02471E}" type="PERCENTAGE">
                      <a:rPr lang="en-US" altLang="ko-KR" sz="1200" baseline="0"/>
                      <a:pPr>
                        <a:defRPr sz="1200" b="1"/>
                      </a:pPr>
                      <a:t>[백분율]</a:t>
                    </a:fld>
                    <a:endParaRPr lang="ko-KR" altLang="en-US" sz="12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7907334368015"/>
                      <c:h val="0.1385689749206377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22F-406A-B75B-D7B7F7CE28B3}"/>
                </c:ext>
              </c:extLst>
            </c:dLbl>
            <c:dLbl>
              <c:idx val="3"/>
              <c:layout>
                <c:manualLayout>
                  <c:x val="0.11795593771323862"/>
                  <c:y val="-0.166894868903429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2F-406A-B75B-D7B7F7CE28B3}"/>
                </c:ext>
              </c:extLst>
            </c:dLbl>
            <c:dLbl>
              <c:idx val="4"/>
              <c:layout>
                <c:manualLayout>
                  <c:x val="0.12722589630045028"/>
                  <c:y val="0.1247730161131543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2F-406A-B75B-D7B7F7CE28B3}"/>
                </c:ext>
              </c:extLst>
            </c:dLbl>
            <c:dLbl>
              <c:idx val="5"/>
              <c:layout>
                <c:manualLayout>
                  <c:x val="-1.2176560121765601E-2"/>
                  <c:y val="2.053388090349074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2F-406A-B75B-D7B7F7CE28B3}"/>
                </c:ext>
              </c:extLst>
            </c:dLbl>
            <c:dLbl>
              <c:idx val="6"/>
              <c:layout>
                <c:manualLayout>
                  <c:x val="2.6382546930492135E-2"/>
                  <c:y val="1.232032854209445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22F-406A-B75B-D7B7F7CE2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시도별_대중교통통행목적_20221113190653!$L$3:$R$3</c:f>
              <c:strCache>
                <c:ptCount val="7"/>
                <c:pt idx="0">
                  <c:v>출퇴근</c:v>
                </c:pt>
                <c:pt idx="1">
                  <c:v>등하교</c:v>
                </c:pt>
                <c:pt idx="2">
                  <c:v>업무</c:v>
                </c:pt>
                <c:pt idx="3">
                  <c:v>쇼핑</c:v>
                </c:pt>
                <c:pt idx="4">
                  <c:v>여가</c:v>
                </c:pt>
                <c:pt idx="5">
                  <c:v>학원</c:v>
                </c:pt>
                <c:pt idx="6">
                  <c:v>기타</c:v>
                </c:pt>
              </c:strCache>
            </c:strRef>
          </c:cat>
          <c:val>
            <c:numRef>
              <c:f>시도별_대중교통통행목적_20221113190653!$L$4:$R$4</c:f>
              <c:numCache>
                <c:formatCode>General</c:formatCode>
                <c:ptCount val="7"/>
                <c:pt idx="0">
                  <c:v>30.7</c:v>
                </c:pt>
                <c:pt idx="1">
                  <c:v>11.6</c:v>
                </c:pt>
                <c:pt idx="2">
                  <c:v>14.1</c:v>
                </c:pt>
                <c:pt idx="3">
                  <c:v>14.6</c:v>
                </c:pt>
                <c:pt idx="4">
                  <c:v>25.8</c:v>
                </c:pt>
                <c:pt idx="5">
                  <c:v>2.9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22F-406A-B75B-D7B7F7CE28B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구 별 지하철 만족도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23-494F-9298-E891C35CC192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23-494F-9298-E891C35CC192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D23-494F-9298-E891C35CC192}"/>
              </c:ext>
            </c:extLst>
          </c:dPt>
          <c:dPt>
            <c:idx val="1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23-494F-9298-E891C35CC192}"/>
              </c:ext>
            </c:extLst>
          </c:dPt>
          <c:dPt>
            <c:idx val="2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D23-494F-9298-E891C35CC192}"/>
              </c:ext>
            </c:extLst>
          </c:dPt>
          <c:dPt>
            <c:idx val="2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23-494F-9298-E891C35CC192}"/>
              </c:ext>
            </c:extLst>
          </c:dPt>
          <c:cat>
            <c:strRef>
              <c:f>'교통이용+만족도(2005년+이후)_202211131919'!$C$29:$C$53</c:f>
              <c:strCache>
                <c:ptCount val="25"/>
                <c:pt idx="0">
                  <c:v>종로구</c:v>
                </c:pt>
                <c:pt idx="1">
                  <c:v>중구</c:v>
                </c:pt>
                <c:pt idx="2">
                  <c:v>용산구</c:v>
                </c:pt>
                <c:pt idx="3">
                  <c:v>성동구</c:v>
                </c:pt>
                <c:pt idx="4">
                  <c:v>광진구</c:v>
                </c:pt>
                <c:pt idx="5">
                  <c:v>동대문구</c:v>
                </c:pt>
                <c:pt idx="6">
                  <c:v>중랑구</c:v>
                </c:pt>
                <c:pt idx="7">
                  <c:v>성북구</c:v>
                </c:pt>
                <c:pt idx="8">
                  <c:v>강북구</c:v>
                </c:pt>
                <c:pt idx="9">
                  <c:v>도봉구</c:v>
                </c:pt>
                <c:pt idx="10">
                  <c:v>노원구</c:v>
                </c:pt>
                <c:pt idx="11">
                  <c:v>은평구</c:v>
                </c:pt>
                <c:pt idx="12">
                  <c:v>서대문구</c:v>
                </c:pt>
                <c:pt idx="13">
                  <c:v>마포구</c:v>
                </c:pt>
                <c:pt idx="14">
                  <c:v>양천구</c:v>
                </c:pt>
                <c:pt idx="15">
                  <c:v>강서구</c:v>
                </c:pt>
                <c:pt idx="16">
                  <c:v>구로구</c:v>
                </c:pt>
                <c:pt idx="17">
                  <c:v>금천구</c:v>
                </c:pt>
                <c:pt idx="18">
                  <c:v>영등포구</c:v>
                </c:pt>
                <c:pt idx="19">
                  <c:v>동작구</c:v>
                </c:pt>
                <c:pt idx="20">
                  <c:v>관악구</c:v>
                </c:pt>
                <c:pt idx="21">
                  <c:v>서초구</c:v>
                </c:pt>
                <c:pt idx="22">
                  <c:v>강남구</c:v>
                </c:pt>
                <c:pt idx="23">
                  <c:v>송파구</c:v>
                </c:pt>
                <c:pt idx="24">
                  <c:v>강동구</c:v>
                </c:pt>
              </c:strCache>
            </c:strRef>
          </c:cat>
          <c:val>
            <c:numRef>
              <c:f>'교통이용+만족도(2005년+이후)_202211131919'!$G$29:$G$53</c:f>
              <c:numCache>
                <c:formatCode>General</c:formatCode>
                <c:ptCount val="25"/>
                <c:pt idx="0">
                  <c:v>5.71</c:v>
                </c:pt>
                <c:pt idx="1">
                  <c:v>6.21</c:v>
                </c:pt>
                <c:pt idx="2">
                  <c:v>6.15</c:v>
                </c:pt>
                <c:pt idx="3">
                  <c:v>6.13</c:v>
                </c:pt>
                <c:pt idx="4">
                  <c:v>6.01</c:v>
                </c:pt>
                <c:pt idx="5">
                  <c:v>5.93</c:v>
                </c:pt>
                <c:pt idx="6">
                  <c:v>5.88</c:v>
                </c:pt>
                <c:pt idx="7">
                  <c:v>6.05</c:v>
                </c:pt>
                <c:pt idx="8">
                  <c:v>6.01</c:v>
                </c:pt>
                <c:pt idx="9">
                  <c:v>6.13</c:v>
                </c:pt>
                <c:pt idx="10">
                  <c:v>5.91</c:v>
                </c:pt>
                <c:pt idx="11">
                  <c:v>5.91</c:v>
                </c:pt>
                <c:pt idx="12">
                  <c:v>6.26</c:v>
                </c:pt>
                <c:pt idx="13">
                  <c:v>6.1</c:v>
                </c:pt>
                <c:pt idx="14">
                  <c:v>5.77</c:v>
                </c:pt>
                <c:pt idx="15">
                  <c:v>6.03</c:v>
                </c:pt>
                <c:pt idx="16">
                  <c:v>5.88</c:v>
                </c:pt>
                <c:pt idx="17">
                  <c:v>6.21</c:v>
                </c:pt>
                <c:pt idx="18">
                  <c:v>5.83</c:v>
                </c:pt>
                <c:pt idx="19">
                  <c:v>5.79</c:v>
                </c:pt>
                <c:pt idx="20">
                  <c:v>5.83</c:v>
                </c:pt>
                <c:pt idx="21">
                  <c:v>5.85</c:v>
                </c:pt>
                <c:pt idx="22">
                  <c:v>6.15</c:v>
                </c:pt>
                <c:pt idx="23">
                  <c:v>6.19</c:v>
                </c:pt>
                <c:pt idx="24">
                  <c:v>6.08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3-494F-9298-E891C35CC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-27"/>
        <c:axId val="756001392"/>
        <c:axId val="755999728"/>
      </c:barChart>
      <c:catAx>
        <c:axId val="7560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999728"/>
        <c:crosses val="autoZero"/>
        <c:auto val="1"/>
        <c:lblAlgn val="ctr"/>
        <c:lblOffset val="100"/>
        <c:noMultiLvlLbl val="0"/>
      </c:catAx>
      <c:valAx>
        <c:axId val="75599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60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구 별 지하철 만족도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23-494F-9298-E891C35CC192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23-494F-9298-E891C35CC192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D23-494F-9298-E891C35CC192}"/>
              </c:ext>
            </c:extLst>
          </c:dPt>
          <c:dPt>
            <c:idx val="1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23-494F-9298-E891C35CC192}"/>
              </c:ext>
            </c:extLst>
          </c:dPt>
          <c:dPt>
            <c:idx val="2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D23-494F-9298-E891C35CC192}"/>
              </c:ext>
            </c:extLst>
          </c:dPt>
          <c:dPt>
            <c:idx val="2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23-494F-9298-E891C35CC192}"/>
              </c:ext>
            </c:extLst>
          </c:dPt>
          <c:cat>
            <c:strRef>
              <c:f>'교통이용+만족도(2005년+이후)_202211131919'!$C$29:$C$53</c:f>
              <c:strCache>
                <c:ptCount val="25"/>
                <c:pt idx="0">
                  <c:v>종로구</c:v>
                </c:pt>
                <c:pt idx="1">
                  <c:v>중구</c:v>
                </c:pt>
                <c:pt idx="2">
                  <c:v>용산구</c:v>
                </c:pt>
                <c:pt idx="3">
                  <c:v>성동구</c:v>
                </c:pt>
                <c:pt idx="4">
                  <c:v>광진구</c:v>
                </c:pt>
                <c:pt idx="5">
                  <c:v>동대문구</c:v>
                </c:pt>
                <c:pt idx="6">
                  <c:v>중랑구</c:v>
                </c:pt>
                <c:pt idx="7">
                  <c:v>성북구</c:v>
                </c:pt>
                <c:pt idx="8">
                  <c:v>강북구</c:v>
                </c:pt>
                <c:pt idx="9">
                  <c:v>도봉구</c:v>
                </c:pt>
                <c:pt idx="10">
                  <c:v>노원구</c:v>
                </c:pt>
                <c:pt idx="11">
                  <c:v>은평구</c:v>
                </c:pt>
                <c:pt idx="12">
                  <c:v>서대문구</c:v>
                </c:pt>
                <c:pt idx="13">
                  <c:v>마포구</c:v>
                </c:pt>
                <c:pt idx="14">
                  <c:v>양천구</c:v>
                </c:pt>
                <c:pt idx="15">
                  <c:v>강서구</c:v>
                </c:pt>
                <c:pt idx="16">
                  <c:v>구로구</c:v>
                </c:pt>
                <c:pt idx="17">
                  <c:v>금천구</c:v>
                </c:pt>
                <c:pt idx="18">
                  <c:v>영등포구</c:v>
                </c:pt>
                <c:pt idx="19">
                  <c:v>동작구</c:v>
                </c:pt>
                <c:pt idx="20">
                  <c:v>관악구</c:v>
                </c:pt>
                <c:pt idx="21">
                  <c:v>서초구</c:v>
                </c:pt>
                <c:pt idx="22">
                  <c:v>강남구</c:v>
                </c:pt>
                <c:pt idx="23">
                  <c:v>송파구</c:v>
                </c:pt>
                <c:pt idx="24">
                  <c:v>강동구</c:v>
                </c:pt>
              </c:strCache>
            </c:strRef>
          </c:cat>
          <c:val>
            <c:numRef>
              <c:f>'교통이용+만족도(2005년+이후)_202211131919'!$G$29:$G$53</c:f>
              <c:numCache>
                <c:formatCode>General</c:formatCode>
                <c:ptCount val="25"/>
                <c:pt idx="0">
                  <c:v>5.71</c:v>
                </c:pt>
                <c:pt idx="1">
                  <c:v>6.21</c:v>
                </c:pt>
                <c:pt idx="2">
                  <c:v>6.15</c:v>
                </c:pt>
                <c:pt idx="3">
                  <c:v>6.13</c:v>
                </c:pt>
                <c:pt idx="4">
                  <c:v>6.01</c:v>
                </c:pt>
                <c:pt idx="5">
                  <c:v>5.93</c:v>
                </c:pt>
                <c:pt idx="6">
                  <c:v>5.88</c:v>
                </c:pt>
                <c:pt idx="7">
                  <c:v>6.05</c:v>
                </c:pt>
                <c:pt idx="8">
                  <c:v>6.01</c:v>
                </c:pt>
                <c:pt idx="9">
                  <c:v>6.13</c:v>
                </c:pt>
                <c:pt idx="10">
                  <c:v>5.91</c:v>
                </c:pt>
                <c:pt idx="11">
                  <c:v>5.91</c:v>
                </c:pt>
                <c:pt idx="12">
                  <c:v>6.26</c:v>
                </c:pt>
                <c:pt idx="13">
                  <c:v>6.1</c:v>
                </c:pt>
                <c:pt idx="14">
                  <c:v>5.77</c:v>
                </c:pt>
                <c:pt idx="15">
                  <c:v>6.03</c:v>
                </c:pt>
                <c:pt idx="16">
                  <c:v>5.88</c:v>
                </c:pt>
                <c:pt idx="17">
                  <c:v>6.21</c:v>
                </c:pt>
                <c:pt idx="18">
                  <c:v>5.83</c:v>
                </c:pt>
                <c:pt idx="19">
                  <c:v>5.79</c:v>
                </c:pt>
                <c:pt idx="20">
                  <c:v>5.83</c:v>
                </c:pt>
                <c:pt idx="21">
                  <c:v>5.85</c:v>
                </c:pt>
                <c:pt idx="22">
                  <c:v>6.15</c:v>
                </c:pt>
                <c:pt idx="23">
                  <c:v>6.19</c:v>
                </c:pt>
                <c:pt idx="24">
                  <c:v>6.08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3-494F-9298-E891C35CC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-27"/>
        <c:axId val="756001392"/>
        <c:axId val="755999728"/>
      </c:barChart>
      <c:catAx>
        <c:axId val="7560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5999728"/>
        <c:crosses val="autoZero"/>
        <c:auto val="1"/>
        <c:lblAlgn val="ctr"/>
        <c:lblOffset val="100"/>
        <c:noMultiLvlLbl val="0"/>
      </c:catAx>
      <c:valAx>
        <c:axId val="75599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60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1-14T10:46:41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4737 9025 1210 0,'-3'-8'-30'0,"2"0"-38"0,2 1-65 0,10 10-249 16,1 3-13-16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7920-CDE8-44FD-A080-52FD465EE037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9996D-848A-4FFA-9A46-8BF50250B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사진출처</a:t>
            </a:r>
            <a:r>
              <a:rPr lang="en-US" altLang="ko-KR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대전찰칵</a:t>
            </a:r>
            <a:r>
              <a:rPr lang="en-US" altLang="ko-KR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옛도청사</a:t>
            </a:r>
            <a:r>
              <a:rPr lang="ko-KR" altLang="en-US" sz="12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야간 조명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2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3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3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9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62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765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526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51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738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23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00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06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02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996D-848A-4FFA-9A46-8BF50250B6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312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4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0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72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8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09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RMSE: MSE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에 루트를 취한 형태이기 때문에 이상치에 덜 민감</a:t>
            </a:r>
            <a:endParaRPr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MAE: 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절댓값을 사용하기 때문에 이상치에 둔감</a:t>
            </a:r>
            <a:endParaRPr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70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2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64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959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01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21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86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35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25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51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6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3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1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9996D-848A-4FFA-9A46-8BF50250B6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4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3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9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84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515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83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62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871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1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1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17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08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E97D2-9477-4AB7-82F3-256B6D8C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DD2-79A1-4324-822D-F062E78AAC85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735E2-FFA3-41AB-BB4D-A530D510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DCC05-B902-44D3-ADEE-39FE68C5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191A-1767-4B25-84EA-5947CF6D9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47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7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27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91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97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81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4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2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12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48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3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0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5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858B-1546-4289-8218-22F7EC613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3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68B1-CA90-4D87-82DF-1898335F7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079" y="6072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8B8545-E035-4541-88B1-B1B4602F6602}"/>
              </a:ext>
            </a:extLst>
          </p:cNvPr>
          <p:cNvSpPr/>
          <p:nvPr/>
        </p:nvSpPr>
        <p:spPr>
          <a:xfrm>
            <a:off x="-5079" y="60726"/>
            <a:ext cx="12192000" cy="6858000"/>
          </a:xfrm>
          <a:prstGeom prst="rect">
            <a:avLst/>
          </a:prstGeom>
          <a:solidFill>
            <a:srgbClr val="F9F9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3A1F0C-417B-4057-A715-B8521CF64EE7}"/>
              </a:ext>
            </a:extLst>
          </p:cNvPr>
          <p:cNvSpPr/>
          <p:nvPr/>
        </p:nvSpPr>
        <p:spPr>
          <a:xfrm>
            <a:off x="-5079" y="-2532"/>
            <a:ext cx="12201832" cy="6911426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5D9F6-57FB-44B2-B5EB-7CE81F101E2C}"/>
              </a:ext>
            </a:extLst>
          </p:cNvPr>
          <p:cNvSpPr/>
          <p:nvPr/>
        </p:nvSpPr>
        <p:spPr>
          <a:xfrm>
            <a:off x="1950878" y="787562"/>
            <a:ext cx="7650982" cy="5137222"/>
          </a:xfrm>
          <a:prstGeom prst="rect">
            <a:avLst/>
          </a:prstGeom>
          <a:noFill/>
          <a:ln w="190500">
            <a:solidFill>
              <a:srgbClr val="FAD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788CB-B362-4ACA-AC7D-2DD80D48FF27}"/>
              </a:ext>
            </a:extLst>
          </p:cNvPr>
          <p:cNvSpPr/>
          <p:nvPr/>
        </p:nvSpPr>
        <p:spPr>
          <a:xfrm>
            <a:off x="2303262" y="1101979"/>
            <a:ext cx="7650982" cy="5137222"/>
          </a:xfrm>
          <a:prstGeom prst="rect">
            <a:avLst/>
          </a:prstGeom>
          <a:noFill/>
          <a:ln w="190500">
            <a:solidFill>
              <a:srgbClr val="EBE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0893" y="1436492"/>
            <a:ext cx="6483002" cy="4095750"/>
          </a:xfrm>
          <a:prstGeom prst="rect">
            <a:avLst/>
          </a:prstGeom>
          <a:solidFill>
            <a:srgbClr val="F9F9F9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 dirty="0">
              <a:solidFill>
                <a:prstClr val="white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AC86FE-37B9-4A05-8B2E-8575B1C70462}"/>
              </a:ext>
            </a:extLst>
          </p:cNvPr>
          <p:cNvSpPr/>
          <p:nvPr/>
        </p:nvSpPr>
        <p:spPr>
          <a:xfrm>
            <a:off x="2546931" y="2351271"/>
            <a:ext cx="69309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219170"/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서울시 시위 데이터를 고려한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ctr" defTabSz="1219170"/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수요 예측 최적 모델링</a:t>
            </a:r>
            <a:endParaRPr lang="ko-KR" altLang="en-US" sz="3200" b="1" dirty="0">
              <a:solidFill>
                <a:srgbClr val="F2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46331-E902-4FDE-B2F1-03DF0D41214B}"/>
              </a:ext>
            </a:extLst>
          </p:cNvPr>
          <p:cNvSpPr txBox="1"/>
          <p:nvPr/>
        </p:nvSpPr>
        <p:spPr>
          <a:xfrm>
            <a:off x="5669453" y="4106522"/>
            <a:ext cx="317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20171594 </a:t>
            </a:r>
            <a:r>
              <a:rPr lang="ko-KR" altLang="en-US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통계학과 김새롬</a:t>
            </a:r>
            <a:endParaRPr lang="en-US" altLang="ko-KR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20190779 </a:t>
            </a:r>
            <a:r>
              <a:rPr lang="ko-KR" altLang="en-US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통계학과 </a:t>
            </a:r>
            <a:r>
              <a:rPr lang="ko-KR" altLang="en-US" dirty="0" err="1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정다인</a:t>
            </a:r>
            <a:endParaRPr lang="en-US" altLang="ko-KR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20200457 </a:t>
            </a:r>
            <a:r>
              <a:rPr lang="ko-KR" altLang="en-US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경제학과 이수지</a:t>
            </a:r>
            <a:endParaRPr lang="en-US" altLang="ko-KR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20200769 </a:t>
            </a:r>
            <a:r>
              <a:rPr lang="ko-KR" altLang="en-US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통계학과 </a:t>
            </a:r>
            <a:r>
              <a:rPr lang="ko-KR" altLang="en-US" dirty="0" err="1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손원서</a:t>
            </a:r>
            <a:endParaRPr lang="ko-KR" altLang="en-US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F2C57A-B6FC-40F7-A8CB-5D911CA3CC69}"/>
              </a:ext>
            </a:extLst>
          </p:cNvPr>
          <p:cNvCxnSpPr/>
          <p:nvPr/>
        </p:nvCxnSpPr>
        <p:spPr>
          <a:xfrm>
            <a:off x="3309081" y="3881131"/>
            <a:ext cx="53933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8B7968-2609-DF2A-142A-98789B5B3C34}"/>
              </a:ext>
            </a:extLst>
          </p:cNvPr>
          <p:cNvSpPr txBox="1"/>
          <p:nvPr/>
        </p:nvSpPr>
        <p:spPr>
          <a:xfrm>
            <a:off x="5102855" y="4112887"/>
            <a:ext cx="56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9</a:t>
            </a:r>
            <a:r>
              <a:rPr lang="ko-KR" altLang="en-US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84841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B30904-BD2E-B6C8-6389-AD8F1B046ADF}"/>
              </a:ext>
            </a:extLst>
          </p:cNvPr>
          <p:cNvSpPr/>
          <p:nvPr/>
        </p:nvSpPr>
        <p:spPr>
          <a:xfrm>
            <a:off x="1649242" y="1928450"/>
            <a:ext cx="3600450" cy="441610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cxnSp>
        <p:nvCxnSpPr>
          <p:cNvPr id="43" name="직선 연결선 42"/>
          <p:cNvCxnSpPr>
            <a:endCxn id="46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45" name="타원 44"/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46" name="원형: 비어 있음 45"/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2849" y="196234"/>
            <a:ext cx="85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03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27057" y="194392"/>
            <a:ext cx="3710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cxnSp>
        <p:nvCxnSpPr>
          <p:cNvPr id="49" name="직선 연결선 48"/>
          <p:cNvCxnSpPr>
            <a:cxnSpLocks/>
            <a:endCxn id="42" idx="3"/>
          </p:cNvCxnSpPr>
          <p:nvPr/>
        </p:nvCxnSpPr>
        <p:spPr>
          <a:xfrm>
            <a:off x="3901440" y="525494"/>
            <a:ext cx="829056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117348" y="2171844"/>
            <a:ext cx="2746034" cy="633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45172" y="2249745"/>
            <a:ext cx="270228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수치형 데이터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08243" y="3048443"/>
            <a:ext cx="1383092" cy="26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기온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강수량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풍속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습도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강설량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승객 수</a:t>
            </a:r>
          </a:p>
        </p:txBody>
      </p:sp>
      <p:grpSp>
        <p:nvGrpSpPr>
          <p:cNvPr id="68" name="그룹 67"/>
          <p:cNvGrpSpPr/>
          <p:nvPr/>
        </p:nvGrpSpPr>
        <p:grpSpPr>
          <a:xfrm rot="691937">
            <a:off x="3254476" y="1335192"/>
            <a:ext cx="389983" cy="875239"/>
            <a:chOff x="-1273870" y="1644397"/>
            <a:chExt cx="167218" cy="401681"/>
          </a:xfrm>
        </p:grpSpPr>
        <p:sp>
          <p:nvSpPr>
            <p:cNvPr id="69" name="직사각형 68"/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D54EAA8-D180-156E-5B5D-6CD0985C38A2}"/>
              </a:ext>
            </a:extLst>
          </p:cNvPr>
          <p:cNvSpPr/>
          <p:nvPr/>
        </p:nvSpPr>
        <p:spPr>
          <a:xfrm>
            <a:off x="6942310" y="1916398"/>
            <a:ext cx="3600450" cy="441610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DA14A1-376E-44C1-BD7D-9666610910C8}"/>
              </a:ext>
            </a:extLst>
          </p:cNvPr>
          <p:cNvSpPr/>
          <p:nvPr/>
        </p:nvSpPr>
        <p:spPr>
          <a:xfrm>
            <a:off x="7433466" y="2159792"/>
            <a:ext cx="2746034" cy="633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63D8A7-9FC6-E5E1-7971-C2F9B686F84F}"/>
              </a:ext>
            </a:extLst>
          </p:cNvPr>
          <p:cNvSpPr txBox="1"/>
          <p:nvPr/>
        </p:nvSpPr>
        <p:spPr>
          <a:xfrm>
            <a:off x="7455343" y="2240579"/>
            <a:ext cx="270228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범주형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F3308-E173-C6BA-515C-785A3025B743}"/>
              </a:ext>
            </a:extLst>
          </p:cNvPr>
          <p:cNvSpPr txBox="1"/>
          <p:nvPr/>
        </p:nvSpPr>
        <p:spPr>
          <a:xfrm>
            <a:off x="7770314" y="3244785"/>
            <a:ext cx="2072338" cy="1783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ko-KR" altLang="en-US" sz="22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역 명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평일 여부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공휴일 여부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228480" marR="0" lvl="0" indent="-22848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시위 여부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6B85E5-05D8-9E0E-0983-2BE6A7614CE3}"/>
              </a:ext>
            </a:extLst>
          </p:cNvPr>
          <p:cNvGrpSpPr/>
          <p:nvPr/>
        </p:nvGrpSpPr>
        <p:grpSpPr>
          <a:xfrm rot="691937">
            <a:off x="8537893" y="1333982"/>
            <a:ext cx="409284" cy="856660"/>
            <a:chOff x="-1273870" y="1644397"/>
            <a:chExt cx="167218" cy="40168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162837E-D369-D374-3A65-7D4FB0D00AEC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83B3D4-5C06-8186-B488-BDE1C26BC467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0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D9BCB90-ABD1-3EB5-77A9-12257E7E238B}"/>
              </a:ext>
            </a:extLst>
          </p:cNvPr>
          <p:cNvSpPr/>
          <p:nvPr/>
        </p:nvSpPr>
        <p:spPr>
          <a:xfrm>
            <a:off x="331583" y="1776370"/>
            <a:ext cx="11555924" cy="4919101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cxnSp>
        <p:nvCxnSpPr>
          <p:cNvPr id="43" name="직선 연결선 42"/>
          <p:cNvCxnSpPr>
            <a:endCxn id="46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45" name="타원 44"/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46" name="원형: 비어 있음 45"/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2849" y="196234"/>
            <a:ext cx="85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03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27057" y="194392"/>
            <a:ext cx="3710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cxnSp>
        <p:nvCxnSpPr>
          <p:cNvPr id="49" name="직선 연결선 48"/>
          <p:cNvCxnSpPr>
            <a:cxnSpLocks/>
            <a:endCxn id="42" idx="3"/>
          </p:cNvCxnSpPr>
          <p:nvPr/>
        </p:nvCxnSpPr>
        <p:spPr>
          <a:xfrm>
            <a:off x="3901440" y="525494"/>
            <a:ext cx="829056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18C522-E64D-8335-2517-250F3D0A636B}"/>
              </a:ext>
            </a:extLst>
          </p:cNvPr>
          <p:cNvSpPr txBox="1"/>
          <p:nvPr/>
        </p:nvSpPr>
        <p:spPr>
          <a:xfrm>
            <a:off x="1084207" y="1264058"/>
            <a:ext cx="6415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수치형 데이터 기초 통계량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C052A6-22B6-2AC6-0F7D-FBDEA2E8CA81}"/>
              </a:ext>
            </a:extLst>
          </p:cNvPr>
          <p:cNvGrpSpPr/>
          <p:nvPr/>
        </p:nvGrpSpPr>
        <p:grpSpPr>
          <a:xfrm>
            <a:off x="370426" y="1277044"/>
            <a:ext cx="670417" cy="413516"/>
            <a:chOff x="37626" y="1178441"/>
            <a:chExt cx="670417" cy="41351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494E0EF-6536-8D7B-691C-662429263885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5833E80-C94E-56D0-060D-837707EC294C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15" name="현 14">
              <a:extLst>
                <a:ext uri="{FF2B5EF4-FFF2-40B4-BE49-F238E27FC236}">
                  <a16:creationId xmlns:a16="http://schemas.microsoft.com/office/drawing/2014/main" id="{1607B1E9-A3FC-9AA8-5E4C-B302981ECF08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DB33DF4-5D6D-CB3B-86AB-96B45856554C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3AAD03-9546-12FD-F405-FF4E56754349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B208EB3-4745-3432-1F3B-2BC052725F8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C62BC5-5DB8-46C3-9B36-26F730FF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35871"/>
              </p:ext>
            </p:extLst>
          </p:nvPr>
        </p:nvGraphicFramePr>
        <p:xfrm>
          <a:off x="903572" y="1962698"/>
          <a:ext cx="10404520" cy="456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360">
                  <a:extLst>
                    <a:ext uri="{9D8B030D-6E8A-4147-A177-3AD203B41FA5}">
                      <a16:colId xmlns:a16="http://schemas.microsoft.com/office/drawing/2014/main" val="2030481429"/>
                    </a:ext>
                  </a:extLst>
                </a:gridCol>
                <a:gridCol w="1486360">
                  <a:extLst>
                    <a:ext uri="{9D8B030D-6E8A-4147-A177-3AD203B41FA5}">
                      <a16:colId xmlns:a16="http://schemas.microsoft.com/office/drawing/2014/main" val="3793752885"/>
                    </a:ext>
                  </a:extLst>
                </a:gridCol>
                <a:gridCol w="1486360">
                  <a:extLst>
                    <a:ext uri="{9D8B030D-6E8A-4147-A177-3AD203B41FA5}">
                      <a16:colId xmlns:a16="http://schemas.microsoft.com/office/drawing/2014/main" val="488514143"/>
                    </a:ext>
                  </a:extLst>
                </a:gridCol>
                <a:gridCol w="1486360">
                  <a:extLst>
                    <a:ext uri="{9D8B030D-6E8A-4147-A177-3AD203B41FA5}">
                      <a16:colId xmlns:a16="http://schemas.microsoft.com/office/drawing/2014/main" val="2841023293"/>
                    </a:ext>
                  </a:extLst>
                </a:gridCol>
                <a:gridCol w="1486360">
                  <a:extLst>
                    <a:ext uri="{9D8B030D-6E8A-4147-A177-3AD203B41FA5}">
                      <a16:colId xmlns:a16="http://schemas.microsoft.com/office/drawing/2014/main" val="1377637119"/>
                    </a:ext>
                  </a:extLst>
                </a:gridCol>
                <a:gridCol w="1486360">
                  <a:extLst>
                    <a:ext uri="{9D8B030D-6E8A-4147-A177-3AD203B41FA5}">
                      <a16:colId xmlns:a16="http://schemas.microsoft.com/office/drawing/2014/main" val="3375607719"/>
                    </a:ext>
                  </a:extLst>
                </a:gridCol>
                <a:gridCol w="1486360">
                  <a:extLst>
                    <a:ext uri="{9D8B030D-6E8A-4147-A177-3AD203B41FA5}">
                      <a16:colId xmlns:a16="http://schemas.microsoft.com/office/drawing/2014/main" val="2478262586"/>
                    </a:ext>
                  </a:extLst>
                </a:gridCol>
              </a:tblGrid>
              <a:tr h="359734"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기온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강수량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풍속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습도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강설량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승객 수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3539"/>
                  </a:ext>
                </a:extLst>
              </a:tr>
              <a:tr h="5471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9769.00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9769.00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9769.00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9769.00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9769.00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9769.00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43935"/>
                  </a:ext>
                </a:extLst>
              </a:tr>
              <a:tr h="5471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11.166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74.75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3412.25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66709"/>
                  </a:ext>
                </a:extLst>
              </a:tr>
              <a:tr h="5471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11.31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14.62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3518.47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391734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-15.23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9602"/>
                  </a:ext>
                </a:extLst>
              </a:tr>
              <a:tr h="547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63.00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818.00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08400"/>
                  </a:ext>
                </a:extLst>
              </a:tr>
              <a:tr h="547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12.40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1706.00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56561"/>
                  </a:ext>
                </a:extLst>
              </a:tr>
              <a:tr h="547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5331.00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27954"/>
                  </a:ext>
                </a:extLst>
              </a:tr>
              <a:tr h="54710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29.60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6.73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14493.00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7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364068" y="1274804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1070543" y="1257770"/>
            <a:ext cx="3805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수치형 변수들 간의 상관계수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4BBF07-6FE1-2F03-E5EB-EFEA152B5A8F}"/>
              </a:ext>
            </a:extLst>
          </p:cNvPr>
          <p:cNvSpPr/>
          <p:nvPr/>
        </p:nvSpPr>
        <p:spPr>
          <a:xfrm>
            <a:off x="275373" y="1776370"/>
            <a:ext cx="6543675" cy="4919101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DAEA2E8B-4980-6AE9-B7BE-46B47DD31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6" y="2087242"/>
            <a:ext cx="5477527" cy="41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73AEA6-FE0E-00D0-7752-C9BDE9B13813}"/>
              </a:ext>
            </a:extLst>
          </p:cNvPr>
          <p:cNvGrpSpPr/>
          <p:nvPr/>
        </p:nvGrpSpPr>
        <p:grpSpPr>
          <a:xfrm>
            <a:off x="1119477" y="6065541"/>
            <a:ext cx="4382333" cy="255746"/>
            <a:chOff x="739934" y="5936760"/>
            <a:chExt cx="4382333" cy="2557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2A0C55-6293-F406-5B78-130C9C954658}"/>
                </a:ext>
              </a:extLst>
            </p:cNvPr>
            <p:cNvSpPr txBox="1"/>
            <p:nvPr/>
          </p:nvSpPr>
          <p:spPr>
            <a:xfrm>
              <a:off x="739934" y="5936760"/>
              <a:ext cx="629199" cy="246221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기온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EB4289-CEA4-8B4B-DFDD-C719D6C11285}"/>
                </a:ext>
              </a:extLst>
            </p:cNvPr>
            <p:cNvSpPr txBox="1"/>
            <p:nvPr/>
          </p:nvSpPr>
          <p:spPr>
            <a:xfrm>
              <a:off x="2255101" y="5936760"/>
              <a:ext cx="629199" cy="246221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풍속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1EB676-E7BC-259E-BFB3-258E9A0CB051}"/>
                </a:ext>
              </a:extLst>
            </p:cNvPr>
            <p:cNvSpPr txBox="1"/>
            <p:nvPr/>
          </p:nvSpPr>
          <p:spPr>
            <a:xfrm>
              <a:off x="2965484" y="5938188"/>
              <a:ext cx="629199" cy="246221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습도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824F10-55A7-F37C-A99F-778541B094D2}"/>
                </a:ext>
              </a:extLst>
            </p:cNvPr>
            <p:cNvSpPr txBox="1"/>
            <p:nvPr/>
          </p:nvSpPr>
          <p:spPr>
            <a:xfrm>
              <a:off x="3710047" y="5946285"/>
              <a:ext cx="629199" cy="246221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강설량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DA3351-7D6B-4588-B066-8773928D784B}"/>
                </a:ext>
              </a:extLst>
            </p:cNvPr>
            <p:cNvSpPr txBox="1"/>
            <p:nvPr/>
          </p:nvSpPr>
          <p:spPr>
            <a:xfrm>
              <a:off x="4493068" y="5946285"/>
              <a:ext cx="629199" cy="246221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승객 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F16562-5A09-D750-F6A5-58D215BD49FA}"/>
                </a:ext>
              </a:extLst>
            </p:cNvPr>
            <p:cNvSpPr txBox="1"/>
            <p:nvPr/>
          </p:nvSpPr>
          <p:spPr>
            <a:xfrm>
              <a:off x="1486172" y="5939445"/>
              <a:ext cx="629199" cy="246221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강수량</a:t>
              </a: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3FA3DCA-44C0-ED4C-8EAC-CFC4F18DD50C}"/>
              </a:ext>
            </a:extLst>
          </p:cNvPr>
          <p:cNvSpPr/>
          <p:nvPr/>
        </p:nvSpPr>
        <p:spPr>
          <a:xfrm>
            <a:off x="6821418" y="3724083"/>
            <a:ext cx="485775" cy="7147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74BC16-FCA8-C2C4-8E24-A10FEBD344E1}"/>
              </a:ext>
            </a:extLst>
          </p:cNvPr>
          <p:cNvSpPr/>
          <p:nvPr/>
        </p:nvSpPr>
        <p:spPr>
          <a:xfrm>
            <a:off x="7319393" y="3600103"/>
            <a:ext cx="4622263" cy="962659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수치형 변수들 간의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다중 공선성 문제는 없다고 판단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9A82D6-9592-88B0-473B-16DBB017D2EB}"/>
              </a:ext>
            </a:extLst>
          </p:cNvPr>
          <p:cNvSpPr txBox="1"/>
          <p:nvPr/>
        </p:nvSpPr>
        <p:spPr>
          <a:xfrm rot="16200000">
            <a:off x="635914" y="2383361"/>
            <a:ext cx="629199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C76635-D736-18BD-A913-7743DBB1EF14}"/>
              </a:ext>
            </a:extLst>
          </p:cNvPr>
          <p:cNvSpPr txBox="1"/>
          <p:nvPr/>
        </p:nvSpPr>
        <p:spPr>
          <a:xfrm rot="16200000">
            <a:off x="632833" y="3018664"/>
            <a:ext cx="629199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강수량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F941EA-1AC6-9B07-87BD-28E9CFE5E244}"/>
              </a:ext>
            </a:extLst>
          </p:cNvPr>
          <p:cNvSpPr txBox="1"/>
          <p:nvPr/>
        </p:nvSpPr>
        <p:spPr>
          <a:xfrm rot="16200000">
            <a:off x="632833" y="3653967"/>
            <a:ext cx="629199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풍속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FE2011-14E5-1B9B-D207-4D49808727B3}"/>
              </a:ext>
            </a:extLst>
          </p:cNvPr>
          <p:cNvSpPr txBox="1"/>
          <p:nvPr/>
        </p:nvSpPr>
        <p:spPr>
          <a:xfrm rot="16200000">
            <a:off x="630222" y="4306133"/>
            <a:ext cx="629199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습도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54EF19-D047-7881-7DB5-2E4BCCE4DC78}"/>
              </a:ext>
            </a:extLst>
          </p:cNvPr>
          <p:cNvSpPr txBox="1"/>
          <p:nvPr/>
        </p:nvSpPr>
        <p:spPr>
          <a:xfrm rot="16200000">
            <a:off x="631946" y="4927184"/>
            <a:ext cx="629199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강설량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0F58DF-4896-42A4-F512-0A893941F406}"/>
              </a:ext>
            </a:extLst>
          </p:cNvPr>
          <p:cNvSpPr txBox="1"/>
          <p:nvPr/>
        </p:nvSpPr>
        <p:spPr>
          <a:xfrm rot="16200000">
            <a:off x="630222" y="5575777"/>
            <a:ext cx="629199" cy="246221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승객 수</a:t>
            </a:r>
          </a:p>
        </p:txBody>
      </p:sp>
    </p:spTree>
    <p:extLst>
      <p:ext uri="{BB962C8B-B14F-4D97-AF65-F5344CB8AC3E}">
        <p14:creationId xmlns:p14="http://schemas.microsoft.com/office/powerpoint/2010/main" val="242740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46129C-C43A-B575-495C-A5AAB8808F2A}"/>
              </a:ext>
            </a:extLst>
          </p:cNvPr>
          <p:cNvSpPr/>
          <p:nvPr/>
        </p:nvSpPr>
        <p:spPr>
          <a:xfrm>
            <a:off x="517912" y="1825533"/>
            <a:ext cx="11131469" cy="479710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364072" y="1274805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1106642" y="1247939"/>
            <a:ext cx="3241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시간에 따른 지하철 수요</a:t>
            </a:r>
          </a:p>
        </p:txBody>
      </p:sp>
      <p:sp>
        <p:nvSpPr>
          <p:cNvPr id="36" name="사각형: 둥근 대각선 방향 모서리 35">
            <a:extLst>
              <a:ext uri="{FF2B5EF4-FFF2-40B4-BE49-F238E27FC236}">
                <a16:creationId xmlns:a16="http://schemas.microsoft.com/office/drawing/2014/main" id="{30DA64C9-52B7-1DC8-CD90-76692604E652}"/>
              </a:ext>
            </a:extLst>
          </p:cNvPr>
          <p:cNvSpPr/>
          <p:nvPr/>
        </p:nvSpPr>
        <p:spPr>
          <a:xfrm>
            <a:off x="1001470" y="5497735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년도에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673DAE-2C0F-1802-D135-617030B5B730}"/>
              </a:ext>
            </a:extLst>
          </p:cNvPr>
          <p:cNvGrpSpPr/>
          <p:nvPr/>
        </p:nvGrpSpPr>
        <p:grpSpPr>
          <a:xfrm>
            <a:off x="827407" y="2406386"/>
            <a:ext cx="10464289" cy="2805113"/>
            <a:chOff x="345599" y="1953699"/>
            <a:chExt cx="10464289" cy="280511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A3528A4-AAAA-45A1-CE24-704F22060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345599" y="1953699"/>
              <a:ext cx="6934200" cy="280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3D0EACB-5873-D541-0BE4-CB6D03431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0000"/>
            <a:stretch/>
          </p:blipFill>
          <p:spPr bwMode="auto">
            <a:xfrm>
              <a:off x="7342788" y="1953699"/>
              <a:ext cx="3467100" cy="2805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D57EEF58-29C5-6C10-A493-C39D9C07764D}"/>
              </a:ext>
            </a:extLst>
          </p:cNvPr>
          <p:cNvSpPr/>
          <p:nvPr/>
        </p:nvSpPr>
        <p:spPr>
          <a:xfrm>
            <a:off x="4449986" y="5497735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월에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0E31F7C7-4C0B-3368-6C5D-D05DF9EF60E9}"/>
              </a:ext>
            </a:extLst>
          </p:cNvPr>
          <p:cNvSpPr/>
          <p:nvPr/>
        </p:nvSpPr>
        <p:spPr>
          <a:xfrm>
            <a:off x="7898502" y="5497735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일에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97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AF835A-6D8E-820F-5101-398259B9673F}"/>
              </a:ext>
            </a:extLst>
          </p:cNvPr>
          <p:cNvSpPr/>
          <p:nvPr/>
        </p:nvSpPr>
        <p:spPr>
          <a:xfrm>
            <a:off x="527744" y="1766539"/>
            <a:ext cx="11131469" cy="3591095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EB6D14-59EB-95D6-6801-AA092AEAB212}"/>
              </a:ext>
            </a:extLst>
          </p:cNvPr>
          <p:cNvGrpSpPr/>
          <p:nvPr/>
        </p:nvGrpSpPr>
        <p:grpSpPr>
          <a:xfrm>
            <a:off x="805646" y="1909300"/>
            <a:ext cx="10692329" cy="2547301"/>
            <a:chOff x="432871" y="1932964"/>
            <a:chExt cx="10692329" cy="2785270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C7B74528-FA7C-4BD0-3128-EF2AF7D35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53"/>
            <a:stretch/>
          </p:blipFill>
          <p:spPr bwMode="auto">
            <a:xfrm>
              <a:off x="432871" y="1932964"/>
              <a:ext cx="6934200" cy="2785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>
              <a:extLst>
                <a:ext uri="{FF2B5EF4-FFF2-40B4-BE49-F238E27FC236}">
                  <a16:creationId xmlns:a16="http://schemas.microsoft.com/office/drawing/2014/main" id="{F0DDE2CA-7816-23BE-A9CD-22D3278DF7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6485"/>
            <a:stretch/>
          </p:blipFill>
          <p:spPr bwMode="auto">
            <a:xfrm>
              <a:off x="7414369" y="1932964"/>
              <a:ext cx="3710831" cy="2785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9A95C5B6-89A4-AF97-FED7-D6B1498A42C0}"/>
              </a:ext>
            </a:extLst>
          </p:cNvPr>
          <p:cNvSpPr/>
          <p:nvPr/>
        </p:nvSpPr>
        <p:spPr>
          <a:xfrm>
            <a:off x="1001473" y="4501042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공휴일 여부에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A81F3F85-1224-2C49-6BFC-FB718C0F52DB}"/>
              </a:ext>
            </a:extLst>
          </p:cNvPr>
          <p:cNvSpPr/>
          <p:nvPr/>
        </p:nvSpPr>
        <p:spPr>
          <a:xfrm>
            <a:off x="4449989" y="4501042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평일 여부에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465AD61F-7381-54F0-2441-4C321DE67839}"/>
              </a:ext>
            </a:extLst>
          </p:cNvPr>
          <p:cNvSpPr/>
          <p:nvPr/>
        </p:nvSpPr>
        <p:spPr>
          <a:xfrm>
            <a:off x="7898505" y="4501042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시위 여부에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F209C9-D7B2-84CA-624A-D2ADA71F4C36}"/>
              </a:ext>
            </a:extLst>
          </p:cNvPr>
          <p:cNvSpPr/>
          <p:nvPr/>
        </p:nvSpPr>
        <p:spPr>
          <a:xfrm>
            <a:off x="517912" y="5959029"/>
            <a:ext cx="11131468" cy="82957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공휴일이 아닐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평일일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시위가 열리지 않을 때 승객수가 많음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FD721C-324D-0B43-C8EB-7AB0476798B9}"/>
              </a:ext>
            </a:extLst>
          </p:cNvPr>
          <p:cNvSpPr/>
          <p:nvPr/>
        </p:nvSpPr>
        <p:spPr>
          <a:xfrm rot="5400000">
            <a:off x="5830926" y="5299797"/>
            <a:ext cx="485775" cy="7147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B84DC8-1D75-7930-6D11-EA38FC7BE758}"/>
              </a:ext>
            </a:extLst>
          </p:cNvPr>
          <p:cNvGrpSpPr/>
          <p:nvPr/>
        </p:nvGrpSpPr>
        <p:grpSpPr>
          <a:xfrm>
            <a:off x="364072" y="1274805"/>
            <a:ext cx="670417" cy="413516"/>
            <a:chOff x="37626" y="1178441"/>
            <a:chExt cx="670417" cy="41351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C02D057-F2BB-99DC-64A9-7E663B5D8FAB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C604920-24EC-390F-F80C-E1AABB98BAE0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FCED6C04-643F-8EAF-4097-310B2BB1B9E3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F476577-89C7-63A0-DB0B-E05636F28674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7BD75C4-D40E-4E48-B33C-C0B587DCC12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B1FC86E-2224-2651-00BA-1D0FC0C4D492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B22E7C-E0B3-12B9-BF96-9B7F09F5715E}"/>
              </a:ext>
            </a:extLst>
          </p:cNvPr>
          <p:cNvSpPr txBox="1"/>
          <p:nvPr/>
        </p:nvSpPr>
        <p:spPr>
          <a:xfrm>
            <a:off x="1106642" y="1247939"/>
            <a:ext cx="3241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시간에 따른 지하철 수요</a:t>
            </a:r>
          </a:p>
        </p:txBody>
      </p:sp>
    </p:spTree>
    <p:extLst>
      <p:ext uri="{BB962C8B-B14F-4D97-AF65-F5344CB8AC3E}">
        <p14:creationId xmlns:p14="http://schemas.microsoft.com/office/powerpoint/2010/main" val="10408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7DFCEA-AFF7-A359-6387-0D22FCB53029}"/>
              </a:ext>
            </a:extLst>
          </p:cNvPr>
          <p:cNvSpPr/>
          <p:nvPr/>
        </p:nvSpPr>
        <p:spPr>
          <a:xfrm>
            <a:off x="201700" y="1853343"/>
            <a:ext cx="11788599" cy="474108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364072" y="1274807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1109395" y="1247941"/>
            <a:ext cx="5091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범주형 변수에 따른 수요 바이올린 플롯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9A95C5B6-89A4-AF97-FED7-D6B1498A42C0}"/>
              </a:ext>
            </a:extLst>
          </p:cNvPr>
          <p:cNvSpPr/>
          <p:nvPr/>
        </p:nvSpPr>
        <p:spPr>
          <a:xfrm>
            <a:off x="618697" y="5412428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평일 여부에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A81F3F85-1224-2C49-6BFC-FB718C0F52DB}"/>
              </a:ext>
            </a:extLst>
          </p:cNvPr>
          <p:cNvSpPr/>
          <p:nvPr/>
        </p:nvSpPr>
        <p:spPr>
          <a:xfrm>
            <a:off x="4367142" y="5406413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공휴일</a:t>
            </a:r>
            <a:r>
              <a:rPr lang="en-US" altLang="ko-KR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여부에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465AD61F-7381-54F0-2441-4C321DE67839}"/>
              </a:ext>
            </a:extLst>
          </p:cNvPr>
          <p:cNvSpPr/>
          <p:nvPr/>
        </p:nvSpPr>
        <p:spPr>
          <a:xfrm>
            <a:off x="8272255" y="5406413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시위 여부에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814B6FA-A05D-FE6B-53E7-D6508B45D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4" r="49633"/>
          <a:stretch/>
        </p:blipFill>
        <p:spPr bwMode="auto">
          <a:xfrm>
            <a:off x="4182497" y="2508512"/>
            <a:ext cx="3509440" cy="23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67F4A379-DE8A-C7D5-694A-F5B600319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1" t="4247" r="-2" b="47587"/>
          <a:stretch/>
        </p:blipFill>
        <p:spPr bwMode="auto">
          <a:xfrm>
            <a:off x="414390" y="2500264"/>
            <a:ext cx="3509440" cy="243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D650C3E-11B9-D056-F6EC-05F522CF4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t="52184"/>
          <a:stretch/>
        </p:blipFill>
        <p:spPr bwMode="auto">
          <a:xfrm>
            <a:off x="8066639" y="2518344"/>
            <a:ext cx="3509440" cy="24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9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9F16CF-2138-0DA6-C3C3-49458EAF9737}"/>
              </a:ext>
            </a:extLst>
          </p:cNvPr>
          <p:cNvSpPr/>
          <p:nvPr/>
        </p:nvSpPr>
        <p:spPr>
          <a:xfrm>
            <a:off x="1495425" y="1835364"/>
            <a:ext cx="9229725" cy="476853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364072" y="1274807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1153050" y="1257773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수치형 데이터 분포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9A95C5B6-89A4-AF97-FED7-D6B1498A42C0}"/>
              </a:ext>
            </a:extLst>
          </p:cNvPr>
          <p:cNvSpPr/>
          <p:nvPr/>
        </p:nvSpPr>
        <p:spPr>
          <a:xfrm>
            <a:off x="2641180" y="5575269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기온 분포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465AD61F-7381-54F0-2441-4C321DE67839}"/>
              </a:ext>
            </a:extLst>
          </p:cNvPr>
          <p:cNvSpPr/>
          <p:nvPr/>
        </p:nvSpPr>
        <p:spPr>
          <a:xfrm>
            <a:off x="6665799" y="5579396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강수량 분포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94B811CA-6F7A-189E-F61F-C3DAEEF33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84"/>
          <a:stretch/>
        </p:blipFill>
        <p:spPr bwMode="auto">
          <a:xfrm>
            <a:off x="1979327" y="2207708"/>
            <a:ext cx="8060188" cy="32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7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2BC76E-1473-2D85-DDEE-980BEDA9F56A}"/>
              </a:ext>
            </a:extLst>
          </p:cNvPr>
          <p:cNvSpPr/>
          <p:nvPr/>
        </p:nvSpPr>
        <p:spPr>
          <a:xfrm>
            <a:off x="1495425" y="1845196"/>
            <a:ext cx="9229725" cy="476853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9A95C5B6-89A4-AF97-FED7-D6B1498A42C0}"/>
              </a:ext>
            </a:extLst>
          </p:cNvPr>
          <p:cNvSpPr/>
          <p:nvPr/>
        </p:nvSpPr>
        <p:spPr>
          <a:xfrm>
            <a:off x="2645614" y="5581153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습도 분포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465AD61F-7381-54F0-2441-4C321DE67839}"/>
              </a:ext>
            </a:extLst>
          </p:cNvPr>
          <p:cNvSpPr/>
          <p:nvPr/>
        </p:nvSpPr>
        <p:spPr>
          <a:xfrm>
            <a:off x="6663574" y="5590985"/>
            <a:ext cx="3284096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풍속 분포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0389751-05AC-AAE9-E8FA-C935D4963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984616" y="2128692"/>
            <a:ext cx="8045882" cy="32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4EDE9DA-6664-406E-F72E-F342E03241CE}"/>
              </a:ext>
            </a:extLst>
          </p:cNvPr>
          <p:cNvGrpSpPr/>
          <p:nvPr/>
        </p:nvGrpSpPr>
        <p:grpSpPr>
          <a:xfrm>
            <a:off x="364072" y="1274807"/>
            <a:ext cx="670417" cy="413516"/>
            <a:chOff x="37626" y="1178441"/>
            <a:chExt cx="670417" cy="41351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79A3A3A-EAA7-F0CF-4D3E-854382478E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70DEFBE-90FD-6522-9A85-A45F00958B8F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" name="현 14">
              <a:extLst>
                <a:ext uri="{FF2B5EF4-FFF2-40B4-BE49-F238E27FC236}">
                  <a16:creationId xmlns:a16="http://schemas.microsoft.com/office/drawing/2014/main" id="{05DE11AA-FA81-6D30-67F9-788AC396C55D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558DF5F-96FE-B529-B2BD-D6C5ACD0B367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6FAFB50-D162-3C61-0534-61D8C4B5ACCC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B99E9FB-1852-ED03-6A97-91CF54412DB7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93D0ED-5D16-CC1C-9702-F9CB0C996CD4}"/>
              </a:ext>
            </a:extLst>
          </p:cNvPr>
          <p:cNvSpPr txBox="1"/>
          <p:nvPr/>
        </p:nvSpPr>
        <p:spPr>
          <a:xfrm>
            <a:off x="1153050" y="1257773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수치형 데이터 분포</a:t>
            </a:r>
          </a:p>
        </p:txBody>
      </p:sp>
    </p:spTree>
    <p:extLst>
      <p:ext uri="{BB962C8B-B14F-4D97-AF65-F5344CB8AC3E}">
        <p14:creationId xmlns:p14="http://schemas.microsoft.com/office/powerpoint/2010/main" val="360545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04C4F9-7CA2-A687-B6F5-04CD71F3C0DF}"/>
              </a:ext>
            </a:extLst>
          </p:cNvPr>
          <p:cNvSpPr/>
          <p:nvPr/>
        </p:nvSpPr>
        <p:spPr>
          <a:xfrm>
            <a:off x="260193" y="1874694"/>
            <a:ext cx="11688476" cy="476853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364072" y="1274804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1149035" y="1257772"/>
            <a:ext cx="3291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수치형 데이터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Box Plot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9A95C5B6-89A4-AF97-FED7-D6B1498A42C0}"/>
              </a:ext>
            </a:extLst>
          </p:cNvPr>
          <p:cNvSpPr/>
          <p:nvPr/>
        </p:nvSpPr>
        <p:spPr>
          <a:xfrm>
            <a:off x="478583" y="5512948"/>
            <a:ext cx="2506717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기온 분포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28B0CC5-88D0-B15E-CCBD-B330B693B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r="66166" b="46437"/>
          <a:stretch/>
        </p:blipFill>
        <p:spPr bwMode="auto">
          <a:xfrm>
            <a:off x="400644" y="2304786"/>
            <a:ext cx="2809069" cy="2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0A5004-E7B6-3EA1-F4C5-7329199F6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991" r="32087" b="46437"/>
          <a:stretch/>
        </p:blipFill>
        <p:spPr bwMode="auto">
          <a:xfrm>
            <a:off x="3291416" y="2314618"/>
            <a:ext cx="2809069" cy="2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AFBC96F5-CD97-A647-12FC-0FD630985842}"/>
              </a:ext>
            </a:extLst>
          </p:cNvPr>
          <p:cNvSpPr/>
          <p:nvPr/>
        </p:nvSpPr>
        <p:spPr>
          <a:xfrm>
            <a:off x="3383600" y="5512948"/>
            <a:ext cx="2506717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강수량 분포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E57415A0-5252-29E6-8271-82B913A8D12C}"/>
              </a:ext>
            </a:extLst>
          </p:cNvPr>
          <p:cNvSpPr/>
          <p:nvPr/>
        </p:nvSpPr>
        <p:spPr>
          <a:xfrm>
            <a:off x="6288617" y="5512948"/>
            <a:ext cx="2506717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풍속 분포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41699836-9635-4B09-DEB0-93789D85A7FE}"/>
              </a:ext>
            </a:extLst>
          </p:cNvPr>
          <p:cNvSpPr/>
          <p:nvPr/>
        </p:nvSpPr>
        <p:spPr>
          <a:xfrm>
            <a:off x="9193634" y="5512948"/>
            <a:ext cx="2506717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습도 분포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A66D3BF-EC61-60DD-C774-940A98055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29" r="67596"/>
          <a:stretch/>
        </p:blipFill>
        <p:spPr bwMode="auto">
          <a:xfrm>
            <a:off x="9101806" y="2294953"/>
            <a:ext cx="2690374" cy="29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6DEC1711-E26F-C618-FEBA-46AD0B8F4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6" t="9071" b="47356"/>
          <a:stretch/>
        </p:blipFill>
        <p:spPr bwMode="auto">
          <a:xfrm>
            <a:off x="6145160" y="2242887"/>
            <a:ext cx="2690374" cy="29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06D557-9CC8-64CC-E5B3-6664A2812140}"/>
              </a:ext>
            </a:extLst>
          </p:cNvPr>
          <p:cNvSpPr/>
          <p:nvPr/>
        </p:nvSpPr>
        <p:spPr>
          <a:xfrm>
            <a:off x="2932779" y="1686490"/>
            <a:ext cx="6438900" cy="5136720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364072" y="1245310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1146407" y="1218444"/>
            <a:ext cx="5734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시위 여부에 따른 수치형 변수들 간의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산점도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8CBC58BC-8863-CEF7-E449-D2AF177D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765" y="1785219"/>
            <a:ext cx="4983179" cy="492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4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 rot="13500000">
            <a:off x="10717226" y="3477510"/>
            <a:ext cx="1353423" cy="1794373"/>
          </a:xfrm>
          <a:custGeom>
            <a:avLst/>
            <a:gdLst>
              <a:gd name="connsiteX0" fmla="*/ 1497340 w 1817957"/>
              <a:gd name="connsiteY0" fmla="*/ 2029552 h 2410254"/>
              <a:gd name="connsiteX1" fmla="*/ 786092 w 1817957"/>
              <a:gd name="connsiteY1" fmla="*/ 2396484 h 2410254"/>
              <a:gd name="connsiteX2" fmla="*/ 638050 w 1817957"/>
              <a:gd name="connsiteY2" fmla="*/ 2406355 h 2410254"/>
              <a:gd name="connsiteX3" fmla="*/ 638050 w 1817957"/>
              <a:gd name="connsiteY3" fmla="*/ 2407569 h 2410254"/>
              <a:gd name="connsiteX4" fmla="*/ 611420 w 1817957"/>
              <a:gd name="connsiteY4" fmla="*/ 2410254 h 2410254"/>
              <a:gd name="connsiteX5" fmla="*/ 128549 w 1817957"/>
              <a:gd name="connsiteY5" fmla="*/ 1927383 h 2410254"/>
              <a:gd name="connsiteX6" fmla="*/ 312226 w 1817957"/>
              <a:gd name="connsiteY6" fmla="*/ 1857633 h 2410254"/>
              <a:gd name="connsiteX7" fmla="*/ 516362 w 1817957"/>
              <a:gd name="connsiteY7" fmla="*/ 1818627 h 2410254"/>
              <a:gd name="connsiteX8" fmla="*/ 627785 w 1817957"/>
              <a:gd name="connsiteY8" fmla="*/ 1813002 h 2410254"/>
              <a:gd name="connsiteX9" fmla="*/ 627785 w 1817957"/>
              <a:gd name="connsiteY9" fmla="*/ 1811954 h 2410254"/>
              <a:gd name="connsiteX10" fmla="*/ 1144409 w 1817957"/>
              <a:gd name="connsiteY10" fmla="*/ 1512211 h 2410254"/>
              <a:gd name="connsiteX11" fmla="*/ 1140590 w 1817957"/>
              <a:gd name="connsiteY11" fmla="*/ 914942 h 2410254"/>
              <a:gd name="connsiteX12" fmla="*/ 620177 w 1817957"/>
              <a:gd name="connsiteY12" fmla="*/ 621830 h 2410254"/>
              <a:gd name="connsiteX13" fmla="*/ 620157 w 1817957"/>
              <a:gd name="connsiteY13" fmla="*/ 620197 h 2410254"/>
              <a:gd name="connsiteX14" fmla="*/ 479210 w 1817957"/>
              <a:gd name="connsiteY14" fmla="*/ 613209 h 2410254"/>
              <a:gd name="connsiteX15" fmla="*/ 88602 w 1817957"/>
              <a:gd name="connsiteY15" fmla="*/ 497268 h 2410254"/>
              <a:gd name="connsiteX16" fmla="*/ 0 w 1817957"/>
              <a:gd name="connsiteY16" fmla="*/ 446835 h 2410254"/>
              <a:gd name="connsiteX17" fmla="*/ 446835 w 1817957"/>
              <a:gd name="connsiteY17" fmla="*/ 0 h 2410254"/>
              <a:gd name="connsiteX18" fmla="*/ 471268 w 1817957"/>
              <a:gd name="connsiteY18" fmla="*/ 7929 h 2410254"/>
              <a:gd name="connsiteX19" fmla="*/ 627710 w 1817957"/>
              <a:gd name="connsiteY19" fmla="*/ 26079 h 2410254"/>
              <a:gd name="connsiteX20" fmla="*/ 627736 w 1817957"/>
              <a:gd name="connsiteY20" fmla="*/ 27609 h 2410254"/>
              <a:gd name="connsiteX21" fmla="*/ 770996 w 1817957"/>
              <a:gd name="connsiteY21" fmla="*/ 35322 h 2410254"/>
              <a:gd name="connsiteX22" fmla="*/ 1653395 w 1817957"/>
              <a:gd name="connsiteY22" fmla="*/ 613017 h 2410254"/>
              <a:gd name="connsiteX23" fmla="*/ 1661032 w 1817957"/>
              <a:gd name="connsiteY23" fmla="*/ 1807555 h 2410254"/>
              <a:gd name="connsiteX24" fmla="*/ 1497340 w 1817957"/>
              <a:gd name="connsiteY24" fmla="*/ 2029552 h 24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957" h="2410254">
                <a:moveTo>
                  <a:pt x="1497340" y="2029552"/>
                </a:moveTo>
                <a:cubicBezTo>
                  <a:pt x="1310600" y="2229353"/>
                  <a:pt x="1059421" y="2359843"/>
                  <a:pt x="786092" y="2396484"/>
                </a:cubicBezTo>
                <a:lnTo>
                  <a:pt x="638050" y="2406355"/>
                </a:lnTo>
                <a:lnTo>
                  <a:pt x="638050" y="2407569"/>
                </a:lnTo>
                <a:lnTo>
                  <a:pt x="611420" y="2410254"/>
                </a:lnTo>
                <a:lnTo>
                  <a:pt x="128549" y="1927383"/>
                </a:lnTo>
                <a:lnTo>
                  <a:pt x="312226" y="1857633"/>
                </a:lnTo>
                <a:cubicBezTo>
                  <a:pt x="378121" y="1838918"/>
                  <a:pt x="446344" y="1825738"/>
                  <a:pt x="516362" y="1818627"/>
                </a:cubicBezTo>
                <a:lnTo>
                  <a:pt x="627785" y="1813002"/>
                </a:lnTo>
                <a:lnTo>
                  <a:pt x="627785" y="1811954"/>
                </a:lnTo>
                <a:cubicBezTo>
                  <a:pt x="841295" y="1811953"/>
                  <a:pt x="1038442" y="1697570"/>
                  <a:pt x="1144409" y="1512211"/>
                </a:cubicBezTo>
                <a:cubicBezTo>
                  <a:pt x="1250374" y="1326853"/>
                  <a:pt x="1248918" y="1098931"/>
                  <a:pt x="1140590" y="914942"/>
                </a:cubicBezTo>
                <a:cubicBezTo>
                  <a:pt x="1032263" y="730955"/>
                  <a:pt x="833669" y="619100"/>
                  <a:pt x="620177" y="621830"/>
                </a:cubicBezTo>
                <a:lnTo>
                  <a:pt x="620157" y="620197"/>
                </a:lnTo>
                <a:lnTo>
                  <a:pt x="479210" y="613209"/>
                </a:lnTo>
                <a:cubicBezTo>
                  <a:pt x="342065" y="597183"/>
                  <a:pt x="210076" y="557538"/>
                  <a:pt x="88602" y="497268"/>
                </a:cubicBezTo>
                <a:lnTo>
                  <a:pt x="0" y="446835"/>
                </a:lnTo>
                <a:lnTo>
                  <a:pt x="446835" y="0"/>
                </a:lnTo>
                <a:lnTo>
                  <a:pt x="471268" y="7929"/>
                </a:lnTo>
                <a:cubicBezTo>
                  <a:pt x="521722" y="20723"/>
                  <a:pt x="574263" y="26995"/>
                  <a:pt x="627710" y="26079"/>
                </a:cubicBezTo>
                <a:lnTo>
                  <a:pt x="627736" y="27609"/>
                </a:lnTo>
                <a:lnTo>
                  <a:pt x="770996" y="35322"/>
                </a:lnTo>
                <a:cubicBezTo>
                  <a:pt x="1136029" y="79515"/>
                  <a:pt x="1463822" y="291037"/>
                  <a:pt x="1653395" y="613017"/>
                </a:cubicBezTo>
                <a:cubicBezTo>
                  <a:pt x="1870050" y="980994"/>
                  <a:pt x="1872964" y="1436838"/>
                  <a:pt x="1661032" y="1807555"/>
                </a:cubicBezTo>
                <a:cubicBezTo>
                  <a:pt x="1614672" y="1888650"/>
                  <a:pt x="1559586" y="1962951"/>
                  <a:pt x="1497340" y="202955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2" name="자유형 31"/>
          <p:cNvSpPr/>
          <p:nvPr/>
        </p:nvSpPr>
        <p:spPr>
          <a:xfrm rot="2700000">
            <a:off x="4120732" y="-440052"/>
            <a:ext cx="3149148" cy="7737882"/>
          </a:xfrm>
          <a:custGeom>
            <a:avLst/>
            <a:gdLst>
              <a:gd name="connsiteX0" fmla="*/ 0 w 3149148"/>
              <a:gd name="connsiteY0" fmla="*/ 594336 h 7737882"/>
              <a:gd name="connsiteX1" fmla="*/ 594017 w 3149148"/>
              <a:gd name="connsiteY1" fmla="*/ 319 h 7737882"/>
              <a:gd name="connsiteX2" fmla="*/ 1784506 w 3149148"/>
              <a:gd name="connsiteY2" fmla="*/ 319 h 7737882"/>
              <a:gd name="connsiteX3" fmla="*/ 1784506 w 3149148"/>
              <a:gd name="connsiteY3" fmla="*/ 0 h 7737882"/>
              <a:gd name="connsiteX4" fmla="*/ 1790812 w 3149148"/>
              <a:gd name="connsiteY4" fmla="*/ 319 h 7737882"/>
              <a:gd name="connsiteX5" fmla="*/ 1796046 w 3149148"/>
              <a:gd name="connsiteY5" fmla="*/ 319 h 7737882"/>
              <a:gd name="connsiteX6" fmla="*/ 1796047 w 3149148"/>
              <a:gd name="connsiteY6" fmla="*/ 583 h 7737882"/>
              <a:gd name="connsiteX7" fmla="*/ 1906195 w 3149148"/>
              <a:gd name="connsiteY7" fmla="*/ 6145 h 7737882"/>
              <a:gd name="connsiteX8" fmla="*/ 2974679 w 3149148"/>
              <a:gd name="connsiteY8" fmla="*/ 1190172 h 7737882"/>
              <a:gd name="connsiteX9" fmla="*/ 1906195 w 3149148"/>
              <a:gd name="connsiteY9" fmla="*/ 2374200 h 7737882"/>
              <a:gd name="connsiteX10" fmla="*/ 1794771 w 3149148"/>
              <a:gd name="connsiteY10" fmla="*/ 2379827 h 7737882"/>
              <a:gd name="connsiteX11" fmla="*/ 1794771 w 3149148"/>
              <a:gd name="connsiteY11" fmla="*/ 2380875 h 7737882"/>
              <a:gd name="connsiteX12" fmla="*/ 1277722 w 3149148"/>
              <a:gd name="connsiteY12" fmla="*/ 2681363 h 7737882"/>
              <a:gd name="connsiteX13" fmla="*/ 1282841 w 3149148"/>
              <a:gd name="connsiteY13" fmla="*/ 3279366 h 7737882"/>
              <a:gd name="connsiteX14" fmla="*/ 1804959 w 3149148"/>
              <a:gd name="connsiteY14" fmla="*/ 3570959 h 7737882"/>
              <a:gd name="connsiteX15" fmla="*/ 1804985 w 3149148"/>
              <a:gd name="connsiteY15" fmla="*/ 3572489 h 7737882"/>
              <a:gd name="connsiteX16" fmla="*/ 1948245 w 3149148"/>
              <a:gd name="connsiteY16" fmla="*/ 3580202 h 7737882"/>
              <a:gd name="connsiteX17" fmla="*/ 2830644 w 3149148"/>
              <a:gd name="connsiteY17" fmla="*/ 4157897 h 7737882"/>
              <a:gd name="connsiteX18" fmla="*/ 2838281 w 3149148"/>
              <a:gd name="connsiteY18" fmla="*/ 5352435 h 7737882"/>
              <a:gd name="connsiteX19" fmla="*/ 1963341 w 3149148"/>
              <a:gd name="connsiteY19" fmla="*/ 5941364 h 7737882"/>
              <a:gd name="connsiteX20" fmla="*/ 1815299 w 3149148"/>
              <a:gd name="connsiteY20" fmla="*/ 5951235 h 7737882"/>
              <a:gd name="connsiteX21" fmla="*/ 1815299 w 3149148"/>
              <a:gd name="connsiteY21" fmla="*/ 5952449 h 7737882"/>
              <a:gd name="connsiteX22" fmla="*/ 1220213 w 3149148"/>
              <a:gd name="connsiteY22" fmla="*/ 6547535 h 7737882"/>
              <a:gd name="connsiteX23" fmla="*/ 1815299 w 3149148"/>
              <a:gd name="connsiteY23" fmla="*/ 7142621 h 7737882"/>
              <a:gd name="connsiteX24" fmla="*/ 1815300 w 3149148"/>
              <a:gd name="connsiteY24" fmla="*/ 7143865 h 7737882"/>
              <a:gd name="connsiteX25" fmla="*/ 3149148 w 3149148"/>
              <a:gd name="connsiteY25" fmla="*/ 7143865 h 7737882"/>
              <a:gd name="connsiteX26" fmla="*/ 2555131 w 3149148"/>
              <a:gd name="connsiteY26" fmla="*/ 7737882 h 7737882"/>
              <a:gd name="connsiteX27" fmla="*/ 1803260 w 3149148"/>
              <a:gd name="connsiteY27" fmla="*/ 7737882 h 7737882"/>
              <a:gd name="connsiteX28" fmla="*/ 1803260 w 3149148"/>
              <a:gd name="connsiteY28" fmla="*/ 7737098 h 7737882"/>
              <a:gd name="connsiteX29" fmla="*/ 1693610 w 3149148"/>
              <a:gd name="connsiteY29" fmla="*/ 7731562 h 7737882"/>
              <a:gd name="connsiteX30" fmla="*/ 625127 w 3149148"/>
              <a:gd name="connsiteY30" fmla="*/ 6547535 h 7737882"/>
              <a:gd name="connsiteX31" fmla="*/ 973720 w 3149148"/>
              <a:gd name="connsiteY31" fmla="*/ 5705956 h 7737882"/>
              <a:gd name="connsiteX32" fmla="*/ 1693611 w 3149148"/>
              <a:gd name="connsiteY32" fmla="*/ 5363507 h 7737882"/>
              <a:gd name="connsiteX33" fmla="*/ 1805034 w 3149148"/>
              <a:gd name="connsiteY33" fmla="*/ 5357881 h 7737882"/>
              <a:gd name="connsiteX34" fmla="*/ 1805034 w 3149148"/>
              <a:gd name="connsiteY34" fmla="*/ 5356833 h 7737882"/>
              <a:gd name="connsiteX35" fmla="*/ 2321657 w 3149148"/>
              <a:gd name="connsiteY35" fmla="*/ 5057091 h 7737882"/>
              <a:gd name="connsiteX36" fmla="*/ 2317839 w 3149148"/>
              <a:gd name="connsiteY36" fmla="*/ 4459822 h 7737882"/>
              <a:gd name="connsiteX37" fmla="*/ 1797426 w 3149148"/>
              <a:gd name="connsiteY37" fmla="*/ 4166710 h 7737882"/>
              <a:gd name="connsiteX38" fmla="*/ 1797406 w 3149148"/>
              <a:gd name="connsiteY38" fmla="*/ 4165077 h 7737882"/>
              <a:gd name="connsiteX39" fmla="*/ 1656459 w 3149148"/>
              <a:gd name="connsiteY39" fmla="*/ 4158089 h 7737882"/>
              <a:gd name="connsiteX40" fmla="*/ 770910 w 3149148"/>
              <a:gd name="connsiteY40" fmla="*/ 3582771 h 7737882"/>
              <a:gd name="connsiteX41" fmla="*/ 760672 w 3149148"/>
              <a:gd name="connsiteY41" fmla="*/ 2386765 h 7737882"/>
              <a:gd name="connsiteX42" fmla="*/ 951425 w 3149148"/>
              <a:gd name="connsiteY42" fmla="*/ 2136111 h 7737882"/>
              <a:gd name="connsiteX43" fmla="*/ 1675489 w 3149148"/>
              <a:gd name="connsiteY43" fmla="*/ 1791764 h 7737882"/>
              <a:gd name="connsiteX44" fmla="*/ 1784506 w 3149148"/>
              <a:gd name="connsiteY44" fmla="*/ 1786301 h 7737882"/>
              <a:gd name="connsiteX45" fmla="*/ 1784506 w 3149148"/>
              <a:gd name="connsiteY45" fmla="*/ 1785257 h 7737882"/>
              <a:gd name="connsiteX46" fmla="*/ 2379592 w 3149148"/>
              <a:gd name="connsiteY46" fmla="*/ 1190171 h 7737882"/>
              <a:gd name="connsiteX47" fmla="*/ 1784507 w 3149148"/>
              <a:gd name="connsiteY47" fmla="*/ 595085 h 7737882"/>
              <a:gd name="connsiteX48" fmla="*/ 1784507 w 3149148"/>
              <a:gd name="connsiteY48" fmla="*/ 594336 h 77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9148" h="7737882">
                <a:moveTo>
                  <a:pt x="0" y="594336"/>
                </a:moveTo>
                <a:lnTo>
                  <a:pt x="594017" y="319"/>
                </a:lnTo>
                <a:lnTo>
                  <a:pt x="1784506" y="319"/>
                </a:lnTo>
                <a:lnTo>
                  <a:pt x="1784506" y="0"/>
                </a:lnTo>
                <a:lnTo>
                  <a:pt x="1790812" y="319"/>
                </a:lnTo>
                <a:lnTo>
                  <a:pt x="1796046" y="319"/>
                </a:lnTo>
                <a:lnTo>
                  <a:pt x="1796047" y="583"/>
                </a:lnTo>
                <a:lnTo>
                  <a:pt x="1906195" y="6145"/>
                </a:lnTo>
                <a:cubicBezTo>
                  <a:pt x="2506346" y="67094"/>
                  <a:pt x="2974679" y="573940"/>
                  <a:pt x="2974679" y="1190172"/>
                </a:cubicBezTo>
                <a:cubicBezTo>
                  <a:pt x="2974680" y="1806404"/>
                  <a:pt x="2506348" y="2313250"/>
                  <a:pt x="1906195" y="2374200"/>
                </a:cubicBezTo>
                <a:lnTo>
                  <a:pt x="1794771" y="2379827"/>
                </a:lnTo>
                <a:lnTo>
                  <a:pt x="1794771" y="2380875"/>
                </a:lnTo>
                <a:cubicBezTo>
                  <a:pt x="1580953" y="2380875"/>
                  <a:pt x="1383572" y="2495583"/>
                  <a:pt x="1277722" y="2681363"/>
                </a:cubicBezTo>
                <a:cubicBezTo>
                  <a:pt x="1171872" y="2867142"/>
                  <a:pt x="1173826" y="3095427"/>
                  <a:pt x="1282841" y="3279366"/>
                </a:cubicBezTo>
                <a:cubicBezTo>
                  <a:pt x="1391856" y="3463305"/>
                  <a:pt x="1591174" y="3574620"/>
                  <a:pt x="1804959" y="3570959"/>
                </a:cubicBezTo>
                <a:lnTo>
                  <a:pt x="1804985" y="3572489"/>
                </a:lnTo>
                <a:lnTo>
                  <a:pt x="1948245" y="3580202"/>
                </a:lnTo>
                <a:cubicBezTo>
                  <a:pt x="2313278" y="3624394"/>
                  <a:pt x="2641071" y="3835917"/>
                  <a:pt x="2830644" y="4157897"/>
                </a:cubicBezTo>
                <a:cubicBezTo>
                  <a:pt x="3047299" y="4525874"/>
                  <a:pt x="3050213" y="4981718"/>
                  <a:pt x="2838281" y="5352435"/>
                </a:cubicBezTo>
                <a:cubicBezTo>
                  <a:pt x="2652841" y="5676812"/>
                  <a:pt x="2327780" y="5892509"/>
                  <a:pt x="1963341" y="5941364"/>
                </a:cubicBezTo>
                <a:lnTo>
                  <a:pt x="1815299" y="5951235"/>
                </a:lnTo>
                <a:lnTo>
                  <a:pt x="1815299" y="5952449"/>
                </a:lnTo>
                <a:cubicBezTo>
                  <a:pt x="1486643" y="5952449"/>
                  <a:pt x="1220213" y="6218878"/>
                  <a:pt x="1220213" y="6547535"/>
                </a:cubicBezTo>
                <a:cubicBezTo>
                  <a:pt x="1220213" y="6876192"/>
                  <a:pt x="1486642" y="7142621"/>
                  <a:pt x="1815299" y="7142621"/>
                </a:cubicBezTo>
                <a:lnTo>
                  <a:pt x="1815300" y="7143865"/>
                </a:lnTo>
                <a:lnTo>
                  <a:pt x="3149148" y="7143865"/>
                </a:lnTo>
                <a:lnTo>
                  <a:pt x="2555131" y="7737882"/>
                </a:lnTo>
                <a:lnTo>
                  <a:pt x="1803260" y="7737882"/>
                </a:lnTo>
                <a:lnTo>
                  <a:pt x="1803260" y="7737098"/>
                </a:lnTo>
                <a:lnTo>
                  <a:pt x="1693610" y="7731562"/>
                </a:lnTo>
                <a:cubicBezTo>
                  <a:pt x="1093459" y="7670613"/>
                  <a:pt x="625127" y="7163766"/>
                  <a:pt x="625127" y="6547535"/>
                </a:cubicBezTo>
                <a:cubicBezTo>
                  <a:pt x="625127" y="6218878"/>
                  <a:pt x="758341" y="5921334"/>
                  <a:pt x="973720" y="5705956"/>
                </a:cubicBezTo>
                <a:cubicBezTo>
                  <a:pt x="1162177" y="5517499"/>
                  <a:pt x="1413540" y="5391950"/>
                  <a:pt x="1693611" y="5363507"/>
                </a:cubicBezTo>
                <a:lnTo>
                  <a:pt x="1805034" y="5357881"/>
                </a:lnTo>
                <a:lnTo>
                  <a:pt x="1805034" y="5356833"/>
                </a:lnTo>
                <a:cubicBezTo>
                  <a:pt x="2018544" y="5356833"/>
                  <a:pt x="2215691" y="5242449"/>
                  <a:pt x="2321657" y="5057091"/>
                </a:cubicBezTo>
                <a:cubicBezTo>
                  <a:pt x="2427623" y="4871732"/>
                  <a:pt x="2426166" y="4643811"/>
                  <a:pt x="2317839" y="4459822"/>
                </a:cubicBezTo>
                <a:cubicBezTo>
                  <a:pt x="2209512" y="4275834"/>
                  <a:pt x="2010918" y="4163980"/>
                  <a:pt x="1797426" y="4166710"/>
                </a:cubicBezTo>
                <a:lnTo>
                  <a:pt x="1797406" y="4165077"/>
                </a:lnTo>
                <a:lnTo>
                  <a:pt x="1656459" y="4158089"/>
                </a:lnTo>
                <a:cubicBezTo>
                  <a:pt x="1290738" y="4115351"/>
                  <a:pt x="961688" y="3904664"/>
                  <a:pt x="770910" y="3582771"/>
                </a:cubicBezTo>
                <a:cubicBezTo>
                  <a:pt x="552880" y="3214892"/>
                  <a:pt x="548971" y="2758322"/>
                  <a:pt x="760672" y="2386765"/>
                </a:cubicBezTo>
                <a:cubicBezTo>
                  <a:pt x="813597" y="2293875"/>
                  <a:pt x="877964" y="2209870"/>
                  <a:pt x="951425" y="2136111"/>
                </a:cubicBezTo>
                <a:cubicBezTo>
                  <a:pt x="1144261" y="1942495"/>
                  <a:pt x="1399764" y="1819490"/>
                  <a:pt x="1675489" y="1791764"/>
                </a:cubicBezTo>
                <a:lnTo>
                  <a:pt x="1784506" y="1786301"/>
                </a:lnTo>
                <a:lnTo>
                  <a:pt x="1784506" y="1785257"/>
                </a:lnTo>
                <a:cubicBezTo>
                  <a:pt x="2113163" y="1785258"/>
                  <a:pt x="2379593" y="1518828"/>
                  <a:pt x="2379592" y="1190171"/>
                </a:cubicBezTo>
                <a:cubicBezTo>
                  <a:pt x="2379592" y="861514"/>
                  <a:pt x="2113163" y="595085"/>
                  <a:pt x="1784507" y="595085"/>
                </a:cubicBezTo>
                <a:lnTo>
                  <a:pt x="1784507" y="5943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3" name="원호 32"/>
          <p:cNvSpPr/>
          <p:nvPr/>
        </p:nvSpPr>
        <p:spPr>
          <a:xfrm rot="18900000">
            <a:off x="5612020" y="2028464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4" name="원호 33"/>
          <p:cNvSpPr/>
          <p:nvPr/>
        </p:nvSpPr>
        <p:spPr>
          <a:xfrm rot="8100000">
            <a:off x="6863508" y="77697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5" name="원호 34"/>
          <p:cNvSpPr/>
          <p:nvPr/>
        </p:nvSpPr>
        <p:spPr>
          <a:xfrm rot="18900000">
            <a:off x="3109045" y="4540966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6" name="원호 35"/>
          <p:cNvSpPr/>
          <p:nvPr/>
        </p:nvSpPr>
        <p:spPr>
          <a:xfrm rot="8100000">
            <a:off x="4360533" y="3289478"/>
            <a:ext cx="1769870" cy="1769870"/>
          </a:xfrm>
          <a:prstGeom prst="arc">
            <a:avLst>
              <a:gd name="adj1" fmla="val 10820106"/>
              <a:gd name="adj2" fmla="val 250"/>
            </a:avLst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 flipV="1">
            <a:off x="7336006" y="44335"/>
            <a:ext cx="1088572" cy="10160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3340100" y="6016172"/>
            <a:ext cx="776514" cy="84182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/>
          <p:cNvSpPr/>
          <p:nvPr/>
        </p:nvSpPr>
        <p:spPr>
          <a:xfrm rot="13500000">
            <a:off x="10220392" y="4484198"/>
            <a:ext cx="1817957" cy="2410254"/>
          </a:xfrm>
          <a:custGeom>
            <a:avLst/>
            <a:gdLst>
              <a:gd name="connsiteX0" fmla="*/ 1497340 w 1817957"/>
              <a:gd name="connsiteY0" fmla="*/ 2029552 h 2410254"/>
              <a:gd name="connsiteX1" fmla="*/ 786092 w 1817957"/>
              <a:gd name="connsiteY1" fmla="*/ 2396484 h 2410254"/>
              <a:gd name="connsiteX2" fmla="*/ 638050 w 1817957"/>
              <a:gd name="connsiteY2" fmla="*/ 2406355 h 2410254"/>
              <a:gd name="connsiteX3" fmla="*/ 638050 w 1817957"/>
              <a:gd name="connsiteY3" fmla="*/ 2407569 h 2410254"/>
              <a:gd name="connsiteX4" fmla="*/ 611420 w 1817957"/>
              <a:gd name="connsiteY4" fmla="*/ 2410254 h 2410254"/>
              <a:gd name="connsiteX5" fmla="*/ 128549 w 1817957"/>
              <a:gd name="connsiteY5" fmla="*/ 1927383 h 2410254"/>
              <a:gd name="connsiteX6" fmla="*/ 312226 w 1817957"/>
              <a:gd name="connsiteY6" fmla="*/ 1857633 h 2410254"/>
              <a:gd name="connsiteX7" fmla="*/ 516362 w 1817957"/>
              <a:gd name="connsiteY7" fmla="*/ 1818627 h 2410254"/>
              <a:gd name="connsiteX8" fmla="*/ 627785 w 1817957"/>
              <a:gd name="connsiteY8" fmla="*/ 1813002 h 2410254"/>
              <a:gd name="connsiteX9" fmla="*/ 627785 w 1817957"/>
              <a:gd name="connsiteY9" fmla="*/ 1811954 h 2410254"/>
              <a:gd name="connsiteX10" fmla="*/ 1144409 w 1817957"/>
              <a:gd name="connsiteY10" fmla="*/ 1512211 h 2410254"/>
              <a:gd name="connsiteX11" fmla="*/ 1140590 w 1817957"/>
              <a:gd name="connsiteY11" fmla="*/ 914942 h 2410254"/>
              <a:gd name="connsiteX12" fmla="*/ 620177 w 1817957"/>
              <a:gd name="connsiteY12" fmla="*/ 621830 h 2410254"/>
              <a:gd name="connsiteX13" fmla="*/ 620157 w 1817957"/>
              <a:gd name="connsiteY13" fmla="*/ 620197 h 2410254"/>
              <a:gd name="connsiteX14" fmla="*/ 479210 w 1817957"/>
              <a:gd name="connsiteY14" fmla="*/ 613209 h 2410254"/>
              <a:gd name="connsiteX15" fmla="*/ 88602 w 1817957"/>
              <a:gd name="connsiteY15" fmla="*/ 497268 h 2410254"/>
              <a:gd name="connsiteX16" fmla="*/ 0 w 1817957"/>
              <a:gd name="connsiteY16" fmla="*/ 446835 h 2410254"/>
              <a:gd name="connsiteX17" fmla="*/ 446835 w 1817957"/>
              <a:gd name="connsiteY17" fmla="*/ 0 h 2410254"/>
              <a:gd name="connsiteX18" fmla="*/ 471268 w 1817957"/>
              <a:gd name="connsiteY18" fmla="*/ 7929 h 2410254"/>
              <a:gd name="connsiteX19" fmla="*/ 627710 w 1817957"/>
              <a:gd name="connsiteY19" fmla="*/ 26079 h 2410254"/>
              <a:gd name="connsiteX20" fmla="*/ 627736 w 1817957"/>
              <a:gd name="connsiteY20" fmla="*/ 27609 h 2410254"/>
              <a:gd name="connsiteX21" fmla="*/ 770996 w 1817957"/>
              <a:gd name="connsiteY21" fmla="*/ 35322 h 2410254"/>
              <a:gd name="connsiteX22" fmla="*/ 1653395 w 1817957"/>
              <a:gd name="connsiteY22" fmla="*/ 613017 h 2410254"/>
              <a:gd name="connsiteX23" fmla="*/ 1661032 w 1817957"/>
              <a:gd name="connsiteY23" fmla="*/ 1807555 h 2410254"/>
              <a:gd name="connsiteX24" fmla="*/ 1497340 w 1817957"/>
              <a:gd name="connsiteY24" fmla="*/ 2029552 h 24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957" h="2410254">
                <a:moveTo>
                  <a:pt x="1497340" y="2029552"/>
                </a:moveTo>
                <a:cubicBezTo>
                  <a:pt x="1310600" y="2229353"/>
                  <a:pt x="1059421" y="2359843"/>
                  <a:pt x="786092" y="2396484"/>
                </a:cubicBezTo>
                <a:lnTo>
                  <a:pt x="638050" y="2406355"/>
                </a:lnTo>
                <a:lnTo>
                  <a:pt x="638050" y="2407569"/>
                </a:lnTo>
                <a:lnTo>
                  <a:pt x="611420" y="2410254"/>
                </a:lnTo>
                <a:lnTo>
                  <a:pt x="128549" y="1927383"/>
                </a:lnTo>
                <a:lnTo>
                  <a:pt x="312226" y="1857633"/>
                </a:lnTo>
                <a:cubicBezTo>
                  <a:pt x="378121" y="1838918"/>
                  <a:pt x="446344" y="1825738"/>
                  <a:pt x="516362" y="1818627"/>
                </a:cubicBezTo>
                <a:lnTo>
                  <a:pt x="627785" y="1813002"/>
                </a:lnTo>
                <a:lnTo>
                  <a:pt x="627785" y="1811954"/>
                </a:lnTo>
                <a:cubicBezTo>
                  <a:pt x="841295" y="1811953"/>
                  <a:pt x="1038442" y="1697570"/>
                  <a:pt x="1144409" y="1512211"/>
                </a:cubicBezTo>
                <a:cubicBezTo>
                  <a:pt x="1250374" y="1326853"/>
                  <a:pt x="1248918" y="1098931"/>
                  <a:pt x="1140590" y="914942"/>
                </a:cubicBezTo>
                <a:cubicBezTo>
                  <a:pt x="1032263" y="730955"/>
                  <a:pt x="833669" y="619100"/>
                  <a:pt x="620177" y="621830"/>
                </a:cubicBezTo>
                <a:lnTo>
                  <a:pt x="620157" y="620197"/>
                </a:lnTo>
                <a:lnTo>
                  <a:pt x="479210" y="613209"/>
                </a:lnTo>
                <a:cubicBezTo>
                  <a:pt x="342065" y="597183"/>
                  <a:pt x="210076" y="557538"/>
                  <a:pt x="88602" y="497268"/>
                </a:cubicBezTo>
                <a:lnTo>
                  <a:pt x="0" y="446835"/>
                </a:lnTo>
                <a:lnTo>
                  <a:pt x="446835" y="0"/>
                </a:lnTo>
                <a:lnTo>
                  <a:pt x="471268" y="7929"/>
                </a:lnTo>
                <a:cubicBezTo>
                  <a:pt x="521722" y="20723"/>
                  <a:pt x="574263" y="26995"/>
                  <a:pt x="627710" y="26079"/>
                </a:cubicBezTo>
                <a:lnTo>
                  <a:pt x="627736" y="27609"/>
                </a:lnTo>
                <a:lnTo>
                  <a:pt x="770996" y="35322"/>
                </a:lnTo>
                <a:cubicBezTo>
                  <a:pt x="1136029" y="79515"/>
                  <a:pt x="1463822" y="291037"/>
                  <a:pt x="1653395" y="613017"/>
                </a:cubicBezTo>
                <a:cubicBezTo>
                  <a:pt x="1870050" y="980994"/>
                  <a:pt x="1872964" y="1436838"/>
                  <a:pt x="1661032" y="1807555"/>
                </a:cubicBezTo>
                <a:cubicBezTo>
                  <a:pt x="1614672" y="1888650"/>
                  <a:pt x="1559586" y="1962951"/>
                  <a:pt x="1497340" y="202955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C9140EB-014C-49DF-BC56-32FDEB88D8F9}"/>
              </a:ext>
            </a:extLst>
          </p:cNvPr>
          <p:cNvGrpSpPr/>
          <p:nvPr/>
        </p:nvGrpSpPr>
        <p:grpSpPr>
          <a:xfrm>
            <a:off x="5453471" y="4764505"/>
            <a:ext cx="874589" cy="866196"/>
            <a:chOff x="321750" y="103615"/>
            <a:chExt cx="874589" cy="866196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445CA0D-0F49-4C09-9B88-0DB01B49F944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67" name="원형: 비어 있음 66">
              <a:extLst>
                <a:ext uri="{FF2B5EF4-FFF2-40B4-BE49-F238E27FC236}">
                  <a16:creationId xmlns:a16="http://schemas.microsoft.com/office/drawing/2014/main" id="{AAFDC42A-AD04-4881-96FB-948B731B89EF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9B2D6B-F24C-4465-991F-1194A26D802A}"/>
                </a:ext>
              </a:extLst>
            </p:cNvPr>
            <p:cNvSpPr txBox="1"/>
            <p:nvPr/>
          </p:nvSpPr>
          <p:spPr>
            <a:xfrm>
              <a:off x="379908" y="199244"/>
              <a:ext cx="7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02</a:t>
              </a:r>
              <a:endParaRPr lang="ko-KR" altLang="en-US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DBA947-14E6-49F2-926C-291F6415A2AC}"/>
              </a:ext>
            </a:extLst>
          </p:cNvPr>
          <p:cNvGrpSpPr/>
          <p:nvPr/>
        </p:nvGrpSpPr>
        <p:grpSpPr>
          <a:xfrm>
            <a:off x="4740653" y="1797846"/>
            <a:ext cx="874589" cy="866196"/>
            <a:chOff x="321750" y="103615"/>
            <a:chExt cx="874589" cy="866196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568BA43-73BB-4D9D-AAD7-1E4DED849B71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71" name="원형: 비어 있음 70">
              <a:extLst>
                <a:ext uri="{FF2B5EF4-FFF2-40B4-BE49-F238E27FC236}">
                  <a16:creationId xmlns:a16="http://schemas.microsoft.com/office/drawing/2014/main" id="{CB1EAC8D-4E2F-4C7B-96BB-3913B30B0379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A1107B6-9549-48E3-AFB0-5C9429E5FC3C}"/>
                </a:ext>
              </a:extLst>
            </p:cNvPr>
            <p:cNvSpPr txBox="1"/>
            <p:nvPr/>
          </p:nvSpPr>
          <p:spPr>
            <a:xfrm>
              <a:off x="369200" y="195268"/>
              <a:ext cx="7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03</a:t>
              </a:r>
              <a:endParaRPr lang="ko-KR" altLang="en-US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2F8D9AB-A105-48DE-B26A-56382E9E6FCF}"/>
              </a:ext>
            </a:extLst>
          </p:cNvPr>
          <p:cNvGrpSpPr/>
          <p:nvPr/>
        </p:nvGrpSpPr>
        <p:grpSpPr>
          <a:xfrm>
            <a:off x="7251944" y="2624456"/>
            <a:ext cx="874589" cy="866196"/>
            <a:chOff x="321750" y="103615"/>
            <a:chExt cx="874589" cy="866196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52CDDA8-B1B2-4F9A-9E89-22760C31A224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75" name="원형: 비어 있음 74">
              <a:extLst>
                <a:ext uri="{FF2B5EF4-FFF2-40B4-BE49-F238E27FC236}">
                  <a16:creationId xmlns:a16="http://schemas.microsoft.com/office/drawing/2014/main" id="{4182F970-DE97-4A61-A15B-962D0FE47CBF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391371-EB00-4C2F-B7CB-A4403AEE3B05}"/>
                </a:ext>
              </a:extLst>
            </p:cNvPr>
            <p:cNvSpPr txBox="1"/>
            <p:nvPr/>
          </p:nvSpPr>
          <p:spPr>
            <a:xfrm>
              <a:off x="380464" y="193883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04</a:t>
              </a:r>
              <a:endParaRPr lang="ko-KR" altLang="en-US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40FD7B7-27A3-4358-AFD8-30E407306299}"/>
              </a:ext>
            </a:extLst>
          </p:cNvPr>
          <p:cNvSpPr/>
          <p:nvPr/>
        </p:nvSpPr>
        <p:spPr>
          <a:xfrm>
            <a:off x="6376219" y="4881970"/>
            <a:ext cx="2622834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소개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006117B-5167-42C9-8303-83088DCC300D}"/>
              </a:ext>
            </a:extLst>
          </p:cNvPr>
          <p:cNvSpPr/>
          <p:nvPr/>
        </p:nvSpPr>
        <p:spPr>
          <a:xfrm>
            <a:off x="1963284" y="1884650"/>
            <a:ext cx="2709396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</a:t>
            </a:r>
            <a:r>
              <a:rPr lang="en-US" altLang="ko-KR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20DA78-2DA9-4E2B-B179-AB1C8A18E05E}"/>
              </a:ext>
            </a:extLst>
          </p:cNvPr>
          <p:cNvSpPr txBox="1"/>
          <p:nvPr/>
        </p:nvSpPr>
        <p:spPr>
          <a:xfrm>
            <a:off x="1064219" y="4830184"/>
            <a:ext cx="128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분석배경</a:t>
            </a:r>
            <a:endParaRPr lang="en-US" altLang="ko-KR" sz="1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/>
            <a:r>
              <a:rPr lang="en-US" altLang="ko-KR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현황</a:t>
            </a:r>
            <a:endParaRPr lang="en-US" altLang="ko-KR" sz="1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/>
            <a:r>
              <a:rPr lang="en-US" altLang="ko-KR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분석 목적</a:t>
            </a:r>
            <a:endParaRPr lang="en-US" altLang="ko-KR" sz="1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B82CB2-427C-4C69-99C2-957162483C6A}"/>
              </a:ext>
            </a:extLst>
          </p:cNvPr>
          <p:cNvSpPr/>
          <p:nvPr/>
        </p:nvSpPr>
        <p:spPr>
          <a:xfrm>
            <a:off x="8207369" y="2718194"/>
            <a:ext cx="2622834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605BC-96CB-42D2-947A-F78A6F35C508}"/>
              </a:ext>
            </a:extLst>
          </p:cNvPr>
          <p:cNvSpPr txBox="1"/>
          <p:nvPr/>
        </p:nvSpPr>
        <p:spPr>
          <a:xfrm>
            <a:off x="8813265" y="3346128"/>
            <a:ext cx="1702025" cy="100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흐름도</a:t>
            </a:r>
            <a:endParaRPr lang="en-US" altLang="ko-KR" sz="1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1600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en-US" altLang="ko-KR" sz="1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최종 모델 평가</a:t>
            </a:r>
            <a:endParaRPr lang="en-US" altLang="ko-KR" sz="1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6FBB9-B290-45E4-9527-97E888666A8B}"/>
              </a:ext>
            </a:extLst>
          </p:cNvPr>
          <p:cNvSpPr/>
          <p:nvPr/>
        </p:nvSpPr>
        <p:spPr>
          <a:xfrm>
            <a:off x="8987716" y="258664"/>
            <a:ext cx="2031325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기대효과</a:t>
            </a:r>
            <a:endParaRPr kumimoji="0" lang="en-US" altLang="ko-KR" sz="36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EDE60D2-029E-476C-A277-F8D596F4A36E}"/>
              </a:ext>
            </a:extLst>
          </p:cNvPr>
          <p:cNvGrpSpPr/>
          <p:nvPr/>
        </p:nvGrpSpPr>
        <p:grpSpPr>
          <a:xfrm>
            <a:off x="8019510" y="169468"/>
            <a:ext cx="874589" cy="866196"/>
            <a:chOff x="321750" y="103615"/>
            <a:chExt cx="874589" cy="86619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B4751A0-CE6A-46FA-BE05-E48CC857996F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53" name="원형: 비어 있음 52">
              <a:extLst>
                <a:ext uri="{FF2B5EF4-FFF2-40B4-BE49-F238E27FC236}">
                  <a16:creationId xmlns:a16="http://schemas.microsoft.com/office/drawing/2014/main" id="{656EFA48-6D61-4196-BE43-E8BC57C8E51B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93D7A1-ACEC-465B-B413-8B5DC63E9FD4}"/>
                </a:ext>
              </a:extLst>
            </p:cNvPr>
            <p:cNvSpPr txBox="1"/>
            <p:nvPr/>
          </p:nvSpPr>
          <p:spPr>
            <a:xfrm>
              <a:off x="378860" y="192812"/>
              <a:ext cx="7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05</a:t>
              </a:r>
              <a:endParaRPr lang="ko-KR" altLang="en-US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784B0A-3895-4A4B-8001-A769712502FB}"/>
              </a:ext>
            </a:extLst>
          </p:cNvPr>
          <p:cNvGrpSpPr/>
          <p:nvPr/>
        </p:nvGrpSpPr>
        <p:grpSpPr>
          <a:xfrm>
            <a:off x="2816996" y="4013466"/>
            <a:ext cx="874589" cy="866196"/>
            <a:chOff x="321750" y="103615"/>
            <a:chExt cx="874589" cy="86619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A463C8D-CD7B-400D-8081-72F066DD7CBE}"/>
                </a:ext>
              </a:extLst>
            </p:cNvPr>
            <p:cNvSpPr/>
            <p:nvPr/>
          </p:nvSpPr>
          <p:spPr>
            <a:xfrm>
              <a:off x="350339" y="128757"/>
              <a:ext cx="812294" cy="793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3" name="원형: 비어 있음 42">
              <a:extLst>
                <a:ext uri="{FF2B5EF4-FFF2-40B4-BE49-F238E27FC236}">
                  <a16:creationId xmlns:a16="http://schemas.microsoft.com/office/drawing/2014/main" id="{9C7974EE-AF12-4E60-9D8A-8207FFCE9767}"/>
                </a:ext>
              </a:extLst>
            </p:cNvPr>
            <p:cNvSpPr/>
            <p:nvPr/>
          </p:nvSpPr>
          <p:spPr>
            <a:xfrm>
              <a:off x="321750" y="103615"/>
              <a:ext cx="874589" cy="866196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29D325-F0DE-42F1-A0D2-B7586C0264FE}"/>
                </a:ext>
              </a:extLst>
            </p:cNvPr>
            <p:cNvSpPr txBox="1"/>
            <p:nvPr/>
          </p:nvSpPr>
          <p:spPr>
            <a:xfrm>
              <a:off x="399572" y="189411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595959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01</a:t>
              </a:r>
              <a:endParaRPr lang="ko-KR" altLang="en-US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F032B7-FD0A-93D4-B07C-10B6399C5B7A}"/>
              </a:ext>
            </a:extLst>
          </p:cNvPr>
          <p:cNvSpPr/>
          <p:nvPr/>
        </p:nvSpPr>
        <p:spPr>
          <a:xfrm>
            <a:off x="623634" y="4106118"/>
            <a:ext cx="2161169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추진 개요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577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B9A37D-2252-4258-B1FD-BBD32B7ABADF}"/>
              </a:ext>
            </a:extLst>
          </p:cNvPr>
          <p:cNvSpPr/>
          <p:nvPr/>
        </p:nvSpPr>
        <p:spPr>
          <a:xfrm>
            <a:off x="147762" y="1737043"/>
            <a:ext cx="11896476" cy="366151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364073" y="1245309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1141909" y="1228274"/>
            <a:ext cx="3805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타겟과 범주형 데이터의 관계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9A95C5B6-89A4-AF97-FED7-D6B1498A42C0}"/>
              </a:ext>
            </a:extLst>
          </p:cNvPr>
          <p:cNvSpPr/>
          <p:nvPr/>
        </p:nvSpPr>
        <p:spPr>
          <a:xfrm>
            <a:off x="2163984" y="4553487"/>
            <a:ext cx="1581750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역 별 승객 수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22C36E5B-9405-A7BC-46B6-57502BDC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8" y="1846835"/>
            <a:ext cx="5200282" cy="261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EEF4E0C-C8D5-0495-E037-7B633B9B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41" y="1846835"/>
            <a:ext cx="6114037" cy="26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AE3EC863-AA57-A08D-B172-CFDAC1D677F8}"/>
              </a:ext>
            </a:extLst>
          </p:cNvPr>
          <p:cNvSpPr/>
          <p:nvPr/>
        </p:nvSpPr>
        <p:spPr>
          <a:xfrm>
            <a:off x="7087137" y="4553487"/>
            <a:ext cx="3350844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시위 여부에 따른 역 별 승객 수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4DD483-0C4B-B243-27E5-0FAA55B03B47}"/>
              </a:ext>
            </a:extLst>
          </p:cNvPr>
          <p:cNvSpPr/>
          <p:nvPr/>
        </p:nvSpPr>
        <p:spPr>
          <a:xfrm>
            <a:off x="147762" y="5884331"/>
            <a:ext cx="11896476" cy="874941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시위가 있었을 때 특정 역에서 승객 수가 </a:t>
            </a: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약간 증가하는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것을 확인할 수 있음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B6BB4E-D0DE-67BB-C0F2-F4C944D1BAF9}"/>
              </a:ext>
            </a:extLst>
          </p:cNvPr>
          <p:cNvSpPr/>
          <p:nvPr/>
        </p:nvSpPr>
        <p:spPr>
          <a:xfrm rot="5400000">
            <a:off x="5853112" y="5274262"/>
            <a:ext cx="485775" cy="7147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6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B9A37D-2252-4258-B1FD-BBD32B7ABADF}"/>
              </a:ext>
            </a:extLst>
          </p:cNvPr>
          <p:cNvSpPr/>
          <p:nvPr/>
        </p:nvSpPr>
        <p:spPr>
          <a:xfrm>
            <a:off x="147762" y="1737043"/>
            <a:ext cx="11896476" cy="366151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3899971" y="536713"/>
            <a:ext cx="82920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74382" y="20185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03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1698" y="195922"/>
            <a:ext cx="300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데이터 </a:t>
            </a:r>
            <a:r>
              <a:rPr kumimoji="0" lang="en-US" altLang="ko-KR" sz="3600" b="0" i="0" u="none" strike="noStrike" kern="0" cap="none" spc="0" normalizeH="0" baseline="0" noProof="0" dirty="0">
                <a:ln w="3175">
                  <a:solidFill>
                    <a:prstClr val="black">
                      <a:alpha val="48000"/>
                    </a:prst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EDA</a:t>
            </a:r>
            <a:endParaRPr kumimoji="0" lang="ko-KR" altLang="en-US" sz="1800" b="0" i="0" u="none" strike="noStrike" kern="0" cap="none" spc="0" normalizeH="0" baseline="0" noProof="0" dirty="0">
              <a:ln w="3175">
                <a:solidFill>
                  <a:prstClr val="black">
                    <a:alpha val="48000"/>
                  </a:prstClr>
                </a:solidFill>
              </a:ln>
              <a:solidFill>
                <a:srgbClr val="FDCF4D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5060C1-F117-BBCC-8FAB-50A5200A80E6}"/>
              </a:ext>
            </a:extLst>
          </p:cNvPr>
          <p:cNvGrpSpPr/>
          <p:nvPr/>
        </p:nvGrpSpPr>
        <p:grpSpPr>
          <a:xfrm>
            <a:off x="364073" y="1245309"/>
            <a:ext cx="670417" cy="413516"/>
            <a:chOff x="37626" y="1178441"/>
            <a:chExt cx="670417" cy="413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B0C235B-B77A-5F01-759A-BE1E39CE8D4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111A2E-86DF-7253-43A4-263B7BC43863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5" name="현 24">
              <a:extLst>
                <a:ext uri="{FF2B5EF4-FFF2-40B4-BE49-F238E27FC236}">
                  <a16:creationId xmlns:a16="http://schemas.microsoft.com/office/drawing/2014/main" id="{BEEC809E-63D2-C5C1-F0DF-9614BE62E4C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E20DCC-2387-AB69-1EFB-A8BF1EF5D60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F1E31D-4D96-C6D1-7304-CC91639353A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A90AF58-26A8-B7E0-64EB-CE959B4D21EE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E49F5D8-97C6-F6EA-29F4-A878AD681D8E}"/>
              </a:ext>
            </a:extLst>
          </p:cNvPr>
          <p:cNvSpPr txBox="1"/>
          <p:nvPr/>
        </p:nvSpPr>
        <p:spPr>
          <a:xfrm>
            <a:off x="1141909" y="1228274"/>
            <a:ext cx="3805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타겟과 범주형 데이터의 관계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EEF4E0C-C8D5-0495-E037-7B633B9B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35" y="1846835"/>
            <a:ext cx="6114037" cy="26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AE3EC863-AA57-A08D-B172-CFDAC1D677F8}"/>
              </a:ext>
            </a:extLst>
          </p:cNvPr>
          <p:cNvSpPr/>
          <p:nvPr/>
        </p:nvSpPr>
        <p:spPr>
          <a:xfrm>
            <a:off x="6841331" y="4553487"/>
            <a:ext cx="3350844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시위 여부에 따른 역 별 승객 수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4DD483-0C4B-B243-27E5-0FAA55B03B47}"/>
              </a:ext>
            </a:extLst>
          </p:cNvPr>
          <p:cNvSpPr/>
          <p:nvPr/>
        </p:nvSpPr>
        <p:spPr>
          <a:xfrm>
            <a:off x="147762" y="5903995"/>
            <a:ext cx="11896476" cy="874941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시위가 발생하는 역에서는 승객 수가 증가하지만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모든 역을 대상으로 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평균 승객수는 감소</a:t>
            </a:r>
            <a:endParaRPr lang="en-US" altLang="ko-KR" sz="2000" dirty="0">
              <a:solidFill>
                <a:prstClr val="black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=&gt;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자차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혹은 버스 등 다른 교통수단 이용</a:t>
            </a:r>
            <a:r>
              <a:rPr lang="en-US" altLang="ko-KR" sz="20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예상 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B6BB4E-D0DE-67BB-C0F2-F4C944D1BAF9}"/>
              </a:ext>
            </a:extLst>
          </p:cNvPr>
          <p:cNvSpPr/>
          <p:nvPr/>
        </p:nvSpPr>
        <p:spPr>
          <a:xfrm rot="5400000">
            <a:off x="5574197" y="5267675"/>
            <a:ext cx="485775" cy="7147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D585B07-E5C8-F874-CED9-4DC65B8AE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6485"/>
          <a:stretch/>
        </p:blipFill>
        <p:spPr bwMode="auto">
          <a:xfrm>
            <a:off x="611096" y="2006186"/>
            <a:ext cx="4120351" cy="254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2DF7CCB0-40AA-B266-1D9E-7932D7FB748E}"/>
              </a:ext>
            </a:extLst>
          </p:cNvPr>
          <p:cNvSpPr/>
          <p:nvPr/>
        </p:nvSpPr>
        <p:spPr>
          <a:xfrm>
            <a:off x="1510623" y="4553487"/>
            <a:ext cx="2498224" cy="682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시위 여부에 따른 수요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1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CDD89A-3925-44C5-BD9C-60C9D43C878E}"/>
              </a:ext>
            </a:extLst>
          </p:cNvPr>
          <p:cNvSpPr/>
          <p:nvPr/>
        </p:nvSpPr>
        <p:spPr>
          <a:xfrm>
            <a:off x="11719" y="1080978"/>
            <a:ext cx="12192000" cy="57743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A21B8A-378D-4735-8C06-2E6B098384C6}"/>
              </a:ext>
            </a:extLst>
          </p:cNvPr>
          <p:cNvSpPr txBox="1"/>
          <p:nvPr/>
        </p:nvSpPr>
        <p:spPr>
          <a:xfrm>
            <a:off x="2275097" y="2656508"/>
            <a:ext cx="56300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</a:t>
            </a:r>
            <a:endParaRPr lang="ko-KR" altLang="en-US" sz="1300" b="1" dirty="0">
              <a:solidFill>
                <a:srgbClr val="F7C552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FECB76-EDC0-49D9-B847-4588DB8CB4F6}"/>
              </a:ext>
            </a:extLst>
          </p:cNvPr>
          <p:cNvSpPr/>
          <p:nvPr/>
        </p:nvSpPr>
        <p:spPr>
          <a:xfrm>
            <a:off x="321750" y="1745829"/>
            <a:ext cx="3771220" cy="4789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308D462-5C09-47D1-B821-0405BF2C67FA}"/>
              </a:ext>
            </a:extLst>
          </p:cNvPr>
          <p:cNvSpPr/>
          <p:nvPr/>
        </p:nvSpPr>
        <p:spPr>
          <a:xfrm>
            <a:off x="4095042" y="1724212"/>
            <a:ext cx="2783215" cy="4789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A5F921-ED3A-4447-816E-926FA92F3D62}"/>
              </a:ext>
            </a:extLst>
          </p:cNvPr>
          <p:cNvGrpSpPr/>
          <p:nvPr/>
        </p:nvGrpSpPr>
        <p:grpSpPr>
          <a:xfrm>
            <a:off x="1287225" y="1495211"/>
            <a:ext cx="1850774" cy="489426"/>
            <a:chOff x="-45647" y="1915756"/>
            <a:chExt cx="2388340" cy="5075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1FC354-4CDE-40FC-A40C-F8697235C29B}"/>
                </a:ext>
              </a:extLst>
            </p:cNvPr>
            <p:cNvSpPr/>
            <p:nvPr/>
          </p:nvSpPr>
          <p:spPr>
            <a:xfrm>
              <a:off x="-45647" y="1915756"/>
              <a:ext cx="2388340" cy="5075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D1D35E-CFAA-4EC0-9B49-C4BFA7AF3001}"/>
                </a:ext>
              </a:extLst>
            </p:cNvPr>
            <p:cNvSpPr txBox="1"/>
            <p:nvPr/>
          </p:nvSpPr>
          <p:spPr>
            <a:xfrm>
              <a:off x="127973" y="1993521"/>
              <a:ext cx="2039740" cy="351076"/>
            </a:xfrm>
            <a:prstGeom prst="rect">
              <a:avLst/>
            </a:prstGeom>
            <a:solidFill>
              <a:schemeClr val="bg2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데이터 수집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F62AFD-F9E5-454B-A670-B6978B211874}"/>
              </a:ext>
            </a:extLst>
          </p:cNvPr>
          <p:cNvGrpSpPr/>
          <p:nvPr/>
        </p:nvGrpSpPr>
        <p:grpSpPr>
          <a:xfrm>
            <a:off x="4540081" y="1497291"/>
            <a:ext cx="1850774" cy="489426"/>
            <a:chOff x="748340" y="1904871"/>
            <a:chExt cx="2388340" cy="5075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CF880FD-9424-4B2E-9E0F-ADD1B59E5925}"/>
                </a:ext>
              </a:extLst>
            </p:cNvPr>
            <p:cNvSpPr/>
            <p:nvPr/>
          </p:nvSpPr>
          <p:spPr>
            <a:xfrm>
              <a:off x="748340" y="1904871"/>
              <a:ext cx="2388340" cy="5075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E26DC4-57EE-4A08-A878-D7C06772DF2D}"/>
                </a:ext>
              </a:extLst>
            </p:cNvPr>
            <p:cNvSpPr txBox="1"/>
            <p:nvPr/>
          </p:nvSpPr>
          <p:spPr>
            <a:xfrm>
              <a:off x="917377" y="1966768"/>
              <a:ext cx="2039740" cy="35107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데이터 </a:t>
              </a:r>
              <a:r>
                <a:rPr lang="ko-KR" altLang="en-US" sz="1600" dirty="0" err="1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전처리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5695EE2-20D4-421B-A28A-360A91EA9FAD}"/>
              </a:ext>
            </a:extLst>
          </p:cNvPr>
          <p:cNvSpPr/>
          <p:nvPr/>
        </p:nvSpPr>
        <p:spPr>
          <a:xfrm>
            <a:off x="6866021" y="1715054"/>
            <a:ext cx="2663876" cy="47893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5143216-BE42-4BE6-AD32-EA1A77D2AB7D}"/>
              </a:ext>
            </a:extLst>
          </p:cNvPr>
          <p:cNvSpPr/>
          <p:nvPr/>
        </p:nvSpPr>
        <p:spPr>
          <a:xfrm>
            <a:off x="9517661" y="1724212"/>
            <a:ext cx="2386589" cy="47893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F332542-D2CF-49D1-B67D-A814381F5589}"/>
              </a:ext>
            </a:extLst>
          </p:cNvPr>
          <p:cNvGrpSpPr/>
          <p:nvPr/>
        </p:nvGrpSpPr>
        <p:grpSpPr>
          <a:xfrm>
            <a:off x="7252453" y="1496942"/>
            <a:ext cx="1850774" cy="489426"/>
            <a:chOff x="972528" y="1923883"/>
            <a:chExt cx="2388340" cy="50752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A5EA48A-F619-4EB8-AA09-4937667E90FF}"/>
                </a:ext>
              </a:extLst>
            </p:cNvPr>
            <p:cNvSpPr/>
            <p:nvPr/>
          </p:nvSpPr>
          <p:spPr>
            <a:xfrm>
              <a:off x="972528" y="1923883"/>
              <a:ext cx="2388340" cy="5075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8E7BA9-865A-41BE-AD52-B2266FC6B7F5}"/>
                </a:ext>
              </a:extLst>
            </p:cNvPr>
            <p:cNvSpPr txBox="1"/>
            <p:nvPr/>
          </p:nvSpPr>
          <p:spPr>
            <a:xfrm>
              <a:off x="1148525" y="1995975"/>
              <a:ext cx="2039740" cy="35107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분석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BD630D-0E33-4F96-9483-5A1C2C4FE40A}"/>
              </a:ext>
            </a:extLst>
          </p:cNvPr>
          <p:cNvGrpSpPr/>
          <p:nvPr/>
        </p:nvGrpSpPr>
        <p:grpSpPr>
          <a:xfrm>
            <a:off x="9797512" y="1494467"/>
            <a:ext cx="1850774" cy="489426"/>
            <a:chOff x="874670" y="1821988"/>
            <a:chExt cx="2388340" cy="7061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7DEFF6D-A7BF-4B76-ABBB-6FBA3C072336}"/>
                </a:ext>
              </a:extLst>
            </p:cNvPr>
            <p:cNvSpPr/>
            <p:nvPr/>
          </p:nvSpPr>
          <p:spPr>
            <a:xfrm>
              <a:off x="874670" y="1821988"/>
              <a:ext cx="2388340" cy="7061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AC271A-D15F-4553-B131-E75F0CF31E89}"/>
                </a:ext>
              </a:extLst>
            </p:cNvPr>
            <p:cNvSpPr txBox="1"/>
            <p:nvPr/>
          </p:nvSpPr>
          <p:spPr>
            <a:xfrm>
              <a:off x="1045695" y="1924004"/>
              <a:ext cx="2039740" cy="50210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6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모형 개발</a:t>
              </a:r>
              <a:endPara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B83DCF-FAAC-4A34-A997-0CAF071DFC39}"/>
              </a:ext>
            </a:extLst>
          </p:cNvPr>
          <p:cNvSpPr/>
          <p:nvPr/>
        </p:nvSpPr>
        <p:spPr>
          <a:xfrm>
            <a:off x="4450905" y="2503810"/>
            <a:ext cx="2117122" cy="45082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869AE48-6CEE-4DD2-A67D-670E5A144A1A}"/>
              </a:ext>
            </a:extLst>
          </p:cNvPr>
          <p:cNvSpPr/>
          <p:nvPr/>
        </p:nvSpPr>
        <p:spPr>
          <a:xfrm>
            <a:off x="4450905" y="3530268"/>
            <a:ext cx="2117122" cy="45082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열데이터 추출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결합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2546D0B-9049-4D2B-9514-819498C45AC0}"/>
              </a:ext>
            </a:extLst>
          </p:cNvPr>
          <p:cNvSpPr/>
          <p:nvPr/>
        </p:nvSpPr>
        <p:spPr>
          <a:xfrm>
            <a:off x="4469265" y="4779285"/>
            <a:ext cx="2117122" cy="1157531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7134A05-C896-4B7E-9B65-E85585949E53}"/>
              </a:ext>
            </a:extLst>
          </p:cNvPr>
          <p:cNvSpPr/>
          <p:nvPr/>
        </p:nvSpPr>
        <p:spPr>
          <a:xfrm>
            <a:off x="7203299" y="5424964"/>
            <a:ext cx="1967620" cy="48255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예측 모델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5877F99-B56C-4350-B141-46E40A94CC6F}"/>
              </a:ext>
            </a:extLst>
          </p:cNvPr>
          <p:cNvSpPr/>
          <p:nvPr/>
        </p:nvSpPr>
        <p:spPr>
          <a:xfrm>
            <a:off x="9753176" y="3347347"/>
            <a:ext cx="1920684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예측 모델 비교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80FCE11-D0D0-41F9-9E1B-4275BE15FDD1}"/>
              </a:ext>
            </a:extLst>
          </p:cNvPr>
          <p:cNvSpPr/>
          <p:nvPr/>
        </p:nvSpPr>
        <p:spPr>
          <a:xfrm>
            <a:off x="9766379" y="4465514"/>
            <a:ext cx="1920684" cy="537952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최종 예측 모델</a:t>
            </a:r>
            <a:endParaRPr lang="en-US" altLang="ko-KR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지하철 수요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CB40945-4544-4EDB-AC42-70A727F826D7}"/>
              </a:ext>
            </a:extLst>
          </p:cNvPr>
          <p:cNvSpPr/>
          <p:nvPr/>
        </p:nvSpPr>
        <p:spPr>
          <a:xfrm>
            <a:off x="2051536" y="3242546"/>
            <a:ext cx="1665180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5552ECC-6ACF-498C-875D-FB786D27ABD4}"/>
              </a:ext>
            </a:extLst>
          </p:cNvPr>
          <p:cNvSpPr/>
          <p:nvPr/>
        </p:nvSpPr>
        <p:spPr>
          <a:xfrm>
            <a:off x="2069358" y="3978713"/>
            <a:ext cx="1645825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723FB163-CBBC-4D13-B91C-64001CA2EFFB}"/>
              </a:ext>
            </a:extLst>
          </p:cNvPr>
          <p:cNvSpPr/>
          <p:nvPr/>
        </p:nvSpPr>
        <p:spPr>
          <a:xfrm>
            <a:off x="2135964" y="2390518"/>
            <a:ext cx="1560095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AF17421-E19B-46F6-807E-2E726EAFE82A}"/>
              </a:ext>
            </a:extLst>
          </p:cNvPr>
          <p:cNvSpPr/>
          <p:nvPr/>
        </p:nvSpPr>
        <p:spPr>
          <a:xfrm>
            <a:off x="2111398" y="5649525"/>
            <a:ext cx="1622396" cy="41997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46C9117-9E5B-4542-8DA1-E23D882AEF6E}"/>
              </a:ext>
            </a:extLst>
          </p:cNvPr>
          <p:cNvSpPr/>
          <p:nvPr/>
        </p:nvSpPr>
        <p:spPr>
          <a:xfrm>
            <a:off x="2130840" y="4805881"/>
            <a:ext cx="1622396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D5DF7D4-9C15-4C35-801B-0EE799D547C5}"/>
              </a:ext>
            </a:extLst>
          </p:cNvPr>
          <p:cNvCxnSpPr>
            <a:cxnSpLocks/>
          </p:cNvCxnSpPr>
          <p:nvPr/>
        </p:nvCxnSpPr>
        <p:spPr>
          <a:xfrm>
            <a:off x="5513548" y="3985288"/>
            <a:ext cx="0" cy="74483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A39460C-7F8A-4675-8057-B0C2F7E8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26" y="4478511"/>
            <a:ext cx="472899" cy="4927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E56E42-A9A7-4BB6-9724-DA9BB681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316" y="3076019"/>
            <a:ext cx="375917" cy="3776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B8606D-FC01-439A-B681-825938E89731}"/>
              </a:ext>
            </a:extLst>
          </p:cNvPr>
          <p:cNvSpPr txBox="1"/>
          <p:nvPr/>
        </p:nvSpPr>
        <p:spPr>
          <a:xfrm>
            <a:off x="2251475" y="3309847"/>
            <a:ext cx="12861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온도 </a:t>
            </a:r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강수량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76BCA0-5A68-4998-986C-73A91A994A84}"/>
              </a:ext>
            </a:extLst>
          </p:cNvPr>
          <p:cNvSpPr txBox="1"/>
          <p:nvPr/>
        </p:nvSpPr>
        <p:spPr>
          <a:xfrm>
            <a:off x="2153267" y="4034576"/>
            <a:ext cx="16355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강설량</a:t>
            </a:r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습도</a:t>
            </a:r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풍속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D19464-86B1-46B0-9B7C-6F5E1AD9F132}"/>
              </a:ext>
            </a:extLst>
          </p:cNvPr>
          <p:cNvSpPr txBox="1"/>
          <p:nvPr/>
        </p:nvSpPr>
        <p:spPr>
          <a:xfrm>
            <a:off x="2195892" y="2445638"/>
            <a:ext cx="145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en-US" sz="140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승차 인원수 </a:t>
            </a:r>
            <a:endParaRPr lang="ko-KR" altLang="en-US" sz="1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CE817F-96F9-4EA1-8958-ED9331CA28F1}"/>
              </a:ext>
            </a:extLst>
          </p:cNvPr>
          <p:cNvSpPr txBox="1"/>
          <p:nvPr/>
        </p:nvSpPr>
        <p:spPr>
          <a:xfrm>
            <a:off x="2204187" y="5714419"/>
            <a:ext cx="14553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국가 공휴일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82FE0D-917B-4EE5-A6A9-7EC3DE1FAA23}"/>
              </a:ext>
            </a:extLst>
          </p:cNvPr>
          <p:cNvSpPr txBox="1"/>
          <p:nvPr/>
        </p:nvSpPr>
        <p:spPr>
          <a:xfrm>
            <a:off x="2238012" y="4877700"/>
            <a:ext cx="14285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시위 일자 </a:t>
            </a:r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AF7E9A5-D9DC-422C-8610-36959A38723A}"/>
              </a:ext>
            </a:extLst>
          </p:cNvPr>
          <p:cNvSpPr txBox="1"/>
          <p:nvPr/>
        </p:nvSpPr>
        <p:spPr>
          <a:xfrm>
            <a:off x="4645509" y="2584617"/>
            <a:ext cx="17453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원천 데이터셋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FA1511E-FC4E-415F-B3B1-80862B4C4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90" y="2256209"/>
            <a:ext cx="522696" cy="525164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3B73B5F5-5A8B-4C5E-B4CA-D720E2D8B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473" y="3187676"/>
            <a:ext cx="413169" cy="43052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72355693-5601-4E59-B5DC-FBBB03CC2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154" y="3173219"/>
            <a:ext cx="398187" cy="41261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8F4E6EB-15B2-4013-A0EA-B9FD0366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003" y="3200003"/>
            <a:ext cx="403579" cy="40548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A0532D7-2A80-419D-9321-558A186E2F67}"/>
              </a:ext>
            </a:extLst>
          </p:cNvPr>
          <p:cNvSpPr txBox="1"/>
          <p:nvPr/>
        </p:nvSpPr>
        <p:spPr>
          <a:xfrm>
            <a:off x="4622320" y="4848534"/>
            <a:ext cx="174534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</a:t>
            </a:r>
            <a:r>
              <a:rPr lang="ko-KR" altLang="en-US" sz="13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전처리</a:t>
            </a:r>
            <a:endParaRPr lang="en-US" altLang="ko-KR" sz="1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endParaRPr lang="en-US" altLang="ko-KR" sz="5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이상치 </a:t>
            </a:r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3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결측치</a:t>
            </a:r>
            <a:endParaRPr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Minmax </a:t>
            </a:r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정규화</a:t>
            </a:r>
            <a:endParaRPr lang="en-US" altLang="ko-KR" sz="1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13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더미변수 변환</a:t>
            </a:r>
            <a:endParaRPr lang="en-US" altLang="ko-KR" sz="13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025C740-1D1C-4A3F-AF20-DB160CA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15" y="2276129"/>
            <a:ext cx="409139" cy="426319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4E725C-72DF-47FD-ACA0-7D8354779364}"/>
              </a:ext>
            </a:extLst>
          </p:cNvPr>
          <p:cNvCxnSpPr>
            <a:cxnSpLocks/>
          </p:cNvCxnSpPr>
          <p:nvPr/>
        </p:nvCxnSpPr>
        <p:spPr>
          <a:xfrm>
            <a:off x="10683063" y="3796530"/>
            <a:ext cx="0" cy="6531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00B0040-028B-4939-81A4-302410DF0081}"/>
              </a:ext>
            </a:extLst>
          </p:cNvPr>
          <p:cNvCxnSpPr>
            <a:cxnSpLocks/>
          </p:cNvCxnSpPr>
          <p:nvPr/>
        </p:nvCxnSpPr>
        <p:spPr>
          <a:xfrm>
            <a:off x="5507756" y="2964719"/>
            <a:ext cx="0" cy="5322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177565C-C7D1-4458-876B-5D2FF5EB9AE4}"/>
              </a:ext>
            </a:extLst>
          </p:cNvPr>
          <p:cNvCxnSpPr>
            <a:cxnSpLocks/>
          </p:cNvCxnSpPr>
          <p:nvPr/>
        </p:nvCxnSpPr>
        <p:spPr>
          <a:xfrm flipV="1">
            <a:off x="1591793" y="2667548"/>
            <a:ext cx="524815" cy="31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6F16DFB-4026-43B1-B3D9-7CAD8CD114E5}"/>
              </a:ext>
            </a:extLst>
          </p:cNvPr>
          <p:cNvSpPr/>
          <p:nvPr/>
        </p:nvSpPr>
        <p:spPr>
          <a:xfrm>
            <a:off x="653426" y="3590934"/>
            <a:ext cx="916080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기상정보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C339D814-DE60-4C42-BF80-3FDABA39A0F7}"/>
              </a:ext>
            </a:extLst>
          </p:cNvPr>
          <p:cNvSpPr/>
          <p:nvPr/>
        </p:nvSpPr>
        <p:spPr>
          <a:xfrm>
            <a:off x="666005" y="2430979"/>
            <a:ext cx="931760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승차인원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E3EFCF3-B335-448B-BE52-F0EEA2477CF9}"/>
              </a:ext>
            </a:extLst>
          </p:cNvPr>
          <p:cNvSpPr/>
          <p:nvPr/>
        </p:nvSpPr>
        <p:spPr>
          <a:xfrm>
            <a:off x="663749" y="5704675"/>
            <a:ext cx="918705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공휴일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63A5B96-791A-43B1-BC36-77A6D629EC1C}"/>
              </a:ext>
            </a:extLst>
          </p:cNvPr>
          <p:cNvSpPr/>
          <p:nvPr/>
        </p:nvSpPr>
        <p:spPr>
          <a:xfrm>
            <a:off x="664604" y="4824773"/>
            <a:ext cx="931732" cy="42451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시위</a:t>
            </a: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227C23F0-29EB-49A4-A833-7A86709C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789" y="3811043"/>
            <a:ext cx="375917" cy="377692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3D9885FB-C960-493A-AFA8-85E50F49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48" y="2235332"/>
            <a:ext cx="375917" cy="377692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552C9DC0-8726-4F6C-AC42-816AC8003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452" y="5491632"/>
            <a:ext cx="375917" cy="377692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7F09153B-4A1A-47EE-974A-721EEC60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02" y="4626437"/>
            <a:ext cx="375917" cy="3776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BEA433-031F-4163-A152-A0C8C77371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569506" y="3803191"/>
            <a:ext cx="1489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F816B97-0C8F-441D-9DC6-3D4F2B3EAE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62597" y="3786248"/>
            <a:ext cx="732938" cy="72036"/>
          </a:xfrm>
          <a:prstGeom prst="bentConnector5">
            <a:avLst>
              <a:gd name="adj1" fmla="val -2500"/>
              <a:gd name="adj2" fmla="val -391629"/>
              <a:gd name="adj3" fmla="val 102674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593345-A2A2-41C1-A5B6-D37EE0B6D41E}"/>
              </a:ext>
            </a:extLst>
          </p:cNvPr>
          <p:cNvCxnSpPr>
            <a:cxnSpLocks/>
          </p:cNvCxnSpPr>
          <p:nvPr/>
        </p:nvCxnSpPr>
        <p:spPr>
          <a:xfrm flipV="1">
            <a:off x="1595401" y="5076664"/>
            <a:ext cx="525555" cy="32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3E60337-D4C0-443F-99F1-D746C8BD2C86}"/>
              </a:ext>
            </a:extLst>
          </p:cNvPr>
          <p:cNvCxnSpPr>
            <a:cxnSpLocks/>
          </p:cNvCxnSpPr>
          <p:nvPr/>
        </p:nvCxnSpPr>
        <p:spPr>
          <a:xfrm flipV="1">
            <a:off x="1582455" y="5999197"/>
            <a:ext cx="524815" cy="31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FF7DFC3A-A31E-4F06-B762-6AFC53F1815E}"/>
              </a:ext>
            </a:extLst>
          </p:cNvPr>
          <p:cNvSpPr/>
          <p:nvPr/>
        </p:nvSpPr>
        <p:spPr>
          <a:xfrm>
            <a:off x="8496867" y="2699965"/>
            <a:ext cx="935566" cy="48255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DNN </a:t>
            </a:r>
            <a:r>
              <a:rPr lang="ko-KR" altLang="en-US" sz="12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회귀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213D73-F1FA-47C7-A77C-E0B42B30F383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F47F8E9-D039-4B4A-B654-6A4E36C9B07B}"/>
              </a:ext>
            </a:extLst>
          </p:cNvPr>
          <p:cNvCxnSpPr>
            <a:cxnSpLocks/>
            <a:endCxn id="11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BBE8CA8-C769-4AA4-BF5E-FEA4579FC576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82D1B38-567D-4347-9116-20999D584C9D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12" name="원형: 비어 있음 111">
              <a:extLst>
                <a:ext uri="{FF2B5EF4-FFF2-40B4-BE49-F238E27FC236}">
                  <a16:creationId xmlns:a16="http://schemas.microsoft.com/office/drawing/2014/main" id="{D0664955-5F98-446A-96BA-10B0465F0781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384445A-C48D-4566-A09A-132F99C76353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7BD4F-7174-437A-8946-E1D0DB3B15CE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흐름도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072C24A-B16D-458A-A9DE-D8F5C2364056}"/>
              </a:ext>
            </a:extLst>
          </p:cNvPr>
          <p:cNvCxnSpPr>
            <a:cxnSpLocks/>
            <a:endCxn id="94" idx="3"/>
          </p:cNvCxnSpPr>
          <p:nvPr/>
        </p:nvCxnSpPr>
        <p:spPr>
          <a:xfrm>
            <a:off x="5142271" y="536713"/>
            <a:ext cx="704972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AC1C7C9-8607-6468-275C-06232AD33133}"/>
              </a:ext>
            </a:extLst>
          </p:cNvPr>
          <p:cNvCxnSpPr>
            <a:cxnSpLocks/>
          </p:cNvCxnSpPr>
          <p:nvPr/>
        </p:nvCxnSpPr>
        <p:spPr>
          <a:xfrm>
            <a:off x="8542958" y="3902510"/>
            <a:ext cx="9911" cy="15224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8" name="그림 107">
            <a:extLst>
              <a:ext uri="{FF2B5EF4-FFF2-40B4-BE49-F238E27FC236}">
                <a16:creationId xmlns:a16="http://schemas.microsoft.com/office/drawing/2014/main" id="{5A5A6FB3-26D5-41B4-97B4-DE688F6E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03" y="2264267"/>
            <a:ext cx="409139" cy="42631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7C417B-8184-1BBD-9DB1-9C13542C4BAA}"/>
              </a:ext>
            </a:extLst>
          </p:cNvPr>
          <p:cNvCxnSpPr>
            <a:cxnSpLocks/>
          </p:cNvCxnSpPr>
          <p:nvPr/>
        </p:nvCxnSpPr>
        <p:spPr>
          <a:xfrm>
            <a:off x="9059944" y="3181474"/>
            <a:ext cx="0" cy="22545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6FCF76-E6F1-7280-D100-42379107FE4B}"/>
              </a:ext>
            </a:extLst>
          </p:cNvPr>
          <p:cNvCxnSpPr>
            <a:cxnSpLocks/>
          </p:cNvCxnSpPr>
          <p:nvPr/>
        </p:nvCxnSpPr>
        <p:spPr>
          <a:xfrm>
            <a:off x="7319719" y="3189094"/>
            <a:ext cx="0" cy="22545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FABF8D6-E239-47ED-8CEC-A6CA2DC438A7}"/>
              </a:ext>
            </a:extLst>
          </p:cNvPr>
          <p:cNvSpPr/>
          <p:nvPr/>
        </p:nvSpPr>
        <p:spPr>
          <a:xfrm>
            <a:off x="7693914" y="4686751"/>
            <a:ext cx="1764147" cy="48255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Drop out </a:t>
            </a:r>
          </a:p>
          <a:p>
            <a:pPr algn="ctr"/>
            <a:r>
              <a:rPr lang="en-US" altLang="ko-KR" sz="11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Batch normalization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C6F9AA-80FF-89A0-5FC3-A3C2DEEC647B}"/>
              </a:ext>
            </a:extLst>
          </p:cNvPr>
          <p:cNvSpPr/>
          <p:nvPr/>
        </p:nvSpPr>
        <p:spPr>
          <a:xfrm>
            <a:off x="6943857" y="2699965"/>
            <a:ext cx="935566" cy="48255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Linear</a:t>
            </a:r>
          </a:p>
          <a:p>
            <a:pPr algn="ctr"/>
            <a:r>
              <a:rPr lang="en-US" altLang="ko-KR" sz="11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11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통계 모형</a:t>
            </a:r>
            <a:r>
              <a:rPr lang="en-US" altLang="ko-KR" sz="11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11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7635D78-5B99-CB91-4B0A-9606EEF875E1}"/>
              </a:ext>
            </a:extLst>
          </p:cNvPr>
          <p:cNvSpPr/>
          <p:nvPr/>
        </p:nvSpPr>
        <p:spPr>
          <a:xfrm>
            <a:off x="8049321" y="3417670"/>
            <a:ext cx="935566" cy="48255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앙상블</a:t>
            </a:r>
            <a:endParaRPr lang="en-US" altLang="ko-KR" sz="12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A94213-DC19-DC01-FDB4-B8504FF4E6D0}"/>
              </a:ext>
            </a:extLst>
          </p:cNvPr>
          <p:cNvSpPr/>
          <p:nvPr/>
        </p:nvSpPr>
        <p:spPr>
          <a:xfrm>
            <a:off x="7385159" y="4041873"/>
            <a:ext cx="935566" cy="482553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Random Forest/</a:t>
            </a:r>
          </a:p>
          <a:p>
            <a:pPr algn="ctr"/>
            <a:r>
              <a:rPr lang="en-US" altLang="ko-KR" sz="1100" dirty="0" err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XGBoost</a:t>
            </a:r>
            <a:endParaRPr lang="en-US" altLang="ko-KR" sz="11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851E957-3792-B9A6-C3C1-2845F9BEC52E}"/>
              </a:ext>
            </a:extLst>
          </p:cNvPr>
          <p:cNvCxnSpPr>
            <a:cxnSpLocks/>
          </p:cNvCxnSpPr>
          <p:nvPr/>
        </p:nvCxnSpPr>
        <p:spPr>
          <a:xfrm>
            <a:off x="7569889" y="4515181"/>
            <a:ext cx="0" cy="91740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5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2DD8C2FC-CEDB-DE7F-EF23-A0505C11D93A}"/>
              </a:ext>
            </a:extLst>
          </p:cNvPr>
          <p:cNvSpPr/>
          <p:nvPr/>
        </p:nvSpPr>
        <p:spPr>
          <a:xfrm>
            <a:off x="1264749" y="2392279"/>
            <a:ext cx="7916944" cy="2808560"/>
          </a:xfrm>
          <a:prstGeom prst="foldedCorner">
            <a:avLst/>
          </a:prstGeom>
          <a:solidFill>
            <a:srgbClr val="F0F6FA"/>
          </a:solidFill>
          <a:ln>
            <a:noFill/>
          </a:ln>
          <a:effectLst>
            <a:outerShdw blurRad="50800" dist="50800" dir="5400000" sx="103000" sy="103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DC52A8-1327-450C-89D1-CD6B1FDCBB03}"/>
              </a:ext>
            </a:extLst>
          </p:cNvPr>
          <p:cNvGrpSpPr/>
          <p:nvPr/>
        </p:nvGrpSpPr>
        <p:grpSpPr>
          <a:xfrm rot="691937">
            <a:off x="1370861" y="1793290"/>
            <a:ext cx="204872" cy="356038"/>
            <a:chOff x="-1273870" y="1644397"/>
            <a:chExt cx="167220" cy="40168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81CE07-252B-4ED0-BB21-36AA57A6F7C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FA604-B8F8-438C-A4B4-4254F29951CD}"/>
                </a:ext>
              </a:extLst>
            </p:cNvPr>
            <p:cNvSpPr/>
            <p:nvPr/>
          </p:nvSpPr>
          <p:spPr>
            <a:xfrm rot="5400000">
              <a:off x="-1321634" y="1831096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97C0E1-DEBE-4BCB-92FB-677A72C75460}"/>
              </a:ext>
            </a:extLst>
          </p:cNvPr>
          <p:cNvGrpSpPr/>
          <p:nvPr/>
        </p:nvGrpSpPr>
        <p:grpSpPr>
          <a:xfrm rot="691937">
            <a:off x="5026231" y="1814736"/>
            <a:ext cx="204869" cy="356037"/>
            <a:chOff x="-1273870" y="1644397"/>
            <a:chExt cx="167218" cy="40168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98A36BC-14D6-4D92-8D6F-18540A092ABF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2C27C6-0DB2-47CB-A51E-22CD10BAD682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B1FA3C2-7CFE-4BC5-A163-42E00FFF7C2C}"/>
              </a:ext>
            </a:extLst>
          </p:cNvPr>
          <p:cNvSpPr txBox="1"/>
          <p:nvPr/>
        </p:nvSpPr>
        <p:spPr>
          <a:xfrm>
            <a:off x="5306748" y="1832164"/>
            <a:ext cx="311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DNN(Deep Neural Network)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6726C99-4D83-4AB1-910D-414383C6EEAB}"/>
              </a:ext>
            </a:extLst>
          </p:cNvPr>
          <p:cNvCxnSpPr>
            <a:cxnSpLocks/>
          </p:cNvCxnSpPr>
          <p:nvPr/>
        </p:nvCxnSpPr>
        <p:spPr>
          <a:xfrm>
            <a:off x="4883143" y="1853282"/>
            <a:ext cx="0" cy="44426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C97782-D1EC-4101-82FE-13D41A54EE9E}"/>
              </a:ext>
            </a:extLst>
          </p:cNvPr>
          <p:cNvSpPr txBox="1"/>
          <p:nvPr/>
        </p:nvSpPr>
        <p:spPr>
          <a:xfrm>
            <a:off x="1264749" y="5440620"/>
            <a:ext cx="326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설명변수가 </a:t>
            </a: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개 이상인 회귀모형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869AB5-74AC-4AA4-87EC-BB116319AAF6}"/>
              </a:ext>
            </a:extLst>
          </p:cNvPr>
          <p:cNvSpPr txBox="1"/>
          <p:nvPr/>
        </p:nvSpPr>
        <p:spPr>
          <a:xfrm>
            <a:off x="5053805" y="5440620"/>
            <a:ext cx="6577419" cy="124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층이 깊어질수록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단순하고 구체적인 특징에서부터 복잡하고 추상적인 특징을 추출 </a:t>
            </a:r>
            <a:endParaRPr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     =&gt; 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데이터의 잠재적 구조 파악 가능</a:t>
            </a:r>
            <a:endParaRPr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층이 깊어지면서 과적합문제 발생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-&gt; </a:t>
            </a:r>
            <a:r>
              <a:rPr lang="en-US" altLang="ko-KR" sz="1600" dirty="0">
                <a:highlight>
                  <a:srgbClr val="FFD966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Dropout,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>
                <a:highlight>
                  <a:srgbClr val="FFD966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Batch normalization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기울기 소실 문제 발생 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-&gt; </a:t>
            </a:r>
            <a:r>
              <a:rPr lang="en-US" altLang="ko-KR" sz="1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ReLU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D2B73A-E305-161E-A91E-CAED4FCB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82" y="2456005"/>
            <a:ext cx="7299961" cy="2666008"/>
          </a:xfrm>
          <a:prstGeom prst="rect">
            <a:avLst/>
          </a:prstGeom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F118C3DD-BA84-723A-8F36-82189953728B}"/>
              </a:ext>
            </a:extLst>
          </p:cNvPr>
          <p:cNvSpPr/>
          <p:nvPr/>
        </p:nvSpPr>
        <p:spPr>
          <a:xfrm rot="822715">
            <a:off x="8908722" y="2567200"/>
            <a:ext cx="2408379" cy="68323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다양한 변수 추가</a:t>
            </a:r>
            <a:endParaRPr lang="en-US" altLang="ko-KR" sz="1600" b="1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  <a:r>
              <a:rPr lang="en-US" altLang="ko-KR" sz="1600" b="1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요일</a:t>
            </a:r>
            <a:r>
              <a:rPr lang="en-US" altLang="ko-KR" sz="1600" b="1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BD8BE-FC11-CD84-3A13-485E3079491E}"/>
              </a:ext>
            </a:extLst>
          </p:cNvPr>
          <p:cNvSpPr txBox="1"/>
          <p:nvPr/>
        </p:nvSpPr>
        <p:spPr>
          <a:xfrm rot="823413">
            <a:off x="8891344" y="2159341"/>
            <a:ext cx="26905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0" i="0" dirty="0"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통계모형에서 선형성 등의 </a:t>
            </a:r>
            <a:endParaRPr lang="en-US" altLang="ko-KR" sz="1050" b="0" i="0" dirty="0"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050" b="0" i="0" dirty="0"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문제로 고려하지 못하는</a:t>
            </a:r>
            <a:endParaRPr lang="ko-KR" altLang="en-US" sz="105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66D0-B5A6-25DE-4B32-101CAC2002CD}"/>
              </a:ext>
            </a:extLst>
          </p:cNvPr>
          <p:cNvSpPr txBox="1"/>
          <p:nvPr/>
        </p:nvSpPr>
        <p:spPr>
          <a:xfrm>
            <a:off x="1651381" y="1760262"/>
            <a:ext cx="325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통계모형 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선형회귀모델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lvl="0"/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               (Regression model)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8870-027B-AB30-175F-E765544E8790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B0527-C337-2245-857D-CAD04F5D25CC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CFEB03-B6FA-ECB6-8BC6-2BEEDC8CA933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1B4014-FA50-C26B-BE6F-18DA8AC1447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E9D377B3-C01B-0577-D85F-617D1BC413D7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99B7F2-8575-61A7-4CF8-B4FD3B45D28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92E3C-DB79-E778-E84A-B5D26F9B8C72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D54341-2CAA-4AD6-7F53-EFC5FEA78AAF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32D647-56DB-F733-C973-E15AD984ED48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1610F26-F907-DD3D-0A3B-7FAB6987E25B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990E256-30A4-3BA0-7D3A-1C9D3D55A32B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1" name="현 10">
              <a:extLst>
                <a:ext uri="{FF2B5EF4-FFF2-40B4-BE49-F238E27FC236}">
                  <a16:creationId xmlns:a16="http://schemas.microsoft.com/office/drawing/2014/main" id="{D20515E5-4A4B-8D79-B481-8E804DF4293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2D4A728-8F3B-03AC-7F10-2ED7E4BEF625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490150B-0A8F-2579-4717-F7B70831EF1C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F29DAAC-AEDC-7589-8416-EC08AA43C3E9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DAC6F8-2D35-5C15-9CBE-7E710C9EACF1}"/>
              </a:ext>
            </a:extLst>
          </p:cNvPr>
          <p:cNvSpPr txBox="1"/>
          <p:nvPr/>
        </p:nvSpPr>
        <p:spPr>
          <a:xfrm>
            <a:off x="886305" y="1172344"/>
            <a:ext cx="233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통계모형</a:t>
            </a:r>
            <a:r>
              <a:rPr lang="en-US" altLang="ko-KR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/DNN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0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DC52A8-1327-450C-89D1-CD6B1FDCBB03}"/>
              </a:ext>
            </a:extLst>
          </p:cNvPr>
          <p:cNvGrpSpPr/>
          <p:nvPr/>
        </p:nvGrpSpPr>
        <p:grpSpPr>
          <a:xfrm rot="691937">
            <a:off x="1038513" y="1867923"/>
            <a:ext cx="204869" cy="356037"/>
            <a:chOff x="-1273870" y="1644397"/>
            <a:chExt cx="167218" cy="4016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81CE07-252B-4ED0-BB21-36AA57A6F7C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FA604-B8F8-438C-A4B4-4254F29951CD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4DE4E5-D44B-431D-8F71-786AEBD513FE}"/>
              </a:ext>
            </a:extLst>
          </p:cNvPr>
          <p:cNvSpPr txBox="1"/>
          <p:nvPr/>
        </p:nvSpPr>
        <p:spPr>
          <a:xfrm>
            <a:off x="1243103" y="1850480"/>
            <a:ext cx="136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Drop out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02C5A3-41D7-4752-BA14-B36C3BAE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26" y="2534640"/>
            <a:ext cx="3548636" cy="22463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9A3D2E-3D36-4620-85C6-2AE5DBF74BE4}"/>
              </a:ext>
            </a:extLst>
          </p:cNvPr>
          <p:cNvSpPr txBox="1"/>
          <p:nvPr/>
        </p:nvSpPr>
        <p:spPr>
          <a:xfrm>
            <a:off x="907434" y="5007306"/>
            <a:ext cx="4656105" cy="150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DNN 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학습 시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각 층의 모든 노드에 대해 학습하는 것이 아니라 그림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(b)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처럼 은닉층의 노드를 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50~80%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만 사용함</a:t>
            </a:r>
            <a:endParaRPr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한 번 학습할 때마다 노드를 무작위로 선택하며 테스트시에는 모든 노드를 사용하되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층을 지날 때마다 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0.5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씩 가중치 부여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F16E08-3E5F-41A6-BBF7-ABB1200C3022}"/>
              </a:ext>
            </a:extLst>
          </p:cNvPr>
          <p:cNvCxnSpPr>
            <a:cxnSpLocks/>
          </p:cNvCxnSpPr>
          <p:nvPr/>
        </p:nvCxnSpPr>
        <p:spPr>
          <a:xfrm>
            <a:off x="5812240" y="1852596"/>
            <a:ext cx="0" cy="48007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044602-E818-4E42-BBA5-C8548B7803CB}"/>
              </a:ext>
            </a:extLst>
          </p:cNvPr>
          <p:cNvGrpSpPr/>
          <p:nvPr/>
        </p:nvGrpSpPr>
        <p:grpSpPr>
          <a:xfrm rot="691937">
            <a:off x="6306547" y="1912127"/>
            <a:ext cx="204869" cy="356037"/>
            <a:chOff x="-1273870" y="1644397"/>
            <a:chExt cx="167218" cy="40168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0548B93-47E4-495D-9761-DE7C660B0E4C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60E43C-893C-4EF9-9726-4903046B3387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27EF39D-64EA-484B-8278-9525498124D7}"/>
              </a:ext>
            </a:extLst>
          </p:cNvPr>
          <p:cNvSpPr txBox="1"/>
          <p:nvPr/>
        </p:nvSpPr>
        <p:spPr>
          <a:xfrm>
            <a:off x="6617479" y="1908926"/>
            <a:ext cx="279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Batch normalization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C27C0-3445-40D3-874C-DC03C328DD5C}"/>
              </a:ext>
            </a:extLst>
          </p:cNvPr>
          <p:cNvSpPr txBox="1"/>
          <p:nvPr/>
        </p:nvSpPr>
        <p:spPr>
          <a:xfrm>
            <a:off x="6243486" y="2620754"/>
            <a:ext cx="4640394" cy="11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학습률을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기존보다 더 크게 설정해도 안정적인 학습 가능</a:t>
            </a:r>
            <a:endParaRPr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상대적으로 적은 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Epoch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을 설정해도 수렴도 빠르게 이뤄지고 더 우수한 </a:t>
            </a:r>
            <a:r>
              <a:rPr lang="ko-KR" altLang="en-US" sz="1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추정값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추출 가능 </a:t>
            </a:r>
            <a:endParaRPr lang="en-US" altLang="ko-KR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0D633A-9529-475A-9C09-B16C5942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77" y="4248576"/>
            <a:ext cx="4640396" cy="1381157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F1CDAD-B4F0-59DF-3555-1118DA02946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E851264-9A42-50A6-1794-27E6CBE609A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2415350-0167-7531-F9E2-3A7D9EBCE69D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1" name="현 40">
              <a:extLst>
                <a:ext uri="{FF2B5EF4-FFF2-40B4-BE49-F238E27FC236}">
                  <a16:creationId xmlns:a16="http://schemas.microsoft.com/office/drawing/2014/main" id="{03C7C3C4-400C-67F8-C66B-CE8BA4D46CC7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E5B6E72-7C11-5CDA-075F-CC324CAA638F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DDB2A02-05BE-148D-F049-CD4CFE1B1B2B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4B7A2A6-4A79-0FE6-2651-B429B71FED79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F9A7199-ED5B-93F6-E3F1-11485C0E0196}"/>
              </a:ext>
            </a:extLst>
          </p:cNvPr>
          <p:cNvSpPr txBox="1"/>
          <p:nvPr/>
        </p:nvSpPr>
        <p:spPr>
          <a:xfrm>
            <a:off x="907434" y="1155366"/>
            <a:ext cx="5089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Dro</a:t>
            </a:r>
            <a:r>
              <a:rPr lang="en-US" altLang="ko-KR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p out/Batch normalization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EC52B4-D46A-C846-FE11-CCE5DA3BBD9B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CB72CF-F635-A79C-12F1-7EE912CBBFA9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7BBC20F-B75A-D57E-AA19-0CE87E92D745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63DE6DE-0850-148F-8404-9F79E5BC0C50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5058C3E6-E9E8-7BA6-C45B-3911E1652587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182C78-5564-C215-A367-0CFC7BCFFA81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E47B5-DF6B-AB56-1CC2-09CE4D24333E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1906E4-C81C-E48A-0D1C-3CA0774D862D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6261EF-F2F2-AB97-97D4-57F9C3B97D62}"/>
              </a:ext>
            </a:extLst>
          </p:cNvPr>
          <p:cNvSpPr txBox="1"/>
          <p:nvPr/>
        </p:nvSpPr>
        <p:spPr>
          <a:xfrm>
            <a:off x="6430299" y="5664551"/>
            <a:ext cx="4640394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위 그림은 </a:t>
            </a:r>
            <a:r>
              <a:rPr lang="en-US" altLang="ko-KR" sz="12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mnist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에서 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Batch normalization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실험한 그래프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2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E91D6AD-415E-09CF-43CD-2DB3689896CA}"/>
              </a:ext>
            </a:extLst>
          </p:cNvPr>
          <p:cNvSpPr/>
          <p:nvPr/>
        </p:nvSpPr>
        <p:spPr>
          <a:xfrm>
            <a:off x="264457" y="1904415"/>
            <a:ext cx="3421102" cy="429759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446D7A-B17F-04BF-5257-823A8B736080}"/>
              </a:ext>
            </a:extLst>
          </p:cNvPr>
          <p:cNvSpPr/>
          <p:nvPr/>
        </p:nvSpPr>
        <p:spPr>
          <a:xfrm>
            <a:off x="3913445" y="1863033"/>
            <a:ext cx="8058149" cy="2472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52D59-6AC1-441F-A1A3-8A4DB61A0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8" r="2345"/>
          <a:stretch/>
        </p:blipFill>
        <p:spPr>
          <a:xfrm>
            <a:off x="630762" y="2204940"/>
            <a:ext cx="2922784" cy="36544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43DE33-B595-45BF-9D16-D7D51B33C5BB}"/>
              </a:ext>
            </a:extLst>
          </p:cNvPr>
          <p:cNvSpPr/>
          <p:nvPr/>
        </p:nvSpPr>
        <p:spPr>
          <a:xfrm>
            <a:off x="41282" y="6616626"/>
            <a:ext cx="32111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rgbClr val="555555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https://www.kdnuggets.com/2019/09/ensemble-learning.html</a:t>
            </a:r>
            <a:endParaRPr lang="ko-KR" altLang="en-US" sz="7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F3400-89FF-7BBB-76CA-A700A4F03034}"/>
              </a:ext>
            </a:extLst>
          </p:cNvPr>
          <p:cNvSpPr txBox="1"/>
          <p:nvPr/>
        </p:nvSpPr>
        <p:spPr>
          <a:xfrm>
            <a:off x="3973914" y="2560268"/>
            <a:ext cx="8058149" cy="203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주어진 훈련 데이터를 이용하여 학습 데이터를 구축할 때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모델 여러 개를 만든 뒤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다양한 모델을 결합하여 </a:t>
            </a:r>
            <a:r>
              <a:rPr lang="ko-KR" altLang="en-US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하나의 최종 모델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을 만드는 방법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다양한 모델의 예측 결과를 결합  </a:t>
            </a:r>
            <a:r>
              <a:rPr lang="en-US" altLang="ko-KR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=&gt;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단일 모델보다 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정확도 향상 </a:t>
            </a:r>
            <a:r>
              <a:rPr lang="en-US" altLang="ko-KR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&amp; </a:t>
            </a:r>
            <a:r>
              <a:rPr lang="ko-KR" altLang="en-US" sz="1600" dirty="0" err="1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과적합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방지</a:t>
            </a:r>
            <a:endParaRPr lang="en-US" altLang="ko-KR" sz="1600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B10F2-AADA-BB56-4A3C-F87244A52842}"/>
              </a:ext>
            </a:extLst>
          </p:cNvPr>
          <p:cNvSpPr txBox="1"/>
          <p:nvPr/>
        </p:nvSpPr>
        <p:spPr>
          <a:xfrm>
            <a:off x="4081360" y="2101144"/>
            <a:ext cx="2935543" cy="369332"/>
          </a:xfrm>
          <a:prstGeom prst="rect">
            <a:avLst/>
          </a:prstGeom>
          <a:solidFill>
            <a:srgbClr val="FFE4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Ensemble Method </a:t>
            </a:r>
            <a:r>
              <a:rPr lang="en-US" altLang="ko-KR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7400C2-2BD7-9353-2A5A-2435B12C3A81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AD1261-723C-AD3B-3F9C-16BFA37DF35C}"/>
              </a:ext>
            </a:extLst>
          </p:cNvPr>
          <p:cNvCxnSpPr>
            <a:cxnSpLocks/>
            <a:endCxn id="29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318ED6-D246-AD6B-564D-973ED532B6A8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27A261F-09E7-E045-E8F7-CB1BB8A4F6FA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9" name="원형: 비어 있음 28">
              <a:extLst>
                <a:ext uri="{FF2B5EF4-FFF2-40B4-BE49-F238E27FC236}">
                  <a16:creationId xmlns:a16="http://schemas.microsoft.com/office/drawing/2014/main" id="{38E5ADEB-5423-D2ED-519A-BC0655E5957E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7D94245-41C9-C682-AF6A-FF4017CA2D44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C173EF-38A3-DFC9-A079-F42732979A3C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365FD25-FFDD-F09B-B671-4EE61AF948C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9B03D4-B2E8-D646-95D2-8D604ABCBD58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0F41177-6F22-8027-98CA-223D5EC8D2EF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898F749-8D4B-A269-9AB4-69E99901865E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9" name="현 38">
              <a:extLst>
                <a:ext uri="{FF2B5EF4-FFF2-40B4-BE49-F238E27FC236}">
                  <a16:creationId xmlns:a16="http://schemas.microsoft.com/office/drawing/2014/main" id="{7F25FEE9-1640-11CF-5794-B665F45BAB45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CB3B7B1-2AA9-4011-35C7-702FDA45FECB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E155E8C-520D-BCF5-0402-FFC367CBA96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8C5D3D-2A4F-2AB9-4B67-FE2FA34F4F60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9B49AD-C94A-C3E6-00DE-9E66ED8ACAFA}"/>
              </a:ext>
            </a:extLst>
          </p:cNvPr>
          <p:cNvSpPr txBox="1"/>
          <p:nvPr/>
        </p:nvSpPr>
        <p:spPr>
          <a:xfrm>
            <a:off x="918287" y="1165198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Ensemble Method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BDAD3F-2831-D5CD-00DE-C4A77A98C26E}"/>
              </a:ext>
            </a:extLst>
          </p:cNvPr>
          <p:cNvSpPr/>
          <p:nvPr/>
        </p:nvSpPr>
        <p:spPr>
          <a:xfrm>
            <a:off x="3933109" y="4564303"/>
            <a:ext cx="8058149" cy="171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6C60BF-4380-653A-56F0-F4E60530D2C0}"/>
              </a:ext>
            </a:extLst>
          </p:cNvPr>
          <p:cNvSpPr txBox="1"/>
          <p:nvPr/>
        </p:nvSpPr>
        <p:spPr>
          <a:xfrm>
            <a:off x="3993579" y="5154240"/>
            <a:ext cx="7978016" cy="98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데이터 샘플링을 통해 모델을 학습시키고 결과를 집계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-&gt; </a:t>
            </a:r>
            <a:r>
              <a:rPr lang="ko-KR" altLang="en-US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이때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각 모델의 평균으로 결과 예측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D86EB3-277F-6855-5004-D1A7F4D8599B}"/>
              </a:ext>
            </a:extLst>
          </p:cNvPr>
          <p:cNvSpPr txBox="1"/>
          <p:nvPr/>
        </p:nvSpPr>
        <p:spPr>
          <a:xfrm>
            <a:off x="4101026" y="4724612"/>
            <a:ext cx="1729504" cy="369332"/>
          </a:xfrm>
          <a:prstGeom prst="rect">
            <a:avLst/>
          </a:prstGeom>
          <a:solidFill>
            <a:srgbClr val="FFE4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Bagging</a:t>
            </a:r>
            <a:endParaRPr lang="en-US" altLang="ko-KR" b="1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06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446D7A-B17F-04BF-5257-823A8B736080}"/>
              </a:ext>
            </a:extLst>
          </p:cNvPr>
          <p:cNvSpPr/>
          <p:nvPr/>
        </p:nvSpPr>
        <p:spPr>
          <a:xfrm>
            <a:off x="4149423" y="1823705"/>
            <a:ext cx="7844715" cy="2472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F3400-89FF-7BBB-76CA-A700A4F03034}"/>
              </a:ext>
            </a:extLst>
          </p:cNvPr>
          <p:cNvSpPr txBox="1"/>
          <p:nvPr/>
        </p:nvSpPr>
        <p:spPr>
          <a:xfrm>
            <a:off x="4209892" y="2520940"/>
            <a:ext cx="7723777" cy="203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주어진 훈련 데이터를 이용하여 학습 데이터를 구축할 때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모델 여러 개를 만든 뒤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다양한 모델을 결합하여 </a:t>
            </a:r>
            <a:r>
              <a:rPr lang="ko-KR" altLang="en-US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하나의 최종 모델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을 만드는 방법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다양한 모델의 예측 결과를 결합  </a:t>
            </a:r>
            <a:r>
              <a:rPr lang="en-US" altLang="ko-KR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=&gt;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단일 모델보다 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정확도 향상 </a:t>
            </a:r>
            <a:r>
              <a:rPr lang="en-US" altLang="ko-KR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&amp; </a:t>
            </a:r>
            <a:r>
              <a:rPr lang="ko-KR" altLang="en-US" sz="1600" dirty="0" err="1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과적합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방지</a:t>
            </a:r>
            <a:endParaRPr lang="en-US" altLang="ko-KR" sz="1600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B10F2-AADA-BB56-4A3C-F87244A52842}"/>
              </a:ext>
            </a:extLst>
          </p:cNvPr>
          <p:cNvSpPr txBox="1"/>
          <p:nvPr/>
        </p:nvSpPr>
        <p:spPr>
          <a:xfrm>
            <a:off x="4317338" y="2061816"/>
            <a:ext cx="2935543" cy="369332"/>
          </a:xfrm>
          <a:prstGeom prst="rect">
            <a:avLst/>
          </a:prstGeom>
          <a:solidFill>
            <a:srgbClr val="FFE4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Ensemble Method </a:t>
            </a:r>
            <a:r>
              <a:rPr lang="en-US" altLang="ko-KR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7400C2-2BD7-9353-2A5A-2435B12C3A81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AD1261-723C-AD3B-3F9C-16BFA37DF35C}"/>
              </a:ext>
            </a:extLst>
          </p:cNvPr>
          <p:cNvCxnSpPr>
            <a:cxnSpLocks/>
            <a:endCxn id="29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318ED6-D246-AD6B-564D-973ED532B6A8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27A261F-09E7-E045-E8F7-CB1BB8A4F6FA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9" name="원형: 비어 있음 28">
              <a:extLst>
                <a:ext uri="{FF2B5EF4-FFF2-40B4-BE49-F238E27FC236}">
                  <a16:creationId xmlns:a16="http://schemas.microsoft.com/office/drawing/2014/main" id="{38E5ADEB-5423-D2ED-519A-BC0655E5957E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7D94245-41C9-C682-AF6A-FF4017CA2D44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C173EF-38A3-DFC9-A079-F42732979A3C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365FD25-FFDD-F09B-B671-4EE61AF948C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9B03D4-B2E8-D646-95D2-8D604ABCBD58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0F41177-6F22-8027-98CA-223D5EC8D2EF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898F749-8D4B-A269-9AB4-69E99901865E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9" name="현 38">
              <a:extLst>
                <a:ext uri="{FF2B5EF4-FFF2-40B4-BE49-F238E27FC236}">
                  <a16:creationId xmlns:a16="http://schemas.microsoft.com/office/drawing/2014/main" id="{7F25FEE9-1640-11CF-5794-B665F45BAB45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CB3B7B1-2AA9-4011-35C7-702FDA45FECB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E155E8C-520D-BCF5-0402-FFC367CBA96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8C5D3D-2A4F-2AB9-4B67-FE2FA34F4F60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9B49AD-C94A-C3E6-00DE-9E66ED8ACAFA}"/>
              </a:ext>
            </a:extLst>
          </p:cNvPr>
          <p:cNvSpPr txBox="1"/>
          <p:nvPr/>
        </p:nvSpPr>
        <p:spPr>
          <a:xfrm>
            <a:off x="918287" y="1165198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Ensemble Method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EEA7E4-C9A0-8142-02F5-A49E8EB6A8F1}"/>
              </a:ext>
            </a:extLst>
          </p:cNvPr>
          <p:cNvSpPr/>
          <p:nvPr/>
        </p:nvSpPr>
        <p:spPr>
          <a:xfrm>
            <a:off x="140347" y="2528661"/>
            <a:ext cx="3844415" cy="29833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AF30C7-EE7F-4CC0-8FAE-BB4F9016C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2" y="2721658"/>
            <a:ext cx="3614788" cy="26101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794C81-0276-D16E-EAA4-D26E56F66558}"/>
              </a:ext>
            </a:extLst>
          </p:cNvPr>
          <p:cNvSpPr/>
          <p:nvPr/>
        </p:nvSpPr>
        <p:spPr>
          <a:xfrm>
            <a:off x="4149423" y="4534810"/>
            <a:ext cx="7844715" cy="1954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16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06020-06B0-83C9-8E67-4B4F5FB731B7}"/>
              </a:ext>
            </a:extLst>
          </p:cNvPr>
          <p:cNvSpPr txBox="1"/>
          <p:nvPr/>
        </p:nvSpPr>
        <p:spPr>
          <a:xfrm>
            <a:off x="4317338" y="4688456"/>
            <a:ext cx="2422233" cy="369332"/>
          </a:xfrm>
          <a:prstGeom prst="rect">
            <a:avLst/>
          </a:prstGeom>
          <a:solidFill>
            <a:srgbClr val="FFE4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Random Forest</a:t>
            </a:r>
            <a:endParaRPr lang="en-US" altLang="ko-KR" b="1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98EFB-CDB2-0D43-A8E0-3065BB7DFBA3}"/>
              </a:ext>
            </a:extLst>
          </p:cNvPr>
          <p:cNvSpPr txBox="1"/>
          <p:nvPr/>
        </p:nvSpPr>
        <p:spPr>
          <a:xfrm>
            <a:off x="4209892" y="5248283"/>
            <a:ext cx="753109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예측 정확도를 향상시키기 위해 다양한 모델을 합친 모형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</a:t>
            </a:r>
            <a:r>
              <a:rPr lang="ko-KR" altLang="en-US" sz="16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배깅과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유사하지만 각각의 의사결정 나무에 더 많은 랜덤성을 부과함</a:t>
            </a:r>
            <a:endParaRPr lang="en-US" altLang="ko-KR" sz="200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1600" i="0" dirty="0" err="1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max_depth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n_estimators</a:t>
            </a:r>
            <a:r>
              <a:rPr lang="en-US" altLang="ko-KR" sz="16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/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max_features</a:t>
            </a:r>
            <a:endParaRPr lang="en-US" altLang="ko-KR" sz="1600" dirty="0">
              <a:solidFill>
                <a:srgbClr val="21212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945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446D7A-B17F-04BF-5257-823A8B736080}"/>
              </a:ext>
            </a:extLst>
          </p:cNvPr>
          <p:cNvSpPr/>
          <p:nvPr/>
        </p:nvSpPr>
        <p:spPr>
          <a:xfrm>
            <a:off x="4100263" y="2010518"/>
            <a:ext cx="7844715" cy="2472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F3400-89FF-7BBB-76CA-A700A4F03034}"/>
              </a:ext>
            </a:extLst>
          </p:cNvPr>
          <p:cNvSpPr txBox="1"/>
          <p:nvPr/>
        </p:nvSpPr>
        <p:spPr>
          <a:xfrm>
            <a:off x="4160732" y="2707753"/>
            <a:ext cx="7723777" cy="203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주어진 훈련 데이터를 이용하여 학습 데이터를 구축할 때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모델 여러 개를 만든 뒤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다양한 모델을 결합하여 </a:t>
            </a:r>
            <a:r>
              <a:rPr lang="ko-KR" altLang="en-US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하나의 최종 모델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을 만드는 방법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다양한 모델의 예측 결과를 결합  </a:t>
            </a:r>
            <a:r>
              <a:rPr lang="en-US" altLang="ko-KR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=&gt;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단일 모델보다 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정확도 향상 </a:t>
            </a:r>
            <a:r>
              <a:rPr lang="en-US" altLang="ko-KR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&amp; </a:t>
            </a:r>
            <a:r>
              <a:rPr lang="ko-KR" altLang="en-US" sz="1600" dirty="0" err="1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과적합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방지</a:t>
            </a:r>
            <a:endParaRPr lang="en-US" altLang="ko-KR" sz="1600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B10F2-AADA-BB56-4A3C-F87244A52842}"/>
              </a:ext>
            </a:extLst>
          </p:cNvPr>
          <p:cNvSpPr txBox="1"/>
          <p:nvPr/>
        </p:nvSpPr>
        <p:spPr>
          <a:xfrm>
            <a:off x="4268178" y="2248629"/>
            <a:ext cx="2935543" cy="369332"/>
          </a:xfrm>
          <a:prstGeom prst="rect">
            <a:avLst/>
          </a:prstGeom>
          <a:solidFill>
            <a:srgbClr val="FFE4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Ensemble Method </a:t>
            </a:r>
            <a:r>
              <a:rPr lang="en-US" altLang="ko-KR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7400C2-2BD7-9353-2A5A-2435B12C3A81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AD1261-723C-AD3B-3F9C-16BFA37DF35C}"/>
              </a:ext>
            </a:extLst>
          </p:cNvPr>
          <p:cNvCxnSpPr>
            <a:cxnSpLocks/>
            <a:endCxn id="29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318ED6-D246-AD6B-564D-973ED532B6A8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27A261F-09E7-E045-E8F7-CB1BB8A4F6FA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9" name="원형: 비어 있음 28">
              <a:extLst>
                <a:ext uri="{FF2B5EF4-FFF2-40B4-BE49-F238E27FC236}">
                  <a16:creationId xmlns:a16="http://schemas.microsoft.com/office/drawing/2014/main" id="{38E5ADEB-5423-D2ED-519A-BC0655E5957E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7D94245-41C9-C682-AF6A-FF4017CA2D44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C173EF-38A3-DFC9-A079-F42732979A3C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365FD25-FFDD-F09B-B671-4EE61AF948C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9B03D4-B2E8-D646-95D2-8D604ABCBD58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0F41177-6F22-8027-98CA-223D5EC8D2EF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898F749-8D4B-A269-9AB4-69E99901865E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9" name="현 38">
              <a:extLst>
                <a:ext uri="{FF2B5EF4-FFF2-40B4-BE49-F238E27FC236}">
                  <a16:creationId xmlns:a16="http://schemas.microsoft.com/office/drawing/2014/main" id="{7F25FEE9-1640-11CF-5794-B665F45BAB45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CB3B7B1-2AA9-4011-35C7-702FDA45FECB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E155E8C-520D-BCF5-0402-FFC367CBA968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8C5D3D-2A4F-2AB9-4B67-FE2FA34F4F60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9B49AD-C94A-C3E6-00DE-9E66ED8ACAFA}"/>
              </a:ext>
            </a:extLst>
          </p:cNvPr>
          <p:cNvSpPr txBox="1"/>
          <p:nvPr/>
        </p:nvSpPr>
        <p:spPr>
          <a:xfrm>
            <a:off x="918287" y="1165198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Ensemble Method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0E8793-B116-8976-E560-8C89F340D692}"/>
              </a:ext>
            </a:extLst>
          </p:cNvPr>
          <p:cNvSpPr/>
          <p:nvPr/>
        </p:nvSpPr>
        <p:spPr>
          <a:xfrm>
            <a:off x="147762" y="2520940"/>
            <a:ext cx="3676986" cy="28957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015579-9895-8F1E-7039-408F90085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0" y="2730216"/>
            <a:ext cx="3468095" cy="2412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DC1DD7-7C16-EAE1-F485-52E081FDA6D5}"/>
              </a:ext>
            </a:extLst>
          </p:cNvPr>
          <p:cNvSpPr/>
          <p:nvPr/>
        </p:nvSpPr>
        <p:spPr>
          <a:xfrm>
            <a:off x="4100263" y="4721623"/>
            <a:ext cx="7844714" cy="155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2CA14-018F-5362-2EE4-E2B003C266D9}"/>
              </a:ext>
            </a:extLst>
          </p:cNvPr>
          <p:cNvSpPr txBox="1"/>
          <p:nvPr/>
        </p:nvSpPr>
        <p:spPr>
          <a:xfrm>
            <a:off x="4248514" y="4857149"/>
            <a:ext cx="5072468" cy="369332"/>
          </a:xfrm>
          <a:prstGeom prst="rect">
            <a:avLst/>
          </a:prstGeom>
          <a:solidFill>
            <a:srgbClr val="FFE4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XG Boost (Extreme</a:t>
            </a:r>
            <a:r>
              <a:rPr lang="ko-KR" altLang="en-US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Gradient</a:t>
            </a:r>
            <a:r>
              <a:rPr lang="ko-KR" altLang="en-US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b="1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Boosting)</a:t>
            </a:r>
            <a:endParaRPr lang="en-US" altLang="ko-KR" b="1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9C318-E41B-2207-7B13-523D5A9E1464}"/>
              </a:ext>
            </a:extLst>
          </p:cNvPr>
          <p:cNvSpPr txBox="1"/>
          <p:nvPr/>
        </p:nvSpPr>
        <p:spPr>
          <a:xfrm>
            <a:off x="4164384" y="5247647"/>
            <a:ext cx="5677017" cy="87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여러 개의 약한 의사결정 나무를 조합하여 강한 예측모형을 만드는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Gradient Boost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에 병렬 학습이 가능하게 한 알고리즘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37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20FC4B6-1D48-C878-0B81-F7974AABD9F4}"/>
              </a:ext>
            </a:extLst>
          </p:cNvPr>
          <p:cNvSpPr/>
          <p:nvPr/>
        </p:nvSpPr>
        <p:spPr>
          <a:xfrm>
            <a:off x="642355" y="4039704"/>
            <a:ext cx="3143331" cy="2292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DC52A8-1327-450C-89D1-CD6B1FDCBB03}"/>
              </a:ext>
            </a:extLst>
          </p:cNvPr>
          <p:cNvGrpSpPr/>
          <p:nvPr/>
        </p:nvGrpSpPr>
        <p:grpSpPr>
          <a:xfrm rot="691937">
            <a:off x="341418" y="2299445"/>
            <a:ext cx="204869" cy="356037"/>
            <a:chOff x="-1273870" y="1644397"/>
            <a:chExt cx="167218" cy="4016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81CE07-252B-4ED0-BB21-36AA57A6F7C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5BFA604-B8F8-438C-A4B4-4254F29951CD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461B935-708D-43CC-9279-E32FCA5DFCA2}"/>
              </a:ext>
            </a:extLst>
          </p:cNvPr>
          <p:cNvSpPr txBox="1"/>
          <p:nvPr/>
        </p:nvSpPr>
        <p:spPr>
          <a:xfrm>
            <a:off x="592357" y="2278740"/>
            <a:ext cx="90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RMSE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C5B1D-1B64-4C3F-A268-8DB659A49A84}"/>
              </a:ext>
            </a:extLst>
          </p:cNvPr>
          <p:cNvSpPr txBox="1"/>
          <p:nvPr/>
        </p:nvSpPr>
        <p:spPr>
          <a:xfrm>
            <a:off x="637761" y="2529322"/>
            <a:ext cx="3792836" cy="10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이상치에 덜 민감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추정값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또는 모델이 </a:t>
            </a:r>
            <a:r>
              <a:rPr lang="ko-KR" altLang="en-US" sz="14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예측한 값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과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    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실제 환경에서</a:t>
            </a: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관찰되는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값의 차이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를 확인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DCC25-B716-4E07-923C-EAB8376B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56" y="4139074"/>
            <a:ext cx="2918344" cy="210533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F970C1-CA4C-A3CD-32CE-01FEDDE3F334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5668F1C-E915-9B41-4140-7CBB9C155590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AEC6C26-07CE-364F-B1BF-9D3DD5C8E9E1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DED24FC2-569D-167A-3487-F95043D586E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156952A-E409-C6BD-4BFC-06ABCED7D0D5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702354F-08FF-5082-A2C5-621C31015E6A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285F5E9-86B0-147B-1A83-6F95A40D4BD9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05299A1-3060-98B1-5B1E-969A960D6E34}"/>
              </a:ext>
            </a:extLst>
          </p:cNvPr>
          <p:cNvSpPr txBox="1"/>
          <p:nvPr/>
        </p:nvSpPr>
        <p:spPr>
          <a:xfrm>
            <a:off x="965318" y="116673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모델 평가 방법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E3F32C-F028-DEE9-AD07-D66D0492EA61}"/>
              </a:ext>
            </a:extLst>
          </p:cNvPr>
          <p:cNvSpPr/>
          <p:nvPr/>
        </p:nvSpPr>
        <p:spPr>
          <a:xfrm>
            <a:off x="8466798" y="4035021"/>
            <a:ext cx="3143331" cy="2286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A02BF6-2D12-64B6-4D3B-EDA8D71B8CA6}"/>
              </a:ext>
            </a:extLst>
          </p:cNvPr>
          <p:cNvGrpSpPr/>
          <p:nvPr/>
        </p:nvGrpSpPr>
        <p:grpSpPr>
          <a:xfrm rot="691937">
            <a:off x="8431976" y="2295625"/>
            <a:ext cx="204869" cy="356037"/>
            <a:chOff x="-1273870" y="1644397"/>
            <a:chExt cx="167218" cy="40168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615CF49-0D90-A15A-1E33-F3E03318B11D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CB4EC4-F57E-AB72-CBED-D14AD1BD803F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7722A4-219B-705C-4D3B-BBD25E93FC5B}"/>
              </a:ext>
            </a:extLst>
          </p:cNvPr>
          <p:cNvSpPr txBox="1"/>
          <p:nvPr/>
        </p:nvSpPr>
        <p:spPr>
          <a:xfrm>
            <a:off x="8674084" y="2256370"/>
            <a:ext cx="761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MAE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F2759-227E-095A-4582-B2CD78050EE4}"/>
              </a:ext>
            </a:extLst>
          </p:cNvPr>
          <p:cNvSpPr txBox="1"/>
          <p:nvPr/>
        </p:nvSpPr>
        <p:spPr>
          <a:xfrm>
            <a:off x="8730417" y="2585098"/>
            <a:ext cx="3003069" cy="10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이상치에 둔감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이상치의 영향을 적게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받으면서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    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모델을 만들 때 사용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C566632-E6A9-F4B6-EB7E-F4CFE3768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261" y="4108644"/>
            <a:ext cx="2941481" cy="213575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9ACB1B-D307-B564-D4BB-57A2FFE3E02D}"/>
              </a:ext>
            </a:extLst>
          </p:cNvPr>
          <p:cNvSpPr/>
          <p:nvPr/>
        </p:nvSpPr>
        <p:spPr>
          <a:xfrm>
            <a:off x="4593161" y="4035021"/>
            <a:ext cx="3143331" cy="2292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282AB2D-983F-8773-9391-3C130623C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893" y="4139074"/>
            <a:ext cx="2907276" cy="210533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6EC382-47D6-88AC-5CFA-29D637FFCB11}"/>
              </a:ext>
            </a:extLst>
          </p:cNvPr>
          <p:cNvGrpSpPr/>
          <p:nvPr/>
        </p:nvGrpSpPr>
        <p:grpSpPr>
          <a:xfrm rot="691937">
            <a:off x="4536278" y="2301877"/>
            <a:ext cx="204869" cy="356037"/>
            <a:chOff x="-1273870" y="1644397"/>
            <a:chExt cx="167218" cy="40168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3F1A62-A797-0477-CB68-0DE524C76C08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F02D593-47FA-A046-6C6C-35BC69BB946B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665D17C-2B89-A38E-EAD2-FEE2608C21BF}"/>
              </a:ext>
            </a:extLst>
          </p:cNvPr>
          <p:cNvSpPr txBox="1"/>
          <p:nvPr/>
        </p:nvSpPr>
        <p:spPr>
          <a:xfrm>
            <a:off x="4767553" y="2281172"/>
            <a:ext cx="761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MSE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EFBC96-1CD2-9A89-87DC-7D679545872D}"/>
              </a:ext>
            </a:extLst>
          </p:cNvPr>
          <p:cNvSpPr txBox="1"/>
          <p:nvPr/>
        </p:nvSpPr>
        <p:spPr>
          <a:xfrm>
            <a:off x="4832621" y="2531754"/>
            <a:ext cx="3003069" cy="70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이상치에 민감하여 학습 과정에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    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불안정함을 가져올 수 있음</a:t>
            </a:r>
            <a:endParaRPr lang="en-US" altLang="ko-KR" sz="14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280F27-C796-73FF-639F-73A6779245F7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9498E01-5D3E-CDC4-66B7-A9BB91882AA5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63C8D3-6FBB-4BD8-9248-D4088E115210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2E2EDC-4A5F-03B8-ACF2-335DE70D9A6B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F138A39C-AE49-21A0-FDC1-763B6F22B3D3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CB6B6D-6117-CAC6-3F93-ECF5433916BE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5E7AF-60B8-9964-64CC-51706A55098B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75BD0CD-62E3-C54B-2849-2121A9CBA5AE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4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8870-027B-AB30-175F-E765544E8790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B0527-C337-2245-857D-CAD04F5D25CC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CFEB03-B6FA-ECB6-8BC6-2BEEDC8CA933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1B4014-FA50-C26B-BE6F-18DA8AC1447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E9D377B3-C01B-0577-D85F-617D1BC413D7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99B7F2-8575-61A7-4CF8-B4FD3B45D28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92E3C-DB79-E778-E84A-B5D26F9B8C72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D54341-2CAA-4AD6-7F53-EFC5FEA78AAF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8EEE52-EC83-F056-9333-224152002AFD}"/>
              </a:ext>
            </a:extLst>
          </p:cNvPr>
          <p:cNvSpPr txBox="1"/>
          <p:nvPr/>
        </p:nvSpPr>
        <p:spPr>
          <a:xfrm>
            <a:off x="846848" y="1165200"/>
            <a:ext cx="347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DNN Linear(</a:t>
            </a:r>
            <a:r>
              <a:rPr lang="en-US" altLang="ko-KR" sz="24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Keras</a:t>
            </a:r>
            <a:r>
              <a:rPr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)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49BB0-6E94-658E-8895-45CE6786951F}"/>
              </a:ext>
            </a:extLst>
          </p:cNvPr>
          <p:cNvSpPr/>
          <p:nvPr/>
        </p:nvSpPr>
        <p:spPr>
          <a:xfrm>
            <a:off x="1158887" y="4886633"/>
            <a:ext cx="1866085" cy="619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DNN Linear</a:t>
            </a: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</a:t>
            </a:r>
            <a:r>
              <a:rPr lang="en-US" altLang="ko-KR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MAE</a:t>
            </a:r>
            <a:endParaRPr kumimoji="0" lang="ko-KR" altLang="en-US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F6D089-5978-448B-5AA1-891448101E43}"/>
              </a:ext>
            </a:extLst>
          </p:cNvPr>
          <p:cNvSpPr/>
          <p:nvPr/>
        </p:nvSpPr>
        <p:spPr>
          <a:xfrm>
            <a:off x="4919565" y="4890233"/>
            <a:ext cx="1785460" cy="619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DNN Linear</a:t>
            </a: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</a:t>
            </a:r>
            <a:r>
              <a:rPr lang="en-US" altLang="ko-KR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MSE</a:t>
            </a:r>
            <a:endParaRPr kumimoji="0" lang="ko-KR" altLang="en-US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9E62B8-8D69-A3F8-6921-D8BA94EE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" y="2269416"/>
            <a:ext cx="3815666" cy="23424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D495A5-11C9-BDB7-A717-D31A3999B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23" y="2165777"/>
            <a:ext cx="3745385" cy="2500182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3D6DC79-3176-A695-3CDA-CF403C692BD6}"/>
              </a:ext>
            </a:extLst>
          </p:cNvPr>
          <p:cNvSpPr/>
          <p:nvPr/>
        </p:nvSpPr>
        <p:spPr>
          <a:xfrm>
            <a:off x="7472520" y="3058518"/>
            <a:ext cx="485775" cy="7147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28B942-5FCD-8348-885D-F0FC4D842201}"/>
              </a:ext>
            </a:extLst>
          </p:cNvPr>
          <p:cNvSpPr/>
          <p:nvPr/>
        </p:nvSpPr>
        <p:spPr>
          <a:xfrm>
            <a:off x="8066650" y="2165777"/>
            <a:ext cx="3958206" cy="353961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99D3D-7619-4E59-20F2-D819DB2EBC84}"/>
              </a:ext>
            </a:extLst>
          </p:cNvPr>
          <p:cNvSpPr txBox="1"/>
          <p:nvPr/>
        </p:nvSpPr>
        <p:spPr>
          <a:xfrm>
            <a:off x="8255229" y="2520999"/>
            <a:ext cx="3572977" cy="283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회귀 문제를 위한 기법</a:t>
            </a:r>
            <a:endParaRPr lang="en-US" altLang="ko-KR" sz="14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l"/>
            <a:r>
              <a:rPr lang="en-US" altLang="ko-KR" sz="14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-&gt;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평균 제곱 오차</a:t>
            </a:r>
            <a:r>
              <a:rPr lang="en-US" altLang="ko-KR" sz="1400" b="0" i="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(MSE)</a:t>
            </a:r>
          </a:p>
          <a:p>
            <a:pPr algn="l"/>
            <a:r>
              <a:rPr lang="en-US" altLang="ko-KR" sz="14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-&gt;</a:t>
            </a:r>
            <a:r>
              <a:rPr lang="ko-KR" altLang="en-US" sz="1400" b="0" i="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평균 절대 오차</a:t>
            </a:r>
            <a:r>
              <a:rPr lang="en-US" altLang="ko-KR" sz="1400" b="0" i="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(MAE)</a:t>
            </a:r>
          </a:p>
          <a:p>
            <a:pPr algn="l"/>
            <a:endParaRPr lang="en-US" altLang="ko-KR" sz="14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수치 입력 데이터가 여러 범위를 가질 때</a:t>
            </a:r>
            <a:endParaRPr lang="en-US" altLang="ko-KR" sz="14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동일한 범위가 되도록 각 특성의 스케일을</a:t>
            </a:r>
            <a:endParaRPr lang="en-US" altLang="ko-KR" sz="14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독립적으로 조정해야 함</a:t>
            </a:r>
            <a:endParaRPr lang="en-US" altLang="ko-KR" sz="14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4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과대적합은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DNN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모델의 일반적인 문제</a:t>
            </a:r>
            <a:endParaRPr lang="en-US" altLang="ko-KR" sz="14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-&gt;</a:t>
            </a:r>
            <a:r>
              <a:rPr lang="ko-KR" altLang="en-US" sz="14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 </a:t>
            </a:r>
            <a:r>
              <a:rPr lang="ko-KR" altLang="en-US" sz="1400" dirty="0" err="1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튜토리얼에서는</a:t>
            </a:r>
            <a:r>
              <a:rPr lang="ko-KR" altLang="en-US" sz="1400" dirty="0">
                <a:solidFill>
                  <a:srgbClr val="21212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문제가 되지 않음</a:t>
            </a:r>
            <a:endParaRPr lang="ko-KR" altLang="en-US" sz="1400" b="0" i="0" dirty="0">
              <a:solidFill>
                <a:srgbClr val="21212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39ABB1-F28F-C76A-884F-DBF878FD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9453"/>
              </p:ext>
            </p:extLst>
          </p:nvPr>
        </p:nvGraphicFramePr>
        <p:xfrm>
          <a:off x="697494" y="5930775"/>
          <a:ext cx="65685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39">
                  <a:extLst>
                    <a:ext uri="{9D8B030D-6E8A-4147-A177-3AD203B41FA5}">
                      <a16:colId xmlns:a16="http://schemas.microsoft.com/office/drawing/2014/main" val="1344122387"/>
                    </a:ext>
                  </a:extLst>
                </a:gridCol>
                <a:gridCol w="1642139">
                  <a:extLst>
                    <a:ext uri="{9D8B030D-6E8A-4147-A177-3AD203B41FA5}">
                      <a16:colId xmlns:a16="http://schemas.microsoft.com/office/drawing/2014/main" val="1882967925"/>
                    </a:ext>
                  </a:extLst>
                </a:gridCol>
                <a:gridCol w="1642139">
                  <a:extLst>
                    <a:ext uri="{9D8B030D-6E8A-4147-A177-3AD203B41FA5}">
                      <a16:colId xmlns:a16="http://schemas.microsoft.com/office/drawing/2014/main" val="2688770655"/>
                    </a:ext>
                  </a:extLst>
                </a:gridCol>
                <a:gridCol w="1642139">
                  <a:extLst>
                    <a:ext uri="{9D8B030D-6E8A-4147-A177-3AD203B41FA5}">
                      <a16:colId xmlns:a16="http://schemas.microsoft.com/office/drawing/2014/main" val="1451207705"/>
                    </a:ext>
                  </a:extLst>
                </a:gridCol>
              </a:tblGrid>
              <a:tr h="27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39221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L_DNN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1485.872529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1126.424654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2.207817e+06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도로, 실외, 거리, 장면이(가) 표시된 사진&#10;&#10;자동 생성된 설명">
            <a:extLst>
              <a:ext uri="{FF2B5EF4-FFF2-40B4-BE49-F238E27FC236}">
                <a16:creationId xmlns:a16="http://schemas.microsoft.com/office/drawing/2014/main" id="{704B407E-DBAA-40F7-95AC-6A450E46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3" y="6515"/>
            <a:ext cx="12192001" cy="685067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9DA007-B78D-4EDB-9A78-3669D6E37E5A}"/>
              </a:ext>
            </a:extLst>
          </p:cNvPr>
          <p:cNvGrpSpPr/>
          <p:nvPr/>
        </p:nvGrpSpPr>
        <p:grpSpPr>
          <a:xfrm>
            <a:off x="0" y="0"/>
            <a:ext cx="12192000" cy="1073426"/>
            <a:chOff x="0" y="0"/>
            <a:chExt cx="12192000" cy="107342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B555C5-7B35-4AA1-8D9A-E4A790337BE9}"/>
                </a:ext>
              </a:extLst>
            </p:cNvPr>
            <p:cNvSpPr/>
            <p:nvPr/>
          </p:nvSpPr>
          <p:spPr>
            <a:xfrm>
              <a:off x="0" y="0"/>
              <a:ext cx="12192000" cy="107342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A41255-DF06-4C5B-98B7-46FFF0EA5C17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>
              <a:off x="0" y="525494"/>
              <a:ext cx="1196339" cy="1121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35D9BDA-F89F-477C-ACC3-C62BF09C3CFA}"/>
                </a:ext>
              </a:extLst>
            </p:cNvPr>
            <p:cNvGrpSpPr/>
            <p:nvPr/>
          </p:nvGrpSpPr>
          <p:grpSpPr>
            <a:xfrm>
              <a:off x="321750" y="103615"/>
              <a:ext cx="874589" cy="866196"/>
              <a:chOff x="367471" y="137738"/>
              <a:chExt cx="825224" cy="821803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E43C9FFE-D732-4DD6-B918-A6911C658E62}"/>
                  </a:ext>
                </a:extLst>
              </p:cNvPr>
              <p:cNvSpPr/>
              <p:nvPr/>
            </p:nvSpPr>
            <p:spPr>
              <a:xfrm>
                <a:off x="394446" y="161591"/>
                <a:ext cx="766445" cy="7528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2" name="원형: 비어 있음 1">
                <a:extLst>
                  <a:ext uri="{FF2B5EF4-FFF2-40B4-BE49-F238E27FC236}">
                    <a16:creationId xmlns:a16="http://schemas.microsoft.com/office/drawing/2014/main" id="{3C549EEB-BC31-46C5-B5C6-3147E93D7613}"/>
                  </a:ext>
                </a:extLst>
              </p:cNvPr>
              <p:cNvSpPr/>
              <p:nvPr/>
            </p:nvSpPr>
            <p:spPr>
              <a:xfrm>
                <a:off x="367471" y="137738"/>
                <a:ext cx="825224" cy="821803"/>
              </a:xfrm>
              <a:prstGeom prst="donut">
                <a:avLst>
                  <a:gd name="adj" fmla="val 766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6B6E3-0B0F-46A2-8884-7FAB05A6904C}"/>
                </a:ext>
              </a:extLst>
            </p:cNvPr>
            <p:cNvSpPr txBox="1"/>
            <p:nvPr/>
          </p:nvSpPr>
          <p:spPr>
            <a:xfrm>
              <a:off x="394254" y="186506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95959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01</a:t>
              </a:r>
              <a:endParaRPr lang="ko-KR" altLang="en-US" sz="3600" b="1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EF4A64-E032-4FB5-86BA-1CDB7C2D23AB}"/>
                </a:ext>
              </a:extLst>
            </p:cNvPr>
            <p:cNvSpPr txBox="1"/>
            <p:nvPr/>
          </p:nvSpPr>
          <p:spPr>
            <a:xfrm>
              <a:off x="1231529" y="186506"/>
              <a:ext cx="4058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kern="0">
                  <a:ln w="3175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rgbClr val="FDCF4D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추진 개요</a:t>
              </a:r>
              <a:r>
                <a:rPr lang="en-US" altLang="ko-KR" sz="3600" b="1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_</a:t>
              </a:r>
              <a:r>
                <a:rPr lang="ko-KR" altLang="en-US" sz="2800" b="1" i="1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분석배경</a:t>
              </a:r>
              <a:endParaRPr lang="ko-KR" altLang="en-US" sz="3600" b="1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936465A-CC0B-4398-AC99-C8622DECE150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>
              <a:off x="5063205" y="536713"/>
              <a:ext cx="7128795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6054C9-771B-4AA7-B641-BBB9139176C7}"/>
              </a:ext>
            </a:extLst>
          </p:cNvPr>
          <p:cNvSpPr txBox="1"/>
          <p:nvPr/>
        </p:nvSpPr>
        <p:spPr>
          <a:xfrm>
            <a:off x="2695069" y="1265511"/>
            <a:ext cx="680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우리나라의</a:t>
            </a:r>
            <a:r>
              <a:rPr lang="ko-KR" altLang="en-US" sz="36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지하철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C000"/>
                </a:highlight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혼잡도 문제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8E9D6A-9793-49A2-81C0-9E9B0047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68" y="5935284"/>
            <a:ext cx="1247775" cy="16668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769A4B6-F848-4E24-BAA6-3A5F44185D44}"/>
              </a:ext>
            </a:extLst>
          </p:cNvPr>
          <p:cNvSpPr/>
          <p:nvPr/>
        </p:nvSpPr>
        <p:spPr>
          <a:xfrm>
            <a:off x="6582275" y="2502450"/>
            <a:ext cx="5466572" cy="3599522"/>
          </a:xfrm>
          <a:prstGeom prst="roundRect">
            <a:avLst/>
          </a:prstGeom>
          <a:solidFill>
            <a:schemeClr val="dk1"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출근시간에 탑승하는 </a:t>
            </a:r>
            <a:r>
              <a:rPr lang="en-US" altLang="ko-KR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2000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지옥철</a:t>
            </a:r>
            <a:r>
              <a:rPr lang="ko-KR" altLang="en-US" b="1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en-US" altLang="ko-KR" b="1" kern="0" dirty="0">
              <a:highlight>
                <a:srgbClr val="8000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kern="0" dirty="0">
              <a:highlight>
                <a:srgbClr val="8000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이태원 사고 이후</a:t>
            </a:r>
            <a:r>
              <a:rPr lang="en-US" altLang="ko-KR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b="1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신체의 일부 압박</a:t>
            </a: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에 대한  </a:t>
            </a:r>
            <a:r>
              <a:rPr lang="ko-KR" altLang="en-US" sz="2000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위험성 </a:t>
            </a:r>
            <a:r>
              <a:rPr lang="en-US" altLang="ko-KR" sz="2000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&amp; </a:t>
            </a:r>
            <a:r>
              <a:rPr lang="ko-KR" altLang="en-US" sz="2000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심각성 인지</a:t>
            </a:r>
            <a:endParaRPr lang="en-US" altLang="ko-KR" sz="2000" kern="0" dirty="0">
              <a:highlight>
                <a:srgbClr val="8000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다양한 요인에 따라 지하철 수요를 예측하는 </a:t>
            </a:r>
            <a:endParaRPr lang="en-US" altLang="ko-KR" kern="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</a:t>
            </a: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최적의 모델 필요성</a:t>
            </a:r>
            <a:endParaRPr lang="en-US" altLang="ko-KR" kern="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310F8-447A-92E7-CA12-75B370FF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8" y="2463787"/>
            <a:ext cx="5905444" cy="9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B369B8-7940-87BF-B079-37DFB61F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8" y="3775451"/>
            <a:ext cx="5905441" cy="9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84826F-692E-E7F8-A25A-DB0D68197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679" y="5112776"/>
            <a:ext cx="5905440" cy="10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8870-027B-AB30-175F-E765544E8790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B0527-C337-2245-857D-CAD04F5D25CC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CFEB03-B6FA-ECB6-8BC6-2BEEDC8CA933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1B4014-FA50-C26B-BE6F-18DA8AC1447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E9D377B3-C01B-0577-D85F-617D1BC413D7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99B7F2-8575-61A7-4CF8-B4FD3B45D28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92E3C-DB79-E778-E84A-B5D26F9B8C72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D54341-2CAA-4AD6-7F53-EFC5FEA78AAF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8EEE52-EC83-F056-9333-224152002AFD}"/>
              </a:ext>
            </a:extLst>
          </p:cNvPr>
          <p:cNvSpPr txBox="1"/>
          <p:nvPr/>
        </p:nvSpPr>
        <p:spPr>
          <a:xfrm>
            <a:off x="994328" y="1165200"/>
            <a:ext cx="91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DNN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3AF500-1F9F-EDAF-8F59-75580AD67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6" y="2213603"/>
            <a:ext cx="3582742" cy="23951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F947AC-471F-AD74-346A-C87477FBD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28" y="2136200"/>
            <a:ext cx="3655251" cy="2484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B457DA-040A-555E-E41F-361DBB286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923" y="2203771"/>
            <a:ext cx="3121899" cy="24840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D28E7DE-9310-F67A-8E94-84F7C4C2B9DB}"/>
              </a:ext>
            </a:extLst>
          </p:cNvPr>
          <p:cNvSpPr/>
          <p:nvPr/>
        </p:nvSpPr>
        <p:spPr>
          <a:xfrm>
            <a:off x="9421342" y="4857136"/>
            <a:ext cx="1512129" cy="619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DNN</a:t>
            </a:r>
            <a:endParaRPr kumimoji="0" lang="ko-KR" altLang="en-US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49BB0-6E94-658E-8895-45CE6786951F}"/>
              </a:ext>
            </a:extLst>
          </p:cNvPr>
          <p:cNvSpPr/>
          <p:nvPr/>
        </p:nvSpPr>
        <p:spPr>
          <a:xfrm>
            <a:off x="1483794" y="4857136"/>
            <a:ext cx="1866085" cy="619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DNN</a:t>
            </a: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</a:t>
            </a:r>
            <a:r>
              <a:rPr lang="en-US" altLang="ko-KR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MAE</a:t>
            </a:r>
            <a:endParaRPr kumimoji="0" lang="ko-KR" altLang="en-US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F6D089-5978-448B-5AA1-891448101E43}"/>
              </a:ext>
            </a:extLst>
          </p:cNvPr>
          <p:cNvSpPr/>
          <p:nvPr/>
        </p:nvSpPr>
        <p:spPr>
          <a:xfrm>
            <a:off x="5539576" y="4857136"/>
            <a:ext cx="1512129" cy="619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DNN</a:t>
            </a: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 </a:t>
            </a:r>
            <a:r>
              <a:rPr lang="en-US" altLang="ko-KR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MSE</a:t>
            </a:r>
            <a:endParaRPr kumimoji="0" lang="ko-KR" altLang="en-US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696B913-1F20-0769-215C-AB5970402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97585"/>
              </p:ext>
            </p:extLst>
          </p:nvPr>
        </p:nvGraphicFramePr>
        <p:xfrm>
          <a:off x="1129034" y="5896181"/>
          <a:ext cx="64223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81">
                  <a:extLst>
                    <a:ext uri="{9D8B030D-6E8A-4147-A177-3AD203B41FA5}">
                      <a16:colId xmlns:a16="http://schemas.microsoft.com/office/drawing/2014/main" val="2193114950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3488805609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1598852376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403270990"/>
                    </a:ext>
                  </a:extLst>
                </a:gridCol>
              </a:tblGrid>
              <a:tr h="27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56885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908.752035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382.860854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8.258303e+05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38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6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6125AB-481C-9822-105C-1DCDA8D51D2B}"/>
              </a:ext>
            </a:extLst>
          </p:cNvPr>
          <p:cNvSpPr txBox="1"/>
          <p:nvPr/>
        </p:nvSpPr>
        <p:spPr>
          <a:xfrm>
            <a:off x="967647" y="1165200"/>
            <a:ext cx="67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DNN</a:t>
            </a:r>
            <a:r>
              <a:rPr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with Drop out/Batch normalization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8870-027B-AB30-175F-E765544E8790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B0527-C337-2245-857D-CAD04F5D25CC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CFEB03-B6FA-ECB6-8BC6-2BEEDC8CA933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1B4014-FA50-C26B-BE6F-18DA8AC1447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E9D377B3-C01B-0577-D85F-617D1BC413D7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99B7F2-8575-61A7-4CF8-B4FD3B45D28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92E3C-DB79-E778-E84A-B5D26F9B8C72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D54341-2CAA-4AD6-7F53-EFC5FEA78AAF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3853B35-6261-D10B-732D-20A1DD6B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9" y="1906030"/>
            <a:ext cx="3493068" cy="2722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9EDBC7-DE81-210E-967F-22DA08C4A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27" y="1885052"/>
            <a:ext cx="3310911" cy="2780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D3B6EA-6264-B8B5-4A05-406E9F862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29" y="1906030"/>
            <a:ext cx="3423969" cy="278079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2BE6C4-3024-F7C3-6FBA-AF74B6C1BC24}"/>
              </a:ext>
            </a:extLst>
          </p:cNvPr>
          <p:cNvSpPr/>
          <p:nvPr/>
        </p:nvSpPr>
        <p:spPr>
          <a:xfrm>
            <a:off x="7875917" y="1269129"/>
            <a:ext cx="1374478" cy="32710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Drop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out=0.3</a:t>
            </a:r>
            <a:endParaRPr lang="ko-KR" altLang="en-US" sz="1300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CE017-6FE8-D72B-A074-D771C1C8FC96}"/>
              </a:ext>
            </a:extLst>
          </p:cNvPr>
          <p:cNvSpPr/>
          <p:nvPr/>
        </p:nvSpPr>
        <p:spPr>
          <a:xfrm>
            <a:off x="1958666" y="4807971"/>
            <a:ext cx="1512129" cy="619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Drop out DNN</a:t>
            </a:r>
            <a:endParaRPr kumimoji="0" lang="ko-KR" altLang="en-US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9FE829-ED65-4607-FD11-ABAB297AD5EA}"/>
              </a:ext>
            </a:extLst>
          </p:cNvPr>
          <p:cNvSpPr/>
          <p:nvPr/>
        </p:nvSpPr>
        <p:spPr>
          <a:xfrm>
            <a:off x="4873929" y="4807971"/>
            <a:ext cx="2814323" cy="619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Batch normalization</a:t>
            </a: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DNN</a:t>
            </a:r>
            <a:endParaRPr kumimoji="0" lang="ko-KR" altLang="en-US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802AC7-9399-102F-0A70-A4799EEC4B12}"/>
              </a:ext>
            </a:extLst>
          </p:cNvPr>
          <p:cNvSpPr/>
          <p:nvPr/>
        </p:nvSpPr>
        <p:spPr>
          <a:xfrm>
            <a:off x="8792080" y="4807971"/>
            <a:ext cx="1885757" cy="619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Drop </a:t>
            </a:r>
            <a:r>
              <a:rPr lang="en-US" altLang="ko-KR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+ Batch</a:t>
            </a: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DNN</a:t>
            </a:r>
            <a:endParaRPr kumimoji="0" lang="ko-KR" altLang="en-US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0929650-3A5B-C506-2D38-0C8788EC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08565"/>
              </p:ext>
            </p:extLst>
          </p:nvPr>
        </p:nvGraphicFramePr>
        <p:xfrm>
          <a:off x="1414521" y="5606402"/>
          <a:ext cx="2600417" cy="111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54">
                  <a:extLst>
                    <a:ext uri="{9D8B030D-6E8A-4147-A177-3AD203B41FA5}">
                      <a16:colId xmlns:a16="http://schemas.microsoft.com/office/drawing/2014/main" val="2649169303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957255835"/>
                    </a:ext>
                  </a:extLst>
                </a:gridCol>
              </a:tblGrid>
              <a:tr h="1766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D_DNN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668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897.501085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11217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404.847982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0407"/>
                  </a:ext>
                </a:extLst>
              </a:tr>
              <a:tr h="294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8.055082e+05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56224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4E5B23-2E25-49C1-64FF-B5D45C899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65299"/>
              </p:ext>
            </p:extLst>
          </p:nvPr>
        </p:nvGraphicFramePr>
        <p:xfrm>
          <a:off x="4980881" y="5611192"/>
          <a:ext cx="2600417" cy="111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54">
                  <a:extLst>
                    <a:ext uri="{9D8B030D-6E8A-4147-A177-3AD203B41FA5}">
                      <a16:colId xmlns:a16="http://schemas.microsoft.com/office/drawing/2014/main" val="2649169303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957255835"/>
                    </a:ext>
                  </a:extLst>
                </a:gridCol>
              </a:tblGrid>
              <a:tr h="1766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B_DNN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668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917.398980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11217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380.309921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0407"/>
                  </a:ext>
                </a:extLst>
              </a:tr>
              <a:tr h="294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8.416209e+05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56224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4188BF-FF77-7787-F197-99C5D84F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80008"/>
              </p:ext>
            </p:extLst>
          </p:nvPr>
        </p:nvGraphicFramePr>
        <p:xfrm>
          <a:off x="8434749" y="5606402"/>
          <a:ext cx="2600417" cy="111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54">
                  <a:extLst>
                    <a:ext uri="{9D8B030D-6E8A-4147-A177-3AD203B41FA5}">
                      <a16:colId xmlns:a16="http://schemas.microsoft.com/office/drawing/2014/main" val="2649169303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957255835"/>
                    </a:ext>
                  </a:extLst>
                </a:gridCol>
              </a:tblGrid>
              <a:tr h="1766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DB_DNN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668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879.878650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11217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406.753219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0407"/>
                  </a:ext>
                </a:extLst>
              </a:tr>
              <a:tr h="294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7.741864e+05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56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42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6125AB-481C-9822-105C-1DCDA8D51D2B}"/>
              </a:ext>
            </a:extLst>
          </p:cNvPr>
          <p:cNvSpPr txBox="1"/>
          <p:nvPr/>
        </p:nvSpPr>
        <p:spPr>
          <a:xfrm>
            <a:off x="994151" y="1165200"/>
            <a:ext cx="840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DNN</a:t>
            </a:r>
            <a:r>
              <a:rPr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 Ensemble with Drop out/Batch normalization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8870-027B-AB30-175F-E765544E8790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B0527-C337-2245-857D-CAD04F5D25CC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CFEB03-B6FA-ECB6-8BC6-2BEEDC8CA933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1B4014-FA50-C26B-BE6F-18DA8AC1447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E9D377B3-C01B-0577-D85F-617D1BC413D7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99B7F2-8575-61A7-4CF8-B4FD3B45D28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92E3C-DB79-E778-E84A-B5D26F9B8C72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D54341-2CAA-4AD6-7F53-EFC5FEA78AAF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A738B9-795F-8AFA-FC32-4A0A40DCF8A0}"/>
              </a:ext>
            </a:extLst>
          </p:cNvPr>
          <p:cNvSpPr/>
          <p:nvPr/>
        </p:nvSpPr>
        <p:spPr>
          <a:xfrm>
            <a:off x="1977302" y="5013065"/>
            <a:ext cx="7981756" cy="32710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monitor='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val_loss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', patience=20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이라고 지정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-&gt;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검증셋의 오차가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번 이상 낮아지지 않을 경우 학습을 종료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0E7B0-3E51-8A20-472A-D0AEABEF7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18" y="1813379"/>
            <a:ext cx="8755925" cy="3131156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2AB8DFD-33BB-5360-81EC-82D1B302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72802"/>
              </p:ext>
            </p:extLst>
          </p:nvPr>
        </p:nvGraphicFramePr>
        <p:xfrm>
          <a:off x="350339" y="5568522"/>
          <a:ext cx="2600417" cy="111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54">
                  <a:extLst>
                    <a:ext uri="{9D8B030D-6E8A-4147-A177-3AD203B41FA5}">
                      <a16:colId xmlns:a16="http://schemas.microsoft.com/office/drawing/2014/main" val="2649169303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957255835"/>
                    </a:ext>
                  </a:extLst>
                </a:gridCol>
              </a:tblGrid>
              <a:tr h="1766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E_DNN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668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924.042242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11217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387.406793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0407"/>
                  </a:ext>
                </a:extLst>
              </a:tr>
              <a:tr h="294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8.538541e+05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56224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7A95F8-E6DE-9FE6-B1CF-3271A3C10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56893"/>
              </p:ext>
            </p:extLst>
          </p:nvPr>
        </p:nvGraphicFramePr>
        <p:xfrm>
          <a:off x="3307099" y="5568522"/>
          <a:ext cx="2600417" cy="111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54">
                  <a:extLst>
                    <a:ext uri="{9D8B030D-6E8A-4147-A177-3AD203B41FA5}">
                      <a16:colId xmlns:a16="http://schemas.microsoft.com/office/drawing/2014/main" val="2649169303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957255835"/>
                    </a:ext>
                  </a:extLst>
                </a:gridCol>
              </a:tblGrid>
              <a:tr h="1766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E_D_DNN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668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913.769799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11217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395.428632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0407"/>
                  </a:ext>
                </a:extLst>
              </a:tr>
              <a:tr h="294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8.349752e+05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56224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E1C391-1425-C3B4-4017-2588836BB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63192"/>
              </p:ext>
            </p:extLst>
          </p:nvPr>
        </p:nvGraphicFramePr>
        <p:xfrm>
          <a:off x="6263859" y="5568522"/>
          <a:ext cx="2600417" cy="111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54">
                  <a:extLst>
                    <a:ext uri="{9D8B030D-6E8A-4147-A177-3AD203B41FA5}">
                      <a16:colId xmlns:a16="http://schemas.microsoft.com/office/drawing/2014/main" val="2649169303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957255835"/>
                    </a:ext>
                  </a:extLst>
                </a:gridCol>
              </a:tblGrid>
              <a:tr h="1766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E_B_DNN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668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866.407398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11217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363.243824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0407"/>
                  </a:ext>
                </a:extLst>
              </a:tr>
              <a:tr h="294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7.506618e+05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56224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1C4B8CE-8824-846F-4907-13C314074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44452"/>
              </p:ext>
            </p:extLst>
          </p:nvPr>
        </p:nvGraphicFramePr>
        <p:xfrm>
          <a:off x="9220619" y="5548173"/>
          <a:ext cx="2600417" cy="111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54">
                  <a:extLst>
                    <a:ext uri="{9D8B030D-6E8A-4147-A177-3AD203B41FA5}">
                      <a16:colId xmlns:a16="http://schemas.microsoft.com/office/drawing/2014/main" val="2649169303"/>
                    </a:ext>
                  </a:extLst>
                </a:gridCol>
                <a:gridCol w="1934363">
                  <a:extLst>
                    <a:ext uri="{9D8B030D-6E8A-4147-A177-3AD203B41FA5}">
                      <a16:colId xmlns:a16="http://schemas.microsoft.com/office/drawing/2014/main" val="957255835"/>
                    </a:ext>
                  </a:extLst>
                </a:gridCol>
              </a:tblGrid>
              <a:tr h="1766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E_DB_DNN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5668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876.231952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11217"/>
                  </a:ext>
                </a:extLst>
              </a:tr>
              <a:tr h="176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378.856361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0407"/>
                  </a:ext>
                </a:extLst>
              </a:tr>
              <a:tr h="294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7.677824e+05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56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04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8870-027B-AB30-175F-E765544E8790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B0527-C337-2245-857D-CAD04F5D25CC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CFEB03-B6FA-ECB6-8BC6-2BEEDC8CA933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1B4014-FA50-C26B-BE6F-18DA8AC1447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E9D377B3-C01B-0577-D85F-617D1BC413D7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99B7F2-8575-61A7-4CF8-B4FD3B45D28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92E3C-DB79-E778-E84A-B5D26F9B8C72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D54341-2CAA-4AD6-7F53-EFC5FEA78AAF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8EEE52-EC83-F056-9333-224152002AFD}"/>
              </a:ext>
            </a:extLst>
          </p:cNvPr>
          <p:cNvSpPr txBox="1"/>
          <p:nvPr/>
        </p:nvSpPr>
        <p:spPr>
          <a:xfrm>
            <a:off x="846848" y="1155368"/>
            <a:ext cx="274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Random Forest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5C637E-079F-F8BE-A894-31E95778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65219"/>
              </p:ext>
            </p:extLst>
          </p:nvPr>
        </p:nvGraphicFramePr>
        <p:xfrm>
          <a:off x="739521" y="6054388"/>
          <a:ext cx="64505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27">
                  <a:extLst>
                    <a:ext uri="{9D8B030D-6E8A-4147-A177-3AD203B41FA5}">
                      <a16:colId xmlns:a16="http://schemas.microsoft.com/office/drawing/2014/main" val="2363501475"/>
                    </a:ext>
                  </a:extLst>
                </a:gridCol>
                <a:gridCol w="1612627">
                  <a:extLst>
                    <a:ext uri="{9D8B030D-6E8A-4147-A177-3AD203B41FA5}">
                      <a16:colId xmlns:a16="http://schemas.microsoft.com/office/drawing/2014/main" val="141409736"/>
                    </a:ext>
                  </a:extLst>
                </a:gridCol>
                <a:gridCol w="1612627">
                  <a:extLst>
                    <a:ext uri="{9D8B030D-6E8A-4147-A177-3AD203B41FA5}">
                      <a16:colId xmlns:a16="http://schemas.microsoft.com/office/drawing/2014/main" val="2645138930"/>
                    </a:ext>
                  </a:extLst>
                </a:gridCol>
                <a:gridCol w="1612627">
                  <a:extLst>
                    <a:ext uri="{9D8B030D-6E8A-4147-A177-3AD203B41FA5}">
                      <a16:colId xmlns:a16="http://schemas.microsoft.com/office/drawing/2014/main" val="801949436"/>
                    </a:ext>
                  </a:extLst>
                </a:gridCol>
              </a:tblGrid>
              <a:tr h="27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7536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 err="1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RF_Reg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953.086046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408.868004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9.083730e+05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65206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740F61-53D4-73D4-812D-E6368FD51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53" y="1766133"/>
            <a:ext cx="6558510" cy="400979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F71A496-2FE8-D209-062D-FDADFAC5472C}"/>
              </a:ext>
            </a:extLst>
          </p:cNvPr>
          <p:cNvSpPr/>
          <p:nvPr/>
        </p:nvSpPr>
        <p:spPr>
          <a:xfrm>
            <a:off x="8075706" y="3293806"/>
            <a:ext cx="3600450" cy="135685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D53CD-85DB-FEA6-C7F1-A7C3281ED6B3}"/>
              </a:ext>
            </a:extLst>
          </p:cNvPr>
          <p:cNvSpPr txBox="1"/>
          <p:nvPr/>
        </p:nvSpPr>
        <p:spPr>
          <a:xfrm>
            <a:off x="8105124" y="3463499"/>
            <a:ext cx="354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i="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변수 중요도</a:t>
            </a:r>
            <a:r>
              <a:rPr lang="ko-KR" altLang="en-US" sz="18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 시각화한 결과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</a:p>
          <a:p>
            <a:pPr algn="ctr"/>
            <a:r>
              <a:rPr lang="ko-KR" altLang="en-US" sz="1800" b="0" i="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시위 데이터는 지하철 수요에</a:t>
            </a:r>
            <a:endParaRPr lang="en-US" altLang="ko-KR" sz="1800" b="0" i="0" dirty="0">
              <a:solidFill>
                <a:srgbClr val="C00000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800" b="0" i="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큰 영향을 주지 않음을 알 수 있음</a:t>
            </a:r>
            <a:endParaRPr lang="en-US" altLang="ko-KR" sz="1800" b="0" i="0" dirty="0">
              <a:solidFill>
                <a:srgbClr val="C00000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E927B87-8105-137D-8305-FEBD63AC0E76}"/>
              </a:ext>
            </a:extLst>
          </p:cNvPr>
          <p:cNvSpPr/>
          <p:nvPr/>
        </p:nvSpPr>
        <p:spPr>
          <a:xfrm>
            <a:off x="7403115" y="3567814"/>
            <a:ext cx="485775" cy="7147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712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8870-027B-AB30-175F-E765544E8790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B0527-C337-2245-857D-CAD04F5D25CC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CFEB03-B6FA-ECB6-8BC6-2BEEDC8CA933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1B4014-FA50-C26B-BE6F-18DA8AC1447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2" name="원형: 비어 있음 21">
              <a:extLst>
                <a:ext uri="{FF2B5EF4-FFF2-40B4-BE49-F238E27FC236}">
                  <a16:creationId xmlns:a16="http://schemas.microsoft.com/office/drawing/2014/main" id="{E9D377B3-C01B-0577-D85F-617D1BC413D7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499B7F2-8575-61A7-4CF8-B4FD3B45D28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92E3C-DB79-E778-E84A-B5D26F9B8C72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모델별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분석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D54341-2CAA-4AD6-7F53-EFC5FEA78AAF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968181" y="536713"/>
            <a:ext cx="6223819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8EEE52-EC83-F056-9333-224152002AFD}"/>
              </a:ext>
            </a:extLst>
          </p:cNvPr>
          <p:cNvSpPr txBox="1"/>
          <p:nvPr/>
        </p:nvSpPr>
        <p:spPr>
          <a:xfrm>
            <a:off x="797688" y="1155368"/>
            <a:ext cx="197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XG</a:t>
            </a: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Boost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51C38A-AB7E-1563-AF80-F631232F1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0" y="1891454"/>
            <a:ext cx="6452535" cy="390957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8EE9D6-8D63-46CC-868E-082B913B827A}"/>
              </a:ext>
            </a:extLst>
          </p:cNvPr>
          <p:cNvSpPr/>
          <p:nvPr/>
        </p:nvSpPr>
        <p:spPr>
          <a:xfrm>
            <a:off x="7928220" y="3089422"/>
            <a:ext cx="3600450" cy="1671484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28575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7CB3-0907-9D02-135F-A50B60D08B8C}"/>
              </a:ext>
            </a:extLst>
          </p:cNvPr>
          <p:cNvSpPr txBox="1"/>
          <p:nvPr/>
        </p:nvSpPr>
        <p:spPr>
          <a:xfrm>
            <a:off x="7957560" y="3315499"/>
            <a:ext cx="3541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변수 중요도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 시각화한 결과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Random Forest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와 차이는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있지만 </a:t>
            </a:r>
            <a:r>
              <a:rPr lang="ko-KR" altLang="en-US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시위 데이터는 지하철</a:t>
            </a:r>
            <a:endParaRPr lang="en-US" altLang="ko-KR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수요에 큰 영향을 주지 않음</a:t>
            </a:r>
            <a:endParaRPr lang="en-US" altLang="ko-KR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8843E72-E0F3-F2BA-83E4-B0FE334C57A3}"/>
              </a:ext>
            </a:extLst>
          </p:cNvPr>
          <p:cNvSpPr/>
          <p:nvPr/>
        </p:nvSpPr>
        <p:spPr>
          <a:xfrm>
            <a:off x="7255629" y="3567814"/>
            <a:ext cx="485775" cy="7147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300C0F-97DD-3AF2-B46E-6BBAE973D2C1}"/>
              </a:ext>
            </a:extLst>
          </p:cNvPr>
          <p:cNvGraphicFramePr>
            <a:graphicFrameLocks noGrp="1"/>
          </p:cNvGraphicFramePr>
          <p:nvPr/>
        </p:nvGraphicFramePr>
        <p:xfrm>
          <a:off x="756486" y="6046967"/>
          <a:ext cx="64223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81">
                  <a:extLst>
                    <a:ext uri="{9D8B030D-6E8A-4147-A177-3AD203B41FA5}">
                      <a16:colId xmlns:a16="http://schemas.microsoft.com/office/drawing/2014/main" val="1316051341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3640110788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178039530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2801652376"/>
                    </a:ext>
                  </a:extLst>
                </a:gridCol>
              </a:tblGrid>
              <a:tr h="27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00349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RF_XGB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690.859266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397.260564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4.772865e+05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1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53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9DA879-0835-6646-9C12-D2C696D06150}"/>
              </a:ext>
            </a:extLst>
          </p:cNvPr>
          <p:cNvSpPr/>
          <p:nvPr/>
        </p:nvSpPr>
        <p:spPr>
          <a:xfrm>
            <a:off x="6828914" y="2629876"/>
            <a:ext cx="5182112" cy="3350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1AFF93B-3DE7-4D24-9D05-D376010C50F3}"/>
              </a:ext>
            </a:extLst>
          </p:cNvPr>
          <p:cNvSpPr txBox="1"/>
          <p:nvPr/>
        </p:nvSpPr>
        <p:spPr>
          <a:xfrm>
            <a:off x="943596" y="1175032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분석 </a:t>
            </a:r>
            <a:r>
              <a:rPr lang="ko-KR" altLang="en-US" sz="2400" dirty="0" err="1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모델별</a:t>
            </a: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평가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8AE2717-6B68-4596-9B9C-7DE3C206AB3C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</p:cNvCxnSpPr>
          <p:nvPr/>
        </p:nvCxnSpPr>
        <p:spPr>
          <a:xfrm>
            <a:off x="4572000" y="525494"/>
            <a:ext cx="762000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C81C79-21A3-4E0A-83BC-78E6B7DAC7A6}"/>
              </a:ext>
            </a:extLst>
          </p:cNvPr>
          <p:cNvSpPr txBox="1"/>
          <p:nvPr/>
        </p:nvSpPr>
        <p:spPr>
          <a:xfrm>
            <a:off x="6829426" y="2614709"/>
            <a:ext cx="5254420" cy="335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모델 설명</a:t>
            </a:r>
            <a:endParaRPr lang="en-US" altLang="ko-KR" sz="12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통계모형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: Regression model 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L_DNN:</a:t>
            </a:r>
            <a:r>
              <a:rPr lang="ko-KR" altLang="en-US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DNN linear(</a:t>
            </a:r>
            <a:r>
              <a:rPr lang="en-US" altLang="ko-KR" sz="1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Keras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DNN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: Basic DNN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D_DNN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Dropout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B_DNN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Batch normalization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DB_DNN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Dropout + Batch normalization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E_DNN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Ensemble Method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E_D_DNN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Ensemble Method + Dropout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E_B_DNN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Ensemble Method + Batch normalization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E_DB_DNN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Ensemble Method + Batch normalization + Dropout + DNN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RF_Reg</a:t>
            </a: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Random Forest regression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RF_XBG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Random Forest + </a:t>
            </a:r>
            <a:r>
              <a:rPr lang="en-US" altLang="ko-KR" sz="1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XGBoost</a:t>
            </a:r>
            <a:endParaRPr lang="en-US" altLang="ko-KR" sz="10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62F0CA-E5C1-4FBB-82D4-4C86C449FD7D}"/>
              </a:ext>
            </a:extLst>
          </p:cNvPr>
          <p:cNvGrpSpPr/>
          <p:nvPr/>
        </p:nvGrpSpPr>
        <p:grpSpPr>
          <a:xfrm rot="691937">
            <a:off x="777626" y="1804168"/>
            <a:ext cx="204869" cy="356037"/>
            <a:chOff x="-1273870" y="1644397"/>
            <a:chExt cx="167218" cy="4016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D4B2A-B5CD-4F29-8B4D-FE91171D7F0D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A62D1CB-72C7-485C-B56A-FB37F451EA09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0DBEF7-86F2-4E31-B7F7-B4C20AFE1C1B}"/>
              </a:ext>
            </a:extLst>
          </p:cNvPr>
          <p:cNvSpPr txBox="1"/>
          <p:nvPr/>
        </p:nvSpPr>
        <p:spPr>
          <a:xfrm>
            <a:off x="1058143" y="1787283"/>
            <a:ext cx="155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모델 평가표</a:t>
            </a:r>
            <a:endParaRPr lang="en-US" altLang="ko-KR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E59B1-E269-42CA-BA99-C67BF5B7F68F}"/>
              </a:ext>
            </a:extLst>
          </p:cNvPr>
          <p:cNvSpPr txBox="1"/>
          <p:nvPr/>
        </p:nvSpPr>
        <p:spPr>
          <a:xfrm>
            <a:off x="1681733" y="6647112"/>
            <a:ext cx="10498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박동주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(Dong Ju Park),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김병우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Byeong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Woo Kim),</a:t>
            </a:r>
            <a:r>
              <a:rPr lang="ko-KR" altLang="en-US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정영선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(Young-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Seon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Jeong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),and </a:t>
            </a:r>
            <a:r>
              <a:rPr lang="ko-KR" altLang="en-US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안창욱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(Chang 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Wook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Ahn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). "Deep Neural Network 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기반 프로야구 일일 관중 수 예측 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광주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기아 </a:t>
            </a:r>
            <a:r>
              <a:rPr lang="ko-KR" altLang="en-US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챔피언스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필드를 중심으로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." 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스마트미디어저널 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7.1 (2018): 1-8.</a:t>
            </a:r>
            <a:endParaRPr lang="ko-KR" altLang="en-US" sz="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25E909-C631-1583-359D-D0AE55F738DC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4A6064-EF94-333B-D4F8-D6F18AFECD03}"/>
              </a:ext>
            </a:extLst>
          </p:cNvPr>
          <p:cNvCxnSpPr>
            <a:cxnSpLocks/>
            <a:endCxn id="9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050C3E-B078-F2F7-E9CF-D2FF0902D7EA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7034E8E-5FE2-8CD9-5ED2-E9E3CF572A02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C673BDA-D0E4-844A-6DAE-C0924E94A6CE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956554-5D0C-0D4E-1EA4-B34AC6279D2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597B5-3BFE-AAC0-DAF8-22D46FFA26D3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최종 모델 평가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1CEFC3-2C4A-53F3-DECE-933274114509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6459794" y="536713"/>
            <a:ext cx="57322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444D744-AB32-C8B1-A044-4656B94ED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63595"/>
              </p:ext>
            </p:extLst>
          </p:nvPr>
        </p:nvGraphicFramePr>
        <p:xfrm>
          <a:off x="253777" y="2517019"/>
          <a:ext cx="642232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81">
                  <a:extLst>
                    <a:ext uri="{9D8B030D-6E8A-4147-A177-3AD203B41FA5}">
                      <a16:colId xmlns:a16="http://schemas.microsoft.com/office/drawing/2014/main" val="4008288811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2269584772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4129064673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1568613661"/>
                    </a:ext>
                  </a:extLst>
                </a:gridCol>
              </a:tblGrid>
              <a:tr h="27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28119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통계모형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1484.418079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1117.908521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2.203497e+06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740560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L_DNN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1485.872529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1126.424654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2.207817e+06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455790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908.752035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382.860854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8.258303e+05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92883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D_DNN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897.501085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404.847982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8.055082e+05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805479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B_DNN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917.398980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380.309921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8.416209e+05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569860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DB_DNN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879.878650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406.753219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7.741864e+05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079858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E_DNN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924.042242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387.406793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8.538541e+05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13965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E_D_DNN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913.769799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395.428632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8.349752e+05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4468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E_B_DNN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866.407398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363.243824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7.506618e+05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718078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E_DB_DNN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876.231952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378.856361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7.677824e+05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037062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 err="1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RF_Reg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953.086046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408.868004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9.083730e+05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3372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RF_XGB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690.859266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397.260564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4.772865e+05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7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393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49C34-EF40-4460-80FD-3217DFE32BD3}"/>
              </a:ext>
            </a:extLst>
          </p:cNvPr>
          <p:cNvGrpSpPr/>
          <p:nvPr/>
        </p:nvGrpSpPr>
        <p:grpSpPr>
          <a:xfrm>
            <a:off x="147762" y="1186316"/>
            <a:ext cx="670417" cy="413516"/>
            <a:chOff x="37626" y="1178441"/>
            <a:chExt cx="670417" cy="41351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880F23-283D-44C6-9E52-9387EC390B61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5601F1-5EA2-43EB-9B89-89BA2D24035A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5DF73130-BD0E-49BA-B169-4D993EC0669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37DCCF-55ED-43AD-BB9C-03B6E8C49D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D365F7-B9AE-4B25-9913-01E3C1D58FE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44AB9F-315D-44F5-B1EA-DD829FE524B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1AFF93B-3DE7-4D24-9D05-D376010C50F3}"/>
              </a:ext>
            </a:extLst>
          </p:cNvPr>
          <p:cNvSpPr txBox="1"/>
          <p:nvPr/>
        </p:nvSpPr>
        <p:spPr>
          <a:xfrm>
            <a:off x="943596" y="1175032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분석 </a:t>
            </a:r>
            <a:r>
              <a:rPr lang="ko-KR" altLang="en-US" sz="2400" dirty="0" err="1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모델별</a:t>
            </a: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평가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8AE2717-6B68-4596-9B9C-7DE3C206AB3C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</p:cNvCxnSpPr>
          <p:nvPr/>
        </p:nvCxnSpPr>
        <p:spPr>
          <a:xfrm>
            <a:off x="4572000" y="525494"/>
            <a:ext cx="762000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62F0CA-E5C1-4FBB-82D4-4C86C449FD7D}"/>
              </a:ext>
            </a:extLst>
          </p:cNvPr>
          <p:cNvGrpSpPr/>
          <p:nvPr/>
        </p:nvGrpSpPr>
        <p:grpSpPr>
          <a:xfrm rot="691937">
            <a:off x="777626" y="1804168"/>
            <a:ext cx="204869" cy="356037"/>
            <a:chOff x="-1273870" y="1644397"/>
            <a:chExt cx="167218" cy="4016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D4B2A-B5CD-4F29-8B4D-FE91171D7F0D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A62D1CB-72C7-485C-B56A-FB37F451EA09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0DBEF7-86F2-4E31-B7F7-B4C20AFE1C1B}"/>
              </a:ext>
            </a:extLst>
          </p:cNvPr>
          <p:cNvSpPr txBox="1"/>
          <p:nvPr/>
        </p:nvSpPr>
        <p:spPr>
          <a:xfrm>
            <a:off x="1058143" y="1787283"/>
            <a:ext cx="155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모델 평가표</a:t>
            </a:r>
            <a:endParaRPr lang="en-US" altLang="ko-KR" sz="20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E59B1-E269-42CA-BA99-C67BF5B7F68F}"/>
              </a:ext>
            </a:extLst>
          </p:cNvPr>
          <p:cNvSpPr txBox="1"/>
          <p:nvPr/>
        </p:nvSpPr>
        <p:spPr>
          <a:xfrm>
            <a:off x="1681733" y="6647112"/>
            <a:ext cx="10498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박동주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(Dong Ju Park),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김병우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Byeong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Woo Kim),</a:t>
            </a:r>
            <a:r>
              <a:rPr lang="ko-KR" altLang="en-US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정영선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(Young-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Seon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Jeong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),and </a:t>
            </a:r>
            <a:r>
              <a:rPr lang="ko-KR" altLang="en-US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안창욱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(Chang 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Wook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Ahn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). "Deep Neural Network 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기반 프로야구 일일 관중 수 예측 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광주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기아 </a:t>
            </a:r>
            <a:r>
              <a:rPr lang="ko-KR" altLang="en-US" sz="7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챔피언스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 필드를 중심으로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." </a:t>
            </a:r>
            <a:r>
              <a:rPr lang="ko-KR" altLang="en-US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스마트미디어저널 </a:t>
            </a:r>
            <a:r>
              <a:rPr lang="en-US" altLang="ko-KR" sz="7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7.1 (2018): 1-8.</a:t>
            </a:r>
            <a:endParaRPr lang="ko-KR" altLang="en-US" sz="6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25E909-C631-1583-359D-D0AE55F738DC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4A6064-EF94-333B-D4F8-D6F18AFECD03}"/>
              </a:ext>
            </a:extLst>
          </p:cNvPr>
          <p:cNvCxnSpPr>
            <a:cxnSpLocks/>
            <a:endCxn id="9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050C3E-B078-F2F7-E9CF-D2FF0902D7EA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7034E8E-5FE2-8CD9-5ED2-E9E3CF572A02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C673BDA-D0E4-844A-6DAE-C0924E94A6CE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956554-5D0C-0D4E-1EA4-B34AC6279D25}"/>
              </a:ext>
            </a:extLst>
          </p:cNvPr>
          <p:cNvSpPr txBox="1"/>
          <p:nvPr/>
        </p:nvSpPr>
        <p:spPr>
          <a:xfrm>
            <a:off x="370076" y="1992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597B5-3BFE-AAC0-DAF8-22D46FFA26D3}"/>
              </a:ext>
            </a:extLst>
          </p:cNvPr>
          <p:cNvSpPr txBox="1"/>
          <p:nvPr/>
        </p:nvSpPr>
        <p:spPr>
          <a:xfrm>
            <a:off x="1216536" y="196588"/>
            <a:ext cx="575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분석</a:t>
            </a:r>
            <a:r>
              <a:rPr lang="en-US" altLang="ko-KR" sz="3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최종 모델 평가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1CEFC3-2C4A-53F3-DECE-933274114509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6459794" y="536713"/>
            <a:ext cx="57322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444D744-AB32-C8B1-A044-4656B94ED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23643"/>
              </p:ext>
            </p:extLst>
          </p:nvPr>
        </p:nvGraphicFramePr>
        <p:xfrm>
          <a:off x="253777" y="2516470"/>
          <a:ext cx="642232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81">
                  <a:extLst>
                    <a:ext uri="{9D8B030D-6E8A-4147-A177-3AD203B41FA5}">
                      <a16:colId xmlns:a16="http://schemas.microsoft.com/office/drawing/2014/main" val="4008288811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2269584772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4129064673"/>
                    </a:ext>
                  </a:extLst>
                </a:gridCol>
                <a:gridCol w="1605581">
                  <a:extLst>
                    <a:ext uri="{9D8B030D-6E8A-4147-A177-3AD203B41FA5}">
                      <a16:colId xmlns:a16="http://schemas.microsoft.com/office/drawing/2014/main" val="1568613661"/>
                    </a:ext>
                  </a:extLst>
                </a:gridCol>
              </a:tblGrid>
              <a:tr h="27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RMSE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MAE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MSE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28119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통계모형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1484.418079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1117.908521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2.203497e+06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740560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L_DNN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1485.872529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1126.424654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2.207817e+06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455790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908.752035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382.860854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8.258303e+05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92883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D_DNN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897.501085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404.847982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8.055082e+05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805479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B_DNN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917.398980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380.309921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8.416209e+05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569860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DB_DNN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879.878650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406.753219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7.741864e+05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079858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E_DNN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924.042242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387.406793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8.538541e+05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13965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E_D_DNN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913.769799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395.428632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8.349752e+05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814468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E_B_DNN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866.407398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solidFill>
                            <a:srgbClr val="C00000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363.243824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7.506618e+05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718078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E_DB_DNN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876.231952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378.856361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7.677824e+05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037062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 err="1">
                          <a:solidFill>
                            <a:schemeClr val="dk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RF_Reg</a:t>
                      </a:r>
                      <a:endParaRPr lang="ko-KR" altLang="en-US" sz="1200" dirty="0"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953.086046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408.868004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9.083730e+05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3372"/>
                  </a:ext>
                </a:extLst>
              </a:tr>
              <a:tr h="273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rgbClr val="C00000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  <a:cs typeface="+mn-cs"/>
                        </a:rPr>
                        <a:t>RF_XGB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solidFill>
                            <a:srgbClr val="C00000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690.859266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397.260564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4.772865e+05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70967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1E47218-D17B-63E6-01F3-74D5DD537812}"/>
              </a:ext>
            </a:extLst>
          </p:cNvPr>
          <p:cNvSpPr/>
          <p:nvPr/>
        </p:nvSpPr>
        <p:spPr>
          <a:xfrm>
            <a:off x="7032172" y="4033640"/>
            <a:ext cx="485775" cy="7147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DF26BC0-2472-9EE0-58A5-E708D5F7F8F3}"/>
              </a:ext>
            </a:extLst>
          </p:cNvPr>
          <p:cNvSpPr/>
          <p:nvPr/>
        </p:nvSpPr>
        <p:spPr>
          <a:xfrm>
            <a:off x="7874774" y="3684638"/>
            <a:ext cx="3755925" cy="1443319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DB268-A04C-F355-3538-34BE3CC7BE58}"/>
              </a:ext>
            </a:extLst>
          </p:cNvPr>
          <p:cNvSpPr txBox="1"/>
          <p:nvPr/>
        </p:nvSpPr>
        <p:spPr>
          <a:xfrm>
            <a:off x="7706863" y="3825701"/>
            <a:ext cx="3755925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RMSE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와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MAE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모두 고려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: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Random Forest XG Boost</a:t>
            </a:r>
          </a:p>
          <a:p>
            <a:pPr marL="22860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모델이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가장 좋은 성능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을 보임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68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267680" y="536713"/>
            <a:ext cx="692432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D62257-206E-39AF-B3C4-D7C28A4ADF32}"/>
              </a:ext>
            </a:extLst>
          </p:cNvPr>
          <p:cNvCxnSpPr>
            <a:cxnSpLocks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C96AE-05F2-C696-F43C-4A0800546703}"/>
              </a:ext>
            </a:extLst>
          </p:cNvPr>
          <p:cNvCxnSpPr>
            <a:cxnSpLocks/>
            <a:endCxn id="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71EE36-013E-B00C-6432-8FF7B9DD379F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EF4E1C-6EF8-D16B-87FE-F3EA2460B2E1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9D7CF39B-8739-A7A1-2625-9ADAF6770332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AAFB76-7028-4E7A-1CA8-C8B769F81558}"/>
              </a:ext>
            </a:extLst>
          </p:cNvPr>
          <p:cNvSpPr txBox="1"/>
          <p:nvPr/>
        </p:nvSpPr>
        <p:spPr>
          <a:xfrm>
            <a:off x="384526" y="202168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05</a:t>
            </a:r>
            <a:endParaRPr lang="ko-KR" altLang="en-US" sz="3600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C222-36B4-7652-D7A1-6050E9E94696}"/>
              </a:ext>
            </a:extLst>
          </p:cNvPr>
          <p:cNvSpPr txBox="1"/>
          <p:nvPr/>
        </p:nvSpPr>
        <p:spPr>
          <a:xfrm>
            <a:off x="1224928" y="196795"/>
            <a:ext cx="417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3600" b="0" i="0" u="none" strike="noStrike" kern="0" cap="none" spc="0" normalizeH="0" baseline="0" noProof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기대효과 및 한계점</a:t>
            </a:r>
            <a:endParaRPr lang="ko-KR" altLang="en-US" sz="3600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F4005-65F8-0A56-C677-FD9F7FE7428F}"/>
              </a:ext>
            </a:extLst>
          </p:cNvPr>
          <p:cNvSpPr txBox="1"/>
          <p:nvPr/>
        </p:nvSpPr>
        <p:spPr>
          <a:xfrm>
            <a:off x="1019695" y="1245282"/>
            <a:ext cx="694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맑은 고딕 Semilight" panose="020B0502040204020203" pitchFamily="50" charset="-127"/>
              </a:rPr>
              <a:t>다양한 요인을 고려한 지하철 수요 예측 최적 모델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맑은 고딕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3F0544-8F11-2B93-055F-B4847DAFFE37}"/>
              </a:ext>
            </a:extLst>
          </p:cNvPr>
          <p:cNvGrpSpPr/>
          <p:nvPr/>
        </p:nvGrpSpPr>
        <p:grpSpPr>
          <a:xfrm>
            <a:off x="371115" y="1270525"/>
            <a:ext cx="670417" cy="413516"/>
            <a:chOff x="37626" y="1178441"/>
            <a:chExt cx="670417" cy="41351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472467-771F-9AE0-F6F3-B1139A0CE6AE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7291B0D-4EC1-196C-6368-FDAEAB5F93F2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6" name="현 15">
              <a:extLst>
                <a:ext uri="{FF2B5EF4-FFF2-40B4-BE49-F238E27FC236}">
                  <a16:creationId xmlns:a16="http://schemas.microsoft.com/office/drawing/2014/main" id="{C31008B4-E0F9-A37C-A66C-40E6151E199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1EE04F-760F-F9B5-5413-5CD86F09D548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1479782-8E7E-E1C2-56D0-9BEA3E0177AA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9A728ED-795E-EB56-62AF-7A3F5202885C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E95C37-E18D-FA93-3CCD-C4C0988DB494}"/>
              </a:ext>
            </a:extLst>
          </p:cNvPr>
          <p:cNvSpPr/>
          <p:nvPr/>
        </p:nvSpPr>
        <p:spPr>
          <a:xfrm>
            <a:off x="658885" y="1973812"/>
            <a:ext cx="1258473" cy="727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기대 효과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9FD5F55-CF96-5EE5-5922-FE240337B8E2}"/>
              </a:ext>
            </a:extLst>
          </p:cNvPr>
          <p:cNvGrpSpPr/>
          <p:nvPr/>
        </p:nvGrpSpPr>
        <p:grpSpPr>
          <a:xfrm rot="691937">
            <a:off x="515514" y="1815866"/>
            <a:ext cx="241959" cy="456249"/>
            <a:chOff x="-1273870" y="1644397"/>
            <a:chExt cx="167218" cy="4016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4AAEA5-155B-2FC6-103C-7B22A491D758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EAFFFAB-8B64-8E79-A160-AECDD1E7B636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7F7981C-BBB4-FE40-8785-3AFB3D59A80A}"/>
              </a:ext>
            </a:extLst>
          </p:cNvPr>
          <p:cNvSpPr/>
          <p:nvPr/>
        </p:nvSpPr>
        <p:spPr>
          <a:xfrm>
            <a:off x="2013179" y="3803484"/>
            <a:ext cx="4682589" cy="83321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b="1" kern="100" dirty="0">
              <a:solidFill>
                <a:srgbClr val="C00000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16FB39-676E-AC45-18CC-9001822EABDE}"/>
              </a:ext>
            </a:extLst>
          </p:cNvPr>
          <p:cNvSpPr/>
          <p:nvPr/>
        </p:nvSpPr>
        <p:spPr>
          <a:xfrm>
            <a:off x="2013180" y="2825442"/>
            <a:ext cx="4682590" cy="83321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endParaRPr lang="en-US" altLang="ko-KR" sz="1600" dirty="0">
              <a:solidFill>
                <a:schemeClr val="tx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2CD545-0345-8C9E-674C-E766C35F2E63}"/>
              </a:ext>
            </a:extLst>
          </p:cNvPr>
          <p:cNvSpPr/>
          <p:nvPr/>
        </p:nvSpPr>
        <p:spPr>
          <a:xfrm>
            <a:off x="0" y="5703049"/>
            <a:ext cx="12192000" cy="107342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수요 예측 최적 모델을 개발함으로써 </a:t>
            </a:r>
            <a:endParaRPr lang="en-US" altLang="ko-KR" sz="2000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시민들은 </a:t>
            </a:r>
            <a:r>
              <a:rPr lang="ko-KR" altLang="en-US" sz="28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정보의 혜택</a:t>
            </a:r>
            <a:r>
              <a:rPr lang="ko-KR" altLang="en-US" sz="20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을</a:t>
            </a:r>
            <a:r>
              <a:rPr lang="ko-KR" altLang="en-US" sz="2000" dirty="0">
                <a:solidFill>
                  <a:srgbClr val="FF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누리며 </a:t>
            </a:r>
            <a:r>
              <a:rPr lang="ko-KR" altLang="en-US" sz="28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예측을 통한 교통 편의성</a:t>
            </a:r>
            <a:r>
              <a:rPr lang="ko-KR" altLang="en-US" sz="20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을</a:t>
            </a:r>
            <a:r>
              <a:rPr lang="ko-KR" altLang="en-US" sz="2800" dirty="0">
                <a:solidFill>
                  <a:srgbClr val="FF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높임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7C4C383-6BF7-047C-CC64-231EDFE04ECC}"/>
              </a:ext>
            </a:extLst>
          </p:cNvPr>
          <p:cNvSpPr/>
          <p:nvPr/>
        </p:nvSpPr>
        <p:spPr>
          <a:xfrm>
            <a:off x="2013180" y="4766332"/>
            <a:ext cx="4682588" cy="833218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600" b="1" kern="100" dirty="0">
              <a:solidFill>
                <a:srgbClr val="C00000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2" y="2878796"/>
            <a:ext cx="732133" cy="7321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7" y="3814636"/>
            <a:ext cx="810914" cy="8109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2" y="4798635"/>
            <a:ext cx="749155" cy="7491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ECC3FE-2F74-477A-93E5-9981FE06824D}"/>
              </a:ext>
            </a:extLst>
          </p:cNvPr>
          <p:cNvSpPr txBox="1"/>
          <p:nvPr/>
        </p:nvSpPr>
        <p:spPr>
          <a:xfrm>
            <a:off x="1533835" y="2896003"/>
            <a:ext cx="5420006" cy="68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데이터 기반</a:t>
            </a:r>
            <a:r>
              <a:rPr lang="ko-KR" altLang="en-US" sz="1600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지하철 수요 예측 모델로</a:t>
            </a:r>
            <a:endParaRPr lang="en-US" altLang="ko-KR" sz="1600" dirty="0">
              <a:solidFill>
                <a:schemeClr val="tx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시민들의 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교통수단 </a:t>
            </a:r>
            <a:r>
              <a:rPr lang="ko-KR" altLang="en-US" sz="1600" b="1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의사결정 선택에 정보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제공</a:t>
            </a:r>
            <a:endParaRPr lang="en-US" altLang="ko-KR" sz="1600" dirty="0">
              <a:solidFill>
                <a:schemeClr val="tx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CD3E89-8190-A7E5-6839-29EAD5D93B32}"/>
              </a:ext>
            </a:extLst>
          </p:cNvPr>
          <p:cNvSpPr txBox="1"/>
          <p:nvPr/>
        </p:nvSpPr>
        <p:spPr>
          <a:xfrm>
            <a:off x="2505175" y="3913013"/>
            <a:ext cx="3352800" cy="68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교통 이용객을 분산시킴으로써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  <a:p>
            <a:pPr marL="22860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b="1" kern="100" dirty="0">
                <a:solidFill>
                  <a:srgbClr val="C00000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교통수단 만족도 향상</a:t>
            </a:r>
            <a:endParaRPr lang="en-US" altLang="ko-KR" sz="1600" b="1" kern="100" dirty="0">
              <a:solidFill>
                <a:srgbClr val="C00000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80769F-51DF-2B1F-4936-4C9BCDDE4C4A}"/>
              </a:ext>
            </a:extLst>
          </p:cNvPr>
          <p:cNvSpPr txBox="1"/>
          <p:nvPr/>
        </p:nvSpPr>
        <p:spPr>
          <a:xfrm>
            <a:off x="2270049" y="4844561"/>
            <a:ext cx="3901708" cy="68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교통 이용객 분산 효과로써</a:t>
            </a:r>
            <a:endParaRPr lang="en-US" altLang="ko-KR" sz="1600" kern="100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  <a:p>
            <a:pPr marL="22860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신체 압박으로 인한 </a:t>
            </a:r>
            <a:r>
              <a:rPr lang="ko-KR" altLang="en-US" sz="1600" b="1" kern="1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사고 위험 방지</a:t>
            </a:r>
            <a:endParaRPr lang="ko-KR" altLang="ko-KR" sz="1600" b="1" kern="100" dirty="0">
              <a:solidFill>
                <a:srgbClr val="C00000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73B0D7-B6EA-335B-5628-E2953FF16C44}"/>
              </a:ext>
            </a:extLst>
          </p:cNvPr>
          <p:cNvSpPr/>
          <p:nvPr/>
        </p:nvSpPr>
        <p:spPr>
          <a:xfrm>
            <a:off x="7143260" y="1971870"/>
            <a:ext cx="1258473" cy="727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한계점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FA7BB-8109-0024-8E03-0F9C75056B77}"/>
              </a:ext>
            </a:extLst>
          </p:cNvPr>
          <p:cNvGrpSpPr/>
          <p:nvPr/>
        </p:nvGrpSpPr>
        <p:grpSpPr>
          <a:xfrm rot="691937">
            <a:off x="6999889" y="1813924"/>
            <a:ext cx="241959" cy="456249"/>
            <a:chOff x="-1273870" y="1644397"/>
            <a:chExt cx="167218" cy="40168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4C3EB5-7ADE-C8AA-EFC1-C334899887AC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617D70A-5575-4B2E-ED67-008AB75E1C87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16DCE92-B3E0-8EB5-E94E-3512C61CADAF}"/>
              </a:ext>
            </a:extLst>
          </p:cNvPr>
          <p:cNvSpPr/>
          <p:nvPr/>
        </p:nvSpPr>
        <p:spPr>
          <a:xfrm rot="5400000">
            <a:off x="9293212" y="3744512"/>
            <a:ext cx="374252" cy="46491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EA3370B-D128-A1E8-7A3C-CCF636F7F25B}"/>
              </a:ext>
            </a:extLst>
          </p:cNvPr>
          <p:cNvSpPr/>
          <p:nvPr/>
        </p:nvSpPr>
        <p:spPr>
          <a:xfrm>
            <a:off x="7605347" y="4216647"/>
            <a:ext cx="3755925" cy="1337953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1200"/>
              </a:spcBef>
              <a:spcAft>
                <a:spcPts val="1200"/>
              </a:spcAft>
            </a:pPr>
            <a:endParaRPr lang="ko-KR" altLang="en-US" sz="1600" b="0" i="0" u="none" strike="noStrike" dirty="0">
              <a:solidFill>
                <a:srgbClr val="000000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A681D3-A9B4-7E16-CF26-45C9E55C1EAE}"/>
              </a:ext>
            </a:extLst>
          </p:cNvPr>
          <p:cNvSpPr/>
          <p:nvPr/>
        </p:nvSpPr>
        <p:spPr>
          <a:xfrm>
            <a:off x="7607780" y="2871035"/>
            <a:ext cx="3755925" cy="880302"/>
          </a:xfrm>
          <a:prstGeom prst="round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1200"/>
              </a:spcBef>
              <a:spcAft>
                <a:spcPts val="1200"/>
              </a:spcAft>
            </a:pPr>
            <a:endParaRPr lang="ko-KR" altLang="en-US" sz="1600" b="0" i="0" u="none" strike="noStrike" dirty="0">
              <a:solidFill>
                <a:srgbClr val="000000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F312B-07A0-91AF-D209-9E183CAAC964}"/>
              </a:ext>
            </a:extLst>
          </p:cNvPr>
          <p:cNvSpPr txBox="1"/>
          <p:nvPr/>
        </p:nvSpPr>
        <p:spPr>
          <a:xfrm>
            <a:off x="7605347" y="2987111"/>
            <a:ext cx="375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주요 관심 변수인 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시위 여부의</a:t>
            </a:r>
            <a:endParaRPr lang="en-US" altLang="ko-KR" sz="1600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영향력이 거의 미미함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07B69-2AFD-1B81-9221-19391143EDF3}"/>
              </a:ext>
            </a:extLst>
          </p:cNvPr>
          <p:cNvSpPr txBox="1"/>
          <p:nvPr/>
        </p:nvSpPr>
        <p:spPr>
          <a:xfrm>
            <a:off x="7605347" y="4333542"/>
            <a:ext cx="3755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수집한 전체 데이터 중 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시위데이터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는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수집 한계로 </a:t>
            </a:r>
            <a:r>
              <a:rPr lang="ko-KR" altLang="en-US" sz="1600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일부만 수집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됨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+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매일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많은 역에서 발생하지 않아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영향력이 작을 것이라 예상됨</a:t>
            </a:r>
          </a:p>
        </p:txBody>
      </p:sp>
    </p:spTree>
    <p:extLst>
      <p:ext uri="{BB962C8B-B14F-4D97-AF65-F5344CB8AC3E}">
        <p14:creationId xmlns:p14="http://schemas.microsoft.com/office/powerpoint/2010/main" val="38113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도로, 실외, 거리, 장면이(가) 표시된 사진&#10;&#10;자동 생성된 설명">
            <a:extLst>
              <a:ext uri="{FF2B5EF4-FFF2-40B4-BE49-F238E27FC236}">
                <a16:creationId xmlns:a16="http://schemas.microsoft.com/office/drawing/2014/main" id="{704B407E-DBAA-40F7-95AC-6A450E46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3" y="6515"/>
            <a:ext cx="12192001" cy="685067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9DA007-B78D-4EDB-9A78-3669D6E37E5A}"/>
              </a:ext>
            </a:extLst>
          </p:cNvPr>
          <p:cNvGrpSpPr/>
          <p:nvPr/>
        </p:nvGrpSpPr>
        <p:grpSpPr>
          <a:xfrm>
            <a:off x="0" y="0"/>
            <a:ext cx="12192000" cy="1073426"/>
            <a:chOff x="0" y="0"/>
            <a:chExt cx="12192000" cy="107342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B555C5-7B35-4AA1-8D9A-E4A790337BE9}"/>
                </a:ext>
              </a:extLst>
            </p:cNvPr>
            <p:cNvSpPr/>
            <p:nvPr/>
          </p:nvSpPr>
          <p:spPr>
            <a:xfrm>
              <a:off x="0" y="0"/>
              <a:ext cx="12192000" cy="107342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BA41255-DF06-4C5B-98B7-46FFF0EA5C17}"/>
                </a:ext>
              </a:extLst>
            </p:cNvPr>
            <p:cNvCxnSpPr>
              <a:cxnSpLocks/>
              <a:endCxn id="2" idx="6"/>
            </p:cNvCxnSpPr>
            <p:nvPr/>
          </p:nvCxnSpPr>
          <p:spPr>
            <a:xfrm>
              <a:off x="0" y="525494"/>
              <a:ext cx="1196339" cy="1121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35D9BDA-F89F-477C-ACC3-C62BF09C3CFA}"/>
                </a:ext>
              </a:extLst>
            </p:cNvPr>
            <p:cNvGrpSpPr/>
            <p:nvPr/>
          </p:nvGrpSpPr>
          <p:grpSpPr>
            <a:xfrm>
              <a:off x="321750" y="103615"/>
              <a:ext cx="874589" cy="866196"/>
              <a:chOff x="367471" y="137738"/>
              <a:chExt cx="825224" cy="821803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E43C9FFE-D732-4DD6-B918-A6911C658E62}"/>
                  </a:ext>
                </a:extLst>
              </p:cNvPr>
              <p:cNvSpPr/>
              <p:nvPr/>
            </p:nvSpPr>
            <p:spPr>
              <a:xfrm>
                <a:off x="394446" y="161591"/>
                <a:ext cx="766445" cy="7528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2" name="원형: 비어 있음 1">
                <a:extLst>
                  <a:ext uri="{FF2B5EF4-FFF2-40B4-BE49-F238E27FC236}">
                    <a16:creationId xmlns:a16="http://schemas.microsoft.com/office/drawing/2014/main" id="{3C549EEB-BC31-46C5-B5C6-3147E93D7613}"/>
                  </a:ext>
                </a:extLst>
              </p:cNvPr>
              <p:cNvSpPr/>
              <p:nvPr/>
            </p:nvSpPr>
            <p:spPr>
              <a:xfrm>
                <a:off x="367471" y="137738"/>
                <a:ext cx="825224" cy="821803"/>
              </a:xfrm>
              <a:prstGeom prst="donut">
                <a:avLst>
                  <a:gd name="adj" fmla="val 766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6B6E3-0B0F-46A2-8884-7FAB05A6904C}"/>
                </a:ext>
              </a:extLst>
            </p:cNvPr>
            <p:cNvSpPr txBox="1"/>
            <p:nvPr/>
          </p:nvSpPr>
          <p:spPr>
            <a:xfrm>
              <a:off x="394254" y="186506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95959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01</a:t>
              </a:r>
              <a:endParaRPr lang="ko-KR" altLang="en-US" sz="3600" b="1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EF4A64-E032-4FB5-86BA-1CDB7C2D23AB}"/>
                </a:ext>
              </a:extLst>
            </p:cNvPr>
            <p:cNvSpPr txBox="1"/>
            <p:nvPr/>
          </p:nvSpPr>
          <p:spPr>
            <a:xfrm>
              <a:off x="1231529" y="186506"/>
              <a:ext cx="4058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kern="0">
                  <a:ln w="3175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rgbClr val="FDCF4D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추진 개요</a:t>
              </a:r>
              <a:r>
                <a:rPr lang="en-US" altLang="ko-KR" sz="3600" b="1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_</a:t>
              </a:r>
              <a:r>
                <a:rPr lang="ko-KR" altLang="en-US" sz="2800" b="1" i="1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분석배경</a:t>
              </a:r>
              <a:endParaRPr lang="ko-KR" altLang="en-US" sz="3600" b="1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936465A-CC0B-4398-AC99-C8622DECE150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>
              <a:off x="5063205" y="536713"/>
              <a:ext cx="7128795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6054C9-771B-4AA7-B641-BBB9139176C7}"/>
              </a:ext>
            </a:extLst>
          </p:cNvPr>
          <p:cNvSpPr txBox="1"/>
          <p:nvPr/>
        </p:nvSpPr>
        <p:spPr>
          <a:xfrm>
            <a:off x="2695069" y="1265511"/>
            <a:ext cx="680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우리나라의</a:t>
            </a:r>
            <a:r>
              <a:rPr lang="ko-KR" altLang="en-US" sz="36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지하철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C000"/>
                </a:highlight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혼잡도 문제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8E9D6A-9793-49A2-81C0-9E9B0047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68" y="5935284"/>
            <a:ext cx="1247775" cy="16668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769A4B6-F848-4E24-BAA6-3A5F44185D44}"/>
              </a:ext>
            </a:extLst>
          </p:cNvPr>
          <p:cNvSpPr/>
          <p:nvPr/>
        </p:nvSpPr>
        <p:spPr>
          <a:xfrm>
            <a:off x="6582275" y="2502450"/>
            <a:ext cx="5466572" cy="3599522"/>
          </a:xfrm>
          <a:prstGeom prst="roundRect">
            <a:avLst/>
          </a:prstGeom>
          <a:solidFill>
            <a:schemeClr val="dk1"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출근시간에 탑승하는 </a:t>
            </a:r>
            <a:r>
              <a:rPr lang="en-US" altLang="ko-KR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2000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지옥철</a:t>
            </a:r>
            <a:r>
              <a:rPr lang="ko-KR" altLang="en-US" b="1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en-US" altLang="ko-KR" b="1" kern="0" dirty="0">
              <a:highlight>
                <a:srgbClr val="8000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kern="0" dirty="0">
              <a:highlight>
                <a:srgbClr val="8000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이태원 사고 이후</a:t>
            </a:r>
            <a:r>
              <a:rPr lang="en-US" altLang="ko-KR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b="1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신체의 일부 압박</a:t>
            </a: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에 대한  </a:t>
            </a:r>
            <a:r>
              <a:rPr lang="ko-KR" altLang="en-US" sz="2000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위험성 </a:t>
            </a:r>
            <a:r>
              <a:rPr lang="en-US" altLang="ko-KR" sz="2000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&amp; </a:t>
            </a:r>
            <a:r>
              <a:rPr lang="ko-KR" altLang="en-US" sz="2000" kern="0" dirty="0"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심각성 인지</a:t>
            </a:r>
            <a:endParaRPr lang="en-US" altLang="ko-KR" sz="2000" kern="0" dirty="0">
              <a:highlight>
                <a:srgbClr val="8000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다양한 요인에 따라 지하철 수요를 예측하는 </a:t>
            </a:r>
            <a:endParaRPr lang="en-US" altLang="ko-KR" kern="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   </a:t>
            </a:r>
            <a:r>
              <a:rPr lang="ko-KR" altLang="en-US" kern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최적의 모델 필요성</a:t>
            </a:r>
            <a:endParaRPr lang="en-US" altLang="ko-KR" kern="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310F8-447A-92E7-CA12-75B370FF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8" y="2463787"/>
            <a:ext cx="5905444" cy="9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B369B8-7940-87BF-B079-37DFB61F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8" y="3775451"/>
            <a:ext cx="5905441" cy="96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84826F-692E-E7F8-A25A-DB0D68197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679" y="5112776"/>
            <a:ext cx="5905440" cy="10487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C29066-C2DC-B50C-D3B4-3DA1D34657B2}"/>
              </a:ext>
            </a:extLst>
          </p:cNvPr>
          <p:cNvSpPr/>
          <p:nvPr/>
        </p:nvSpPr>
        <p:spPr>
          <a:xfrm>
            <a:off x="-13754" y="1073426"/>
            <a:ext cx="12192000" cy="5784574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C333D-98C6-E308-29E3-BC286464D6DE}"/>
              </a:ext>
            </a:extLst>
          </p:cNvPr>
          <p:cNvSpPr txBox="1"/>
          <p:nvPr/>
        </p:nvSpPr>
        <p:spPr>
          <a:xfrm>
            <a:off x="2485274" y="1568801"/>
            <a:ext cx="684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시행했던 지하철 혼잡 예측 사업은</a:t>
            </a:r>
            <a:r>
              <a:rPr lang="en-US" altLang="ko-KR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sz="3200" dirty="0">
              <a:solidFill>
                <a:prstClr val="white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8DA27E0-7990-2C24-1304-50AE601FA634}"/>
              </a:ext>
            </a:extLst>
          </p:cNvPr>
          <p:cNvSpPr/>
          <p:nvPr/>
        </p:nvSpPr>
        <p:spPr>
          <a:xfrm>
            <a:off x="5402913" y="2539163"/>
            <a:ext cx="1005059" cy="4985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C4D4B-EC76-4E73-8CDB-BD05D5817A84}"/>
              </a:ext>
            </a:extLst>
          </p:cNvPr>
          <p:cNvSpPr txBox="1"/>
          <p:nvPr/>
        </p:nvSpPr>
        <p:spPr>
          <a:xfrm>
            <a:off x="863837" y="5715636"/>
            <a:ext cx="1040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하지만</a:t>
            </a:r>
            <a:r>
              <a:rPr lang="en-US" altLang="ko-KR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거리두기가 해제됨에 따라</a:t>
            </a:r>
            <a:r>
              <a:rPr lang="ko-KR" altLang="en-US" sz="28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200" dirty="0">
                <a:solidFill>
                  <a:prstClr val="white"/>
                </a:solidFill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사전예보제 사업</a:t>
            </a:r>
            <a:r>
              <a:rPr lang="en-US" altLang="ko-KR" sz="1400" dirty="0">
                <a:solidFill>
                  <a:prstClr val="white"/>
                </a:solidFill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(2022.08.31)</a:t>
            </a:r>
            <a:r>
              <a:rPr lang="ko-KR" altLang="en-US" sz="1400" dirty="0">
                <a:solidFill>
                  <a:prstClr val="white"/>
                </a:solidFill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200" dirty="0">
                <a:solidFill>
                  <a:prstClr val="white"/>
                </a:solidFill>
                <a:highlight>
                  <a:srgbClr val="800000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종료</a:t>
            </a:r>
            <a:endParaRPr lang="en-US" altLang="ko-KR" sz="3200" dirty="0">
              <a:solidFill>
                <a:prstClr val="white"/>
              </a:solidFill>
              <a:highlight>
                <a:srgbClr val="8000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89957-5F2F-C2CD-B147-033CD61613E6}"/>
              </a:ext>
            </a:extLst>
          </p:cNvPr>
          <p:cNvSpPr txBox="1"/>
          <p:nvPr/>
        </p:nvSpPr>
        <p:spPr>
          <a:xfrm>
            <a:off x="1456949" y="3153947"/>
            <a:ext cx="8896986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</a:t>
            </a:r>
            <a:r>
              <a:rPr lang="ko-KR" altLang="en-US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</a:t>
            </a:r>
            <a:r>
              <a:rPr lang="ko-KR" altLang="en-US" sz="3200" dirty="0" err="1">
                <a:highlight>
                  <a:srgbClr val="F7C552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칸별</a:t>
            </a:r>
            <a:r>
              <a:rPr lang="ko-KR" altLang="en-US" sz="3200" dirty="0">
                <a:highlight>
                  <a:srgbClr val="F7C552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혼잡도 실시간 안내</a:t>
            </a:r>
            <a:r>
              <a:rPr lang="ko-KR" altLang="en-US" sz="3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서비스 사업</a:t>
            </a:r>
            <a:endParaRPr lang="en-US" altLang="ko-KR" sz="3200" dirty="0">
              <a:solidFill>
                <a:prstClr val="white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서울시 지하철 </a:t>
            </a:r>
            <a:r>
              <a:rPr lang="ko-KR" altLang="en-US" sz="3200" dirty="0">
                <a:highlight>
                  <a:srgbClr val="FFD966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혼잡도 사전예보제 </a:t>
            </a:r>
            <a:r>
              <a:rPr lang="ko-KR" altLang="en-US" sz="3200" dirty="0">
                <a:solidFill>
                  <a:prstClr val="whit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사업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8A2FC37-03B5-384A-72B6-FFDC2ED87B3B}"/>
              </a:ext>
            </a:extLst>
          </p:cNvPr>
          <p:cNvSpPr/>
          <p:nvPr/>
        </p:nvSpPr>
        <p:spPr>
          <a:xfrm>
            <a:off x="5402913" y="4948414"/>
            <a:ext cx="1005059" cy="4985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01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A68414-D845-A712-33E7-7F649C6982DA}"/>
              </a:ext>
            </a:extLst>
          </p:cNvPr>
          <p:cNvSpPr/>
          <p:nvPr/>
        </p:nvSpPr>
        <p:spPr>
          <a:xfrm>
            <a:off x="4222014" y="2425593"/>
            <a:ext cx="2839414" cy="25247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70017E0-F6E4-432D-BA06-CE62D4DEBF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70507" y="2467366"/>
            <a:ext cx="272427" cy="1283246"/>
          </a:xfrm>
          <a:prstGeom prst="bentConnector2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CA3A36-28D8-4B59-8687-E5D2C529AA9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8AE2717-6B68-4596-9B9C-7DE3C206AB3C}"/>
              </a:ext>
            </a:extLst>
          </p:cNvPr>
          <p:cNvCxnSpPr>
            <a:cxnSpLocks/>
            <a:endCxn id="11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1F14DDE-7B11-4462-A2CD-E365488779A9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80DF341-A211-442C-97CF-E369A3E91E2E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248EB235-A929-44CB-86FF-49F7DBB98F1B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CABEC55-445E-416A-AF78-F2215784C75C}"/>
              </a:ext>
            </a:extLst>
          </p:cNvPr>
          <p:cNvSpPr txBox="1"/>
          <p:nvPr/>
        </p:nvSpPr>
        <p:spPr>
          <a:xfrm>
            <a:off x="395519" y="19623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</a:t>
            </a:r>
            <a:endParaRPr lang="ko-KR" altLang="en-US" sz="3600" b="1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797E67C-5D94-4964-9C57-9E78F353BAAB}"/>
              </a:ext>
            </a:extLst>
          </p:cNvPr>
          <p:cNvSpPr txBox="1"/>
          <p:nvPr/>
        </p:nvSpPr>
        <p:spPr>
          <a:xfrm>
            <a:off x="1231530" y="205962"/>
            <a:ext cx="486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추진 개요</a:t>
            </a:r>
            <a:r>
              <a:rPr lang="en-US" altLang="ko-KR" sz="36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b="1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현황</a:t>
            </a:r>
            <a:endParaRPr lang="ko-KR" altLang="en-US" sz="3600" b="1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</p:cNvCxnSpPr>
          <p:nvPr/>
        </p:nvCxnSpPr>
        <p:spPr>
          <a:xfrm>
            <a:off x="4436928" y="536713"/>
            <a:ext cx="7790524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407960E-D230-47CA-9886-89B33EE0FB6F}"/>
              </a:ext>
            </a:extLst>
          </p:cNvPr>
          <p:cNvSpPr txBox="1"/>
          <p:nvPr/>
        </p:nvSpPr>
        <p:spPr>
          <a:xfrm>
            <a:off x="4130654" y="5033436"/>
            <a:ext cx="34587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전국 기준</a:t>
            </a: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 </a:t>
            </a:r>
          </a:p>
          <a:p>
            <a:pPr algn="l"/>
            <a:r>
              <a:rPr lang="ko-KR" altLang="en-US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시내버스 </a:t>
            </a:r>
            <a:r>
              <a:rPr lang="en-US" altLang="ko-KR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68.2% 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31.8%</a:t>
            </a:r>
          </a:p>
          <a:p>
            <a:pPr algn="just"/>
            <a:endParaRPr lang="en-US" altLang="ko-KR" sz="1400" dirty="0">
              <a:solidFill>
                <a:srgbClr val="333333"/>
              </a:solidFill>
              <a:highlight>
                <a:srgbClr val="F7D89B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just"/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 기준</a:t>
            </a:r>
            <a:r>
              <a:rPr lang="en-US" altLang="ko-KR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 </a:t>
            </a:r>
          </a:p>
          <a:p>
            <a:pPr algn="just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시내버스 </a:t>
            </a:r>
            <a:r>
              <a:rPr lang="en-US" altLang="ko-KR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31.8% / </a:t>
            </a:r>
            <a:r>
              <a:rPr lang="ko-KR" altLang="en-US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</a:t>
            </a:r>
            <a:r>
              <a:rPr lang="en-US" altLang="ko-KR" sz="16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68.2%</a:t>
            </a: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just"/>
            <a:r>
              <a:rPr lang="en-US" altLang="ko-KR" sz="1400" dirty="0">
                <a:solidFill>
                  <a:srgbClr val="33333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=&gt; </a:t>
            </a:r>
            <a:r>
              <a:rPr lang="ko-KR" altLang="en-US" sz="1400" dirty="0">
                <a:solidFill>
                  <a:srgbClr val="33333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서울의 </a:t>
            </a:r>
            <a:r>
              <a:rPr lang="ko-KR" altLang="en-US" sz="1600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압도적인 </a:t>
            </a:r>
            <a:r>
              <a:rPr lang="ko-KR" altLang="en-US" sz="1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이용 비율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7344B64-8EC0-4AAE-B39D-2CDF25C7BB6D}"/>
              </a:ext>
            </a:extLst>
          </p:cNvPr>
          <p:cNvGrpSpPr/>
          <p:nvPr/>
        </p:nvGrpSpPr>
        <p:grpSpPr>
          <a:xfrm>
            <a:off x="360698" y="1277043"/>
            <a:ext cx="670417" cy="413516"/>
            <a:chOff x="37626" y="1178441"/>
            <a:chExt cx="670417" cy="413516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EA5F919-C1AD-413C-AAD7-3F09DED58B6C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15F7DFE-6ED6-45FF-A841-EF0951A297D8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13" name="현 112">
              <a:extLst>
                <a:ext uri="{FF2B5EF4-FFF2-40B4-BE49-F238E27FC236}">
                  <a16:creationId xmlns:a16="http://schemas.microsoft.com/office/drawing/2014/main" id="{E513F1B5-8D23-4DE2-BFA0-38DECDCACBF0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7B5A9B60-A309-41AD-8671-C34E2604D68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3380A7C-7C30-48AA-BE22-0E489490FD1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C42CA2A-53E5-4959-8CFA-425D5BF0798A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A0518A-7176-4BAD-9AEC-B82309285E8B}"/>
              </a:ext>
            </a:extLst>
          </p:cNvPr>
          <p:cNvSpPr/>
          <p:nvPr/>
        </p:nvSpPr>
        <p:spPr>
          <a:xfrm>
            <a:off x="9609218" y="2443450"/>
            <a:ext cx="235217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출퇴근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등하교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업무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(56%)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등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 특징으로 인한 </a:t>
            </a:r>
            <a:endParaRPr lang="en-US" altLang="ko-KR" sz="12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교통수요가 높은 출근시간대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075991-522D-422F-9AB4-A21F647DFA8D}"/>
              </a:ext>
            </a:extLst>
          </p:cNvPr>
          <p:cNvSpPr txBox="1"/>
          <p:nvPr/>
        </p:nvSpPr>
        <p:spPr>
          <a:xfrm>
            <a:off x="1270373" y="5991225"/>
            <a:ext cx="13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사업 시행 전</a:t>
            </a:r>
            <a:r>
              <a:rPr lang="en-US" altLang="ko-KR" sz="1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84E2F7-4369-0C7E-E5B1-F656C8455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13527"/>
              </p:ext>
            </p:extLst>
          </p:nvPr>
        </p:nvGraphicFramePr>
        <p:xfrm>
          <a:off x="4280926" y="2508663"/>
          <a:ext cx="2610264" cy="2364101"/>
        </p:xfrm>
        <a:graphic>
          <a:graphicData uri="http://schemas.openxmlformats.org/drawingml/2006/table">
            <a:tbl>
              <a:tblPr/>
              <a:tblGrid>
                <a:gridCol w="870088">
                  <a:extLst>
                    <a:ext uri="{9D8B030D-6E8A-4147-A177-3AD203B41FA5}">
                      <a16:colId xmlns:a16="http://schemas.microsoft.com/office/drawing/2014/main" val="3877431382"/>
                    </a:ext>
                  </a:extLst>
                </a:gridCol>
                <a:gridCol w="870088">
                  <a:extLst>
                    <a:ext uri="{9D8B030D-6E8A-4147-A177-3AD203B41FA5}">
                      <a16:colId xmlns:a16="http://schemas.microsoft.com/office/drawing/2014/main" val="3331462132"/>
                    </a:ext>
                  </a:extLst>
                </a:gridCol>
                <a:gridCol w="870088">
                  <a:extLst>
                    <a:ext uri="{9D8B030D-6E8A-4147-A177-3AD203B41FA5}">
                      <a16:colId xmlns:a16="http://schemas.microsoft.com/office/drawing/2014/main" val="3788053841"/>
                    </a:ext>
                  </a:extLst>
                </a:gridCol>
              </a:tblGrid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시내버스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지하철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973460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60419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875850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6685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3089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067139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73511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66549"/>
                  </a:ext>
                </a:extLst>
              </a:tr>
              <a:tr h="213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981007"/>
                  </a:ext>
                </a:extLst>
              </a:tr>
              <a:tr h="220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603055"/>
                  </a:ext>
                </a:extLst>
              </a:tr>
              <a:tr h="220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71373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C6A3500-C6FC-5F1B-BF7F-77A286B55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409881"/>
              </p:ext>
            </p:extLst>
          </p:nvPr>
        </p:nvGraphicFramePr>
        <p:xfrm>
          <a:off x="6322189" y="2225408"/>
          <a:ext cx="5731781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984C0A37-5A8A-4F6A-B9D9-CF4880DB7AD9}"/>
              </a:ext>
            </a:extLst>
          </p:cNvPr>
          <p:cNvSpPr/>
          <p:nvPr/>
        </p:nvSpPr>
        <p:spPr>
          <a:xfrm rot="551278">
            <a:off x="9632640" y="3373963"/>
            <a:ext cx="2397908" cy="48604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출근시간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(07~10)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3914D-84A1-CAD7-240D-5CDB0557F4FB}"/>
              </a:ext>
            </a:extLst>
          </p:cNvPr>
          <p:cNvSpPr txBox="1"/>
          <p:nvPr/>
        </p:nvSpPr>
        <p:spPr>
          <a:xfrm>
            <a:off x="4501926" y="1820372"/>
            <a:ext cx="2270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이용 현황 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비율</a:t>
            </a:r>
            <a:r>
              <a:rPr lang="en-US" altLang="ko-KR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 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51BB58-7C10-70D0-D46A-2CD10E6FCF56}"/>
              </a:ext>
            </a:extLst>
          </p:cNvPr>
          <p:cNvGrpSpPr/>
          <p:nvPr/>
        </p:nvGrpSpPr>
        <p:grpSpPr>
          <a:xfrm rot="691937">
            <a:off x="4277387" y="1831769"/>
            <a:ext cx="204869" cy="356037"/>
            <a:chOff x="-1273870" y="1644397"/>
            <a:chExt cx="167218" cy="40168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5941B6-1FEB-6A97-69BB-1F4854ABD2F0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E3DE95-0AF3-4413-73BA-3CFE7673C073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674A9D-384F-E936-2747-18127E23D7AE}"/>
              </a:ext>
            </a:extLst>
          </p:cNvPr>
          <p:cNvGrpSpPr/>
          <p:nvPr/>
        </p:nvGrpSpPr>
        <p:grpSpPr>
          <a:xfrm>
            <a:off x="446094" y="2362895"/>
            <a:ext cx="3092345" cy="4037225"/>
            <a:chOff x="8773742" y="2695574"/>
            <a:chExt cx="3347885" cy="4016783"/>
          </a:xfrm>
          <a:solidFill>
            <a:srgbClr val="E6E6E6"/>
          </a:solidFill>
        </p:grpSpPr>
        <p:sp>
          <p:nvSpPr>
            <p:cNvPr id="15" name="사각형: 모서리가 접힌 도형 14">
              <a:extLst>
                <a:ext uri="{FF2B5EF4-FFF2-40B4-BE49-F238E27FC236}">
                  <a16:creationId xmlns:a16="http://schemas.microsoft.com/office/drawing/2014/main" id="{5A661744-CD5C-6389-64A8-2CBD02E5A41D}"/>
                </a:ext>
              </a:extLst>
            </p:cNvPr>
            <p:cNvSpPr/>
            <p:nvPr/>
          </p:nvSpPr>
          <p:spPr>
            <a:xfrm>
              <a:off x="8773742" y="2757192"/>
              <a:ext cx="3347885" cy="3955165"/>
            </a:xfrm>
            <a:prstGeom prst="foldedCorner">
              <a:avLst/>
            </a:prstGeom>
            <a:solidFill>
              <a:srgbClr val="F0F6FA"/>
            </a:solidFill>
            <a:ln>
              <a:noFill/>
            </a:ln>
            <a:effectLst>
              <a:outerShdw blurRad="50800" dist="50800" dir="5400000" sx="103000" sy="103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127540-5654-F1B6-A1C5-ED191ECD081A}"/>
                </a:ext>
              </a:extLst>
            </p:cNvPr>
            <p:cNvSpPr txBox="1"/>
            <p:nvPr/>
          </p:nvSpPr>
          <p:spPr>
            <a:xfrm>
              <a:off x="8941187" y="2695574"/>
              <a:ext cx="3109164" cy="3337779"/>
            </a:xfrm>
            <a:prstGeom prst="rect">
              <a:avLst/>
            </a:prstGeom>
            <a:solidFill>
              <a:srgbClr val="F0F6FA"/>
            </a:solidFill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400" dirty="0">
                <a:solidFill>
                  <a:srgbClr val="333333"/>
                </a:solidFill>
                <a:highlight>
                  <a:srgbClr val="F7D89B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just"/>
              <a:r>
                <a:rPr lang="en-US" altLang="ko-KR" sz="16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“ </a:t>
              </a:r>
              <a:r>
                <a:rPr lang="ko-KR" altLang="en-US" sz="16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서울 지하철 </a:t>
              </a:r>
              <a:r>
                <a:rPr lang="en-US" altLang="ko-KR" sz="16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1</a:t>
              </a:r>
              <a:r>
                <a:rPr lang="ko-KR" altLang="en-US" sz="16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위</a:t>
              </a:r>
              <a:r>
                <a:rPr lang="en-US" altLang="ko-KR" sz="16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..”</a:t>
              </a:r>
            </a:p>
            <a:p>
              <a:pPr algn="just"/>
              <a:endParaRPr lang="en-US" altLang="ko-KR" sz="1400" b="0" i="0" dirty="0">
                <a:solidFill>
                  <a:srgbClr val="444444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just"/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네트워크 거리 기준으로 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940km</a:t>
              </a:r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의 선로를 가진 서울 지하철이 가장 광범위한 지하철로 뽑혔다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. </a:t>
              </a:r>
            </a:p>
            <a:p>
              <a:pPr algn="just"/>
              <a:endParaRPr lang="en-US" altLang="ko-KR" sz="1400" dirty="0">
                <a:solidFill>
                  <a:srgbClr val="4444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just"/>
              <a:endParaRPr lang="en-US" altLang="ko-KR" sz="1400" b="0" i="0" dirty="0">
                <a:solidFill>
                  <a:srgbClr val="444444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just"/>
              <a:endParaRPr lang="en-US" altLang="ko-KR" sz="1400" dirty="0">
                <a:solidFill>
                  <a:srgbClr val="4444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just"/>
              <a:endParaRPr lang="en-US" altLang="ko-KR" sz="1400" b="0" i="0" dirty="0">
                <a:solidFill>
                  <a:srgbClr val="444444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just"/>
              <a:endParaRPr lang="en-US" altLang="ko-KR" sz="1400" dirty="0">
                <a:solidFill>
                  <a:srgbClr val="444444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just"/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SCMP</a:t>
              </a:r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는 역과 열차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, </a:t>
              </a:r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열선내장 좌석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, </a:t>
              </a:r>
              <a:r>
                <a:rPr lang="ko-KR" altLang="en-US" sz="1400" b="0" i="0" dirty="0">
                  <a:solidFill>
                    <a:srgbClr val="444444"/>
                  </a:solidFill>
                  <a:effectLst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환승의 용이성 그리고 전반적인 청결도 덕분에 한국의 </a:t>
              </a:r>
              <a:r>
                <a:rPr lang="ko-KR" altLang="en-US" sz="1400" dirty="0">
                  <a:solidFill>
                    <a:srgbClr val="333333"/>
                  </a:solidFill>
                  <a:highlight>
                    <a:srgbClr val="F7D89B"/>
                  </a:highlight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철도 시스템을</a:t>
              </a:r>
              <a:r>
                <a:rPr lang="ko-KR" altLang="en-US" sz="1400" b="1" dirty="0">
                  <a:solidFill>
                    <a:srgbClr val="333333"/>
                  </a:solidFill>
                  <a:highlight>
                    <a:srgbClr val="F7D89B"/>
                  </a:highlight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세계 최고로 평가</a:t>
              </a:r>
              <a:r>
                <a:rPr lang="ko-KR" altLang="en-US" sz="1400" dirty="0">
                  <a:solidFill>
                    <a:srgbClr val="4444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했다</a:t>
              </a:r>
              <a:r>
                <a:rPr lang="en-US" altLang="ko-KR" sz="1400" dirty="0">
                  <a:solidFill>
                    <a:srgbClr val="444444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.</a:t>
              </a:r>
              <a:r>
                <a:rPr lang="en-US" altLang="ko-KR" sz="1400" dirty="0">
                  <a:solidFill>
                    <a:srgbClr val="333333"/>
                  </a:solidFill>
                  <a:highlight>
                    <a:srgbClr val="F7D89B"/>
                  </a:highlight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7D89B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6C6204-A92B-4B75-671C-EFE7BA5D06AB}"/>
                </a:ext>
              </a:extLst>
            </p:cNvPr>
            <p:cNvSpPr txBox="1"/>
            <p:nvPr/>
          </p:nvSpPr>
          <p:spPr>
            <a:xfrm>
              <a:off x="9134660" y="6246258"/>
              <a:ext cx="2388613" cy="282633"/>
            </a:xfrm>
            <a:prstGeom prst="rect">
              <a:avLst/>
            </a:prstGeom>
            <a:solidFill>
              <a:srgbClr val="F0F6F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- </a:t>
              </a:r>
              <a:r>
                <a:rPr lang="ko-KR" altLang="en-US" sz="12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매일경제 </a:t>
              </a:r>
              <a:r>
                <a:rPr lang="en-US" altLang="ko-KR" sz="12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2021</a:t>
              </a:r>
              <a:r>
                <a:rPr lang="ko-KR" altLang="en-US" sz="12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년 뉴스 中 </a:t>
              </a:r>
              <a:r>
                <a:rPr lang="en-US" altLang="ko-KR" sz="12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-</a:t>
              </a:r>
              <a:endParaRPr lang="ko-KR" altLang="en-US" sz="12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080938A-DF20-ED40-EF19-C6F0802FC899}"/>
              </a:ext>
            </a:extLst>
          </p:cNvPr>
          <p:cNvSpPr txBox="1"/>
          <p:nvPr/>
        </p:nvSpPr>
        <p:spPr>
          <a:xfrm>
            <a:off x="1680984" y="3909913"/>
            <a:ext cx="615553" cy="652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…</a:t>
            </a:r>
            <a:endParaRPr lang="ko-KR" altLang="en-US" sz="2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CAD51B-944E-484D-AF9D-8B7580C6E80C}"/>
              </a:ext>
            </a:extLst>
          </p:cNvPr>
          <p:cNvGrpSpPr/>
          <p:nvPr/>
        </p:nvGrpSpPr>
        <p:grpSpPr>
          <a:xfrm rot="691937">
            <a:off x="409400" y="1825446"/>
            <a:ext cx="204869" cy="356037"/>
            <a:chOff x="-1273870" y="1644397"/>
            <a:chExt cx="167218" cy="40168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B587A19-DA4D-410D-B11D-31093149D012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B17ECB6-CC02-4180-96AB-6849C7B63BAE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F679F2-DE5B-190F-D697-4857B30A728E}"/>
              </a:ext>
            </a:extLst>
          </p:cNvPr>
          <p:cNvSpPr txBox="1"/>
          <p:nvPr/>
        </p:nvSpPr>
        <p:spPr>
          <a:xfrm>
            <a:off x="662648" y="1820154"/>
            <a:ext cx="1758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 지하철 평가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8E909E-45E6-4C87-88E6-6E7695C9F75C}"/>
              </a:ext>
            </a:extLst>
          </p:cNvPr>
          <p:cNvSpPr/>
          <p:nvPr/>
        </p:nvSpPr>
        <p:spPr>
          <a:xfrm>
            <a:off x="2466629" y="4085226"/>
            <a:ext cx="1358300" cy="271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서울시 지하철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D8DF28-264C-2C86-A36E-055B5AF72847}"/>
              </a:ext>
            </a:extLst>
          </p:cNvPr>
          <p:cNvGrpSpPr/>
          <p:nvPr/>
        </p:nvGrpSpPr>
        <p:grpSpPr>
          <a:xfrm rot="691937">
            <a:off x="7732426" y="1827183"/>
            <a:ext cx="204869" cy="356037"/>
            <a:chOff x="-1273870" y="1644397"/>
            <a:chExt cx="167218" cy="40168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ADF7464-A479-ACE6-84A4-DD6BFB5BA00F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283466B-6CF4-EADB-8FFA-8DF68E692925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F2040BD-7FB4-14BC-B3F1-3C0AC1F5CDFF}"/>
              </a:ext>
            </a:extLst>
          </p:cNvPr>
          <p:cNvSpPr txBox="1"/>
          <p:nvPr/>
        </p:nvSpPr>
        <p:spPr>
          <a:xfrm>
            <a:off x="7976066" y="1820154"/>
            <a:ext cx="1758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이용 목적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6F0117-FEC7-36C5-4023-9899BAD6453F}"/>
              </a:ext>
            </a:extLst>
          </p:cNvPr>
          <p:cNvSpPr txBox="1"/>
          <p:nvPr/>
        </p:nvSpPr>
        <p:spPr>
          <a:xfrm>
            <a:off x="7307254" y="6260777"/>
            <a:ext cx="400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* 2021 </a:t>
            </a:r>
            <a:r>
              <a:rPr lang="ko-KR" altLang="en-US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이용목적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en-US" altLang="ko-KR" sz="1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kosis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1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D68C9B-620D-E0E0-A092-F176E7A078D9}"/>
              </a:ext>
            </a:extLst>
          </p:cNvPr>
          <p:cNvSpPr txBox="1"/>
          <p:nvPr/>
        </p:nvSpPr>
        <p:spPr>
          <a:xfrm>
            <a:off x="986184" y="1291018"/>
            <a:ext cx="2739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실태 및 현황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7CDD3F-4678-5458-7F52-D8EFD12C845A}"/>
              </a:ext>
            </a:extLst>
          </p:cNvPr>
          <p:cNvSpPr/>
          <p:nvPr/>
        </p:nvSpPr>
        <p:spPr>
          <a:xfrm>
            <a:off x="0" y="1807056"/>
            <a:ext cx="12192000" cy="46092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2280FD-35FA-46C6-87C2-408D5317DBC1}"/>
              </a:ext>
            </a:extLst>
          </p:cNvPr>
          <p:cNvSpPr/>
          <p:nvPr/>
        </p:nvSpPr>
        <p:spPr>
          <a:xfrm>
            <a:off x="1321651" y="2680336"/>
            <a:ext cx="4885766" cy="3466880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E579C-4FA9-4F76-A28E-48D8B42E190E}"/>
              </a:ext>
            </a:extLst>
          </p:cNvPr>
          <p:cNvSpPr txBox="1"/>
          <p:nvPr/>
        </p:nvSpPr>
        <p:spPr>
          <a:xfrm>
            <a:off x="715778" y="1994621"/>
            <a:ext cx="301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 별 지하철 </a:t>
            </a:r>
            <a:r>
              <a:rPr lang="ko-KR" altLang="en-US" sz="1600" noProof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만족도 현황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CAD51B-944E-484D-AF9D-8B7580C6E80C}"/>
              </a:ext>
            </a:extLst>
          </p:cNvPr>
          <p:cNvGrpSpPr/>
          <p:nvPr/>
        </p:nvGrpSpPr>
        <p:grpSpPr>
          <a:xfrm rot="691937">
            <a:off x="479821" y="1995507"/>
            <a:ext cx="204869" cy="356037"/>
            <a:chOff x="-1273870" y="1644397"/>
            <a:chExt cx="167218" cy="40168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B587A19-DA4D-410D-B11D-31093149D012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B17ECB6-CC02-4180-96AB-6849C7B63BAE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DE8F0FA-1B56-4DFC-9C25-FBDA1140C362}"/>
              </a:ext>
            </a:extLst>
          </p:cNvPr>
          <p:cNvSpPr txBox="1"/>
          <p:nvPr/>
        </p:nvSpPr>
        <p:spPr>
          <a:xfrm>
            <a:off x="1839256" y="5723285"/>
            <a:ext cx="400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* 2021 </a:t>
            </a:r>
            <a:r>
              <a:rPr lang="ko-KR" altLang="en-US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서울시 </a:t>
            </a:r>
            <a:r>
              <a:rPr lang="ko-KR" altLang="en-US" sz="1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지역소분류</a:t>
            </a:r>
            <a:r>
              <a:rPr lang="ko-KR" altLang="en-US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별 지하철 만족도 통계 자료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en-US" altLang="ko-KR" sz="1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kosis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1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FF8F056-1FB2-D396-5E41-A8E89472E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659469"/>
              </p:ext>
            </p:extLst>
          </p:nvPr>
        </p:nvGraphicFramePr>
        <p:xfrm>
          <a:off x="1388778" y="2721259"/>
          <a:ext cx="4732671" cy="2742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8E444E6-9FC9-3737-B51F-CD795A35B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0181"/>
              </p:ext>
            </p:extLst>
          </p:nvPr>
        </p:nvGraphicFramePr>
        <p:xfrm>
          <a:off x="8335473" y="3058398"/>
          <a:ext cx="1969953" cy="2764790"/>
        </p:xfrm>
        <a:graphic>
          <a:graphicData uri="http://schemas.openxmlformats.org/drawingml/2006/table">
            <a:tbl>
              <a:tblPr/>
              <a:tblGrid>
                <a:gridCol w="458524">
                  <a:extLst>
                    <a:ext uri="{9D8B030D-6E8A-4147-A177-3AD203B41FA5}">
                      <a16:colId xmlns:a16="http://schemas.microsoft.com/office/drawing/2014/main" val="15360949"/>
                    </a:ext>
                  </a:extLst>
                </a:gridCol>
                <a:gridCol w="747223">
                  <a:extLst>
                    <a:ext uri="{9D8B030D-6E8A-4147-A177-3AD203B41FA5}">
                      <a16:colId xmlns:a16="http://schemas.microsoft.com/office/drawing/2014/main" val="3323643525"/>
                    </a:ext>
                  </a:extLst>
                </a:gridCol>
                <a:gridCol w="764206">
                  <a:extLst>
                    <a:ext uri="{9D8B030D-6E8A-4147-A177-3AD203B41FA5}">
                      <a16:colId xmlns:a16="http://schemas.microsoft.com/office/drawing/2014/main" val="239927733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462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722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176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209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영등포구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560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관악구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687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서초구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956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중랑구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439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6504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노원구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93203"/>
                  </a:ext>
                </a:extLst>
              </a:tr>
              <a:tr h="141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은평구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735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동대문구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44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광진구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0956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83E715-FA6A-30EE-B9F0-0A852A861E87}"/>
              </a:ext>
            </a:extLst>
          </p:cNvPr>
          <p:cNvCxnSpPr>
            <a:cxnSpLocks/>
          </p:cNvCxnSpPr>
          <p:nvPr/>
        </p:nvCxnSpPr>
        <p:spPr>
          <a:xfrm>
            <a:off x="8076118" y="2838895"/>
            <a:ext cx="2488665" cy="14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81E117-713A-0C25-556B-1591357ED41D}"/>
              </a:ext>
            </a:extLst>
          </p:cNvPr>
          <p:cNvCxnSpPr>
            <a:cxnSpLocks/>
          </p:cNvCxnSpPr>
          <p:nvPr/>
        </p:nvCxnSpPr>
        <p:spPr>
          <a:xfrm>
            <a:off x="8066390" y="6016932"/>
            <a:ext cx="24886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984C0A37-5A8A-4F6A-B9D9-CF4880DB7AD9}"/>
              </a:ext>
            </a:extLst>
          </p:cNvPr>
          <p:cNvSpPr/>
          <p:nvPr/>
        </p:nvSpPr>
        <p:spPr>
          <a:xfrm rot="522164">
            <a:off x="4963911" y="2370732"/>
            <a:ext cx="2737326" cy="68323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25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개의 자치구 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만족도 하위 대부분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r>
              <a:rPr lang="ko-KR" altLang="en-US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호선</a:t>
            </a:r>
            <a:endParaRPr lang="ko-KR" altLang="en-US" sz="1400" b="1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28F4449-5345-0B69-332A-0DC57931C07B}"/>
              </a:ext>
            </a:extLst>
          </p:cNvPr>
          <p:cNvGrpSpPr/>
          <p:nvPr/>
        </p:nvGrpSpPr>
        <p:grpSpPr>
          <a:xfrm>
            <a:off x="360698" y="1277043"/>
            <a:ext cx="670417" cy="413516"/>
            <a:chOff x="37626" y="1178441"/>
            <a:chExt cx="670417" cy="41351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94510D-B7D0-835A-799F-17957E010032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8D33BC-84B1-3840-14AF-FD3A3A4328ED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0" name="현 39">
              <a:extLst>
                <a:ext uri="{FF2B5EF4-FFF2-40B4-BE49-F238E27FC236}">
                  <a16:creationId xmlns:a16="http://schemas.microsoft.com/office/drawing/2014/main" id="{70FE0499-4806-88F9-E72C-3D10C35151B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99ABE6-12E7-BD4C-5765-9999F52C107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F0DAB2-43C8-C02E-F642-FD817D85E89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00D100B-31FA-A79E-A3E5-66B19D2166F4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F44DF6-6999-286F-4A37-D0C462EB2BCD}"/>
              </a:ext>
            </a:extLst>
          </p:cNvPr>
          <p:cNvSpPr txBox="1"/>
          <p:nvPr/>
        </p:nvSpPr>
        <p:spPr>
          <a:xfrm>
            <a:off x="986184" y="1291018"/>
            <a:ext cx="2739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실태 및 현황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D494ED-C145-5685-D5D5-CDA5B4A6C84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6C5383-0567-B6AA-41FA-C0D84147173B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0FC746-9B82-AA4A-7AC0-9F66C11AFA92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3B646EB-2FA6-1F7C-EDA2-9DA70C14B518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7" name="원형: 비어 있음 16">
              <a:extLst>
                <a:ext uri="{FF2B5EF4-FFF2-40B4-BE49-F238E27FC236}">
                  <a16:creationId xmlns:a16="http://schemas.microsoft.com/office/drawing/2014/main" id="{D2854088-A505-76D5-1BCF-C1C14A3AF32C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AE58D8-BFB9-8D42-090E-8DA5BFC81057}"/>
              </a:ext>
            </a:extLst>
          </p:cNvPr>
          <p:cNvSpPr txBox="1"/>
          <p:nvPr/>
        </p:nvSpPr>
        <p:spPr>
          <a:xfrm>
            <a:off x="395519" y="19623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</a:t>
            </a:r>
            <a:endParaRPr lang="ko-KR" altLang="en-US" sz="3600" b="1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010E-782C-111A-4B17-B3C85E149188}"/>
              </a:ext>
            </a:extLst>
          </p:cNvPr>
          <p:cNvSpPr txBox="1"/>
          <p:nvPr/>
        </p:nvSpPr>
        <p:spPr>
          <a:xfrm>
            <a:off x="1231530" y="205962"/>
            <a:ext cx="486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추진 개요</a:t>
            </a:r>
            <a:r>
              <a:rPr lang="en-US" altLang="ko-KR" sz="36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b="1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현황</a:t>
            </a:r>
            <a:endParaRPr lang="ko-KR" altLang="en-US" sz="3600" b="1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</p:cNvCxnSpPr>
          <p:nvPr/>
        </p:nvCxnSpPr>
        <p:spPr>
          <a:xfrm>
            <a:off x="4436667" y="536913"/>
            <a:ext cx="7790524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4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7CDD3F-4678-5458-7F52-D8EFD12C845A}"/>
              </a:ext>
            </a:extLst>
          </p:cNvPr>
          <p:cNvSpPr/>
          <p:nvPr/>
        </p:nvSpPr>
        <p:spPr>
          <a:xfrm>
            <a:off x="0" y="1807056"/>
            <a:ext cx="12192000" cy="46092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2280FD-35FA-46C6-87C2-408D5317DBC1}"/>
              </a:ext>
            </a:extLst>
          </p:cNvPr>
          <p:cNvSpPr/>
          <p:nvPr/>
        </p:nvSpPr>
        <p:spPr>
          <a:xfrm>
            <a:off x="1321651" y="2680336"/>
            <a:ext cx="4885766" cy="3466880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E579C-4FA9-4F76-A28E-48D8B42E190E}"/>
              </a:ext>
            </a:extLst>
          </p:cNvPr>
          <p:cNvSpPr txBox="1"/>
          <p:nvPr/>
        </p:nvSpPr>
        <p:spPr>
          <a:xfrm>
            <a:off x="715778" y="1994621"/>
            <a:ext cx="301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 별 지하철 </a:t>
            </a:r>
            <a:r>
              <a:rPr lang="ko-KR" altLang="en-US" sz="1600" noProof="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만족도 현황</a:t>
            </a:r>
            <a:endParaRPr lang="en-US" altLang="ko-KR" sz="16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CAD51B-944E-484D-AF9D-8B7580C6E80C}"/>
              </a:ext>
            </a:extLst>
          </p:cNvPr>
          <p:cNvGrpSpPr/>
          <p:nvPr/>
        </p:nvGrpSpPr>
        <p:grpSpPr>
          <a:xfrm rot="691937">
            <a:off x="479821" y="1995507"/>
            <a:ext cx="204869" cy="356037"/>
            <a:chOff x="-1273870" y="1644397"/>
            <a:chExt cx="167218" cy="40168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B587A19-DA4D-410D-B11D-31093149D012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B17ECB6-CC02-4180-96AB-6849C7B63BAE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DE8F0FA-1B56-4DFC-9C25-FBDA1140C362}"/>
              </a:ext>
            </a:extLst>
          </p:cNvPr>
          <p:cNvSpPr txBox="1"/>
          <p:nvPr/>
        </p:nvSpPr>
        <p:spPr>
          <a:xfrm>
            <a:off x="1839256" y="5723285"/>
            <a:ext cx="400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* 2021 </a:t>
            </a:r>
            <a:r>
              <a:rPr lang="ko-KR" altLang="en-US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서울시 </a:t>
            </a:r>
            <a:r>
              <a:rPr lang="ko-KR" altLang="en-US" sz="1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지역소분류</a:t>
            </a:r>
            <a:r>
              <a:rPr lang="ko-KR" altLang="en-US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별 지하철 만족도 통계 자료 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en-US" altLang="ko-KR" sz="10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kosis</a:t>
            </a:r>
            <a:r>
              <a:rPr lang="en-US" altLang="ko-KR" sz="1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1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FF8F056-1FB2-D396-5E41-A8E89472E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659469"/>
              </p:ext>
            </p:extLst>
          </p:nvPr>
        </p:nvGraphicFramePr>
        <p:xfrm>
          <a:off x="1388778" y="2721259"/>
          <a:ext cx="4732671" cy="2742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8E444E6-9FC9-3737-B51F-CD795A35B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0181"/>
              </p:ext>
            </p:extLst>
          </p:nvPr>
        </p:nvGraphicFramePr>
        <p:xfrm>
          <a:off x="8335473" y="3058398"/>
          <a:ext cx="1969953" cy="2764790"/>
        </p:xfrm>
        <a:graphic>
          <a:graphicData uri="http://schemas.openxmlformats.org/drawingml/2006/table">
            <a:tbl>
              <a:tblPr/>
              <a:tblGrid>
                <a:gridCol w="458524">
                  <a:extLst>
                    <a:ext uri="{9D8B030D-6E8A-4147-A177-3AD203B41FA5}">
                      <a16:colId xmlns:a16="http://schemas.microsoft.com/office/drawing/2014/main" val="15360949"/>
                    </a:ext>
                  </a:extLst>
                </a:gridCol>
                <a:gridCol w="747223">
                  <a:extLst>
                    <a:ext uri="{9D8B030D-6E8A-4147-A177-3AD203B41FA5}">
                      <a16:colId xmlns:a16="http://schemas.microsoft.com/office/drawing/2014/main" val="3323643525"/>
                    </a:ext>
                  </a:extLst>
                </a:gridCol>
                <a:gridCol w="764206">
                  <a:extLst>
                    <a:ext uri="{9D8B030D-6E8A-4147-A177-3AD203B41FA5}">
                      <a16:colId xmlns:a16="http://schemas.microsoft.com/office/drawing/2014/main" val="239927733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462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722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176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209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영등포구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560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관악구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687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서초구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956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중랑구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439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구로구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6504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노원구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93203"/>
                  </a:ext>
                </a:extLst>
              </a:tr>
              <a:tr h="141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은평구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735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동대문구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44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광진구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0956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483E715-FA6A-30EE-B9F0-0A852A861E87}"/>
              </a:ext>
            </a:extLst>
          </p:cNvPr>
          <p:cNvCxnSpPr>
            <a:cxnSpLocks/>
          </p:cNvCxnSpPr>
          <p:nvPr/>
        </p:nvCxnSpPr>
        <p:spPr>
          <a:xfrm>
            <a:off x="8076118" y="2838895"/>
            <a:ext cx="2488665" cy="14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81E117-713A-0C25-556B-1591357ED41D}"/>
              </a:ext>
            </a:extLst>
          </p:cNvPr>
          <p:cNvCxnSpPr>
            <a:cxnSpLocks/>
          </p:cNvCxnSpPr>
          <p:nvPr/>
        </p:nvCxnSpPr>
        <p:spPr>
          <a:xfrm>
            <a:off x="8066390" y="6016932"/>
            <a:ext cx="248866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984C0A37-5A8A-4F6A-B9D9-CF4880DB7AD9}"/>
              </a:ext>
            </a:extLst>
          </p:cNvPr>
          <p:cNvSpPr/>
          <p:nvPr/>
        </p:nvSpPr>
        <p:spPr>
          <a:xfrm rot="522164">
            <a:off x="4963911" y="2370732"/>
            <a:ext cx="2737326" cy="68323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25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개의 자치구 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만족도 하위 대부분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r>
              <a:rPr lang="ko-KR" altLang="en-US" b="1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호선</a:t>
            </a:r>
            <a:endParaRPr lang="ko-KR" altLang="en-US" sz="1400" b="1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28F4449-5345-0B69-332A-0DC57931C07B}"/>
              </a:ext>
            </a:extLst>
          </p:cNvPr>
          <p:cNvGrpSpPr/>
          <p:nvPr/>
        </p:nvGrpSpPr>
        <p:grpSpPr>
          <a:xfrm>
            <a:off x="360698" y="1277043"/>
            <a:ext cx="670417" cy="413516"/>
            <a:chOff x="37626" y="1178441"/>
            <a:chExt cx="670417" cy="41351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94510D-B7D0-835A-799F-17957E010032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8D33BC-84B1-3840-14AF-FD3A3A4328ED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0" name="현 39">
              <a:extLst>
                <a:ext uri="{FF2B5EF4-FFF2-40B4-BE49-F238E27FC236}">
                  <a16:creationId xmlns:a16="http://schemas.microsoft.com/office/drawing/2014/main" id="{70FE0499-4806-88F9-E72C-3D10C35151B9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99ABE6-12E7-BD4C-5765-9999F52C1073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F0DAB2-43C8-C02E-F642-FD817D85E895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00D100B-31FA-A79E-A3E5-66B19D2166F4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F44DF6-6999-286F-4A37-D0C462EB2BCD}"/>
              </a:ext>
            </a:extLst>
          </p:cNvPr>
          <p:cNvSpPr txBox="1"/>
          <p:nvPr/>
        </p:nvSpPr>
        <p:spPr>
          <a:xfrm>
            <a:off x="986184" y="1291018"/>
            <a:ext cx="2739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실태 및 현황</a:t>
            </a:r>
            <a:endParaRPr kumimoji="0" lang="ko-KR" alt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D494ED-C145-5685-D5D5-CDA5B4A6C84D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6C5383-0567-B6AA-41FA-C0D84147173B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0FC746-9B82-AA4A-7AC0-9F66C11AFA92}"/>
              </a:ext>
            </a:extLst>
          </p:cNvPr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3B646EB-2FA6-1F7C-EDA2-9DA70C14B518}"/>
                </a:ext>
              </a:extLst>
            </p:cNvPr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7" name="원형: 비어 있음 16">
              <a:extLst>
                <a:ext uri="{FF2B5EF4-FFF2-40B4-BE49-F238E27FC236}">
                  <a16:creationId xmlns:a16="http://schemas.microsoft.com/office/drawing/2014/main" id="{D2854088-A505-76D5-1BCF-C1C14A3AF32C}"/>
                </a:ext>
              </a:extLst>
            </p:cNvPr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AE58D8-BFB9-8D42-090E-8DA5BFC81057}"/>
              </a:ext>
            </a:extLst>
          </p:cNvPr>
          <p:cNvSpPr txBox="1"/>
          <p:nvPr/>
        </p:nvSpPr>
        <p:spPr>
          <a:xfrm>
            <a:off x="395519" y="19623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</a:t>
            </a:r>
            <a:endParaRPr lang="ko-KR" altLang="en-US" sz="3600" b="1" dirty="0">
              <a:solidFill>
                <a:srgbClr val="595959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010E-782C-111A-4B17-B3C85E149188}"/>
              </a:ext>
            </a:extLst>
          </p:cNvPr>
          <p:cNvSpPr txBox="1"/>
          <p:nvPr/>
        </p:nvSpPr>
        <p:spPr>
          <a:xfrm>
            <a:off x="1231530" y="205962"/>
            <a:ext cx="318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추진 개요</a:t>
            </a:r>
            <a:r>
              <a:rPr lang="en-US" altLang="ko-KR" sz="36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lang="ko-KR" altLang="en-US" sz="2800" b="1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현황</a:t>
            </a:r>
            <a:endParaRPr lang="ko-KR" altLang="en-US" sz="3600" b="1" i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9EE264-E3A3-6FEC-680A-171830545B2E}"/>
              </a:ext>
            </a:extLst>
          </p:cNvPr>
          <p:cNvSpPr/>
          <p:nvPr/>
        </p:nvSpPr>
        <p:spPr>
          <a:xfrm>
            <a:off x="1" y="1804728"/>
            <a:ext cx="12192000" cy="43424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“</a:t>
            </a:r>
            <a:r>
              <a:rPr lang="ko-KR" altLang="en-US" sz="40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 다양한 요인을 고려한 </a:t>
            </a:r>
            <a:endParaRPr lang="en-US" altLang="ko-KR" sz="40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4</a:t>
            </a:r>
            <a:r>
              <a:rPr lang="ko-KR" altLang="en-US" sz="40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호선 지하철 수요 예측 모델 필요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나눔스퀘어라운드 Bold" panose="020B0600000101010101" charset="-127"/>
              </a:rPr>
              <a:t>”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62D383-2CDC-4223-B219-6A82CB20F0F3}"/>
              </a:ext>
            </a:extLst>
          </p:cNvPr>
          <p:cNvCxnSpPr>
            <a:cxnSpLocks/>
          </p:cNvCxnSpPr>
          <p:nvPr/>
        </p:nvCxnSpPr>
        <p:spPr>
          <a:xfrm>
            <a:off x="4432948" y="536713"/>
            <a:ext cx="7790524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CDD89A-3925-44C5-BD9C-60C9D43C878E}"/>
              </a:ext>
            </a:extLst>
          </p:cNvPr>
          <p:cNvSpPr/>
          <p:nvPr/>
        </p:nvSpPr>
        <p:spPr>
          <a:xfrm>
            <a:off x="430974" y="1833008"/>
            <a:ext cx="11446787" cy="38942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C3480AD8-8D9C-40D1-967B-FC9EB9714579}"/>
              </a:ext>
            </a:extLst>
          </p:cNvPr>
          <p:cNvSpPr/>
          <p:nvPr/>
        </p:nvSpPr>
        <p:spPr>
          <a:xfrm>
            <a:off x="11623779" y="0"/>
            <a:ext cx="144758" cy="654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9F805F-85D5-4BEA-9388-DA3E1746BE74}"/>
              </a:ext>
            </a:extLst>
          </p:cNvPr>
          <p:cNvSpPr/>
          <p:nvPr/>
        </p:nvSpPr>
        <p:spPr>
          <a:xfrm>
            <a:off x="735726" y="2380188"/>
            <a:ext cx="4952704" cy="2824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77" name="직사각형 976">
            <a:extLst>
              <a:ext uri="{FF2B5EF4-FFF2-40B4-BE49-F238E27FC236}">
                <a16:creationId xmlns:a16="http://schemas.microsoft.com/office/drawing/2014/main" id="{DFEDEEA9-5ACD-432D-B0C3-48AE1E13CFFE}"/>
              </a:ext>
            </a:extLst>
          </p:cNvPr>
          <p:cNvSpPr/>
          <p:nvPr/>
        </p:nvSpPr>
        <p:spPr>
          <a:xfrm>
            <a:off x="6435634" y="2393215"/>
            <a:ext cx="5123923" cy="2844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BB35F-AAD5-489C-A20F-91D0863CE555}"/>
              </a:ext>
            </a:extLst>
          </p:cNvPr>
          <p:cNvSpPr txBox="1"/>
          <p:nvPr/>
        </p:nvSpPr>
        <p:spPr>
          <a:xfrm>
            <a:off x="766787" y="2288302"/>
            <a:ext cx="50000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Problem : </a:t>
            </a:r>
          </a:p>
          <a:p>
            <a:endParaRPr lang="en-US" altLang="ko-KR" sz="9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 내 사업 지하철 혼잡 사전예보제 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사업 종료 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&amp;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열차 지연</a:t>
            </a:r>
            <a:endParaRPr lang="en-US" altLang="ko-KR" dirty="0">
              <a:solidFill>
                <a:srgbClr val="C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1BFC8F05-9218-45BB-A068-F6B6755575BF}"/>
              </a:ext>
            </a:extLst>
          </p:cNvPr>
          <p:cNvSpPr txBox="1"/>
          <p:nvPr/>
        </p:nvSpPr>
        <p:spPr>
          <a:xfrm>
            <a:off x="6533775" y="2306756"/>
            <a:ext cx="5000019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Solution :  </a:t>
            </a:r>
          </a:p>
          <a:p>
            <a:endParaRPr lang="en-US" altLang="ko-KR" sz="9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과거 지하철 수요예측 사례에 영향을 미치는</a:t>
            </a:r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</a:p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요인들과 </a:t>
            </a:r>
            <a:r>
              <a:rPr lang="ko-KR" altLang="en-US" u="sng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시위 관련 데이터를 추가한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모델 개발</a:t>
            </a:r>
            <a:endParaRPr lang="en-US" altLang="ko-KR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endParaRPr lang="en-US" altLang="ko-KR" b="1" dirty="0">
              <a:highlight>
                <a:srgbClr val="FFFF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highlight>
                <a:srgbClr val="FFFF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기반 예측 정보 지원</a:t>
            </a:r>
            <a:endParaRPr lang="ko-KR" altLang="en-US" b="1" dirty="0">
              <a:highlight>
                <a:srgbClr val="FFFF00"/>
              </a:highligh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12EE7948-1003-4BFF-9CBA-2D213FE9CC63}"/>
              </a:ext>
            </a:extLst>
          </p:cNvPr>
          <p:cNvSpPr txBox="1"/>
          <p:nvPr/>
        </p:nvSpPr>
        <p:spPr>
          <a:xfrm>
            <a:off x="2786287" y="1875989"/>
            <a:ext cx="8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AS-IS</a:t>
            </a:r>
            <a:endParaRPr lang="ko-KR" altLang="en-US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8F3E89E9-AB58-48C8-B13E-F435E168588D}"/>
              </a:ext>
            </a:extLst>
          </p:cNvPr>
          <p:cNvSpPr txBox="1"/>
          <p:nvPr/>
        </p:nvSpPr>
        <p:spPr>
          <a:xfrm>
            <a:off x="8598824" y="1887880"/>
            <a:ext cx="9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TO-BE</a:t>
            </a:r>
            <a:endParaRPr lang="ko-KR" altLang="en-US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988" name="직선 연결선 987">
            <a:extLst>
              <a:ext uri="{FF2B5EF4-FFF2-40B4-BE49-F238E27FC236}">
                <a16:creationId xmlns:a16="http://schemas.microsoft.com/office/drawing/2014/main" id="{2631DCAC-47B0-4427-9B10-D42E13572210}"/>
              </a:ext>
            </a:extLst>
          </p:cNvPr>
          <p:cNvCxnSpPr>
            <a:cxnSpLocks/>
          </p:cNvCxnSpPr>
          <p:nvPr/>
        </p:nvCxnSpPr>
        <p:spPr>
          <a:xfrm>
            <a:off x="5900951" y="3842548"/>
            <a:ext cx="390098" cy="0"/>
          </a:xfrm>
          <a:prstGeom prst="line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DDCF89-343E-4F8E-BA2F-D7553885F482}"/>
              </a:ext>
            </a:extLst>
          </p:cNvPr>
          <p:cNvGrpSpPr/>
          <p:nvPr/>
        </p:nvGrpSpPr>
        <p:grpSpPr>
          <a:xfrm>
            <a:off x="0" y="0"/>
            <a:ext cx="12192000" cy="1073426"/>
            <a:chOff x="0" y="0"/>
            <a:chExt cx="12192000" cy="10734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067668-3180-4E49-A6F3-C4621C9CAC43}"/>
                </a:ext>
              </a:extLst>
            </p:cNvPr>
            <p:cNvSpPr/>
            <p:nvPr/>
          </p:nvSpPr>
          <p:spPr>
            <a:xfrm>
              <a:off x="0" y="0"/>
              <a:ext cx="12192000" cy="107342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B2816AD-3786-4CD5-87D3-7EDFB8E73A6B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>
              <a:off x="0" y="525494"/>
              <a:ext cx="1196339" cy="1121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A8ED832-66EA-4033-B42D-906D7314EFE7}"/>
                </a:ext>
              </a:extLst>
            </p:cNvPr>
            <p:cNvGrpSpPr/>
            <p:nvPr/>
          </p:nvGrpSpPr>
          <p:grpSpPr>
            <a:xfrm>
              <a:off x="321750" y="103615"/>
              <a:ext cx="874589" cy="866196"/>
              <a:chOff x="367471" y="137738"/>
              <a:chExt cx="825224" cy="821803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DBA0A6-461A-4BF8-8AB9-6C4767A184C7}"/>
                  </a:ext>
                </a:extLst>
              </p:cNvPr>
              <p:cNvSpPr/>
              <p:nvPr/>
            </p:nvSpPr>
            <p:spPr>
              <a:xfrm>
                <a:off x="394446" y="161591"/>
                <a:ext cx="766445" cy="7528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32" name="원형: 비어 있음 31">
                <a:extLst>
                  <a:ext uri="{FF2B5EF4-FFF2-40B4-BE49-F238E27FC236}">
                    <a16:creationId xmlns:a16="http://schemas.microsoft.com/office/drawing/2014/main" id="{21F955FA-19E0-4620-9874-65117CBCCA9B}"/>
                  </a:ext>
                </a:extLst>
              </p:cNvPr>
              <p:cNvSpPr/>
              <p:nvPr/>
            </p:nvSpPr>
            <p:spPr>
              <a:xfrm>
                <a:off x="367471" y="137738"/>
                <a:ext cx="825224" cy="821803"/>
              </a:xfrm>
              <a:prstGeom prst="donut">
                <a:avLst>
                  <a:gd name="adj" fmla="val 766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4AF840-8A59-4C46-90F7-E7EE48A59695}"/>
                </a:ext>
              </a:extLst>
            </p:cNvPr>
            <p:cNvSpPr txBox="1"/>
            <p:nvPr/>
          </p:nvSpPr>
          <p:spPr>
            <a:xfrm>
              <a:off x="389261" y="196233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95959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01</a:t>
              </a:r>
              <a:endParaRPr lang="ko-KR" altLang="en-US" sz="3600" b="1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06A2B0-4C5C-4CC2-A217-DD1F08179A30}"/>
                </a:ext>
              </a:extLst>
            </p:cNvPr>
            <p:cNvSpPr txBox="1"/>
            <p:nvPr/>
          </p:nvSpPr>
          <p:spPr>
            <a:xfrm>
              <a:off x="1231530" y="205962"/>
              <a:ext cx="390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ko-KR" altLang="en-US" sz="3600" b="1" i="0" u="none" strike="noStrike" kern="0" cap="none" spc="0" normalizeH="0" baseline="0" noProof="0" dirty="0">
                  <a:ln w="3175">
                    <a:solidFill>
                      <a:schemeClr val="tx1">
                        <a:alpha val="48000"/>
                      </a:schemeClr>
                    </a:solidFill>
                  </a:ln>
                  <a:solidFill>
                    <a:srgbClr val="FDCF4D"/>
                  </a:solidFill>
                  <a:effectLst/>
                  <a:uLnTx/>
                  <a:uFillTx/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추진 개요</a:t>
              </a:r>
              <a:r>
                <a:rPr lang="en-US" altLang="ko-KR" sz="3600" b="1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_</a:t>
              </a:r>
              <a:r>
                <a:rPr lang="ko-KR" altLang="en-US" sz="2800" b="1" i="1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분석목적</a:t>
              </a:r>
              <a:endParaRPr lang="ko-KR" altLang="en-US" sz="3600" b="1" i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6526B79-F1AE-4637-B996-BFB5180E664A}"/>
                </a:ext>
              </a:extLst>
            </p:cNvPr>
            <p:cNvCxnSpPr>
              <a:cxnSpLocks/>
            </p:cNvCxnSpPr>
            <p:nvPr/>
          </p:nvCxnSpPr>
          <p:spPr>
            <a:xfrm>
              <a:off x="5124225" y="538854"/>
              <a:ext cx="7055796" cy="7585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BB3BEF-9377-4814-BCC7-DAC33875C6BD}"/>
              </a:ext>
            </a:extLst>
          </p:cNvPr>
          <p:cNvGrpSpPr/>
          <p:nvPr/>
        </p:nvGrpSpPr>
        <p:grpSpPr>
          <a:xfrm>
            <a:off x="368766" y="1275102"/>
            <a:ext cx="670417" cy="413516"/>
            <a:chOff x="37626" y="1178441"/>
            <a:chExt cx="670417" cy="41351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7972193-8472-401D-85E0-8461EDFD285B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24D8B48-18E5-418B-83C5-F03084CCA3A6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38" name="현 37">
              <a:extLst>
                <a:ext uri="{FF2B5EF4-FFF2-40B4-BE49-F238E27FC236}">
                  <a16:creationId xmlns:a16="http://schemas.microsoft.com/office/drawing/2014/main" id="{E8B122C4-1DFC-481B-A493-D067DE0236A8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64FCE9A-A493-49A3-A1F5-2ECEDA40DB6C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D2BEEA3-D8BE-445A-9D43-ED0990A411F6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53CE794-DB7D-4011-B43A-46EE2137E7E4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56A0E6D-42B4-47D4-BF2F-1B10AF275D68}"/>
              </a:ext>
            </a:extLst>
          </p:cNvPr>
          <p:cNvSpPr txBox="1"/>
          <p:nvPr/>
        </p:nvSpPr>
        <p:spPr>
          <a:xfrm>
            <a:off x="1048941" y="1279195"/>
            <a:ext cx="1972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 목적</a:t>
            </a: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A21B8A-378D-4735-8C06-2E6B098384C6}"/>
              </a:ext>
            </a:extLst>
          </p:cNvPr>
          <p:cNvSpPr txBox="1"/>
          <p:nvPr/>
        </p:nvSpPr>
        <p:spPr>
          <a:xfrm>
            <a:off x="2884647" y="1304889"/>
            <a:ext cx="6680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1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수요 예측 최적 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모델을 이용한 지하철 수요 정보 지원</a:t>
            </a:r>
            <a:endParaRPr lang="ko-KR" altLang="en-US" sz="1800" b="1" dirty="0">
              <a:solidFill>
                <a:srgbClr val="F7C552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1B39783-432A-46CD-B6DA-C9A7B321C92F}"/>
              </a:ext>
            </a:extLst>
          </p:cNvPr>
          <p:cNvSpPr/>
          <p:nvPr/>
        </p:nvSpPr>
        <p:spPr>
          <a:xfrm>
            <a:off x="8689598" y="3831413"/>
            <a:ext cx="801371" cy="539806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나눔스퀘어라운드 Bold" panose="020B0600000101010101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ACFDD1-F2E5-4D94-A4A1-2191B01958AB}"/>
              </a:ext>
            </a:extLst>
          </p:cNvPr>
          <p:cNvSpPr/>
          <p:nvPr/>
        </p:nvSpPr>
        <p:spPr>
          <a:xfrm>
            <a:off x="-1" y="5439694"/>
            <a:ext cx="12192000" cy="107342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ko-KR" altLang="en-US" sz="2800" b="1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사전예보제 사업 종료</a:t>
            </a:r>
            <a:r>
              <a:rPr lang="en-US" altLang="ko-KR" sz="2800" b="1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  -&gt;</a:t>
            </a:r>
            <a:r>
              <a:rPr lang="en-US" altLang="ko-KR" sz="2800" b="1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새로운 </a:t>
            </a:r>
            <a:r>
              <a:rPr lang="ko-KR" altLang="en-US" sz="2800" b="1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Times New Roman" panose="02020603050405020304" pitchFamily="18" charset="0"/>
              </a:rPr>
              <a:t>모델 개발로 수요 예측</a:t>
            </a:r>
            <a:endParaRPr lang="ko-KR" altLang="ko-KR" sz="2800" dirty="0">
              <a:solidFill>
                <a:schemeClr val="tx1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DA4C4-AC69-68D2-81E5-A900B020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6" y="3650739"/>
            <a:ext cx="4825676" cy="1477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9ADA502-EB12-05F5-F63B-DE620C01793C}"/>
                  </a:ext>
                </a:extLst>
              </p14:cNvPr>
              <p14:cNvContentPartPr/>
              <p14:nvPr/>
            </p14:nvContentPartPr>
            <p14:xfrm>
              <a:off x="1703880" y="3240720"/>
              <a:ext cx="9000" cy="8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9ADA502-EB12-05F5-F63B-DE620C0179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4520" y="3231360"/>
                <a:ext cx="2772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0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6276302" y="2144762"/>
            <a:ext cx="5421302" cy="171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19378" y="2228002"/>
            <a:ext cx="1469768" cy="4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43" name="직선 연결선 42"/>
          <p:cNvCxnSpPr>
            <a:endCxn id="46" idx="6"/>
          </p:cNvCxnSpPr>
          <p:nvPr/>
        </p:nvCxnSpPr>
        <p:spPr>
          <a:xfrm>
            <a:off x="0" y="525494"/>
            <a:ext cx="1196339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21750" y="103615"/>
            <a:ext cx="874589" cy="866196"/>
            <a:chOff x="367471" y="137738"/>
            <a:chExt cx="825224" cy="821803"/>
          </a:xfrm>
        </p:grpSpPr>
        <p:sp>
          <p:nvSpPr>
            <p:cNvPr id="45" name="타원 44"/>
            <p:cNvSpPr/>
            <p:nvPr/>
          </p:nvSpPr>
          <p:spPr>
            <a:xfrm>
              <a:off x="394446" y="161591"/>
              <a:ext cx="766445" cy="7528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6" name="원형: 비어 있음 45"/>
            <p:cNvSpPr/>
            <p:nvPr/>
          </p:nvSpPr>
          <p:spPr>
            <a:xfrm>
              <a:off x="367471" y="137738"/>
              <a:ext cx="825224" cy="821803"/>
            </a:xfrm>
            <a:prstGeom prst="donut">
              <a:avLst>
                <a:gd name="adj" fmla="val 766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2849" y="196234"/>
            <a:ext cx="85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rgbClr val="595959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27057" y="194392"/>
            <a:ext cx="3710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kern="0" dirty="0">
                <a:ln w="3175">
                  <a:solidFill>
                    <a:schemeClr val="tx1">
                      <a:alpha val="48000"/>
                    </a:schemeClr>
                  </a:solidFill>
                </a:ln>
                <a:solidFill>
                  <a:srgbClr val="FDCF4D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 소개</a:t>
            </a:r>
            <a:endParaRPr lang="ko-KR" altLang="en-US" kern="0" dirty="0">
              <a:ln w="3175">
                <a:solidFill>
                  <a:schemeClr val="tx1">
                    <a:alpha val="48000"/>
                  </a:schemeClr>
                </a:solidFill>
              </a:ln>
              <a:solidFill>
                <a:srgbClr val="FDCF4D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>
              <a:defRPr/>
            </a:pPr>
            <a:endParaRPr lang="ko-KR" altLang="en-US" sz="3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49" name="직선 연결선 48"/>
          <p:cNvCxnSpPr>
            <a:cxnSpLocks/>
            <a:endCxn id="42" idx="3"/>
          </p:cNvCxnSpPr>
          <p:nvPr/>
        </p:nvCxnSpPr>
        <p:spPr>
          <a:xfrm>
            <a:off x="3901440" y="525494"/>
            <a:ext cx="8290560" cy="112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95612" y="2144762"/>
            <a:ext cx="5421302" cy="1713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7851" y="2228002"/>
            <a:ext cx="2150334" cy="4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000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3259" y="2281444"/>
            <a:ext cx="211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승차 인원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3644" y="2773176"/>
            <a:ext cx="5191483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종속변수</a:t>
            </a:r>
            <a:r>
              <a:rPr lang="en-US" altLang="ko-KR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 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서울교통공사 </a:t>
            </a:r>
            <a:r>
              <a:rPr lang="en-US" altLang="ko-KR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‘</a:t>
            </a:r>
            <a:r>
              <a:rPr lang="ko-KR" altLang="en-US" sz="1600" b="1" dirty="0" err="1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역별</a:t>
            </a:r>
            <a:r>
              <a:rPr lang="en-US" altLang="ko-KR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일별</a:t>
            </a:r>
            <a:r>
              <a:rPr lang="en-US" altLang="ko-KR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시간대별 승하차인원정보</a:t>
            </a:r>
            <a:r>
              <a:rPr lang="en-US" altLang="ko-KR" sz="16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’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수송일자</a:t>
            </a:r>
            <a:r>
              <a:rPr kumimoji="0" lang="en-US" altLang="ko-KR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호선</a:t>
            </a:r>
            <a:r>
              <a:rPr kumimoji="0" lang="en-US" altLang="ko-KR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역명</a:t>
            </a:r>
            <a:r>
              <a:rPr kumimoji="0" lang="en-US" altLang="ko-KR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승차 인원수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83237" y="2877218"/>
            <a:ext cx="486868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ko-KR" altLang="en-US" sz="1600" b="1">
              <a:solidFill>
                <a:prstClr val="black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76302" y="4088178"/>
            <a:ext cx="5421302" cy="2167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399068" y="4185547"/>
            <a:ext cx="1490078" cy="4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81510" y="4088178"/>
            <a:ext cx="5421302" cy="2167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3749" y="4171418"/>
            <a:ext cx="1490078" cy="486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3259" y="4227556"/>
            <a:ext cx="150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전장연 시위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3644" y="4783197"/>
            <a:ext cx="4868660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독립변수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kumimoji="0" lang="en-US" altLang="ko-KR" sz="1600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‘</a:t>
            </a:r>
            <a:r>
              <a:rPr kumimoji="0" lang="en-US" altLang="ko-KR" sz="1600" b="1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전국장애인차별철폐연대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0" lang="en-US" altLang="ko-KR" sz="1600" b="1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0" lang="en-US" altLang="ko-KR" sz="1600" b="1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운행방해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일정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지하철 시위 역사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)’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시위일자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호선</a:t>
            </a:r>
            <a:r>
              <a:rPr kumimoji="0" lang="en-US" altLang="ko-KR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역명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446376" y="4245013"/>
            <a:ext cx="14157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i="0" u="none" strike="noStrike" kern="1200" cap="none" spc="0" normalizeH="0" baseline="0" dirty="0"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국가 공휴일</a:t>
            </a:r>
          </a:p>
        </p:txBody>
      </p:sp>
      <p:sp>
        <p:nvSpPr>
          <p:cNvPr id="98" name="TextBox 79"/>
          <p:cNvSpPr txBox="1"/>
          <p:nvPr/>
        </p:nvSpPr>
        <p:spPr>
          <a:xfrm>
            <a:off x="6445339" y="2275562"/>
            <a:ext cx="143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기상 정보</a:t>
            </a:r>
            <a:endParaRPr kumimoji="0" lang="ko-KR" altLang="en-US" sz="1800" b="0" i="0" u="none" strike="noStrike" kern="1200" cap="none" spc="0" normalizeH="0" baseline="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0" name="TextBox 80"/>
          <p:cNvSpPr txBox="1"/>
          <p:nvPr/>
        </p:nvSpPr>
        <p:spPr>
          <a:xfrm>
            <a:off x="6371966" y="2767563"/>
            <a:ext cx="5191483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독립변수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 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 err="1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기상자료개방포털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날짜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기온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강수량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강설량</a:t>
            </a:r>
            <a:r>
              <a:rPr lang="en-US" altLang="ko-KR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풍속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습도 </a:t>
            </a:r>
          </a:p>
        </p:txBody>
      </p:sp>
      <p:grpSp>
        <p:nvGrpSpPr>
          <p:cNvPr id="68" name="그룹 67"/>
          <p:cNvGrpSpPr/>
          <p:nvPr/>
        </p:nvGrpSpPr>
        <p:grpSpPr>
          <a:xfrm rot="691937">
            <a:off x="369460" y="1985392"/>
            <a:ext cx="204869" cy="356037"/>
            <a:chOff x="-1273870" y="1644397"/>
            <a:chExt cx="167218" cy="401681"/>
          </a:xfrm>
        </p:grpSpPr>
        <p:sp>
          <p:nvSpPr>
            <p:cNvPr id="69" name="직사각형 68"/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76A604-879E-D05A-CD25-431711AABAF3}"/>
              </a:ext>
            </a:extLst>
          </p:cNvPr>
          <p:cNvGrpSpPr/>
          <p:nvPr/>
        </p:nvGrpSpPr>
        <p:grpSpPr>
          <a:xfrm rot="691937">
            <a:off x="6204115" y="2001156"/>
            <a:ext cx="204869" cy="356037"/>
            <a:chOff x="-1273870" y="1644397"/>
            <a:chExt cx="167218" cy="40168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46591D-5437-477E-F6B8-C2ADF44C492A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BE4424-AC30-771E-E877-429AA52CC278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B49127-752F-AFF5-D872-E5B6D1CCCEFE}"/>
              </a:ext>
            </a:extLst>
          </p:cNvPr>
          <p:cNvGrpSpPr/>
          <p:nvPr/>
        </p:nvGrpSpPr>
        <p:grpSpPr>
          <a:xfrm rot="691937">
            <a:off x="379075" y="3966414"/>
            <a:ext cx="204869" cy="356037"/>
            <a:chOff x="-1273870" y="1644397"/>
            <a:chExt cx="167218" cy="4016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5788C0-3BD9-BF9B-2106-86A614E4C2A1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5C61A0-3E8F-153F-1A30-10615AA7308F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DB5FFA-5D88-23D5-D756-8E6A57143545}"/>
              </a:ext>
            </a:extLst>
          </p:cNvPr>
          <p:cNvGrpSpPr/>
          <p:nvPr/>
        </p:nvGrpSpPr>
        <p:grpSpPr>
          <a:xfrm rot="691937">
            <a:off x="6160677" y="4007528"/>
            <a:ext cx="204869" cy="356037"/>
            <a:chOff x="-1273870" y="1644397"/>
            <a:chExt cx="167218" cy="4016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82985C-39B5-971D-E32A-8EA8B9C1A041}"/>
                </a:ext>
              </a:extLst>
            </p:cNvPr>
            <p:cNvSpPr/>
            <p:nvPr/>
          </p:nvSpPr>
          <p:spPr>
            <a:xfrm rot="5400000">
              <a:off x="-1380398" y="1750925"/>
              <a:ext cx="321511" cy="108455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A84159-22A3-3B37-C82B-7719E9051082}"/>
                </a:ext>
              </a:extLst>
            </p:cNvPr>
            <p:cNvSpPr/>
            <p:nvPr/>
          </p:nvSpPr>
          <p:spPr>
            <a:xfrm rot="5400000">
              <a:off x="-1321636" y="1831095"/>
              <a:ext cx="321511" cy="108456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518C522-E64D-8335-2517-250F3D0A636B}"/>
              </a:ext>
            </a:extLst>
          </p:cNvPr>
          <p:cNvSpPr txBox="1"/>
          <p:nvPr/>
        </p:nvSpPr>
        <p:spPr>
          <a:xfrm>
            <a:off x="1084207" y="1234562"/>
            <a:ext cx="641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Dataset </a:t>
            </a:r>
            <a:r>
              <a:rPr lang="ko-KR" altLang="en-US" sz="2200" b="1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설명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dirty="0">
                <a:solidFill>
                  <a:prstClr val="black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지하철 환경요인을 고려한 데이터 선정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C052A6-22B6-2AC6-0F7D-FBDEA2E8CA81}"/>
              </a:ext>
            </a:extLst>
          </p:cNvPr>
          <p:cNvGrpSpPr/>
          <p:nvPr/>
        </p:nvGrpSpPr>
        <p:grpSpPr>
          <a:xfrm>
            <a:off x="370426" y="1277044"/>
            <a:ext cx="670417" cy="413516"/>
            <a:chOff x="37626" y="1178441"/>
            <a:chExt cx="670417" cy="41351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494E0EF-6536-8D7B-691C-662429263885}"/>
                </a:ext>
              </a:extLst>
            </p:cNvPr>
            <p:cNvSpPr/>
            <p:nvPr/>
          </p:nvSpPr>
          <p:spPr>
            <a:xfrm>
              <a:off x="166353" y="1210419"/>
              <a:ext cx="138220" cy="138220"/>
            </a:xfrm>
            <a:prstGeom prst="ellipse">
              <a:avLst/>
            </a:prstGeom>
            <a:solidFill>
              <a:srgbClr val="F7C17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5833E80-C94E-56D0-060D-837707EC294C}"/>
                </a:ext>
              </a:extLst>
            </p:cNvPr>
            <p:cNvSpPr/>
            <p:nvPr/>
          </p:nvSpPr>
          <p:spPr>
            <a:xfrm>
              <a:off x="37626" y="1178441"/>
              <a:ext cx="82934" cy="82931"/>
            </a:xfrm>
            <a:prstGeom prst="ellipse">
              <a:avLst/>
            </a:prstGeom>
            <a:solidFill>
              <a:srgbClr val="A5D39E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5" name="현 14">
              <a:extLst>
                <a:ext uri="{FF2B5EF4-FFF2-40B4-BE49-F238E27FC236}">
                  <a16:creationId xmlns:a16="http://schemas.microsoft.com/office/drawing/2014/main" id="{1607B1E9-A3FC-9AA8-5E4C-B302981ECF08}"/>
                </a:ext>
              </a:extLst>
            </p:cNvPr>
            <p:cNvSpPr/>
            <p:nvPr/>
          </p:nvSpPr>
          <p:spPr>
            <a:xfrm>
              <a:off x="347936" y="1231852"/>
              <a:ext cx="360107" cy="360105"/>
            </a:xfrm>
            <a:prstGeom prst="chord">
              <a:avLst>
                <a:gd name="adj1" fmla="val 14832686"/>
                <a:gd name="adj2" fmla="val 10950354"/>
              </a:avLst>
            </a:prstGeom>
            <a:solidFill>
              <a:srgbClr val="595959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DB33DF4-5D6D-CB3B-86AB-96B45856554C}"/>
                </a:ext>
              </a:extLst>
            </p:cNvPr>
            <p:cNvSpPr/>
            <p:nvPr/>
          </p:nvSpPr>
          <p:spPr>
            <a:xfrm>
              <a:off x="315010" y="1261254"/>
              <a:ext cx="82934" cy="82931"/>
            </a:xfrm>
            <a:prstGeom prst="ellipse">
              <a:avLst/>
            </a:prstGeom>
            <a:solidFill>
              <a:srgbClr val="00AE4D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33AAD03-9546-12FD-F405-FF4E56754349}"/>
                </a:ext>
              </a:extLst>
            </p:cNvPr>
            <p:cNvSpPr/>
            <p:nvPr/>
          </p:nvSpPr>
          <p:spPr>
            <a:xfrm>
              <a:off x="279810" y="1336764"/>
              <a:ext cx="221151" cy="2211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B208EB3-4745-3432-1F3B-2BC052725F8F}"/>
                </a:ext>
              </a:extLst>
            </p:cNvPr>
            <p:cNvSpPr/>
            <p:nvPr/>
          </p:nvSpPr>
          <p:spPr>
            <a:xfrm>
              <a:off x="162691" y="1368639"/>
              <a:ext cx="221151" cy="221151"/>
            </a:xfrm>
            <a:prstGeom prst="ellipse">
              <a:avLst/>
            </a:prstGeom>
            <a:solidFill>
              <a:srgbClr val="A8D612"/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50" name="TextBox 80"/>
          <p:cNvSpPr txBox="1"/>
          <p:nvPr/>
        </p:nvSpPr>
        <p:spPr>
          <a:xfrm>
            <a:off x="6371965" y="4902228"/>
            <a:ext cx="5191483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독립변수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_ </a:t>
            </a: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공공데이터포털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28480" lvl="0" indent="-228480" algn="l" defTabSz="914400">
              <a:lnSpc>
                <a:spcPct val="130000"/>
              </a:lnSpc>
              <a:spcBef>
                <a:spcPts val="0"/>
              </a:spcBef>
              <a:buClrTx/>
              <a:buFont typeface="Arial"/>
              <a:buChar char="•"/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</a:t>
            </a:r>
            <a:r>
              <a:rPr lang="en-US" altLang="ko-KR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  <a:r>
              <a:rPr lang="en-US" altLang="ko-KR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일</a:t>
            </a:r>
            <a:r>
              <a:rPr lang="en-US" altLang="ko-KR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설명</a:t>
            </a:r>
            <a:r>
              <a:rPr lang="en-US" altLang="ko-KR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국가공휴일명</a:t>
            </a:r>
            <a:r>
              <a:rPr lang="en-US" altLang="ko-KR" sz="1600" b="1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7F4F8C-2294-259B-90CB-ADD95C457FCD}"/>
              </a:ext>
            </a:extLst>
          </p:cNvPr>
          <p:cNvSpPr/>
          <p:nvPr/>
        </p:nvSpPr>
        <p:spPr>
          <a:xfrm>
            <a:off x="4019330" y="2281444"/>
            <a:ext cx="1785461" cy="32710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21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9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~22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8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FC4D7F-872C-96F3-1879-F80D4436A851}"/>
              </a:ext>
            </a:extLst>
          </p:cNvPr>
          <p:cNvSpPr/>
          <p:nvPr/>
        </p:nvSpPr>
        <p:spPr>
          <a:xfrm>
            <a:off x="9798688" y="2291234"/>
            <a:ext cx="1785461" cy="32710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21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9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~22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8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9BBB7E-4AF7-5FAC-8F20-ADBBD58C63F9}"/>
              </a:ext>
            </a:extLst>
          </p:cNvPr>
          <p:cNvSpPr/>
          <p:nvPr/>
        </p:nvSpPr>
        <p:spPr>
          <a:xfrm>
            <a:off x="9798688" y="4240617"/>
            <a:ext cx="1785461" cy="32710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21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9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~22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8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9BD351-0F89-59D8-E351-6E5DA235AD3C}"/>
              </a:ext>
            </a:extLst>
          </p:cNvPr>
          <p:cNvSpPr/>
          <p:nvPr/>
        </p:nvSpPr>
        <p:spPr>
          <a:xfrm>
            <a:off x="3901441" y="4250407"/>
            <a:ext cx="1877390" cy="327104"/>
          </a:xfrm>
          <a:prstGeom prst="roundRect">
            <a:avLst/>
          </a:prstGeom>
          <a:ln w="190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21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12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~22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 </a:t>
            </a:r>
            <a:r>
              <a:rPr lang="en-US" altLang="ko-KR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8</a:t>
            </a:r>
            <a:r>
              <a:rPr lang="ko-KR" altLang="en-US" sz="13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bg1"/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Apple SD 산돌고딕 Neo Light" panose="02000300000000000000" pitchFamily="2" charset="-127"/>
            <a:ea typeface="Apple SD 산돌고딕 Neo Light" panose="02000300000000000000" pitchFamily="2" charset="-127"/>
            <a:cs typeface="나눔스퀘어라운드 Bold" panose="020B0600000101010101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600" dirty="0"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600" dirty="0"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12962</TotalTime>
  <Words>2444</Words>
  <Application>Microsoft Office PowerPoint</Application>
  <PresentationFormat>와이드스크린</PresentationFormat>
  <Paragraphs>829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나눔스퀘어라운드 Bold</vt:lpstr>
      <vt:lpstr>Arial</vt:lpstr>
      <vt:lpstr>맑은 고딕</vt:lpstr>
      <vt:lpstr>여기어때 잘난체 OTF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서혜교</dc:creator>
  <cp:lastModifiedBy>김 새롬</cp:lastModifiedBy>
  <cp:revision>1132</cp:revision>
  <dcterms:created xsi:type="dcterms:W3CDTF">2021-03-21T07:51:50Z</dcterms:created>
  <dcterms:modified xsi:type="dcterms:W3CDTF">2022-12-05T14:36:03Z</dcterms:modified>
</cp:coreProperties>
</file>