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700"/>
    <a:srgbClr val="212121"/>
    <a:srgbClr val="3C3F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D5C331-7082-48C8-A528-B5A57547CE73}" v="102" dt="2022-03-07T20:35:45.2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F9A33-D1DA-447F-9F4B-568537247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492342-29CC-49E3-8C50-BCEFA2B3B0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BE9AD-0BE3-45BF-AE6A-6DC635D66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0C904-6781-4EA9-9F4E-69D6BC674E7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672D0-C7D5-49EF-9293-E53CAF8F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3F568-589D-4FD3-9DE0-BF5ABB17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E745-1389-4D19-BFE3-42CA796CE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2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0D614-A835-4B91-B648-D83E33600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5307A5-D046-423B-B01D-C504A381B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C36F3-D424-4A5D-A043-39CF0A60C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0C904-6781-4EA9-9F4E-69D6BC674E7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8BE8D-B804-402C-B495-75E5E367B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CDDAE-3CFB-43FE-B8E8-47B135051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E745-1389-4D19-BFE3-42CA796CE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73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4B08E6-AA7A-4CDD-8FD0-AD095118B6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F7958-7BBF-451F-9C03-623A7A339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0A33C-05FE-4D7B-BF76-4F15D0B0E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0C904-6781-4EA9-9F4E-69D6BC674E7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329D4-9E0A-4354-BFEC-F6044CB6B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F7A28-D027-4961-91C6-E98D71B5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E745-1389-4D19-BFE3-42CA796CE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238EE-3255-4A81-8094-8D32A61DF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3DFC1-1573-40A2-814F-EFBCDBA14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E8A0F-DDE1-4ED5-9096-3A306EC76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0C904-6781-4EA9-9F4E-69D6BC674E7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71112-BA75-4C95-8026-C06EC3758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DEFA2-7600-436F-A212-D4BEC8F0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E745-1389-4D19-BFE3-42CA796CE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82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8FB16-2F49-4A72-9B84-1162BBDB2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FA7AF-9F17-40DA-BF22-BEF990E4E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6452-C9B5-4826-BED2-097C1AC5B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0C904-6781-4EA9-9F4E-69D6BC674E7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62211-0BC7-40F2-9480-86AA8CE3A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5D37A-91A7-4CAD-B163-12F8A62E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E745-1389-4D19-BFE3-42CA796CE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01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0B803-4A2D-4101-941A-15921289F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C7C94-32FF-4106-AEE3-4B0CB0E55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EB7816-B043-416B-AB33-AAED993ED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1F063-1557-4A40-87A5-EB3356ABA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0C904-6781-4EA9-9F4E-69D6BC674E7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937EC-4E13-4DE3-A3FC-FC77B463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2BB0C-CEFA-43C1-B5B9-3A2F7E91C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E745-1389-4D19-BFE3-42CA796CE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73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6CC4D-20B8-495B-9904-4992BE7AD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35CD3-FB89-4C5A-9185-0739F6886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66DE9-37C3-428D-832E-C7B71835A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E7FF55-E8AE-47EE-B9C0-153781A4AA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1B0319-6888-46E7-BAE1-66E29A8140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9EA867-3372-4584-81CD-E0D90391A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0C904-6781-4EA9-9F4E-69D6BC674E7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DCEC58-0335-4734-B524-9801BA69B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532299-394C-459F-982D-B40773E06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E745-1389-4D19-BFE3-42CA796CE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03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52C46-3710-4774-B6B3-BA7F6D165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C86B02-BDB8-41D8-AAC2-34BA1AFF9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0C904-6781-4EA9-9F4E-69D6BC674E7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E3E1C-08CA-4D58-8DAF-65C6EB19E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58B060-D847-4A2C-A44F-87D7B6CF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E745-1389-4D19-BFE3-42CA796CE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17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83A1BA-827C-48DE-9789-8E17824B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0C904-6781-4EA9-9F4E-69D6BC674E7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78908B-384F-43D7-9EC1-131544DDE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31E70-6DEB-4167-BBA2-624426818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E745-1389-4D19-BFE3-42CA796CE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3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E474E-8A0D-435A-AD51-942A32FF7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76B70-D91C-4A79-B141-AE6BC8C4B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03FC38-1F93-41D0-92F4-732205AFD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6D7A2-0516-4C12-8F4E-7549FAC8E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0C904-6781-4EA9-9F4E-69D6BC674E7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82F51-BCF7-4234-A3EB-7D2747A29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74D7B-3121-46AD-9922-3B314CA7E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E745-1389-4D19-BFE3-42CA796CE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7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66F11-E618-4AA4-B0EE-E276680EA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EB3D41-5246-4625-B1B6-9F25D583BF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EF43A2-C119-48A6-A84F-0401080FC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38D32-53CD-485D-8848-53B6B34D5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0C904-6781-4EA9-9F4E-69D6BC674E7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C0DC4-141F-418F-8276-2DB579224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4CDD7-37F9-44FC-A7E6-4B114603A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E745-1389-4D19-BFE3-42CA796CE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5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7B219-0A43-4A79-91B8-63FA68DE1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6D39C-A7B1-41A0-B641-D1B711E4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609E-76A8-4AB4-9468-1A1782F9A9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0C904-6781-4EA9-9F4E-69D6BC674E7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28176-BDB9-4536-87B0-8B0132A137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9BC7F-495E-4057-9965-7B58B85AB3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6E745-1389-4D19-BFE3-42CA796CE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91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507AC-5C0F-4873-A155-9CC38A67F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2144" y="2833236"/>
            <a:ext cx="8507712" cy="756388"/>
          </a:xfrm>
        </p:spPr>
        <p:txBody>
          <a:bodyPr anchor="b">
            <a:norm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2022 Security Conference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11F930-9EF6-4316-84B5-BB8B63C77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99361" y="4131641"/>
            <a:ext cx="4393278" cy="2187622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How to Keep Your Data Secure in The Digital Age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82C00F-4046-43EE-8F70-1ED07F1B6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27418" y="720831"/>
            <a:ext cx="3737164" cy="20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606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B1F203-E879-4037-A5D2-38688B3F74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59156"/>
            <a:ext cx="9144000" cy="1655762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Calibri Light (Headings)"/>
              </a:rPr>
              <a:t>Questions, feedback, or concerns?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94E06E2-A40F-486E-B902-237CC58B1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27418" y="717910"/>
            <a:ext cx="3737164" cy="20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605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picture containing text, hydrozoan&#10;&#10;Description automatically generated">
            <a:extLst>
              <a:ext uri="{FF2B5EF4-FFF2-40B4-BE49-F238E27FC236}">
                <a16:creationId xmlns:a16="http://schemas.microsoft.com/office/drawing/2014/main" id="{56884CD3-866C-4D7E-B379-D0013C826D7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5" r="7785"/>
          <a:stretch>
            <a:fillRect/>
          </a:stretch>
        </p:blipFill>
        <p:spPr>
          <a:xfrm>
            <a:off x="5183188" y="1289429"/>
            <a:ext cx="6172200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CA6F52-4C58-4EA5-A22B-165787A85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1289428"/>
            <a:ext cx="3932237" cy="487362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5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Personal data </a:t>
            </a:r>
            <a:r>
              <a:rPr lang="en-US" sz="25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a valuable, yet less secure commodity</a:t>
            </a:r>
            <a:r>
              <a:rPr lang="en-US" sz="25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US" sz="25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Your cell phone and computer know everything about you: Your name, social security number, and even your bank account information.  </a:t>
            </a:r>
          </a:p>
          <a:p>
            <a:pPr>
              <a:lnSpc>
                <a:spcPct val="100000"/>
              </a:lnSpc>
            </a:pPr>
            <a:r>
              <a:rPr lang="en-US" sz="25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is great news for identity thieves, as all your personal information is in one place.</a:t>
            </a: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7A9107-9C31-48B3-B107-EFAC1ADCA632}"/>
              </a:ext>
            </a:extLst>
          </p:cNvPr>
          <p:cNvSpPr txBox="1"/>
          <p:nvPr/>
        </p:nvSpPr>
        <p:spPr>
          <a:xfrm>
            <a:off x="1208269" y="279447"/>
            <a:ext cx="9775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6700"/>
                </a:solidFill>
                <a:latin typeface="Calibri Light (Headings)"/>
              </a:rPr>
              <a:t>Why is Information Security Important?</a:t>
            </a:r>
          </a:p>
        </p:txBody>
      </p:sp>
    </p:spTree>
    <p:extLst>
      <p:ext uri="{BB962C8B-B14F-4D97-AF65-F5344CB8AC3E}">
        <p14:creationId xmlns:p14="http://schemas.microsoft.com/office/powerpoint/2010/main" val="994692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BF85A-0F2E-4F62-8FA9-3157A836C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191" y="689113"/>
            <a:ext cx="9859618" cy="697396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rgbClr val="FF6700"/>
                </a:solidFill>
              </a:rPr>
              <a:t>Did You Know?</a:t>
            </a:r>
          </a:p>
        </p:txBody>
      </p:sp>
      <p:pic>
        <p:nvPicPr>
          <p:cNvPr id="20" name="Picture Placeholder 19" descr="Logo&#10;&#10;Description automatically generated">
            <a:extLst>
              <a:ext uri="{FF2B5EF4-FFF2-40B4-BE49-F238E27FC236}">
                <a16:creationId xmlns:a16="http://schemas.microsoft.com/office/drawing/2014/main" id="{7DFD33E0-10D0-4C45-A49D-B990BD32387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9" b="3009"/>
          <a:stretch>
            <a:fillRect/>
          </a:stretch>
        </p:blipFill>
        <p:spPr>
          <a:xfrm>
            <a:off x="7093574" y="1644194"/>
            <a:ext cx="3932237" cy="369557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9EC7F-F0EC-41E5-A048-BBB501587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66191" y="2649638"/>
            <a:ext cx="5259776" cy="1869353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 per the Federal Trade Commission, ransomware attacks have increased by 311% from 2019 to 2020.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5EE5D3-C35A-49BE-9484-4E11E8CBB7A2}"/>
              </a:ext>
            </a:extLst>
          </p:cNvPr>
          <p:cNvSpPr txBox="1"/>
          <p:nvPr/>
        </p:nvSpPr>
        <p:spPr>
          <a:xfrm flipH="1">
            <a:off x="1166191" y="5597454"/>
            <a:ext cx="985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5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B8071-9B13-417A-925A-A8180449D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0904"/>
            <a:ext cx="10515600" cy="74978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b="1" dirty="0">
                <a:solidFill>
                  <a:srgbClr val="FF6700"/>
                </a:solidFill>
              </a:rPr>
              <a:t>How to Keep Your Data Safe:</a:t>
            </a:r>
            <a:br>
              <a:rPr lang="en-US" sz="5300" b="1" dirty="0">
                <a:solidFill>
                  <a:srgbClr val="FF6700"/>
                </a:solidFill>
              </a:rPr>
            </a:br>
            <a:r>
              <a:rPr lang="en-US" b="1" dirty="0">
                <a:solidFill>
                  <a:srgbClr val="FF6700"/>
                </a:solidFill>
              </a:rPr>
              <a:t>Secure Your Password</a:t>
            </a:r>
            <a:br>
              <a:rPr lang="en-US" dirty="0">
                <a:solidFill>
                  <a:schemeClr val="bg1"/>
                </a:solidFill>
              </a:rPr>
            </a:br>
            <a:endParaRPr lang="en-US" b="1" dirty="0">
              <a:solidFill>
                <a:srgbClr val="FF67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65197-21B1-4569-90A3-68C8CE17B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Longer passwords are best. You should include symbols and numbers to increase the complexity of your password.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Writing down your password is not recommended.  If you need to write down your password, keep it in a locked drawer where no bad actors can access it.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Consider a password generator, which would give you a completely random password.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You can store your password in BitWarden if you cannot remember it.</a:t>
            </a: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090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8EDE7-1AD0-41B4-BC7B-49E8EA574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6700"/>
                </a:solidFill>
              </a:rPr>
              <a:t>Make Your Computer Inaccessible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CC710-3DB5-4A25-860C-B8622C0D8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Lock your computer when away from your desk (press CTRL + ALT + DEL, then click “Lock”).</a:t>
            </a:r>
          </a:p>
          <a:p>
            <a:r>
              <a:rPr lang="en-US" dirty="0">
                <a:solidFill>
                  <a:schemeClr val="bg1"/>
                </a:solidFill>
              </a:rPr>
              <a:t>Turn your computer off when finished for the day.</a:t>
            </a:r>
          </a:p>
          <a:p>
            <a:r>
              <a:rPr lang="en-US" dirty="0">
                <a:solidFill>
                  <a:schemeClr val="bg1"/>
                </a:solidFill>
              </a:rPr>
              <a:t>Make sure your sensitive documents are password locked.  Other employees should have “read only” privileges.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647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F7936-1B99-4F10-A4EB-170FDCBAB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6700"/>
                </a:solidFill>
              </a:rPr>
              <a:t>Verify Identities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567A4-029D-4B81-AD84-B1E1FD919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Make sure the sender’s email address is </a:t>
            </a:r>
            <a:r>
              <a:rPr lang="en-US">
                <a:solidFill>
                  <a:schemeClr val="bg1"/>
                </a:solidFill>
              </a:rPr>
              <a:t>spelled correctly.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If a caller is asking for sensitive information and you cannot confirm their identity, DO NOT give it to them. It’s better to have him/her to ask you in person.</a:t>
            </a:r>
          </a:p>
          <a:p>
            <a:r>
              <a:rPr lang="en-US" dirty="0">
                <a:solidFill>
                  <a:schemeClr val="bg1"/>
                </a:solidFill>
              </a:rPr>
              <a:t>Do not open any suspicious looking email or tickets.  Malware can be installed on your computer by the simple click of a link.</a:t>
            </a:r>
          </a:p>
        </p:txBody>
      </p:sp>
    </p:spTree>
    <p:extLst>
      <p:ext uri="{BB962C8B-B14F-4D97-AF65-F5344CB8AC3E}">
        <p14:creationId xmlns:p14="http://schemas.microsoft.com/office/powerpoint/2010/main" val="3927490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7615-01A0-4EEF-8485-1B877543B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6700"/>
                </a:solidFill>
              </a:rPr>
              <a:t>Lock Up Your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D3F5E-CEFA-4546-9D91-EE8535A34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Back up your data to the cloud when possible.</a:t>
            </a:r>
          </a:p>
          <a:p>
            <a:r>
              <a:rPr lang="en-US" dirty="0">
                <a:solidFill>
                  <a:schemeClr val="bg1"/>
                </a:solidFill>
              </a:rPr>
              <a:t>Make sure your virus scanner is on and periodically checking for threats.</a:t>
            </a:r>
          </a:p>
          <a:p>
            <a:r>
              <a:rPr lang="en-US" dirty="0">
                <a:solidFill>
                  <a:schemeClr val="bg1"/>
                </a:solidFill>
              </a:rPr>
              <a:t>Leave your firewall on AT ALL TIMES.  You can allow a website to bypass your firewall ONLY when the website is trusted.</a:t>
            </a:r>
          </a:p>
          <a:p>
            <a:r>
              <a:rPr lang="en-US" dirty="0">
                <a:solidFill>
                  <a:schemeClr val="bg1"/>
                </a:solidFill>
              </a:rPr>
              <a:t>Do not email sensitive information if possible.  Use Gmail/Outlook’s encryption services if you must send sensitive information through email.</a:t>
            </a:r>
          </a:p>
        </p:txBody>
      </p:sp>
    </p:spTree>
    <p:extLst>
      <p:ext uri="{BB962C8B-B14F-4D97-AF65-F5344CB8AC3E}">
        <p14:creationId xmlns:p14="http://schemas.microsoft.com/office/powerpoint/2010/main" val="3024466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7A960-2EBE-4EF0-9B94-37FD3D9CA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6700"/>
                </a:solidFill>
              </a:rPr>
              <a:t>Other Useful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31A40-BE81-4637-BE3E-752AED58D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Update your Windows operating system when one is available.</a:t>
            </a:r>
          </a:p>
          <a:p>
            <a:r>
              <a:rPr lang="en-US" dirty="0">
                <a:solidFill>
                  <a:schemeClr val="bg1"/>
                </a:solidFill>
              </a:rPr>
              <a:t>Make sure the name of the WIFI is correct.</a:t>
            </a:r>
          </a:p>
          <a:p>
            <a:r>
              <a:rPr lang="en-US" dirty="0">
                <a:solidFill>
                  <a:schemeClr val="bg1"/>
                </a:solidFill>
              </a:rPr>
              <a:t>Check for any spelling errors in a web address. </a:t>
            </a:r>
          </a:p>
          <a:p>
            <a:r>
              <a:rPr lang="en-US" dirty="0">
                <a:solidFill>
                  <a:schemeClr val="bg1"/>
                </a:solidFill>
              </a:rPr>
              <a:t>NEVER post sensitive information about the company on social media without permission.</a:t>
            </a:r>
          </a:p>
          <a:p>
            <a:r>
              <a:rPr lang="en-US" dirty="0">
                <a:solidFill>
                  <a:schemeClr val="bg1"/>
                </a:solidFill>
              </a:rPr>
              <a:t>Ask the IT department if something looks suspicious.</a:t>
            </a:r>
          </a:p>
        </p:txBody>
      </p:sp>
    </p:spTree>
    <p:extLst>
      <p:ext uri="{BB962C8B-B14F-4D97-AF65-F5344CB8AC3E}">
        <p14:creationId xmlns:p14="http://schemas.microsoft.com/office/powerpoint/2010/main" val="2782265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erson sitting at a table with a computer&#10;&#10;Description automatically generated with low confidence">
            <a:extLst>
              <a:ext uri="{FF2B5EF4-FFF2-40B4-BE49-F238E27FC236}">
                <a16:creationId xmlns:a16="http://schemas.microsoft.com/office/drawing/2014/main" id="{53B73182-5624-4B11-859B-54F4E738E64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5" r="7785"/>
          <a:stretch>
            <a:fillRect/>
          </a:stretch>
        </p:blipFill>
        <p:spPr>
          <a:xfrm>
            <a:off x="5183188" y="1191724"/>
            <a:ext cx="6172200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7768E-8F23-4770-AECF-DF7219F7E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1191724"/>
            <a:ext cx="3932237" cy="4873625"/>
          </a:xfrm>
        </p:spPr>
        <p:txBody>
          <a:bodyPr>
            <a:noAutofit/>
          </a:bodyPr>
          <a:lstStyle/>
          <a:p>
            <a:r>
              <a:rPr lang="en-US" sz="25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you believe your sensitive data has been compromised, notify IT immediately.  Response time is crucial in these kinds of situations.  </a:t>
            </a:r>
          </a:p>
          <a:p>
            <a:r>
              <a:rPr lang="en-US" sz="25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we can deal with the threat before data gets taken and sold, then we can save the reputation of Flogistix as well as your identity.  </a:t>
            </a:r>
          </a:p>
          <a:p>
            <a:r>
              <a:rPr lang="en-US" sz="25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Always remember that great information security starts with you.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2C527A-EE96-4765-B93E-09C6FA924010}"/>
              </a:ext>
            </a:extLst>
          </p:cNvPr>
          <p:cNvSpPr txBox="1"/>
          <p:nvPr/>
        </p:nvSpPr>
        <p:spPr>
          <a:xfrm>
            <a:off x="2164614" y="218114"/>
            <a:ext cx="7862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6700"/>
                </a:solidFill>
                <a:latin typeface="Calibri Light (Headings)"/>
              </a:rPr>
              <a:t>When to Reach Out For Support</a:t>
            </a:r>
          </a:p>
        </p:txBody>
      </p:sp>
    </p:spTree>
    <p:extLst>
      <p:ext uri="{BB962C8B-B14F-4D97-AF65-F5344CB8AC3E}">
        <p14:creationId xmlns:p14="http://schemas.microsoft.com/office/powerpoint/2010/main" val="361919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1400</TotalTime>
  <Words>517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Calibri Light (Headings)</vt:lpstr>
      <vt:lpstr>Office Theme</vt:lpstr>
      <vt:lpstr>2022 Security Conference</vt:lpstr>
      <vt:lpstr>PowerPoint Presentation</vt:lpstr>
      <vt:lpstr>Did You Know?</vt:lpstr>
      <vt:lpstr>How to Keep Your Data Safe: Secure Your Password </vt:lpstr>
      <vt:lpstr>Make Your Computer Inaccessible</vt:lpstr>
      <vt:lpstr>Verify Identities</vt:lpstr>
      <vt:lpstr>Lock Up Your Information</vt:lpstr>
      <vt:lpstr>Other Useful Tips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Jamal Barham</dc:creator>
  <cp:lastModifiedBy>Jamal Barham</cp:lastModifiedBy>
  <cp:revision>2</cp:revision>
  <dcterms:created xsi:type="dcterms:W3CDTF">2022-03-07T14:21:05Z</dcterms:created>
  <dcterms:modified xsi:type="dcterms:W3CDTF">2022-03-08T15:48:08Z</dcterms:modified>
</cp:coreProperties>
</file>