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tmp" ContentType="image/png"/>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301" r:id="rId2"/>
    <p:sldId id="302" r:id="rId3"/>
    <p:sldId id="303" r:id="rId4"/>
    <p:sldId id="304" r:id="rId5"/>
    <p:sldId id="308" r:id="rId6"/>
    <p:sldId id="309" r:id="rId7"/>
    <p:sldId id="312" r:id="rId8"/>
    <p:sldId id="329" r:id="rId9"/>
    <p:sldId id="324" r:id="rId10"/>
    <p:sldId id="328" r:id="rId11"/>
    <p:sldId id="330" r:id="rId12"/>
    <p:sldId id="326" r:id="rId13"/>
    <p:sldId id="325" r:id="rId14"/>
    <p:sldId id="317" r:id="rId15"/>
    <p:sldId id="322" r:id="rId16"/>
    <p:sldId id="318" r:id="rId17"/>
    <p:sldId id="310" r:id="rId18"/>
    <p:sldId id="327" r:id="rId19"/>
    <p:sldId id="323" r:id="rId20"/>
    <p:sldId id="315" r:id="rId21"/>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6295"/>
    <a:srgbClr val="257CBD"/>
    <a:srgbClr val="1482AC"/>
    <a:srgbClr val="1E2B57"/>
    <a:srgbClr val="0A5985"/>
    <a:srgbClr val="102872"/>
    <a:srgbClr val="9A1B7A"/>
    <a:srgbClr val="5C1C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AD43C-5C62-42D3-A7AB-7CA0B87DEA68}" type="datetimeFigureOut">
              <a:rPr lang="zh-CN" altLang="en-US" smtClean="0"/>
              <a:t>2020/4/16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412020-890B-4198-ABC0-DCFE55E74981}" type="slidenum">
              <a:rPr lang="zh-CN" altLang="en-US" smtClean="0"/>
              <a:t>‹#›</a:t>
            </a:fld>
            <a:endParaRPr lang="zh-CN" altLang="en-US"/>
          </a:p>
        </p:txBody>
      </p:sp>
    </p:spTree>
    <p:extLst>
      <p:ext uri="{BB962C8B-B14F-4D97-AF65-F5344CB8AC3E}">
        <p14:creationId xmlns:p14="http://schemas.microsoft.com/office/powerpoint/2010/main" val="1441434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412020-890B-4198-ABC0-DCFE55E74981}" type="slidenum">
              <a:rPr lang="zh-CN" altLang="en-US" smtClean="0"/>
              <a:t>1</a:t>
            </a:fld>
            <a:endParaRPr lang="zh-CN" altLang="en-US"/>
          </a:p>
        </p:txBody>
      </p:sp>
    </p:spTree>
    <p:extLst>
      <p:ext uri="{BB962C8B-B14F-4D97-AF65-F5344CB8AC3E}">
        <p14:creationId xmlns:p14="http://schemas.microsoft.com/office/powerpoint/2010/main" val="4905887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412020-890B-4198-ABC0-DCFE55E74981}" type="slidenum">
              <a:rPr lang="zh-CN" altLang="en-US" smtClean="0"/>
              <a:t>10</a:t>
            </a:fld>
            <a:endParaRPr lang="zh-CN" altLang="en-US"/>
          </a:p>
        </p:txBody>
      </p:sp>
    </p:spTree>
    <p:extLst>
      <p:ext uri="{BB962C8B-B14F-4D97-AF65-F5344CB8AC3E}">
        <p14:creationId xmlns:p14="http://schemas.microsoft.com/office/powerpoint/2010/main" val="3106726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412020-890B-4198-ABC0-DCFE55E74981}" type="slidenum">
              <a:rPr lang="zh-CN" altLang="en-US" smtClean="0"/>
              <a:t>11</a:t>
            </a:fld>
            <a:endParaRPr lang="zh-CN" altLang="en-US"/>
          </a:p>
        </p:txBody>
      </p:sp>
    </p:spTree>
    <p:extLst>
      <p:ext uri="{BB962C8B-B14F-4D97-AF65-F5344CB8AC3E}">
        <p14:creationId xmlns:p14="http://schemas.microsoft.com/office/powerpoint/2010/main" val="35988091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412020-890B-4198-ABC0-DCFE55E74981}" type="slidenum">
              <a:rPr lang="zh-CN" altLang="en-US" smtClean="0"/>
              <a:t>12</a:t>
            </a:fld>
            <a:endParaRPr lang="zh-CN" altLang="en-US"/>
          </a:p>
        </p:txBody>
      </p:sp>
    </p:spTree>
    <p:extLst>
      <p:ext uri="{BB962C8B-B14F-4D97-AF65-F5344CB8AC3E}">
        <p14:creationId xmlns:p14="http://schemas.microsoft.com/office/powerpoint/2010/main" val="10485989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412020-890B-4198-ABC0-DCFE55E74981}" type="slidenum">
              <a:rPr lang="zh-CN" altLang="en-US" smtClean="0"/>
              <a:t>13</a:t>
            </a:fld>
            <a:endParaRPr lang="zh-CN" altLang="en-US"/>
          </a:p>
        </p:txBody>
      </p:sp>
    </p:spTree>
    <p:extLst>
      <p:ext uri="{BB962C8B-B14F-4D97-AF65-F5344CB8AC3E}">
        <p14:creationId xmlns:p14="http://schemas.microsoft.com/office/powerpoint/2010/main" val="34194784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412020-890B-4198-ABC0-DCFE55E74981}" type="slidenum">
              <a:rPr lang="zh-CN" altLang="en-US" smtClean="0"/>
              <a:t>14</a:t>
            </a:fld>
            <a:endParaRPr lang="zh-CN" altLang="en-US"/>
          </a:p>
        </p:txBody>
      </p:sp>
    </p:spTree>
    <p:extLst>
      <p:ext uri="{BB962C8B-B14F-4D97-AF65-F5344CB8AC3E}">
        <p14:creationId xmlns:p14="http://schemas.microsoft.com/office/powerpoint/2010/main" val="17399032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412020-890B-4198-ABC0-DCFE55E74981}" type="slidenum">
              <a:rPr lang="zh-CN" altLang="en-US" smtClean="0"/>
              <a:t>15</a:t>
            </a:fld>
            <a:endParaRPr lang="zh-CN" altLang="en-US"/>
          </a:p>
        </p:txBody>
      </p:sp>
    </p:spTree>
    <p:extLst>
      <p:ext uri="{BB962C8B-B14F-4D97-AF65-F5344CB8AC3E}">
        <p14:creationId xmlns:p14="http://schemas.microsoft.com/office/powerpoint/2010/main" val="27743678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412020-890B-4198-ABC0-DCFE55E74981}" type="slidenum">
              <a:rPr lang="zh-CN" altLang="en-US" smtClean="0"/>
              <a:t>16</a:t>
            </a:fld>
            <a:endParaRPr lang="zh-CN" altLang="en-US"/>
          </a:p>
        </p:txBody>
      </p:sp>
    </p:spTree>
    <p:extLst>
      <p:ext uri="{BB962C8B-B14F-4D97-AF65-F5344CB8AC3E}">
        <p14:creationId xmlns:p14="http://schemas.microsoft.com/office/powerpoint/2010/main" val="34266751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412020-890B-4198-ABC0-DCFE55E74981}" type="slidenum">
              <a:rPr lang="zh-CN" altLang="en-US" smtClean="0"/>
              <a:t>17</a:t>
            </a:fld>
            <a:endParaRPr lang="zh-CN" altLang="en-US"/>
          </a:p>
        </p:txBody>
      </p:sp>
    </p:spTree>
    <p:extLst>
      <p:ext uri="{BB962C8B-B14F-4D97-AF65-F5344CB8AC3E}">
        <p14:creationId xmlns:p14="http://schemas.microsoft.com/office/powerpoint/2010/main" val="1801544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412020-890B-4198-ABC0-DCFE55E74981}" type="slidenum">
              <a:rPr lang="zh-CN" altLang="en-US" smtClean="0"/>
              <a:t>18</a:t>
            </a:fld>
            <a:endParaRPr lang="zh-CN" altLang="en-US"/>
          </a:p>
        </p:txBody>
      </p:sp>
    </p:spTree>
    <p:extLst>
      <p:ext uri="{BB962C8B-B14F-4D97-AF65-F5344CB8AC3E}">
        <p14:creationId xmlns:p14="http://schemas.microsoft.com/office/powerpoint/2010/main" val="19058886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412020-890B-4198-ABC0-DCFE55E74981}" type="slidenum">
              <a:rPr lang="zh-CN" altLang="en-US" smtClean="0"/>
              <a:t>19</a:t>
            </a:fld>
            <a:endParaRPr lang="zh-CN" altLang="en-US"/>
          </a:p>
        </p:txBody>
      </p:sp>
    </p:spTree>
    <p:extLst>
      <p:ext uri="{BB962C8B-B14F-4D97-AF65-F5344CB8AC3E}">
        <p14:creationId xmlns:p14="http://schemas.microsoft.com/office/powerpoint/2010/main" val="1662988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412020-890B-4198-ABC0-DCFE55E74981}" type="slidenum">
              <a:rPr lang="zh-CN" altLang="en-US" smtClean="0"/>
              <a:t>2</a:t>
            </a:fld>
            <a:endParaRPr lang="zh-CN" altLang="en-US"/>
          </a:p>
        </p:txBody>
      </p:sp>
    </p:spTree>
    <p:extLst>
      <p:ext uri="{BB962C8B-B14F-4D97-AF65-F5344CB8AC3E}">
        <p14:creationId xmlns:p14="http://schemas.microsoft.com/office/powerpoint/2010/main" val="27708091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412020-890B-4198-ABC0-DCFE55E74981}" type="slidenum">
              <a:rPr lang="zh-CN" altLang="en-US" smtClean="0"/>
              <a:t>20</a:t>
            </a:fld>
            <a:endParaRPr lang="zh-CN" altLang="en-US"/>
          </a:p>
        </p:txBody>
      </p:sp>
    </p:spTree>
    <p:extLst>
      <p:ext uri="{BB962C8B-B14F-4D97-AF65-F5344CB8AC3E}">
        <p14:creationId xmlns:p14="http://schemas.microsoft.com/office/powerpoint/2010/main" val="10423677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412020-890B-4198-ABC0-DCFE55E74981}" type="slidenum">
              <a:rPr lang="zh-CN" altLang="en-US" smtClean="0"/>
              <a:t>3</a:t>
            </a:fld>
            <a:endParaRPr lang="zh-CN" altLang="en-US"/>
          </a:p>
        </p:txBody>
      </p:sp>
    </p:spTree>
    <p:extLst>
      <p:ext uri="{BB962C8B-B14F-4D97-AF65-F5344CB8AC3E}">
        <p14:creationId xmlns:p14="http://schemas.microsoft.com/office/powerpoint/2010/main" val="1518516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412020-890B-4198-ABC0-DCFE55E74981}" type="slidenum">
              <a:rPr lang="zh-CN" altLang="en-US" smtClean="0"/>
              <a:t>4</a:t>
            </a:fld>
            <a:endParaRPr lang="zh-CN" altLang="en-US"/>
          </a:p>
        </p:txBody>
      </p:sp>
    </p:spTree>
    <p:extLst>
      <p:ext uri="{BB962C8B-B14F-4D97-AF65-F5344CB8AC3E}">
        <p14:creationId xmlns:p14="http://schemas.microsoft.com/office/powerpoint/2010/main" val="4246488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412020-890B-4198-ABC0-DCFE55E74981}" type="slidenum">
              <a:rPr lang="zh-CN" altLang="en-US" smtClean="0"/>
              <a:t>5</a:t>
            </a:fld>
            <a:endParaRPr lang="zh-CN" altLang="en-US"/>
          </a:p>
        </p:txBody>
      </p:sp>
    </p:spTree>
    <p:extLst>
      <p:ext uri="{BB962C8B-B14F-4D97-AF65-F5344CB8AC3E}">
        <p14:creationId xmlns:p14="http://schemas.microsoft.com/office/powerpoint/2010/main" val="2052657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412020-890B-4198-ABC0-DCFE55E74981}" type="slidenum">
              <a:rPr lang="zh-CN" altLang="en-US" smtClean="0"/>
              <a:t>6</a:t>
            </a:fld>
            <a:endParaRPr lang="zh-CN" altLang="en-US"/>
          </a:p>
        </p:txBody>
      </p:sp>
    </p:spTree>
    <p:extLst>
      <p:ext uri="{BB962C8B-B14F-4D97-AF65-F5344CB8AC3E}">
        <p14:creationId xmlns:p14="http://schemas.microsoft.com/office/powerpoint/2010/main" val="1893947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412020-890B-4198-ABC0-DCFE55E74981}" type="slidenum">
              <a:rPr lang="zh-CN" altLang="en-US" smtClean="0"/>
              <a:t>7</a:t>
            </a:fld>
            <a:endParaRPr lang="zh-CN" altLang="en-US"/>
          </a:p>
        </p:txBody>
      </p:sp>
    </p:spTree>
    <p:extLst>
      <p:ext uri="{BB962C8B-B14F-4D97-AF65-F5344CB8AC3E}">
        <p14:creationId xmlns:p14="http://schemas.microsoft.com/office/powerpoint/2010/main" val="22223593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412020-890B-4198-ABC0-DCFE55E74981}" type="slidenum">
              <a:rPr lang="zh-CN" altLang="en-US" smtClean="0"/>
              <a:t>8</a:t>
            </a:fld>
            <a:endParaRPr lang="zh-CN" altLang="en-US"/>
          </a:p>
        </p:txBody>
      </p:sp>
    </p:spTree>
    <p:extLst>
      <p:ext uri="{BB962C8B-B14F-4D97-AF65-F5344CB8AC3E}">
        <p14:creationId xmlns:p14="http://schemas.microsoft.com/office/powerpoint/2010/main" val="12815735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412020-890B-4198-ABC0-DCFE55E74981}" type="slidenum">
              <a:rPr lang="zh-CN" altLang="en-US" smtClean="0"/>
              <a:t>9</a:t>
            </a:fld>
            <a:endParaRPr lang="zh-CN" altLang="en-US"/>
          </a:p>
        </p:txBody>
      </p:sp>
    </p:spTree>
    <p:extLst>
      <p:ext uri="{BB962C8B-B14F-4D97-AF65-F5344CB8AC3E}">
        <p14:creationId xmlns:p14="http://schemas.microsoft.com/office/powerpoint/2010/main" val="988351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FE3C946-1D3E-4E01-86E3-85DCB81D5672}"/>
              </a:ext>
            </a:extLst>
          </p:cNvPr>
          <p:cNvSpPr>
            <a:spLocks noGrp="1"/>
          </p:cNvSpPr>
          <p:nvPr>
            <p:ph type="dt" sz="half" idx="10"/>
          </p:nvPr>
        </p:nvSpPr>
        <p:spPr/>
        <p:txBody>
          <a:bodyPr/>
          <a:lstStyle/>
          <a:p>
            <a:fld id="{956724C3-94B4-4070-A37C-78EC73D06AE0}" type="datetimeFigureOut">
              <a:rPr lang="zh-CN" altLang="en-US" smtClean="0"/>
              <a:t>2020/4/16</a:t>
            </a:fld>
            <a:endParaRPr lang="zh-CN" altLang="en-US"/>
          </a:p>
        </p:txBody>
      </p:sp>
      <p:sp>
        <p:nvSpPr>
          <p:cNvPr id="3" name="页脚占位符 2">
            <a:extLst>
              <a:ext uri="{FF2B5EF4-FFF2-40B4-BE49-F238E27FC236}">
                <a16:creationId xmlns:a16="http://schemas.microsoft.com/office/drawing/2014/main" id="{51A1CA13-0BBD-4045-8FC3-C0C6493E517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1A85D0A-C647-4592-9B80-9B60A29758BE}"/>
              </a:ext>
            </a:extLst>
          </p:cNvPr>
          <p:cNvSpPr>
            <a:spLocks noGrp="1"/>
          </p:cNvSpPr>
          <p:nvPr>
            <p:ph type="sldNum" sz="quarter" idx="12"/>
          </p:nvPr>
        </p:nvSpPr>
        <p:spPr/>
        <p:txBody>
          <a:bodyPr/>
          <a:lstStyle/>
          <a:p>
            <a:fld id="{621CDAAB-C0A6-4FD1-AA53-D3E6AAF89412}" type="slidenum">
              <a:rPr lang="zh-CN" altLang="en-US" smtClean="0"/>
              <a:t>‹#›</a:t>
            </a:fld>
            <a:endParaRPr lang="zh-CN" altLang="en-US"/>
          </a:p>
        </p:txBody>
      </p:sp>
    </p:spTree>
    <p:extLst>
      <p:ext uri="{BB962C8B-B14F-4D97-AF65-F5344CB8AC3E}">
        <p14:creationId xmlns:p14="http://schemas.microsoft.com/office/powerpoint/2010/main" val="1257988900"/>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01AEF54-7E5B-4465-8FD9-A61EECEC53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93C51B7-91D6-4E9E-B81B-0D9387DD01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A83D0B7-9486-4EFD-94CB-9F688E93E2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6724C3-94B4-4070-A37C-78EC73D06AE0}" type="datetimeFigureOut">
              <a:rPr lang="zh-CN" altLang="en-US" smtClean="0"/>
              <a:t>2020/4/16</a:t>
            </a:fld>
            <a:endParaRPr lang="zh-CN" altLang="en-US"/>
          </a:p>
        </p:txBody>
      </p:sp>
      <p:sp>
        <p:nvSpPr>
          <p:cNvPr id="5" name="页脚占位符 4">
            <a:extLst>
              <a:ext uri="{FF2B5EF4-FFF2-40B4-BE49-F238E27FC236}">
                <a16:creationId xmlns:a16="http://schemas.microsoft.com/office/drawing/2014/main" id="{6B42073D-72D5-4379-89E2-71A7E25142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3AF7281-66F9-4BEB-82EC-AFA1601BC4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1CDAAB-C0A6-4FD1-AA53-D3E6AAF89412}" type="slidenum">
              <a:rPr lang="zh-CN" altLang="en-US" smtClean="0"/>
              <a:t>‹#›</a:t>
            </a:fld>
            <a:endParaRPr lang="zh-CN" altLang="en-US"/>
          </a:p>
        </p:txBody>
      </p:sp>
    </p:spTree>
    <p:extLst>
      <p:ext uri="{BB962C8B-B14F-4D97-AF65-F5344CB8AC3E}">
        <p14:creationId xmlns:p14="http://schemas.microsoft.com/office/powerpoint/2010/main" val="2166420475"/>
      </p:ext>
    </p:extLst>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1.bin"/><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0.tmp"/><Relationship Id="rId4" Type="http://schemas.openxmlformats.org/officeDocument/2006/relationships/image" Target="../media/image19.tmp"/></Relationships>
</file>

<file path=ppt/slides/_rels/slide12.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hyperlink" Target="https://arxiv.org/abs/1603.06937"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4.tmp"/><Relationship Id="rId4" Type="http://schemas.openxmlformats.org/officeDocument/2006/relationships/image" Target="../media/image23.tmp"/></Relationships>
</file>

<file path=ppt/slides/_rels/slide1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gi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tmp"/><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071715" y="1672712"/>
            <a:ext cx="12826584" cy="3771900"/>
          </a:xfrm>
          <a:prstGeom prst="roundRect">
            <a:avLst>
              <a:gd name="adj" fmla="val 50000"/>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728815" y="624962"/>
            <a:ext cx="2247900" cy="2247900"/>
          </a:xfrm>
          <a:prstGeom prst="ellipse">
            <a:avLst/>
          </a:prstGeom>
          <a:solidFill>
            <a:schemeClr val="bg1"/>
          </a:solidFill>
          <a:ln>
            <a:noFill/>
          </a:ln>
          <a:effectLst>
            <a:outerShdw blurRad="292100" dist="152400" dir="2700000" algn="tl"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0197" y="847558"/>
            <a:ext cx="1805136" cy="1802708"/>
          </a:xfrm>
          <a:prstGeom prst="rect">
            <a:avLst/>
          </a:prstGeom>
        </p:spPr>
      </p:pic>
      <p:sp>
        <p:nvSpPr>
          <p:cNvPr id="7" name="文本框 6"/>
          <p:cNvSpPr txBox="1"/>
          <p:nvPr/>
        </p:nvSpPr>
        <p:spPr>
          <a:xfrm>
            <a:off x="4696300" y="2651600"/>
            <a:ext cx="5211684" cy="1107996"/>
          </a:xfrm>
          <a:prstGeom prst="rect">
            <a:avLst/>
          </a:prstGeom>
          <a:noFill/>
        </p:spPr>
        <p:txBody>
          <a:bodyPr wrap="none" rtlCol="0">
            <a:spAutoFit/>
          </a:bodyPr>
          <a:lstStyle/>
          <a:p>
            <a:pPr algn="ctr"/>
            <a:r>
              <a:rPr lang="zh-CN" altLang="en-US" sz="6600" b="1" dirty="0">
                <a:solidFill>
                  <a:schemeClr val="bg1"/>
                </a:solidFill>
                <a:latin typeface="微软雅黑" panose="020B0503020204020204" pitchFamily="34" charset="-122"/>
                <a:ea typeface="微软雅黑" panose="020B0503020204020204" pitchFamily="34" charset="-122"/>
              </a:rPr>
              <a:t>中期答辩</a:t>
            </a:r>
            <a:r>
              <a:rPr lang="en-US" altLang="zh-CN" sz="6600" b="1" dirty="0">
                <a:solidFill>
                  <a:schemeClr val="bg1"/>
                </a:solidFill>
                <a:latin typeface="微软雅黑" panose="020B0503020204020204" pitchFamily="34" charset="-122"/>
                <a:ea typeface="微软雅黑" panose="020B0503020204020204" pitchFamily="34" charset="-122"/>
              </a:rPr>
              <a:t>PPT</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8" name="TextBox 10"/>
          <p:cNvSpPr txBox="1"/>
          <p:nvPr/>
        </p:nvSpPr>
        <p:spPr>
          <a:xfrm>
            <a:off x="3715966" y="4026518"/>
            <a:ext cx="7404319" cy="584751"/>
          </a:xfrm>
          <a:prstGeom prst="rect">
            <a:avLst/>
          </a:prstGeom>
          <a:noFill/>
        </p:spPr>
        <p:txBody>
          <a:bodyPr wrap="square" lIns="91416" tIns="45708" rIns="91416" bIns="45708" rtlCol="0">
            <a:spAutoFit/>
          </a:bodyPr>
          <a:lstStyle>
            <a:defPPr>
              <a:defRPr lang="zh-CN"/>
            </a:defPPr>
            <a:lvl1pPr>
              <a:defRPr sz="2000">
                <a:solidFill>
                  <a:schemeClr val="bg1"/>
                </a:solidFill>
                <a:latin typeface="微软雅黑"/>
                <a:ea typeface="微软雅黑"/>
              </a:defRPr>
            </a:lvl1pPr>
          </a:lstStyle>
          <a:p>
            <a:pPr algn="ctr"/>
            <a:r>
              <a:rPr lang="zh-CN" altLang="en-US" sz="3200" spc="400" dirty="0">
                <a:latin typeface="微软雅黑" panose="020B0503020204020204" pitchFamily="34" charset="-122"/>
                <a:ea typeface="微软雅黑" panose="020B0503020204020204" pitchFamily="34" charset="-122"/>
              </a:rPr>
              <a:t>基于几何结构的三维人体姿态估计</a:t>
            </a:r>
            <a:endParaRPr lang="en-US" altLang="zh-CN" sz="3200" spc="400" dirty="0">
              <a:latin typeface="微软雅黑" panose="020B0503020204020204" pitchFamily="34" charset="-122"/>
              <a:ea typeface="微软雅黑" panose="020B0503020204020204" pitchFamily="34" charset="-122"/>
            </a:endParaRPr>
          </a:p>
        </p:txBody>
      </p:sp>
      <p:grpSp>
        <p:nvGrpSpPr>
          <p:cNvPr id="10" name="组合 9"/>
          <p:cNvGrpSpPr/>
          <p:nvPr/>
        </p:nvGrpSpPr>
        <p:grpSpPr>
          <a:xfrm>
            <a:off x="8192163" y="5812848"/>
            <a:ext cx="3230583" cy="853794"/>
            <a:chOff x="8655444" y="6069066"/>
            <a:chExt cx="3230583" cy="853794"/>
          </a:xfrm>
        </p:grpSpPr>
        <p:sp>
          <p:nvSpPr>
            <p:cNvPr id="14" name="Freeform 7"/>
            <p:cNvSpPr>
              <a:spLocks noChangeAspect="1" noEditPoints="1"/>
            </p:cNvSpPr>
            <p:nvPr/>
          </p:nvSpPr>
          <p:spPr bwMode="auto">
            <a:xfrm>
              <a:off x="8655444" y="6069066"/>
              <a:ext cx="462900" cy="466244"/>
            </a:xfrm>
            <a:custGeom>
              <a:avLst/>
              <a:gdLst>
                <a:gd name="T0" fmla="*/ 661 w 904"/>
                <a:gd name="T1" fmla="*/ 461 h 905"/>
                <a:gd name="T2" fmla="*/ 661 w 904"/>
                <a:gd name="T3" fmla="*/ 339 h 905"/>
                <a:gd name="T4" fmla="*/ 605 w 904"/>
                <a:gd name="T5" fmla="*/ 339 h 905"/>
                <a:gd name="T6" fmla="*/ 605 w 904"/>
                <a:gd name="T7" fmla="*/ 461 h 905"/>
                <a:gd name="T8" fmla="*/ 456 w 904"/>
                <a:gd name="T9" fmla="*/ 610 h 905"/>
                <a:gd name="T10" fmla="*/ 453 w 904"/>
                <a:gd name="T11" fmla="*/ 610 h 905"/>
                <a:gd name="T12" fmla="*/ 452 w 904"/>
                <a:gd name="T13" fmla="*/ 610 h 905"/>
                <a:gd name="T14" fmla="*/ 451 w 904"/>
                <a:gd name="T15" fmla="*/ 610 h 905"/>
                <a:gd name="T16" fmla="*/ 448 w 904"/>
                <a:gd name="T17" fmla="*/ 610 h 905"/>
                <a:gd name="T18" fmla="*/ 299 w 904"/>
                <a:gd name="T19" fmla="*/ 461 h 905"/>
                <a:gd name="T20" fmla="*/ 299 w 904"/>
                <a:gd name="T21" fmla="*/ 339 h 905"/>
                <a:gd name="T22" fmla="*/ 244 w 904"/>
                <a:gd name="T23" fmla="*/ 339 h 905"/>
                <a:gd name="T24" fmla="*/ 244 w 904"/>
                <a:gd name="T25" fmla="*/ 461 h 905"/>
                <a:gd name="T26" fmla="*/ 419 w 904"/>
                <a:gd name="T27" fmla="*/ 664 h 905"/>
                <a:gd name="T28" fmla="*/ 419 w 904"/>
                <a:gd name="T29" fmla="*/ 752 h 905"/>
                <a:gd name="T30" fmla="*/ 295 w 904"/>
                <a:gd name="T31" fmla="*/ 787 h 905"/>
                <a:gd name="T32" fmla="*/ 610 w 904"/>
                <a:gd name="T33" fmla="*/ 787 h 905"/>
                <a:gd name="T34" fmla="*/ 484 w 904"/>
                <a:gd name="T35" fmla="*/ 751 h 905"/>
                <a:gd name="T36" fmla="*/ 484 w 904"/>
                <a:gd name="T37" fmla="*/ 664 h 905"/>
                <a:gd name="T38" fmla="*/ 661 w 904"/>
                <a:gd name="T39" fmla="*/ 461 h 905"/>
                <a:gd name="T40" fmla="*/ 450 w 904"/>
                <a:gd name="T41" fmla="*/ 558 h 905"/>
                <a:gd name="T42" fmla="*/ 452 w 904"/>
                <a:gd name="T43" fmla="*/ 558 h 905"/>
                <a:gd name="T44" fmla="*/ 454 w 904"/>
                <a:gd name="T45" fmla="*/ 558 h 905"/>
                <a:gd name="T46" fmla="*/ 554 w 904"/>
                <a:gd name="T47" fmla="*/ 459 h 905"/>
                <a:gd name="T48" fmla="*/ 554 w 904"/>
                <a:gd name="T49" fmla="*/ 218 h 905"/>
                <a:gd name="T50" fmla="*/ 454 w 904"/>
                <a:gd name="T51" fmla="*/ 118 h 905"/>
                <a:gd name="T52" fmla="*/ 452 w 904"/>
                <a:gd name="T53" fmla="*/ 118 h 905"/>
                <a:gd name="T54" fmla="*/ 450 w 904"/>
                <a:gd name="T55" fmla="*/ 118 h 905"/>
                <a:gd name="T56" fmla="*/ 351 w 904"/>
                <a:gd name="T57" fmla="*/ 218 h 905"/>
                <a:gd name="T58" fmla="*/ 351 w 904"/>
                <a:gd name="T59" fmla="*/ 459 h 905"/>
                <a:gd name="T60" fmla="*/ 450 w 904"/>
                <a:gd name="T61" fmla="*/ 558 h 905"/>
                <a:gd name="T62" fmla="*/ 452 w 904"/>
                <a:gd name="T63" fmla="*/ 0 h 905"/>
                <a:gd name="T64" fmla="*/ 904 w 904"/>
                <a:gd name="T65" fmla="*/ 453 h 905"/>
                <a:gd name="T66" fmla="*/ 452 w 904"/>
                <a:gd name="T67" fmla="*/ 905 h 905"/>
                <a:gd name="T68" fmla="*/ 0 w 904"/>
                <a:gd name="T69" fmla="*/ 453 h 905"/>
                <a:gd name="T70" fmla="*/ 452 w 904"/>
                <a:gd name="T71" fmla="*/ 0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04" h="905">
                  <a:moveTo>
                    <a:pt x="661" y="461"/>
                  </a:moveTo>
                  <a:lnTo>
                    <a:pt x="661" y="339"/>
                  </a:lnTo>
                  <a:cubicBezTo>
                    <a:pt x="661" y="304"/>
                    <a:pt x="605" y="304"/>
                    <a:pt x="605" y="339"/>
                  </a:cubicBezTo>
                  <a:lnTo>
                    <a:pt x="605" y="461"/>
                  </a:lnTo>
                  <a:cubicBezTo>
                    <a:pt x="605" y="543"/>
                    <a:pt x="538" y="610"/>
                    <a:pt x="456" y="610"/>
                  </a:cubicBezTo>
                  <a:cubicBezTo>
                    <a:pt x="455" y="610"/>
                    <a:pt x="454" y="610"/>
                    <a:pt x="453" y="610"/>
                  </a:cubicBezTo>
                  <a:lnTo>
                    <a:pt x="452" y="610"/>
                  </a:lnTo>
                  <a:lnTo>
                    <a:pt x="451" y="610"/>
                  </a:lnTo>
                  <a:cubicBezTo>
                    <a:pt x="450" y="610"/>
                    <a:pt x="449" y="610"/>
                    <a:pt x="448" y="610"/>
                  </a:cubicBezTo>
                  <a:cubicBezTo>
                    <a:pt x="366" y="610"/>
                    <a:pt x="299" y="543"/>
                    <a:pt x="299" y="461"/>
                  </a:cubicBezTo>
                  <a:lnTo>
                    <a:pt x="299" y="339"/>
                  </a:lnTo>
                  <a:cubicBezTo>
                    <a:pt x="299" y="304"/>
                    <a:pt x="244" y="304"/>
                    <a:pt x="244" y="339"/>
                  </a:cubicBezTo>
                  <a:cubicBezTo>
                    <a:pt x="244" y="355"/>
                    <a:pt x="244" y="461"/>
                    <a:pt x="244" y="461"/>
                  </a:cubicBezTo>
                  <a:cubicBezTo>
                    <a:pt x="244" y="564"/>
                    <a:pt x="320" y="650"/>
                    <a:pt x="419" y="664"/>
                  </a:cubicBezTo>
                  <a:lnTo>
                    <a:pt x="419" y="752"/>
                  </a:lnTo>
                  <a:lnTo>
                    <a:pt x="295" y="787"/>
                  </a:lnTo>
                  <a:lnTo>
                    <a:pt x="610" y="787"/>
                  </a:lnTo>
                  <a:lnTo>
                    <a:pt x="484" y="751"/>
                  </a:lnTo>
                  <a:lnTo>
                    <a:pt x="484" y="664"/>
                  </a:lnTo>
                  <a:cubicBezTo>
                    <a:pt x="584" y="650"/>
                    <a:pt x="661" y="564"/>
                    <a:pt x="661" y="461"/>
                  </a:cubicBezTo>
                  <a:close/>
                  <a:moveTo>
                    <a:pt x="450" y="558"/>
                  </a:moveTo>
                  <a:cubicBezTo>
                    <a:pt x="451" y="558"/>
                    <a:pt x="451" y="558"/>
                    <a:pt x="452" y="558"/>
                  </a:cubicBezTo>
                  <a:cubicBezTo>
                    <a:pt x="453" y="558"/>
                    <a:pt x="453" y="558"/>
                    <a:pt x="454" y="558"/>
                  </a:cubicBezTo>
                  <a:cubicBezTo>
                    <a:pt x="509" y="558"/>
                    <a:pt x="554" y="514"/>
                    <a:pt x="554" y="459"/>
                  </a:cubicBezTo>
                  <a:lnTo>
                    <a:pt x="554" y="218"/>
                  </a:lnTo>
                  <a:cubicBezTo>
                    <a:pt x="554" y="163"/>
                    <a:pt x="509" y="118"/>
                    <a:pt x="454" y="118"/>
                  </a:cubicBezTo>
                  <a:cubicBezTo>
                    <a:pt x="453" y="118"/>
                    <a:pt x="453" y="118"/>
                    <a:pt x="452" y="118"/>
                  </a:cubicBezTo>
                  <a:cubicBezTo>
                    <a:pt x="452" y="118"/>
                    <a:pt x="451" y="118"/>
                    <a:pt x="450" y="118"/>
                  </a:cubicBezTo>
                  <a:cubicBezTo>
                    <a:pt x="395" y="118"/>
                    <a:pt x="351" y="163"/>
                    <a:pt x="351" y="218"/>
                  </a:cubicBezTo>
                  <a:lnTo>
                    <a:pt x="351" y="459"/>
                  </a:lnTo>
                  <a:cubicBezTo>
                    <a:pt x="351" y="514"/>
                    <a:pt x="395" y="558"/>
                    <a:pt x="450" y="558"/>
                  </a:cubicBezTo>
                  <a:close/>
                  <a:moveTo>
                    <a:pt x="452" y="0"/>
                  </a:moveTo>
                  <a:cubicBezTo>
                    <a:pt x="702" y="0"/>
                    <a:pt x="904" y="203"/>
                    <a:pt x="904" y="453"/>
                  </a:cubicBezTo>
                  <a:cubicBezTo>
                    <a:pt x="904" y="702"/>
                    <a:pt x="702" y="905"/>
                    <a:pt x="452" y="905"/>
                  </a:cubicBezTo>
                  <a:cubicBezTo>
                    <a:pt x="202" y="905"/>
                    <a:pt x="0" y="702"/>
                    <a:pt x="0" y="453"/>
                  </a:cubicBezTo>
                  <a:cubicBezTo>
                    <a:pt x="0" y="203"/>
                    <a:pt x="202" y="0"/>
                    <a:pt x="452" y="0"/>
                  </a:cubicBezTo>
                  <a:close/>
                </a:path>
              </a:pathLst>
            </a:custGeom>
            <a:solidFill>
              <a:srgbClr val="00B0F0"/>
            </a:solidFill>
            <a:ln>
              <a:noFill/>
            </a:ln>
          </p:spPr>
          <p:txBody>
            <a:bodyPr vert="horz" wrap="square" lIns="91416" tIns="45708" rIns="91416" bIns="45708" numCol="1" anchor="t" anchorCtr="0" compatLnSpc="1">
              <a:prstTxWarp prst="textNoShape">
                <a:avLst/>
              </a:prstTxWarp>
            </a:bodyPr>
            <a:lstStyle/>
            <a:p>
              <a:endParaRPr lang="zh-CN" altLang="en-US" sz="1867" b="1">
                <a:solidFill>
                  <a:srgbClr val="1D6295"/>
                </a:solidFill>
                <a:latin typeface="微软雅黑" panose="020B0503020204020204" pitchFamily="34" charset="-122"/>
                <a:ea typeface="微软雅黑" panose="020B0503020204020204" pitchFamily="34" charset="-122"/>
              </a:endParaRPr>
            </a:p>
          </p:txBody>
        </p:sp>
        <p:sp>
          <p:nvSpPr>
            <p:cNvPr id="15" name="TextBox 6"/>
            <p:cNvSpPr txBox="1"/>
            <p:nvPr/>
          </p:nvSpPr>
          <p:spPr>
            <a:xfrm>
              <a:off x="9242403" y="6091888"/>
              <a:ext cx="2643624" cy="830972"/>
            </a:xfrm>
            <a:prstGeom prst="rect">
              <a:avLst/>
            </a:prstGeom>
            <a:noFill/>
          </p:spPr>
          <p:txBody>
            <a:bodyPr wrap="none" lIns="91416" tIns="45708" rIns="91416" bIns="45708" rtlCol="0">
              <a:spAutoFit/>
            </a:bodyPr>
            <a:lstStyle>
              <a:defPPr>
                <a:defRPr lang="zh-CN"/>
              </a:defPPr>
              <a:lvl1pPr>
                <a:defRPr sz="2000">
                  <a:solidFill>
                    <a:schemeClr val="accent2"/>
                  </a:solidFill>
                  <a:latin typeface="+mn-ea"/>
                  <a:ea typeface="+mn-ea"/>
                </a:defRPr>
              </a:lvl1pPr>
            </a:lstStyle>
            <a:p>
              <a:r>
                <a:rPr lang="zh-CN" altLang="en-US" sz="2400" b="1" dirty="0">
                  <a:solidFill>
                    <a:srgbClr val="1D6295"/>
                  </a:solidFill>
                  <a:latin typeface="微软雅黑" panose="020B0503020204020204" pitchFamily="34" charset="-122"/>
                  <a:ea typeface="微软雅黑" panose="020B0503020204020204" pitchFamily="34" charset="-122"/>
                </a:rPr>
                <a:t>答辩人：罗子建</a:t>
              </a:r>
              <a:endParaRPr lang="en-US" altLang="zh-CN" sz="2400" b="1" dirty="0">
                <a:solidFill>
                  <a:srgbClr val="1D6295"/>
                </a:solidFill>
                <a:latin typeface="微软雅黑" panose="020B0503020204020204" pitchFamily="34" charset="-122"/>
                <a:ea typeface="微软雅黑" panose="020B0503020204020204" pitchFamily="34" charset="-122"/>
              </a:endParaRPr>
            </a:p>
            <a:p>
              <a:r>
                <a:rPr lang="en-US" altLang="zh-CN" sz="2400" b="1" dirty="0">
                  <a:solidFill>
                    <a:srgbClr val="1D6295"/>
                  </a:solidFill>
                  <a:latin typeface="微软雅黑" panose="020B0503020204020204" pitchFamily="34" charset="-122"/>
                  <a:ea typeface="微软雅黑" panose="020B0503020204020204" pitchFamily="34" charset="-122"/>
                </a:rPr>
                <a:t>2016010902012</a:t>
              </a:r>
              <a:endParaRPr lang="zh-CN" altLang="en-US" sz="2400" b="1" dirty="0">
                <a:solidFill>
                  <a:srgbClr val="1D6295"/>
                </a:solidFill>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4464156" y="5812848"/>
            <a:ext cx="3325855" cy="484463"/>
            <a:chOff x="8807150" y="5287200"/>
            <a:chExt cx="3325855" cy="484463"/>
          </a:xfrm>
        </p:grpSpPr>
        <p:sp>
          <p:nvSpPr>
            <p:cNvPr id="12" name="TextBox 7"/>
            <p:cNvSpPr txBox="1"/>
            <p:nvPr/>
          </p:nvSpPr>
          <p:spPr>
            <a:xfrm>
              <a:off x="9394803" y="5310022"/>
              <a:ext cx="2738202" cy="461641"/>
            </a:xfrm>
            <a:prstGeom prst="rect">
              <a:avLst/>
            </a:prstGeom>
            <a:noFill/>
          </p:spPr>
          <p:txBody>
            <a:bodyPr wrap="none" lIns="91416" tIns="45708" rIns="91416" bIns="45708" rtlCol="0">
              <a:spAutoFit/>
            </a:bodyPr>
            <a:lstStyle/>
            <a:p>
              <a:r>
                <a:rPr lang="zh-CN" altLang="en-US" sz="2400" b="1" dirty="0">
                  <a:solidFill>
                    <a:srgbClr val="1D6295"/>
                  </a:solidFill>
                  <a:latin typeface="微软雅黑" panose="020B0503020204020204" pitchFamily="34" charset="-122"/>
                  <a:ea typeface="微软雅黑" panose="020B0503020204020204" pitchFamily="34" charset="-122"/>
                </a:rPr>
                <a:t>指导老师：曾辽原 </a:t>
              </a:r>
            </a:p>
          </p:txBody>
        </p:sp>
        <p:sp>
          <p:nvSpPr>
            <p:cNvPr id="13" name="Freeform 8"/>
            <p:cNvSpPr>
              <a:spLocks noChangeAspect="1" noEditPoints="1"/>
            </p:cNvSpPr>
            <p:nvPr/>
          </p:nvSpPr>
          <p:spPr bwMode="auto">
            <a:xfrm>
              <a:off x="8807150" y="5287200"/>
              <a:ext cx="464288" cy="466246"/>
            </a:xfrm>
            <a:custGeom>
              <a:avLst/>
              <a:gdLst>
                <a:gd name="T0" fmla="*/ 422 w 422"/>
                <a:gd name="T1" fmla="*/ 211 h 422"/>
                <a:gd name="T2" fmla="*/ 0 w 422"/>
                <a:gd name="T3" fmla="*/ 211 h 422"/>
                <a:gd name="T4" fmla="*/ 340 w 422"/>
                <a:gd name="T5" fmla="*/ 117 h 422"/>
                <a:gd name="T6" fmla="*/ 345 w 422"/>
                <a:gd name="T7" fmla="*/ 123 h 422"/>
                <a:gd name="T8" fmla="*/ 344 w 422"/>
                <a:gd name="T9" fmla="*/ 226 h 422"/>
                <a:gd name="T10" fmla="*/ 340 w 422"/>
                <a:gd name="T11" fmla="*/ 227 h 422"/>
                <a:gd name="T12" fmla="*/ 217 w 422"/>
                <a:gd name="T13" fmla="*/ 226 h 422"/>
                <a:gd name="T14" fmla="*/ 215 w 422"/>
                <a:gd name="T15" fmla="*/ 222 h 422"/>
                <a:gd name="T16" fmla="*/ 286 w 422"/>
                <a:gd name="T17" fmla="*/ 164 h 422"/>
                <a:gd name="T18" fmla="*/ 215 w 422"/>
                <a:gd name="T19" fmla="*/ 171 h 422"/>
                <a:gd name="T20" fmla="*/ 217 w 422"/>
                <a:gd name="T21" fmla="*/ 119 h 422"/>
                <a:gd name="T22" fmla="*/ 220 w 422"/>
                <a:gd name="T23" fmla="*/ 117 h 422"/>
                <a:gd name="T24" fmla="*/ 220 w 422"/>
                <a:gd name="T25" fmla="*/ 96 h 422"/>
                <a:gd name="T26" fmla="*/ 202 w 422"/>
                <a:gd name="T27" fmla="*/ 104 h 422"/>
                <a:gd name="T28" fmla="*/ 194 w 422"/>
                <a:gd name="T29" fmla="*/ 174 h 422"/>
                <a:gd name="T30" fmla="*/ 186 w 422"/>
                <a:gd name="T31" fmla="*/ 166 h 422"/>
                <a:gd name="T32" fmla="*/ 137 w 422"/>
                <a:gd name="T33" fmla="*/ 151 h 422"/>
                <a:gd name="T34" fmla="*/ 54 w 422"/>
                <a:gd name="T35" fmla="*/ 173 h 422"/>
                <a:gd name="T36" fmla="*/ 77 w 422"/>
                <a:gd name="T37" fmla="*/ 243 h 422"/>
                <a:gd name="T38" fmla="*/ 81 w 422"/>
                <a:gd name="T39" fmla="*/ 192 h 422"/>
                <a:gd name="T40" fmla="*/ 81 w 422"/>
                <a:gd name="T41" fmla="*/ 256 h 422"/>
                <a:gd name="T42" fmla="*/ 106 w 422"/>
                <a:gd name="T43" fmla="*/ 350 h 422"/>
                <a:gd name="T44" fmla="*/ 112 w 422"/>
                <a:gd name="T45" fmla="*/ 272 h 422"/>
                <a:gd name="T46" fmla="*/ 137 w 422"/>
                <a:gd name="T47" fmla="*/ 350 h 422"/>
                <a:gd name="T48" fmla="*/ 137 w 422"/>
                <a:gd name="T49" fmla="*/ 256 h 422"/>
                <a:gd name="T50" fmla="*/ 137 w 422"/>
                <a:gd name="T51" fmla="*/ 192 h 422"/>
                <a:gd name="T52" fmla="*/ 162 w 422"/>
                <a:gd name="T53" fmla="*/ 192 h 422"/>
                <a:gd name="T54" fmla="*/ 186 w 422"/>
                <a:gd name="T55" fmla="*/ 185 h 422"/>
                <a:gd name="T56" fmla="*/ 194 w 422"/>
                <a:gd name="T57" fmla="*/ 222 h 422"/>
                <a:gd name="T58" fmla="*/ 202 w 422"/>
                <a:gd name="T59" fmla="*/ 240 h 422"/>
                <a:gd name="T60" fmla="*/ 220 w 422"/>
                <a:gd name="T61" fmla="*/ 248 h 422"/>
                <a:gd name="T62" fmla="*/ 359 w 422"/>
                <a:gd name="T63" fmla="*/ 240 h 422"/>
                <a:gd name="T64" fmla="*/ 366 w 422"/>
                <a:gd name="T65" fmla="*/ 222 h 422"/>
                <a:gd name="T66" fmla="*/ 359 w 422"/>
                <a:gd name="T67" fmla="*/ 104 h 422"/>
                <a:gd name="T68" fmla="*/ 220 w 422"/>
                <a:gd name="T69" fmla="*/ 96 h 422"/>
                <a:gd name="T70" fmla="*/ 344 w 422"/>
                <a:gd name="T71" fmla="*/ 277 h 422"/>
                <a:gd name="T72" fmla="*/ 346 w 422"/>
                <a:gd name="T73" fmla="*/ 351 h 422"/>
                <a:gd name="T74" fmla="*/ 298 w 422"/>
                <a:gd name="T75" fmla="*/ 277 h 422"/>
                <a:gd name="T76" fmla="*/ 250 w 422"/>
                <a:gd name="T77" fmla="*/ 351 h 422"/>
                <a:gd name="T78" fmla="*/ 244 w 422"/>
                <a:gd name="T79" fmla="*/ 277 h 422"/>
                <a:gd name="T80" fmla="*/ 221 w 422"/>
                <a:gd name="T81" fmla="*/ 254 h 422"/>
                <a:gd name="T82" fmla="*/ 109 w 422"/>
                <a:gd name="T83" fmla="*/ 75 h 422"/>
                <a:gd name="T84" fmla="*/ 109 w 422"/>
                <a:gd name="T85" fmla="*/ 146 h 422"/>
                <a:gd name="T86" fmla="*/ 109 w 422"/>
                <a:gd name="T87" fmla="*/ 75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22" h="422">
                  <a:moveTo>
                    <a:pt x="211" y="0"/>
                  </a:moveTo>
                  <a:cubicBezTo>
                    <a:pt x="327" y="0"/>
                    <a:pt x="422" y="94"/>
                    <a:pt x="422" y="211"/>
                  </a:cubicBezTo>
                  <a:cubicBezTo>
                    <a:pt x="422" y="327"/>
                    <a:pt x="327" y="422"/>
                    <a:pt x="211" y="422"/>
                  </a:cubicBezTo>
                  <a:cubicBezTo>
                    <a:pt x="94" y="422"/>
                    <a:pt x="0" y="327"/>
                    <a:pt x="0" y="211"/>
                  </a:cubicBezTo>
                  <a:cubicBezTo>
                    <a:pt x="0" y="94"/>
                    <a:pt x="94" y="0"/>
                    <a:pt x="211" y="0"/>
                  </a:cubicBezTo>
                  <a:close/>
                  <a:moveTo>
                    <a:pt x="340" y="117"/>
                  </a:moveTo>
                  <a:cubicBezTo>
                    <a:pt x="341" y="117"/>
                    <a:pt x="343" y="118"/>
                    <a:pt x="344" y="119"/>
                  </a:cubicBezTo>
                  <a:cubicBezTo>
                    <a:pt x="345" y="120"/>
                    <a:pt x="345" y="121"/>
                    <a:pt x="345" y="123"/>
                  </a:cubicBezTo>
                  <a:lnTo>
                    <a:pt x="345" y="222"/>
                  </a:lnTo>
                  <a:cubicBezTo>
                    <a:pt x="345" y="223"/>
                    <a:pt x="345" y="225"/>
                    <a:pt x="344" y="226"/>
                  </a:cubicBezTo>
                  <a:lnTo>
                    <a:pt x="344" y="226"/>
                  </a:lnTo>
                  <a:cubicBezTo>
                    <a:pt x="343" y="227"/>
                    <a:pt x="341" y="227"/>
                    <a:pt x="340" y="227"/>
                  </a:cubicBezTo>
                  <a:lnTo>
                    <a:pt x="220" y="227"/>
                  </a:lnTo>
                  <a:cubicBezTo>
                    <a:pt x="219" y="227"/>
                    <a:pt x="218" y="227"/>
                    <a:pt x="217" y="226"/>
                  </a:cubicBezTo>
                  <a:lnTo>
                    <a:pt x="217" y="226"/>
                  </a:lnTo>
                  <a:cubicBezTo>
                    <a:pt x="216" y="225"/>
                    <a:pt x="215" y="223"/>
                    <a:pt x="215" y="222"/>
                  </a:cubicBezTo>
                  <a:lnTo>
                    <a:pt x="215" y="179"/>
                  </a:lnTo>
                  <a:lnTo>
                    <a:pt x="286" y="164"/>
                  </a:lnTo>
                  <a:lnTo>
                    <a:pt x="286" y="162"/>
                  </a:lnTo>
                  <a:lnTo>
                    <a:pt x="215" y="171"/>
                  </a:lnTo>
                  <a:lnTo>
                    <a:pt x="215" y="123"/>
                  </a:lnTo>
                  <a:cubicBezTo>
                    <a:pt x="215" y="121"/>
                    <a:pt x="216" y="120"/>
                    <a:pt x="217" y="119"/>
                  </a:cubicBezTo>
                  <a:lnTo>
                    <a:pt x="217" y="119"/>
                  </a:lnTo>
                  <a:cubicBezTo>
                    <a:pt x="218" y="118"/>
                    <a:pt x="219" y="117"/>
                    <a:pt x="220" y="117"/>
                  </a:cubicBezTo>
                  <a:lnTo>
                    <a:pt x="340" y="117"/>
                  </a:lnTo>
                  <a:close/>
                  <a:moveTo>
                    <a:pt x="220" y="96"/>
                  </a:moveTo>
                  <a:cubicBezTo>
                    <a:pt x="213" y="96"/>
                    <a:pt x="206" y="99"/>
                    <a:pt x="202" y="104"/>
                  </a:cubicBezTo>
                  <a:lnTo>
                    <a:pt x="202" y="104"/>
                  </a:lnTo>
                  <a:cubicBezTo>
                    <a:pt x="197" y="109"/>
                    <a:pt x="194" y="115"/>
                    <a:pt x="194" y="123"/>
                  </a:cubicBezTo>
                  <a:lnTo>
                    <a:pt x="194" y="174"/>
                  </a:lnTo>
                  <a:lnTo>
                    <a:pt x="186" y="175"/>
                  </a:lnTo>
                  <a:lnTo>
                    <a:pt x="186" y="166"/>
                  </a:lnTo>
                  <a:lnTo>
                    <a:pt x="162" y="166"/>
                  </a:lnTo>
                  <a:lnTo>
                    <a:pt x="137" y="151"/>
                  </a:lnTo>
                  <a:lnTo>
                    <a:pt x="77" y="151"/>
                  </a:lnTo>
                  <a:cubicBezTo>
                    <a:pt x="64" y="151"/>
                    <a:pt x="54" y="161"/>
                    <a:pt x="54" y="173"/>
                  </a:cubicBezTo>
                  <a:lnTo>
                    <a:pt x="54" y="243"/>
                  </a:lnTo>
                  <a:lnTo>
                    <a:pt x="77" y="243"/>
                  </a:lnTo>
                  <a:lnTo>
                    <a:pt x="77" y="192"/>
                  </a:lnTo>
                  <a:lnTo>
                    <a:pt x="81" y="192"/>
                  </a:lnTo>
                  <a:lnTo>
                    <a:pt x="81" y="243"/>
                  </a:lnTo>
                  <a:lnTo>
                    <a:pt x="81" y="256"/>
                  </a:lnTo>
                  <a:lnTo>
                    <a:pt x="81" y="350"/>
                  </a:lnTo>
                  <a:lnTo>
                    <a:pt x="106" y="350"/>
                  </a:lnTo>
                  <a:lnTo>
                    <a:pt x="106" y="272"/>
                  </a:lnTo>
                  <a:lnTo>
                    <a:pt x="112" y="272"/>
                  </a:lnTo>
                  <a:lnTo>
                    <a:pt x="112" y="350"/>
                  </a:lnTo>
                  <a:lnTo>
                    <a:pt x="137" y="350"/>
                  </a:lnTo>
                  <a:lnTo>
                    <a:pt x="137" y="336"/>
                  </a:lnTo>
                  <a:lnTo>
                    <a:pt x="137" y="256"/>
                  </a:lnTo>
                  <a:lnTo>
                    <a:pt x="137" y="243"/>
                  </a:lnTo>
                  <a:lnTo>
                    <a:pt x="137" y="192"/>
                  </a:lnTo>
                  <a:lnTo>
                    <a:pt x="137" y="177"/>
                  </a:lnTo>
                  <a:lnTo>
                    <a:pt x="162" y="192"/>
                  </a:lnTo>
                  <a:lnTo>
                    <a:pt x="186" y="192"/>
                  </a:lnTo>
                  <a:lnTo>
                    <a:pt x="186" y="185"/>
                  </a:lnTo>
                  <a:lnTo>
                    <a:pt x="194" y="184"/>
                  </a:lnTo>
                  <a:lnTo>
                    <a:pt x="194" y="222"/>
                  </a:lnTo>
                  <a:cubicBezTo>
                    <a:pt x="194" y="229"/>
                    <a:pt x="197" y="236"/>
                    <a:pt x="202" y="240"/>
                  </a:cubicBezTo>
                  <a:lnTo>
                    <a:pt x="202" y="240"/>
                  </a:lnTo>
                  <a:lnTo>
                    <a:pt x="202" y="241"/>
                  </a:lnTo>
                  <a:cubicBezTo>
                    <a:pt x="207" y="245"/>
                    <a:pt x="213" y="248"/>
                    <a:pt x="220" y="248"/>
                  </a:cubicBezTo>
                  <a:lnTo>
                    <a:pt x="340" y="248"/>
                  </a:lnTo>
                  <a:cubicBezTo>
                    <a:pt x="347" y="248"/>
                    <a:pt x="354" y="245"/>
                    <a:pt x="359" y="240"/>
                  </a:cubicBezTo>
                  <a:lnTo>
                    <a:pt x="359" y="241"/>
                  </a:lnTo>
                  <a:cubicBezTo>
                    <a:pt x="363" y="236"/>
                    <a:pt x="366" y="229"/>
                    <a:pt x="366" y="222"/>
                  </a:cubicBezTo>
                  <a:lnTo>
                    <a:pt x="366" y="123"/>
                  </a:lnTo>
                  <a:cubicBezTo>
                    <a:pt x="366" y="115"/>
                    <a:pt x="363" y="109"/>
                    <a:pt x="359" y="104"/>
                  </a:cubicBezTo>
                  <a:cubicBezTo>
                    <a:pt x="354" y="99"/>
                    <a:pt x="347" y="96"/>
                    <a:pt x="340" y="96"/>
                  </a:cubicBezTo>
                  <a:lnTo>
                    <a:pt x="220" y="96"/>
                  </a:lnTo>
                  <a:close/>
                  <a:moveTo>
                    <a:pt x="344" y="254"/>
                  </a:moveTo>
                  <a:lnTo>
                    <a:pt x="344" y="277"/>
                  </a:lnTo>
                  <a:lnTo>
                    <a:pt x="325" y="277"/>
                  </a:lnTo>
                  <a:lnTo>
                    <a:pt x="346" y="351"/>
                  </a:lnTo>
                  <a:lnTo>
                    <a:pt x="319" y="351"/>
                  </a:lnTo>
                  <a:lnTo>
                    <a:pt x="298" y="277"/>
                  </a:lnTo>
                  <a:lnTo>
                    <a:pt x="271" y="277"/>
                  </a:lnTo>
                  <a:lnTo>
                    <a:pt x="250" y="351"/>
                  </a:lnTo>
                  <a:lnTo>
                    <a:pt x="223" y="351"/>
                  </a:lnTo>
                  <a:lnTo>
                    <a:pt x="244" y="277"/>
                  </a:lnTo>
                  <a:lnTo>
                    <a:pt x="221" y="277"/>
                  </a:lnTo>
                  <a:lnTo>
                    <a:pt x="221" y="254"/>
                  </a:lnTo>
                  <a:lnTo>
                    <a:pt x="344" y="254"/>
                  </a:lnTo>
                  <a:close/>
                  <a:moveTo>
                    <a:pt x="109" y="75"/>
                  </a:moveTo>
                  <a:cubicBezTo>
                    <a:pt x="129" y="75"/>
                    <a:pt x="145" y="91"/>
                    <a:pt x="145" y="111"/>
                  </a:cubicBezTo>
                  <a:cubicBezTo>
                    <a:pt x="145" y="130"/>
                    <a:pt x="129" y="146"/>
                    <a:pt x="109" y="146"/>
                  </a:cubicBezTo>
                  <a:cubicBezTo>
                    <a:pt x="90" y="146"/>
                    <a:pt x="74" y="130"/>
                    <a:pt x="74" y="111"/>
                  </a:cubicBezTo>
                  <a:cubicBezTo>
                    <a:pt x="74" y="91"/>
                    <a:pt x="90" y="75"/>
                    <a:pt x="109" y="75"/>
                  </a:cubicBezTo>
                  <a:close/>
                </a:path>
              </a:pathLst>
            </a:custGeom>
            <a:solidFill>
              <a:srgbClr val="00B0F0"/>
            </a:solidFill>
            <a:ln>
              <a:noFill/>
            </a:ln>
          </p:spPr>
          <p:txBody>
            <a:bodyPr vert="horz" wrap="square" lIns="91416" tIns="45708" rIns="91416" bIns="45708" numCol="1" anchor="t" anchorCtr="0" compatLnSpc="1">
              <a:prstTxWarp prst="textNoShape">
                <a:avLst/>
              </a:prstTxWarp>
            </a:bodyPr>
            <a:lstStyle/>
            <a:p>
              <a:endParaRPr lang="zh-CN" altLang="en-US" sz="3200" b="1">
                <a:solidFill>
                  <a:srgbClr val="1D6295"/>
                </a:solidFill>
                <a:latin typeface="微软雅黑" panose="020B0503020204020204" pitchFamily="34" charset="-122"/>
                <a:ea typeface="微软雅黑" panose="020B0503020204020204" pitchFamily="34" charset="-122"/>
              </a:endParaRPr>
            </a:p>
          </p:txBody>
        </p:sp>
      </p:grpSp>
      <p:pic>
        <p:nvPicPr>
          <p:cNvPr id="19" name="图片 18">
            <a:extLst>
              <a:ext uri="{FF2B5EF4-FFF2-40B4-BE49-F238E27FC236}">
                <a16:creationId xmlns:a16="http://schemas.microsoft.com/office/drawing/2014/main" id="{5B625395-0E76-4C08-ACA6-A65EC0EA5F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0740" y="786887"/>
            <a:ext cx="1924050" cy="1924050"/>
          </a:xfrm>
          <a:prstGeom prst="rect">
            <a:avLst/>
          </a:prstGeom>
        </p:spPr>
      </p:pic>
    </p:spTree>
    <p:extLst>
      <p:ext uri="{BB962C8B-B14F-4D97-AF65-F5344CB8AC3E}">
        <p14:creationId xmlns:p14="http://schemas.microsoft.com/office/powerpoint/2010/main" val="4066967644"/>
      </p:ext>
    </p:extLst>
  </p:cSld>
  <p:clrMapOvr>
    <a:masterClrMapping/>
  </p:clrMapOvr>
  <mc:AlternateContent xmlns:mc="http://schemas.openxmlformats.org/markup-compatibility/2006" xmlns:p14="http://schemas.microsoft.com/office/powerpoint/2010/main">
    <mc:Choice Requires="p14">
      <p:transition p14:dur="0" advTm="16291"/>
    </mc:Choice>
    <mc:Fallback xmlns="">
      <p:transition advTm="1629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12192001" cy="771550"/>
          </a:xfrm>
          <a:prstGeom prst="rect">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1"/>
          <p:cNvSpPr txBox="1"/>
          <p:nvPr/>
        </p:nvSpPr>
        <p:spPr>
          <a:xfrm>
            <a:off x="899592" y="123478"/>
            <a:ext cx="3855583" cy="502766"/>
          </a:xfrm>
          <a:prstGeom prst="rect">
            <a:avLst/>
          </a:prstGeom>
          <a:noFill/>
        </p:spPr>
        <p:txBody>
          <a:bodyPr wrap="square" lIns="91440" tIns="45720" rIns="91440" bIns="45720" rtlCol="0">
            <a:spAutoFit/>
          </a:bodyPr>
          <a:lstStyle/>
          <a:p>
            <a:r>
              <a:rPr lang="zh-CN" altLang="en-US" sz="2667" dirty="0">
                <a:solidFill>
                  <a:schemeClr val="bg1"/>
                </a:solidFill>
                <a:latin typeface="微软雅黑" panose="020B0503020204020204" pitchFamily="34" charset="-122"/>
                <a:ea typeface="微软雅黑" panose="020B0503020204020204" pitchFamily="34" charset="-122"/>
              </a:rPr>
              <a:t>人体骨骼结构</a:t>
            </a:r>
          </a:p>
        </p:txBody>
      </p:sp>
      <p:sp>
        <p:nvSpPr>
          <p:cNvPr id="4" name="KSO_Shape"/>
          <p:cNvSpPr>
            <a:spLocks/>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9" name="右箭头 8"/>
          <p:cNvSpPr/>
          <p:nvPr/>
        </p:nvSpPr>
        <p:spPr>
          <a:xfrm>
            <a:off x="-1" y="1383289"/>
            <a:ext cx="3528253" cy="1380471"/>
          </a:xfrm>
          <a:prstGeom prst="rightArrow">
            <a:avLst>
              <a:gd name="adj1" fmla="val 66953"/>
              <a:gd name="adj2" fmla="val 50000"/>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4" name="TextBox 34"/>
          <p:cNvSpPr txBox="1"/>
          <p:nvPr/>
        </p:nvSpPr>
        <p:spPr>
          <a:xfrm>
            <a:off x="43074" y="1888858"/>
            <a:ext cx="2991956" cy="369332"/>
          </a:xfrm>
          <a:prstGeom prst="rect">
            <a:avLst/>
          </a:prstGeom>
          <a:noFill/>
        </p:spPr>
        <p:txBody>
          <a:bodyPr wrap="square" lIns="0" tIns="0" rIns="0" bIns="0" rtlCol="0">
            <a:spAutoFit/>
          </a:bodyPr>
          <a:lstStyle>
            <a:defPPr>
              <a:defRPr lang="zh-CN"/>
            </a:defPPr>
            <a:lvl1pPr algn="ctr">
              <a:defRPr sz="2000" b="1">
                <a:solidFill>
                  <a:schemeClr val="tx2"/>
                </a:solidFill>
                <a:latin typeface="微软雅黑" pitchFamily="34" charset="-122"/>
                <a:ea typeface="微软雅黑" pitchFamily="34" charset="-122"/>
              </a:defRPr>
            </a:lvl1pPr>
          </a:lstStyle>
          <a:p>
            <a:r>
              <a:rPr lang="en-US" altLang="zh-CN" sz="2400" dirty="0" err="1">
                <a:solidFill>
                  <a:schemeClr val="bg1"/>
                </a:solidFill>
              </a:rPr>
              <a:t>RootNet</a:t>
            </a:r>
            <a:r>
              <a:rPr lang="zh-CN" altLang="en-US" sz="2400" dirty="0">
                <a:solidFill>
                  <a:schemeClr val="bg1"/>
                </a:solidFill>
              </a:rPr>
              <a:t>模型示意图</a:t>
            </a:r>
          </a:p>
        </p:txBody>
      </p:sp>
      <p:pic>
        <p:nvPicPr>
          <p:cNvPr id="5" name="图片 4">
            <a:extLst>
              <a:ext uri="{FF2B5EF4-FFF2-40B4-BE49-F238E27FC236}">
                <a16:creationId xmlns:a16="http://schemas.microsoft.com/office/drawing/2014/main" id="{B9C5778D-C7CE-48A6-B054-BE5953A71867}"/>
              </a:ext>
            </a:extLst>
          </p:cNvPr>
          <p:cNvPicPr>
            <a:picLocks noChangeAspect="1"/>
          </p:cNvPicPr>
          <p:nvPr/>
        </p:nvPicPr>
        <p:blipFill rotWithShape="1">
          <a:blip r:embed="rId4"/>
          <a:srcRect b="7398"/>
          <a:stretch/>
        </p:blipFill>
        <p:spPr>
          <a:xfrm>
            <a:off x="-1" y="2928026"/>
            <a:ext cx="4652004" cy="3929974"/>
          </a:xfrm>
          <a:prstGeom prst="rect">
            <a:avLst/>
          </a:prstGeom>
        </p:spPr>
      </p:pic>
      <p:sp>
        <p:nvSpPr>
          <p:cNvPr id="6" name="文本框 5">
            <a:extLst>
              <a:ext uri="{FF2B5EF4-FFF2-40B4-BE49-F238E27FC236}">
                <a16:creationId xmlns:a16="http://schemas.microsoft.com/office/drawing/2014/main" id="{EC5CBCC4-ED5F-4018-89DA-E995676C7C1A}"/>
              </a:ext>
            </a:extLst>
          </p:cNvPr>
          <p:cNvSpPr txBox="1"/>
          <p:nvPr/>
        </p:nvSpPr>
        <p:spPr>
          <a:xfrm>
            <a:off x="5936956" y="1089499"/>
            <a:ext cx="4958023" cy="2831544"/>
          </a:xfrm>
          <a:prstGeom prst="rect">
            <a:avLst/>
          </a:prstGeom>
          <a:noFill/>
        </p:spPr>
        <p:txBody>
          <a:bodyPr wrap="square" rtlCol="0">
            <a:spAutoFit/>
          </a:bodyPr>
          <a:lstStyle/>
          <a:p>
            <a:r>
              <a:rPr lang="zh-CN" altLang="zh-CN" sz="2000" dirty="0">
                <a:latin typeface="微软雅黑" panose="020B0503020204020204" pitchFamily="34" charset="-122"/>
                <a:ea typeface="微软雅黑" panose="020B0503020204020204" pitchFamily="34" charset="-122"/>
              </a:rPr>
              <a:t>人体姿态定义为人体自身结构呈现的姿态，下图采用了树形结构，用线段表示人体骨架，用点对人体主要关节如头，手臂，</a:t>
            </a:r>
            <a:r>
              <a:rPr lang="zh-CN" altLang="en-US" sz="2000" dirty="0">
                <a:latin typeface="微软雅黑" panose="020B0503020204020204" pitchFamily="34" charset="-122"/>
                <a:ea typeface="微软雅黑" panose="020B0503020204020204" pitchFamily="34" charset="-122"/>
              </a:rPr>
              <a:t>肩膀</a:t>
            </a:r>
            <a:r>
              <a:rPr lang="zh-CN" altLang="zh-CN" sz="2000" dirty="0">
                <a:latin typeface="微软雅黑" panose="020B0503020204020204" pitchFamily="34" charset="-122"/>
                <a:ea typeface="微软雅黑" panose="020B0503020204020204" pitchFamily="34" charset="-122"/>
              </a:rPr>
              <a:t>进行抽象，每个关节点拥有各自的平移和旋转的自由度，可以借助人体解刨学的统计数据对模型中各骨骼长度和关节角度的关系进行约束。所有关节点的空间位置可以用</a:t>
            </a:r>
            <a:r>
              <a:rPr lang="zh-CN" altLang="en-US" sz="2000" dirty="0">
                <a:latin typeface="微软雅黑" panose="020B0503020204020204" pitchFamily="34" charset="-122"/>
                <a:ea typeface="微软雅黑" panose="020B0503020204020204" pitchFamily="34" charset="-122"/>
              </a:rPr>
              <a:t>如下矩阵表示</a:t>
            </a:r>
            <a:endParaRPr lang="zh-CN" altLang="zh-CN" sz="2000" dirty="0">
              <a:latin typeface="微软雅黑" panose="020B0503020204020204" pitchFamily="34" charset="-122"/>
              <a:ea typeface="微软雅黑" panose="020B0503020204020204" pitchFamily="34" charset="-122"/>
            </a:endParaRPr>
          </a:p>
          <a:p>
            <a:endParaRPr lang="zh-CN" altLang="en-US" dirty="0"/>
          </a:p>
        </p:txBody>
      </p:sp>
      <p:sp>
        <p:nvSpPr>
          <p:cNvPr id="7" name="Rectangle 2">
            <a:extLst>
              <a:ext uri="{FF2B5EF4-FFF2-40B4-BE49-F238E27FC236}">
                <a16:creationId xmlns:a16="http://schemas.microsoft.com/office/drawing/2014/main" id="{DEA307D4-9269-456C-9503-48C2AD51035B}"/>
              </a:ext>
            </a:extLst>
          </p:cNvPr>
          <p:cNvSpPr>
            <a:spLocks noChangeArrowheads="1"/>
          </p:cNvSpPr>
          <p:nvPr/>
        </p:nvSpPr>
        <p:spPr bwMode="auto">
          <a:xfrm flipV="1">
            <a:off x="5807412" y="4211646"/>
            <a:ext cx="23804891" cy="73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1" name="对象 10">
            <a:extLst>
              <a:ext uri="{FF2B5EF4-FFF2-40B4-BE49-F238E27FC236}">
                <a16:creationId xmlns:a16="http://schemas.microsoft.com/office/drawing/2014/main" id="{D700A7C9-C012-41C5-9291-49021D9FD2EB}"/>
              </a:ext>
            </a:extLst>
          </p:cNvPr>
          <p:cNvGraphicFramePr>
            <a:graphicFrameLocks noChangeAspect="1"/>
          </p:cNvGraphicFramePr>
          <p:nvPr>
            <p:extLst>
              <p:ext uri="{D42A27DB-BD31-4B8C-83A1-F6EECF244321}">
                <p14:modId xmlns:p14="http://schemas.microsoft.com/office/powerpoint/2010/main" val="1244802339"/>
              </p:ext>
            </p:extLst>
          </p:nvPr>
        </p:nvGraphicFramePr>
        <p:xfrm>
          <a:off x="5936956" y="3921043"/>
          <a:ext cx="3124727" cy="1396421"/>
        </p:xfrm>
        <a:graphic>
          <a:graphicData uri="http://schemas.openxmlformats.org/presentationml/2006/ole">
            <mc:AlternateContent xmlns:mc="http://schemas.openxmlformats.org/markup-compatibility/2006">
              <mc:Choice xmlns:v="urn:schemas-microsoft-com:vml" Requires="v">
                <p:oleObj spid="_x0000_s1034" name="Equation" r:id="rId5" imgW="1587500" imgH="711200" progId="Equation.DSMT4">
                  <p:embed/>
                </p:oleObj>
              </mc:Choice>
              <mc:Fallback>
                <p:oleObj name="Equation" r:id="rId5" imgW="1587500" imgH="711200" progId="Equation.DSMT4">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6956" y="3921043"/>
                        <a:ext cx="3124727" cy="1396421"/>
                      </a:xfrm>
                      <a:prstGeom prst="rect">
                        <a:avLst/>
                      </a:prstGeom>
                      <a:noFill/>
                    </p:spPr>
                  </p:pic>
                </p:oleObj>
              </mc:Fallback>
            </mc:AlternateContent>
          </a:graphicData>
        </a:graphic>
      </p:graphicFrame>
      <p:sp>
        <p:nvSpPr>
          <p:cNvPr id="15" name="文本框 14">
            <a:extLst>
              <a:ext uri="{FF2B5EF4-FFF2-40B4-BE49-F238E27FC236}">
                <a16:creationId xmlns:a16="http://schemas.microsoft.com/office/drawing/2014/main" id="{8DD95593-C23F-4954-9F45-4EA15F8D18F6}"/>
              </a:ext>
            </a:extLst>
          </p:cNvPr>
          <p:cNvSpPr txBox="1"/>
          <p:nvPr/>
        </p:nvSpPr>
        <p:spPr>
          <a:xfrm>
            <a:off x="5936956" y="5758772"/>
            <a:ext cx="4091185"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N</a:t>
            </a:r>
            <a:r>
              <a:rPr lang="zh-CN" altLang="zh-CN" sz="2000" dirty="0">
                <a:latin typeface="微软雅黑" panose="020B0503020204020204" pitchFamily="34" charset="-122"/>
                <a:ea typeface="微软雅黑" panose="020B0503020204020204" pitchFamily="34" charset="-122"/>
              </a:rPr>
              <a:t>为人体关节点数目</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这里设置为</a:t>
            </a:r>
            <a:r>
              <a:rPr lang="en-US" altLang="zh-CN" sz="2000" dirty="0">
                <a:latin typeface="微软雅黑" panose="020B0503020204020204" pitchFamily="34" charset="-122"/>
                <a:ea typeface="微软雅黑" panose="020B0503020204020204" pitchFamily="34" charset="-122"/>
              </a:rPr>
              <a:t>15</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084284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338">
        <p15:prstTrans prst="pageCurlDouble"/>
      </p:transition>
    </mc:Choice>
    <mc:Fallback xmlns="">
      <p:transition spd="slow" advTm="3338">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12192001" cy="771550"/>
          </a:xfrm>
          <a:prstGeom prst="rect">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1"/>
          <p:cNvSpPr txBox="1"/>
          <p:nvPr/>
        </p:nvSpPr>
        <p:spPr>
          <a:xfrm>
            <a:off x="899592" y="123478"/>
            <a:ext cx="5520062" cy="502766"/>
          </a:xfrm>
          <a:prstGeom prst="rect">
            <a:avLst/>
          </a:prstGeom>
          <a:noFill/>
        </p:spPr>
        <p:txBody>
          <a:bodyPr wrap="square" lIns="91440" tIns="45720" rIns="91440" bIns="45720" rtlCol="0">
            <a:spAutoFit/>
          </a:bodyPr>
          <a:lstStyle/>
          <a:p>
            <a:r>
              <a:rPr lang="zh-CN" altLang="en-US" sz="2667" dirty="0">
                <a:solidFill>
                  <a:schemeClr val="bg1"/>
                </a:solidFill>
                <a:latin typeface="微软雅黑" panose="020B0503020204020204" pitchFamily="34" charset="-122"/>
                <a:ea typeface="微软雅黑" panose="020B0503020204020204" pitchFamily="34" charset="-122"/>
              </a:rPr>
              <a:t>残差网络</a:t>
            </a:r>
            <a:r>
              <a:rPr lang="en-US" altLang="zh-CN" sz="2667" dirty="0">
                <a:solidFill>
                  <a:schemeClr val="bg1"/>
                </a:solidFill>
                <a:latin typeface="微软雅黑" panose="020B0503020204020204" pitchFamily="34" charset="-122"/>
                <a:ea typeface="微软雅黑" panose="020B0503020204020204" pitchFamily="34" charset="-122"/>
              </a:rPr>
              <a:t>(Residual Network)</a:t>
            </a:r>
            <a:r>
              <a:rPr lang="zh-CN" altLang="en-US" sz="2667" dirty="0">
                <a:solidFill>
                  <a:schemeClr val="bg1"/>
                </a:solidFill>
                <a:latin typeface="微软雅黑" panose="020B0503020204020204" pitchFamily="34" charset="-122"/>
                <a:ea typeface="微软雅黑" panose="020B0503020204020204" pitchFamily="34" charset="-122"/>
              </a:rPr>
              <a:t>结构</a:t>
            </a:r>
          </a:p>
        </p:txBody>
      </p:sp>
      <p:sp>
        <p:nvSpPr>
          <p:cNvPr id="4" name="KSO_Shape"/>
          <p:cNvSpPr>
            <a:spLocks/>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9" name="右箭头 8"/>
          <p:cNvSpPr/>
          <p:nvPr/>
        </p:nvSpPr>
        <p:spPr>
          <a:xfrm>
            <a:off x="-1" y="1383289"/>
            <a:ext cx="3528253" cy="1380471"/>
          </a:xfrm>
          <a:prstGeom prst="rightArrow">
            <a:avLst>
              <a:gd name="adj1" fmla="val 66953"/>
              <a:gd name="adj2" fmla="val 50000"/>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4" name="TextBox 34"/>
          <p:cNvSpPr txBox="1"/>
          <p:nvPr/>
        </p:nvSpPr>
        <p:spPr>
          <a:xfrm>
            <a:off x="43074" y="1888858"/>
            <a:ext cx="2784309" cy="369332"/>
          </a:xfrm>
          <a:prstGeom prst="rect">
            <a:avLst/>
          </a:prstGeom>
          <a:noFill/>
        </p:spPr>
        <p:txBody>
          <a:bodyPr wrap="square" lIns="0" tIns="0" rIns="0" bIns="0" rtlCol="0">
            <a:spAutoFit/>
          </a:bodyPr>
          <a:lstStyle>
            <a:defPPr>
              <a:defRPr lang="zh-CN"/>
            </a:defPPr>
            <a:lvl1pPr algn="ctr">
              <a:defRPr sz="2000" b="1">
                <a:solidFill>
                  <a:schemeClr val="tx2"/>
                </a:solidFill>
                <a:latin typeface="微软雅黑" pitchFamily="34" charset="-122"/>
                <a:ea typeface="微软雅黑" pitchFamily="34" charset="-122"/>
              </a:defRPr>
            </a:lvl1pPr>
          </a:lstStyle>
          <a:p>
            <a:r>
              <a:rPr lang="zh-CN" altLang="en-US" sz="2400" dirty="0">
                <a:solidFill>
                  <a:schemeClr val="bg1"/>
                </a:solidFill>
              </a:rPr>
              <a:t>网络结构原理</a:t>
            </a:r>
          </a:p>
        </p:txBody>
      </p:sp>
      <p:pic>
        <p:nvPicPr>
          <p:cNvPr id="8" name="图片 7">
            <a:extLst>
              <a:ext uri="{FF2B5EF4-FFF2-40B4-BE49-F238E27FC236}">
                <a16:creationId xmlns:a16="http://schemas.microsoft.com/office/drawing/2014/main" id="{7042040B-BA84-4170-8F11-CD504BCA152E}"/>
              </a:ext>
            </a:extLst>
          </p:cNvPr>
          <p:cNvPicPr>
            <a:picLocks noChangeAspect="1"/>
          </p:cNvPicPr>
          <p:nvPr/>
        </p:nvPicPr>
        <p:blipFill>
          <a:blip r:embed="rId3"/>
          <a:stretch>
            <a:fillRect/>
          </a:stretch>
        </p:blipFill>
        <p:spPr>
          <a:xfrm>
            <a:off x="3528252" y="1147575"/>
            <a:ext cx="4650570" cy="2221230"/>
          </a:xfrm>
          <a:prstGeom prst="rect">
            <a:avLst/>
          </a:prstGeom>
        </p:spPr>
      </p:pic>
      <p:sp>
        <p:nvSpPr>
          <p:cNvPr id="10" name="文本框 9">
            <a:extLst>
              <a:ext uri="{FF2B5EF4-FFF2-40B4-BE49-F238E27FC236}">
                <a16:creationId xmlns:a16="http://schemas.microsoft.com/office/drawing/2014/main" id="{47EE5EE4-67E9-4348-B8E4-37C4574D423A}"/>
              </a:ext>
            </a:extLst>
          </p:cNvPr>
          <p:cNvSpPr txBox="1"/>
          <p:nvPr/>
        </p:nvSpPr>
        <p:spPr>
          <a:xfrm>
            <a:off x="7631238" y="996306"/>
            <a:ext cx="4650570" cy="2523768"/>
          </a:xfrm>
          <a:prstGeom prst="rect">
            <a:avLst/>
          </a:prstGeom>
          <a:noFill/>
        </p:spPr>
        <p:txBody>
          <a:bodyPr wrap="square" rtlCol="0">
            <a:spAutoFit/>
          </a:bodyPr>
          <a:lstStyle/>
          <a:p>
            <a:r>
              <a:rPr lang="zh-CN" altLang="zh-CN" sz="2000" dirty="0">
                <a:latin typeface="微软雅黑" panose="020B0503020204020204" pitchFamily="34" charset="-122"/>
                <a:ea typeface="微软雅黑" panose="020B0503020204020204" pitchFamily="34" charset="-122"/>
              </a:rPr>
              <a:t>残差网络结构的设计是为了解决反向传播存在的梯度消失的问题。</a:t>
            </a:r>
          </a:p>
          <a:p>
            <a:r>
              <a:rPr lang="zh-CN" altLang="zh-CN" sz="2000" dirty="0">
                <a:latin typeface="微软雅黑" panose="020B0503020204020204" pitchFamily="34" charset="-122"/>
                <a:ea typeface="微软雅黑" panose="020B0503020204020204" pitchFamily="34" charset="-122"/>
              </a:rPr>
              <a:t>残差网络结构如下：网络输入为</a:t>
            </a:r>
            <a:r>
              <a:rPr lang="en-US" altLang="zh-CN" sz="2000" dirty="0">
                <a:latin typeface="微软雅黑" panose="020B0503020204020204" pitchFamily="34" charset="-122"/>
                <a:ea typeface="微软雅黑" panose="020B0503020204020204" pitchFamily="34" charset="-122"/>
              </a:rPr>
              <a:t>x,</a:t>
            </a:r>
            <a:r>
              <a:rPr lang="zh-CN" altLang="zh-CN" sz="2000" dirty="0">
                <a:latin typeface="微软雅黑" panose="020B0503020204020204" pitchFamily="34" charset="-122"/>
                <a:ea typeface="微软雅黑" panose="020B0503020204020204" pitchFamily="34" charset="-122"/>
              </a:rPr>
              <a:t>期望输出是</a:t>
            </a:r>
            <a:r>
              <a:rPr lang="en-US" altLang="zh-CN" sz="2000" dirty="0">
                <a:latin typeface="微软雅黑" panose="020B0503020204020204" pitchFamily="34" charset="-122"/>
                <a:ea typeface="微软雅黑" panose="020B0503020204020204" pitchFamily="34" charset="-122"/>
              </a:rPr>
              <a:t>H(x).</a:t>
            </a:r>
            <a:r>
              <a:rPr lang="zh-CN" altLang="zh-CN" sz="2000" dirty="0">
                <a:latin typeface="微软雅黑" panose="020B0503020204020204" pitchFamily="34" charset="-122"/>
                <a:ea typeface="微软雅黑" panose="020B0503020204020204" pitchFamily="34" charset="-122"/>
              </a:rPr>
              <a:t>通过捷径链接的方式，直接把输入</a:t>
            </a:r>
            <a:r>
              <a:rPr lang="en-US" altLang="zh-CN" sz="2000" dirty="0">
                <a:latin typeface="微软雅黑" panose="020B0503020204020204" pitchFamily="34" charset="-122"/>
                <a:ea typeface="微软雅黑" panose="020B0503020204020204" pitchFamily="34" charset="-122"/>
              </a:rPr>
              <a:t>x</a:t>
            </a:r>
            <a:r>
              <a:rPr lang="zh-CN" altLang="zh-CN" sz="2000" dirty="0">
                <a:latin typeface="微软雅黑" panose="020B0503020204020204" pitchFamily="34" charset="-122"/>
                <a:ea typeface="微软雅黑" panose="020B0503020204020204" pitchFamily="34" charset="-122"/>
              </a:rPr>
              <a:t>传到输出作为初试结果，输出结果为</a:t>
            </a:r>
            <a:r>
              <a:rPr lang="en-US" altLang="zh-CN" sz="2000" dirty="0">
                <a:latin typeface="微软雅黑" panose="020B0503020204020204" pitchFamily="34" charset="-122"/>
                <a:ea typeface="微软雅黑" panose="020B0503020204020204" pitchFamily="34" charset="-122"/>
              </a:rPr>
              <a:t>H(x)=F(x)+x</a:t>
            </a:r>
            <a:r>
              <a:rPr lang="zh-CN" altLang="zh-CN" sz="2000" dirty="0">
                <a:latin typeface="微软雅黑" panose="020B0503020204020204" pitchFamily="34" charset="-122"/>
                <a:ea typeface="微软雅黑" panose="020B0503020204020204" pitchFamily="34" charset="-122"/>
              </a:rPr>
              <a:t>，当</a:t>
            </a:r>
            <a:r>
              <a:rPr lang="en-US" altLang="zh-CN" sz="2000" dirty="0">
                <a:latin typeface="微软雅黑" panose="020B0503020204020204" pitchFamily="34" charset="-122"/>
                <a:ea typeface="微软雅黑" panose="020B0503020204020204" pitchFamily="34" charset="-122"/>
              </a:rPr>
              <a:t>F(x)=0</a:t>
            </a:r>
            <a:r>
              <a:rPr lang="zh-CN" altLang="zh-CN" sz="2000" dirty="0">
                <a:latin typeface="微软雅黑" panose="020B0503020204020204" pitchFamily="34" charset="-122"/>
                <a:ea typeface="微软雅黑" panose="020B0503020204020204" pitchFamily="34" charset="-122"/>
              </a:rPr>
              <a:t>时，则</a:t>
            </a:r>
            <a:r>
              <a:rPr lang="en-US" altLang="zh-CN" sz="2000" dirty="0">
                <a:latin typeface="微软雅黑" panose="020B0503020204020204" pitchFamily="34" charset="-122"/>
                <a:ea typeface="微软雅黑" panose="020B0503020204020204" pitchFamily="34" charset="-122"/>
              </a:rPr>
              <a:t>H(x)=x,</a:t>
            </a:r>
            <a:r>
              <a:rPr lang="zh-CN" altLang="zh-CN" sz="2000" dirty="0">
                <a:latin typeface="微软雅黑" panose="020B0503020204020204" pitchFamily="34" charset="-122"/>
                <a:ea typeface="微软雅黑" panose="020B0503020204020204" pitchFamily="34" charset="-122"/>
              </a:rPr>
              <a:t>得到恒等映射。</a:t>
            </a:r>
          </a:p>
          <a:p>
            <a:endParaRPr lang="zh-CN" altLang="en-US" dirty="0"/>
          </a:p>
        </p:txBody>
      </p:sp>
      <p:pic>
        <p:nvPicPr>
          <p:cNvPr id="13" name="图片 12">
            <a:extLst>
              <a:ext uri="{FF2B5EF4-FFF2-40B4-BE49-F238E27FC236}">
                <a16:creationId xmlns:a16="http://schemas.microsoft.com/office/drawing/2014/main" id="{062F3D69-B42E-45CE-92EE-F857414405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74" y="3988090"/>
            <a:ext cx="4374259" cy="2286198"/>
          </a:xfrm>
          <a:prstGeom prst="rect">
            <a:avLst/>
          </a:prstGeom>
        </p:spPr>
      </p:pic>
      <p:pic>
        <p:nvPicPr>
          <p:cNvPr id="16" name="图片 15">
            <a:extLst>
              <a:ext uri="{FF2B5EF4-FFF2-40B4-BE49-F238E27FC236}">
                <a16:creationId xmlns:a16="http://schemas.microsoft.com/office/drawing/2014/main" id="{EA5263FA-EECB-409C-BA5D-4DB286C01C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96586" y="3883843"/>
            <a:ext cx="7695414" cy="2974157"/>
          </a:xfrm>
          <a:prstGeom prst="rect">
            <a:avLst/>
          </a:prstGeom>
        </p:spPr>
      </p:pic>
    </p:spTree>
    <p:extLst>
      <p:ext uri="{BB962C8B-B14F-4D97-AF65-F5344CB8AC3E}">
        <p14:creationId xmlns:p14="http://schemas.microsoft.com/office/powerpoint/2010/main" val="28124315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338">
        <p15:prstTrans prst="pageCurlDouble"/>
      </p:transition>
    </mc:Choice>
    <mc:Fallback xmlns="">
      <p:transition spd="slow" advTm="3338">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12192001" cy="771550"/>
          </a:xfrm>
          <a:prstGeom prst="rect">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1"/>
          <p:cNvSpPr txBox="1"/>
          <p:nvPr/>
        </p:nvSpPr>
        <p:spPr>
          <a:xfrm>
            <a:off x="899591" y="123478"/>
            <a:ext cx="5699171" cy="502766"/>
          </a:xfrm>
          <a:prstGeom prst="rect">
            <a:avLst/>
          </a:prstGeom>
          <a:noFill/>
        </p:spPr>
        <p:txBody>
          <a:bodyPr wrap="square" lIns="91440" tIns="45720" rIns="91440" bIns="45720" rtlCol="0">
            <a:spAutoFit/>
          </a:bodyPr>
          <a:lstStyle/>
          <a:p>
            <a:r>
              <a:rPr lang="zh-CN" altLang="en-US" sz="2667" dirty="0">
                <a:solidFill>
                  <a:schemeClr val="bg1"/>
                </a:solidFill>
                <a:latin typeface="微软雅黑" panose="020B0503020204020204" pitchFamily="34" charset="-122"/>
                <a:ea typeface="微软雅黑" panose="020B0503020204020204" pitchFamily="34" charset="-122"/>
              </a:rPr>
              <a:t>沙漏网络</a:t>
            </a:r>
            <a:r>
              <a:rPr lang="en-US" altLang="zh-CN" sz="2667" dirty="0">
                <a:solidFill>
                  <a:schemeClr val="bg1"/>
                </a:solidFill>
                <a:latin typeface="微软雅黑" panose="020B0503020204020204" pitchFamily="34" charset="-122"/>
                <a:ea typeface="微软雅黑" panose="020B0503020204020204" pitchFamily="34" charset="-122"/>
              </a:rPr>
              <a:t>(Hourglass Network)</a:t>
            </a:r>
            <a:r>
              <a:rPr lang="zh-CN" altLang="en-US" sz="2667" dirty="0">
                <a:solidFill>
                  <a:schemeClr val="bg1"/>
                </a:solidFill>
                <a:latin typeface="微软雅黑" panose="020B0503020204020204" pitchFamily="34" charset="-122"/>
                <a:ea typeface="微软雅黑" panose="020B0503020204020204" pitchFamily="34" charset="-122"/>
              </a:rPr>
              <a:t>结构</a:t>
            </a:r>
          </a:p>
        </p:txBody>
      </p:sp>
      <p:sp>
        <p:nvSpPr>
          <p:cNvPr id="4" name="KSO_Shape"/>
          <p:cNvSpPr>
            <a:spLocks/>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9" name="右箭头 8"/>
          <p:cNvSpPr/>
          <p:nvPr/>
        </p:nvSpPr>
        <p:spPr>
          <a:xfrm>
            <a:off x="-1" y="2289041"/>
            <a:ext cx="3528253" cy="1380471"/>
          </a:xfrm>
          <a:prstGeom prst="rightArrow">
            <a:avLst>
              <a:gd name="adj1" fmla="val 66953"/>
              <a:gd name="adj2" fmla="val 50000"/>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4" name="TextBox 34"/>
          <p:cNvSpPr txBox="1"/>
          <p:nvPr/>
        </p:nvSpPr>
        <p:spPr>
          <a:xfrm>
            <a:off x="43074" y="2794611"/>
            <a:ext cx="2784309" cy="369332"/>
          </a:xfrm>
          <a:prstGeom prst="rect">
            <a:avLst/>
          </a:prstGeom>
          <a:noFill/>
        </p:spPr>
        <p:txBody>
          <a:bodyPr wrap="square" lIns="0" tIns="0" rIns="0" bIns="0" rtlCol="0">
            <a:spAutoFit/>
          </a:bodyPr>
          <a:lstStyle>
            <a:defPPr>
              <a:defRPr lang="zh-CN"/>
            </a:defPPr>
            <a:lvl1pPr algn="ctr">
              <a:defRPr sz="2000" b="1">
                <a:solidFill>
                  <a:schemeClr val="tx2"/>
                </a:solidFill>
                <a:latin typeface="微软雅黑" pitchFamily="34" charset="-122"/>
                <a:ea typeface="微软雅黑" pitchFamily="34" charset="-122"/>
              </a:defRPr>
            </a:lvl1pPr>
          </a:lstStyle>
          <a:p>
            <a:r>
              <a:rPr lang="zh-CN" altLang="en-US" sz="2400" dirty="0">
                <a:solidFill>
                  <a:schemeClr val="bg1"/>
                </a:solidFill>
              </a:rPr>
              <a:t>网络结构原理</a:t>
            </a:r>
          </a:p>
        </p:txBody>
      </p:sp>
      <p:pic>
        <p:nvPicPr>
          <p:cNvPr id="6" name="图片 5">
            <a:extLst>
              <a:ext uri="{FF2B5EF4-FFF2-40B4-BE49-F238E27FC236}">
                <a16:creationId xmlns:a16="http://schemas.microsoft.com/office/drawing/2014/main" id="{5F23CDA1-50B7-4EFC-82EB-23AE8214C6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2306" y="1389549"/>
            <a:ext cx="7535855" cy="2966987"/>
          </a:xfrm>
          <a:prstGeom prst="rect">
            <a:avLst/>
          </a:prstGeom>
        </p:spPr>
      </p:pic>
      <p:sp>
        <p:nvSpPr>
          <p:cNvPr id="11" name="文本框 10">
            <a:extLst>
              <a:ext uri="{FF2B5EF4-FFF2-40B4-BE49-F238E27FC236}">
                <a16:creationId xmlns:a16="http://schemas.microsoft.com/office/drawing/2014/main" id="{79EC0C76-70AD-460E-BCE3-66C2D22BEB3F}"/>
              </a:ext>
            </a:extLst>
          </p:cNvPr>
          <p:cNvSpPr txBox="1"/>
          <p:nvPr/>
        </p:nvSpPr>
        <p:spPr>
          <a:xfrm>
            <a:off x="5410986" y="841242"/>
            <a:ext cx="4578497" cy="369332"/>
          </a:xfrm>
          <a:prstGeom prst="rect">
            <a:avLst/>
          </a:prstGeom>
          <a:noFill/>
        </p:spPr>
        <p:txBody>
          <a:bodyPr wrap="none" rtlCol="0">
            <a:spAutoFit/>
          </a:bodyPr>
          <a:lstStyle/>
          <a:p>
            <a:r>
              <a:rPr lang="zh-CN" altLang="en-US" dirty="0">
                <a:hlinkClick r:id="rId4"/>
              </a:rPr>
              <a:t>原文链接：</a:t>
            </a:r>
            <a:r>
              <a:rPr lang="en-US" altLang="zh-CN" dirty="0">
                <a:hlinkClick r:id="rId4"/>
              </a:rPr>
              <a:t>https://arxiv.org/abs/1603.06937</a:t>
            </a:r>
            <a:endParaRPr lang="zh-CN" altLang="en-US" dirty="0"/>
          </a:p>
        </p:txBody>
      </p:sp>
      <p:sp>
        <p:nvSpPr>
          <p:cNvPr id="12" name="文本框 11">
            <a:extLst>
              <a:ext uri="{FF2B5EF4-FFF2-40B4-BE49-F238E27FC236}">
                <a16:creationId xmlns:a16="http://schemas.microsoft.com/office/drawing/2014/main" id="{C50E8FB1-C647-44FC-AFDE-4A0511A0EE04}"/>
              </a:ext>
            </a:extLst>
          </p:cNvPr>
          <p:cNvSpPr txBox="1"/>
          <p:nvPr/>
        </p:nvSpPr>
        <p:spPr>
          <a:xfrm>
            <a:off x="251520" y="4462770"/>
            <a:ext cx="11447144" cy="2246769"/>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因为网络结构的下采样和上采样操作，从结构上看像一个沙漏（</a:t>
            </a:r>
            <a:r>
              <a:rPr lang="en-US" altLang="zh-CN" sz="2000" dirty="0">
                <a:latin typeface="微软雅黑" panose="020B0503020204020204" pitchFamily="34" charset="-122"/>
                <a:ea typeface="微软雅黑" panose="020B0503020204020204" pitchFamily="34" charset="-122"/>
              </a:rPr>
              <a:t>hourglass</a:t>
            </a:r>
            <a:r>
              <a:rPr lang="zh-CN" altLang="en-US" sz="2000" dirty="0">
                <a:latin typeface="微软雅黑" panose="020B0503020204020204" pitchFamily="34" charset="-122"/>
                <a:ea typeface="微软雅黑" panose="020B0503020204020204" pitchFamily="34" charset="-122"/>
              </a:rPr>
              <a:t>） 而得名，像其他卷积方法一样，我们也将输入图片下采样到一个很小的分辨率，再上采样，并将统一尺寸的特征结合起来。</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Hourglass </a:t>
            </a:r>
            <a:r>
              <a:rPr lang="zh-CN" altLang="en-US" sz="2000" dirty="0">
                <a:latin typeface="微软雅黑" panose="020B0503020204020204" pitchFamily="34" charset="-122"/>
                <a:ea typeface="微软雅黑" panose="020B0503020204020204" pitchFamily="34" charset="-122"/>
              </a:rPr>
              <a:t>结构的设计主要是源于想要抓住每个尺度信息的需求。例如一些局部信息对识别一些特征（例如脸，手等）很重要，而对于最后姿态的估计需要对整个身体有一个好的理解，这就要抓住很多局部的特征信息并结合起来。人的朝向，他们四肢的排列，相邻关节的关系都是在不同尺度图像中最好辨认的。</a:t>
            </a:r>
            <a:r>
              <a:rPr lang="zh-CN" altLang="en-US" dirty="0"/>
              <a:t> </a:t>
            </a:r>
            <a:r>
              <a:rPr lang="zh-CN" altLang="en-US" sz="2000" dirty="0">
                <a:latin typeface="微软雅黑" panose="020B0503020204020204" pitchFamily="34" charset="-122"/>
                <a:ea typeface="微软雅黑" panose="020B0503020204020204" pitchFamily="34" charset="-122"/>
              </a:rPr>
              <a:t>而 </a:t>
            </a:r>
            <a:r>
              <a:rPr lang="en-US" altLang="zh-CN" sz="2000" dirty="0">
                <a:latin typeface="微软雅黑" panose="020B0503020204020204" pitchFamily="34" charset="-122"/>
                <a:ea typeface="微软雅黑" panose="020B0503020204020204" pitchFamily="34" charset="-122"/>
              </a:rPr>
              <a:t>hourglass </a:t>
            </a:r>
            <a:r>
              <a:rPr lang="zh-CN" altLang="en-US" sz="2000" dirty="0">
                <a:latin typeface="微软雅黑" panose="020B0503020204020204" pitchFamily="34" charset="-122"/>
                <a:ea typeface="微软雅黑" panose="020B0503020204020204" pitchFamily="34" charset="-122"/>
              </a:rPr>
              <a:t>则是一个简单的，最小化的设计，有这个能力捕捉全部的特征信息并做出最后的像素级别的预测。</a:t>
            </a:r>
          </a:p>
        </p:txBody>
      </p:sp>
    </p:spTree>
    <p:extLst>
      <p:ext uri="{BB962C8B-B14F-4D97-AF65-F5344CB8AC3E}">
        <p14:creationId xmlns:p14="http://schemas.microsoft.com/office/powerpoint/2010/main" val="8481390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338">
        <p15:prstTrans prst="pageCurlDouble"/>
      </p:transition>
    </mc:Choice>
    <mc:Fallback xmlns="">
      <p:transition spd="slow" advTm="3338">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12192001" cy="771550"/>
          </a:xfrm>
          <a:prstGeom prst="rect">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1"/>
          <p:cNvSpPr txBox="1"/>
          <p:nvPr/>
        </p:nvSpPr>
        <p:spPr>
          <a:xfrm>
            <a:off x="899592" y="123478"/>
            <a:ext cx="7914470" cy="502766"/>
          </a:xfrm>
          <a:prstGeom prst="rect">
            <a:avLst/>
          </a:prstGeom>
          <a:noFill/>
        </p:spPr>
        <p:txBody>
          <a:bodyPr wrap="square" lIns="91440" tIns="45720" rIns="91440" bIns="45720" rtlCol="0">
            <a:spAutoFit/>
          </a:bodyPr>
          <a:lstStyle/>
          <a:p>
            <a:r>
              <a:rPr lang="zh-CN" altLang="en-US" sz="2667" dirty="0">
                <a:solidFill>
                  <a:schemeClr val="bg1"/>
                </a:solidFill>
                <a:latin typeface="微软雅黑" panose="020B0503020204020204" pitchFamily="34" charset="-122"/>
                <a:ea typeface="微软雅黑" panose="020B0503020204020204" pitchFamily="34" charset="-122"/>
              </a:rPr>
              <a:t>级联沙漏网络</a:t>
            </a:r>
            <a:r>
              <a:rPr lang="en-US" altLang="zh-CN" sz="2667" dirty="0">
                <a:solidFill>
                  <a:schemeClr val="bg1"/>
                </a:solidFill>
                <a:latin typeface="微软雅黑" panose="020B0503020204020204" pitchFamily="34" charset="-122"/>
                <a:ea typeface="微软雅黑" panose="020B0503020204020204" pitchFamily="34" charset="-122"/>
              </a:rPr>
              <a:t>(Stacked Hourglass Network)</a:t>
            </a:r>
            <a:r>
              <a:rPr lang="zh-CN" altLang="en-US" sz="2667" dirty="0">
                <a:solidFill>
                  <a:schemeClr val="bg1"/>
                </a:solidFill>
                <a:latin typeface="微软雅黑" panose="020B0503020204020204" pitchFamily="34" charset="-122"/>
                <a:ea typeface="微软雅黑" panose="020B0503020204020204" pitchFamily="34" charset="-122"/>
              </a:rPr>
              <a:t>结构</a:t>
            </a:r>
          </a:p>
        </p:txBody>
      </p:sp>
      <p:sp>
        <p:nvSpPr>
          <p:cNvPr id="4" name="KSO_Shape"/>
          <p:cNvSpPr>
            <a:spLocks/>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9" name="右箭头 8"/>
          <p:cNvSpPr/>
          <p:nvPr/>
        </p:nvSpPr>
        <p:spPr>
          <a:xfrm>
            <a:off x="-1" y="1383289"/>
            <a:ext cx="3528253" cy="1380471"/>
          </a:xfrm>
          <a:prstGeom prst="rightArrow">
            <a:avLst>
              <a:gd name="adj1" fmla="val 66953"/>
              <a:gd name="adj2" fmla="val 50000"/>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4" name="TextBox 34"/>
          <p:cNvSpPr txBox="1"/>
          <p:nvPr/>
        </p:nvSpPr>
        <p:spPr>
          <a:xfrm>
            <a:off x="43074" y="1888858"/>
            <a:ext cx="2784309" cy="369332"/>
          </a:xfrm>
          <a:prstGeom prst="rect">
            <a:avLst/>
          </a:prstGeom>
          <a:noFill/>
        </p:spPr>
        <p:txBody>
          <a:bodyPr wrap="square" lIns="0" tIns="0" rIns="0" bIns="0" rtlCol="0">
            <a:spAutoFit/>
          </a:bodyPr>
          <a:lstStyle>
            <a:defPPr>
              <a:defRPr lang="zh-CN"/>
            </a:defPPr>
            <a:lvl1pPr algn="ctr">
              <a:defRPr sz="2000" b="1">
                <a:solidFill>
                  <a:schemeClr val="tx2"/>
                </a:solidFill>
                <a:latin typeface="微软雅黑" pitchFamily="34" charset="-122"/>
                <a:ea typeface="微软雅黑" pitchFamily="34" charset="-122"/>
              </a:defRPr>
            </a:lvl1pPr>
          </a:lstStyle>
          <a:p>
            <a:r>
              <a:rPr lang="zh-CN" altLang="en-US" sz="2400" dirty="0">
                <a:solidFill>
                  <a:schemeClr val="bg1"/>
                </a:solidFill>
              </a:rPr>
              <a:t>模块设计</a:t>
            </a:r>
          </a:p>
        </p:txBody>
      </p:sp>
      <p:pic>
        <p:nvPicPr>
          <p:cNvPr id="6" name="图片 5">
            <a:extLst>
              <a:ext uri="{FF2B5EF4-FFF2-40B4-BE49-F238E27FC236}">
                <a16:creationId xmlns:a16="http://schemas.microsoft.com/office/drawing/2014/main" id="{B9021E01-6D07-4B54-8AE6-881165D687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4128" y="799550"/>
            <a:ext cx="8284798" cy="2514123"/>
          </a:xfrm>
          <a:prstGeom prst="rect">
            <a:avLst/>
          </a:prstGeom>
        </p:spPr>
      </p:pic>
      <p:sp>
        <p:nvSpPr>
          <p:cNvPr id="8" name="文本框 7">
            <a:extLst>
              <a:ext uri="{FF2B5EF4-FFF2-40B4-BE49-F238E27FC236}">
                <a16:creationId xmlns:a16="http://schemas.microsoft.com/office/drawing/2014/main" id="{F2CDAAA1-A7FE-44F5-BD24-6E420090F859}"/>
              </a:ext>
            </a:extLst>
          </p:cNvPr>
          <p:cNvSpPr txBox="1"/>
          <p:nvPr/>
        </p:nvSpPr>
        <p:spPr>
          <a:xfrm>
            <a:off x="251520" y="4569493"/>
            <a:ext cx="4053525" cy="2031325"/>
          </a:xfrm>
          <a:prstGeom prst="rect">
            <a:avLst/>
          </a:prstGeom>
          <a:noFill/>
        </p:spPr>
        <p:txBody>
          <a:bodyPr wrap="square" rtlCol="0">
            <a:spAutoFit/>
          </a:bodyPr>
          <a:lstStyle/>
          <a:p>
            <a:r>
              <a:rPr lang="zh-CN" altLang="en-US" b="1" dirty="0"/>
              <a:t>文中指出相互关键点之间也是有关系的，知道了双肩就更好预测肘，知道了肘的位置就更好的预测手的位置，而每一个 “</a:t>
            </a:r>
            <a:r>
              <a:rPr lang="en-US" altLang="zh-CN" b="1" dirty="0"/>
              <a:t>hourglass” </a:t>
            </a:r>
            <a:r>
              <a:rPr lang="zh-CN" altLang="en-US" b="1" dirty="0"/>
              <a:t>结构都很会产生一个热力图预测，这样级联起来，</a:t>
            </a:r>
            <a:endParaRPr lang="en-US" altLang="zh-CN" b="1" dirty="0"/>
          </a:p>
          <a:p>
            <a:r>
              <a:rPr lang="zh-CN" altLang="en-US" b="1" dirty="0"/>
              <a:t>上一个 “</a:t>
            </a:r>
            <a:r>
              <a:rPr lang="en-US" altLang="zh-CN" b="1" dirty="0"/>
              <a:t>hourglass” </a:t>
            </a:r>
            <a:r>
              <a:rPr lang="zh-CN" altLang="en-US" b="1" dirty="0"/>
              <a:t>学习并预测的关节点之间的联系也可以为下一级所用。</a:t>
            </a:r>
            <a:endParaRPr lang="zh-CN" altLang="en-US" dirty="0"/>
          </a:p>
        </p:txBody>
      </p:sp>
      <p:pic>
        <p:nvPicPr>
          <p:cNvPr id="11" name="图片 10">
            <a:extLst>
              <a:ext uri="{FF2B5EF4-FFF2-40B4-BE49-F238E27FC236}">
                <a16:creationId xmlns:a16="http://schemas.microsoft.com/office/drawing/2014/main" id="{33ECFDFB-BD9F-4883-82B8-E97C6B3419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57701" y="3657600"/>
            <a:ext cx="7734299" cy="3200400"/>
          </a:xfrm>
          <a:prstGeom prst="rect">
            <a:avLst/>
          </a:prstGeom>
        </p:spPr>
      </p:pic>
      <p:pic>
        <p:nvPicPr>
          <p:cNvPr id="13" name="图片 12">
            <a:extLst>
              <a:ext uri="{FF2B5EF4-FFF2-40B4-BE49-F238E27FC236}">
                <a16:creationId xmlns:a16="http://schemas.microsoft.com/office/drawing/2014/main" id="{32170A38-BA7C-4C00-9A32-AB08638C86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93" y="3106710"/>
            <a:ext cx="4298052" cy="1425063"/>
          </a:xfrm>
          <a:prstGeom prst="rect">
            <a:avLst/>
          </a:prstGeom>
        </p:spPr>
      </p:pic>
    </p:spTree>
    <p:extLst>
      <p:ext uri="{BB962C8B-B14F-4D97-AF65-F5344CB8AC3E}">
        <p14:creationId xmlns:p14="http://schemas.microsoft.com/office/powerpoint/2010/main" val="28904201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338">
        <p15:prstTrans prst="pageCurlDouble"/>
      </p:transition>
    </mc:Choice>
    <mc:Fallback xmlns="">
      <p:transition spd="slow" advTm="3338">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4419600" y="2266950"/>
            <a:ext cx="0" cy="232410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4"/>
          <p:cNvSpPr txBox="1"/>
          <p:nvPr/>
        </p:nvSpPr>
        <p:spPr>
          <a:xfrm>
            <a:off x="4670988" y="2502375"/>
            <a:ext cx="6016061" cy="684785"/>
          </a:xfrm>
          <a:prstGeom prst="rect">
            <a:avLst/>
          </a:prstGeom>
          <a:noFill/>
        </p:spPr>
        <p:txBody>
          <a:bodyPr wrap="square" lIns="68562" tIns="34281" rIns="68562" bIns="34281" rtlCol="0">
            <a:spAutoFit/>
          </a:bodyPr>
          <a:lstStyle>
            <a:defPPr>
              <a:defRPr lang="zh-CN"/>
            </a:defPPr>
            <a:lvl1pPr>
              <a:defRPr sz="2000">
                <a:solidFill>
                  <a:schemeClr val="bg1"/>
                </a:solidFill>
                <a:latin typeface="微软雅黑"/>
                <a:ea typeface="微软雅黑"/>
              </a:defRPr>
            </a:lvl1pPr>
          </a:lstStyle>
          <a:p>
            <a:r>
              <a:rPr lang="en-US" altLang="zh-CN" sz="4000" b="1" dirty="0">
                <a:solidFill>
                  <a:srgbClr val="0070C0"/>
                </a:solidFill>
                <a:latin typeface="微软雅黑" panose="020B0503020204020204" pitchFamily="34" charset="-122"/>
                <a:ea typeface="微软雅黑" panose="020B0503020204020204" pitchFamily="34" charset="-122"/>
              </a:rPr>
              <a:t>3</a:t>
            </a:r>
            <a:r>
              <a:rPr lang="zh-CN" altLang="en-US" sz="4000" b="1" dirty="0">
                <a:solidFill>
                  <a:srgbClr val="0070C0"/>
                </a:solidFill>
                <a:latin typeface="微软雅黑" panose="020B0503020204020204" pitchFamily="34" charset="-122"/>
                <a:ea typeface="微软雅黑" panose="020B0503020204020204" pitchFamily="34" charset="-122"/>
              </a:rPr>
              <a:t>、存在的问题</a:t>
            </a:r>
          </a:p>
        </p:txBody>
      </p:sp>
      <p:sp>
        <p:nvSpPr>
          <p:cNvPr id="16" name="椭圆 15"/>
          <p:cNvSpPr/>
          <p:nvPr/>
        </p:nvSpPr>
        <p:spPr>
          <a:xfrm>
            <a:off x="4914900" y="3508173"/>
            <a:ext cx="216000" cy="216000"/>
          </a:xfrm>
          <a:prstGeom prst="ellipse">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7" name="文本框 16"/>
          <p:cNvSpPr txBox="1"/>
          <p:nvPr/>
        </p:nvSpPr>
        <p:spPr>
          <a:xfrm>
            <a:off x="5152616" y="3431507"/>
            <a:ext cx="954107"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问题一</a:t>
            </a:r>
          </a:p>
        </p:txBody>
      </p:sp>
      <p:sp>
        <p:nvSpPr>
          <p:cNvPr id="18" name="椭圆 17"/>
          <p:cNvSpPr/>
          <p:nvPr/>
        </p:nvSpPr>
        <p:spPr>
          <a:xfrm>
            <a:off x="7449053" y="3508173"/>
            <a:ext cx="216000" cy="216000"/>
          </a:xfrm>
          <a:prstGeom prst="ellipse">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9" name="文本框 18"/>
          <p:cNvSpPr txBox="1"/>
          <p:nvPr/>
        </p:nvSpPr>
        <p:spPr>
          <a:xfrm>
            <a:off x="7686769" y="3431507"/>
            <a:ext cx="954107"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问题二</a:t>
            </a:r>
          </a:p>
        </p:txBody>
      </p:sp>
      <p:pic>
        <p:nvPicPr>
          <p:cNvPr id="6" name="图片 5">
            <a:extLst>
              <a:ext uri="{FF2B5EF4-FFF2-40B4-BE49-F238E27FC236}">
                <a16:creationId xmlns:a16="http://schemas.microsoft.com/office/drawing/2014/main" id="{338AD0E1-7933-49A2-9A85-A74B971767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6451" y="2502375"/>
            <a:ext cx="1924050" cy="1924050"/>
          </a:xfrm>
          <a:prstGeom prst="rect">
            <a:avLst/>
          </a:prstGeom>
        </p:spPr>
      </p:pic>
      <p:sp>
        <p:nvSpPr>
          <p:cNvPr id="11" name="椭圆 10">
            <a:extLst>
              <a:ext uri="{FF2B5EF4-FFF2-40B4-BE49-F238E27FC236}">
                <a16:creationId xmlns:a16="http://schemas.microsoft.com/office/drawing/2014/main" id="{EA9FF917-EF5D-417A-8EA1-47EAE0F13DE1}"/>
              </a:ext>
            </a:extLst>
          </p:cNvPr>
          <p:cNvSpPr/>
          <p:nvPr/>
        </p:nvSpPr>
        <p:spPr>
          <a:xfrm>
            <a:off x="4913917" y="4210425"/>
            <a:ext cx="216000" cy="216000"/>
          </a:xfrm>
          <a:prstGeom prst="ellipse">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3" name="文本框 12">
            <a:extLst>
              <a:ext uri="{FF2B5EF4-FFF2-40B4-BE49-F238E27FC236}">
                <a16:creationId xmlns:a16="http://schemas.microsoft.com/office/drawing/2014/main" id="{120C4514-9A5E-4A28-BB99-F8B5908756C8}"/>
              </a:ext>
            </a:extLst>
          </p:cNvPr>
          <p:cNvSpPr txBox="1"/>
          <p:nvPr/>
        </p:nvSpPr>
        <p:spPr>
          <a:xfrm>
            <a:off x="5156816" y="4118370"/>
            <a:ext cx="954107"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问题三</a:t>
            </a:r>
          </a:p>
        </p:txBody>
      </p:sp>
    </p:spTree>
    <p:extLst>
      <p:ext uri="{BB962C8B-B14F-4D97-AF65-F5344CB8AC3E}">
        <p14:creationId xmlns:p14="http://schemas.microsoft.com/office/powerpoint/2010/main" val="3335205085"/>
      </p:ext>
    </p:extLst>
  </p:cSld>
  <p:clrMapOvr>
    <a:masterClrMapping/>
  </p:clrMapOvr>
  <p:transition spd="slow" advTm="464">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12192001" cy="771550"/>
          </a:xfrm>
          <a:prstGeom prst="rect">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1"/>
          <p:cNvSpPr txBox="1"/>
          <p:nvPr/>
        </p:nvSpPr>
        <p:spPr>
          <a:xfrm>
            <a:off x="899592" y="123478"/>
            <a:ext cx="3855583" cy="502766"/>
          </a:xfrm>
          <a:prstGeom prst="rect">
            <a:avLst/>
          </a:prstGeom>
          <a:noFill/>
        </p:spPr>
        <p:txBody>
          <a:bodyPr wrap="square" lIns="91440" tIns="45720" rIns="91440" bIns="45720" rtlCol="0">
            <a:spAutoFit/>
          </a:bodyPr>
          <a:lstStyle/>
          <a:p>
            <a:r>
              <a:rPr lang="zh-CN" altLang="en-US" sz="2667" dirty="0">
                <a:solidFill>
                  <a:schemeClr val="bg1"/>
                </a:solidFill>
                <a:latin typeface="微软雅黑" panose="020B0503020204020204" pitchFamily="34" charset="-122"/>
                <a:ea typeface="微软雅黑" panose="020B0503020204020204" pitchFamily="34" charset="-122"/>
              </a:rPr>
              <a:t>存在的问题</a:t>
            </a:r>
          </a:p>
        </p:txBody>
      </p:sp>
      <p:sp>
        <p:nvSpPr>
          <p:cNvPr id="4" name="KSO_Shape"/>
          <p:cNvSpPr>
            <a:spLocks/>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9" name="菱形 18">
            <a:extLst>
              <a:ext uri="{FF2B5EF4-FFF2-40B4-BE49-F238E27FC236}">
                <a16:creationId xmlns:a16="http://schemas.microsoft.com/office/drawing/2014/main" id="{EE46FDBF-D274-4E53-9330-689050046893}"/>
              </a:ext>
            </a:extLst>
          </p:cNvPr>
          <p:cNvSpPr/>
          <p:nvPr/>
        </p:nvSpPr>
        <p:spPr>
          <a:xfrm>
            <a:off x="1734531" y="1417813"/>
            <a:ext cx="1621410" cy="1563298"/>
          </a:xfrm>
          <a:prstGeom prst="diamond">
            <a:avLst/>
          </a:prstGeom>
          <a:solidFill>
            <a:srgbClr val="1D629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C434537E-373D-4E22-99E8-98C452EFEA59}"/>
              </a:ext>
            </a:extLst>
          </p:cNvPr>
          <p:cNvSpPr txBox="1"/>
          <p:nvPr/>
        </p:nvSpPr>
        <p:spPr>
          <a:xfrm>
            <a:off x="2253005" y="1596116"/>
            <a:ext cx="584463" cy="1384995"/>
          </a:xfrm>
          <a:prstGeom prst="rect">
            <a:avLst/>
          </a:prstGeom>
          <a:noFill/>
        </p:spPr>
        <p:txBody>
          <a:bodyPr wrap="squar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问题 一</a:t>
            </a:r>
          </a:p>
        </p:txBody>
      </p:sp>
      <p:sp>
        <p:nvSpPr>
          <p:cNvPr id="28" name="菱形 27">
            <a:extLst>
              <a:ext uri="{FF2B5EF4-FFF2-40B4-BE49-F238E27FC236}">
                <a16:creationId xmlns:a16="http://schemas.microsoft.com/office/drawing/2014/main" id="{BAB79DFA-9970-4A01-96E1-5C9BD1A46380}"/>
              </a:ext>
            </a:extLst>
          </p:cNvPr>
          <p:cNvSpPr/>
          <p:nvPr/>
        </p:nvSpPr>
        <p:spPr>
          <a:xfrm>
            <a:off x="1734531" y="4912589"/>
            <a:ext cx="1621410" cy="1563298"/>
          </a:xfrm>
          <a:prstGeom prst="diamond">
            <a:avLst/>
          </a:prstGeom>
          <a:solidFill>
            <a:srgbClr val="1D629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706BE3F4-17A7-47DB-BC24-516A8F511E64}"/>
              </a:ext>
            </a:extLst>
          </p:cNvPr>
          <p:cNvSpPr txBox="1"/>
          <p:nvPr/>
        </p:nvSpPr>
        <p:spPr>
          <a:xfrm>
            <a:off x="2253005" y="5003513"/>
            <a:ext cx="584463" cy="1384995"/>
          </a:xfrm>
          <a:prstGeom prst="rect">
            <a:avLst/>
          </a:prstGeom>
          <a:noFill/>
        </p:spPr>
        <p:txBody>
          <a:bodyPr wrap="squar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问题 三</a:t>
            </a:r>
          </a:p>
        </p:txBody>
      </p:sp>
      <p:sp>
        <p:nvSpPr>
          <p:cNvPr id="31" name="文本框 30">
            <a:extLst>
              <a:ext uri="{FF2B5EF4-FFF2-40B4-BE49-F238E27FC236}">
                <a16:creationId xmlns:a16="http://schemas.microsoft.com/office/drawing/2014/main" id="{395D0FCF-A323-40A2-8FF5-E3864F47EE6D}"/>
              </a:ext>
            </a:extLst>
          </p:cNvPr>
          <p:cNvSpPr txBox="1"/>
          <p:nvPr/>
        </p:nvSpPr>
        <p:spPr>
          <a:xfrm>
            <a:off x="3874414" y="1874566"/>
            <a:ext cx="8107053" cy="1200329"/>
          </a:xfrm>
          <a:prstGeom prst="rect">
            <a:avLst/>
          </a:prstGeom>
          <a:noFill/>
        </p:spPr>
        <p:txBody>
          <a:bodyPr wrap="square" rtlCol="0">
            <a:spAutoFit/>
          </a:bodyPr>
          <a:lstStyle/>
          <a:p>
            <a:r>
              <a:rPr lang="zh-CN" altLang="zh-CN" dirty="0">
                <a:latin typeface="微软雅黑" panose="020B0503020204020204" pitchFamily="34" charset="-122"/>
                <a:ea typeface="微软雅黑" panose="020B0503020204020204" pitchFamily="34" charset="-122"/>
              </a:rPr>
              <a:t>虽然基于两阶段的三维人体姿态识别方法在一定程度上取决于二维姿态检测器的性能，但是与基于端到端的三维人体姿态识别相比，其可以在不同的无对应关系的数据库分开训练二维、三维姿态检测器，不因只存在</a:t>
            </a:r>
            <a:r>
              <a:rPr lang="en-US" altLang="zh-CN" dirty="0">
                <a:latin typeface="微软雅黑" panose="020B0503020204020204" pitchFamily="34" charset="-122"/>
                <a:ea typeface="微软雅黑" panose="020B0503020204020204" pitchFamily="34" charset="-122"/>
              </a:rPr>
              <a:t>2D</a:t>
            </a:r>
            <a:r>
              <a:rPr lang="zh-CN" altLang="zh-CN" dirty="0">
                <a:latin typeface="微软雅黑" panose="020B0503020204020204" pitchFamily="34" charset="-122"/>
                <a:ea typeface="微软雅黑" panose="020B0503020204020204" pitchFamily="34" charset="-122"/>
              </a:rPr>
              <a:t>标注而无对应的</a:t>
            </a:r>
            <a:r>
              <a:rPr lang="en-US" altLang="zh-CN" dirty="0">
                <a:latin typeface="微软雅黑" panose="020B0503020204020204" pitchFamily="34" charset="-122"/>
                <a:ea typeface="微软雅黑" panose="020B0503020204020204" pitchFamily="34" charset="-122"/>
              </a:rPr>
              <a:t>3D</a:t>
            </a:r>
            <a:r>
              <a:rPr lang="zh-CN" altLang="zh-CN" dirty="0">
                <a:latin typeface="微软雅黑" panose="020B0503020204020204" pitchFamily="34" charset="-122"/>
                <a:ea typeface="微软雅黑" panose="020B0503020204020204" pitchFamily="34" charset="-122"/>
              </a:rPr>
              <a:t>标注的图像数据限制，可训练数据范围更广，训练方式更加多样化</a:t>
            </a:r>
            <a:r>
              <a:rPr lang="zh-CN" altLang="zh-CN" dirty="0"/>
              <a:t>。</a:t>
            </a:r>
            <a:endParaRPr lang="zh-CN" altLang="en-US" sz="2000" dirty="0">
              <a:latin typeface="微软雅黑" panose="020B0503020204020204" pitchFamily="34" charset="-122"/>
              <a:ea typeface="微软雅黑" panose="020B0503020204020204" pitchFamily="34" charset="-122"/>
            </a:endParaRPr>
          </a:p>
        </p:txBody>
      </p:sp>
      <p:sp>
        <p:nvSpPr>
          <p:cNvPr id="32" name="文本框 31">
            <a:extLst>
              <a:ext uri="{FF2B5EF4-FFF2-40B4-BE49-F238E27FC236}">
                <a16:creationId xmlns:a16="http://schemas.microsoft.com/office/drawing/2014/main" id="{315FA6A2-EFE1-457A-B8E8-75FAF017C56E}"/>
              </a:ext>
            </a:extLst>
          </p:cNvPr>
          <p:cNvSpPr txBox="1"/>
          <p:nvPr/>
        </p:nvSpPr>
        <p:spPr>
          <a:xfrm>
            <a:off x="3874415" y="1412901"/>
            <a:ext cx="3874418" cy="46166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3D</a:t>
            </a:r>
            <a:r>
              <a:rPr lang="zh-CN" altLang="en-US" sz="2400" b="1" dirty="0">
                <a:latin typeface="微软雅黑" panose="020B0503020204020204" pitchFamily="34" charset="-122"/>
                <a:ea typeface="微软雅黑" panose="020B0503020204020204" pitchFamily="34" charset="-122"/>
              </a:rPr>
              <a:t>人体姿态估计算法思路</a:t>
            </a:r>
          </a:p>
        </p:txBody>
      </p:sp>
      <p:sp>
        <p:nvSpPr>
          <p:cNvPr id="33" name="菱形 32">
            <a:extLst>
              <a:ext uri="{FF2B5EF4-FFF2-40B4-BE49-F238E27FC236}">
                <a16:creationId xmlns:a16="http://schemas.microsoft.com/office/drawing/2014/main" id="{A1DA3750-8327-43FE-BF2E-DE4C4DD631AC}"/>
              </a:ext>
            </a:extLst>
          </p:cNvPr>
          <p:cNvSpPr/>
          <p:nvPr/>
        </p:nvSpPr>
        <p:spPr>
          <a:xfrm>
            <a:off x="10047403" y="3231399"/>
            <a:ext cx="1621410" cy="1563298"/>
          </a:xfrm>
          <a:prstGeom prst="diamond">
            <a:avLst/>
          </a:prstGeom>
          <a:solidFill>
            <a:srgbClr val="1D629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979F5C6B-65D6-4554-95F1-58BA2329DA92}"/>
              </a:ext>
            </a:extLst>
          </p:cNvPr>
          <p:cNvSpPr txBox="1"/>
          <p:nvPr/>
        </p:nvSpPr>
        <p:spPr>
          <a:xfrm>
            <a:off x="10565877" y="3343714"/>
            <a:ext cx="584463" cy="1384995"/>
          </a:xfrm>
          <a:prstGeom prst="rect">
            <a:avLst/>
          </a:prstGeom>
          <a:noFill/>
        </p:spPr>
        <p:txBody>
          <a:bodyPr wrap="squar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问题 二</a:t>
            </a:r>
          </a:p>
        </p:txBody>
      </p:sp>
      <p:sp>
        <p:nvSpPr>
          <p:cNvPr id="35" name="文本框 34">
            <a:extLst>
              <a:ext uri="{FF2B5EF4-FFF2-40B4-BE49-F238E27FC236}">
                <a16:creationId xmlns:a16="http://schemas.microsoft.com/office/drawing/2014/main" id="{6FD4A962-828F-4331-B38F-D5854D3012AB}"/>
              </a:ext>
            </a:extLst>
          </p:cNvPr>
          <p:cNvSpPr txBox="1"/>
          <p:nvPr/>
        </p:nvSpPr>
        <p:spPr>
          <a:xfrm>
            <a:off x="1734530" y="3715806"/>
            <a:ext cx="8022211" cy="1200329"/>
          </a:xfrm>
          <a:prstGeom prst="rect">
            <a:avLst/>
          </a:prstGeom>
          <a:noFill/>
        </p:spPr>
        <p:txBody>
          <a:bodyPr wrap="square" rtlCol="0">
            <a:spAutoFit/>
          </a:bodyPr>
          <a:lstStyle/>
          <a:p>
            <a:r>
              <a:rPr lang="zh-CN" altLang="zh-CN" dirty="0">
                <a:latin typeface="微软雅黑" panose="020B0503020204020204" pitchFamily="34" charset="-122"/>
                <a:ea typeface="微软雅黑" panose="020B0503020204020204" pitchFamily="34" charset="-122"/>
              </a:rPr>
              <a:t>如果按照工程实现的角度来说，由于涉及到摄像机的畸变问题，使得计算复杂度很高，导致直接计算投影矩阵很困难，这里考虑理想条件，切向畸变不考虑。因此，在调用标记照片集的摄像机参数，在求解目标点的坐标位置时，应忽略切向畸变对于转换矩阵的影响。</a:t>
            </a:r>
            <a:endParaRPr lang="zh-CN" altLang="en-US" sz="2000" dirty="0">
              <a:latin typeface="微软雅黑" panose="020B0503020204020204" pitchFamily="34" charset="-122"/>
              <a:ea typeface="微软雅黑" panose="020B0503020204020204" pitchFamily="34" charset="-122"/>
            </a:endParaRPr>
          </a:p>
        </p:txBody>
      </p:sp>
      <p:sp>
        <p:nvSpPr>
          <p:cNvPr id="36" name="文本框 35">
            <a:extLst>
              <a:ext uri="{FF2B5EF4-FFF2-40B4-BE49-F238E27FC236}">
                <a16:creationId xmlns:a16="http://schemas.microsoft.com/office/drawing/2014/main" id="{4BA7019A-4AC9-48E7-9C41-E54F9AD447F7}"/>
              </a:ext>
            </a:extLst>
          </p:cNvPr>
          <p:cNvSpPr txBox="1"/>
          <p:nvPr/>
        </p:nvSpPr>
        <p:spPr>
          <a:xfrm>
            <a:off x="1734531" y="3254141"/>
            <a:ext cx="3874418"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摄像机参数选取及模型调用</a:t>
            </a:r>
          </a:p>
        </p:txBody>
      </p:sp>
      <p:sp>
        <p:nvSpPr>
          <p:cNvPr id="37" name="文本框 36">
            <a:extLst>
              <a:ext uri="{FF2B5EF4-FFF2-40B4-BE49-F238E27FC236}">
                <a16:creationId xmlns:a16="http://schemas.microsoft.com/office/drawing/2014/main" id="{73D429C0-2A42-4D32-B157-FDC6CCD0E3DC}"/>
              </a:ext>
            </a:extLst>
          </p:cNvPr>
          <p:cNvSpPr txBox="1"/>
          <p:nvPr/>
        </p:nvSpPr>
        <p:spPr>
          <a:xfrm>
            <a:off x="3874414" y="5470946"/>
            <a:ext cx="7654566" cy="1200329"/>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cs typeface="楷体_GB2312"/>
              </a:rPr>
              <a:t>因为</a:t>
            </a:r>
            <a:r>
              <a:rPr lang="zh-CN" altLang="zh-CN" dirty="0">
                <a:latin typeface="微软雅黑" panose="020B0503020204020204" pitchFamily="34" charset="-122"/>
                <a:ea typeface="微软雅黑" panose="020B0503020204020204" pitchFamily="34" charset="-122"/>
                <a:cs typeface="楷体_GB2312"/>
              </a:rPr>
              <a:t>图像存在复杂背景干扰和遮挡问题，还存在视角局限的问题</a:t>
            </a:r>
            <a:r>
              <a:rPr lang="en-US" altLang="zh-CN" dirty="0">
                <a:latin typeface="微软雅黑" panose="020B0503020204020204" pitchFamily="34" charset="-122"/>
                <a:ea typeface="微软雅黑" panose="020B0503020204020204" pitchFamily="34" charset="-122"/>
                <a:cs typeface="楷体_GB2312"/>
              </a:rPr>
              <a:t>,</a:t>
            </a:r>
            <a:r>
              <a:rPr lang="zh-CN" altLang="en-US" dirty="0">
                <a:latin typeface="微软雅黑" panose="020B0503020204020204" pitchFamily="34" charset="-122"/>
                <a:ea typeface="微软雅黑" panose="020B0503020204020204" pitchFamily="34" charset="-122"/>
                <a:cs typeface="楷体_GB2312"/>
              </a:rPr>
              <a:t>尤其在识别人体的肩部和头部的时候，还存在识别精度不高的情况。因此在优化神经网络结构的过程中，考虑到残差网络这一结构，保留了卷积层和池化层下采样的时候丢失的初识信息，使得识别精确性更高。</a:t>
            </a:r>
            <a:endParaRPr lang="zh-CN" altLang="en-US" dirty="0">
              <a:latin typeface="微软雅黑" panose="020B0503020204020204" pitchFamily="34" charset="-122"/>
              <a:ea typeface="微软雅黑" panose="020B0503020204020204" pitchFamily="34" charset="-122"/>
            </a:endParaRPr>
          </a:p>
        </p:txBody>
      </p:sp>
      <p:sp>
        <p:nvSpPr>
          <p:cNvPr id="38" name="文本框 37">
            <a:extLst>
              <a:ext uri="{FF2B5EF4-FFF2-40B4-BE49-F238E27FC236}">
                <a16:creationId xmlns:a16="http://schemas.microsoft.com/office/drawing/2014/main" id="{D72A529B-E8AF-4FC4-AD2A-46BBD13EB756}"/>
              </a:ext>
            </a:extLst>
          </p:cNvPr>
          <p:cNvSpPr txBox="1"/>
          <p:nvPr/>
        </p:nvSpPr>
        <p:spPr>
          <a:xfrm>
            <a:off x="3874414" y="4947452"/>
            <a:ext cx="3289955"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如何提高识别精确性</a:t>
            </a:r>
          </a:p>
        </p:txBody>
      </p:sp>
    </p:spTree>
    <p:extLst>
      <p:ext uri="{BB962C8B-B14F-4D97-AF65-F5344CB8AC3E}">
        <p14:creationId xmlns:p14="http://schemas.microsoft.com/office/powerpoint/2010/main" val="20058329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7167">
        <p15:prstTrans prst="pageCurlDouble"/>
      </p:transition>
    </mc:Choice>
    <mc:Fallback xmlns="">
      <p:transition spd="slow" advTm="7167">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4419600" y="2266950"/>
            <a:ext cx="0" cy="232410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4"/>
          <p:cNvSpPr txBox="1"/>
          <p:nvPr/>
        </p:nvSpPr>
        <p:spPr>
          <a:xfrm>
            <a:off x="4670988" y="2502375"/>
            <a:ext cx="6016061" cy="684785"/>
          </a:xfrm>
          <a:prstGeom prst="rect">
            <a:avLst/>
          </a:prstGeom>
          <a:noFill/>
        </p:spPr>
        <p:txBody>
          <a:bodyPr wrap="square" lIns="68562" tIns="34281" rIns="68562" bIns="34281" rtlCol="0">
            <a:spAutoFit/>
          </a:bodyPr>
          <a:lstStyle>
            <a:defPPr>
              <a:defRPr lang="zh-CN"/>
            </a:defPPr>
            <a:lvl1pPr>
              <a:defRPr sz="2000">
                <a:solidFill>
                  <a:schemeClr val="bg1"/>
                </a:solidFill>
                <a:latin typeface="微软雅黑"/>
                <a:ea typeface="微软雅黑"/>
              </a:defRPr>
            </a:lvl1pPr>
          </a:lstStyle>
          <a:p>
            <a:r>
              <a:rPr lang="en-US" altLang="zh-CN" sz="4000" b="1" dirty="0">
                <a:solidFill>
                  <a:srgbClr val="0070C0"/>
                </a:solidFill>
                <a:latin typeface="微软雅黑" panose="020B0503020204020204" pitchFamily="34" charset="-122"/>
                <a:ea typeface="微软雅黑" panose="020B0503020204020204" pitchFamily="34" charset="-122"/>
              </a:rPr>
              <a:t>4</a:t>
            </a:r>
            <a:r>
              <a:rPr lang="zh-CN" altLang="en-US" sz="4000" b="1" dirty="0">
                <a:solidFill>
                  <a:srgbClr val="0070C0"/>
                </a:solidFill>
                <a:latin typeface="微软雅黑" panose="020B0503020204020204" pitchFamily="34" charset="-122"/>
                <a:ea typeface="微软雅黑" panose="020B0503020204020204" pitchFamily="34" charset="-122"/>
              </a:rPr>
              <a:t>、后续工作</a:t>
            </a:r>
          </a:p>
        </p:txBody>
      </p:sp>
      <p:sp>
        <p:nvSpPr>
          <p:cNvPr id="16" name="椭圆 15"/>
          <p:cNvSpPr/>
          <p:nvPr/>
        </p:nvSpPr>
        <p:spPr>
          <a:xfrm>
            <a:off x="4914900" y="3508173"/>
            <a:ext cx="216000" cy="216000"/>
          </a:xfrm>
          <a:prstGeom prst="ellipse">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7" name="文本框 16"/>
          <p:cNvSpPr txBox="1"/>
          <p:nvPr/>
        </p:nvSpPr>
        <p:spPr>
          <a:xfrm>
            <a:off x="5152616" y="3431507"/>
            <a:ext cx="201369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2D-3D</a:t>
            </a:r>
            <a:r>
              <a:rPr lang="zh-CN" altLang="en-US" sz="2000" dirty="0">
                <a:latin typeface="微软雅黑" panose="020B0503020204020204" pitchFamily="34" charset="-122"/>
                <a:ea typeface="微软雅黑" panose="020B0503020204020204" pitchFamily="34" charset="-122"/>
              </a:rPr>
              <a:t>模块设计</a:t>
            </a:r>
          </a:p>
        </p:txBody>
      </p:sp>
      <p:sp>
        <p:nvSpPr>
          <p:cNvPr id="18" name="椭圆 17"/>
          <p:cNvSpPr/>
          <p:nvPr/>
        </p:nvSpPr>
        <p:spPr>
          <a:xfrm>
            <a:off x="7449053" y="3508173"/>
            <a:ext cx="216000" cy="216000"/>
          </a:xfrm>
          <a:prstGeom prst="ellipse">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9" name="文本框 18"/>
          <p:cNvSpPr txBox="1"/>
          <p:nvPr/>
        </p:nvSpPr>
        <p:spPr>
          <a:xfrm>
            <a:off x="7686769" y="3431507"/>
            <a:ext cx="1723549"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识别精度测试</a:t>
            </a:r>
          </a:p>
        </p:txBody>
      </p:sp>
      <p:sp>
        <p:nvSpPr>
          <p:cNvPr id="22" name="椭圆 21"/>
          <p:cNvSpPr/>
          <p:nvPr/>
        </p:nvSpPr>
        <p:spPr>
          <a:xfrm>
            <a:off x="4914900" y="4029143"/>
            <a:ext cx="216000" cy="216000"/>
          </a:xfrm>
          <a:prstGeom prst="ellipse">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3" name="文本框 22"/>
          <p:cNvSpPr txBox="1"/>
          <p:nvPr/>
        </p:nvSpPr>
        <p:spPr>
          <a:xfrm>
            <a:off x="5152616" y="3952477"/>
            <a:ext cx="1980029"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论文写作及查重</a:t>
            </a:r>
          </a:p>
        </p:txBody>
      </p:sp>
      <p:pic>
        <p:nvPicPr>
          <p:cNvPr id="6" name="图片 5">
            <a:extLst>
              <a:ext uri="{FF2B5EF4-FFF2-40B4-BE49-F238E27FC236}">
                <a16:creationId xmlns:a16="http://schemas.microsoft.com/office/drawing/2014/main" id="{338AD0E1-7933-49A2-9A85-A74B971767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6451" y="2502375"/>
            <a:ext cx="1924050" cy="1924050"/>
          </a:xfrm>
          <a:prstGeom prst="rect">
            <a:avLst/>
          </a:prstGeom>
        </p:spPr>
      </p:pic>
    </p:spTree>
    <p:extLst>
      <p:ext uri="{BB962C8B-B14F-4D97-AF65-F5344CB8AC3E}">
        <p14:creationId xmlns:p14="http://schemas.microsoft.com/office/powerpoint/2010/main" val="758762716"/>
      </p:ext>
    </p:extLst>
  </p:cSld>
  <p:clrMapOvr>
    <a:masterClrMapping/>
  </p:clrMapOvr>
  <p:transition spd="slow" advTm="761">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12192001" cy="771550"/>
          </a:xfrm>
          <a:prstGeom prst="rect">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1"/>
          <p:cNvSpPr txBox="1"/>
          <p:nvPr/>
        </p:nvSpPr>
        <p:spPr>
          <a:xfrm>
            <a:off x="899592" y="123478"/>
            <a:ext cx="3855583" cy="502766"/>
          </a:xfrm>
          <a:prstGeom prst="rect">
            <a:avLst/>
          </a:prstGeom>
          <a:noFill/>
        </p:spPr>
        <p:txBody>
          <a:bodyPr wrap="square" lIns="91440" tIns="45720" rIns="91440" bIns="45720" rtlCol="0">
            <a:spAutoFit/>
          </a:bodyPr>
          <a:lstStyle/>
          <a:p>
            <a:r>
              <a:rPr lang="en-US" altLang="zh-CN" sz="2667" dirty="0">
                <a:solidFill>
                  <a:schemeClr val="bg1"/>
                </a:solidFill>
                <a:latin typeface="微软雅黑" panose="020B0503020204020204" pitchFamily="34" charset="-122"/>
                <a:ea typeface="微软雅黑" panose="020B0503020204020204" pitchFamily="34" charset="-122"/>
              </a:rPr>
              <a:t>2D-3D</a:t>
            </a:r>
            <a:r>
              <a:rPr lang="zh-CN" altLang="en-US" sz="2667" dirty="0">
                <a:solidFill>
                  <a:schemeClr val="bg1"/>
                </a:solidFill>
                <a:latin typeface="微软雅黑" panose="020B0503020204020204" pitchFamily="34" charset="-122"/>
                <a:ea typeface="微软雅黑" panose="020B0503020204020204" pitchFamily="34" charset="-122"/>
              </a:rPr>
              <a:t>模块设计</a:t>
            </a:r>
          </a:p>
        </p:txBody>
      </p:sp>
      <p:sp>
        <p:nvSpPr>
          <p:cNvPr id="4" name="KSO_Shape"/>
          <p:cNvSpPr>
            <a:spLocks/>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9" name="右箭头 8"/>
          <p:cNvSpPr/>
          <p:nvPr/>
        </p:nvSpPr>
        <p:spPr>
          <a:xfrm>
            <a:off x="498200" y="2862593"/>
            <a:ext cx="3528253" cy="1380471"/>
          </a:xfrm>
          <a:prstGeom prst="rightArrow">
            <a:avLst>
              <a:gd name="adj1" fmla="val 66953"/>
              <a:gd name="adj2" fmla="val 50000"/>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1" name="TextBox 31"/>
          <p:cNvSpPr txBox="1"/>
          <p:nvPr/>
        </p:nvSpPr>
        <p:spPr>
          <a:xfrm>
            <a:off x="631683" y="2005675"/>
            <a:ext cx="2517347" cy="369332"/>
          </a:xfrm>
          <a:prstGeom prst="rect">
            <a:avLst/>
          </a:prstGeom>
          <a:noFill/>
        </p:spPr>
        <p:txBody>
          <a:bodyPr wrap="square" lIns="0" tIns="0" rIns="0" bIns="0" rtlCol="0">
            <a:spAutoFit/>
          </a:bodyPr>
          <a:lstStyle>
            <a:defPPr>
              <a:defRPr lang="zh-CN"/>
            </a:defPPr>
            <a:lvl1pPr algn="ctr">
              <a:defRPr sz="2000" b="1">
                <a:solidFill>
                  <a:schemeClr val="tx2"/>
                </a:solidFill>
                <a:latin typeface="微软雅黑" pitchFamily="34" charset="-122"/>
                <a:ea typeface="微软雅黑" pitchFamily="34" charset="-122"/>
              </a:defRPr>
            </a:lvl1pPr>
          </a:lstStyle>
          <a:p>
            <a:r>
              <a:rPr lang="zh-CN" altLang="en-US" sz="2400" dirty="0">
                <a:solidFill>
                  <a:schemeClr val="bg1"/>
                </a:solidFill>
              </a:rPr>
              <a:t>方案一</a:t>
            </a:r>
          </a:p>
        </p:txBody>
      </p:sp>
      <p:sp>
        <p:nvSpPr>
          <p:cNvPr id="14" name="TextBox 34"/>
          <p:cNvSpPr txBox="1"/>
          <p:nvPr/>
        </p:nvSpPr>
        <p:spPr>
          <a:xfrm>
            <a:off x="602744" y="3375499"/>
            <a:ext cx="2784309" cy="369332"/>
          </a:xfrm>
          <a:prstGeom prst="rect">
            <a:avLst/>
          </a:prstGeom>
          <a:noFill/>
        </p:spPr>
        <p:txBody>
          <a:bodyPr wrap="square" lIns="0" tIns="0" rIns="0" bIns="0" rtlCol="0">
            <a:spAutoFit/>
          </a:bodyPr>
          <a:lstStyle>
            <a:defPPr>
              <a:defRPr lang="zh-CN"/>
            </a:defPPr>
            <a:lvl1pPr algn="ctr">
              <a:defRPr sz="2000" b="1">
                <a:solidFill>
                  <a:schemeClr val="tx2"/>
                </a:solidFill>
                <a:latin typeface="微软雅黑" pitchFamily="34" charset="-122"/>
                <a:ea typeface="微软雅黑" pitchFamily="34" charset="-122"/>
              </a:defRPr>
            </a:lvl1pPr>
          </a:lstStyle>
          <a:p>
            <a:r>
              <a:rPr lang="zh-CN" altLang="en-US" sz="2400" dirty="0">
                <a:solidFill>
                  <a:schemeClr val="bg1"/>
                </a:solidFill>
              </a:rPr>
              <a:t>继续优化模块设计</a:t>
            </a:r>
          </a:p>
        </p:txBody>
      </p:sp>
      <p:sp>
        <p:nvSpPr>
          <p:cNvPr id="17" name="TextBox 37"/>
          <p:cNvSpPr txBox="1"/>
          <p:nvPr/>
        </p:nvSpPr>
        <p:spPr>
          <a:xfrm>
            <a:off x="4088068" y="3845452"/>
            <a:ext cx="2784308" cy="1292662"/>
          </a:xfrm>
          <a:prstGeom prst="rect">
            <a:avLst/>
          </a:prstGeom>
          <a:noFill/>
        </p:spPr>
        <p:txBody>
          <a:bodyPr wrap="square" lIns="0" tIns="0" rIns="0" bIns="0" rtlCol="0">
            <a:spAutoFit/>
          </a:bodyPr>
          <a:lstStyle>
            <a:defPPr>
              <a:defRPr lang="zh-CN"/>
            </a:defPPr>
            <a:lvl1pPr algn="just">
              <a:defRPr sz="900">
                <a:solidFill>
                  <a:schemeClr val="tx1">
                    <a:lumMod val="65000"/>
                    <a:lumOff val="35000"/>
                  </a:schemeClr>
                </a:solidFill>
                <a:latin typeface="微软雅黑" pitchFamily="34" charset="-122"/>
                <a:ea typeface="微软雅黑" pitchFamily="34" charset="-122"/>
              </a:defRPr>
            </a:lvl1pPr>
          </a:lstStyle>
          <a:p>
            <a:pPr lvl="0" algn="l">
              <a:lnSpc>
                <a:spcPct val="150000"/>
              </a:lnSpc>
            </a:pPr>
            <a:r>
              <a:rPr lang="zh-CN" altLang="en-US" sz="1400" dirty="0"/>
              <a:t>点击输入简要文字介绍，文字内容需概括精炼，不用多余的文字修饰，言简意赅的说明分项内容点击输入简要文字介绍</a:t>
            </a:r>
          </a:p>
        </p:txBody>
      </p:sp>
      <p:pic>
        <p:nvPicPr>
          <p:cNvPr id="22" name="图片 21">
            <a:extLst>
              <a:ext uri="{FF2B5EF4-FFF2-40B4-BE49-F238E27FC236}">
                <a16:creationId xmlns:a16="http://schemas.microsoft.com/office/drawing/2014/main" id="{FA74A229-8338-486B-B42C-B96519A553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6453" y="2335257"/>
            <a:ext cx="8132632" cy="2729778"/>
          </a:xfrm>
          <a:prstGeom prst="rect">
            <a:avLst/>
          </a:prstGeom>
        </p:spPr>
      </p:pic>
    </p:spTree>
    <p:extLst>
      <p:ext uri="{BB962C8B-B14F-4D97-AF65-F5344CB8AC3E}">
        <p14:creationId xmlns:p14="http://schemas.microsoft.com/office/powerpoint/2010/main" val="10591031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338">
        <p15:prstTrans prst="pageCurlDouble"/>
      </p:transition>
    </mc:Choice>
    <mc:Fallback xmlns="">
      <p:transition spd="slow" advTm="3338">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12192001" cy="771550"/>
          </a:xfrm>
          <a:prstGeom prst="rect">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1"/>
          <p:cNvSpPr txBox="1"/>
          <p:nvPr/>
        </p:nvSpPr>
        <p:spPr>
          <a:xfrm>
            <a:off x="899592" y="123478"/>
            <a:ext cx="3855583" cy="502766"/>
          </a:xfrm>
          <a:prstGeom prst="rect">
            <a:avLst/>
          </a:prstGeom>
          <a:noFill/>
        </p:spPr>
        <p:txBody>
          <a:bodyPr wrap="square" lIns="91440" tIns="45720" rIns="91440" bIns="45720" rtlCol="0">
            <a:spAutoFit/>
          </a:bodyPr>
          <a:lstStyle/>
          <a:p>
            <a:r>
              <a:rPr lang="zh-CN" altLang="en-US" sz="2667" dirty="0">
                <a:solidFill>
                  <a:schemeClr val="bg1"/>
                </a:solidFill>
                <a:latin typeface="微软雅黑" panose="020B0503020204020204" pitchFamily="34" charset="-122"/>
                <a:ea typeface="微软雅黑" panose="020B0503020204020204" pitchFamily="34" charset="-122"/>
              </a:rPr>
              <a:t>识别精度测试</a:t>
            </a:r>
          </a:p>
        </p:txBody>
      </p:sp>
      <p:sp>
        <p:nvSpPr>
          <p:cNvPr id="4" name="KSO_Shape"/>
          <p:cNvSpPr>
            <a:spLocks/>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9" name="右箭头 8"/>
          <p:cNvSpPr/>
          <p:nvPr/>
        </p:nvSpPr>
        <p:spPr>
          <a:xfrm>
            <a:off x="498200" y="2862593"/>
            <a:ext cx="3528253" cy="1380471"/>
          </a:xfrm>
          <a:prstGeom prst="rightArrow">
            <a:avLst>
              <a:gd name="adj1" fmla="val 66953"/>
              <a:gd name="adj2" fmla="val 50000"/>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1" name="TextBox 31"/>
          <p:cNvSpPr txBox="1"/>
          <p:nvPr/>
        </p:nvSpPr>
        <p:spPr>
          <a:xfrm>
            <a:off x="631683" y="2005675"/>
            <a:ext cx="2517347" cy="369332"/>
          </a:xfrm>
          <a:prstGeom prst="rect">
            <a:avLst/>
          </a:prstGeom>
          <a:noFill/>
        </p:spPr>
        <p:txBody>
          <a:bodyPr wrap="square" lIns="0" tIns="0" rIns="0" bIns="0" rtlCol="0">
            <a:spAutoFit/>
          </a:bodyPr>
          <a:lstStyle>
            <a:defPPr>
              <a:defRPr lang="zh-CN"/>
            </a:defPPr>
            <a:lvl1pPr algn="ctr">
              <a:defRPr sz="2000" b="1">
                <a:solidFill>
                  <a:schemeClr val="tx2"/>
                </a:solidFill>
                <a:latin typeface="微软雅黑" pitchFamily="34" charset="-122"/>
                <a:ea typeface="微软雅黑" pitchFamily="34" charset="-122"/>
              </a:defRPr>
            </a:lvl1pPr>
          </a:lstStyle>
          <a:p>
            <a:r>
              <a:rPr lang="zh-CN" altLang="en-US" sz="2400" dirty="0">
                <a:solidFill>
                  <a:schemeClr val="bg1"/>
                </a:solidFill>
              </a:rPr>
              <a:t>方案一</a:t>
            </a:r>
          </a:p>
        </p:txBody>
      </p:sp>
      <p:sp>
        <p:nvSpPr>
          <p:cNvPr id="14" name="TextBox 34"/>
          <p:cNvSpPr txBox="1"/>
          <p:nvPr/>
        </p:nvSpPr>
        <p:spPr>
          <a:xfrm>
            <a:off x="602744" y="3375499"/>
            <a:ext cx="2784309" cy="369332"/>
          </a:xfrm>
          <a:prstGeom prst="rect">
            <a:avLst/>
          </a:prstGeom>
          <a:noFill/>
        </p:spPr>
        <p:txBody>
          <a:bodyPr wrap="square" lIns="0" tIns="0" rIns="0" bIns="0" rtlCol="0">
            <a:spAutoFit/>
          </a:bodyPr>
          <a:lstStyle>
            <a:defPPr>
              <a:defRPr lang="zh-CN"/>
            </a:defPPr>
            <a:lvl1pPr algn="ctr">
              <a:defRPr sz="2000" b="1">
                <a:solidFill>
                  <a:schemeClr val="tx2"/>
                </a:solidFill>
                <a:latin typeface="微软雅黑" pitchFamily="34" charset="-122"/>
                <a:ea typeface="微软雅黑" pitchFamily="34" charset="-122"/>
              </a:defRPr>
            </a:lvl1pPr>
          </a:lstStyle>
          <a:p>
            <a:r>
              <a:rPr lang="zh-CN" altLang="en-US" sz="2400" dirty="0">
                <a:solidFill>
                  <a:schemeClr val="bg1"/>
                </a:solidFill>
              </a:rPr>
              <a:t>继续测试，提高精度</a:t>
            </a:r>
          </a:p>
        </p:txBody>
      </p:sp>
      <p:pic>
        <p:nvPicPr>
          <p:cNvPr id="8" name="图片 7">
            <a:extLst>
              <a:ext uri="{FF2B5EF4-FFF2-40B4-BE49-F238E27FC236}">
                <a16:creationId xmlns:a16="http://schemas.microsoft.com/office/drawing/2014/main" id="{F6A93411-892B-4E6E-891E-798B00F0E7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9114" y="1472387"/>
            <a:ext cx="6073666" cy="4160881"/>
          </a:xfrm>
          <a:prstGeom prst="rect">
            <a:avLst/>
          </a:prstGeom>
        </p:spPr>
      </p:pic>
    </p:spTree>
    <p:extLst>
      <p:ext uri="{BB962C8B-B14F-4D97-AF65-F5344CB8AC3E}">
        <p14:creationId xmlns:p14="http://schemas.microsoft.com/office/powerpoint/2010/main" val="7026366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338">
        <p15:prstTrans prst="pageCurlDouble"/>
      </p:transition>
    </mc:Choice>
    <mc:Fallback xmlns="">
      <p:transition spd="slow" advTm="3338">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12192001" cy="771550"/>
          </a:xfrm>
          <a:prstGeom prst="rect">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1"/>
          <p:cNvSpPr txBox="1"/>
          <p:nvPr/>
        </p:nvSpPr>
        <p:spPr>
          <a:xfrm>
            <a:off x="899592" y="123478"/>
            <a:ext cx="3855583" cy="502766"/>
          </a:xfrm>
          <a:prstGeom prst="rect">
            <a:avLst/>
          </a:prstGeom>
          <a:noFill/>
        </p:spPr>
        <p:txBody>
          <a:bodyPr wrap="square" lIns="91440" tIns="45720" rIns="91440" bIns="45720" rtlCol="0">
            <a:spAutoFit/>
          </a:bodyPr>
          <a:lstStyle/>
          <a:p>
            <a:r>
              <a:rPr lang="zh-CN" altLang="en-US" sz="2667" dirty="0">
                <a:solidFill>
                  <a:schemeClr val="bg1"/>
                </a:solidFill>
                <a:latin typeface="微软雅黑" panose="020B0503020204020204" pitchFamily="34" charset="-122"/>
                <a:ea typeface="微软雅黑" panose="020B0503020204020204" pitchFamily="34" charset="-122"/>
              </a:rPr>
              <a:t>后续工作</a:t>
            </a:r>
          </a:p>
        </p:txBody>
      </p:sp>
      <p:sp>
        <p:nvSpPr>
          <p:cNvPr id="4" name="KSO_Shape"/>
          <p:cNvSpPr>
            <a:spLocks/>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7" name="右箭头 6"/>
          <p:cNvSpPr/>
          <p:nvPr/>
        </p:nvSpPr>
        <p:spPr>
          <a:xfrm>
            <a:off x="439662" y="1500106"/>
            <a:ext cx="3528253" cy="1380471"/>
          </a:xfrm>
          <a:prstGeom prst="rightArrow">
            <a:avLst>
              <a:gd name="adj1" fmla="val 66953"/>
              <a:gd name="adj2" fmla="val 50000"/>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9" name="右箭头 8"/>
          <p:cNvSpPr/>
          <p:nvPr/>
        </p:nvSpPr>
        <p:spPr>
          <a:xfrm>
            <a:off x="439661" y="4225082"/>
            <a:ext cx="3528253" cy="1380471"/>
          </a:xfrm>
          <a:prstGeom prst="rightArrow">
            <a:avLst>
              <a:gd name="adj1" fmla="val 66953"/>
              <a:gd name="adj2" fmla="val 50000"/>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1" name="TextBox 31"/>
          <p:cNvSpPr txBox="1"/>
          <p:nvPr/>
        </p:nvSpPr>
        <p:spPr>
          <a:xfrm>
            <a:off x="631683" y="2005675"/>
            <a:ext cx="2517347" cy="369332"/>
          </a:xfrm>
          <a:prstGeom prst="rect">
            <a:avLst/>
          </a:prstGeom>
          <a:noFill/>
        </p:spPr>
        <p:txBody>
          <a:bodyPr wrap="square" lIns="0" tIns="0" rIns="0" bIns="0" rtlCol="0">
            <a:spAutoFit/>
          </a:bodyPr>
          <a:lstStyle>
            <a:defPPr>
              <a:defRPr lang="zh-CN"/>
            </a:defPPr>
            <a:lvl1pPr algn="ctr">
              <a:defRPr sz="2000" b="1">
                <a:solidFill>
                  <a:schemeClr val="tx2"/>
                </a:solidFill>
                <a:latin typeface="微软雅黑" pitchFamily="34" charset="-122"/>
                <a:ea typeface="微软雅黑" pitchFamily="34" charset="-122"/>
              </a:defRPr>
            </a:lvl1pPr>
          </a:lstStyle>
          <a:p>
            <a:r>
              <a:rPr lang="zh-CN" altLang="en-US" sz="2400" dirty="0">
                <a:solidFill>
                  <a:schemeClr val="bg1"/>
                </a:solidFill>
              </a:rPr>
              <a:t>论文写作</a:t>
            </a:r>
          </a:p>
        </p:txBody>
      </p:sp>
      <p:sp>
        <p:nvSpPr>
          <p:cNvPr id="12" name="TextBox 32"/>
          <p:cNvSpPr txBox="1"/>
          <p:nvPr/>
        </p:nvSpPr>
        <p:spPr>
          <a:xfrm>
            <a:off x="4879918" y="1723354"/>
            <a:ext cx="6187149" cy="1390317"/>
          </a:xfrm>
          <a:prstGeom prst="rect">
            <a:avLst/>
          </a:prstGeom>
          <a:noFill/>
        </p:spPr>
        <p:txBody>
          <a:bodyPr wrap="square" lIns="0" tIns="0" rIns="0" bIns="0" rtlCol="0">
            <a:spAutoFit/>
          </a:bodyPr>
          <a:lstStyle>
            <a:defPPr>
              <a:defRPr lang="zh-CN"/>
            </a:defPPr>
            <a:lvl1pPr algn="just">
              <a:defRPr sz="900">
                <a:solidFill>
                  <a:schemeClr val="tx1">
                    <a:lumMod val="65000"/>
                    <a:lumOff val="35000"/>
                  </a:schemeClr>
                </a:solidFill>
                <a:latin typeface="微软雅黑" pitchFamily="34" charset="-122"/>
                <a:ea typeface="微软雅黑" pitchFamily="34" charset="-122"/>
              </a:defRPr>
            </a:lvl1pPr>
          </a:lstStyle>
          <a:p>
            <a:pPr>
              <a:lnSpc>
                <a:spcPct val="150000"/>
              </a:lnSpc>
            </a:pPr>
            <a:r>
              <a:rPr lang="zh-CN" altLang="en-US" sz="3200" dirty="0"/>
              <a:t>         争取在</a:t>
            </a:r>
            <a:r>
              <a:rPr lang="en-US" altLang="zh-CN" sz="3200" dirty="0"/>
              <a:t>4</a:t>
            </a:r>
            <a:r>
              <a:rPr lang="zh-CN" altLang="en-US" sz="3200" dirty="0"/>
              <a:t>月底完成初稿</a:t>
            </a:r>
            <a:endParaRPr lang="en-US" altLang="zh-CN" sz="3200" dirty="0"/>
          </a:p>
          <a:p>
            <a:pPr>
              <a:lnSpc>
                <a:spcPct val="150000"/>
              </a:lnSpc>
            </a:pPr>
            <a:r>
              <a:rPr lang="zh-CN" altLang="en-US" sz="3200" dirty="0"/>
              <a:t>（目前已完成论文前两章的撰写）</a:t>
            </a:r>
          </a:p>
        </p:txBody>
      </p:sp>
      <p:sp>
        <p:nvSpPr>
          <p:cNvPr id="14" name="TextBox 34"/>
          <p:cNvSpPr txBox="1"/>
          <p:nvPr/>
        </p:nvSpPr>
        <p:spPr>
          <a:xfrm>
            <a:off x="498200" y="4730651"/>
            <a:ext cx="2784309" cy="369332"/>
          </a:xfrm>
          <a:prstGeom prst="rect">
            <a:avLst/>
          </a:prstGeom>
          <a:noFill/>
        </p:spPr>
        <p:txBody>
          <a:bodyPr wrap="square" lIns="0" tIns="0" rIns="0" bIns="0" rtlCol="0">
            <a:spAutoFit/>
          </a:bodyPr>
          <a:lstStyle>
            <a:defPPr>
              <a:defRPr lang="zh-CN"/>
            </a:defPPr>
            <a:lvl1pPr algn="ctr">
              <a:defRPr sz="2000" b="1">
                <a:solidFill>
                  <a:schemeClr val="tx2"/>
                </a:solidFill>
                <a:latin typeface="微软雅黑" pitchFamily="34" charset="-122"/>
                <a:ea typeface="微软雅黑" pitchFamily="34" charset="-122"/>
              </a:defRPr>
            </a:lvl1pPr>
          </a:lstStyle>
          <a:p>
            <a:r>
              <a:rPr lang="zh-CN" altLang="en-US" sz="2400" dirty="0">
                <a:solidFill>
                  <a:schemeClr val="bg1"/>
                </a:solidFill>
              </a:rPr>
              <a:t>查重</a:t>
            </a:r>
          </a:p>
        </p:txBody>
      </p:sp>
      <p:sp>
        <p:nvSpPr>
          <p:cNvPr id="17" name="TextBox 37"/>
          <p:cNvSpPr txBox="1"/>
          <p:nvPr/>
        </p:nvSpPr>
        <p:spPr>
          <a:xfrm>
            <a:off x="4941191" y="4404824"/>
            <a:ext cx="6064601" cy="651653"/>
          </a:xfrm>
          <a:prstGeom prst="rect">
            <a:avLst/>
          </a:prstGeom>
          <a:noFill/>
        </p:spPr>
        <p:txBody>
          <a:bodyPr wrap="square" lIns="0" tIns="0" rIns="0" bIns="0" rtlCol="0">
            <a:spAutoFit/>
          </a:bodyPr>
          <a:lstStyle>
            <a:defPPr>
              <a:defRPr lang="zh-CN"/>
            </a:defPPr>
            <a:lvl1pPr algn="just">
              <a:defRPr sz="900">
                <a:solidFill>
                  <a:schemeClr val="tx1">
                    <a:lumMod val="65000"/>
                    <a:lumOff val="35000"/>
                  </a:schemeClr>
                </a:solidFill>
                <a:latin typeface="微软雅黑" pitchFamily="34" charset="-122"/>
                <a:ea typeface="微软雅黑" pitchFamily="34" charset="-122"/>
              </a:defRPr>
            </a:lvl1pPr>
          </a:lstStyle>
          <a:p>
            <a:pPr lvl="0" algn="l">
              <a:lnSpc>
                <a:spcPct val="150000"/>
              </a:lnSpc>
            </a:pPr>
            <a:r>
              <a:rPr lang="zh-CN" altLang="en-US" sz="3200" dirty="0"/>
              <a:t>争取在</a:t>
            </a:r>
            <a:r>
              <a:rPr lang="en-US" altLang="zh-CN" sz="3200" dirty="0"/>
              <a:t>5</a:t>
            </a:r>
            <a:r>
              <a:rPr lang="zh-CN" altLang="en-US" sz="3200" dirty="0"/>
              <a:t>月初，完成第一次查重</a:t>
            </a:r>
          </a:p>
        </p:txBody>
      </p:sp>
    </p:spTree>
    <p:extLst>
      <p:ext uri="{BB962C8B-B14F-4D97-AF65-F5344CB8AC3E}">
        <p14:creationId xmlns:p14="http://schemas.microsoft.com/office/powerpoint/2010/main" val="12384935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902">
        <p15:prstTrans prst="pageCurlDouble"/>
      </p:transition>
    </mc:Choice>
    <mc:Fallback xmlns="">
      <p:transition spd="slow" advTm="2902">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4"/>
          <p:cNvSpPr/>
          <p:nvPr/>
        </p:nvSpPr>
        <p:spPr>
          <a:xfrm flipH="1">
            <a:off x="0" y="1849865"/>
            <a:ext cx="3822707" cy="3162251"/>
          </a:xfrm>
          <a:custGeom>
            <a:avLst/>
            <a:gdLst>
              <a:gd name="connsiteX0" fmla="*/ 1109530 w 2867030"/>
              <a:gd name="connsiteY0" fmla="*/ 0 h 2371688"/>
              <a:gd name="connsiteX1" fmla="*/ 1185300 w 2867030"/>
              <a:gd name="connsiteY1" fmla="*/ 0 h 2371688"/>
              <a:gd name="connsiteX2" fmla="*/ 2867030 w 2867030"/>
              <a:gd name="connsiteY2" fmla="*/ 0 h 2371688"/>
              <a:gd name="connsiteX3" fmla="*/ 2867030 w 2867030"/>
              <a:gd name="connsiteY3" fmla="*/ 2371687 h 2371688"/>
              <a:gd name="connsiteX4" fmla="*/ 1185320 w 2867030"/>
              <a:gd name="connsiteY4" fmla="*/ 2371687 h 2371688"/>
              <a:gd name="connsiteX5" fmla="*/ 1185300 w 2867030"/>
              <a:gd name="connsiteY5" fmla="*/ 2371688 h 2371688"/>
              <a:gd name="connsiteX6" fmla="*/ 1185281 w 2867030"/>
              <a:gd name="connsiteY6" fmla="*/ 2371687 h 2371688"/>
              <a:gd name="connsiteX7" fmla="*/ 1109530 w 2867030"/>
              <a:gd name="connsiteY7" fmla="*/ 2371687 h 2371688"/>
              <a:gd name="connsiteX8" fmla="*/ 1109530 w 2867030"/>
              <a:gd name="connsiteY8" fmla="*/ 2367860 h 2371688"/>
              <a:gd name="connsiteX9" fmla="*/ 1064110 w 2867030"/>
              <a:gd name="connsiteY9" fmla="*/ 2365566 h 2371688"/>
              <a:gd name="connsiteX10" fmla="*/ 0 w 2867030"/>
              <a:gd name="connsiteY10" fmla="*/ 1185844 h 2371688"/>
              <a:gd name="connsiteX11" fmla="*/ 1064110 w 2867030"/>
              <a:gd name="connsiteY11" fmla="*/ 6122 h 2371688"/>
              <a:gd name="connsiteX12" fmla="*/ 1109530 w 2867030"/>
              <a:gd name="connsiteY12" fmla="*/ 3828 h 237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67030" h="2371688">
                <a:moveTo>
                  <a:pt x="1109530" y="0"/>
                </a:moveTo>
                <a:lnTo>
                  <a:pt x="1185300" y="0"/>
                </a:lnTo>
                <a:lnTo>
                  <a:pt x="2867030" y="0"/>
                </a:lnTo>
                <a:lnTo>
                  <a:pt x="2867030" y="2371687"/>
                </a:lnTo>
                <a:lnTo>
                  <a:pt x="1185320" y="2371687"/>
                </a:lnTo>
                <a:lnTo>
                  <a:pt x="1185300" y="2371688"/>
                </a:lnTo>
                <a:lnTo>
                  <a:pt x="1185281" y="2371687"/>
                </a:lnTo>
                <a:lnTo>
                  <a:pt x="1109530" y="2371687"/>
                </a:lnTo>
                <a:lnTo>
                  <a:pt x="1109530" y="2367860"/>
                </a:lnTo>
                <a:lnTo>
                  <a:pt x="1064110" y="2365566"/>
                </a:lnTo>
                <a:cubicBezTo>
                  <a:pt x="466415" y="2304839"/>
                  <a:pt x="0" y="1799835"/>
                  <a:pt x="0" y="1185844"/>
                </a:cubicBezTo>
                <a:cubicBezTo>
                  <a:pt x="0" y="571853"/>
                  <a:pt x="466415" y="66849"/>
                  <a:pt x="1064110" y="6122"/>
                </a:cubicBezTo>
                <a:lnTo>
                  <a:pt x="1109530" y="3828"/>
                </a:lnTo>
                <a:close/>
              </a:path>
            </a:pathLst>
          </a:custGeom>
          <a:solidFill>
            <a:srgbClr val="1D629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1"/>
          </a:p>
        </p:txBody>
      </p:sp>
      <p:sp>
        <p:nvSpPr>
          <p:cNvPr id="6" name="任意多边形 5"/>
          <p:cNvSpPr/>
          <p:nvPr/>
        </p:nvSpPr>
        <p:spPr>
          <a:xfrm flipH="1">
            <a:off x="1" y="2025454"/>
            <a:ext cx="3610132" cy="2811072"/>
          </a:xfrm>
          <a:custGeom>
            <a:avLst/>
            <a:gdLst>
              <a:gd name="connsiteX0" fmla="*/ 1397108 w 3610132"/>
              <a:gd name="connsiteY0" fmla="*/ 0 h 2811072"/>
              <a:gd name="connsiteX1" fmla="*/ 1492517 w 3610132"/>
              <a:gd name="connsiteY1" fmla="*/ 0 h 2811072"/>
              <a:gd name="connsiteX2" fmla="*/ 3610132 w 3610132"/>
              <a:gd name="connsiteY2" fmla="*/ 0 h 2811072"/>
              <a:gd name="connsiteX3" fmla="*/ 3610132 w 3610132"/>
              <a:gd name="connsiteY3" fmla="*/ 2811072 h 2811072"/>
              <a:gd name="connsiteX4" fmla="*/ 1492517 w 3610132"/>
              <a:gd name="connsiteY4" fmla="*/ 2811072 h 2811072"/>
              <a:gd name="connsiteX5" fmla="*/ 1397108 w 3610132"/>
              <a:gd name="connsiteY5" fmla="*/ 2811072 h 2811072"/>
              <a:gd name="connsiteX6" fmla="*/ 1397108 w 3610132"/>
              <a:gd name="connsiteY6" fmla="*/ 2806535 h 2811072"/>
              <a:gd name="connsiteX7" fmla="*/ 1339916 w 3610132"/>
              <a:gd name="connsiteY7" fmla="*/ 2803816 h 2811072"/>
              <a:gd name="connsiteX8" fmla="*/ 0 w 3610132"/>
              <a:gd name="connsiteY8" fmla="*/ 1405536 h 2811072"/>
              <a:gd name="connsiteX9" fmla="*/ 1339916 w 3610132"/>
              <a:gd name="connsiteY9" fmla="*/ 7257 h 2811072"/>
              <a:gd name="connsiteX10" fmla="*/ 1397108 w 3610132"/>
              <a:gd name="connsiteY10" fmla="*/ 4537 h 2811072"/>
              <a:gd name="connsiteX0" fmla="*/ 1397108 w 3622832"/>
              <a:gd name="connsiteY0" fmla="*/ 0 h 2811072"/>
              <a:gd name="connsiteX1" fmla="*/ 1492517 w 3622832"/>
              <a:gd name="connsiteY1" fmla="*/ 0 h 2811072"/>
              <a:gd name="connsiteX2" fmla="*/ 3610132 w 3622832"/>
              <a:gd name="connsiteY2" fmla="*/ 0 h 2811072"/>
              <a:gd name="connsiteX3" fmla="*/ 3610132 w 3622832"/>
              <a:gd name="connsiteY3" fmla="*/ 2811072 h 2811072"/>
              <a:gd name="connsiteX4" fmla="*/ 3622832 w 3622832"/>
              <a:gd name="connsiteY4" fmla="*/ 2806896 h 2811072"/>
              <a:gd name="connsiteX5" fmla="*/ 1492517 w 3622832"/>
              <a:gd name="connsiteY5" fmla="*/ 2811072 h 2811072"/>
              <a:gd name="connsiteX6" fmla="*/ 1397108 w 3622832"/>
              <a:gd name="connsiteY6" fmla="*/ 2811072 h 2811072"/>
              <a:gd name="connsiteX7" fmla="*/ 1397108 w 3622832"/>
              <a:gd name="connsiteY7" fmla="*/ 2806535 h 2811072"/>
              <a:gd name="connsiteX8" fmla="*/ 1339916 w 3622832"/>
              <a:gd name="connsiteY8" fmla="*/ 2803816 h 2811072"/>
              <a:gd name="connsiteX9" fmla="*/ 0 w 3622832"/>
              <a:gd name="connsiteY9" fmla="*/ 1405536 h 2811072"/>
              <a:gd name="connsiteX10" fmla="*/ 1339916 w 3622832"/>
              <a:gd name="connsiteY10" fmla="*/ 7257 h 2811072"/>
              <a:gd name="connsiteX11" fmla="*/ 1397108 w 3622832"/>
              <a:gd name="connsiteY11" fmla="*/ 4537 h 2811072"/>
              <a:gd name="connsiteX12" fmla="*/ 1397108 w 3622832"/>
              <a:gd name="connsiteY12" fmla="*/ 0 h 2811072"/>
              <a:gd name="connsiteX0" fmla="*/ 1397108 w 3610132"/>
              <a:gd name="connsiteY0" fmla="*/ 0 h 2811072"/>
              <a:gd name="connsiteX1" fmla="*/ 1492517 w 3610132"/>
              <a:gd name="connsiteY1" fmla="*/ 0 h 2811072"/>
              <a:gd name="connsiteX2" fmla="*/ 3610132 w 3610132"/>
              <a:gd name="connsiteY2" fmla="*/ 0 h 2811072"/>
              <a:gd name="connsiteX3" fmla="*/ 3610132 w 3610132"/>
              <a:gd name="connsiteY3" fmla="*/ 2811072 h 2811072"/>
              <a:gd name="connsiteX4" fmla="*/ 1492517 w 3610132"/>
              <a:gd name="connsiteY4" fmla="*/ 2811072 h 2811072"/>
              <a:gd name="connsiteX5" fmla="*/ 1397108 w 3610132"/>
              <a:gd name="connsiteY5" fmla="*/ 2811072 h 2811072"/>
              <a:gd name="connsiteX6" fmla="*/ 1397108 w 3610132"/>
              <a:gd name="connsiteY6" fmla="*/ 2806535 h 2811072"/>
              <a:gd name="connsiteX7" fmla="*/ 1339916 w 3610132"/>
              <a:gd name="connsiteY7" fmla="*/ 2803816 h 2811072"/>
              <a:gd name="connsiteX8" fmla="*/ 0 w 3610132"/>
              <a:gd name="connsiteY8" fmla="*/ 1405536 h 2811072"/>
              <a:gd name="connsiteX9" fmla="*/ 1339916 w 3610132"/>
              <a:gd name="connsiteY9" fmla="*/ 7257 h 2811072"/>
              <a:gd name="connsiteX10" fmla="*/ 1397108 w 3610132"/>
              <a:gd name="connsiteY10" fmla="*/ 4537 h 2811072"/>
              <a:gd name="connsiteX11" fmla="*/ 1397108 w 3610132"/>
              <a:gd name="connsiteY11" fmla="*/ 0 h 2811072"/>
              <a:gd name="connsiteX0" fmla="*/ 3610132 w 3732052"/>
              <a:gd name="connsiteY0" fmla="*/ 2811072 h 2932992"/>
              <a:gd name="connsiteX1" fmla="*/ 1492517 w 3732052"/>
              <a:gd name="connsiteY1" fmla="*/ 2811072 h 2932992"/>
              <a:gd name="connsiteX2" fmla="*/ 1397108 w 3732052"/>
              <a:gd name="connsiteY2" fmla="*/ 2811072 h 2932992"/>
              <a:gd name="connsiteX3" fmla="*/ 1397108 w 3732052"/>
              <a:gd name="connsiteY3" fmla="*/ 2806535 h 2932992"/>
              <a:gd name="connsiteX4" fmla="*/ 1339916 w 3732052"/>
              <a:gd name="connsiteY4" fmla="*/ 2803816 h 2932992"/>
              <a:gd name="connsiteX5" fmla="*/ 0 w 3732052"/>
              <a:gd name="connsiteY5" fmla="*/ 1405536 h 2932992"/>
              <a:gd name="connsiteX6" fmla="*/ 1339916 w 3732052"/>
              <a:gd name="connsiteY6" fmla="*/ 7257 h 2932992"/>
              <a:gd name="connsiteX7" fmla="*/ 1397108 w 3732052"/>
              <a:gd name="connsiteY7" fmla="*/ 4537 h 2932992"/>
              <a:gd name="connsiteX8" fmla="*/ 1397108 w 3732052"/>
              <a:gd name="connsiteY8" fmla="*/ 0 h 2932992"/>
              <a:gd name="connsiteX9" fmla="*/ 1492517 w 3732052"/>
              <a:gd name="connsiteY9" fmla="*/ 0 h 2932992"/>
              <a:gd name="connsiteX10" fmla="*/ 3610132 w 3732052"/>
              <a:gd name="connsiteY10" fmla="*/ 0 h 2932992"/>
              <a:gd name="connsiteX11" fmla="*/ 3732052 w 3732052"/>
              <a:gd name="connsiteY11" fmla="*/ 2932992 h 2932992"/>
              <a:gd name="connsiteX0" fmla="*/ 3610132 w 3610132"/>
              <a:gd name="connsiteY0" fmla="*/ 2811072 h 2811072"/>
              <a:gd name="connsiteX1" fmla="*/ 1492517 w 3610132"/>
              <a:gd name="connsiteY1" fmla="*/ 2811072 h 2811072"/>
              <a:gd name="connsiteX2" fmla="*/ 1397108 w 3610132"/>
              <a:gd name="connsiteY2" fmla="*/ 2811072 h 2811072"/>
              <a:gd name="connsiteX3" fmla="*/ 1397108 w 3610132"/>
              <a:gd name="connsiteY3" fmla="*/ 2806535 h 2811072"/>
              <a:gd name="connsiteX4" fmla="*/ 1339916 w 3610132"/>
              <a:gd name="connsiteY4" fmla="*/ 2803816 h 2811072"/>
              <a:gd name="connsiteX5" fmla="*/ 0 w 3610132"/>
              <a:gd name="connsiteY5" fmla="*/ 1405536 h 2811072"/>
              <a:gd name="connsiteX6" fmla="*/ 1339916 w 3610132"/>
              <a:gd name="connsiteY6" fmla="*/ 7257 h 2811072"/>
              <a:gd name="connsiteX7" fmla="*/ 1397108 w 3610132"/>
              <a:gd name="connsiteY7" fmla="*/ 4537 h 2811072"/>
              <a:gd name="connsiteX8" fmla="*/ 1397108 w 3610132"/>
              <a:gd name="connsiteY8" fmla="*/ 0 h 2811072"/>
              <a:gd name="connsiteX9" fmla="*/ 1492517 w 3610132"/>
              <a:gd name="connsiteY9" fmla="*/ 0 h 2811072"/>
              <a:gd name="connsiteX10" fmla="*/ 3610132 w 3610132"/>
              <a:gd name="connsiteY10" fmla="*/ 0 h 281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10132" h="2811072">
                <a:moveTo>
                  <a:pt x="3610132" y="2811072"/>
                </a:moveTo>
                <a:lnTo>
                  <a:pt x="1492517" y="2811072"/>
                </a:lnTo>
                <a:lnTo>
                  <a:pt x="1397108" y="2811072"/>
                </a:lnTo>
                <a:lnTo>
                  <a:pt x="1397108" y="2806535"/>
                </a:lnTo>
                <a:lnTo>
                  <a:pt x="1339916" y="2803816"/>
                </a:lnTo>
                <a:cubicBezTo>
                  <a:pt x="587305" y="2731838"/>
                  <a:pt x="0" y="2133276"/>
                  <a:pt x="0" y="1405536"/>
                </a:cubicBezTo>
                <a:cubicBezTo>
                  <a:pt x="0" y="677796"/>
                  <a:pt x="587305" y="79234"/>
                  <a:pt x="1339916" y="7257"/>
                </a:cubicBezTo>
                <a:lnTo>
                  <a:pt x="1397108" y="4537"/>
                </a:lnTo>
                <a:lnTo>
                  <a:pt x="1397108" y="0"/>
                </a:lnTo>
                <a:lnTo>
                  <a:pt x="1492517" y="0"/>
                </a:lnTo>
                <a:lnTo>
                  <a:pt x="3610132" y="0"/>
                </a:ln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1"/>
          </a:p>
        </p:txBody>
      </p:sp>
      <p:sp>
        <p:nvSpPr>
          <p:cNvPr id="7" name="文本框 6"/>
          <p:cNvSpPr txBox="1"/>
          <p:nvPr/>
        </p:nvSpPr>
        <p:spPr>
          <a:xfrm flipH="1">
            <a:off x="874427" y="2454286"/>
            <a:ext cx="1598515" cy="1069845"/>
          </a:xfrm>
          <a:prstGeom prst="rect">
            <a:avLst/>
          </a:prstGeom>
          <a:noFill/>
        </p:spPr>
        <p:txBody>
          <a:bodyPr wrap="none" rtlCol="0">
            <a:spAutoFit/>
          </a:bodyPr>
          <a:lstStyle/>
          <a:p>
            <a:pPr algn="ctr">
              <a:lnSpc>
                <a:spcPct val="150000"/>
              </a:lnSpc>
            </a:pPr>
            <a:r>
              <a:rPr lang="zh-CN" altLang="en-US" sz="4800" b="1" dirty="0">
                <a:solidFill>
                  <a:schemeClr val="bg1"/>
                </a:solidFill>
                <a:latin typeface="微软雅黑" panose="020B0503020204020204" pitchFamily="34" charset="-122"/>
                <a:ea typeface="微软雅黑" panose="020B0503020204020204" pitchFamily="34" charset="-122"/>
              </a:rPr>
              <a:t>目 录</a:t>
            </a:r>
            <a:endParaRPr lang="en-US" altLang="zh-CN" sz="4800" b="1" dirty="0">
              <a:solidFill>
                <a:schemeClr val="bg1"/>
              </a:solidFill>
              <a:latin typeface="微软雅黑" panose="020B0503020204020204" pitchFamily="34" charset="-122"/>
              <a:ea typeface="微软雅黑" panose="020B0503020204020204" pitchFamily="34" charset="-122"/>
            </a:endParaRPr>
          </a:p>
        </p:txBody>
      </p:sp>
      <p:sp>
        <p:nvSpPr>
          <p:cNvPr id="8" name="矩形 7"/>
          <p:cNvSpPr/>
          <p:nvPr/>
        </p:nvSpPr>
        <p:spPr>
          <a:xfrm>
            <a:off x="6947799" y="1685280"/>
            <a:ext cx="5244195" cy="680348"/>
          </a:xfrm>
          <a:prstGeom prst="rect">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33" b="1" dirty="0">
                <a:latin typeface="+mn-ea"/>
              </a:rPr>
              <a:t>研究概述</a:t>
            </a:r>
          </a:p>
        </p:txBody>
      </p:sp>
      <p:sp>
        <p:nvSpPr>
          <p:cNvPr id="9" name="椭圆 8"/>
          <p:cNvSpPr/>
          <p:nvPr/>
        </p:nvSpPr>
        <p:spPr>
          <a:xfrm>
            <a:off x="6607625" y="1676363"/>
            <a:ext cx="680348" cy="680348"/>
          </a:xfrm>
          <a:prstGeom prst="ellipse">
            <a:avLst/>
          </a:prstGeom>
          <a:solidFill>
            <a:srgbClr val="00B0F0"/>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667" b="1" dirty="0">
                <a:solidFill>
                  <a:schemeClr val="bg1"/>
                </a:solidFill>
              </a:rPr>
              <a:t>01</a:t>
            </a:r>
            <a:endParaRPr lang="zh-CN" altLang="en-US" sz="2667" b="1" dirty="0">
              <a:solidFill>
                <a:schemeClr val="bg1"/>
              </a:solidFill>
            </a:endParaRPr>
          </a:p>
        </p:txBody>
      </p:sp>
      <p:sp>
        <p:nvSpPr>
          <p:cNvPr id="10" name="矩形 9"/>
          <p:cNvSpPr/>
          <p:nvPr/>
        </p:nvSpPr>
        <p:spPr>
          <a:xfrm>
            <a:off x="6947798" y="2597873"/>
            <a:ext cx="5244196" cy="680348"/>
          </a:xfrm>
          <a:prstGeom prst="rect">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33" b="1" dirty="0">
                <a:latin typeface="+mn-ea"/>
              </a:rPr>
              <a:t>课题进度及工作进展</a:t>
            </a:r>
          </a:p>
        </p:txBody>
      </p:sp>
      <p:sp>
        <p:nvSpPr>
          <p:cNvPr id="11" name="椭圆 10"/>
          <p:cNvSpPr/>
          <p:nvPr/>
        </p:nvSpPr>
        <p:spPr>
          <a:xfrm>
            <a:off x="6607624" y="2588956"/>
            <a:ext cx="680348" cy="680348"/>
          </a:xfrm>
          <a:prstGeom prst="ellipse">
            <a:avLst/>
          </a:prstGeom>
          <a:solidFill>
            <a:srgbClr val="00B0F0"/>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667" b="1" dirty="0">
                <a:solidFill>
                  <a:schemeClr val="bg1"/>
                </a:solidFill>
              </a:rPr>
              <a:t>02</a:t>
            </a:r>
            <a:endParaRPr lang="zh-CN" altLang="en-US" sz="2667" b="1" dirty="0">
              <a:solidFill>
                <a:schemeClr val="bg1"/>
              </a:solidFill>
            </a:endParaRPr>
          </a:p>
        </p:txBody>
      </p:sp>
      <p:sp>
        <p:nvSpPr>
          <p:cNvPr id="12" name="矩形 11"/>
          <p:cNvSpPr/>
          <p:nvPr/>
        </p:nvSpPr>
        <p:spPr>
          <a:xfrm>
            <a:off x="6947798" y="3470898"/>
            <a:ext cx="5244196" cy="680348"/>
          </a:xfrm>
          <a:prstGeom prst="rect">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33" b="1" dirty="0">
                <a:latin typeface="+mn-ea"/>
              </a:rPr>
              <a:t>存在的问题</a:t>
            </a:r>
          </a:p>
        </p:txBody>
      </p:sp>
      <p:sp>
        <p:nvSpPr>
          <p:cNvPr id="13" name="椭圆 12"/>
          <p:cNvSpPr/>
          <p:nvPr/>
        </p:nvSpPr>
        <p:spPr>
          <a:xfrm>
            <a:off x="6607624" y="3461981"/>
            <a:ext cx="680348" cy="680348"/>
          </a:xfrm>
          <a:prstGeom prst="ellipse">
            <a:avLst/>
          </a:prstGeom>
          <a:solidFill>
            <a:srgbClr val="00B0F0"/>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667" b="1" dirty="0">
                <a:solidFill>
                  <a:schemeClr val="bg1"/>
                </a:solidFill>
              </a:rPr>
              <a:t>03</a:t>
            </a:r>
            <a:endParaRPr lang="zh-CN" altLang="en-US" sz="2667" b="1" dirty="0">
              <a:solidFill>
                <a:schemeClr val="bg1"/>
              </a:solidFill>
            </a:endParaRPr>
          </a:p>
        </p:txBody>
      </p:sp>
      <p:sp>
        <p:nvSpPr>
          <p:cNvPr id="14" name="矩形 13"/>
          <p:cNvSpPr/>
          <p:nvPr/>
        </p:nvSpPr>
        <p:spPr>
          <a:xfrm>
            <a:off x="6947801" y="4383491"/>
            <a:ext cx="5244199" cy="680348"/>
          </a:xfrm>
          <a:prstGeom prst="rect">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33" b="1" dirty="0">
                <a:latin typeface="+mn-ea"/>
              </a:rPr>
              <a:t>后续工作</a:t>
            </a:r>
          </a:p>
        </p:txBody>
      </p:sp>
      <p:sp>
        <p:nvSpPr>
          <p:cNvPr id="15" name="椭圆 14"/>
          <p:cNvSpPr/>
          <p:nvPr/>
        </p:nvSpPr>
        <p:spPr>
          <a:xfrm>
            <a:off x="6607626" y="4383491"/>
            <a:ext cx="680348" cy="680348"/>
          </a:xfrm>
          <a:prstGeom prst="ellipse">
            <a:avLst/>
          </a:prstGeom>
          <a:solidFill>
            <a:srgbClr val="00B0F0"/>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667" b="1" dirty="0">
                <a:solidFill>
                  <a:schemeClr val="bg1"/>
                </a:solidFill>
              </a:rPr>
              <a:t>04</a:t>
            </a:r>
            <a:endParaRPr lang="zh-CN" altLang="en-US" sz="2667" b="1" dirty="0">
              <a:solidFill>
                <a:schemeClr val="bg1"/>
              </a:solidFill>
            </a:endParaRPr>
          </a:p>
        </p:txBody>
      </p:sp>
      <p:sp>
        <p:nvSpPr>
          <p:cNvPr id="18" name="矩形 17"/>
          <p:cNvSpPr/>
          <p:nvPr/>
        </p:nvSpPr>
        <p:spPr>
          <a:xfrm>
            <a:off x="478998" y="3430990"/>
            <a:ext cx="2389372" cy="743986"/>
          </a:xfrm>
          <a:prstGeom prst="rect">
            <a:avLst/>
          </a:prstGeom>
        </p:spPr>
        <p:txBody>
          <a:bodyPr wrap="none">
            <a:spAutoFit/>
          </a:bodyPr>
          <a:lstStyle/>
          <a:p>
            <a:pPr lvl="0" algn="ctr">
              <a:lnSpc>
                <a:spcPct val="150000"/>
              </a:lnSpc>
            </a:pPr>
            <a:r>
              <a:rPr lang="en-US" altLang="zh-CN" sz="3200" dirty="0">
                <a:solidFill>
                  <a:schemeClr val="bg1"/>
                </a:solidFill>
                <a:latin typeface="微软雅黑" panose="020B0503020204020204" pitchFamily="34" charset="-122"/>
                <a:ea typeface="微软雅黑" panose="020B0503020204020204" pitchFamily="34" charset="-122"/>
              </a:rPr>
              <a:t>CONTENTS</a:t>
            </a:r>
            <a:endParaRPr lang="zh-CN" altLang="en-US" sz="4800" dirty="0">
              <a:solidFill>
                <a:schemeClr val="bg1"/>
              </a:solidFill>
              <a:latin typeface="微软雅黑" panose="020B0503020204020204" pitchFamily="34" charset="-122"/>
              <a:ea typeface="微软雅黑" panose="020B0503020204020204" pitchFamily="34" charset="-122"/>
            </a:endParaRPr>
          </a:p>
        </p:txBody>
      </p:sp>
      <p:pic>
        <p:nvPicPr>
          <p:cNvPr id="21" name="图片 20">
            <a:extLst>
              <a:ext uri="{FF2B5EF4-FFF2-40B4-BE49-F238E27FC236}">
                <a16:creationId xmlns:a16="http://schemas.microsoft.com/office/drawing/2014/main" id="{6F6190E4-3F45-41DF-9A9D-C9459D7CE6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2174" y="2562106"/>
            <a:ext cx="1924050" cy="1924050"/>
          </a:xfrm>
          <a:prstGeom prst="rect">
            <a:avLst/>
          </a:prstGeom>
        </p:spPr>
      </p:pic>
    </p:spTree>
    <p:extLst>
      <p:ext uri="{BB962C8B-B14F-4D97-AF65-F5344CB8AC3E}">
        <p14:creationId xmlns:p14="http://schemas.microsoft.com/office/powerpoint/2010/main" val="2540313969"/>
      </p:ext>
    </p:extLst>
  </p:cSld>
  <p:clrMapOvr>
    <a:masterClrMapping/>
  </p:clrMapOvr>
  <p:transition spd="slow" advTm="7361">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071715" y="1672712"/>
            <a:ext cx="12826584" cy="3771900"/>
          </a:xfrm>
          <a:prstGeom prst="roundRect">
            <a:avLst>
              <a:gd name="adj" fmla="val 50000"/>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728815" y="624962"/>
            <a:ext cx="2247900" cy="2247900"/>
          </a:xfrm>
          <a:prstGeom prst="ellipse">
            <a:avLst/>
          </a:prstGeom>
          <a:solidFill>
            <a:schemeClr val="bg1"/>
          </a:solidFill>
          <a:ln>
            <a:noFill/>
          </a:ln>
          <a:effectLst>
            <a:outerShdw blurRad="292100" dist="152400" dir="2700000" algn="tl"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4798208" y="2375257"/>
            <a:ext cx="5109091" cy="1569660"/>
          </a:xfrm>
          <a:prstGeom prst="rect">
            <a:avLst/>
          </a:prstGeom>
          <a:noFill/>
        </p:spPr>
        <p:txBody>
          <a:bodyPr wrap="none" rtlCol="0">
            <a:spAutoFit/>
          </a:bodyPr>
          <a:lstStyle/>
          <a:p>
            <a:pPr algn="ctr"/>
            <a:r>
              <a:rPr lang="zh-CN" altLang="en-US" sz="9600" b="1" dirty="0">
                <a:solidFill>
                  <a:schemeClr val="bg1"/>
                </a:solidFill>
                <a:latin typeface="微软雅黑" panose="020B0503020204020204" pitchFamily="34" charset="-122"/>
                <a:ea typeface="微软雅黑" panose="020B0503020204020204" pitchFamily="34" charset="-122"/>
              </a:rPr>
              <a:t>谢谢聆听</a:t>
            </a:r>
          </a:p>
        </p:txBody>
      </p:sp>
      <p:sp>
        <p:nvSpPr>
          <p:cNvPr id="8" name="TextBox 10"/>
          <p:cNvSpPr txBox="1"/>
          <p:nvPr/>
        </p:nvSpPr>
        <p:spPr>
          <a:xfrm>
            <a:off x="4206054" y="4245991"/>
            <a:ext cx="7167913" cy="584751"/>
          </a:xfrm>
          <a:prstGeom prst="rect">
            <a:avLst/>
          </a:prstGeom>
          <a:noFill/>
        </p:spPr>
        <p:txBody>
          <a:bodyPr wrap="square" lIns="91416" tIns="45708" rIns="91416" bIns="45708" rtlCol="0">
            <a:spAutoFit/>
          </a:bodyPr>
          <a:lstStyle>
            <a:defPPr>
              <a:defRPr lang="zh-CN"/>
            </a:defPPr>
            <a:lvl1pPr>
              <a:defRPr sz="2000">
                <a:solidFill>
                  <a:schemeClr val="bg1"/>
                </a:solidFill>
                <a:latin typeface="微软雅黑"/>
                <a:ea typeface="微软雅黑"/>
              </a:defRPr>
            </a:lvl1pPr>
          </a:lstStyle>
          <a:p>
            <a:pPr algn="ctr"/>
            <a:r>
              <a:rPr lang="zh-CN" altLang="en-US" sz="3200" spc="400" dirty="0">
                <a:latin typeface="微软雅黑" panose="020B0503020204020204" pitchFamily="34" charset="-122"/>
                <a:ea typeface="微软雅黑" panose="020B0503020204020204" pitchFamily="34" charset="-122"/>
              </a:rPr>
              <a:t>基于几何结构的三维人体姿态估计</a:t>
            </a:r>
            <a:endParaRPr lang="en-US" altLang="zh-CN" sz="3200" spc="400" dirty="0">
              <a:latin typeface="微软雅黑" panose="020B0503020204020204" pitchFamily="34" charset="-122"/>
              <a:ea typeface="微软雅黑" panose="020B0503020204020204" pitchFamily="34" charset="-122"/>
            </a:endParaRPr>
          </a:p>
        </p:txBody>
      </p:sp>
      <p:grpSp>
        <p:nvGrpSpPr>
          <p:cNvPr id="10" name="组合 9"/>
          <p:cNvGrpSpPr/>
          <p:nvPr/>
        </p:nvGrpSpPr>
        <p:grpSpPr>
          <a:xfrm>
            <a:off x="8192163" y="5812848"/>
            <a:ext cx="3230583" cy="853794"/>
            <a:chOff x="8655444" y="6069066"/>
            <a:chExt cx="3230583" cy="853794"/>
          </a:xfrm>
        </p:grpSpPr>
        <p:sp>
          <p:nvSpPr>
            <p:cNvPr id="14" name="Freeform 7"/>
            <p:cNvSpPr>
              <a:spLocks noChangeAspect="1" noEditPoints="1"/>
            </p:cNvSpPr>
            <p:nvPr/>
          </p:nvSpPr>
          <p:spPr bwMode="auto">
            <a:xfrm>
              <a:off x="8655444" y="6069066"/>
              <a:ext cx="462900" cy="466244"/>
            </a:xfrm>
            <a:custGeom>
              <a:avLst/>
              <a:gdLst>
                <a:gd name="T0" fmla="*/ 661 w 904"/>
                <a:gd name="T1" fmla="*/ 461 h 905"/>
                <a:gd name="T2" fmla="*/ 661 w 904"/>
                <a:gd name="T3" fmla="*/ 339 h 905"/>
                <a:gd name="T4" fmla="*/ 605 w 904"/>
                <a:gd name="T5" fmla="*/ 339 h 905"/>
                <a:gd name="T6" fmla="*/ 605 w 904"/>
                <a:gd name="T7" fmla="*/ 461 h 905"/>
                <a:gd name="T8" fmla="*/ 456 w 904"/>
                <a:gd name="T9" fmla="*/ 610 h 905"/>
                <a:gd name="T10" fmla="*/ 453 w 904"/>
                <a:gd name="T11" fmla="*/ 610 h 905"/>
                <a:gd name="T12" fmla="*/ 452 w 904"/>
                <a:gd name="T13" fmla="*/ 610 h 905"/>
                <a:gd name="T14" fmla="*/ 451 w 904"/>
                <a:gd name="T15" fmla="*/ 610 h 905"/>
                <a:gd name="T16" fmla="*/ 448 w 904"/>
                <a:gd name="T17" fmla="*/ 610 h 905"/>
                <a:gd name="T18" fmla="*/ 299 w 904"/>
                <a:gd name="T19" fmla="*/ 461 h 905"/>
                <a:gd name="T20" fmla="*/ 299 w 904"/>
                <a:gd name="T21" fmla="*/ 339 h 905"/>
                <a:gd name="T22" fmla="*/ 244 w 904"/>
                <a:gd name="T23" fmla="*/ 339 h 905"/>
                <a:gd name="T24" fmla="*/ 244 w 904"/>
                <a:gd name="T25" fmla="*/ 461 h 905"/>
                <a:gd name="T26" fmla="*/ 419 w 904"/>
                <a:gd name="T27" fmla="*/ 664 h 905"/>
                <a:gd name="T28" fmla="*/ 419 w 904"/>
                <a:gd name="T29" fmla="*/ 752 h 905"/>
                <a:gd name="T30" fmla="*/ 295 w 904"/>
                <a:gd name="T31" fmla="*/ 787 h 905"/>
                <a:gd name="T32" fmla="*/ 610 w 904"/>
                <a:gd name="T33" fmla="*/ 787 h 905"/>
                <a:gd name="T34" fmla="*/ 484 w 904"/>
                <a:gd name="T35" fmla="*/ 751 h 905"/>
                <a:gd name="T36" fmla="*/ 484 w 904"/>
                <a:gd name="T37" fmla="*/ 664 h 905"/>
                <a:gd name="T38" fmla="*/ 661 w 904"/>
                <a:gd name="T39" fmla="*/ 461 h 905"/>
                <a:gd name="T40" fmla="*/ 450 w 904"/>
                <a:gd name="T41" fmla="*/ 558 h 905"/>
                <a:gd name="T42" fmla="*/ 452 w 904"/>
                <a:gd name="T43" fmla="*/ 558 h 905"/>
                <a:gd name="T44" fmla="*/ 454 w 904"/>
                <a:gd name="T45" fmla="*/ 558 h 905"/>
                <a:gd name="T46" fmla="*/ 554 w 904"/>
                <a:gd name="T47" fmla="*/ 459 h 905"/>
                <a:gd name="T48" fmla="*/ 554 w 904"/>
                <a:gd name="T49" fmla="*/ 218 h 905"/>
                <a:gd name="T50" fmla="*/ 454 w 904"/>
                <a:gd name="T51" fmla="*/ 118 h 905"/>
                <a:gd name="T52" fmla="*/ 452 w 904"/>
                <a:gd name="T53" fmla="*/ 118 h 905"/>
                <a:gd name="T54" fmla="*/ 450 w 904"/>
                <a:gd name="T55" fmla="*/ 118 h 905"/>
                <a:gd name="T56" fmla="*/ 351 w 904"/>
                <a:gd name="T57" fmla="*/ 218 h 905"/>
                <a:gd name="T58" fmla="*/ 351 w 904"/>
                <a:gd name="T59" fmla="*/ 459 h 905"/>
                <a:gd name="T60" fmla="*/ 450 w 904"/>
                <a:gd name="T61" fmla="*/ 558 h 905"/>
                <a:gd name="T62" fmla="*/ 452 w 904"/>
                <a:gd name="T63" fmla="*/ 0 h 905"/>
                <a:gd name="T64" fmla="*/ 904 w 904"/>
                <a:gd name="T65" fmla="*/ 453 h 905"/>
                <a:gd name="T66" fmla="*/ 452 w 904"/>
                <a:gd name="T67" fmla="*/ 905 h 905"/>
                <a:gd name="T68" fmla="*/ 0 w 904"/>
                <a:gd name="T69" fmla="*/ 453 h 905"/>
                <a:gd name="T70" fmla="*/ 452 w 904"/>
                <a:gd name="T71" fmla="*/ 0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04" h="905">
                  <a:moveTo>
                    <a:pt x="661" y="461"/>
                  </a:moveTo>
                  <a:lnTo>
                    <a:pt x="661" y="339"/>
                  </a:lnTo>
                  <a:cubicBezTo>
                    <a:pt x="661" y="304"/>
                    <a:pt x="605" y="304"/>
                    <a:pt x="605" y="339"/>
                  </a:cubicBezTo>
                  <a:lnTo>
                    <a:pt x="605" y="461"/>
                  </a:lnTo>
                  <a:cubicBezTo>
                    <a:pt x="605" y="543"/>
                    <a:pt x="538" y="610"/>
                    <a:pt x="456" y="610"/>
                  </a:cubicBezTo>
                  <a:cubicBezTo>
                    <a:pt x="455" y="610"/>
                    <a:pt x="454" y="610"/>
                    <a:pt x="453" y="610"/>
                  </a:cubicBezTo>
                  <a:lnTo>
                    <a:pt x="452" y="610"/>
                  </a:lnTo>
                  <a:lnTo>
                    <a:pt x="451" y="610"/>
                  </a:lnTo>
                  <a:cubicBezTo>
                    <a:pt x="450" y="610"/>
                    <a:pt x="449" y="610"/>
                    <a:pt x="448" y="610"/>
                  </a:cubicBezTo>
                  <a:cubicBezTo>
                    <a:pt x="366" y="610"/>
                    <a:pt x="299" y="543"/>
                    <a:pt x="299" y="461"/>
                  </a:cubicBezTo>
                  <a:lnTo>
                    <a:pt x="299" y="339"/>
                  </a:lnTo>
                  <a:cubicBezTo>
                    <a:pt x="299" y="304"/>
                    <a:pt x="244" y="304"/>
                    <a:pt x="244" y="339"/>
                  </a:cubicBezTo>
                  <a:cubicBezTo>
                    <a:pt x="244" y="355"/>
                    <a:pt x="244" y="461"/>
                    <a:pt x="244" y="461"/>
                  </a:cubicBezTo>
                  <a:cubicBezTo>
                    <a:pt x="244" y="564"/>
                    <a:pt x="320" y="650"/>
                    <a:pt x="419" y="664"/>
                  </a:cubicBezTo>
                  <a:lnTo>
                    <a:pt x="419" y="752"/>
                  </a:lnTo>
                  <a:lnTo>
                    <a:pt x="295" y="787"/>
                  </a:lnTo>
                  <a:lnTo>
                    <a:pt x="610" y="787"/>
                  </a:lnTo>
                  <a:lnTo>
                    <a:pt x="484" y="751"/>
                  </a:lnTo>
                  <a:lnTo>
                    <a:pt x="484" y="664"/>
                  </a:lnTo>
                  <a:cubicBezTo>
                    <a:pt x="584" y="650"/>
                    <a:pt x="661" y="564"/>
                    <a:pt x="661" y="461"/>
                  </a:cubicBezTo>
                  <a:close/>
                  <a:moveTo>
                    <a:pt x="450" y="558"/>
                  </a:moveTo>
                  <a:cubicBezTo>
                    <a:pt x="451" y="558"/>
                    <a:pt x="451" y="558"/>
                    <a:pt x="452" y="558"/>
                  </a:cubicBezTo>
                  <a:cubicBezTo>
                    <a:pt x="453" y="558"/>
                    <a:pt x="453" y="558"/>
                    <a:pt x="454" y="558"/>
                  </a:cubicBezTo>
                  <a:cubicBezTo>
                    <a:pt x="509" y="558"/>
                    <a:pt x="554" y="514"/>
                    <a:pt x="554" y="459"/>
                  </a:cubicBezTo>
                  <a:lnTo>
                    <a:pt x="554" y="218"/>
                  </a:lnTo>
                  <a:cubicBezTo>
                    <a:pt x="554" y="163"/>
                    <a:pt x="509" y="118"/>
                    <a:pt x="454" y="118"/>
                  </a:cubicBezTo>
                  <a:cubicBezTo>
                    <a:pt x="453" y="118"/>
                    <a:pt x="453" y="118"/>
                    <a:pt x="452" y="118"/>
                  </a:cubicBezTo>
                  <a:cubicBezTo>
                    <a:pt x="452" y="118"/>
                    <a:pt x="451" y="118"/>
                    <a:pt x="450" y="118"/>
                  </a:cubicBezTo>
                  <a:cubicBezTo>
                    <a:pt x="395" y="118"/>
                    <a:pt x="351" y="163"/>
                    <a:pt x="351" y="218"/>
                  </a:cubicBezTo>
                  <a:lnTo>
                    <a:pt x="351" y="459"/>
                  </a:lnTo>
                  <a:cubicBezTo>
                    <a:pt x="351" y="514"/>
                    <a:pt x="395" y="558"/>
                    <a:pt x="450" y="558"/>
                  </a:cubicBezTo>
                  <a:close/>
                  <a:moveTo>
                    <a:pt x="452" y="0"/>
                  </a:moveTo>
                  <a:cubicBezTo>
                    <a:pt x="702" y="0"/>
                    <a:pt x="904" y="203"/>
                    <a:pt x="904" y="453"/>
                  </a:cubicBezTo>
                  <a:cubicBezTo>
                    <a:pt x="904" y="702"/>
                    <a:pt x="702" y="905"/>
                    <a:pt x="452" y="905"/>
                  </a:cubicBezTo>
                  <a:cubicBezTo>
                    <a:pt x="202" y="905"/>
                    <a:pt x="0" y="702"/>
                    <a:pt x="0" y="453"/>
                  </a:cubicBezTo>
                  <a:cubicBezTo>
                    <a:pt x="0" y="203"/>
                    <a:pt x="202" y="0"/>
                    <a:pt x="452" y="0"/>
                  </a:cubicBezTo>
                  <a:close/>
                </a:path>
              </a:pathLst>
            </a:custGeom>
            <a:solidFill>
              <a:srgbClr val="00B0F0"/>
            </a:solidFill>
            <a:ln>
              <a:noFill/>
            </a:ln>
          </p:spPr>
          <p:txBody>
            <a:bodyPr vert="horz" wrap="square" lIns="91416" tIns="45708" rIns="91416" bIns="45708" numCol="1" anchor="t" anchorCtr="0" compatLnSpc="1">
              <a:prstTxWarp prst="textNoShape">
                <a:avLst/>
              </a:prstTxWarp>
            </a:bodyPr>
            <a:lstStyle/>
            <a:p>
              <a:endParaRPr lang="zh-CN" altLang="en-US" sz="1867" b="1">
                <a:solidFill>
                  <a:srgbClr val="1D6295"/>
                </a:solidFill>
                <a:latin typeface="微软雅黑" panose="020B0503020204020204" pitchFamily="34" charset="-122"/>
                <a:ea typeface="微软雅黑" panose="020B0503020204020204" pitchFamily="34" charset="-122"/>
              </a:endParaRPr>
            </a:p>
          </p:txBody>
        </p:sp>
        <p:sp>
          <p:nvSpPr>
            <p:cNvPr id="15" name="TextBox 6"/>
            <p:cNvSpPr txBox="1"/>
            <p:nvPr/>
          </p:nvSpPr>
          <p:spPr>
            <a:xfrm>
              <a:off x="9242403" y="6091888"/>
              <a:ext cx="2643624" cy="830972"/>
            </a:xfrm>
            <a:prstGeom prst="rect">
              <a:avLst/>
            </a:prstGeom>
            <a:noFill/>
          </p:spPr>
          <p:txBody>
            <a:bodyPr wrap="none" lIns="91416" tIns="45708" rIns="91416" bIns="45708" rtlCol="0">
              <a:spAutoFit/>
            </a:bodyPr>
            <a:lstStyle>
              <a:defPPr>
                <a:defRPr lang="zh-CN"/>
              </a:defPPr>
              <a:lvl1pPr>
                <a:defRPr sz="2000">
                  <a:solidFill>
                    <a:schemeClr val="accent2"/>
                  </a:solidFill>
                  <a:latin typeface="+mn-ea"/>
                  <a:ea typeface="+mn-ea"/>
                </a:defRPr>
              </a:lvl1pPr>
            </a:lstStyle>
            <a:p>
              <a:r>
                <a:rPr lang="zh-CN" altLang="en-US" sz="2400" b="1" dirty="0">
                  <a:solidFill>
                    <a:srgbClr val="1D6295"/>
                  </a:solidFill>
                  <a:latin typeface="微软雅黑" panose="020B0503020204020204" pitchFamily="34" charset="-122"/>
                  <a:ea typeface="微软雅黑" panose="020B0503020204020204" pitchFamily="34" charset="-122"/>
                </a:rPr>
                <a:t>答辩人：罗子建</a:t>
              </a:r>
              <a:endParaRPr lang="en-US" altLang="zh-CN" sz="2400" b="1" dirty="0">
                <a:solidFill>
                  <a:srgbClr val="1D6295"/>
                </a:solidFill>
                <a:latin typeface="微软雅黑" panose="020B0503020204020204" pitchFamily="34" charset="-122"/>
                <a:ea typeface="微软雅黑" panose="020B0503020204020204" pitchFamily="34" charset="-122"/>
              </a:endParaRPr>
            </a:p>
            <a:p>
              <a:r>
                <a:rPr lang="en-US" altLang="zh-CN" sz="2400" b="1" dirty="0">
                  <a:solidFill>
                    <a:srgbClr val="1D6295"/>
                  </a:solidFill>
                  <a:latin typeface="微软雅黑" panose="020B0503020204020204" pitchFamily="34" charset="-122"/>
                  <a:ea typeface="微软雅黑" panose="020B0503020204020204" pitchFamily="34" charset="-122"/>
                </a:rPr>
                <a:t>2016010902012</a:t>
              </a:r>
              <a:endParaRPr lang="zh-CN" altLang="en-US" sz="2400" b="1" dirty="0">
                <a:solidFill>
                  <a:srgbClr val="1D6295"/>
                </a:solidFill>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4464156" y="5812848"/>
            <a:ext cx="3325855" cy="484463"/>
            <a:chOff x="8807150" y="5287200"/>
            <a:chExt cx="3325855" cy="484463"/>
          </a:xfrm>
        </p:grpSpPr>
        <p:sp>
          <p:nvSpPr>
            <p:cNvPr id="12" name="TextBox 7"/>
            <p:cNvSpPr txBox="1"/>
            <p:nvPr/>
          </p:nvSpPr>
          <p:spPr>
            <a:xfrm>
              <a:off x="9394803" y="5310022"/>
              <a:ext cx="2738202" cy="461641"/>
            </a:xfrm>
            <a:prstGeom prst="rect">
              <a:avLst/>
            </a:prstGeom>
            <a:noFill/>
          </p:spPr>
          <p:txBody>
            <a:bodyPr wrap="none" lIns="91416" tIns="45708" rIns="91416" bIns="45708" rtlCol="0">
              <a:spAutoFit/>
            </a:bodyPr>
            <a:lstStyle/>
            <a:p>
              <a:r>
                <a:rPr lang="zh-CN" altLang="en-US" sz="2400" b="1" dirty="0">
                  <a:solidFill>
                    <a:srgbClr val="1D6295"/>
                  </a:solidFill>
                  <a:latin typeface="微软雅黑" panose="020B0503020204020204" pitchFamily="34" charset="-122"/>
                  <a:ea typeface="微软雅黑" panose="020B0503020204020204" pitchFamily="34" charset="-122"/>
                </a:rPr>
                <a:t>指导老师：曾辽原 </a:t>
              </a:r>
            </a:p>
          </p:txBody>
        </p:sp>
        <p:sp>
          <p:nvSpPr>
            <p:cNvPr id="13" name="Freeform 8"/>
            <p:cNvSpPr>
              <a:spLocks noChangeAspect="1" noEditPoints="1"/>
            </p:cNvSpPr>
            <p:nvPr/>
          </p:nvSpPr>
          <p:spPr bwMode="auto">
            <a:xfrm>
              <a:off x="8807150" y="5287200"/>
              <a:ext cx="464288" cy="466246"/>
            </a:xfrm>
            <a:custGeom>
              <a:avLst/>
              <a:gdLst>
                <a:gd name="T0" fmla="*/ 422 w 422"/>
                <a:gd name="T1" fmla="*/ 211 h 422"/>
                <a:gd name="T2" fmla="*/ 0 w 422"/>
                <a:gd name="T3" fmla="*/ 211 h 422"/>
                <a:gd name="T4" fmla="*/ 340 w 422"/>
                <a:gd name="T5" fmla="*/ 117 h 422"/>
                <a:gd name="T6" fmla="*/ 345 w 422"/>
                <a:gd name="T7" fmla="*/ 123 h 422"/>
                <a:gd name="T8" fmla="*/ 344 w 422"/>
                <a:gd name="T9" fmla="*/ 226 h 422"/>
                <a:gd name="T10" fmla="*/ 340 w 422"/>
                <a:gd name="T11" fmla="*/ 227 h 422"/>
                <a:gd name="T12" fmla="*/ 217 w 422"/>
                <a:gd name="T13" fmla="*/ 226 h 422"/>
                <a:gd name="T14" fmla="*/ 215 w 422"/>
                <a:gd name="T15" fmla="*/ 222 h 422"/>
                <a:gd name="T16" fmla="*/ 286 w 422"/>
                <a:gd name="T17" fmla="*/ 164 h 422"/>
                <a:gd name="T18" fmla="*/ 215 w 422"/>
                <a:gd name="T19" fmla="*/ 171 h 422"/>
                <a:gd name="T20" fmla="*/ 217 w 422"/>
                <a:gd name="T21" fmla="*/ 119 h 422"/>
                <a:gd name="T22" fmla="*/ 220 w 422"/>
                <a:gd name="T23" fmla="*/ 117 h 422"/>
                <a:gd name="T24" fmla="*/ 220 w 422"/>
                <a:gd name="T25" fmla="*/ 96 h 422"/>
                <a:gd name="T26" fmla="*/ 202 w 422"/>
                <a:gd name="T27" fmla="*/ 104 h 422"/>
                <a:gd name="T28" fmla="*/ 194 w 422"/>
                <a:gd name="T29" fmla="*/ 174 h 422"/>
                <a:gd name="T30" fmla="*/ 186 w 422"/>
                <a:gd name="T31" fmla="*/ 166 h 422"/>
                <a:gd name="T32" fmla="*/ 137 w 422"/>
                <a:gd name="T33" fmla="*/ 151 h 422"/>
                <a:gd name="T34" fmla="*/ 54 w 422"/>
                <a:gd name="T35" fmla="*/ 173 h 422"/>
                <a:gd name="T36" fmla="*/ 77 w 422"/>
                <a:gd name="T37" fmla="*/ 243 h 422"/>
                <a:gd name="T38" fmla="*/ 81 w 422"/>
                <a:gd name="T39" fmla="*/ 192 h 422"/>
                <a:gd name="T40" fmla="*/ 81 w 422"/>
                <a:gd name="T41" fmla="*/ 256 h 422"/>
                <a:gd name="T42" fmla="*/ 106 w 422"/>
                <a:gd name="T43" fmla="*/ 350 h 422"/>
                <a:gd name="T44" fmla="*/ 112 w 422"/>
                <a:gd name="T45" fmla="*/ 272 h 422"/>
                <a:gd name="T46" fmla="*/ 137 w 422"/>
                <a:gd name="T47" fmla="*/ 350 h 422"/>
                <a:gd name="T48" fmla="*/ 137 w 422"/>
                <a:gd name="T49" fmla="*/ 256 h 422"/>
                <a:gd name="T50" fmla="*/ 137 w 422"/>
                <a:gd name="T51" fmla="*/ 192 h 422"/>
                <a:gd name="T52" fmla="*/ 162 w 422"/>
                <a:gd name="T53" fmla="*/ 192 h 422"/>
                <a:gd name="T54" fmla="*/ 186 w 422"/>
                <a:gd name="T55" fmla="*/ 185 h 422"/>
                <a:gd name="T56" fmla="*/ 194 w 422"/>
                <a:gd name="T57" fmla="*/ 222 h 422"/>
                <a:gd name="T58" fmla="*/ 202 w 422"/>
                <a:gd name="T59" fmla="*/ 240 h 422"/>
                <a:gd name="T60" fmla="*/ 220 w 422"/>
                <a:gd name="T61" fmla="*/ 248 h 422"/>
                <a:gd name="T62" fmla="*/ 359 w 422"/>
                <a:gd name="T63" fmla="*/ 240 h 422"/>
                <a:gd name="T64" fmla="*/ 366 w 422"/>
                <a:gd name="T65" fmla="*/ 222 h 422"/>
                <a:gd name="T66" fmla="*/ 359 w 422"/>
                <a:gd name="T67" fmla="*/ 104 h 422"/>
                <a:gd name="T68" fmla="*/ 220 w 422"/>
                <a:gd name="T69" fmla="*/ 96 h 422"/>
                <a:gd name="T70" fmla="*/ 344 w 422"/>
                <a:gd name="T71" fmla="*/ 277 h 422"/>
                <a:gd name="T72" fmla="*/ 346 w 422"/>
                <a:gd name="T73" fmla="*/ 351 h 422"/>
                <a:gd name="T74" fmla="*/ 298 w 422"/>
                <a:gd name="T75" fmla="*/ 277 h 422"/>
                <a:gd name="T76" fmla="*/ 250 w 422"/>
                <a:gd name="T77" fmla="*/ 351 h 422"/>
                <a:gd name="T78" fmla="*/ 244 w 422"/>
                <a:gd name="T79" fmla="*/ 277 h 422"/>
                <a:gd name="T80" fmla="*/ 221 w 422"/>
                <a:gd name="T81" fmla="*/ 254 h 422"/>
                <a:gd name="T82" fmla="*/ 109 w 422"/>
                <a:gd name="T83" fmla="*/ 75 h 422"/>
                <a:gd name="T84" fmla="*/ 109 w 422"/>
                <a:gd name="T85" fmla="*/ 146 h 422"/>
                <a:gd name="T86" fmla="*/ 109 w 422"/>
                <a:gd name="T87" fmla="*/ 75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22" h="422">
                  <a:moveTo>
                    <a:pt x="211" y="0"/>
                  </a:moveTo>
                  <a:cubicBezTo>
                    <a:pt x="327" y="0"/>
                    <a:pt x="422" y="94"/>
                    <a:pt x="422" y="211"/>
                  </a:cubicBezTo>
                  <a:cubicBezTo>
                    <a:pt x="422" y="327"/>
                    <a:pt x="327" y="422"/>
                    <a:pt x="211" y="422"/>
                  </a:cubicBezTo>
                  <a:cubicBezTo>
                    <a:pt x="94" y="422"/>
                    <a:pt x="0" y="327"/>
                    <a:pt x="0" y="211"/>
                  </a:cubicBezTo>
                  <a:cubicBezTo>
                    <a:pt x="0" y="94"/>
                    <a:pt x="94" y="0"/>
                    <a:pt x="211" y="0"/>
                  </a:cubicBezTo>
                  <a:close/>
                  <a:moveTo>
                    <a:pt x="340" y="117"/>
                  </a:moveTo>
                  <a:cubicBezTo>
                    <a:pt x="341" y="117"/>
                    <a:pt x="343" y="118"/>
                    <a:pt x="344" y="119"/>
                  </a:cubicBezTo>
                  <a:cubicBezTo>
                    <a:pt x="345" y="120"/>
                    <a:pt x="345" y="121"/>
                    <a:pt x="345" y="123"/>
                  </a:cubicBezTo>
                  <a:lnTo>
                    <a:pt x="345" y="222"/>
                  </a:lnTo>
                  <a:cubicBezTo>
                    <a:pt x="345" y="223"/>
                    <a:pt x="345" y="225"/>
                    <a:pt x="344" y="226"/>
                  </a:cubicBezTo>
                  <a:lnTo>
                    <a:pt x="344" y="226"/>
                  </a:lnTo>
                  <a:cubicBezTo>
                    <a:pt x="343" y="227"/>
                    <a:pt x="341" y="227"/>
                    <a:pt x="340" y="227"/>
                  </a:cubicBezTo>
                  <a:lnTo>
                    <a:pt x="220" y="227"/>
                  </a:lnTo>
                  <a:cubicBezTo>
                    <a:pt x="219" y="227"/>
                    <a:pt x="218" y="227"/>
                    <a:pt x="217" y="226"/>
                  </a:cubicBezTo>
                  <a:lnTo>
                    <a:pt x="217" y="226"/>
                  </a:lnTo>
                  <a:cubicBezTo>
                    <a:pt x="216" y="225"/>
                    <a:pt x="215" y="223"/>
                    <a:pt x="215" y="222"/>
                  </a:cubicBezTo>
                  <a:lnTo>
                    <a:pt x="215" y="179"/>
                  </a:lnTo>
                  <a:lnTo>
                    <a:pt x="286" y="164"/>
                  </a:lnTo>
                  <a:lnTo>
                    <a:pt x="286" y="162"/>
                  </a:lnTo>
                  <a:lnTo>
                    <a:pt x="215" y="171"/>
                  </a:lnTo>
                  <a:lnTo>
                    <a:pt x="215" y="123"/>
                  </a:lnTo>
                  <a:cubicBezTo>
                    <a:pt x="215" y="121"/>
                    <a:pt x="216" y="120"/>
                    <a:pt x="217" y="119"/>
                  </a:cubicBezTo>
                  <a:lnTo>
                    <a:pt x="217" y="119"/>
                  </a:lnTo>
                  <a:cubicBezTo>
                    <a:pt x="218" y="118"/>
                    <a:pt x="219" y="117"/>
                    <a:pt x="220" y="117"/>
                  </a:cubicBezTo>
                  <a:lnTo>
                    <a:pt x="340" y="117"/>
                  </a:lnTo>
                  <a:close/>
                  <a:moveTo>
                    <a:pt x="220" y="96"/>
                  </a:moveTo>
                  <a:cubicBezTo>
                    <a:pt x="213" y="96"/>
                    <a:pt x="206" y="99"/>
                    <a:pt x="202" y="104"/>
                  </a:cubicBezTo>
                  <a:lnTo>
                    <a:pt x="202" y="104"/>
                  </a:lnTo>
                  <a:cubicBezTo>
                    <a:pt x="197" y="109"/>
                    <a:pt x="194" y="115"/>
                    <a:pt x="194" y="123"/>
                  </a:cubicBezTo>
                  <a:lnTo>
                    <a:pt x="194" y="174"/>
                  </a:lnTo>
                  <a:lnTo>
                    <a:pt x="186" y="175"/>
                  </a:lnTo>
                  <a:lnTo>
                    <a:pt x="186" y="166"/>
                  </a:lnTo>
                  <a:lnTo>
                    <a:pt x="162" y="166"/>
                  </a:lnTo>
                  <a:lnTo>
                    <a:pt x="137" y="151"/>
                  </a:lnTo>
                  <a:lnTo>
                    <a:pt x="77" y="151"/>
                  </a:lnTo>
                  <a:cubicBezTo>
                    <a:pt x="64" y="151"/>
                    <a:pt x="54" y="161"/>
                    <a:pt x="54" y="173"/>
                  </a:cubicBezTo>
                  <a:lnTo>
                    <a:pt x="54" y="243"/>
                  </a:lnTo>
                  <a:lnTo>
                    <a:pt x="77" y="243"/>
                  </a:lnTo>
                  <a:lnTo>
                    <a:pt x="77" y="192"/>
                  </a:lnTo>
                  <a:lnTo>
                    <a:pt x="81" y="192"/>
                  </a:lnTo>
                  <a:lnTo>
                    <a:pt x="81" y="243"/>
                  </a:lnTo>
                  <a:lnTo>
                    <a:pt x="81" y="256"/>
                  </a:lnTo>
                  <a:lnTo>
                    <a:pt x="81" y="350"/>
                  </a:lnTo>
                  <a:lnTo>
                    <a:pt x="106" y="350"/>
                  </a:lnTo>
                  <a:lnTo>
                    <a:pt x="106" y="272"/>
                  </a:lnTo>
                  <a:lnTo>
                    <a:pt x="112" y="272"/>
                  </a:lnTo>
                  <a:lnTo>
                    <a:pt x="112" y="350"/>
                  </a:lnTo>
                  <a:lnTo>
                    <a:pt x="137" y="350"/>
                  </a:lnTo>
                  <a:lnTo>
                    <a:pt x="137" y="336"/>
                  </a:lnTo>
                  <a:lnTo>
                    <a:pt x="137" y="256"/>
                  </a:lnTo>
                  <a:lnTo>
                    <a:pt x="137" y="243"/>
                  </a:lnTo>
                  <a:lnTo>
                    <a:pt x="137" y="192"/>
                  </a:lnTo>
                  <a:lnTo>
                    <a:pt x="137" y="177"/>
                  </a:lnTo>
                  <a:lnTo>
                    <a:pt x="162" y="192"/>
                  </a:lnTo>
                  <a:lnTo>
                    <a:pt x="186" y="192"/>
                  </a:lnTo>
                  <a:lnTo>
                    <a:pt x="186" y="185"/>
                  </a:lnTo>
                  <a:lnTo>
                    <a:pt x="194" y="184"/>
                  </a:lnTo>
                  <a:lnTo>
                    <a:pt x="194" y="222"/>
                  </a:lnTo>
                  <a:cubicBezTo>
                    <a:pt x="194" y="229"/>
                    <a:pt x="197" y="236"/>
                    <a:pt x="202" y="240"/>
                  </a:cubicBezTo>
                  <a:lnTo>
                    <a:pt x="202" y="240"/>
                  </a:lnTo>
                  <a:lnTo>
                    <a:pt x="202" y="241"/>
                  </a:lnTo>
                  <a:cubicBezTo>
                    <a:pt x="207" y="245"/>
                    <a:pt x="213" y="248"/>
                    <a:pt x="220" y="248"/>
                  </a:cubicBezTo>
                  <a:lnTo>
                    <a:pt x="340" y="248"/>
                  </a:lnTo>
                  <a:cubicBezTo>
                    <a:pt x="347" y="248"/>
                    <a:pt x="354" y="245"/>
                    <a:pt x="359" y="240"/>
                  </a:cubicBezTo>
                  <a:lnTo>
                    <a:pt x="359" y="241"/>
                  </a:lnTo>
                  <a:cubicBezTo>
                    <a:pt x="363" y="236"/>
                    <a:pt x="366" y="229"/>
                    <a:pt x="366" y="222"/>
                  </a:cubicBezTo>
                  <a:lnTo>
                    <a:pt x="366" y="123"/>
                  </a:lnTo>
                  <a:cubicBezTo>
                    <a:pt x="366" y="115"/>
                    <a:pt x="363" y="109"/>
                    <a:pt x="359" y="104"/>
                  </a:cubicBezTo>
                  <a:cubicBezTo>
                    <a:pt x="354" y="99"/>
                    <a:pt x="347" y="96"/>
                    <a:pt x="340" y="96"/>
                  </a:cubicBezTo>
                  <a:lnTo>
                    <a:pt x="220" y="96"/>
                  </a:lnTo>
                  <a:close/>
                  <a:moveTo>
                    <a:pt x="344" y="254"/>
                  </a:moveTo>
                  <a:lnTo>
                    <a:pt x="344" y="277"/>
                  </a:lnTo>
                  <a:lnTo>
                    <a:pt x="325" y="277"/>
                  </a:lnTo>
                  <a:lnTo>
                    <a:pt x="346" y="351"/>
                  </a:lnTo>
                  <a:lnTo>
                    <a:pt x="319" y="351"/>
                  </a:lnTo>
                  <a:lnTo>
                    <a:pt x="298" y="277"/>
                  </a:lnTo>
                  <a:lnTo>
                    <a:pt x="271" y="277"/>
                  </a:lnTo>
                  <a:lnTo>
                    <a:pt x="250" y="351"/>
                  </a:lnTo>
                  <a:lnTo>
                    <a:pt x="223" y="351"/>
                  </a:lnTo>
                  <a:lnTo>
                    <a:pt x="244" y="277"/>
                  </a:lnTo>
                  <a:lnTo>
                    <a:pt x="221" y="277"/>
                  </a:lnTo>
                  <a:lnTo>
                    <a:pt x="221" y="254"/>
                  </a:lnTo>
                  <a:lnTo>
                    <a:pt x="344" y="254"/>
                  </a:lnTo>
                  <a:close/>
                  <a:moveTo>
                    <a:pt x="109" y="75"/>
                  </a:moveTo>
                  <a:cubicBezTo>
                    <a:pt x="129" y="75"/>
                    <a:pt x="145" y="91"/>
                    <a:pt x="145" y="111"/>
                  </a:cubicBezTo>
                  <a:cubicBezTo>
                    <a:pt x="145" y="130"/>
                    <a:pt x="129" y="146"/>
                    <a:pt x="109" y="146"/>
                  </a:cubicBezTo>
                  <a:cubicBezTo>
                    <a:pt x="90" y="146"/>
                    <a:pt x="74" y="130"/>
                    <a:pt x="74" y="111"/>
                  </a:cubicBezTo>
                  <a:cubicBezTo>
                    <a:pt x="74" y="91"/>
                    <a:pt x="90" y="75"/>
                    <a:pt x="109" y="75"/>
                  </a:cubicBezTo>
                  <a:close/>
                </a:path>
              </a:pathLst>
            </a:custGeom>
            <a:solidFill>
              <a:srgbClr val="00B0F0"/>
            </a:solidFill>
            <a:ln>
              <a:noFill/>
            </a:ln>
          </p:spPr>
          <p:txBody>
            <a:bodyPr vert="horz" wrap="square" lIns="91416" tIns="45708" rIns="91416" bIns="45708" numCol="1" anchor="t" anchorCtr="0" compatLnSpc="1">
              <a:prstTxWarp prst="textNoShape">
                <a:avLst/>
              </a:prstTxWarp>
            </a:bodyPr>
            <a:lstStyle/>
            <a:p>
              <a:endParaRPr lang="zh-CN" altLang="en-US" sz="3200" b="1">
                <a:solidFill>
                  <a:srgbClr val="1D6295"/>
                </a:solidFill>
                <a:latin typeface="微软雅黑" panose="020B0503020204020204" pitchFamily="34" charset="-122"/>
                <a:ea typeface="微软雅黑" panose="020B0503020204020204" pitchFamily="34" charset="-122"/>
              </a:endParaRPr>
            </a:p>
          </p:txBody>
        </p:sp>
      </p:grpSp>
      <p:pic>
        <p:nvPicPr>
          <p:cNvPr id="17" name="图片 16">
            <a:extLst>
              <a:ext uri="{FF2B5EF4-FFF2-40B4-BE49-F238E27FC236}">
                <a16:creationId xmlns:a16="http://schemas.microsoft.com/office/drawing/2014/main" id="{C2CB9D34-8956-4946-8EC8-1B7CF0A57B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0740" y="786887"/>
            <a:ext cx="1924050" cy="1924050"/>
          </a:xfrm>
          <a:prstGeom prst="rect">
            <a:avLst/>
          </a:prstGeom>
        </p:spPr>
      </p:pic>
    </p:spTree>
    <p:extLst>
      <p:ext uri="{BB962C8B-B14F-4D97-AF65-F5344CB8AC3E}">
        <p14:creationId xmlns:p14="http://schemas.microsoft.com/office/powerpoint/2010/main" val="3882883157"/>
      </p:ext>
    </p:extLst>
  </p:cSld>
  <p:clrMapOvr>
    <a:masterClrMapping/>
  </p:clrMapOvr>
  <mc:AlternateContent xmlns:mc="http://schemas.openxmlformats.org/markup-compatibility/2006" xmlns:p14="http://schemas.microsoft.com/office/powerpoint/2010/main">
    <mc:Choice Requires="p14">
      <p:transition spd="slow" p14:dur="1600" advTm="2641">
        <p:blinds dir="vert"/>
      </p:transition>
    </mc:Choice>
    <mc:Fallback xmlns="">
      <p:transition spd="slow" advTm="2641">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83154" y="2524463"/>
            <a:ext cx="1813608" cy="1809074"/>
          </a:xfrm>
          <a:prstGeom prst="rect">
            <a:avLst/>
          </a:prstGeom>
        </p:spPr>
      </p:pic>
      <p:cxnSp>
        <p:nvCxnSpPr>
          <p:cNvPr id="12" name="直接连接符 11"/>
          <p:cNvCxnSpPr/>
          <p:nvPr/>
        </p:nvCxnSpPr>
        <p:spPr>
          <a:xfrm>
            <a:off x="4286250" y="2266950"/>
            <a:ext cx="0" cy="232410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4"/>
          <p:cNvSpPr txBox="1"/>
          <p:nvPr/>
        </p:nvSpPr>
        <p:spPr>
          <a:xfrm>
            <a:off x="4537638" y="2333963"/>
            <a:ext cx="6016061" cy="684785"/>
          </a:xfrm>
          <a:prstGeom prst="rect">
            <a:avLst/>
          </a:prstGeom>
          <a:noFill/>
        </p:spPr>
        <p:txBody>
          <a:bodyPr wrap="square" lIns="68562" tIns="34281" rIns="68562" bIns="34281" rtlCol="0">
            <a:spAutoFit/>
          </a:bodyPr>
          <a:lstStyle>
            <a:defPPr>
              <a:defRPr lang="zh-CN"/>
            </a:defPPr>
            <a:lvl1pPr>
              <a:defRPr sz="2000">
                <a:solidFill>
                  <a:schemeClr val="bg1"/>
                </a:solidFill>
                <a:latin typeface="微软雅黑"/>
                <a:ea typeface="微软雅黑"/>
              </a:defRPr>
            </a:lvl1pPr>
          </a:lstStyle>
          <a:p>
            <a:r>
              <a:rPr lang="en-US" altLang="zh-CN" sz="4000" b="1" dirty="0">
                <a:solidFill>
                  <a:srgbClr val="0070C0"/>
                </a:solidFill>
                <a:latin typeface="微软雅黑" panose="020B0503020204020204" pitchFamily="34" charset="-122"/>
                <a:ea typeface="微软雅黑" panose="020B0503020204020204" pitchFamily="34" charset="-122"/>
              </a:rPr>
              <a:t>1</a:t>
            </a:r>
            <a:r>
              <a:rPr lang="zh-CN" altLang="en-US" sz="4000" b="1" dirty="0">
                <a:solidFill>
                  <a:srgbClr val="0070C0"/>
                </a:solidFill>
                <a:latin typeface="微软雅黑" panose="020B0503020204020204" pitchFamily="34" charset="-122"/>
                <a:ea typeface="微软雅黑" panose="020B0503020204020204" pitchFamily="34" charset="-122"/>
              </a:rPr>
              <a:t>、研究概述</a:t>
            </a:r>
          </a:p>
        </p:txBody>
      </p:sp>
      <p:sp>
        <p:nvSpPr>
          <p:cNvPr id="16" name="椭圆 15"/>
          <p:cNvSpPr/>
          <p:nvPr/>
        </p:nvSpPr>
        <p:spPr>
          <a:xfrm>
            <a:off x="4781550" y="3229103"/>
            <a:ext cx="216000" cy="216000"/>
          </a:xfrm>
          <a:prstGeom prst="ellipse">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7" name="文本框 16"/>
          <p:cNvSpPr txBox="1"/>
          <p:nvPr/>
        </p:nvSpPr>
        <p:spPr>
          <a:xfrm>
            <a:off x="5019266" y="3152437"/>
            <a:ext cx="1210588"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研究概述</a:t>
            </a:r>
          </a:p>
        </p:txBody>
      </p:sp>
      <p:sp>
        <p:nvSpPr>
          <p:cNvPr id="18" name="椭圆 17"/>
          <p:cNvSpPr/>
          <p:nvPr/>
        </p:nvSpPr>
        <p:spPr>
          <a:xfrm>
            <a:off x="7391903" y="3229103"/>
            <a:ext cx="216000" cy="216000"/>
          </a:xfrm>
          <a:prstGeom prst="ellipse">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9" name="文本框 18"/>
          <p:cNvSpPr txBox="1"/>
          <p:nvPr/>
        </p:nvSpPr>
        <p:spPr>
          <a:xfrm>
            <a:off x="7629619" y="3152437"/>
            <a:ext cx="1467068"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研究关键点</a:t>
            </a:r>
          </a:p>
        </p:txBody>
      </p:sp>
      <p:pic>
        <p:nvPicPr>
          <p:cNvPr id="6" name="图片 5">
            <a:extLst>
              <a:ext uri="{FF2B5EF4-FFF2-40B4-BE49-F238E27FC236}">
                <a16:creationId xmlns:a16="http://schemas.microsoft.com/office/drawing/2014/main" id="{CE94BB17-E989-4BBB-AD49-D3FEFE251B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8044" y="2466975"/>
            <a:ext cx="1924050" cy="1924050"/>
          </a:xfrm>
          <a:prstGeom prst="rect">
            <a:avLst/>
          </a:prstGeom>
        </p:spPr>
      </p:pic>
    </p:spTree>
    <p:extLst>
      <p:ext uri="{BB962C8B-B14F-4D97-AF65-F5344CB8AC3E}">
        <p14:creationId xmlns:p14="http://schemas.microsoft.com/office/powerpoint/2010/main" val="937673061"/>
      </p:ext>
    </p:extLst>
  </p:cSld>
  <p:clrMapOvr>
    <a:masterClrMapping/>
  </p:clrMapOvr>
  <p:transition spd="slow" advTm="2076">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12192001" cy="771550"/>
          </a:xfrm>
          <a:prstGeom prst="rect">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1"/>
          <p:cNvSpPr txBox="1"/>
          <p:nvPr/>
        </p:nvSpPr>
        <p:spPr>
          <a:xfrm>
            <a:off x="899592" y="123478"/>
            <a:ext cx="3855583" cy="502766"/>
          </a:xfrm>
          <a:prstGeom prst="rect">
            <a:avLst/>
          </a:prstGeom>
          <a:noFill/>
        </p:spPr>
        <p:txBody>
          <a:bodyPr wrap="square" lIns="91440" tIns="45720" rIns="91440" bIns="45720" rtlCol="0">
            <a:spAutoFit/>
          </a:bodyPr>
          <a:lstStyle/>
          <a:p>
            <a:r>
              <a:rPr lang="zh-CN" altLang="en-US" sz="2667" dirty="0">
                <a:solidFill>
                  <a:schemeClr val="bg1"/>
                </a:solidFill>
                <a:latin typeface="微软雅黑" panose="020B0503020204020204" pitchFamily="34" charset="-122"/>
                <a:ea typeface="微软雅黑" panose="020B0503020204020204" pitchFamily="34" charset="-122"/>
              </a:rPr>
              <a:t>研究概述</a:t>
            </a:r>
          </a:p>
        </p:txBody>
      </p:sp>
      <p:sp>
        <p:nvSpPr>
          <p:cNvPr id="4" name="KSO_Shape"/>
          <p:cNvSpPr>
            <a:spLocks/>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5" name="Rectangle 12"/>
          <p:cNvSpPr>
            <a:spLocks noChangeArrowheads="1"/>
          </p:cNvSpPr>
          <p:nvPr/>
        </p:nvSpPr>
        <p:spPr bwMode="gray">
          <a:xfrm>
            <a:off x="1500718" y="1733914"/>
            <a:ext cx="2144183" cy="1976967"/>
          </a:xfrm>
          <a:prstGeom prst="rect">
            <a:avLst/>
          </a:prstGeom>
          <a:solidFill>
            <a:srgbClr val="1D6295"/>
          </a:solidFill>
          <a:ln>
            <a:solidFill>
              <a:srgbClr val="1D6295"/>
            </a:solidFill>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defRPr/>
            </a:pPr>
            <a:r>
              <a:rPr lang="zh-CN" altLang="en-US" sz="3200" dirty="0">
                <a:solidFill>
                  <a:schemeClr val="bg1"/>
                </a:solidFill>
                <a:latin typeface="微软雅黑" panose="020B0503020204020204" pitchFamily="34" charset="-122"/>
                <a:ea typeface="微软雅黑" panose="020B0503020204020204" pitchFamily="34" charset="-122"/>
              </a:rPr>
              <a:t>研究</a:t>
            </a:r>
            <a:endParaRPr lang="en-US" altLang="zh-CN" sz="3200" dirty="0">
              <a:solidFill>
                <a:schemeClr val="bg1"/>
              </a:solidFill>
              <a:latin typeface="微软雅黑" panose="020B0503020204020204" pitchFamily="34" charset="-122"/>
              <a:ea typeface="微软雅黑" panose="020B0503020204020204" pitchFamily="34" charset="-122"/>
            </a:endParaRPr>
          </a:p>
          <a:p>
            <a:pPr algn="ctr">
              <a:defRPr/>
            </a:pPr>
            <a:r>
              <a:rPr lang="zh-CN" altLang="en-US" sz="3200" dirty="0">
                <a:solidFill>
                  <a:schemeClr val="bg1"/>
                </a:solidFill>
                <a:latin typeface="微软雅黑" panose="020B0503020204020204" pitchFamily="34" charset="-122"/>
                <a:ea typeface="微软雅黑" panose="020B0503020204020204" pitchFamily="34" charset="-122"/>
              </a:rPr>
              <a:t>概述</a:t>
            </a:r>
            <a:endParaRPr lang="en-US" altLang="zh-CN" sz="3200" dirty="0">
              <a:solidFill>
                <a:schemeClr val="bg1"/>
              </a:solidFill>
              <a:latin typeface="微软雅黑" panose="020B0503020204020204" pitchFamily="34" charset="-122"/>
              <a:ea typeface="微软雅黑" panose="020B0503020204020204" pitchFamily="34" charset="-122"/>
            </a:endParaRPr>
          </a:p>
        </p:txBody>
      </p:sp>
      <p:sp>
        <p:nvSpPr>
          <p:cNvPr id="6" name="Rectangle 13"/>
          <p:cNvSpPr>
            <a:spLocks noChangeArrowheads="1"/>
          </p:cNvSpPr>
          <p:nvPr/>
        </p:nvSpPr>
        <p:spPr bwMode="gray">
          <a:xfrm>
            <a:off x="1500718" y="4047431"/>
            <a:ext cx="2178049" cy="1976967"/>
          </a:xfrm>
          <a:prstGeom prst="rect">
            <a:avLst/>
          </a:prstGeom>
          <a:solidFill>
            <a:srgbClr val="1D6295"/>
          </a:solidFill>
          <a:ln>
            <a:solidFill>
              <a:srgbClr val="1D6295"/>
            </a:solidFill>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defRPr/>
            </a:pPr>
            <a:r>
              <a:rPr lang="zh-CN" altLang="en-US" sz="3200" dirty="0">
                <a:solidFill>
                  <a:schemeClr val="bg1"/>
                </a:solidFill>
                <a:latin typeface="微软雅黑" panose="020B0503020204020204" pitchFamily="34" charset="-122"/>
                <a:ea typeface="微软雅黑" panose="020B0503020204020204" pitchFamily="34" charset="-122"/>
              </a:rPr>
              <a:t>研究</a:t>
            </a:r>
            <a:endParaRPr lang="en-US" altLang="zh-CN" sz="3200" dirty="0">
              <a:solidFill>
                <a:schemeClr val="bg1"/>
              </a:solidFill>
              <a:latin typeface="微软雅黑" panose="020B0503020204020204" pitchFamily="34" charset="-122"/>
              <a:ea typeface="微软雅黑" panose="020B0503020204020204" pitchFamily="34" charset="-122"/>
            </a:endParaRPr>
          </a:p>
          <a:p>
            <a:pPr algn="ctr">
              <a:defRPr/>
            </a:pPr>
            <a:r>
              <a:rPr lang="zh-CN" altLang="en-US" sz="3200" dirty="0">
                <a:solidFill>
                  <a:schemeClr val="bg1"/>
                </a:solidFill>
                <a:latin typeface="微软雅黑" panose="020B0503020204020204" pitchFamily="34" charset="-122"/>
                <a:ea typeface="微软雅黑" panose="020B0503020204020204" pitchFamily="34" charset="-122"/>
              </a:rPr>
              <a:t>意义</a:t>
            </a:r>
            <a:endParaRPr lang="en-US" altLang="zh-CN" sz="3200" dirty="0">
              <a:solidFill>
                <a:schemeClr val="bg1"/>
              </a:solidFill>
              <a:latin typeface="微软雅黑" panose="020B0503020204020204" pitchFamily="34" charset="-122"/>
              <a:ea typeface="微软雅黑" panose="020B0503020204020204" pitchFamily="34" charset="-122"/>
            </a:endParaRPr>
          </a:p>
        </p:txBody>
      </p:sp>
      <p:sp>
        <p:nvSpPr>
          <p:cNvPr id="7" name="Rectangle 17"/>
          <p:cNvSpPr>
            <a:spLocks noChangeArrowheads="1"/>
          </p:cNvSpPr>
          <p:nvPr/>
        </p:nvSpPr>
        <p:spPr bwMode="gray">
          <a:xfrm>
            <a:off x="3778251" y="1733914"/>
            <a:ext cx="7214293" cy="1976967"/>
          </a:xfrm>
          <a:prstGeom prst="rect">
            <a:avLst/>
          </a:prstGeom>
          <a:noFill/>
          <a:ln>
            <a:solidFill>
              <a:srgbClr val="1D6295"/>
            </a:solidFill>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3200">
              <a:solidFill>
                <a:schemeClr val="tx1">
                  <a:lumMod val="65000"/>
                  <a:lumOff val="35000"/>
                </a:schemeClr>
              </a:solidFill>
            </a:endParaRPr>
          </a:p>
        </p:txBody>
      </p:sp>
      <p:sp>
        <p:nvSpPr>
          <p:cNvPr id="8" name="Rectangle 19"/>
          <p:cNvSpPr>
            <a:spLocks noChangeArrowheads="1"/>
          </p:cNvSpPr>
          <p:nvPr/>
        </p:nvSpPr>
        <p:spPr bwMode="gray">
          <a:xfrm>
            <a:off x="3778252" y="4032615"/>
            <a:ext cx="7218913" cy="1976967"/>
          </a:xfrm>
          <a:prstGeom prst="rect">
            <a:avLst/>
          </a:prstGeom>
          <a:noFill/>
          <a:ln>
            <a:solidFill>
              <a:srgbClr val="1D6295"/>
            </a:solidFill>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3200">
              <a:solidFill>
                <a:schemeClr val="tx1">
                  <a:lumMod val="65000"/>
                  <a:lumOff val="35000"/>
                </a:schemeClr>
              </a:solidFill>
            </a:endParaRPr>
          </a:p>
        </p:txBody>
      </p:sp>
      <p:sp>
        <p:nvSpPr>
          <p:cNvPr id="9" name="Rectangle 23"/>
          <p:cNvSpPr>
            <a:spLocks noChangeArrowheads="1"/>
          </p:cNvSpPr>
          <p:nvPr/>
        </p:nvSpPr>
        <p:spPr bwMode="gray">
          <a:xfrm>
            <a:off x="3799416" y="1964631"/>
            <a:ext cx="7248000" cy="418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171450" indent="-17145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indent="0" eaLnBrk="1" hangingPunct="1">
              <a:lnSpc>
                <a:spcPct val="150000"/>
              </a:lnSpc>
              <a:defRPr/>
            </a:pPr>
            <a:endParaRPr lang="zh-CN" altLang="en-US" sz="1600" dirty="0">
              <a:solidFill>
                <a:schemeClr val="tx1">
                  <a:lumMod val="65000"/>
                  <a:lumOff val="35000"/>
                </a:schemeClr>
              </a:solidFill>
              <a:latin typeface="微软雅黑" pitchFamily="34" charset="-122"/>
              <a:ea typeface="微软雅黑" pitchFamily="34" charset="-122"/>
            </a:endParaRPr>
          </a:p>
        </p:txBody>
      </p:sp>
      <p:sp>
        <p:nvSpPr>
          <p:cNvPr id="11" name="矩形 10">
            <a:extLst>
              <a:ext uri="{FF2B5EF4-FFF2-40B4-BE49-F238E27FC236}">
                <a16:creationId xmlns:a16="http://schemas.microsoft.com/office/drawing/2014/main" id="{6E0DCDFE-A430-48B3-88EC-6F3B7D981891}"/>
              </a:ext>
            </a:extLst>
          </p:cNvPr>
          <p:cNvSpPr/>
          <p:nvPr/>
        </p:nvSpPr>
        <p:spPr>
          <a:xfrm>
            <a:off x="3960245" y="4220306"/>
            <a:ext cx="6757481" cy="1631216"/>
          </a:xfrm>
          <a:prstGeom prst="rect">
            <a:avLst/>
          </a:prstGeom>
        </p:spPr>
        <p:txBody>
          <a:bodyPr wrap="square">
            <a:spAutoFit/>
          </a:bodyPr>
          <a:lstStyle/>
          <a:p>
            <a:pPr indent="304800">
              <a:spcBef>
                <a:spcPts val="1200"/>
              </a:spcBef>
              <a:spcAft>
                <a:spcPts val="1200"/>
              </a:spcAft>
            </a:pPr>
            <a:r>
              <a:rPr lang="en-US" altLang="zh-CN" sz="2000" kern="0" dirty="0">
                <a:latin typeface="微软雅黑" panose="020B0503020204020204" pitchFamily="34" charset="-122"/>
                <a:ea typeface="微软雅黑" panose="020B0503020204020204" pitchFamily="34" charset="-122"/>
                <a:cs typeface="KaiTi_GB2312" panose="02010609030101010101" pitchFamily="49" charset="-122"/>
              </a:rPr>
              <a:t>3D</a:t>
            </a:r>
            <a:r>
              <a:rPr lang="zh-CN" altLang="zh-CN" sz="2000" kern="0" dirty="0">
                <a:latin typeface="微软雅黑" panose="020B0503020204020204" pitchFamily="34" charset="-122"/>
                <a:ea typeface="微软雅黑" panose="020B0503020204020204" pitchFamily="34" charset="-122"/>
                <a:cs typeface="KaiTi_GB2312" panose="02010609030101010101" pitchFamily="49" charset="-122"/>
              </a:rPr>
              <a:t>人体姿态估计是基于图像信息对人体的各个关节和刚性部件进行准确检测和有效组合。其目的是获取人身体各个关键点的位置，得到正确位置后，对关键点进行正确的连接形成人体骨架信息，在后续研究中可以利用骨架信息对人的动作和行为进行分析。</a:t>
            </a:r>
            <a:endPar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矩形 11">
            <a:extLst>
              <a:ext uri="{FF2B5EF4-FFF2-40B4-BE49-F238E27FC236}">
                <a16:creationId xmlns:a16="http://schemas.microsoft.com/office/drawing/2014/main" id="{C829A33F-521B-4A67-9EDD-7C64AB39FE96}"/>
              </a:ext>
            </a:extLst>
          </p:cNvPr>
          <p:cNvSpPr/>
          <p:nvPr/>
        </p:nvSpPr>
        <p:spPr>
          <a:xfrm>
            <a:off x="3860760" y="1939734"/>
            <a:ext cx="7131784" cy="2092881"/>
          </a:xfrm>
          <a:prstGeom prst="rect">
            <a:avLst/>
          </a:prstGeom>
        </p:spPr>
        <p:txBody>
          <a:bodyPr wrap="square">
            <a:spAutoFit/>
          </a:bodyPr>
          <a:lstStyle/>
          <a:p>
            <a:pPr indent="304800">
              <a:spcAft>
                <a:spcPts val="1200"/>
              </a:spcAft>
            </a:pPr>
            <a:r>
              <a:rPr lang="zh-CN" altLang="zh-CN" sz="2000" dirty="0">
                <a:latin typeface="微软雅黑" panose="020B0503020204020204" pitchFamily="34" charset="-122"/>
                <a:ea typeface="微软雅黑" panose="020B0503020204020204" pitchFamily="34" charset="-122"/>
              </a:rPr>
              <a:t>本课题研究</a:t>
            </a:r>
            <a:r>
              <a:rPr lang="zh-CN" altLang="en-US" sz="2000" dirty="0">
                <a:latin typeface="微软雅黑" panose="020B0503020204020204" pitchFamily="34" charset="-122"/>
                <a:ea typeface="微软雅黑" panose="020B0503020204020204" pitchFamily="34" charset="-122"/>
              </a:rPr>
              <a:t>是</a:t>
            </a:r>
            <a:r>
              <a:rPr lang="zh-CN" altLang="zh-CN" sz="2000" dirty="0">
                <a:latin typeface="微软雅黑" panose="020B0503020204020204" pitchFamily="34" charset="-122"/>
                <a:ea typeface="微软雅黑" panose="020B0503020204020204" pitchFamily="34" charset="-122"/>
              </a:rPr>
              <a:t>主要</a:t>
            </a:r>
            <a:r>
              <a:rPr lang="zh-CN" altLang="en-US" sz="2000" dirty="0">
                <a:latin typeface="微软雅黑" panose="020B0503020204020204" pitchFamily="34" charset="-122"/>
                <a:ea typeface="微软雅黑" panose="020B0503020204020204" pitchFamily="34" charset="-122"/>
              </a:rPr>
              <a:t>从</a:t>
            </a:r>
            <a:r>
              <a:rPr lang="zh-CN" altLang="zh-CN" sz="2000" dirty="0">
                <a:latin typeface="微软雅黑" panose="020B0503020204020204" pitchFamily="34" charset="-122"/>
                <a:ea typeface="微软雅黑" panose="020B0503020204020204" pitchFamily="34" charset="-122"/>
              </a:rPr>
              <a:t>神经网络的基本原理出发</a:t>
            </a:r>
            <a:r>
              <a:rPr lang="zh-CN" altLang="en-US" sz="2000" dirty="0">
                <a:latin typeface="微软雅黑" panose="020B0503020204020204" pitchFamily="34" charset="-122"/>
                <a:ea typeface="微软雅黑" panose="020B0503020204020204" pitchFamily="34" charset="-122"/>
              </a:rPr>
              <a:t>，结合人体结构的几何特征</a:t>
            </a:r>
            <a:r>
              <a:rPr lang="zh-CN"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对</a:t>
            </a:r>
            <a:r>
              <a:rPr lang="en-US" altLang="zh-CN" sz="2000" dirty="0">
                <a:latin typeface="微软雅黑" panose="020B0503020204020204" pitchFamily="34" charset="-122"/>
                <a:ea typeface="微软雅黑" panose="020B0503020204020204" pitchFamily="34" charset="-122"/>
              </a:rPr>
              <a:t>3D</a:t>
            </a:r>
            <a:r>
              <a:rPr lang="zh-CN" altLang="zh-CN" sz="2000" dirty="0">
                <a:latin typeface="微软雅黑" panose="020B0503020204020204" pitchFamily="34" charset="-122"/>
                <a:ea typeface="微软雅黑" panose="020B0503020204020204" pitchFamily="34" charset="-122"/>
              </a:rPr>
              <a:t>人体姿态估计的可能方案及各自特点</a:t>
            </a:r>
            <a:r>
              <a:rPr lang="zh-CN" altLang="en-US" sz="2000" dirty="0">
                <a:latin typeface="微软雅黑" panose="020B0503020204020204" pitchFamily="34" charset="-122"/>
                <a:ea typeface="微软雅黑" panose="020B0503020204020204" pitchFamily="34" charset="-122"/>
              </a:rPr>
              <a:t>进行探究</a:t>
            </a:r>
            <a:r>
              <a:rPr lang="zh-CN" altLang="zh-CN" sz="2000" dirty="0">
                <a:latin typeface="微软雅黑" panose="020B0503020204020204" pitchFamily="34" charset="-122"/>
                <a:ea typeface="微软雅黑" panose="020B0503020204020204" pitchFamily="34" charset="-122"/>
              </a:rPr>
              <a:t>，包括</a:t>
            </a:r>
            <a:r>
              <a:rPr lang="zh-CN" altLang="en-US" sz="2000" dirty="0">
                <a:latin typeface="微软雅黑" panose="020B0503020204020204" pitchFamily="34" charset="-122"/>
                <a:ea typeface="微软雅黑" panose="020B0503020204020204" pitchFamily="34" charset="-122"/>
              </a:rPr>
              <a:t>使用</a:t>
            </a:r>
            <a:r>
              <a:rPr lang="zh-CN" altLang="zh-CN" sz="2000" dirty="0">
                <a:latin typeface="微软雅黑" panose="020B0503020204020204" pitchFamily="34" charset="-122"/>
                <a:ea typeface="微软雅黑" panose="020B0503020204020204" pitchFamily="34" charset="-122"/>
              </a:rPr>
              <a:t>沙漏网络结构</a:t>
            </a:r>
            <a:r>
              <a:rPr lang="en-US" altLang="zh-CN" sz="2000" dirty="0">
                <a:latin typeface="微软雅黑" panose="020B0503020204020204" pitchFamily="34" charset="-122"/>
                <a:ea typeface="微软雅黑" panose="020B0503020204020204" pitchFamily="34" charset="-122"/>
              </a:rPr>
              <a:t>Hourglass Network</a:t>
            </a:r>
            <a:r>
              <a:rPr lang="zh-CN" altLang="zh-CN" sz="2000" dirty="0">
                <a:latin typeface="微软雅黑" panose="020B0503020204020204" pitchFamily="34" charset="-122"/>
                <a:ea typeface="微软雅黑" panose="020B0503020204020204" pitchFamily="34" charset="-122"/>
              </a:rPr>
              <a:t>，残差网络结构</a:t>
            </a:r>
            <a:r>
              <a:rPr lang="en-US" altLang="zh-CN" sz="2000" dirty="0">
                <a:latin typeface="微软雅黑" panose="020B0503020204020204" pitchFamily="34" charset="-122"/>
                <a:ea typeface="微软雅黑" panose="020B0503020204020204" pitchFamily="34" charset="-122"/>
              </a:rPr>
              <a:t>Residual Network</a:t>
            </a:r>
            <a:r>
              <a:rPr lang="zh-CN" altLang="zh-CN" sz="2000" dirty="0">
                <a:latin typeface="微软雅黑" panose="020B0503020204020204" pitchFamily="34" charset="-122"/>
                <a:ea typeface="微软雅黑" panose="020B0503020204020204" pitchFamily="34" charset="-122"/>
              </a:rPr>
              <a:t>。本课题</a:t>
            </a:r>
            <a:r>
              <a:rPr lang="zh-CN" altLang="en-US" sz="2000" dirty="0">
                <a:latin typeface="微软雅黑" panose="020B0503020204020204" pitchFamily="34" charset="-122"/>
                <a:ea typeface="微软雅黑" panose="020B0503020204020204" pitchFamily="34" charset="-122"/>
              </a:rPr>
              <a:t>的</a:t>
            </a:r>
            <a:r>
              <a:rPr lang="zh-CN" altLang="zh-CN" sz="2000" dirty="0">
                <a:latin typeface="微软雅黑" panose="020B0503020204020204" pitchFamily="34" charset="-122"/>
                <a:ea typeface="微软雅黑" panose="020B0503020204020204" pitchFamily="34" charset="-122"/>
              </a:rPr>
              <a:t>研究</a:t>
            </a:r>
            <a:r>
              <a:rPr lang="zh-CN" altLang="en-US" sz="2000" dirty="0">
                <a:latin typeface="微软雅黑" panose="020B0503020204020204" pitchFamily="34" charset="-122"/>
                <a:ea typeface="微软雅黑" panose="020B0503020204020204" pitchFamily="34" charset="-122"/>
              </a:rPr>
              <a:t>核心是</a:t>
            </a:r>
            <a:r>
              <a:rPr lang="zh-CN" altLang="zh-CN" sz="2000" dirty="0">
                <a:latin typeface="微软雅黑" panose="020B0503020204020204" pitchFamily="34" charset="-122"/>
                <a:ea typeface="微软雅黑" panose="020B0503020204020204" pitchFamily="34" charset="-122"/>
              </a:rPr>
              <a:t>基于神经网络结构的</a:t>
            </a:r>
            <a:r>
              <a:rPr lang="en-US" altLang="zh-CN" sz="2000" dirty="0">
                <a:latin typeface="微软雅黑" panose="020B0503020204020204" pitchFamily="34" charset="-122"/>
                <a:ea typeface="微软雅黑" panose="020B0503020204020204" pitchFamily="34" charset="-122"/>
              </a:rPr>
              <a:t>3D</a:t>
            </a:r>
            <a:r>
              <a:rPr lang="zh-CN" altLang="zh-CN" sz="2000" dirty="0">
                <a:latin typeface="微软雅黑" panose="020B0503020204020204" pitchFamily="34" charset="-122"/>
                <a:ea typeface="微软雅黑" panose="020B0503020204020204" pitchFamily="34" charset="-122"/>
              </a:rPr>
              <a:t>人体姿态估计算法</a:t>
            </a:r>
            <a:r>
              <a:rPr lang="zh-CN" altLang="en-US" sz="2000" dirty="0">
                <a:latin typeface="微软雅黑" panose="020B0503020204020204" pitchFamily="34" charset="-122"/>
                <a:ea typeface="微软雅黑" panose="020B0503020204020204" pitchFamily="34" charset="-122"/>
              </a:rPr>
              <a:t>。</a:t>
            </a:r>
            <a:endParaRPr lang="zh-CN" altLang="zh-CN" sz="2000" dirty="0">
              <a:latin typeface="微软雅黑" panose="020B0503020204020204" pitchFamily="34" charset="-122"/>
              <a:ea typeface="微软雅黑" panose="020B0503020204020204" pitchFamily="34" charset="-122"/>
            </a:endParaRPr>
          </a:p>
          <a:p>
            <a:pPr indent="304800">
              <a:spcAft>
                <a:spcPts val="1200"/>
              </a:spcAft>
            </a:pPr>
            <a:endPar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8028343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8197">
        <p15:prstTrans prst="pageCurlDouble"/>
      </p:transition>
    </mc:Choice>
    <mc:Fallback xmlns="">
      <p:transition spd="slow" advTm="28197">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12192001" cy="771550"/>
          </a:xfrm>
          <a:prstGeom prst="rect">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1"/>
          <p:cNvSpPr txBox="1"/>
          <p:nvPr/>
        </p:nvSpPr>
        <p:spPr>
          <a:xfrm>
            <a:off x="899592" y="123478"/>
            <a:ext cx="3855583" cy="502766"/>
          </a:xfrm>
          <a:prstGeom prst="rect">
            <a:avLst/>
          </a:prstGeom>
          <a:noFill/>
        </p:spPr>
        <p:txBody>
          <a:bodyPr wrap="square" lIns="91440" tIns="45720" rIns="91440" bIns="45720" rtlCol="0">
            <a:spAutoFit/>
          </a:bodyPr>
          <a:lstStyle/>
          <a:p>
            <a:r>
              <a:rPr lang="zh-CN" altLang="en-US" sz="2667" dirty="0">
                <a:solidFill>
                  <a:schemeClr val="bg1"/>
                </a:solidFill>
                <a:latin typeface="微软雅黑" panose="020B0503020204020204" pitchFamily="34" charset="-122"/>
                <a:ea typeface="微软雅黑" panose="020B0503020204020204" pitchFamily="34" charset="-122"/>
              </a:rPr>
              <a:t>研究关键点</a:t>
            </a:r>
          </a:p>
        </p:txBody>
      </p:sp>
      <p:sp>
        <p:nvSpPr>
          <p:cNvPr id="4" name="KSO_Shape"/>
          <p:cNvSpPr>
            <a:spLocks/>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5" name="矩形 4"/>
          <p:cNvSpPr/>
          <p:nvPr/>
        </p:nvSpPr>
        <p:spPr>
          <a:xfrm>
            <a:off x="911424" y="1462504"/>
            <a:ext cx="3840427" cy="1152128"/>
          </a:xfrm>
          <a:prstGeom prst="rect">
            <a:avLst/>
          </a:prstGeom>
          <a:solidFill>
            <a:srgbClr val="1D629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itchFamily="34" charset="-122"/>
                <a:ea typeface="微软雅黑" pitchFamily="34" charset="-122"/>
              </a:rPr>
              <a:t>关键一</a:t>
            </a:r>
          </a:p>
        </p:txBody>
      </p:sp>
      <p:sp>
        <p:nvSpPr>
          <p:cNvPr id="6" name="等腰三角形 5"/>
          <p:cNvSpPr/>
          <p:nvPr/>
        </p:nvSpPr>
        <p:spPr>
          <a:xfrm rot="19800000" flipH="1">
            <a:off x="4822928" y="1846548"/>
            <a:ext cx="445489" cy="384043"/>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7" name="文本框 7"/>
          <p:cNvSpPr txBox="1">
            <a:spLocks noChangeArrowheads="1"/>
          </p:cNvSpPr>
          <p:nvPr/>
        </p:nvSpPr>
        <p:spPr bwMode="auto">
          <a:xfrm>
            <a:off x="5334586" y="1634642"/>
            <a:ext cx="6180081" cy="854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nSpc>
                <a:spcPct val="150000"/>
              </a:lnSpc>
              <a:spcBef>
                <a:spcPts val="400"/>
              </a:spcBef>
            </a:pPr>
            <a:r>
              <a:rPr lang="zh-CN" altLang="en-US" sz="2000" dirty="0">
                <a:solidFill>
                  <a:schemeClr val="tx1">
                    <a:lumMod val="85000"/>
                    <a:lumOff val="15000"/>
                  </a:schemeClr>
                </a:solidFill>
                <a:latin typeface="微软雅黑" pitchFamily="34" charset="-122"/>
              </a:rPr>
              <a:t>熟悉神经网络结构的发展历程，以及</a:t>
            </a:r>
            <a:r>
              <a:rPr lang="en-US" altLang="zh-CN" sz="2000" dirty="0">
                <a:solidFill>
                  <a:schemeClr val="tx1">
                    <a:lumMod val="85000"/>
                    <a:lumOff val="15000"/>
                  </a:schemeClr>
                </a:solidFill>
                <a:latin typeface="微软雅黑" pitchFamily="34" charset="-122"/>
              </a:rPr>
              <a:t>3D</a:t>
            </a:r>
            <a:r>
              <a:rPr lang="zh-CN" altLang="en-US" sz="2000" dirty="0">
                <a:solidFill>
                  <a:schemeClr val="tx1">
                    <a:lumMod val="85000"/>
                    <a:lumOff val="15000"/>
                  </a:schemeClr>
                </a:solidFill>
                <a:latin typeface="微软雅黑" pitchFamily="34" charset="-122"/>
              </a:rPr>
              <a:t>人体姿态估计算法的历史演进及变化。</a:t>
            </a:r>
          </a:p>
        </p:txBody>
      </p:sp>
      <p:sp>
        <p:nvSpPr>
          <p:cNvPr id="8" name="矩形 7"/>
          <p:cNvSpPr/>
          <p:nvPr/>
        </p:nvSpPr>
        <p:spPr>
          <a:xfrm>
            <a:off x="911424" y="2674544"/>
            <a:ext cx="3840427" cy="1152128"/>
          </a:xfrm>
          <a:prstGeom prst="rect">
            <a:avLst/>
          </a:prstGeom>
          <a:solidFill>
            <a:srgbClr val="1D629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itchFamily="34" charset="-122"/>
                <a:ea typeface="微软雅黑" pitchFamily="34" charset="-122"/>
              </a:rPr>
              <a:t>关键二</a:t>
            </a:r>
          </a:p>
        </p:txBody>
      </p:sp>
      <p:sp>
        <p:nvSpPr>
          <p:cNvPr id="9" name="等腰三角形 8"/>
          <p:cNvSpPr/>
          <p:nvPr/>
        </p:nvSpPr>
        <p:spPr>
          <a:xfrm rot="19800000" flipH="1">
            <a:off x="4822928" y="3058588"/>
            <a:ext cx="445489" cy="384043"/>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0" name="文本框 7"/>
          <p:cNvSpPr txBox="1">
            <a:spLocks noChangeArrowheads="1"/>
          </p:cNvSpPr>
          <p:nvPr/>
        </p:nvSpPr>
        <p:spPr bwMode="auto">
          <a:xfrm>
            <a:off x="5334586" y="2846682"/>
            <a:ext cx="6180081" cy="854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nSpc>
                <a:spcPct val="150000"/>
              </a:lnSpc>
              <a:spcBef>
                <a:spcPts val="400"/>
              </a:spcBef>
            </a:pPr>
            <a:r>
              <a:rPr lang="zh-CN" altLang="zh-CN" sz="2000" dirty="0">
                <a:latin typeface="微软雅黑" panose="020B0503020204020204" pitchFamily="34" charset="-122"/>
              </a:rPr>
              <a:t>熟悉掌握摄像机成像模型，了解</a:t>
            </a:r>
            <a:r>
              <a:rPr lang="zh-CN" altLang="en-US" sz="2000" dirty="0">
                <a:latin typeface="微软雅黑" panose="020B0503020204020204" pitchFamily="34" charset="-122"/>
              </a:rPr>
              <a:t>如何使用</a:t>
            </a:r>
            <a:r>
              <a:rPr lang="en-US" altLang="zh-CN" sz="2000" dirty="0">
                <a:latin typeface="微软雅黑" panose="020B0503020204020204" pitchFamily="34" charset="-122"/>
              </a:rPr>
              <a:t>3D</a:t>
            </a:r>
            <a:r>
              <a:rPr lang="zh-CN" altLang="zh-CN" sz="2000" dirty="0">
                <a:latin typeface="微软雅黑" panose="020B0503020204020204" pitchFamily="34" charset="-122"/>
              </a:rPr>
              <a:t>标注照片数据集的参数</a:t>
            </a:r>
            <a:r>
              <a:rPr lang="zh-CN" altLang="en-US" sz="2000" dirty="0">
                <a:latin typeface="微软雅黑" panose="020B0503020204020204" pitchFamily="34" charset="-122"/>
              </a:rPr>
              <a:t>。</a:t>
            </a:r>
            <a:endParaRPr lang="zh-CN" altLang="en-US" sz="2000" dirty="0">
              <a:solidFill>
                <a:schemeClr val="tx1">
                  <a:lumMod val="85000"/>
                  <a:lumOff val="15000"/>
                </a:schemeClr>
              </a:solidFill>
              <a:latin typeface="微软雅黑" panose="020B0503020204020204" pitchFamily="34" charset="-122"/>
            </a:endParaRPr>
          </a:p>
        </p:txBody>
      </p:sp>
      <p:sp>
        <p:nvSpPr>
          <p:cNvPr id="11" name="矩形 10"/>
          <p:cNvSpPr/>
          <p:nvPr/>
        </p:nvSpPr>
        <p:spPr>
          <a:xfrm>
            <a:off x="911424" y="3884080"/>
            <a:ext cx="3840427" cy="1152128"/>
          </a:xfrm>
          <a:prstGeom prst="rect">
            <a:avLst/>
          </a:prstGeom>
          <a:solidFill>
            <a:srgbClr val="1D629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itchFamily="34" charset="-122"/>
                <a:ea typeface="微软雅黑" pitchFamily="34" charset="-122"/>
              </a:rPr>
              <a:t>关键三</a:t>
            </a:r>
          </a:p>
        </p:txBody>
      </p:sp>
      <p:sp>
        <p:nvSpPr>
          <p:cNvPr id="12" name="等腰三角形 11"/>
          <p:cNvSpPr/>
          <p:nvPr/>
        </p:nvSpPr>
        <p:spPr>
          <a:xfrm rot="19800000" flipH="1">
            <a:off x="4822928" y="4268124"/>
            <a:ext cx="445489" cy="384043"/>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3" name="文本框 7"/>
          <p:cNvSpPr txBox="1">
            <a:spLocks noChangeArrowheads="1"/>
          </p:cNvSpPr>
          <p:nvPr/>
        </p:nvSpPr>
        <p:spPr bwMode="auto">
          <a:xfrm>
            <a:off x="5334586" y="4056218"/>
            <a:ext cx="6180081" cy="854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nSpc>
                <a:spcPct val="150000"/>
              </a:lnSpc>
              <a:spcBef>
                <a:spcPts val="400"/>
              </a:spcBef>
            </a:pPr>
            <a:r>
              <a:rPr lang="zh-CN" altLang="zh-CN" sz="2000" dirty="0"/>
              <a:t>熟悉沙漏网络结构，残差网络结构</a:t>
            </a:r>
            <a:r>
              <a:rPr lang="zh-CN" altLang="en-US" sz="2000" dirty="0"/>
              <a:t>的特点，</a:t>
            </a:r>
            <a:r>
              <a:rPr lang="zh-CN" altLang="zh-CN" sz="2000" dirty="0"/>
              <a:t>并设计更</a:t>
            </a:r>
            <a:r>
              <a:rPr lang="zh-CN" altLang="en-US" sz="2000" dirty="0"/>
              <a:t>有效</a:t>
            </a:r>
            <a:r>
              <a:rPr lang="zh-CN" altLang="zh-CN" sz="2000" dirty="0"/>
              <a:t>的堆叠沙漏网络等神经网络结构。</a:t>
            </a:r>
          </a:p>
          <a:p>
            <a:pPr>
              <a:lnSpc>
                <a:spcPct val="150000"/>
              </a:lnSpc>
              <a:spcBef>
                <a:spcPts val="400"/>
              </a:spcBef>
            </a:pPr>
            <a:endParaRPr lang="zh-CN" altLang="en-US" sz="2000" dirty="0">
              <a:solidFill>
                <a:schemeClr val="tx1">
                  <a:lumMod val="85000"/>
                  <a:lumOff val="15000"/>
                </a:schemeClr>
              </a:solidFill>
              <a:latin typeface="微软雅黑" pitchFamily="34" charset="-122"/>
            </a:endParaRPr>
          </a:p>
        </p:txBody>
      </p:sp>
      <p:sp>
        <p:nvSpPr>
          <p:cNvPr id="14" name="矩形 13"/>
          <p:cNvSpPr/>
          <p:nvPr/>
        </p:nvSpPr>
        <p:spPr>
          <a:xfrm>
            <a:off x="911424" y="5096120"/>
            <a:ext cx="3840427" cy="1152128"/>
          </a:xfrm>
          <a:prstGeom prst="rect">
            <a:avLst/>
          </a:prstGeom>
          <a:solidFill>
            <a:srgbClr val="1D629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itchFamily="34" charset="-122"/>
                <a:ea typeface="微软雅黑" pitchFamily="34" charset="-122"/>
              </a:rPr>
              <a:t>关键四</a:t>
            </a:r>
          </a:p>
        </p:txBody>
      </p:sp>
      <p:sp>
        <p:nvSpPr>
          <p:cNvPr id="15" name="等腰三角形 14"/>
          <p:cNvSpPr/>
          <p:nvPr/>
        </p:nvSpPr>
        <p:spPr>
          <a:xfrm rot="19800000" flipH="1">
            <a:off x="4822928" y="5480164"/>
            <a:ext cx="445489" cy="384043"/>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6" name="文本框 7"/>
          <p:cNvSpPr txBox="1">
            <a:spLocks noChangeArrowheads="1"/>
          </p:cNvSpPr>
          <p:nvPr/>
        </p:nvSpPr>
        <p:spPr bwMode="auto">
          <a:xfrm>
            <a:off x="5334586" y="5268258"/>
            <a:ext cx="6180081" cy="854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nSpc>
                <a:spcPct val="150000"/>
              </a:lnSpc>
              <a:spcBef>
                <a:spcPts val="400"/>
              </a:spcBef>
            </a:pPr>
            <a:r>
              <a:rPr lang="zh-CN" altLang="zh-CN" sz="2000" dirty="0"/>
              <a:t>熟悉基于两阶段的三维人体姿态识别算法，了解基于端到端的三维人体姿态识别算法。</a:t>
            </a:r>
            <a:endParaRPr lang="zh-CN" altLang="en-US" sz="2000" dirty="0">
              <a:solidFill>
                <a:schemeClr val="tx1">
                  <a:lumMod val="85000"/>
                  <a:lumOff val="15000"/>
                </a:schemeClr>
              </a:solidFill>
              <a:latin typeface="微软雅黑" pitchFamily="34" charset="-122"/>
            </a:endParaRPr>
          </a:p>
        </p:txBody>
      </p:sp>
    </p:spTree>
    <p:extLst>
      <p:ext uri="{BB962C8B-B14F-4D97-AF65-F5344CB8AC3E}">
        <p14:creationId xmlns:p14="http://schemas.microsoft.com/office/powerpoint/2010/main" val="6525022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3881">
        <p15:prstTrans prst="pageCurlDouble"/>
      </p:transition>
    </mc:Choice>
    <mc:Fallback xmlns="">
      <p:transition spd="slow" advTm="13881">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4419600" y="2266950"/>
            <a:ext cx="0" cy="232410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4"/>
          <p:cNvSpPr txBox="1"/>
          <p:nvPr/>
        </p:nvSpPr>
        <p:spPr>
          <a:xfrm>
            <a:off x="4670988" y="2502375"/>
            <a:ext cx="6016061" cy="684785"/>
          </a:xfrm>
          <a:prstGeom prst="rect">
            <a:avLst/>
          </a:prstGeom>
          <a:noFill/>
        </p:spPr>
        <p:txBody>
          <a:bodyPr wrap="square" lIns="68562" tIns="34281" rIns="68562" bIns="34281" rtlCol="0">
            <a:spAutoFit/>
          </a:bodyPr>
          <a:lstStyle>
            <a:defPPr>
              <a:defRPr lang="zh-CN"/>
            </a:defPPr>
            <a:lvl1pPr>
              <a:defRPr sz="2000">
                <a:solidFill>
                  <a:schemeClr val="bg1"/>
                </a:solidFill>
                <a:latin typeface="微软雅黑"/>
                <a:ea typeface="微软雅黑"/>
              </a:defRPr>
            </a:lvl1pPr>
          </a:lstStyle>
          <a:p>
            <a:r>
              <a:rPr lang="en-US" altLang="zh-CN" sz="4000" b="1" dirty="0">
                <a:solidFill>
                  <a:srgbClr val="0070C0"/>
                </a:solidFill>
                <a:latin typeface="微软雅黑" panose="020B0503020204020204" pitchFamily="34" charset="-122"/>
                <a:ea typeface="微软雅黑" panose="020B0503020204020204" pitchFamily="34" charset="-122"/>
              </a:rPr>
              <a:t>2</a:t>
            </a:r>
            <a:r>
              <a:rPr lang="zh-CN" altLang="en-US" sz="4000" b="1" dirty="0">
                <a:solidFill>
                  <a:srgbClr val="0070C0"/>
                </a:solidFill>
                <a:latin typeface="微软雅黑" panose="020B0503020204020204" pitchFamily="34" charset="-122"/>
                <a:ea typeface="微软雅黑" panose="020B0503020204020204" pitchFamily="34" charset="-122"/>
              </a:rPr>
              <a:t>、研究进度及工作进展</a:t>
            </a:r>
          </a:p>
        </p:txBody>
      </p:sp>
      <p:sp>
        <p:nvSpPr>
          <p:cNvPr id="16" name="椭圆 15"/>
          <p:cNvSpPr/>
          <p:nvPr/>
        </p:nvSpPr>
        <p:spPr>
          <a:xfrm>
            <a:off x="4914900" y="3508173"/>
            <a:ext cx="216000" cy="216000"/>
          </a:xfrm>
          <a:prstGeom prst="ellipse">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7" name="文本框 16"/>
          <p:cNvSpPr txBox="1"/>
          <p:nvPr/>
        </p:nvSpPr>
        <p:spPr>
          <a:xfrm>
            <a:off x="5152616" y="3431507"/>
            <a:ext cx="1210588"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研究进度</a:t>
            </a:r>
          </a:p>
        </p:txBody>
      </p:sp>
      <p:sp>
        <p:nvSpPr>
          <p:cNvPr id="18" name="椭圆 17"/>
          <p:cNvSpPr/>
          <p:nvPr/>
        </p:nvSpPr>
        <p:spPr>
          <a:xfrm>
            <a:off x="7449053" y="3508173"/>
            <a:ext cx="216000" cy="216000"/>
          </a:xfrm>
          <a:prstGeom prst="ellipse">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9" name="文本框 18"/>
          <p:cNvSpPr txBox="1"/>
          <p:nvPr/>
        </p:nvSpPr>
        <p:spPr>
          <a:xfrm>
            <a:off x="7686769" y="3431507"/>
            <a:ext cx="1980029"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摄像机成像原理</a:t>
            </a:r>
          </a:p>
        </p:txBody>
      </p:sp>
      <p:sp>
        <p:nvSpPr>
          <p:cNvPr id="22" name="椭圆 21"/>
          <p:cNvSpPr/>
          <p:nvPr/>
        </p:nvSpPr>
        <p:spPr>
          <a:xfrm>
            <a:off x="4914900" y="4029143"/>
            <a:ext cx="216000" cy="216000"/>
          </a:xfrm>
          <a:prstGeom prst="ellipse">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3" name="文本框 22"/>
          <p:cNvSpPr txBox="1"/>
          <p:nvPr/>
        </p:nvSpPr>
        <p:spPr>
          <a:xfrm>
            <a:off x="5152616" y="3952477"/>
            <a:ext cx="1723549"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沙漏网络结构</a:t>
            </a:r>
          </a:p>
        </p:txBody>
      </p:sp>
      <p:pic>
        <p:nvPicPr>
          <p:cNvPr id="6" name="图片 5">
            <a:extLst>
              <a:ext uri="{FF2B5EF4-FFF2-40B4-BE49-F238E27FC236}">
                <a16:creationId xmlns:a16="http://schemas.microsoft.com/office/drawing/2014/main" id="{338AD0E1-7933-49A2-9A85-A74B971767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6451" y="2502375"/>
            <a:ext cx="1924050" cy="1924050"/>
          </a:xfrm>
          <a:prstGeom prst="rect">
            <a:avLst/>
          </a:prstGeom>
        </p:spPr>
      </p:pic>
    </p:spTree>
    <p:extLst>
      <p:ext uri="{BB962C8B-B14F-4D97-AF65-F5344CB8AC3E}">
        <p14:creationId xmlns:p14="http://schemas.microsoft.com/office/powerpoint/2010/main" val="3187223340"/>
      </p:ext>
    </p:extLst>
  </p:cSld>
  <p:clrMapOvr>
    <a:masterClrMapping/>
  </p:clrMapOvr>
  <p:transition spd="slow" advTm="1104">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12192001" cy="771550"/>
          </a:xfrm>
          <a:prstGeom prst="rect">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1"/>
          <p:cNvSpPr txBox="1"/>
          <p:nvPr/>
        </p:nvSpPr>
        <p:spPr>
          <a:xfrm>
            <a:off x="899592" y="123478"/>
            <a:ext cx="3855583" cy="502766"/>
          </a:xfrm>
          <a:prstGeom prst="rect">
            <a:avLst/>
          </a:prstGeom>
          <a:noFill/>
        </p:spPr>
        <p:txBody>
          <a:bodyPr wrap="square" lIns="91440" tIns="45720" rIns="91440" bIns="45720" rtlCol="0">
            <a:spAutoFit/>
          </a:bodyPr>
          <a:lstStyle/>
          <a:p>
            <a:r>
              <a:rPr lang="zh-CN" altLang="en-US" sz="2667" dirty="0">
                <a:solidFill>
                  <a:schemeClr val="bg1"/>
                </a:solidFill>
                <a:latin typeface="微软雅黑" panose="020B0503020204020204" pitchFamily="34" charset="-122"/>
                <a:ea typeface="微软雅黑" panose="020B0503020204020204" pitchFamily="34" charset="-122"/>
              </a:rPr>
              <a:t>研究进度</a:t>
            </a:r>
          </a:p>
        </p:txBody>
      </p:sp>
      <p:sp>
        <p:nvSpPr>
          <p:cNvPr id="4" name="KSO_Shape"/>
          <p:cNvSpPr>
            <a:spLocks/>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5" name="矩形 4"/>
          <p:cNvSpPr/>
          <p:nvPr/>
        </p:nvSpPr>
        <p:spPr>
          <a:xfrm>
            <a:off x="1113194" y="1611460"/>
            <a:ext cx="9838343" cy="1048165"/>
          </a:xfrm>
          <a:prstGeom prst="rect">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sz="5000">
              <a:solidFill>
                <a:srgbClr val="FFF9EF"/>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1193800" y="3005809"/>
            <a:ext cx="3708400" cy="3322420"/>
            <a:chOff x="1193800" y="3702493"/>
            <a:chExt cx="3708400" cy="2654300"/>
          </a:xfrm>
        </p:grpSpPr>
        <p:sp>
          <p:nvSpPr>
            <p:cNvPr id="7" name="矩形 6"/>
            <p:cNvSpPr/>
            <p:nvPr/>
          </p:nvSpPr>
          <p:spPr>
            <a:xfrm>
              <a:off x="1193800" y="3702493"/>
              <a:ext cx="3708400" cy="2654300"/>
            </a:xfrm>
            <a:prstGeom prst="rect">
              <a:avLst/>
            </a:prstGeom>
            <a:noFill/>
            <a:ln w="19050">
              <a:solidFill>
                <a:srgbClr val="1D6295"/>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8" name="文本框 7"/>
            <p:cNvSpPr txBox="1"/>
            <p:nvPr/>
          </p:nvSpPr>
          <p:spPr>
            <a:xfrm>
              <a:off x="1536000" y="4173457"/>
              <a:ext cx="3024000" cy="1791985"/>
            </a:xfrm>
            <a:prstGeom prst="rect">
              <a:avLst/>
            </a:prstGeom>
            <a:ln>
              <a:noFill/>
            </a:ln>
          </p:spPr>
          <p:txBody>
            <a:bodyPr wrap="square">
              <a:spAutoFit/>
            </a:bodyPr>
            <a:lstStyle>
              <a:defPPr>
                <a:defRPr lang="zh-CN"/>
              </a:defPPr>
              <a:lvl1pPr>
                <a:lnSpc>
                  <a:spcPct val="150000"/>
                </a:lnSpc>
                <a:spcAft>
                  <a:spcPts val="2000"/>
                </a:spcAft>
                <a:defRPr sz="1600">
                  <a:solidFill>
                    <a:srgbClr val="591300"/>
                  </a:solidFill>
                  <a:latin typeface="微软雅黑" panose="020B0503020204020204" pitchFamily="34" charset="-122"/>
                  <a:ea typeface="微软雅黑" panose="020B0503020204020204" pitchFamily="34" charset="-122"/>
                </a:defRPr>
              </a:lvl1pPr>
            </a:lstStyle>
            <a:p>
              <a:pPr lvl="0"/>
              <a:r>
                <a:rPr lang="zh-CN" altLang="zh-CN" sz="2400" b="1" dirty="0">
                  <a:solidFill>
                    <a:schemeClr val="tx1"/>
                  </a:solidFill>
                  <a:cs typeface="楷体_GB2312"/>
                </a:rPr>
                <a:t>本课题是针对三维人体姿态估计主流算法的原理性验证及创新探索</a:t>
              </a:r>
              <a:endParaRPr lang="zh-CN" altLang="en-US" sz="2400" b="1" dirty="0">
                <a:solidFill>
                  <a:schemeClr val="tx1"/>
                </a:solidFill>
              </a:endParaRPr>
            </a:p>
          </p:txBody>
        </p:sp>
      </p:grpSp>
      <p:sp>
        <p:nvSpPr>
          <p:cNvPr id="9" name="矩形 8"/>
          <p:cNvSpPr/>
          <p:nvPr/>
        </p:nvSpPr>
        <p:spPr>
          <a:xfrm>
            <a:off x="4088040" y="1758086"/>
            <a:ext cx="3262432" cy="707886"/>
          </a:xfrm>
          <a:prstGeom prst="rect">
            <a:avLst/>
          </a:prstGeom>
        </p:spPr>
        <p:txBody>
          <a:bodyPr wrap="none">
            <a:spAutoFit/>
          </a:bodyPr>
          <a:lstStyle/>
          <a:p>
            <a:r>
              <a:rPr lang="zh-CN" altLang="en-US" sz="4000" b="1" dirty="0">
                <a:solidFill>
                  <a:srgbClr val="FFFDFB"/>
                </a:solidFill>
                <a:latin typeface="微软雅黑" panose="020B0503020204020204" pitchFamily="34" charset="-122"/>
                <a:ea typeface="微软雅黑" panose="020B0503020204020204" pitchFamily="34" charset="-122"/>
              </a:rPr>
              <a:t>研究进度分析</a:t>
            </a:r>
          </a:p>
        </p:txBody>
      </p:sp>
      <p:grpSp>
        <p:nvGrpSpPr>
          <p:cNvPr id="10" name="组合 9"/>
          <p:cNvGrpSpPr/>
          <p:nvPr/>
        </p:nvGrpSpPr>
        <p:grpSpPr>
          <a:xfrm>
            <a:off x="5162994" y="4285096"/>
            <a:ext cx="1236879" cy="802540"/>
            <a:chOff x="3872245" y="3329940"/>
            <a:chExt cx="927659" cy="601905"/>
          </a:xfrm>
        </p:grpSpPr>
        <p:sp>
          <p:nvSpPr>
            <p:cNvPr id="11" name="任意多边形 10"/>
            <p:cNvSpPr/>
            <p:nvPr/>
          </p:nvSpPr>
          <p:spPr>
            <a:xfrm rot="5400000">
              <a:off x="4035122" y="3167063"/>
              <a:ext cx="601905" cy="927659"/>
            </a:xfrm>
            <a:custGeom>
              <a:avLst/>
              <a:gdLst>
                <a:gd name="connsiteX0" fmla="*/ 0 w 601905"/>
                <a:gd name="connsiteY0" fmla="*/ 218999 h 927659"/>
                <a:gd name="connsiteX1" fmla="*/ 300953 w 601905"/>
                <a:gd name="connsiteY1" fmla="*/ 0 h 927659"/>
                <a:gd name="connsiteX2" fmla="*/ 601905 w 601905"/>
                <a:gd name="connsiteY2" fmla="*/ 218999 h 927659"/>
                <a:gd name="connsiteX3" fmla="*/ 522142 w 601905"/>
                <a:gd name="connsiteY3" fmla="*/ 218999 h 927659"/>
                <a:gd name="connsiteX4" fmla="*/ 522142 w 601905"/>
                <a:gd name="connsiteY4" fmla="*/ 927659 h 927659"/>
                <a:gd name="connsiteX5" fmla="*/ 123001 w 601905"/>
                <a:gd name="connsiteY5" fmla="*/ 927659 h 927659"/>
                <a:gd name="connsiteX6" fmla="*/ 123001 w 601905"/>
                <a:gd name="connsiteY6" fmla="*/ 218999 h 927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1905" h="927659">
                  <a:moveTo>
                    <a:pt x="0" y="218999"/>
                  </a:moveTo>
                  <a:lnTo>
                    <a:pt x="300953" y="0"/>
                  </a:lnTo>
                  <a:lnTo>
                    <a:pt x="601905" y="218999"/>
                  </a:lnTo>
                  <a:lnTo>
                    <a:pt x="522142" y="218999"/>
                  </a:lnTo>
                  <a:lnTo>
                    <a:pt x="522142" y="927659"/>
                  </a:lnTo>
                  <a:lnTo>
                    <a:pt x="123001" y="927659"/>
                  </a:lnTo>
                  <a:lnTo>
                    <a:pt x="123001" y="218999"/>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1"/>
            </a:p>
          </p:txBody>
        </p:sp>
        <p:sp>
          <p:nvSpPr>
            <p:cNvPr id="12" name="矩形 11"/>
            <p:cNvSpPr/>
            <p:nvPr/>
          </p:nvSpPr>
          <p:spPr>
            <a:xfrm>
              <a:off x="3931651" y="3446003"/>
              <a:ext cx="715580" cy="415499"/>
            </a:xfrm>
            <a:prstGeom prst="rect">
              <a:avLst/>
            </a:prstGeom>
          </p:spPr>
          <p:txBody>
            <a:bodyPr wrap="none">
              <a:spAutoFit/>
            </a:bodyPr>
            <a:lstStyle/>
            <a:p>
              <a:pPr algn="ctr"/>
              <a:r>
                <a:rPr lang="zh-CN" altLang="en-US" sz="3000" dirty="0">
                  <a:solidFill>
                    <a:srgbClr val="FFFDFB"/>
                  </a:solidFill>
                  <a:latin typeface="微软雅黑" panose="020B0503020204020204" pitchFamily="34" charset="-122"/>
                  <a:ea typeface="微软雅黑" panose="020B0503020204020204" pitchFamily="34" charset="-122"/>
                </a:rPr>
                <a:t>分析</a:t>
              </a:r>
            </a:p>
          </p:txBody>
        </p:sp>
      </p:grpSp>
      <p:sp>
        <p:nvSpPr>
          <p:cNvPr id="13" name="矩形 12"/>
          <p:cNvSpPr/>
          <p:nvPr/>
        </p:nvSpPr>
        <p:spPr>
          <a:xfrm>
            <a:off x="6807792" y="3056609"/>
            <a:ext cx="4143744" cy="3322420"/>
          </a:xfrm>
          <a:prstGeom prst="rect">
            <a:avLst/>
          </a:prstGeom>
          <a:noFill/>
          <a:ln w="19050">
            <a:solidFill>
              <a:srgbClr val="1D6295"/>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grpSp>
        <p:nvGrpSpPr>
          <p:cNvPr id="14" name="组合 13"/>
          <p:cNvGrpSpPr/>
          <p:nvPr/>
        </p:nvGrpSpPr>
        <p:grpSpPr>
          <a:xfrm>
            <a:off x="6546999" y="3217564"/>
            <a:ext cx="4660167" cy="787524"/>
            <a:chOff x="4910249" y="2413172"/>
            <a:chExt cx="3495125" cy="590643"/>
          </a:xfrm>
        </p:grpSpPr>
        <p:sp>
          <p:nvSpPr>
            <p:cNvPr id="15" name="矩形 14"/>
            <p:cNvSpPr/>
            <p:nvPr/>
          </p:nvSpPr>
          <p:spPr>
            <a:xfrm>
              <a:off x="5342976" y="2413172"/>
              <a:ext cx="3062398" cy="590643"/>
            </a:xfrm>
            <a:prstGeom prst="rect">
              <a:avLst/>
            </a:prstGeom>
          </p:spPr>
          <p:txBody>
            <a:bodyPr wrap="square">
              <a:spAutoFit/>
            </a:bodyPr>
            <a:lstStyle/>
            <a:p>
              <a:pPr lvl="0">
                <a:lnSpc>
                  <a:spcPct val="150000"/>
                </a:lnSpc>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学习了摄像机三维成像模型，根据基本模</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a:p>
              <a:pPr lvl="0">
                <a:lnSpc>
                  <a:spcPct val="150000"/>
                </a:lnSpc>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型，设计了很多坐标系转换的功能函数。</a:t>
              </a:r>
            </a:p>
          </p:txBody>
        </p:sp>
        <p:sp>
          <p:nvSpPr>
            <p:cNvPr id="16" name="矩形 15"/>
            <p:cNvSpPr/>
            <p:nvPr/>
          </p:nvSpPr>
          <p:spPr>
            <a:xfrm>
              <a:off x="4910249" y="2570667"/>
              <a:ext cx="349704" cy="367328"/>
            </a:xfrm>
            <a:prstGeom prst="rect">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1</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grpSp>
        <p:nvGrpSpPr>
          <p:cNvPr id="17" name="组合 16"/>
          <p:cNvGrpSpPr/>
          <p:nvPr/>
        </p:nvGrpSpPr>
        <p:grpSpPr>
          <a:xfrm>
            <a:off x="6547001" y="4114590"/>
            <a:ext cx="4458065" cy="1156855"/>
            <a:chOff x="4910249" y="3085942"/>
            <a:chExt cx="3343549" cy="867641"/>
          </a:xfrm>
        </p:grpSpPr>
        <p:sp>
          <p:nvSpPr>
            <p:cNvPr id="18" name="文本框 17"/>
            <p:cNvSpPr txBox="1"/>
            <p:nvPr/>
          </p:nvSpPr>
          <p:spPr>
            <a:xfrm>
              <a:off x="5351998" y="3085942"/>
              <a:ext cx="2901800" cy="867641"/>
            </a:xfrm>
            <a:prstGeom prst="rect">
              <a:avLst/>
            </a:prstGeom>
            <a:noFill/>
          </p:spPr>
          <p:txBody>
            <a:bodyPr wrap="square" rtlCol="0">
              <a:spAutoFit/>
            </a:bodyPr>
            <a:lstStyle/>
            <a:p>
              <a:pPr lvl="0">
                <a:lnSpc>
                  <a:spcPct val="150000"/>
                </a:lnSpc>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在比较了两阶段和端到端的算法之后，最终确定采用前者思路。目前已经确定整体网络结构。</a:t>
              </a:r>
            </a:p>
          </p:txBody>
        </p:sp>
        <p:sp>
          <p:nvSpPr>
            <p:cNvPr id="19" name="矩形 18"/>
            <p:cNvSpPr/>
            <p:nvPr/>
          </p:nvSpPr>
          <p:spPr>
            <a:xfrm>
              <a:off x="4910249" y="3335384"/>
              <a:ext cx="349704" cy="367328"/>
            </a:xfrm>
            <a:prstGeom prst="rect">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2</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grpSp>
        <p:nvGrpSpPr>
          <p:cNvPr id="20" name="组合 19"/>
          <p:cNvGrpSpPr/>
          <p:nvPr/>
        </p:nvGrpSpPr>
        <p:grpSpPr>
          <a:xfrm>
            <a:off x="6546999" y="5259942"/>
            <a:ext cx="4363032" cy="1156855"/>
            <a:chOff x="4910249" y="3944955"/>
            <a:chExt cx="3080005" cy="867641"/>
          </a:xfrm>
        </p:grpSpPr>
        <p:sp>
          <p:nvSpPr>
            <p:cNvPr id="21" name="文本框 20"/>
            <p:cNvSpPr txBox="1"/>
            <p:nvPr/>
          </p:nvSpPr>
          <p:spPr>
            <a:xfrm>
              <a:off x="5317551" y="3944955"/>
              <a:ext cx="2672703" cy="867641"/>
            </a:xfrm>
            <a:prstGeom prst="rect">
              <a:avLst/>
            </a:prstGeom>
            <a:noFill/>
          </p:spPr>
          <p:txBody>
            <a:bodyPr wrap="square" rtlCol="0">
              <a:spAutoFit/>
            </a:bodyPr>
            <a:lstStyle/>
            <a:p>
              <a:pPr lvl="0">
                <a:lnSpc>
                  <a:spcPct val="150000"/>
                </a:lnSpc>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在 </a:t>
              </a:r>
              <a:r>
                <a:rPr lang="en-US" altLang="zh-CN" sz="1600" b="1" dirty="0" err="1">
                  <a:solidFill>
                    <a:schemeClr val="tx1">
                      <a:lumMod val="75000"/>
                      <a:lumOff val="25000"/>
                    </a:schemeClr>
                  </a:solidFill>
                  <a:latin typeface="微软雅黑" panose="020B0503020204020204" pitchFamily="34" charset="-122"/>
                  <a:ea typeface="微软雅黑" panose="020B0503020204020204" pitchFamily="34" charset="-122"/>
                </a:rPr>
                <a:t>Pytorch</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框架下，已完成了</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2D</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人体姿态估计模块的设计，并在</a:t>
              </a:r>
              <a:r>
                <a:rPr lang="en-US" altLang="zh-CN" sz="1600" b="1" dirty="0" err="1">
                  <a:solidFill>
                    <a:schemeClr val="tx1">
                      <a:lumMod val="75000"/>
                      <a:lumOff val="25000"/>
                    </a:schemeClr>
                  </a:solidFill>
                  <a:latin typeface="微软雅黑" panose="020B0503020204020204" pitchFamily="34" charset="-122"/>
                  <a:ea typeface="微软雅黑" panose="020B0503020204020204" pitchFamily="34" charset="-122"/>
                </a:rPr>
                <a:t>mpii</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数据集上实现了一定准确性的测试。</a:t>
              </a:r>
            </a:p>
          </p:txBody>
        </p:sp>
        <p:sp>
          <p:nvSpPr>
            <p:cNvPr id="22" name="矩形 21"/>
            <p:cNvSpPr/>
            <p:nvPr/>
          </p:nvSpPr>
          <p:spPr>
            <a:xfrm>
              <a:off x="4910249" y="4085990"/>
              <a:ext cx="349704" cy="367328"/>
            </a:xfrm>
            <a:prstGeom prst="rect">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3</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5484714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0686">
        <p15:prstTrans prst="pageCurlDouble"/>
      </p:transition>
    </mc:Choice>
    <mc:Fallback xmlns="">
      <p:transition spd="slow" advTm="10686">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12192001" cy="771550"/>
          </a:xfrm>
          <a:prstGeom prst="rect">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1"/>
          <p:cNvSpPr txBox="1"/>
          <p:nvPr/>
        </p:nvSpPr>
        <p:spPr>
          <a:xfrm>
            <a:off x="899592" y="123478"/>
            <a:ext cx="3855583" cy="502766"/>
          </a:xfrm>
          <a:prstGeom prst="rect">
            <a:avLst/>
          </a:prstGeom>
          <a:noFill/>
        </p:spPr>
        <p:txBody>
          <a:bodyPr wrap="square" lIns="91440" tIns="45720" rIns="91440" bIns="45720" rtlCol="0">
            <a:spAutoFit/>
          </a:bodyPr>
          <a:lstStyle/>
          <a:p>
            <a:r>
              <a:rPr lang="zh-CN" altLang="en-US" sz="2667" dirty="0">
                <a:solidFill>
                  <a:schemeClr val="bg1"/>
                </a:solidFill>
                <a:latin typeface="微软雅黑" panose="020B0503020204020204" pitchFamily="34" charset="-122"/>
                <a:ea typeface="微软雅黑" panose="020B0503020204020204" pitchFamily="34" charset="-122"/>
              </a:rPr>
              <a:t>整体结构设计</a:t>
            </a:r>
          </a:p>
        </p:txBody>
      </p:sp>
      <p:sp>
        <p:nvSpPr>
          <p:cNvPr id="4" name="KSO_Shape"/>
          <p:cNvSpPr>
            <a:spLocks/>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9" name="右箭头 8"/>
          <p:cNvSpPr/>
          <p:nvPr/>
        </p:nvSpPr>
        <p:spPr>
          <a:xfrm>
            <a:off x="-1" y="1383289"/>
            <a:ext cx="3528253" cy="1380471"/>
          </a:xfrm>
          <a:prstGeom prst="rightArrow">
            <a:avLst>
              <a:gd name="adj1" fmla="val 66953"/>
              <a:gd name="adj2" fmla="val 50000"/>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4" name="TextBox 34"/>
          <p:cNvSpPr txBox="1"/>
          <p:nvPr/>
        </p:nvSpPr>
        <p:spPr>
          <a:xfrm>
            <a:off x="43074" y="1888858"/>
            <a:ext cx="2784309" cy="369332"/>
          </a:xfrm>
          <a:prstGeom prst="rect">
            <a:avLst/>
          </a:prstGeom>
          <a:noFill/>
        </p:spPr>
        <p:txBody>
          <a:bodyPr wrap="square" lIns="0" tIns="0" rIns="0" bIns="0" rtlCol="0">
            <a:spAutoFit/>
          </a:bodyPr>
          <a:lstStyle>
            <a:defPPr>
              <a:defRPr lang="zh-CN"/>
            </a:defPPr>
            <a:lvl1pPr algn="ctr">
              <a:defRPr sz="2000" b="1">
                <a:solidFill>
                  <a:schemeClr val="tx2"/>
                </a:solidFill>
                <a:latin typeface="微软雅黑" pitchFamily="34" charset="-122"/>
                <a:ea typeface="微软雅黑" pitchFamily="34" charset="-122"/>
              </a:defRPr>
            </a:lvl1pPr>
          </a:lstStyle>
          <a:p>
            <a:r>
              <a:rPr lang="zh-CN" altLang="en-US" sz="2400" dirty="0">
                <a:solidFill>
                  <a:schemeClr val="bg1"/>
                </a:solidFill>
              </a:rPr>
              <a:t>结构思路</a:t>
            </a:r>
          </a:p>
        </p:txBody>
      </p:sp>
      <p:pic>
        <p:nvPicPr>
          <p:cNvPr id="5" name="图片 4">
            <a:extLst>
              <a:ext uri="{FF2B5EF4-FFF2-40B4-BE49-F238E27FC236}">
                <a16:creationId xmlns:a16="http://schemas.microsoft.com/office/drawing/2014/main" id="{792561E0-A105-4C35-8A58-D682776E5443}"/>
              </a:ext>
            </a:extLst>
          </p:cNvPr>
          <p:cNvPicPr>
            <a:picLocks noChangeAspect="1"/>
          </p:cNvPicPr>
          <p:nvPr/>
        </p:nvPicPr>
        <p:blipFill>
          <a:blip r:embed="rId3"/>
          <a:stretch>
            <a:fillRect/>
          </a:stretch>
        </p:blipFill>
        <p:spPr>
          <a:xfrm>
            <a:off x="-1" y="2872229"/>
            <a:ext cx="11868347" cy="3985772"/>
          </a:xfrm>
          <a:prstGeom prst="rect">
            <a:avLst/>
          </a:prstGeom>
        </p:spPr>
      </p:pic>
      <p:sp>
        <p:nvSpPr>
          <p:cNvPr id="7" name="文本框 6">
            <a:extLst>
              <a:ext uri="{FF2B5EF4-FFF2-40B4-BE49-F238E27FC236}">
                <a16:creationId xmlns:a16="http://schemas.microsoft.com/office/drawing/2014/main" id="{ECEC62E9-C3E4-4DBD-AACD-BA2D7C882BC1}"/>
              </a:ext>
            </a:extLst>
          </p:cNvPr>
          <p:cNvSpPr txBox="1"/>
          <p:nvPr/>
        </p:nvSpPr>
        <p:spPr>
          <a:xfrm>
            <a:off x="3883844" y="1117903"/>
            <a:ext cx="6985261" cy="1908215"/>
          </a:xfrm>
          <a:prstGeom prst="rect">
            <a:avLst/>
          </a:prstGeom>
          <a:noFill/>
        </p:spPr>
        <p:txBody>
          <a:bodyPr wrap="square" rtlCol="0">
            <a:spAutoFit/>
          </a:bodyPr>
          <a:lstStyle/>
          <a:p>
            <a:r>
              <a:rPr lang="zh-CN" altLang="zh-CN" sz="2000" dirty="0">
                <a:latin typeface="微软雅黑" panose="020B0503020204020204" pitchFamily="34" charset="-122"/>
                <a:ea typeface="微软雅黑" panose="020B0503020204020204" pitchFamily="34" charset="-122"/>
              </a:rPr>
              <a:t>基于两阶段的三维人体姿态识别</a:t>
            </a:r>
            <a:r>
              <a:rPr lang="zh-CN" altLang="en-US" sz="2000" dirty="0">
                <a:latin typeface="微软雅黑" panose="020B0503020204020204" pitchFamily="34" charset="-122"/>
                <a:ea typeface="微软雅黑" panose="020B0503020204020204" pitchFamily="34" charset="-122"/>
              </a:rPr>
              <a:t>算法</a:t>
            </a:r>
            <a:r>
              <a:rPr lang="zh-CN" altLang="zh-CN" sz="2000" dirty="0">
                <a:latin typeface="微软雅黑" panose="020B0503020204020204" pitchFamily="34" charset="-122"/>
                <a:ea typeface="微软雅黑" panose="020B0503020204020204" pitchFamily="34" charset="-122"/>
              </a:rPr>
              <a:t>，意味着计算机首先从</a:t>
            </a:r>
            <a:r>
              <a:rPr lang="en-US" altLang="zh-CN" sz="2000" dirty="0">
                <a:latin typeface="微软雅黑" panose="020B0503020204020204" pitchFamily="34" charset="-122"/>
                <a:ea typeface="微软雅黑" panose="020B0503020204020204" pitchFamily="34" charset="-122"/>
              </a:rPr>
              <a:t>RGB</a:t>
            </a:r>
            <a:r>
              <a:rPr lang="zh-CN" altLang="zh-CN" sz="2000" dirty="0">
                <a:latin typeface="微软雅黑" panose="020B0503020204020204" pitchFamily="34" charset="-122"/>
                <a:ea typeface="微软雅黑" panose="020B0503020204020204" pitchFamily="34" charset="-122"/>
              </a:rPr>
              <a:t>图像中提取人体骨架并估计其二维位置，然后根据二维骨架信息预测三维骨架的空间位置。由于二维骨架信息是三维人体姿态识别的重要输入，所以二维人体姿态识别的准确率较大地影响着三维人体识别的误差。</a:t>
            </a:r>
          </a:p>
          <a:p>
            <a:endParaRPr lang="zh-CN" altLang="en-US" dirty="0"/>
          </a:p>
        </p:txBody>
      </p:sp>
    </p:spTree>
    <p:extLst>
      <p:ext uri="{BB962C8B-B14F-4D97-AF65-F5344CB8AC3E}">
        <p14:creationId xmlns:p14="http://schemas.microsoft.com/office/powerpoint/2010/main" val="8655463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338">
        <p15:prstTrans prst="pageCurlDouble"/>
      </p:transition>
    </mc:Choice>
    <mc:Fallback xmlns="">
      <p:transition spd="slow" advTm="3338">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12192001" cy="771550"/>
          </a:xfrm>
          <a:prstGeom prst="rect">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1"/>
          <p:cNvSpPr txBox="1"/>
          <p:nvPr/>
        </p:nvSpPr>
        <p:spPr>
          <a:xfrm>
            <a:off x="899592" y="123478"/>
            <a:ext cx="6575864" cy="502766"/>
          </a:xfrm>
          <a:prstGeom prst="rect">
            <a:avLst/>
          </a:prstGeom>
          <a:noFill/>
        </p:spPr>
        <p:txBody>
          <a:bodyPr wrap="square" lIns="91440" tIns="45720" rIns="91440" bIns="45720" rtlCol="0">
            <a:spAutoFit/>
          </a:bodyPr>
          <a:lstStyle/>
          <a:p>
            <a:r>
              <a:rPr lang="zh-CN" altLang="en-US" sz="2667" dirty="0">
                <a:solidFill>
                  <a:schemeClr val="bg1"/>
                </a:solidFill>
                <a:latin typeface="微软雅黑" panose="020B0503020204020204" pitchFamily="34" charset="-122"/>
                <a:ea typeface="微软雅黑" panose="020B0503020204020204" pitchFamily="34" charset="-122"/>
              </a:rPr>
              <a:t>针孔成像</a:t>
            </a:r>
            <a:r>
              <a:rPr lang="en-US" altLang="zh-CN" sz="2667" dirty="0">
                <a:solidFill>
                  <a:schemeClr val="bg1"/>
                </a:solidFill>
                <a:latin typeface="微软雅黑" panose="020B0503020204020204" pitchFamily="34" charset="-122"/>
                <a:ea typeface="微软雅黑" panose="020B0503020204020204" pitchFamily="34" charset="-122"/>
              </a:rPr>
              <a:t>(</a:t>
            </a:r>
            <a:r>
              <a:rPr lang="en-US" altLang="zh-CN" sz="2667" dirty="0" err="1">
                <a:solidFill>
                  <a:schemeClr val="bg1"/>
                </a:solidFill>
                <a:latin typeface="微软雅黑" panose="020B0503020204020204" pitchFamily="34" charset="-122"/>
                <a:ea typeface="微软雅黑" panose="020B0503020204020204" pitchFamily="34" charset="-122"/>
              </a:rPr>
              <a:t>PinholeCameraModel</a:t>
            </a:r>
            <a:r>
              <a:rPr lang="en-US" altLang="zh-CN" sz="2667" dirty="0">
                <a:solidFill>
                  <a:schemeClr val="bg1"/>
                </a:solidFill>
                <a:latin typeface="微软雅黑" panose="020B0503020204020204" pitchFamily="34" charset="-122"/>
                <a:ea typeface="微软雅黑" panose="020B0503020204020204" pitchFamily="34" charset="-122"/>
              </a:rPr>
              <a:t>)</a:t>
            </a:r>
            <a:r>
              <a:rPr lang="zh-CN" altLang="en-US" sz="2667" dirty="0">
                <a:solidFill>
                  <a:schemeClr val="bg1"/>
                </a:solidFill>
                <a:latin typeface="微软雅黑" panose="020B0503020204020204" pitchFamily="34" charset="-122"/>
                <a:ea typeface="微软雅黑" panose="020B0503020204020204" pitchFamily="34" charset="-122"/>
              </a:rPr>
              <a:t>原理</a:t>
            </a:r>
          </a:p>
        </p:txBody>
      </p:sp>
      <p:sp>
        <p:nvSpPr>
          <p:cNvPr id="4" name="KSO_Shape"/>
          <p:cNvSpPr>
            <a:spLocks/>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9" name="右箭头 8"/>
          <p:cNvSpPr/>
          <p:nvPr/>
        </p:nvSpPr>
        <p:spPr>
          <a:xfrm>
            <a:off x="-1" y="1383289"/>
            <a:ext cx="3528253" cy="1380471"/>
          </a:xfrm>
          <a:prstGeom prst="rightArrow">
            <a:avLst>
              <a:gd name="adj1" fmla="val 66953"/>
              <a:gd name="adj2" fmla="val 50000"/>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4" name="TextBox 34"/>
          <p:cNvSpPr txBox="1"/>
          <p:nvPr/>
        </p:nvSpPr>
        <p:spPr>
          <a:xfrm>
            <a:off x="43074" y="1888858"/>
            <a:ext cx="2784309" cy="369332"/>
          </a:xfrm>
          <a:prstGeom prst="rect">
            <a:avLst/>
          </a:prstGeom>
          <a:noFill/>
        </p:spPr>
        <p:txBody>
          <a:bodyPr wrap="square" lIns="0" tIns="0" rIns="0" bIns="0" rtlCol="0">
            <a:spAutoFit/>
          </a:bodyPr>
          <a:lstStyle>
            <a:defPPr>
              <a:defRPr lang="zh-CN"/>
            </a:defPPr>
            <a:lvl1pPr algn="ctr">
              <a:defRPr sz="2000" b="1">
                <a:solidFill>
                  <a:schemeClr val="tx2"/>
                </a:solidFill>
                <a:latin typeface="微软雅黑" pitchFamily="34" charset="-122"/>
                <a:ea typeface="微软雅黑" pitchFamily="34" charset="-122"/>
              </a:defRPr>
            </a:lvl1pPr>
          </a:lstStyle>
          <a:p>
            <a:r>
              <a:rPr lang="zh-CN" altLang="en-US" sz="2400" dirty="0">
                <a:solidFill>
                  <a:schemeClr val="bg1"/>
                </a:solidFill>
              </a:rPr>
              <a:t>成像原理</a:t>
            </a:r>
          </a:p>
        </p:txBody>
      </p:sp>
      <p:pic>
        <p:nvPicPr>
          <p:cNvPr id="19" name="图片 18">
            <a:extLst>
              <a:ext uri="{FF2B5EF4-FFF2-40B4-BE49-F238E27FC236}">
                <a16:creationId xmlns:a16="http://schemas.microsoft.com/office/drawing/2014/main" id="{1971F0FC-B66C-48A1-96DF-32E776A23E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5201" y="857321"/>
            <a:ext cx="6325248" cy="3575653"/>
          </a:xfrm>
          <a:prstGeom prst="rect">
            <a:avLst/>
          </a:prstGeom>
        </p:spPr>
      </p:pic>
      <mc:AlternateContent xmlns:mc="http://schemas.openxmlformats.org/markup-compatibility/2006" xmlns:a14="http://schemas.microsoft.com/office/drawing/2010/main">
        <mc:Choice Requires="a14">
          <p:sp>
            <p:nvSpPr>
              <p:cNvPr id="21" name="矩形 20">
                <a:extLst>
                  <a:ext uri="{FF2B5EF4-FFF2-40B4-BE49-F238E27FC236}">
                    <a16:creationId xmlns:a16="http://schemas.microsoft.com/office/drawing/2014/main" id="{E3AFE2C8-FD80-48BF-9EEE-DE09925E5A01}"/>
                  </a:ext>
                </a:extLst>
              </p:cNvPr>
              <p:cNvSpPr/>
              <p:nvPr/>
            </p:nvSpPr>
            <p:spPr>
              <a:xfrm>
                <a:off x="899592" y="3042042"/>
                <a:ext cx="3359831" cy="66691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zh-CN" altLang="en-US">
                          <a:latin typeface="Cambria Math" panose="02040503050406030204" pitchFamily="18" charset="0"/>
                        </a:rPr>
                        <m:t>tan</m:t>
                      </m:r>
                      <m:sSub>
                        <m:sSubPr>
                          <m:ctrlPr>
                            <a:rPr lang="zh-CN" altLang="en-US" i="1">
                              <a:latin typeface="Cambria Math" panose="02040503050406030204" pitchFamily="18" charset="0"/>
                            </a:rPr>
                          </m:ctrlPr>
                        </m:sSubPr>
                        <m:e>
                          <m:r>
                            <a:rPr lang="zh-CN" altLang="en-US" i="1">
                              <a:latin typeface="Cambria Math" panose="02040503050406030204" pitchFamily="18" charset="0"/>
                            </a:rPr>
                            <m:t>𝜃</m:t>
                          </m:r>
                        </m:e>
                        <m:sub>
                          <m:r>
                            <a:rPr lang="zh-CN" altLang="en-US" i="1">
                              <a:latin typeface="Cambria Math" panose="02040503050406030204" pitchFamily="18" charset="0"/>
                            </a:rPr>
                            <m:t>𝑥</m:t>
                          </m:r>
                        </m:sub>
                      </m:sSub>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0">
                              <a:latin typeface="Cambria Math" panose="02040503050406030204" pitchFamily="18" charset="0"/>
                            </a:rPr>
                            <m:t>0.5</m:t>
                          </m:r>
                          <m:sSub>
                            <m:sSubPr>
                              <m:ctrlPr>
                                <a:rPr lang="zh-CN" altLang="en-US" i="1">
                                  <a:latin typeface="Cambria Math" panose="02040503050406030204" pitchFamily="18" charset="0"/>
                                </a:rPr>
                              </m:ctrlPr>
                            </m:sSubPr>
                            <m:e>
                              <m:r>
                                <a:rPr lang="zh-CN" altLang="en-US" i="1">
                                  <a:latin typeface="Cambria Math" panose="02040503050406030204" pitchFamily="18" charset="0"/>
                                </a:rPr>
                                <m:t>𝑙</m:t>
                              </m:r>
                            </m:e>
                            <m:sub>
                              <m:r>
                                <a:rPr lang="zh-CN" altLang="en-US" i="1">
                                  <a:latin typeface="Cambria Math" panose="02040503050406030204" pitchFamily="18" charset="0"/>
                                </a:rPr>
                                <m:t>𝑥</m:t>
                              </m:r>
                              <m:r>
                                <a:rPr lang="zh-CN" altLang="en-US" i="0">
                                  <a:latin typeface="Cambria Math" panose="02040503050406030204" pitchFamily="18" charset="0"/>
                                </a:rPr>
                                <m:t>,</m:t>
                              </m:r>
                              <m:r>
                                <a:rPr lang="zh-CN" altLang="en-US" i="1">
                                  <a:latin typeface="Cambria Math" panose="02040503050406030204" pitchFamily="18" charset="0"/>
                                </a:rPr>
                                <m:t>𝑟𝑒𝑎𝑙</m:t>
                              </m:r>
                            </m:sub>
                          </m:sSub>
                        </m:num>
                        <m:den>
                          <m:r>
                            <a:rPr lang="zh-CN" altLang="en-US" i="1">
                              <a:latin typeface="Cambria Math" panose="02040503050406030204" pitchFamily="18" charset="0"/>
                            </a:rPr>
                            <m:t>𝑑</m:t>
                          </m:r>
                        </m:den>
                      </m:f>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0">
                              <a:latin typeface="Cambria Math" panose="02040503050406030204" pitchFamily="18" charset="0"/>
                            </a:rPr>
                            <m:t>0.5</m:t>
                          </m:r>
                          <m:sSub>
                            <m:sSubPr>
                              <m:ctrlPr>
                                <a:rPr lang="zh-CN" altLang="en-US" i="1">
                                  <a:latin typeface="Cambria Math" panose="02040503050406030204" pitchFamily="18" charset="0"/>
                                </a:rPr>
                              </m:ctrlPr>
                            </m:sSubPr>
                            <m:e>
                              <m:r>
                                <a:rPr lang="zh-CN" altLang="en-US" i="1">
                                  <a:latin typeface="Cambria Math" panose="02040503050406030204" pitchFamily="18" charset="0"/>
                                </a:rPr>
                                <m:t>𝑙</m:t>
                              </m:r>
                            </m:e>
                            <m:sub>
                              <m:r>
                                <a:rPr lang="zh-CN" altLang="en-US" i="1">
                                  <a:latin typeface="Cambria Math" panose="02040503050406030204" pitchFamily="18" charset="0"/>
                                </a:rPr>
                                <m:t>𝑥</m:t>
                              </m:r>
                              <m:r>
                                <a:rPr lang="zh-CN" altLang="en-US" i="0">
                                  <a:latin typeface="Cambria Math" panose="02040503050406030204" pitchFamily="18" charset="0"/>
                                </a:rPr>
                                <m:t>,</m:t>
                              </m:r>
                              <m:r>
                                <a:rPr lang="zh-CN" altLang="en-US" i="1">
                                  <a:latin typeface="Cambria Math" panose="02040503050406030204" pitchFamily="18" charset="0"/>
                                </a:rPr>
                                <m:t>𝑠𝑒𝑛𝑠𝑜𝑟</m:t>
                              </m:r>
                            </m:sub>
                          </m:sSub>
                        </m:num>
                        <m:den>
                          <m:r>
                            <a:rPr lang="zh-CN" altLang="en-US" i="1">
                              <a:latin typeface="Cambria Math" panose="02040503050406030204" pitchFamily="18" charset="0"/>
                            </a:rPr>
                            <m:t>𝑓</m:t>
                          </m:r>
                        </m:den>
                      </m:f>
                    </m:oMath>
                  </m:oMathPara>
                </a14:m>
                <a:endParaRPr lang="zh-CN" altLang="en-US" dirty="0"/>
              </a:p>
            </p:txBody>
          </p:sp>
        </mc:Choice>
        <mc:Fallback xmlns="">
          <p:sp>
            <p:nvSpPr>
              <p:cNvPr id="21" name="矩形 20">
                <a:extLst>
                  <a:ext uri="{FF2B5EF4-FFF2-40B4-BE49-F238E27FC236}">
                    <a16:creationId xmlns:a16="http://schemas.microsoft.com/office/drawing/2014/main" id="{E3AFE2C8-FD80-48BF-9EEE-DE09925E5A01}"/>
                  </a:ext>
                </a:extLst>
              </p:cNvPr>
              <p:cNvSpPr>
                <a:spLocks noRot="1" noChangeAspect="1" noMove="1" noResize="1" noEditPoints="1" noAdjustHandles="1" noChangeArrowheads="1" noChangeShapeType="1" noTextEdit="1"/>
              </p:cNvSpPr>
              <p:nvPr/>
            </p:nvSpPr>
            <p:spPr>
              <a:xfrm>
                <a:off x="899592" y="3042042"/>
                <a:ext cx="3359831" cy="666914"/>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矩形 23">
                <a:extLst>
                  <a:ext uri="{FF2B5EF4-FFF2-40B4-BE49-F238E27FC236}">
                    <a16:creationId xmlns:a16="http://schemas.microsoft.com/office/drawing/2014/main" id="{970D6244-6162-46E9-B073-5DC6BE55E147}"/>
                  </a:ext>
                </a:extLst>
              </p:cNvPr>
              <p:cNvSpPr/>
              <p:nvPr/>
            </p:nvSpPr>
            <p:spPr>
              <a:xfrm>
                <a:off x="899592" y="4014590"/>
                <a:ext cx="4736361" cy="6966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𝑑</m:t>
                      </m:r>
                      <m:r>
                        <a:rPr lang="zh-CN" altLang="en-US" i="0">
                          <a:latin typeface="Cambria Math" panose="02040503050406030204" pitchFamily="18" charset="0"/>
                        </a:rPr>
                        <m:t>=</m:t>
                      </m:r>
                      <m:r>
                        <a:rPr lang="zh-CN" altLang="en-US" i="1">
                          <a:latin typeface="Cambria Math" panose="02040503050406030204" pitchFamily="18" charset="0"/>
                        </a:rPr>
                        <m:t>𝑓</m:t>
                      </m:r>
                      <m:f>
                        <m:fPr>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i="1">
                                  <a:latin typeface="Cambria Math" panose="02040503050406030204" pitchFamily="18" charset="0"/>
                                </a:rPr>
                                <m:t>𝑙</m:t>
                              </m:r>
                            </m:e>
                            <m:sub>
                              <m:r>
                                <a:rPr lang="zh-CN" altLang="en-US" i="1">
                                  <a:latin typeface="Cambria Math" panose="02040503050406030204" pitchFamily="18" charset="0"/>
                                </a:rPr>
                                <m:t>𝑥</m:t>
                              </m:r>
                              <m:r>
                                <a:rPr lang="zh-CN" altLang="en-US" i="0">
                                  <a:latin typeface="Cambria Math" panose="02040503050406030204" pitchFamily="18" charset="0"/>
                                </a:rPr>
                                <m:t>,</m:t>
                              </m:r>
                              <m:r>
                                <a:rPr lang="zh-CN" altLang="en-US" i="1">
                                  <a:latin typeface="Cambria Math" panose="02040503050406030204" pitchFamily="18" charset="0"/>
                                </a:rPr>
                                <m:t>𝑟𝑒𝑎𝑙</m:t>
                              </m:r>
                            </m:sub>
                          </m:sSub>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𝑙</m:t>
                              </m:r>
                            </m:e>
                            <m:sub>
                              <m:r>
                                <a:rPr lang="zh-CN" altLang="en-US" i="1">
                                  <a:latin typeface="Cambria Math" panose="02040503050406030204" pitchFamily="18" charset="0"/>
                                </a:rPr>
                                <m:t>𝑥</m:t>
                              </m:r>
                              <m:r>
                                <a:rPr lang="zh-CN" altLang="en-US" i="0">
                                  <a:latin typeface="Cambria Math" panose="02040503050406030204" pitchFamily="18" charset="0"/>
                                </a:rPr>
                                <m:t>,</m:t>
                              </m:r>
                              <m:r>
                                <a:rPr lang="zh-CN" altLang="en-US" i="1">
                                  <a:latin typeface="Cambria Math" panose="02040503050406030204" pitchFamily="18" charset="0"/>
                                </a:rPr>
                                <m:t>𝑠𝑒𝑛𝑠𝑜𝑟</m:t>
                              </m:r>
                            </m:sub>
                          </m:sSub>
                        </m:den>
                      </m:f>
                      <m:r>
                        <a:rPr lang="zh-CN" altLang="en-US" i="0">
                          <a:latin typeface="Cambria Math" panose="02040503050406030204" pitchFamily="18" charset="0"/>
                        </a:rPr>
                        <m:t>=</m:t>
                      </m:r>
                      <m:r>
                        <a:rPr lang="zh-CN" altLang="en-US" i="1">
                          <a:latin typeface="Cambria Math" panose="02040503050406030204" pitchFamily="18" charset="0"/>
                        </a:rPr>
                        <m:t>𝑓</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𝑝</m:t>
                          </m:r>
                        </m:e>
                        <m:sub>
                          <m:r>
                            <a:rPr lang="zh-CN" altLang="en-US" i="1">
                              <a:latin typeface="Cambria Math" panose="02040503050406030204" pitchFamily="18" charset="0"/>
                            </a:rPr>
                            <m:t>𝑥</m:t>
                          </m:r>
                        </m:sub>
                      </m:sSub>
                      <m:f>
                        <m:fPr>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i="1">
                                  <a:latin typeface="Cambria Math" panose="02040503050406030204" pitchFamily="18" charset="0"/>
                                </a:rPr>
                                <m:t>𝑙</m:t>
                              </m:r>
                            </m:e>
                            <m:sub>
                              <m:r>
                                <a:rPr lang="zh-CN" altLang="en-US" i="1">
                                  <a:latin typeface="Cambria Math" panose="02040503050406030204" pitchFamily="18" charset="0"/>
                                </a:rPr>
                                <m:t>𝑥</m:t>
                              </m:r>
                              <m:r>
                                <a:rPr lang="zh-CN" altLang="en-US" i="0">
                                  <a:latin typeface="Cambria Math" panose="02040503050406030204" pitchFamily="18" charset="0"/>
                                </a:rPr>
                                <m:t>,</m:t>
                              </m:r>
                              <m:r>
                                <a:rPr lang="zh-CN" altLang="en-US" i="1">
                                  <a:latin typeface="Cambria Math" panose="02040503050406030204" pitchFamily="18" charset="0"/>
                                </a:rPr>
                                <m:t>𝑟𝑒𝑎𝑙</m:t>
                              </m:r>
                            </m:sub>
                          </m:sSub>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𝑙</m:t>
                              </m:r>
                            </m:e>
                            <m:sub>
                              <m:r>
                                <a:rPr lang="zh-CN" altLang="en-US" i="1">
                                  <a:latin typeface="Cambria Math" panose="02040503050406030204" pitchFamily="18" charset="0"/>
                                </a:rPr>
                                <m:t>𝑥</m:t>
                              </m:r>
                              <m:r>
                                <a:rPr lang="zh-CN" altLang="en-US" i="0">
                                  <a:latin typeface="Cambria Math" panose="02040503050406030204" pitchFamily="18" charset="0"/>
                                </a:rPr>
                                <m:t>,</m:t>
                              </m:r>
                              <m:r>
                                <a:rPr lang="zh-CN" altLang="en-US" i="1">
                                  <a:latin typeface="Cambria Math" panose="02040503050406030204" pitchFamily="18" charset="0"/>
                                </a:rPr>
                                <m:t>𝑠𝑒𝑛𝑠𝑜𝑟</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𝑝</m:t>
                              </m:r>
                            </m:e>
                            <m:sub>
                              <m:r>
                                <a:rPr lang="zh-CN" altLang="en-US" i="1">
                                  <a:latin typeface="Cambria Math" panose="02040503050406030204" pitchFamily="18" charset="0"/>
                                </a:rPr>
                                <m:t>𝑥</m:t>
                              </m:r>
                            </m:sub>
                          </m:sSub>
                        </m:den>
                      </m:f>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𝑥</m:t>
                          </m:r>
                        </m:sub>
                      </m:sSub>
                      <m:f>
                        <m:fPr>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i="1">
                                  <a:latin typeface="Cambria Math" panose="02040503050406030204" pitchFamily="18" charset="0"/>
                                </a:rPr>
                                <m:t>𝑙</m:t>
                              </m:r>
                            </m:e>
                            <m:sub>
                              <m:r>
                                <a:rPr lang="zh-CN" altLang="en-US" i="1">
                                  <a:latin typeface="Cambria Math" panose="02040503050406030204" pitchFamily="18" charset="0"/>
                                </a:rPr>
                                <m:t>𝑥</m:t>
                              </m:r>
                              <m:r>
                                <a:rPr lang="zh-CN" altLang="en-US" i="0">
                                  <a:latin typeface="Cambria Math" panose="02040503050406030204" pitchFamily="18" charset="0"/>
                                </a:rPr>
                                <m:t>,</m:t>
                              </m:r>
                              <m:r>
                                <a:rPr lang="zh-CN" altLang="en-US" i="1">
                                  <a:latin typeface="Cambria Math" panose="02040503050406030204" pitchFamily="18" charset="0"/>
                                </a:rPr>
                                <m:t>𝑟𝑒𝑎𝑙</m:t>
                              </m:r>
                            </m:sub>
                          </m:sSub>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𝑙</m:t>
                              </m:r>
                            </m:e>
                            <m:sub>
                              <m:r>
                                <a:rPr lang="zh-CN" altLang="en-US" i="1">
                                  <a:latin typeface="Cambria Math" panose="02040503050406030204" pitchFamily="18" charset="0"/>
                                </a:rPr>
                                <m:t>𝑥</m:t>
                              </m:r>
                              <m:r>
                                <a:rPr lang="zh-CN" altLang="en-US" i="0">
                                  <a:latin typeface="Cambria Math" panose="02040503050406030204" pitchFamily="18" charset="0"/>
                                </a:rPr>
                                <m:t>,</m:t>
                              </m:r>
                              <m:r>
                                <a:rPr lang="zh-CN" altLang="en-US" i="1">
                                  <a:latin typeface="Cambria Math" panose="02040503050406030204" pitchFamily="18" charset="0"/>
                                </a:rPr>
                                <m:t>𝑖𝑚𝑔</m:t>
                              </m:r>
                            </m:sub>
                          </m:sSub>
                        </m:den>
                      </m:f>
                    </m:oMath>
                  </m:oMathPara>
                </a14:m>
                <a:endParaRPr lang="zh-CN" altLang="en-US" dirty="0"/>
              </a:p>
            </p:txBody>
          </p:sp>
        </mc:Choice>
        <mc:Fallback xmlns="">
          <p:sp>
            <p:nvSpPr>
              <p:cNvPr id="24" name="矩形 23">
                <a:extLst>
                  <a:ext uri="{FF2B5EF4-FFF2-40B4-BE49-F238E27FC236}">
                    <a16:creationId xmlns:a16="http://schemas.microsoft.com/office/drawing/2014/main" id="{970D6244-6162-46E9-B073-5DC6BE55E147}"/>
                  </a:ext>
                </a:extLst>
              </p:cNvPr>
              <p:cNvSpPr>
                <a:spLocks noRot="1" noChangeAspect="1" noMove="1" noResize="1" noEditPoints="1" noAdjustHandles="1" noChangeArrowheads="1" noChangeShapeType="1" noTextEdit="1"/>
              </p:cNvSpPr>
              <p:nvPr/>
            </p:nvSpPr>
            <p:spPr>
              <a:xfrm>
                <a:off x="899592" y="4014590"/>
                <a:ext cx="4736361" cy="696666"/>
              </a:xfrm>
              <a:prstGeom prst="rect">
                <a:avLst/>
              </a:prstGeom>
              <a:blipFill>
                <a:blip r:embed="rId5"/>
                <a:stretch>
                  <a:fillRect/>
                </a:stretch>
              </a:blipFill>
            </p:spPr>
            <p:txBody>
              <a:bodyPr/>
              <a:lstStyle/>
              <a:p>
                <a:r>
                  <a:rPr lang="zh-CN" altLang="en-US">
                    <a:noFill/>
                  </a:rPr>
                  <a:t> </a:t>
                </a:r>
              </a:p>
            </p:txBody>
          </p:sp>
        </mc:Fallback>
      </mc:AlternateContent>
      <p:sp>
        <p:nvSpPr>
          <p:cNvPr id="25" name="文本框 24">
            <a:extLst>
              <a:ext uri="{FF2B5EF4-FFF2-40B4-BE49-F238E27FC236}">
                <a16:creationId xmlns:a16="http://schemas.microsoft.com/office/drawing/2014/main" id="{4F38B60F-EF52-413F-9E3D-7CF8286CC351}"/>
              </a:ext>
            </a:extLst>
          </p:cNvPr>
          <p:cNvSpPr txBox="1"/>
          <p:nvPr/>
        </p:nvSpPr>
        <p:spPr>
          <a:xfrm>
            <a:off x="899592" y="5078881"/>
            <a:ext cx="1107996" cy="369332"/>
          </a:xfrm>
          <a:prstGeom prst="rect">
            <a:avLst/>
          </a:prstGeom>
          <a:noFill/>
        </p:spPr>
        <p:txBody>
          <a:bodyPr wrap="none" rtlCol="0">
            <a:spAutoFit/>
          </a:bodyPr>
          <a:lstStyle/>
          <a:p>
            <a:r>
              <a:rPr lang="zh-CN" altLang="en-US" dirty="0"/>
              <a:t>同理可得</a:t>
            </a:r>
          </a:p>
        </p:txBody>
      </p:sp>
      <mc:AlternateContent xmlns:mc="http://schemas.openxmlformats.org/markup-compatibility/2006" xmlns:a14="http://schemas.microsoft.com/office/drawing/2010/main">
        <mc:Choice Requires="a14">
          <p:sp>
            <p:nvSpPr>
              <p:cNvPr id="29" name="矩形 28">
                <a:extLst>
                  <a:ext uri="{FF2B5EF4-FFF2-40B4-BE49-F238E27FC236}">
                    <a16:creationId xmlns:a16="http://schemas.microsoft.com/office/drawing/2014/main" id="{CD954013-B79C-426D-8910-26164DC34AE3}"/>
                  </a:ext>
                </a:extLst>
              </p:cNvPr>
              <p:cNvSpPr/>
              <p:nvPr/>
            </p:nvSpPr>
            <p:spPr>
              <a:xfrm>
                <a:off x="2367919" y="4938543"/>
                <a:ext cx="4774512" cy="7042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𝑑</m:t>
                      </m:r>
                      <m:r>
                        <a:rPr lang="zh-CN" altLang="en-US" i="0">
                          <a:latin typeface="Cambria Math" panose="02040503050406030204" pitchFamily="18" charset="0"/>
                        </a:rPr>
                        <m:t>=</m:t>
                      </m:r>
                      <m:r>
                        <a:rPr lang="zh-CN" altLang="en-US" i="1">
                          <a:latin typeface="Cambria Math" panose="02040503050406030204" pitchFamily="18" charset="0"/>
                        </a:rPr>
                        <m:t>𝑓</m:t>
                      </m:r>
                      <m:f>
                        <m:fPr>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i="1">
                                  <a:latin typeface="Cambria Math" panose="02040503050406030204" pitchFamily="18" charset="0"/>
                                </a:rPr>
                                <m:t>𝑙</m:t>
                              </m:r>
                            </m:e>
                            <m:sub>
                              <m:r>
                                <a:rPr lang="zh-CN" altLang="en-US" i="1">
                                  <a:latin typeface="Cambria Math" panose="02040503050406030204" pitchFamily="18" charset="0"/>
                                </a:rPr>
                                <m:t>𝑦</m:t>
                              </m:r>
                              <m:r>
                                <a:rPr lang="zh-CN" altLang="en-US" i="0">
                                  <a:latin typeface="Cambria Math" panose="02040503050406030204" pitchFamily="18" charset="0"/>
                                </a:rPr>
                                <m:t>,</m:t>
                              </m:r>
                              <m:r>
                                <a:rPr lang="zh-CN" altLang="en-US" i="1">
                                  <a:latin typeface="Cambria Math" panose="02040503050406030204" pitchFamily="18" charset="0"/>
                                </a:rPr>
                                <m:t>𝑟𝑒𝑎𝑙</m:t>
                              </m:r>
                            </m:sub>
                          </m:sSub>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𝑙</m:t>
                              </m:r>
                            </m:e>
                            <m:sub>
                              <m:r>
                                <a:rPr lang="zh-CN" altLang="en-US" i="1">
                                  <a:latin typeface="Cambria Math" panose="02040503050406030204" pitchFamily="18" charset="0"/>
                                </a:rPr>
                                <m:t>𝑦</m:t>
                              </m:r>
                              <m:r>
                                <a:rPr lang="zh-CN" altLang="en-US" i="0">
                                  <a:latin typeface="Cambria Math" panose="02040503050406030204" pitchFamily="18" charset="0"/>
                                </a:rPr>
                                <m:t>,</m:t>
                              </m:r>
                              <m:r>
                                <a:rPr lang="zh-CN" altLang="en-US" i="1">
                                  <a:latin typeface="Cambria Math" panose="02040503050406030204" pitchFamily="18" charset="0"/>
                                </a:rPr>
                                <m:t>𝑠𝑒𝑛𝑠𝑜𝑟</m:t>
                              </m:r>
                            </m:sub>
                          </m:sSub>
                        </m:den>
                      </m:f>
                      <m:r>
                        <a:rPr lang="zh-CN" altLang="en-US" i="0">
                          <a:latin typeface="Cambria Math" panose="02040503050406030204" pitchFamily="18" charset="0"/>
                        </a:rPr>
                        <m:t>=</m:t>
                      </m:r>
                      <m:r>
                        <a:rPr lang="zh-CN" altLang="en-US" i="1">
                          <a:latin typeface="Cambria Math" panose="02040503050406030204" pitchFamily="18" charset="0"/>
                        </a:rPr>
                        <m:t>𝑓</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𝑝</m:t>
                          </m:r>
                        </m:e>
                        <m:sub>
                          <m:r>
                            <a:rPr lang="zh-CN" altLang="en-US" i="1">
                              <a:latin typeface="Cambria Math" panose="02040503050406030204" pitchFamily="18" charset="0"/>
                            </a:rPr>
                            <m:t>𝑦</m:t>
                          </m:r>
                        </m:sub>
                      </m:sSub>
                      <m:f>
                        <m:fPr>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i="1">
                                  <a:latin typeface="Cambria Math" panose="02040503050406030204" pitchFamily="18" charset="0"/>
                                </a:rPr>
                                <m:t>𝑙</m:t>
                              </m:r>
                            </m:e>
                            <m:sub>
                              <m:r>
                                <a:rPr lang="zh-CN" altLang="en-US" i="1">
                                  <a:latin typeface="Cambria Math" panose="02040503050406030204" pitchFamily="18" charset="0"/>
                                </a:rPr>
                                <m:t>𝑦</m:t>
                              </m:r>
                              <m:r>
                                <a:rPr lang="zh-CN" altLang="en-US" i="0">
                                  <a:latin typeface="Cambria Math" panose="02040503050406030204" pitchFamily="18" charset="0"/>
                                </a:rPr>
                                <m:t>,</m:t>
                              </m:r>
                              <m:r>
                                <a:rPr lang="zh-CN" altLang="en-US" i="1">
                                  <a:latin typeface="Cambria Math" panose="02040503050406030204" pitchFamily="18" charset="0"/>
                                </a:rPr>
                                <m:t>𝑟𝑒𝑎𝑙</m:t>
                              </m:r>
                            </m:sub>
                          </m:sSub>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𝑙</m:t>
                              </m:r>
                            </m:e>
                            <m:sub>
                              <m:r>
                                <a:rPr lang="zh-CN" altLang="en-US" i="1">
                                  <a:latin typeface="Cambria Math" panose="02040503050406030204" pitchFamily="18" charset="0"/>
                                </a:rPr>
                                <m:t>𝑦</m:t>
                              </m:r>
                              <m:r>
                                <a:rPr lang="zh-CN" altLang="en-US" i="0">
                                  <a:latin typeface="Cambria Math" panose="02040503050406030204" pitchFamily="18" charset="0"/>
                                </a:rPr>
                                <m:t>,</m:t>
                              </m:r>
                              <m:r>
                                <a:rPr lang="zh-CN" altLang="en-US" i="1">
                                  <a:latin typeface="Cambria Math" panose="02040503050406030204" pitchFamily="18" charset="0"/>
                                </a:rPr>
                                <m:t>𝑠𝑒𝑛𝑠𝑜𝑟</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𝑝</m:t>
                              </m:r>
                            </m:e>
                            <m:sub>
                              <m:r>
                                <a:rPr lang="zh-CN" altLang="en-US" i="1">
                                  <a:latin typeface="Cambria Math" panose="02040503050406030204" pitchFamily="18" charset="0"/>
                                </a:rPr>
                                <m:t>𝑥</m:t>
                              </m:r>
                            </m:sub>
                          </m:sSub>
                        </m:den>
                      </m:f>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𝑦</m:t>
                          </m:r>
                        </m:sub>
                      </m:sSub>
                      <m:f>
                        <m:fPr>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i="1">
                                  <a:latin typeface="Cambria Math" panose="02040503050406030204" pitchFamily="18" charset="0"/>
                                </a:rPr>
                                <m:t>𝑙</m:t>
                              </m:r>
                            </m:e>
                            <m:sub>
                              <m:r>
                                <a:rPr lang="zh-CN" altLang="en-US" i="1">
                                  <a:latin typeface="Cambria Math" panose="02040503050406030204" pitchFamily="18" charset="0"/>
                                </a:rPr>
                                <m:t>𝑦</m:t>
                              </m:r>
                              <m:r>
                                <a:rPr lang="zh-CN" altLang="en-US" i="0">
                                  <a:latin typeface="Cambria Math" panose="02040503050406030204" pitchFamily="18" charset="0"/>
                                </a:rPr>
                                <m:t>,</m:t>
                              </m:r>
                              <m:r>
                                <a:rPr lang="zh-CN" altLang="en-US" i="1">
                                  <a:latin typeface="Cambria Math" panose="02040503050406030204" pitchFamily="18" charset="0"/>
                                </a:rPr>
                                <m:t>𝑟𝑒𝑎𝑙</m:t>
                              </m:r>
                            </m:sub>
                          </m:sSub>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𝑙</m:t>
                              </m:r>
                            </m:e>
                            <m:sub>
                              <m:r>
                                <a:rPr lang="zh-CN" altLang="en-US" i="1">
                                  <a:latin typeface="Cambria Math" panose="02040503050406030204" pitchFamily="18" charset="0"/>
                                </a:rPr>
                                <m:t>𝑦</m:t>
                              </m:r>
                              <m:r>
                                <a:rPr lang="zh-CN" altLang="en-US" i="0">
                                  <a:latin typeface="Cambria Math" panose="02040503050406030204" pitchFamily="18" charset="0"/>
                                </a:rPr>
                                <m:t>,</m:t>
                              </m:r>
                              <m:r>
                                <a:rPr lang="zh-CN" altLang="en-US" i="1">
                                  <a:latin typeface="Cambria Math" panose="02040503050406030204" pitchFamily="18" charset="0"/>
                                </a:rPr>
                                <m:t>𝑖𝑚𝑔</m:t>
                              </m:r>
                            </m:sub>
                          </m:sSub>
                        </m:den>
                      </m:f>
                    </m:oMath>
                  </m:oMathPara>
                </a14:m>
                <a:endParaRPr lang="zh-CN" altLang="en-US" dirty="0"/>
              </a:p>
            </p:txBody>
          </p:sp>
        </mc:Choice>
        <mc:Fallback xmlns="">
          <p:sp>
            <p:nvSpPr>
              <p:cNvPr id="29" name="矩形 28">
                <a:extLst>
                  <a:ext uri="{FF2B5EF4-FFF2-40B4-BE49-F238E27FC236}">
                    <a16:creationId xmlns:a16="http://schemas.microsoft.com/office/drawing/2014/main" id="{CD954013-B79C-426D-8910-26164DC34AE3}"/>
                  </a:ext>
                </a:extLst>
              </p:cNvPr>
              <p:cNvSpPr>
                <a:spLocks noRot="1" noChangeAspect="1" noMove="1" noResize="1" noEditPoints="1" noAdjustHandles="1" noChangeArrowheads="1" noChangeShapeType="1" noTextEdit="1"/>
              </p:cNvSpPr>
              <p:nvPr/>
            </p:nvSpPr>
            <p:spPr>
              <a:xfrm>
                <a:off x="2367919" y="4938543"/>
                <a:ext cx="4774512" cy="704232"/>
              </a:xfrm>
              <a:prstGeom prst="rect">
                <a:avLst/>
              </a:prstGeom>
              <a:blipFill>
                <a:blip r:embed="rId6"/>
                <a:stretch>
                  <a:fillRect/>
                </a:stretch>
              </a:blipFill>
            </p:spPr>
            <p:txBody>
              <a:bodyPr/>
              <a:lstStyle/>
              <a:p>
                <a:r>
                  <a:rPr lang="zh-CN" altLang="en-US">
                    <a:noFill/>
                  </a:rPr>
                  <a:t> </a:t>
                </a:r>
              </a:p>
            </p:txBody>
          </p:sp>
        </mc:Fallback>
      </mc:AlternateContent>
      <p:sp>
        <p:nvSpPr>
          <p:cNvPr id="30" name="文本框 29">
            <a:extLst>
              <a:ext uri="{FF2B5EF4-FFF2-40B4-BE49-F238E27FC236}">
                <a16:creationId xmlns:a16="http://schemas.microsoft.com/office/drawing/2014/main" id="{81FEED65-D595-421A-8DCC-CC7FAB8AE523}"/>
              </a:ext>
            </a:extLst>
          </p:cNvPr>
          <p:cNvSpPr txBox="1"/>
          <p:nvPr/>
        </p:nvSpPr>
        <p:spPr>
          <a:xfrm>
            <a:off x="899592" y="5979448"/>
            <a:ext cx="646331" cy="369332"/>
          </a:xfrm>
          <a:prstGeom prst="rect">
            <a:avLst/>
          </a:prstGeom>
          <a:noFill/>
        </p:spPr>
        <p:txBody>
          <a:bodyPr wrap="none" rtlCol="0">
            <a:spAutoFit/>
          </a:bodyPr>
          <a:lstStyle/>
          <a:p>
            <a:r>
              <a:rPr lang="zh-CN" altLang="en-US" dirty="0"/>
              <a:t>综上</a:t>
            </a:r>
          </a:p>
        </p:txBody>
      </p:sp>
      <mc:AlternateContent xmlns:mc="http://schemas.openxmlformats.org/markup-compatibility/2006" xmlns:a14="http://schemas.microsoft.com/office/drawing/2010/main">
        <mc:Choice Requires="a14">
          <p:sp>
            <p:nvSpPr>
              <p:cNvPr id="32" name="矩形 31">
                <a:extLst>
                  <a:ext uri="{FF2B5EF4-FFF2-40B4-BE49-F238E27FC236}">
                    <a16:creationId xmlns:a16="http://schemas.microsoft.com/office/drawing/2014/main" id="{C3406120-7DBD-4BF8-81B7-3FE3A7EFC9B6}"/>
                  </a:ext>
                </a:extLst>
              </p:cNvPr>
              <p:cNvSpPr/>
              <p:nvPr/>
            </p:nvSpPr>
            <p:spPr>
              <a:xfrm>
                <a:off x="2317698" y="5786227"/>
                <a:ext cx="4139915" cy="9172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𝑑</m:t>
                      </m:r>
                      <m:r>
                        <a:rPr lang="zh-CN" altLang="en-US" i="0">
                          <a:latin typeface="Cambria Math" panose="02040503050406030204" pitchFamily="18" charset="0"/>
                        </a:rPr>
                        <m:t>=</m:t>
                      </m:r>
                      <m:rad>
                        <m:radPr>
                          <m:degHide m:val="on"/>
                          <m:ctrlPr>
                            <a:rPr lang="zh-CN" altLang="en-US" i="1">
                              <a:latin typeface="Cambria Math" panose="02040503050406030204" pitchFamily="18" charset="0"/>
                            </a:rPr>
                          </m:ctrlPr>
                        </m:radPr>
                        <m:deg/>
                        <m:e>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𝑥</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𝑦</m:t>
                              </m:r>
                            </m:sub>
                          </m:sSub>
                          <m:f>
                            <m:fPr>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i="1">
                                      <a:latin typeface="Cambria Math" panose="02040503050406030204" pitchFamily="18" charset="0"/>
                                    </a:rPr>
                                    <m:t>𝑙</m:t>
                                  </m:r>
                                </m:e>
                                <m:sub>
                                  <m:r>
                                    <a:rPr lang="zh-CN" altLang="en-US" i="1">
                                      <a:latin typeface="Cambria Math" panose="02040503050406030204" pitchFamily="18" charset="0"/>
                                    </a:rPr>
                                    <m:t>𝑥</m:t>
                                  </m:r>
                                  <m:r>
                                    <a:rPr lang="zh-CN" altLang="en-US" i="0">
                                      <a:latin typeface="Cambria Math" panose="02040503050406030204" pitchFamily="18" charset="0"/>
                                    </a:rPr>
                                    <m:t>,</m:t>
                                  </m:r>
                                  <m:r>
                                    <a:rPr lang="zh-CN" altLang="en-US" i="1">
                                      <a:latin typeface="Cambria Math" panose="02040503050406030204" pitchFamily="18" charset="0"/>
                                    </a:rPr>
                                    <m:t>𝑟𝑒𝑎𝑙</m:t>
                                  </m:r>
                                </m:sub>
                              </m:sSub>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𝑙</m:t>
                                  </m:r>
                                </m:e>
                                <m:sub>
                                  <m:r>
                                    <a:rPr lang="zh-CN" altLang="en-US" i="1">
                                      <a:latin typeface="Cambria Math" panose="02040503050406030204" pitchFamily="18" charset="0"/>
                                    </a:rPr>
                                    <m:t>𝑥</m:t>
                                  </m:r>
                                  <m:r>
                                    <a:rPr lang="zh-CN" altLang="en-US" i="0">
                                      <a:latin typeface="Cambria Math" panose="02040503050406030204" pitchFamily="18" charset="0"/>
                                    </a:rPr>
                                    <m:t>,</m:t>
                                  </m:r>
                                  <m:r>
                                    <a:rPr lang="zh-CN" altLang="en-US" i="1">
                                      <a:latin typeface="Cambria Math" panose="02040503050406030204" pitchFamily="18" charset="0"/>
                                    </a:rPr>
                                    <m:t>𝑖𝑚𝑔</m:t>
                                  </m:r>
                                </m:sub>
                              </m:sSub>
                            </m:den>
                          </m:f>
                          <m:f>
                            <m:fPr>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i="1">
                                      <a:latin typeface="Cambria Math" panose="02040503050406030204" pitchFamily="18" charset="0"/>
                                    </a:rPr>
                                    <m:t>𝑙</m:t>
                                  </m:r>
                                </m:e>
                                <m:sub>
                                  <m:r>
                                    <a:rPr lang="zh-CN" altLang="en-US" i="1">
                                      <a:latin typeface="Cambria Math" panose="02040503050406030204" pitchFamily="18" charset="0"/>
                                    </a:rPr>
                                    <m:t>𝑦</m:t>
                                  </m:r>
                                  <m:r>
                                    <a:rPr lang="zh-CN" altLang="en-US" i="0">
                                      <a:latin typeface="Cambria Math" panose="02040503050406030204" pitchFamily="18" charset="0"/>
                                    </a:rPr>
                                    <m:t>,</m:t>
                                  </m:r>
                                  <m:r>
                                    <a:rPr lang="zh-CN" altLang="en-US" i="1">
                                      <a:latin typeface="Cambria Math" panose="02040503050406030204" pitchFamily="18" charset="0"/>
                                    </a:rPr>
                                    <m:t>𝑟𝑒𝑎𝑙</m:t>
                                  </m:r>
                                </m:sub>
                              </m:sSub>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𝑙</m:t>
                                  </m:r>
                                </m:e>
                                <m:sub>
                                  <m:r>
                                    <a:rPr lang="zh-CN" altLang="en-US" i="1">
                                      <a:latin typeface="Cambria Math" panose="02040503050406030204" pitchFamily="18" charset="0"/>
                                    </a:rPr>
                                    <m:t>𝑦</m:t>
                                  </m:r>
                                  <m:r>
                                    <a:rPr lang="zh-CN" altLang="en-US" i="0">
                                      <a:latin typeface="Cambria Math" panose="02040503050406030204" pitchFamily="18" charset="0"/>
                                    </a:rPr>
                                    <m:t>,</m:t>
                                  </m:r>
                                  <m:r>
                                    <a:rPr lang="zh-CN" altLang="en-US" i="1">
                                      <a:latin typeface="Cambria Math" panose="02040503050406030204" pitchFamily="18" charset="0"/>
                                    </a:rPr>
                                    <m:t>𝑖𝑚𝑔</m:t>
                                  </m:r>
                                </m:sub>
                              </m:sSub>
                            </m:den>
                          </m:f>
                        </m:e>
                      </m:rad>
                      <m:r>
                        <a:rPr lang="zh-CN" altLang="en-US" i="0">
                          <a:latin typeface="Cambria Math" panose="02040503050406030204" pitchFamily="18" charset="0"/>
                        </a:rPr>
                        <m:t>=</m:t>
                      </m:r>
                      <m:rad>
                        <m:radPr>
                          <m:degHide m:val="on"/>
                          <m:ctrlPr>
                            <a:rPr lang="zh-CN" altLang="en-US" i="1">
                              <a:latin typeface="Cambria Math" panose="02040503050406030204" pitchFamily="18" charset="0"/>
                            </a:rPr>
                          </m:ctrlPr>
                        </m:radPr>
                        <m:deg/>
                        <m:e>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𝑥</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𝑦</m:t>
                              </m:r>
                            </m:sub>
                          </m:sSub>
                          <m:f>
                            <m:fPr>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i="1">
                                      <a:latin typeface="Cambria Math" panose="02040503050406030204" pitchFamily="18" charset="0"/>
                                    </a:rPr>
                                    <m:t>𝐴</m:t>
                                  </m:r>
                                </m:e>
                                <m:sub>
                                  <m:r>
                                    <a:rPr lang="zh-CN" altLang="en-US" i="1">
                                      <a:latin typeface="Cambria Math" panose="02040503050406030204" pitchFamily="18" charset="0"/>
                                    </a:rPr>
                                    <m:t>𝑟𝑒𝑎𝑙</m:t>
                                  </m:r>
                                </m:sub>
                              </m:sSub>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𝐴</m:t>
                                  </m:r>
                                </m:e>
                                <m:sub>
                                  <m:r>
                                    <a:rPr lang="zh-CN" altLang="en-US" i="1">
                                      <a:latin typeface="Cambria Math" panose="02040503050406030204" pitchFamily="18" charset="0"/>
                                    </a:rPr>
                                    <m:t>𝑖𝑚𝑔</m:t>
                                  </m:r>
                                </m:sub>
                              </m:sSub>
                            </m:den>
                          </m:f>
                        </m:e>
                      </m:rad>
                    </m:oMath>
                  </m:oMathPara>
                </a14:m>
                <a:endParaRPr lang="zh-CN" altLang="en-US" dirty="0"/>
              </a:p>
            </p:txBody>
          </p:sp>
        </mc:Choice>
        <mc:Fallback xmlns="">
          <p:sp>
            <p:nvSpPr>
              <p:cNvPr id="32" name="矩形 31">
                <a:extLst>
                  <a:ext uri="{FF2B5EF4-FFF2-40B4-BE49-F238E27FC236}">
                    <a16:creationId xmlns:a16="http://schemas.microsoft.com/office/drawing/2014/main" id="{C3406120-7DBD-4BF8-81B7-3FE3A7EFC9B6}"/>
                  </a:ext>
                </a:extLst>
              </p:cNvPr>
              <p:cNvSpPr>
                <a:spLocks noRot="1" noChangeAspect="1" noMove="1" noResize="1" noEditPoints="1" noAdjustHandles="1" noChangeArrowheads="1" noChangeShapeType="1" noTextEdit="1"/>
              </p:cNvSpPr>
              <p:nvPr/>
            </p:nvSpPr>
            <p:spPr>
              <a:xfrm>
                <a:off x="2317698" y="5786227"/>
                <a:ext cx="4139915" cy="917239"/>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矩形 33">
                <a:extLst>
                  <a:ext uri="{FF2B5EF4-FFF2-40B4-BE49-F238E27FC236}">
                    <a16:creationId xmlns:a16="http://schemas.microsoft.com/office/drawing/2014/main" id="{4BA1914E-AEC8-41BB-9D83-C5D041F5941F}"/>
                  </a:ext>
                </a:extLst>
              </p:cNvPr>
              <p:cNvSpPr/>
              <p:nvPr/>
            </p:nvSpPr>
            <p:spPr>
              <a:xfrm>
                <a:off x="8375045" y="4195579"/>
                <a:ext cx="1696298" cy="646331"/>
              </a:xfrm>
              <a:prstGeom prst="rect">
                <a:avLst/>
              </a:prstGeom>
            </p:spPr>
            <p:txBody>
              <a:bodyPr wrap="none">
                <a:spAutoFit/>
              </a:bodyPr>
              <a:lstStyle/>
              <a:p>
                <a14:m>
                  <m:oMath xmlns:m="http://schemas.openxmlformats.org/officeDocument/2006/math">
                    <m:r>
                      <a:rPr lang="zh-CN" altLang="en-US" i="1">
                        <a:latin typeface="Cambria Math" panose="02040503050406030204" pitchFamily="18" charset="0"/>
                      </a:rPr>
                      <m:t>𝑓</m:t>
                    </m:r>
                    <m:r>
                      <a:rPr lang="zh-CN" altLang="en-US" i="1" smtClean="0">
                        <a:latin typeface="Cambria Math" panose="02040503050406030204" pitchFamily="18" charset="0"/>
                      </a:rPr>
                      <m:t>，</m:t>
                    </m:r>
                  </m:oMath>
                </a14:m>
                <a:r>
                  <a:rPr lang="zh-CN" altLang="en-US" dirty="0"/>
                  <a:t>摄像机焦距</a:t>
                </a:r>
                <a:endParaRPr lang="en-US" altLang="zh-CN" dirty="0"/>
              </a:p>
              <a:p>
                <a:endParaRPr lang="zh-CN" altLang="en-US" dirty="0"/>
              </a:p>
            </p:txBody>
          </p:sp>
        </mc:Choice>
        <mc:Fallback xmlns="">
          <p:sp>
            <p:nvSpPr>
              <p:cNvPr id="34" name="矩形 33">
                <a:extLst>
                  <a:ext uri="{FF2B5EF4-FFF2-40B4-BE49-F238E27FC236}">
                    <a16:creationId xmlns:a16="http://schemas.microsoft.com/office/drawing/2014/main" id="{4BA1914E-AEC8-41BB-9D83-C5D041F5941F}"/>
                  </a:ext>
                </a:extLst>
              </p:cNvPr>
              <p:cNvSpPr>
                <a:spLocks noRot="1" noChangeAspect="1" noMove="1" noResize="1" noEditPoints="1" noAdjustHandles="1" noChangeArrowheads="1" noChangeShapeType="1" noTextEdit="1"/>
              </p:cNvSpPr>
              <p:nvPr/>
            </p:nvSpPr>
            <p:spPr>
              <a:xfrm>
                <a:off x="8375045" y="4195579"/>
                <a:ext cx="1696298" cy="646331"/>
              </a:xfrm>
              <a:prstGeom prst="rect">
                <a:avLst/>
              </a:prstGeom>
              <a:blipFill>
                <a:blip r:embed="rId8"/>
                <a:stretch>
                  <a:fillRect l="-1079" t="-4717" r="-28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矩形 34">
                <a:extLst>
                  <a:ext uri="{FF2B5EF4-FFF2-40B4-BE49-F238E27FC236}">
                    <a16:creationId xmlns:a16="http://schemas.microsoft.com/office/drawing/2014/main" id="{8BE347A9-4FF0-48A2-9FC7-4AFEBAE74F16}"/>
                  </a:ext>
                </a:extLst>
              </p:cNvPr>
              <p:cNvSpPr/>
              <p:nvPr/>
            </p:nvSpPr>
            <p:spPr>
              <a:xfrm>
                <a:off x="8375045" y="4753877"/>
                <a:ext cx="3775393" cy="369332"/>
              </a:xfrm>
              <a:prstGeom prst="rect">
                <a:avLst/>
              </a:prstGeom>
            </p:spPr>
            <p:txBody>
              <a:bodyPr wrap="none">
                <a:spAutoFit/>
              </a:bodyPr>
              <a:lstStyle/>
              <a:p>
                <a14:m>
                  <m:oMath xmlns:m="http://schemas.openxmlformats.org/officeDocument/2006/math">
                    <m:r>
                      <a:rPr lang="zh-CN" altLang="en-US" i="1" smtClean="0">
                        <a:latin typeface="Cambria Math" panose="02040503050406030204" pitchFamily="18" charset="0"/>
                      </a:rPr>
                      <m:t>𝑝</m:t>
                    </m:r>
                    <m:r>
                      <a:rPr lang="zh-CN" altLang="en-US" i="1">
                        <a:latin typeface="Cambria Math" panose="02040503050406030204" pitchFamily="18" charset="0"/>
                      </a:rPr>
                      <m:t>，</m:t>
                    </m:r>
                  </m:oMath>
                </a14:m>
                <a:r>
                  <a:rPr lang="zh-CN" altLang="en-US" dirty="0"/>
                  <a:t>指定坐标系的像素距离参数因子</a:t>
                </a:r>
              </a:p>
            </p:txBody>
          </p:sp>
        </mc:Choice>
        <mc:Fallback xmlns="">
          <p:sp>
            <p:nvSpPr>
              <p:cNvPr id="35" name="矩形 34">
                <a:extLst>
                  <a:ext uri="{FF2B5EF4-FFF2-40B4-BE49-F238E27FC236}">
                    <a16:creationId xmlns:a16="http://schemas.microsoft.com/office/drawing/2014/main" id="{8BE347A9-4FF0-48A2-9FC7-4AFEBAE74F16}"/>
                  </a:ext>
                </a:extLst>
              </p:cNvPr>
              <p:cNvSpPr>
                <a:spLocks noRot="1" noChangeAspect="1" noMove="1" noResize="1" noEditPoints="1" noAdjustHandles="1" noChangeArrowheads="1" noChangeShapeType="1" noTextEdit="1"/>
              </p:cNvSpPr>
              <p:nvPr/>
            </p:nvSpPr>
            <p:spPr>
              <a:xfrm>
                <a:off x="8375045" y="4753877"/>
                <a:ext cx="3775393" cy="369332"/>
              </a:xfrm>
              <a:prstGeom prst="rect">
                <a:avLst/>
              </a:prstGeom>
              <a:blipFill>
                <a:blip r:embed="rId9"/>
                <a:stretch>
                  <a:fillRect t="-10000" r="-808" b="-26667"/>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B16DCB5C-2C88-499F-894F-51040F53AF02}"/>
              </a:ext>
            </a:extLst>
          </p:cNvPr>
          <p:cNvSpPr txBox="1"/>
          <p:nvPr/>
        </p:nvSpPr>
        <p:spPr>
          <a:xfrm>
            <a:off x="8390812" y="5947450"/>
            <a:ext cx="65" cy="276999"/>
          </a:xfrm>
          <a:prstGeom prst="rect">
            <a:avLst/>
          </a:prstGeom>
          <a:noFill/>
        </p:spPr>
        <p:txBody>
          <a:bodyPr wrap="none" lIns="0" tIns="0" rIns="0" bIns="0" rtlCol="0">
            <a:spAutoFit/>
          </a:bodyPr>
          <a:lstStyle/>
          <a:p>
            <a:endParaRPr lang="zh-CN" altLang="en-US" dirty="0"/>
          </a:p>
        </p:txBody>
      </p:sp>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199690B1-18F6-4D4E-82A1-826931C743AF}"/>
                  </a:ext>
                </a:extLst>
              </p:cNvPr>
              <p:cNvSpPr/>
              <p:nvPr/>
            </p:nvSpPr>
            <p:spPr>
              <a:xfrm>
                <a:off x="8375045" y="5786227"/>
                <a:ext cx="2516651" cy="391902"/>
              </a:xfrm>
              <a:prstGeom prst="rect">
                <a:avLst/>
              </a:prstGeom>
            </p:spPr>
            <p:txBody>
              <a:bodyPr wrap="none">
                <a:spAutoFit/>
              </a:bodyPr>
              <a:lstStyle/>
              <a:p>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𝐴</m:t>
                        </m:r>
                      </m:e>
                      <m:sub>
                        <m:r>
                          <a:rPr lang="zh-CN" altLang="en-US" i="1">
                            <a:latin typeface="Cambria Math" panose="02040503050406030204" pitchFamily="18" charset="0"/>
                          </a:rPr>
                          <m:t>𝑖𝑚𝑔</m:t>
                        </m:r>
                      </m:sub>
                    </m:sSub>
                    <m:r>
                      <a:rPr lang="zh-CN" altLang="en-US" i="1" smtClean="0">
                        <a:latin typeface="Cambria Math" panose="02040503050406030204" pitchFamily="18" charset="0"/>
                      </a:rPr>
                      <m:t>，</m:t>
                    </m:r>
                  </m:oMath>
                </a14:m>
                <a:r>
                  <a:rPr lang="zh-CN" altLang="en-US" dirty="0"/>
                  <a:t>图片的像素大小</a:t>
                </a:r>
              </a:p>
            </p:txBody>
          </p:sp>
        </mc:Choice>
        <mc:Fallback xmlns="">
          <p:sp>
            <p:nvSpPr>
              <p:cNvPr id="11" name="矩形 10">
                <a:extLst>
                  <a:ext uri="{FF2B5EF4-FFF2-40B4-BE49-F238E27FC236}">
                    <a16:creationId xmlns:a16="http://schemas.microsoft.com/office/drawing/2014/main" id="{199690B1-18F6-4D4E-82A1-826931C743AF}"/>
                  </a:ext>
                </a:extLst>
              </p:cNvPr>
              <p:cNvSpPr>
                <a:spLocks noRot="1" noChangeAspect="1" noMove="1" noResize="1" noEditPoints="1" noAdjustHandles="1" noChangeArrowheads="1" noChangeShapeType="1" noTextEdit="1"/>
              </p:cNvSpPr>
              <p:nvPr/>
            </p:nvSpPr>
            <p:spPr>
              <a:xfrm>
                <a:off x="8375045" y="5786227"/>
                <a:ext cx="2516651" cy="391902"/>
              </a:xfrm>
              <a:prstGeom prst="rect">
                <a:avLst/>
              </a:prstGeom>
              <a:blipFill>
                <a:blip r:embed="rId10"/>
                <a:stretch>
                  <a:fillRect t="-6250" r="-1453" b="-2031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30B11802-535C-456C-B0D5-44783BED97F4}"/>
                  </a:ext>
                </a:extLst>
              </p:cNvPr>
              <p:cNvSpPr/>
              <p:nvPr/>
            </p:nvSpPr>
            <p:spPr>
              <a:xfrm>
                <a:off x="8375045" y="6330757"/>
                <a:ext cx="2769604" cy="369332"/>
              </a:xfrm>
              <a:prstGeom prst="rect">
                <a:avLst/>
              </a:prstGeom>
            </p:spPr>
            <p:txBody>
              <a:bodyPr wrap="none">
                <a:spAutoFit/>
              </a:bodyPr>
              <a:lstStyle/>
              <a:p>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𝐴</m:t>
                        </m:r>
                      </m:e>
                      <m:sub>
                        <m:r>
                          <a:rPr lang="zh-CN" altLang="en-US" i="1">
                            <a:latin typeface="Cambria Math" panose="02040503050406030204" pitchFamily="18" charset="0"/>
                          </a:rPr>
                          <m:t>𝑟𝑒𝑎𝑙</m:t>
                        </m:r>
                      </m:sub>
                    </m:sSub>
                  </m:oMath>
                </a14:m>
                <a:r>
                  <a:rPr lang="zh-CN" altLang="en-US" dirty="0"/>
                  <a:t>，真实空间中的大小</a:t>
                </a:r>
              </a:p>
            </p:txBody>
          </p:sp>
        </mc:Choice>
        <mc:Fallback xmlns="">
          <p:sp>
            <p:nvSpPr>
              <p:cNvPr id="13" name="矩形 12">
                <a:extLst>
                  <a:ext uri="{FF2B5EF4-FFF2-40B4-BE49-F238E27FC236}">
                    <a16:creationId xmlns:a16="http://schemas.microsoft.com/office/drawing/2014/main" id="{30B11802-535C-456C-B0D5-44783BED97F4}"/>
                  </a:ext>
                </a:extLst>
              </p:cNvPr>
              <p:cNvSpPr>
                <a:spLocks noRot="1" noChangeAspect="1" noMove="1" noResize="1" noEditPoints="1" noAdjustHandles="1" noChangeArrowheads="1" noChangeShapeType="1" noTextEdit="1"/>
              </p:cNvSpPr>
              <p:nvPr/>
            </p:nvSpPr>
            <p:spPr>
              <a:xfrm>
                <a:off x="8375045" y="6330757"/>
                <a:ext cx="2769604" cy="369332"/>
              </a:xfrm>
              <a:prstGeom prst="rect">
                <a:avLst/>
              </a:prstGeom>
              <a:blipFill>
                <a:blip r:embed="rId11"/>
                <a:stretch>
                  <a:fillRect t="-10000" r="-1322"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5230BB1E-2467-4F7F-B35D-EE5F18763577}"/>
                  </a:ext>
                </a:extLst>
              </p:cNvPr>
              <p:cNvSpPr/>
              <p:nvPr/>
            </p:nvSpPr>
            <p:spPr>
              <a:xfrm>
                <a:off x="11080721" y="5794782"/>
                <a:ext cx="87825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𝑝𝑖𝑥𝑒</m:t>
                      </m:r>
                      <m:sSup>
                        <m:sSupPr>
                          <m:ctrlPr>
                            <a:rPr lang="zh-CN" altLang="en-US" i="1">
                              <a:latin typeface="Cambria Math" panose="02040503050406030204" pitchFamily="18" charset="0"/>
                            </a:rPr>
                          </m:ctrlPr>
                        </m:sSupPr>
                        <m:e>
                          <m:r>
                            <a:rPr lang="zh-CN" altLang="en-US" i="1">
                              <a:latin typeface="Cambria Math" panose="02040503050406030204" pitchFamily="18" charset="0"/>
                            </a:rPr>
                            <m:t>𝑙</m:t>
                          </m:r>
                        </m:e>
                        <m:sup>
                          <m:r>
                            <a:rPr lang="zh-CN" altLang="en-US" i="0">
                              <a:latin typeface="Cambria Math" panose="02040503050406030204" pitchFamily="18" charset="0"/>
                            </a:rPr>
                            <m:t>2</m:t>
                          </m:r>
                        </m:sup>
                      </m:sSup>
                    </m:oMath>
                  </m:oMathPara>
                </a14:m>
                <a:endParaRPr lang="zh-CN" altLang="en-US" dirty="0"/>
              </a:p>
            </p:txBody>
          </p:sp>
        </mc:Choice>
        <mc:Fallback xmlns="">
          <p:sp>
            <p:nvSpPr>
              <p:cNvPr id="16" name="矩形 15">
                <a:extLst>
                  <a:ext uri="{FF2B5EF4-FFF2-40B4-BE49-F238E27FC236}">
                    <a16:creationId xmlns:a16="http://schemas.microsoft.com/office/drawing/2014/main" id="{5230BB1E-2467-4F7F-B35D-EE5F18763577}"/>
                  </a:ext>
                </a:extLst>
              </p:cNvPr>
              <p:cNvSpPr>
                <a:spLocks noRot="1" noChangeAspect="1" noMove="1" noResize="1" noEditPoints="1" noAdjustHandles="1" noChangeArrowheads="1" noChangeShapeType="1" noTextEdit="1"/>
              </p:cNvSpPr>
              <p:nvPr/>
            </p:nvSpPr>
            <p:spPr>
              <a:xfrm>
                <a:off x="11080721" y="5794782"/>
                <a:ext cx="878253" cy="369332"/>
              </a:xfrm>
              <a:prstGeom prst="rect">
                <a:avLst/>
              </a:prstGeom>
              <a:blipFill>
                <a:blip r:embed="rId12"/>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id="{F7FB5162-F04D-4B40-AEDA-A9B9D4C0077B}"/>
                  </a:ext>
                </a:extLst>
              </p:cNvPr>
              <p:cNvSpPr/>
              <p:nvPr/>
            </p:nvSpPr>
            <p:spPr>
              <a:xfrm>
                <a:off x="11144649" y="6330757"/>
                <a:ext cx="75039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𝑚</m:t>
                      </m:r>
                      <m:sSup>
                        <m:sSupPr>
                          <m:ctrlPr>
                            <a:rPr lang="zh-CN" altLang="en-US" i="1">
                              <a:latin typeface="Cambria Math" panose="02040503050406030204" pitchFamily="18" charset="0"/>
                            </a:rPr>
                          </m:ctrlPr>
                        </m:sSupPr>
                        <m:e>
                          <m:r>
                            <a:rPr lang="zh-CN" altLang="en-US" i="1">
                              <a:latin typeface="Cambria Math" panose="02040503050406030204" pitchFamily="18" charset="0"/>
                            </a:rPr>
                            <m:t>𝑚</m:t>
                          </m:r>
                        </m:e>
                        <m:sup>
                          <m:r>
                            <a:rPr lang="zh-CN" altLang="en-US" i="0">
                              <a:latin typeface="Cambria Math" panose="02040503050406030204" pitchFamily="18" charset="0"/>
                            </a:rPr>
                            <m:t>2</m:t>
                          </m:r>
                        </m:sup>
                      </m:sSup>
                    </m:oMath>
                  </m:oMathPara>
                </a14:m>
                <a:endParaRPr lang="zh-CN" altLang="en-US" dirty="0"/>
              </a:p>
            </p:txBody>
          </p:sp>
        </mc:Choice>
        <mc:Fallback xmlns="">
          <p:sp>
            <p:nvSpPr>
              <p:cNvPr id="17" name="矩形 16">
                <a:extLst>
                  <a:ext uri="{FF2B5EF4-FFF2-40B4-BE49-F238E27FC236}">
                    <a16:creationId xmlns:a16="http://schemas.microsoft.com/office/drawing/2014/main" id="{F7FB5162-F04D-4B40-AEDA-A9B9D4C0077B}"/>
                  </a:ext>
                </a:extLst>
              </p:cNvPr>
              <p:cNvSpPr>
                <a:spLocks noRot="1" noChangeAspect="1" noMove="1" noResize="1" noEditPoints="1" noAdjustHandles="1" noChangeArrowheads="1" noChangeShapeType="1" noTextEdit="1"/>
              </p:cNvSpPr>
              <p:nvPr/>
            </p:nvSpPr>
            <p:spPr>
              <a:xfrm>
                <a:off x="11144649" y="6330757"/>
                <a:ext cx="750398" cy="369332"/>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a:extLst>
                  <a:ext uri="{FF2B5EF4-FFF2-40B4-BE49-F238E27FC236}">
                    <a16:creationId xmlns:a16="http://schemas.microsoft.com/office/drawing/2014/main" id="{3F91DF02-A8B4-4D99-8D72-5B2EE9C1F2AD}"/>
                  </a:ext>
                </a:extLst>
              </p:cNvPr>
              <p:cNvSpPr/>
              <p:nvPr/>
            </p:nvSpPr>
            <p:spPr>
              <a:xfrm>
                <a:off x="8379245" y="5272129"/>
                <a:ext cx="3349443" cy="391261"/>
              </a:xfrm>
              <a:prstGeom prst="rect">
                <a:avLst/>
              </a:prstGeom>
            </p:spPr>
            <p:txBody>
              <a:bodyPr wrap="none">
                <a:spAutoFit/>
              </a:bodyPr>
              <a:lstStyle/>
              <a:p>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𝑥</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𝑦</m:t>
                        </m:r>
                      </m:sub>
                    </m:sSub>
                  </m:oMath>
                </a14:m>
                <a:r>
                  <a:rPr lang="zh-CN" altLang="en-US" dirty="0"/>
                  <a:t>，焦距在</a:t>
                </a:r>
                <a:r>
                  <a:rPr lang="en-US" altLang="zh-CN" dirty="0" err="1"/>
                  <a:t>x,y</a:t>
                </a:r>
                <a:r>
                  <a:rPr lang="zh-CN" altLang="en-US" dirty="0"/>
                  <a:t>轴的像素参数</a:t>
                </a:r>
              </a:p>
            </p:txBody>
          </p:sp>
        </mc:Choice>
        <mc:Fallback xmlns="">
          <p:sp>
            <p:nvSpPr>
              <p:cNvPr id="18" name="矩形 17">
                <a:extLst>
                  <a:ext uri="{FF2B5EF4-FFF2-40B4-BE49-F238E27FC236}">
                    <a16:creationId xmlns:a16="http://schemas.microsoft.com/office/drawing/2014/main" id="{3F91DF02-A8B4-4D99-8D72-5B2EE9C1F2AD}"/>
                  </a:ext>
                </a:extLst>
              </p:cNvPr>
              <p:cNvSpPr>
                <a:spLocks noRot="1" noChangeAspect="1" noMove="1" noResize="1" noEditPoints="1" noAdjustHandles="1" noChangeArrowheads="1" noChangeShapeType="1" noTextEdit="1"/>
              </p:cNvSpPr>
              <p:nvPr/>
            </p:nvSpPr>
            <p:spPr>
              <a:xfrm>
                <a:off x="8379245" y="5272129"/>
                <a:ext cx="3349443" cy="391261"/>
              </a:xfrm>
              <a:prstGeom prst="rect">
                <a:avLst/>
              </a:prstGeom>
              <a:blipFill>
                <a:blip r:embed="rId14"/>
                <a:stretch>
                  <a:fillRect t="-7813" r="-1093" b="-2031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195858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338">
        <p15:prstTrans prst="pageCurlDouble"/>
      </p:transition>
    </mc:Choice>
    <mc:Fallback xmlns="">
      <p:transition spd="slow" advTm="3338">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9AACCA0E-09BF-4206-BCB9-AF7ED09AC500"/>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内容列表"/>
  <p:tag name="ISPRINGCLOUDFOLDERID" val="0"/>
  <p:tag name="ISPRINGCLOUDFOLDERPATH" val="资源库"/>
  <p:tag name="ISPRING_PLAYERS_CUSTOMIZATION" val="UEsDBBQAAgAIABSiw0gVDq0oZAQAAAcRAAAdAAAAdW5pdmVyc2Fs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AUosNICH4LIykDAACGDAAAJwAAAHVuaXZlcnNhbC9mbGFzaF9wdWJsaXNoaW5nX3NldHRpbmdzLnhtbNVX3W7aMBS+5yksT70saTu6diihqgpo1VpAhW3tVWViQ6w6dhbbUHq1p9mD7Ul2HAMFtevSH6RNCBGfn+/8n5jw6DYVaMJyzZWM8G51ByMmY0W5HEf4y6C9fYiRNkRSIpRkEZYKo6NGJczsUHCd9JkxIKoRwEhdz0yEE2OyehBMp9Mq11nuuEpYA/i6Gqs0yHKmmTQsDzJBZvBjZhnTeI5QAgC+qZJztUalglDokc4VtYIhTsFzyV1QRLQF0QkOvNiQxDfjXFlJT5RQOcrHwwi/Ozx2n4WMh2rylEmXE90AoiObOqGUOy+I6PM7hhLGxwm4e1DDaMqpSSK8V3MoIB08RCmwfejEoZwoyIE0c/iUGUKJIf7o7Rl2a/SC4El0JknK4wFwkIs/ws3B9aerXuvi7LTz+XrQ7Z4NTnveiUInWMcJg3VDITikbB6zpZ2QGEPiBPwGnRERmoXBKmkhNlJyzTl3RkMlIPeFFrRROmS0Q1K2Uo3+DZdtkNzFaASBiFmEj3NOBEbcEMHjpbK2Q224KareXpVEgAXtydB5H9+b99mJE5JrturWgqNdzuPGN2UFRTNlkeA3DBmFIH6bwlPC0Gpx0ChXaUGF9jFICw4WJ5xNGT0qcjoH/JOhKzCRWtCEXs0EM97Cd8vv0JCNVA64jEygs4HOtcevPgs4I1rfg5KFj1v9s9Nm6/q002xdbrkACZ0QGT8THArO0sxsBJ/MkFRmoQfpiInVrCgK5bTglYmt+vIyaJ5a4cv81sVYgd5gSTZj5TmF+asHpc0mZFIMohuuAhpGkENJPCYwYlgXXFpWFjAmEikpZojEsNa0G+sJV1YDxQ+wh9Yv99DrIy6L0xhWG1jMKctLQe7s7r2v7X84OPxYrwa/fvzcflJpvvB7gjhzfuOfPLnyl2v/4TYMA7elH1/aJrf/5s7uXbS+lslrp3U5KFXSVr8UXLeMVPdzGakL/5LprbxgSrkAS2nshwzWkuApN4y+ZYu9oE1e9W73PbaZNtlgzK8Zjf8mZH9aXhPX7oVh8OjF1XFSLnkKiXArcXnbbezXduCm+SirUgG09f8OjcpvUEsDBBQAAgAIABSiw0i1/AlkugIAAFUKAAAhAAAAdW5pdmVyc2FsL2ZsYXNoX3NraW5fc2V0dGluZ3MueG1slVZtb+IwDP5+vwJx3+nulZ3UITHGSZN2t+k27XvamjYiTaokZce/vzhN1gQo9LAmEft5bMexzVK1pXzxYTJJc8GEfAatKS8VarxuQoubadZqLfgsF1wD1zMuZE3YdPHxp/2kiUVeYokdyLGcDcmhDzO3nzEUF+PbHGWIkIu6IXz/IEoxy0i+LaVoeXExtWrfgGSUbw3y6sd8tR4MwKjS9xrqKKf1Nco4SiNBKcCUvq9RLrIYyYD5SFf2M5LThzp/+wPajiqqLW35CWWI1pAS4iJfL1GG8dx4j19ljnKeoOGvNtAvn1EGoYzsQcbO776iDDJE0zb/0yONFCUWNOacf8R3DhOkMOOHWV2hXCTghTDQxVdw5bF3vQtA7ms49ymOqxTsCet6sBDw0TMGCy1bSBN/6myqEm+PrTbzAYsNYcoAQlUPejJJP5FWeTexrsf9gTfKi9CX0/SQV8HaGlZdwoG7WN/jV6tbuytCp++6IEMJO6cMUuyVPfK3qesRMlD2yGdGC3jkbH+cwaGpI/lHviXuOc/X31iBE3MsnNWfvBUjPeDoqiBVp/CYWhSwUJjOC60B3y1NrK5LKTnKKeVkR0uiqeC/EJft7WVUmhwYXK+d7qxUU83gVMPZHM2aDstlz3E/OmvckN3PQn+57jzRZovfTInWJK9q87OkphPHM2NiCjNNTjNwTxo4yHu+EQHHxh4i1URuQb4IwcaG4UKDGutedMM1BE+ToAZpcrrKqXNyqvy8rTOQa/NqFJSvcqzsgBUtK2b+9CuFNygOGAPWjqor448T+t6XgcI1ARCZV75ru0NnqVumKYMd+OEPFPbKQ3dLlenSoYZb6gfY6LDlnGZUT7pd0fdKvEMC/Qn8q0krcnxgGdH2mmTK3iyafL+G+1yixezXGTZfuMns2fVS5NjYjytolPjv5D9QSwMEFAACAAgAFKLDSCqWD2f+AgAAlwsAACYAAAB1bml2ZXJzYWwvaHRtbF9wdWJsaXNoaW5nX3NldHRpbmdzLnhtbM2Wb08aMRjA3/Mpmi6+lFPnpiN3GCMYiU6IsE1fmXItXGOvvbU98Hy1T7MPtk+yp1dAiI6dRpaFEOjTPr/nX/u04dF9KtCEacOVjPBufQcjJmNFuRxH+MvgdPsQI2OJpEQoySIsFUZHzVqY5UPBTdJn1sJSgwAjTSOzEU6szRpBMJ1O69xk2s0qkVvgm3qs0iDTzDBpmQ4yQQr4sUXGDJ4RKgDgmyo5U2vWagiFnvRZ0VwwxCl4LrkLiogzmwoc+FVDEt+NtcolPVFCaaTHwwi/Ozx2n/kaT2rxlEmXEtMEoRPbBqGUOyeI6PMHhhLGxwl4e7CP0ZRTm0R4b99RYHXwlFKyfeTEUU4UpEDaGT5lllBiiR96e5bdWzMXeBEtJEl5PIAZ5MKPcGtwe3bTa19ddC7Pbwfd7sWg0/NOlDrBKicMVg2F4JDKdcwWdkJiLYkT8Bt0RkQYFgbLovmykZIrzrkxGioBqS+1MBqBp6KI8LHmRGDELRE8XsxaosfMnnIBMTjd3fpIWvwI9PHGCdGGLRuazxiXxbj5TeWCokLlSPA7hqxCEFGewr+EoeV0o5FWaSkVxFhkBKcMTTibMnpUZmkG/JOhGzCR5qAJmy8TzHoL33P+gIZspDRwGZnAVgU5N55ffxE4I8Y8Qsncx63+RafVvu1cttrXWy5AQidExi+EQwlZmtmN8EmBpLJzPUhHTHLDyqJQTsu5KrHVX18Gw9Nc+DK/dTGW0BssyWasvKQwf/WgstmETMqD6A5XiYYjyKEkngkTMRx3LnNWFRgTiZQUBSIxNCrjjvWEq9yAxB9gjzav99DrIy7L0RhuDrCoKdOVkDu7e+/3P3w8OPzUqAe/fvzcXqs0a+E9QZw538NP1jbxRSN/2g3DwPXO59uw1fm/6sK9q/bXKpm6bF8PKhWp3a+E61ZZ1T2vsurKXxu9pSujkgvQZsb+2ECjETzlltG33DSvKPz6+9dvizcq/AajWLt9/98g/Gjx3Fp5X4XBsw/AGshXH9PN2m9QSwMEFAACAAgAFKLDSGhxUpGaAQAAHwYAAB8AAAB1bml2ZXJzYWwvaHRtbF9za2luX3NldHRpbmdzLmpzjZRNb8IwDIbv/AqUXSfEPmG7ocGkSRwmjdu0QyimVKRJlaQdHeK/rw5fTeqOxRfy8uR17CredrrVYhHrPne37rfbv/t7pwFqVudw7euiRU9RZ0YkC5glKYhEAguQ4nj0JO/OBGXMpDOdlx9oa2p+TOE/Sy5MHc8IC01ohjpcEOA3oW2owz8nsVOra19TrdHz3Fole5GSFqTtSaVT7hh29epWvcQAVgXoC+iSR+CZDtxqI8+ODwOMOhepNOOynKpY9eY8Wsda5XLRln9VZqCrT77eA/2nwcvEsxOJsW8W0jDxZIjRTmYajIFD3scJBgkLPgdR8+279QfqGTcLCugiMYk90qMbjDqd8RgaXRqOMHxMVl6Nbg4wmpyFjd0Td7cYHiF4CbphNb7H8ECV5dk/PmCmVYwdaaDNnp9QofgikfEhdR+D5PCyaNvWvXOh7vpj5j0hFTyhFfX80rbZEYKGAK03lo55TZB3StkJSpREDkVo1LQq6DliwzmC+88u49byaJVW46EajlUbuF6Dniklqtt/XbpnmKuz+wVQSwMEFAACAAgAFKLDSD08L9HBAAAA5QEAABoAAAB1bml2ZXJzYWwvaTE4bl9wcmVzZXRzLnhtbJ2RsQrCMBCG9z5FuN3EbqUkdRPcHHSWmqYaaS8ll1of35SKdJGAQyD/8X0/JCd3r75jT+PJOlSQ8y0wg9o1Fm8Kzqf9pgBGocam7hwaBeiA7apM2rzAozdkArFYgaTgHsJQCjFNE7c0+NhArhtDLCauXS/i6R2K2RTDosLilvYv+zODKssYk9fRduGAVbzHtCCMvFYwOxeN3GLrQPwCGpMATKrBUAJofQJ4DAnAjytAiu+b56RHCvGjYpBitZ4qewNQSwMEFAACAAgAFKLDSCPzQztyAAAAcgAAABwAAAB1bml2ZXJzYWwvbG9jYWxfc2V0dGluZ3MueG1ss7GvyM1RKEstKs7Mz7NVMtQzUFJIzUvOT8nMS7dVCg1x07VQUiguScxLSczJz0u1VcrLV1Kwt+OyyclPTswJTi0pASosVijISaxMLQpJzQUySlL9EnOBKp/tmfJ8ya5n09qfr9ivoJGcX1CpqaRvxwUAUEsDBBQAAgAIAESUV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BSiw0iNMDbvXAgAAJAgAAApAAAAdW5pdmVyc2FsL3NraW5fY3VzdG9taXphdGlvbl9zZXR0aW5ncy54bWy1Wmtu48gR/r+naChYYAME1oN6OdAooMiWTYxMaUXankkQCC2xbREm2QrZ0owW+pF/uUCQEwRBzhAEyF3yY/caqW6SFilLMmlPxLExrK76qrpe/ZB70ZMbaOuIM9/9iXCXBRbl3A0eo/53CPUWzGPhJKQR5VF1T7l3A4d9MYIHJmhAjTgJHBI6mhiN+jU0lB/U7ahdvQtvzUGzgTpN3MBdpOOWBmOXin6paDCmN+par3oAEeOGdEEDfhy1V82NvhQwgoiG3Agc+rWv5LmzQ/kZXIXEcYEv6reb4tmlWnd6UzyoWW91WnjXUBVFaSOtpdf12q7TueyodYRrzVZN2Q26DaWhoHqrVb9s7+qdRkuBt+FlG1Ca+LKNmp1ms6HvGrgB0khVB3pD23WUy3pdBW24e6nthsNBp1ZD9Xpdaeq7VlsZDmoIuBXAUJWucKCiKwOlvVMHar2roKE2HAybO6zjttZC3QZu12q75mCg1Gp75+5nl3XXnlp4Oqk7XwE8GoKjoyK3qkeSq7dYhyEw29RfeYRTFBCffqj8/O+//vL3f/38t7/88s//oB8WbLX9dSVJUJnMKXtqV54aE4EswPpHsHpVOZKySbuyhZGlI9f5UJmvOWfBxYIFHIy9CFjoE6/S/1WcO8nMikiyDQ3LyD2QBd2r68hPUbFEF+QzPOeEFsxfkWA7Yo/sYk4WT48hWwdOITOX2xUNPTd4Au7aZUfDZxV5bsQNTv2cfbgrnuJiK+hXERXmtbF4Ckl6ZE69VGNNfkrI7VW+7pED0Y0buVyKqnXxnBNdkUeaD0BXFc95mQC05KPWEc/rQpx+5cCuiPJvnGX3yJaGeSVxuzwrxVbrVdl8WoXsUTg7L/d6oJ/lPAbdJ3gUFtbEU0hITFAoLBSlxG1y/voBY/J62Et6PmiB4GabS0KSkJPBTBvfTFTz82w0vhrPBsZVpa/FVYlEWX73Q6Pd/VpvtaF1JYIFoawbdTTKgyEJ1qoVwzLt6Xg0A0A8mpn4k13pi9+lRce39sgwcaWf/Kc0wGSK7yp98buI6O10ik17Zo0MHc8Ma2aObemXEbaxXul/Zmu0JBuKOEMbl35BfEkR9Gc3pCjyXEcOiJ7tBmtaQJ8+vlENczbFlj01NNsYm5W+xcJw+xuJTNZ8CdmzJBFy3IjMPepItZAjclz0F9AuN2gI/vGlC5zMJ25wUUT7VL03zKuZPR6PrBk29ZRS6ePAQXpIhKbyQFPVwlPACAks5G8Tn8nskwhI9bzSINfG1fUIfmxhyLX7uPTgh7/BmgmGkExoUEAQEgdPIess63481YUPQSEiaEWi6AsLnVzSZENXANswtTGkpmZn8G0Bk2JD4N1gAalDF7wA3g22LPUKzwbjT5DjUJvjkkLjj1CSH0sKfcYW1BC2CoiZ6p1xpYqKEGWYFkhagwsi8t3bIrJYgJzw5sZl6wgowsNQJrIao4vSmiz84y0E0lBHJ6o9BgZny7dHd0PBlNCBda6ALmhDGtZFdv14a/x+NlSNEdZnkG76+H5myy4plPpkiwLGEXE2JFhQNKcLsoZK2MKY4zpyTERemvCntfsTIjzpP98nrcvU8afv32BSruEdsQw2zKAM9ikr/pp24bZkBm80ROT6SSuKOODNJlgaNtWpMf42IYpcf+3FXfpbBOrZuLLBetWO9/ureNj+D8ZYcQseGNDRBi4rJYRhJRZLDiyeXilBwxyCukncz6HhiyNqKQBznGCYDL0D5g48lzPkDjxaDuIeDyzDhs3WPZ2L40cBYVmrcdSOx1scEj0KJ/TnUp3TBwb7JY+STbyRgbVLhr9IlDNbpdzSYhv2CAw3AfMxTipA9VxfHKKKwd7e4NQV8WqQm889W3uOrG7PfZIrAvh57dOX+7CHkPmS6pEozet4UfrdOw2JpziN9U7KbSCeC7RwrDL1+a6IWVidatczTTU1LE4Uop694nJQHcInI9uajdSBQIAy8QlfLGEVfhAHveJY8YlAx0MV8JLJW5SEi+V///yP4jAH9sRUlFB/WxYHil90TfyM9weTcRr9sQCOrQ7yovKloGByoEpFi5+vbAMS9JscWUi8LPnMF3dchVRDCSRhVG1b1a5voEosWRRsHcJesCTIjTr9CI1P7vUr/RsSPkHjtBnzygJJz4vc5KVt2B9x19xzA1pS/N0rkZi8bUxmqq7Lsz/UqOcunuLl14EDTHLPhzz2WAZPu1ZN6M4HkNRxeXlMubilXQtaQvy+bwibo2vdM2F/o+IR6OE8d0ET8JB5E3G19fIuFxjETRykcZ+H4kifvmU5oiX7ksSu/0C8CNiypEPWCdgwEZvFBDJPO+SeitpxsrgJ5ZDxjnmwLmjxdDLQefqhlKYN5NVvVsEz7YXlcMxKhjKm74mH/Cb9yl/wZ4iH/JZYU8Zwrntp0+FQVjS9jxuQMEsvEjvgoYHsUglP+pbnERaMxL1slJlIQshz+syhfbk22q5Pk3IWtKzB1RMW94Ln7cuNkJlv5bQj8b1DbmCfvtXz+dvjLvfo6eSW84ASzLpavh+rgITnWAnE3x8cOiOmIr5d0Q8VOIiQxVJ0+qiCEowPFeHO+CuaU3KrtJ+JdpaRlNacF/VlP5ftvJTKQHTxcqpYXOznhXrVF37qVc9FqJfAng5gsPbnNMSQAy50uSRCeWKWfZlehd3JHemB3InRLABfAnYAZ6S0EjKEXGLJbVVaLfFLdhz2ltz16IamrSpDyDjn/Px7EVTH+eRW+Yg+8Gx6J5TSVZD0un0u5ntghn5SSp7IskoORkoWHSfzSM7+SLdKF5+9jUeWo7RNi3TPdmjGD6JePaIKeE95v1fNLrPQo158zXpIA1HAO/lHB/8DUEsDBBQAAgAIABSiw0hyCctNChIAACg+AAAXAAAAdW5pdmVyc2FsL3VuaXZlcnNhbC5wbmftm3tYktnWwCmTMS8z1Whk3rrMHGa6oJaZmohpnmo0rcbKKRQnnZqiREXzCqhpZZjMZKUnBdNKLVOjMvEGXkImUel4CU0FlRQFFRUBEYEPv3HK7zln/vj+h+fh5Xn32vtda+39Y++13mfv1KPeB430N+oDAACjw4cOHAcAdEAAwMpUPaCm5O2+zmrNzwr08YNugNI28zHNzarz+4/sBwDIBIOFn3U196tDD/2EBgC+bFz8rmCgioIBAGjt4QP7faMDJvp98MHn5cABuRcWAEs4U59C+X38QISJrq6HR2fKN0lrjJOqbn6XT1m9JSvlB+PkG4ar1mYcsduUNb6OZyXgdyxwBlvIT1mOJ6K6IiRoI7sML+XYUzHcHzOpKKlQ1IfM8IlRnJ7a6SazanZA3MQIb7Dxuou5DnBDYMKKpUt0cGBwSrPRXasCnGWaWi5EqPWN7Axt6gA6S5fnb12Hb0zz/wGvkbw/kz1Zd/OaicXyB2wAbvPpzP1CVCsjBW4m7vrcsK7uMHDbKeci2Q+HicfBOsuemXP2QTj9Kkw1TWhIudMMWCYCmxbBpwfuRAy9bt+5vIWhTkNKcuxxN8nZIXryX5oDXSlrtiXrLzMmH/gMDjDRfVz5Dv6pLcZID9SQElr/WY3rm4TQFcdX3b6Wj3L/WXqOtSSRwvVM3HSXaT2mcxKScDOpHf4r5C8ViVRgssGgG+Wz+4GbzrpSAN+vPOz+74o8m7iX55ckcZBk/bykT7USEotWbAe5euy/ALEDfTIEoXErdDN8WW+vsd0ETzBOfJQ32ns0q7Zn95+SBCjILeXochc6E+4aPMh/YAe6b/CXigdlKzSWrYEsG5sbG9ZAXG+6th+dvfxdC2fc9E9JHckgz61ouQsX65p1jx47et+g9ZP/79gJGsv0QMsG4YChHmiTx6YL383bG59DSZckgayUo5t9l7uwJ3B4ZdF337WmjHzyfxSpGStIssGysdqi6cnftvxmZ4wx03+5N25J8pzvVrRm23IXNj4PX+FrfGfEDf3J/9k9mzSWNSwfq7U6DbqH1h7aeJNqlNKTDV2SdKM3++qZLHfByK8SsE3/B3Re5ScV8xsXLRtcPlY3VgyufKT3jZEH91rDeCtpSTJeqcVNi5sWNy1uWty0uGlx0+KmxU2LmxY3LW5a3LS4aXHT4qbFTYubFjctblrctLhpcdPipsVNi5sWNy1uWty0uGlx0+KmxU2LmxY3LW5a3LS4aXHT4qbFTYvb/we36KnJatFkvANw+Qbt0KeLNddBTP8DTKc9w1W1BZ/2S1Owf2vgBYqqoN6w9belqt5/S0BhAbyCfedTKRv1t+AZsbl2WXmmSxvC6578l64eKAqdlvaiRAHx0/R+NAtaoWg+RX2hmC2EYfgugrAuXjHjJ4Ks03hEett5yZSIPTZQWTWej0Fa/Ug0e88g4BZ4R/jXJQtCe54UCeP613AqWYS91/F7ufFomZyFU7WlpPZeO0WosIxig1axeve6L+l3eF8nLKNhzzM//ujNES48J/W2hz0RwnsrRfd5xz0W7vNpEfEjmagvQdY1Uw0ndPFhocIwFNQBWap+aKX89ZQVslTRw8JekX1AlilZkTilECGiyltRnPh4WTXXPxKBdMkV7sBtlTdaqaZGu9Xj52Fx490+/OPsfRHOyHNBWJyil2tZzXlfabnr9py5J2G4GKEUTL7mxzwtnL1Z2PX2F25hW8uERRBwQ1G4tJTq+Uvr6tn2SKqYKNpBiuqKvDfJP21d1lNgMNc6OHQ64wx0chYfTJyqFWFE1Y5kOJrrA5V0quFlSYeVccQ/3jO+cJlKzKax+3KFOap8BIPq5mEh9sHOZOxV+zPK3RqyPPyleV9hRgNtnvV2RQpeR9baZoYfA49vfdSJs269lPv7dLe33LwCei+2VGLePFM5Toyjdwg+jiEMPO39JzfsfsdyvevGcha31ELJlomBb6XlwOvlhOpzOX1uzx3hzzAPoqZjPaNfwwPAQZFbfsKVrQaVnyWLPr64Lxhb3f9rZoXzejZ0UheXfC1s4Wl5mesxNcy7ifGLyTfIkxK1iR6j5Z8OpuztXwV9W+z9vnC7qQinVsiAd8J63f+ZrjSXmDf90HOZ8JgknoovDQ1LNWGhS7zn550mhcwwdN8i9uUoCYTEemzVcbtrll+Nl516GeD0JdIaBElfeAvgTWxFNroSc9q4V16iDp2EQGRnnTkX7YjuxGS2muWOIEYQTqTop2519Q3M4mCjizLm5dve+OU5zdJj/viDnPvQBeHoH7tja8IOKLXcepuiNGrRgGfepJmcfmk4gpleHtTqynGtBakhpFW5PNudckcGvwYpq7yifttOfspMwW9tpDtQkI0eexrFMh7rC1/wq4cWiN3ObMcJegR3/J+UrNxffRrpVJtdsueieU+w6HpaGiNinO+n8Ltnyf2eA5FsiW0OiujtoJLMYQxCoiLoAWcLOlf2UwsNvLOntlP2HKyMEUwc82ScbR1uoKc00KmydsKKE6NFTF08k2rDLQ8N++NGKFl10L8s5t9oIhNLdOSk79Vhnx9wQQVyolbSgmcP584iZsRsQq+/k6VnpgEIpAeSXClyV+za5tfJubUnG5N5bWzmsvWA5H3BhQfZk5VFuFyV8fMxEn4srLSCfAS3srsbfUxtL0WlCbmv+UP2Wwux6eUEejPdHkblmFtr5iYCMAArH7ZHXX+RF4eLkTVvL8sxtiH5UbpbVV4/9lzOJN7mtE1veT5y+ViF8gbLKbUk1BZ72ldZK2J0kXjkKBrLqS2yASZleXHvnazPHzk+iFpVt9a+wKyqsOKJ4l/AG/q6Hb0tjU2zc9amppt/ZfKzQkYDxH6TpylzmkmCKjOD17qYx1qMhnwQR71gAnQKNzjIfKT7hs0ncyr8nc7xF/qipqk+ytVpDfTU7SAklkXPq6hOq3DvGu4glNP2Bo3h64eZ3GCBH7s3XRCUnBrWJ0jGwk9uX8fjFppVHZzawM5uC1mVWPXMjXEZlnph7DJa0v0am07Oq7aU3WeEt3HR5GH6y4BO1QIfxo0wVISA4TuqpeWiDbZ1dbZAbzn55Qm9VhhVViuCxlqUiWw7mLj5jtxJqqQENUHCSHsYAUJZv4+y9yvs1NXsqJg0NQmHK1I8ZQpEO7loQZUn46JQ2SURkjvROZwrzk2xlhKRJOdLKLeqJh3h7wJNl4giaZoi5cy7CQJ0PW+a9ELtRnGwhe9IjKgERQM5/ko3hHWNqEbc9pDOlN88p6SFDiKb2cY6hh+NOuMmCI6plhX/ogmDF9QO9aVsmTvO0iV+bhRtVeV911tS2SS7IffZvMBEqMLRHWFD1OHKHTEfwhFinq3RvsgGBK6JdmvLZS66VPFk4ARO4Ejgn9n/UJXGC5t6oJIluYsAfor49H7cYryET8WM4duG5SC54ooXKm5z9UTKMUqgkIrZGe3ixfXQKaPOCw7XnzWG8ZKjXgk7MgbWQgrANSarOLHCEoZb/ay9ghq1MBlFq65URZx4MFmo8q3zixtyruW0e6VXsqZrS0hcijIvNKxXSejtFJcm2DZ0OR+4xdtHrLclxGGzX5AXFwUDUAP9nN2Z3yupqILCZDz5uK06jot50bRx8bhUv+tQofuEgW7QnryAMlkKfl6GUM1kEsrlnoNnX8k7Nh3TuNbZm5bumBewC92C8ca/XFuUvhokqWSEmW+3UJz8ps0E0tzUPr0Wkpzaeuh1frhywnpcpsxaDfLqi+KRrHjsSwNZGXz55abm/cSP7xl6Rl2vfBo9iJsImJViYZrJb5jtHzq+FpA/2EqRaRmiINzPwvbxdEeXrd90BRUH2UjxnTTr2p0XqfM2K0/0X6latwsD5+uDJI730gmh5M3whTEf3AeMZm2irrBVFuGKma8tL7FlrYXFKwaTlKVSKEpaVl9nC2YpNNPIURv7rYQM7lpDQVVku79iZwFq2lQdAO7uIIw9faP3rUQW7elbe3m0m0+2exg0GZWMn64RxliersyCsWMDOliOmH2deRXQ1SA17Xv0zVAVR+CeabF7ICz7W2fejP6XKZKvc+feTCIRig+TZty5piCrxY6MslJ0M0JKtwbPNZHfn+ALV4Oo3k4KWZ+cJgSuo92Ko4bbqp8cEVd43Pp6Qp46296bL1C8jXgojvbsXABvu+yIgN9n3VNsZBNdCGSf4JqSC9RwcoTaxKvpqYcSqv7eV3w377GiNzymx8/J5SRk/UmISiWjiUjY+TF/3RtJsaM8OT+XVuntXxHyUlJXTUXZEw1z1kEKrDuD3i68U0Y6FZCK2WuAGw6ZRo89zkwPUcqIXqK4W5wK/tka4gVVR/77Sz+QShPMY4vffcgYfcyjSLEjHvJoy4671zEofNWECkk/t+ruhaL7aj0uugR+59Zj3lb4jmT86cdzLedd0MjnWcD0qpD+c8LEKAzX2MnUT9HgfP8ZOdwRl7ceEt8fMV81DY+hPUrkk+ImHyWQXw2FjhZ63GIr/j1iFXum0zk0zQRfpYqXBE3IcspFl3picby4rllbgtXmamt4C3f9CTViMI+z+UeUhVmcvQDLEJPUwc/QyfhdYWn7YTsvrrMXgG519RJDzpC7o3oOusz83r8YQ/Rr1uM4q1NXDLFzjVacGmUrYzDoqHUoo4bihXo5nBIzXw2R9pcGZJXAHcacuh717n5TxwNysIqJgzTPn5lIKSWEuIZ75TaC6ylwEueO+oKZQRlR/Wzq1xPTqA7GCTCHxyXI+9d3KE6/+M3JUiItWmsucBFGW8RSI2uehhYz+airG2W7Mdu7HaiFwJJpOLL8sdcOC82iZADKCD1mVo4k0J1dO0NxkmJEf3wa945DbVsmdfZxP4g6pVs/1JxE17uaRA+nOI3Qh7tDj1lf4lVEGIC8AT7lfKmh7XOO65DM3xy9RfUI9TL442EYFTwtR8QM332Y5GHBBK+HkN4knm4QT2si0RHG1SNX3R/T5TcPKHtnncovzQ5+hfPTBMiTE/p/tLPb2ocz52MRseYQBO72oJ/jScNZu6khvDVpVlrkWcsBw1i3JR/5VdcUsYMpoPQv1zfQL6npP2riOFjx+uscgR2if27gC9h3i5E5PRF6JDPW1n8eODhDAnuOhEwaXto91bKb9Up/g6cLRAIdh8ST5seOMqgWF80PbgdlZGwezOeT1moQi0PhnaS6V8bMkpkVxECHgHSQDtSoRj6SDZ6gOUj3LBzuD3krz4iF+wyJqap5IbjktF9lVvkzBWf9ibgdI8UgMQbEWR/Zn3eA4oCjOEgrCkJifi5hkWeNGoahPnda+vtMu0MecNC04T1z98uqP/Lu5/beY6hmmNYHqQTNX39V2vzvLxT2EeohEC3a2EZA46NSnxr1S7ZeUL4qEhqaNtDljR61ODTToM+WDZVA8z25cDhV+fGNLbplAyVEJzN6wmVE4oLJ/rZwjBUFElnLoRFoCuWATkz6VWpB10IrCosWk+QlsJtSTZw+OqngqqmhYSlxEKxmTuP0YtY9eTf7xAcj+PgPXp/nuETinxu02BVligOMhRZCItPMQSJD5PByIDG5SKxO5NDeLLAVep6arsSsv0611CQWyCNk5Nc9fBdZJZ3bBjWykpypEtoHTEHUSfwsBNu2TBZG4mX79p8fguY7+2eCxbusgZCggb7ho/MHYoTKEkdYzXs0dw9jyHy4byQ07NYfr80peznRQafirKlzdGtOVdL0gpjFhReWnqmY3hL1L5Ajoyfs3P8mTAMvgE/rKt9HlfZdSaqVLkxtZGHYQDz6Djq70QOzP7c4EY7e9DqAn3XyZYPbBK2o4monV1xxGKPJTGgx24/4/8MPLtVt22vMyP4zhWWaUQrQtD38m2dYX1XD1DsR6IMp+J25A/fLFO2e1hOCU81sQhER20nr+oW90OcsZdJs9o2kOy4lYn1ROhoKEfOR3C9E8piwoE953SGzxYRwu81/vtl4/GOZouPR59zx/EA9TDX9FThzJfD/nA4OXjwdjFOJc8H9qQdiMKntLS1pn7PGy4tStSZM+q9nhwNlXNhJ62/YEeGROC/bT28NDH1JRbC9g/mqBSFC7fT9k7qOLwg/Ze/5fFTZ5qjj2YUYY4jASqUU4UScOBF0c+PtDcvt6rv4INx9+PpYrlrH79f0GbuYaBpA8zns4X2g1C0w6X8AUEsDBBQAAgAIABSiw0jXo5xjSwAAAGoAAAAbAAAAdW5pdmVyc2FsL3VuaXZlcnNhbC5wbmcueG1ss7GvyM1RKEstKs7Mz7NVMtQzULK34+WyKShKLctMLVeoAIoBBSFASaESyDVCcMszU0oybJXMzcwRYhmpmekZJbZKpuamcEF9oJEAUEsBAgAAFAACAAgAFKLDSBUOrShkBAAABxEAAB0AAAAAAAAAAQAAAAAAAAAAAHVuaXZlcnNhbC9jb21tb25fbWVzc2FnZXMubG5nUEsBAgAAFAACAAgAFKLDSAh+CyMpAwAAhgwAACcAAAAAAAAAAQAAAAAAnwQAAHVuaXZlcnNhbC9mbGFzaF9wdWJsaXNoaW5nX3NldHRpbmdzLnhtbFBLAQIAABQAAgAIABSiw0i1/AlkugIAAFUKAAAhAAAAAAAAAAEAAAAAAA0IAAB1bml2ZXJzYWwvZmxhc2hfc2tpbl9zZXR0aW5ncy54bWxQSwECAAAUAAIACAAUosNIKpYPZ/4CAACXCwAAJgAAAAAAAAABAAAAAAAGCwAAdW5pdmVyc2FsL2h0bWxfcHVibGlzaGluZ19zZXR0aW5ncy54bWxQSwECAAAUAAIACAAUosNIaHFSkZoBAAAfBgAAHwAAAAAAAAABAAAAAABIDgAAdW5pdmVyc2FsL2h0bWxfc2tpbl9zZXR0aW5ncy5qc1BLAQIAABQAAgAIABSiw0g9PC/RwQAAAOUBAAAaAAAAAAAAAAEAAAAAAB8QAAB1bml2ZXJzYWwvaTE4bl9wcmVzZXRzLnhtbFBLAQIAABQAAgAIABSiw0gj80M7cgAAAHIAAAAcAAAAAAAAAAEAAAAAABgRAAB1bml2ZXJzYWwvbG9jYWxfc2V0dGluZ3MueG1sUEsBAgAAFAACAAgARJRXRyO0Tvv7AgAAsAgAABQAAAAAAAAAAQAAAAAAxBEAAHVuaXZlcnNhbC9wbGF5ZXIueG1sUEsBAgAAFAACAAgAFKLDSI0wNu9cCAAAkCAAACkAAAAAAAAAAQAAAAAA8RQAAHVuaXZlcnNhbC9za2luX2N1c3RvbWl6YXRpb25fc2V0dGluZ3MueG1sUEsBAgAAFAACAAgAFKLDSHIJy00KEgAAKD4AABcAAAAAAAAAAAAAAAAAlB0AAHVuaXZlcnNhbC91bml2ZXJzYWwucG5nUEsBAgAAFAACAAgAFKLDSNejnGNLAAAAagAAABsAAAAAAAAAAQAAAAAA0y8AAHVuaXZlcnNhbC91bml2ZXJzYWwucG5nLnhtbFBLBQYAAAAACwALAEkDAABXMAAAAAA="/>
  <p:tag name="ISPRING_PRESENTATION_TITLE" val="答辩-03"/>
</p:tagLst>
</file>

<file path=ppt/theme/theme1.xml><?xml version="1.0" encoding="utf-8"?>
<a:theme xmlns:a="http://schemas.openxmlformats.org/drawingml/2006/main" name="Nordri Tools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1668</TotalTime>
  <Words>1429</Words>
  <Application>Microsoft Office PowerPoint</Application>
  <PresentationFormat>宽屏</PresentationFormat>
  <Paragraphs>140</Paragraphs>
  <Slides>20</Slides>
  <Notes>20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20</vt:i4>
      </vt:variant>
    </vt:vector>
  </HeadingPairs>
  <TitlesOfParts>
    <vt:vector size="29" baseType="lpstr">
      <vt:lpstr>等线</vt:lpstr>
      <vt:lpstr>等线 Light</vt:lpstr>
      <vt:lpstr>微软雅黑</vt:lpstr>
      <vt:lpstr>Arial</vt:lpstr>
      <vt:lpstr>Arial Narrow</vt:lpstr>
      <vt:lpstr>Calibri</vt:lpstr>
      <vt:lpstr>Cambria Math</vt:lpstr>
      <vt:lpstr>Nordri ToolsTheme</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小二的PPT</dc:creator>
  <cp:keywords>www.51pptmoban.com</cp:keywords>
  <cp:lastModifiedBy>子建 罗</cp:lastModifiedBy>
  <cp:revision>64</cp:revision>
  <dcterms:created xsi:type="dcterms:W3CDTF">2016-09-15T10:02:33Z</dcterms:created>
  <dcterms:modified xsi:type="dcterms:W3CDTF">2020-04-16T00:59:45Z</dcterms:modified>
</cp:coreProperties>
</file>