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345" r:id="rId2"/>
    <p:sldId id="341" r:id="rId3"/>
    <p:sldId id="258" r:id="rId4"/>
    <p:sldId id="373" r:id="rId5"/>
    <p:sldId id="260" r:id="rId6"/>
    <p:sldId id="264" r:id="rId7"/>
    <p:sldId id="266" r:id="rId8"/>
    <p:sldId id="267" r:id="rId9"/>
    <p:sldId id="268" r:id="rId10"/>
    <p:sldId id="269" r:id="rId11"/>
    <p:sldId id="273" r:id="rId12"/>
    <p:sldId id="360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5" r:id="rId24"/>
    <p:sldId id="286" r:id="rId25"/>
    <p:sldId id="290" r:id="rId26"/>
    <p:sldId id="289" r:id="rId27"/>
    <p:sldId id="284" r:id="rId28"/>
    <p:sldId id="292" r:id="rId29"/>
    <p:sldId id="293" r:id="rId30"/>
    <p:sldId id="294" r:id="rId31"/>
    <p:sldId id="357" r:id="rId32"/>
    <p:sldId id="358" r:id="rId33"/>
    <p:sldId id="291" r:id="rId34"/>
    <p:sldId id="364" r:id="rId35"/>
    <p:sldId id="347" r:id="rId36"/>
    <p:sldId id="261" r:id="rId37"/>
    <p:sldId id="368" r:id="rId38"/>
    <p:sldId id="299" r:id="rId39"/>
    <p:sldId id="300" r:id="rId40"/>
    <p:sldId id="301" r:id="rId41"/>
    <p:sldId id="369" r:id="rId42"/>
    <p:sldId id="370" r:id="rId43"/>
    <p:sldId id="306" r:id="rId44"/>
    <p:sldId id="307" r:id="rId45"/>
    <p:sldId id="308" r:id="rId46"/>
    <p:sldId id="309" r:id="rId47"/>
    <p:sldId id="315" r:id="rId48"/>
    <p:sldId id="316" r:id="rId49"/>
    <p:sldId id="317" r:id="rId50"/>
    <p:sldId id="334" r:id="rId51"/>
    <p:sldId id="335" r:id="rId52"/>
    <p:sldId id="336" r:id="rId53"/>
    <p:sldId id="337" r:id="rId54"/>
    <p:sldId id="339" r:id="rId55"/>
    <p:sldId id="346" r:id="rId56"/>
    <p:sldId id="348" r:id="rId57"/>
    <p:sldId id="338" r:id="rId5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3" autoAdjust="0"/>
    <p:restoredTop sz="84180" autoAdjust="0"/>
  </p:normalViewPr>
  <p:slideViewPr>
    <p:cSldViewPr>
      <p:cViewPr varScale="1">
        <p:scale>
          <a:sx n="87" d="100"/>
          <a:sy n="87" d="100"/>
        </p:scale>
        <p:origin x="183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472" y="-84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17.wmf"/><Relationship Id="rId1" Type="http://schemas.openxmlformats.org/officeDocument/2006/relationships/image" Target="../media/image21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2172"/>
          </a:xfrm>
          <a:prstGeom prst="rect">
            <a:avLst/>
          </a:prstGeom>
        </p:spPr>
        <p:txBody>
          <a:bodyPr vert="horz" lIns="98700" tIns="49350" rIns="98700" bIns="49350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1"/>
            <a:ext cx="3076363" cy="512172"/>
          </a:xfrm>
          <a:prstGeom prst="rect">
            <a:avLst/>
          </a:prstGeom>
        </p:spPr>
        <p:txBody>
          <a:bodyPr vert="horz" lIns="98700" tIns="49350" rIns="98700" bIns="49350" rtlCol="0"/>
          <a:lstStyle>
            <a:lvl1pPr algn="r">
              <a:defRPr sz="1300"/>
            </a:lvl1pPr>
          </a:lstStyle>
          <a:p>
            <a:fld id="{CCC26614-1D04-4396-B6E2-C19B947215A2}" type="datetimeFigureOut">
              <a:rPr lang="en-SG" smtClean="0"/>
              <a:pPr/>
              <a:t>2/10/21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675"/>
            <a:ext cx="3076363" cy="512172"/>
          </a:xfrm>
          <a:prstGeom prst="rect">
            <a:avLst/>
          </a:prstGeom>
        </p:spPr>
        <p:txBody>
          <a:bodyPr vert="horz" lIns="98700" tIns="49350" rIns="98700" bIns="49350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0675"/>
            <a:ext cx="3076363" cy="512172"/>
          </a:xfrm>
          <a:prstGeom prst="rect">
            <a:avLst/>
          </a:prstGeom>
        </p:spPr>
        <p:txBody>
          <a:bodyPr vert="horz" lIns="98700" tIns="49350" rIns="98700" bIns="49350" rtlCol="0" anchor="b"/>
          <a:lstStyle>
            <a:lvl1pPr algn="r">
              <a:defRPr sz="1300"/>
            </a:lvl1pPr>
          </a:lstStyle>
          <a:p>
            <a:fld id="{C7EFE5A2-1568-429C-BE8E-2E6DC0D943A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2595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0"/>
          </a:xfrm>
          <a:prstGeom prst="rect">
            <a:avLst/>
          </a:prstGeom>
        </p:spPr>
        <p:txBody>
          <a:bodyPr vert="horz" lIns="99035" tIns="49517" rIns="99035" bIns="4951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0"/>
          </a:xfrm>
          <a:prstGeom prst="rect">
            <a:avLst/>
          </a:prstGeom>
        </p:spPr>
        <p:txBody>
          <a:bodyPr vert="horz" lIns="99035" tIns="49517" rIns="99035" bIns="49517" rtlCol="0"/>
          <a:lstStyle>
            <a:lvl1pPr algn="r">
              <a:defRPr sz="1300"/>
            </a:lvl1pPr>
          </a:lstStyle>
          <a:p>
            <a:fld id="{6F432B6D-A944-402B-96B6-E632575D7E79}" type="datetimeFigureOut">
              <a:rPr lang="zh-CN" altLang="en-US" smtClean="0"/>
              <a:pPr/>
              <a:t>2021/10/2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5" tIns="49517" rIns="99035" bIns="49517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3"/>
            <a:ext cx="5679440" cy="4605575"/>
          </a:xfrm>
          <a:prstGeom prst="rect">
            <a:avLst/>
          </a:prstGeom>
        </p:spPr>
        <p:txBody>
          <a:bodyPr vert="horz" lIns="99035" tIns="49517" rIns="99035" bIns="49517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0"/>
          </a:xfrm>
          <a:prstGeom prst="rect">
            <a:avLst/>
          </a:prstGeom>
        </p:spPr>
        <p:txBody>
          <a:bodyPr vert="horz" lIns="99035" tIns="49517" rIns="99035" bIns="4951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0"/>
          </a:xfrm>
          <a:prstGeom prst="rect">
            <a:avLst/>
          </a:prstGeom>
        </p:spPr>
        <p:txBody>
          <a:bodyPr vert="horz" lIns="99035" tIns="49517" rIns="99035" bIns="49517" rtlCol="0" anchor="b"/>
          <a:lstStyle>
            <a:lvl1pPr algn="r">
              <a:defRPr sz="1300"/>
            </a:lvl1pPr>
          </a:lstStyle>
          <a:p>
            <a:fld id="{AAC2F60A-152F-48D0-9141-43BF58F8A6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627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2F60A-152F-48D0-9141-43BF58F8A6C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66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Orthogonal</a:t>
            </a:r>
            <a:r>
              <a:rPr lang="en-US" baseline="0" dirty="0"/>
              <a:t> automatically satisfied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2F60A-152F-48D0-9141-43BF58F8A6C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980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solution for PCA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2F60A-152F-48D0-9141-43BF58F8A6C4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909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2F60A-152F-48D0-9141-43BF58F8A6C4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791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2F60A-152F-48D0-9141-43BF58F8A6C4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054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study feature design</a:t>
            </a:r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2F60A-152F-48D0-9141-43BF58F8A6C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57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Change to another viewpoint to “observe” objects.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2F60A-152F-48D0-9141-43BF58F8A6C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704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Left figure: the</a:t>
            </a:r>
            <a:r>
              <a:rPr lang="en-US" altLang="zh-CN" baseline="0" dirty="0"/>
              <a:t> raw image can be written as a feature vector of 28x28 dimensions. If selecting “thickness” and “shape” as the features to describe different “8”, each image of “8” can be represented by one point in 2-dimensional space. The representation is more concise and informative. 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Right figure: similarly, using “expression” and “viewpoint” can represent a 32x32 face image by a point in 2-dim plane.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2F60A-152F-48D0-9141-43BF58F8A6C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150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Curse of dimensionality (Bellman 1961) refers to the exponential growth of </a:t>
            </a:r>
            <a:r>
              <a:rPr lang="en-SG" dirty="0" err="1"/>
              <a:t>hypervolume</a:t>
            </a:r>
            <a:r>
              <a:rPr lang="en-SG" dirty="0"/>
              <a:t> as a function of dimensionality.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2F60A-152F-48D0-9141-43BF58F8A6C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292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interesting</a:t>
            </a:r>
            <a:r>
              <a:rPr lang="en-US" baseline="0" dirty="0"/>
              <a:t> or valuable</a:t>
            </a:r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2F60A-152F-48D0-9141-43BF58F8A6C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972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2F60A-152F-48D0-9141-43BF58F8A6C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834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2F60A-152F-48D0-9141-43BF58F8A6C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979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2F60A-152F-48D0-9141-43BF58F8A6C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939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DE9B-72F8-4D8A-B253-22DB97DF3842}" type="datetime1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6D0B-CDD4-4357-9ABD-293AA62CCB40}" type="datetime1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2F2F-FDD9-4B35-B4C5-B7AAB5F07FBF}" type="datetime1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96F32F9-C48E-42D2-99E4-1947CCD221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16CA11E-5F8B-43F5-87F9-E3BFCC800A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DAC9FCE-6369-4949-B8E8-26EA6034CD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FD4CA38-685B-4935-86E1-5930E337DCFA}" type="datetime1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34BF7F3-A599-42C5-AED2-8AC590FCE3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741DEE8-5E8B-454A-BFE9-16F0F10A7766}" type="datetime1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EA98664-C35C-4E1A-9CE0-85359079F0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3010AAD-F47C-4A3A-8AD6-7233E5522732}" type="datetime1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49815AB-FF8E-4DC4-ACB2-2482A289A4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effectLst/>
                <a:latin typeface="+mj-lt"/>
                <a:cs typeface="Angsana New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+mj-lt"/>
                <a:cs typeface="Angsana New" pitchFamily="18" charset="-34"/>
              </a:defRPr>
            </a:lvl1pPr>
            <a:lvl2pPr>
              <a:defRPr sz="2400">
                <a:latin typeface="+mj-lt"/>
                <a:cs typeface="Angsana New" pitchFamily="18" charset="-34"/>
              </a:defRPr>
            </a:lvl2pPr>
            <a:lvl3pPr>
              <a:defRPr sz="2000">
                <a:latin typeface="+mj-lt"/>
                <a:cs typeface="Angsana New" pitchFamily="18" charset="-34"/>
              </a:defRPr>
            </a:lvl3pPr>
            <a:lvl4pPr>
              <a:defRPr sz="1800">
                <a:latin typeface="+mj-lt"/>
                <a:cs typeface="Angsana New" pitchFamily="18" charset="-34"/>
              </a:defRPr>
            </a:lvl4pPr>
            <a:lvl5pPr>
              <a:defRPr sz="1800">
                <a:latin typeface="+mj-lt"/>
                <a:cs typeface="Angsana New" pitchFamily="18" charset="-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+mj-lt"/>
                <a:cs typeface="Angsana New" pitchFamily="18" charset="-34"/>
              </a:defRPr>
            </a:lvl1pPr>
          </a:lstStyle>
          <a:p>
            <a:fld id="{64CEF188-CCBB-482A-A526-349EAD2FBA7F}" type="datetime1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latin typeface="+mj-lt"/>
                <a:cs typeface="Angsana New" pitchFamily="18" charset="-34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+mj-lt"/>
                <a:cs typeface="Angsana New" pitchFamily="18" charset="-34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D1B2-5635-4A9E-B1AC-430ED0F3D5DF}" type="datetime1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53A9-791C-4E09-9AA0-3BA7D72A3B44}" type="datetime1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D0FF-53CD-4B32-B141-80BD425924B3}" type="datetime1">
              <a:rPr lang="en-US" smtClean="0"/>
              <a:t>10/2/21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6990-258A-431A-9FEB-2A8118694D5F}" type="datetime1">
              <a:rPr lang="en-US" smtClean="0"/>
              <a:t>10/2/21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1AA5-E5E3-4331-8DF2-365D5C14D092}" type="datetime1">
              <a:rPr lang="en-US" smtClean="0"/>
              <a:t>10/2/21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925A-C7B9-43A2-BDAC-536B49C4F1DF}" type="datetime1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FBA0-E20B-4B84-ACD3-17C5A6FB95A4}" type="datetime1">
              <a:rPr lang="en-US" smtClean="0"/>
              <a:t>10/2/21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golian Baiti" pitchFamily="66" charset="0"/>
                <a:cs typeface="Mongolian Baiti" pitchFamily="66" charset="0"/>
              </a:defRPr>
            </a:lvl1pPr>
          </a:lstStyle>
          <a:p>
            <a:fld id="{ABD00410-DEA4-41EB-91EB-63E54DF728DA}" type="datetime1">
              <a:rPr lang="en-US" smtClean="0"/>
              <a:t>10/2/21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golian Baiti" pitchFamily="66" charset="0"/>
                <a:cs typeface="Mongolian Baiti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golian Baiti" pitchFamily="66" charset="0"/>
                <a:cs typeface="Mongolian Baiti" pitchFamily="66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golian Baiti" pitchFamily="66" charset="0"/>
          <a:ea typeface="+mj-ea"/>
          <a:cs typeface="Mongolian Baiti" pitchFamily="66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Mongolian Baiti" pitchFamily="66" charset="0"/>
          <a:ea typeface="+mn-ea"/>
          <a:cs typeface="Mongolian Baiti" pitchFamily="66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ongolian Baiti" pitchFamily="66" charset="0"/>
          <a:ea typeface="+mn-ea"/>
          <a:cs typeface="Mongolian Baiti" pitchFamily="66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ongolian Baiti" pitchFamily="66" charset="0"/>
          <a:ea typeface="+mn-ea"/>
          <a:cs typeface="Mongolian Baiti" pitchFamily="66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ongolian Baiti" pitchFamily="66" charset="0"/>
          <a:ea typeface="+mn-ea"/>
          <a:cs typeface="Mongolian Baiti" pitchFamily="66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ongolian Baiti" pitchFamily="66" charset="0"/>
          <a:ea typeface="+mn-ea"/>
          <a:cs typeface="Mongolian Baiti" pitchFamily="66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ace%20Recognition%20Commercial%20Lenovo.mp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at.smmu.edu.cn/history/pearson1901.pdf" TargetMode="External"/><Relationship Id="rId4" Type="http://schemas.openxmlformats.org/officeDocument/2006/relationships/hyperlink" Target="https://en.wikipedia.org/wiki/Karl_Pearson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3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8.png"/><Relationship Id="rId3" Type="http://schemas.openxmlformats.org/officeDocument/2006/relationships/tags" Target="../tags/tag2.xml"/><Relationship Id="rId7" Type="http://schemas.openxmlformats.org/officeDocument/2006/relationships/image" Target="../media/image16.wmf"/><Relationship Id="rId12" Type="http://schemas.openxmlformats.org/officeDocument/2006/relationships/image" Target="../media/image26.png"/><Relationship Id="rId2" Type="http://schemas.openxmlformats.org/officeDocument/2006/relationships/tags" Target="../tags/tag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17.wmf"/><Relationship Id="rId1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oleObject" Target="../embeddings/oleObject15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5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4.wmf"/><Relationship Id="rId14" Type="http://schemas.openxmlformats.org/officeDocument/2006/relationships/image" Target="../media/image2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2.wmf"/><Relationship Id="rId2" Type="http://schemas.openxmlformats.org/officeDocument/2006/relationships/tags" Target="../tags/tag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png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png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3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8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2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68.png"/><Relationship Id="rId4" Type="http://schemas.openxmlformats.org/officeDocument/2006/relationships/image" Target="../media/image52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papers.nips.cc/paper/1861-algorithms-for-non-negative-matrix-factorization.pdf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1.png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papers.nips.cc/paper/1861-algorithms-for-non-negative-matrix-factorization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iteseerx.ist.psu.edu/viewdoc/download?doi=10.1.1.101.6359&amp;rep=rep1&amp;type=pdf" TargetMode="External"/><Relationship Id="rId5" Type="http://schemas.openxmlformats.org/officeDocument/2006/relationships/hyperlink" Target="http://en.wikipedia.org/wiki/Independent_component_analysis" TargetMode="External"/><Relationship Id="rId4" Type="http://schemas.openxmlformats.org/officeDocument/2006/relationships/hyperlink" Target="http://www.seas.upenn.edu/~ddlee/Papers/nmf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8001000" cy="2743200"/>
          </a:xfrm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pPr>
              <a:spcBef>
                <a:spcPts val="600"/>
              </a:spcBef>
            </a:pPr>
            <a:r>
              <a:rPr lang="en-US" altLang="zh-CN" sz="6700" dirty="0">
                <a:latin typeface="+mj-lt"/>
              </a:rPr>
              <a:t>Principle Component Analysis</a:t>
            </a:r>
            <a:br>
              <a:rPr lang="en-US" altLang="zh-CN" sz="6700" dirty="0">
                <a:latin typeface="+mj-lt"/>
              </a:rPr>
            </a:br>
            <a:r>
              <a:rPr lang="en-US" altLang="zh-CN" sz="6700" dirty="0">
                <a:latin typeface="+mj-lt"/>
              </a:rPr>
              <a:t>(PCA)</a:t>
            </a:r>
            <a:endParaRPr lang="zh-CN" altLang="en-US" sz="53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0C9E8C-7536-DA47-B2D6-247419E40F3C}"/>
              </a:ext>
            </a:extLst>
          </p:cNvPr>
          <p:cNvSpPr/>
          <p:nvPr/>
        </p:nvSpPr>
        <p:spPr>
          <a:xfrm>
            <a:off x="990600" y="5715000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These slides are taken from Prof. </a:t>
            </a:r>
            <a:r>
              <a:rPr lang="en-US" altLang="zh-CN" dirty="0" err="1"/>
              <a:t>Jiashi</a:t>
            </a:r>
            <a:r>
              <a:rPr lang="en-US" altLang="zh-CN" dirty="0"/>
              <a:t> Feng’s slides.</a:t>
            </a:r>
          </a:p>
        </p:txBody>
      </p:sp>
    </p:spTree>
    <p:extLst>
      <p:ext uri="{BB962C8B-B14F-4D97-AF65-F5344CB8AC3E}">
        <p14:creationId xmlns:p14="http://schemas.microsoft.com/office/powerpoint/2010/main" val="358348413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of Feature Extraction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/>
              <a:t>Face recognition</a:t>
            </a:r>
          </a:p>
          <a:p>
            <a:r>
              <a:rPr lang="en-US" dirty="0"/>
              <a:t>Handwritten digit recognition</a:t>
            </a:r>
          </a:p>
          <a:p>
            <a:r>
              <a:rPr lang="en-US" dirty="0"/>
              <a:t>Text mining</a:t>
            </a:r>
          </a:p>
          <a:p>
            <a:r>
              <a:rPr lang="en-US" dirty="0"/>
              <a:t>Image retrieval</a:t>
            </a:r>
          </a:p>
          <a:p>
            <a:r>
              <a:rPr lang="en-US" dirty="0"/>
              <a:t>Protein classification</a:t>
            </a:r>
          </a:p>
        </p:txBody>
      </p:sp>
      <p:pic>
        <p:nvPicPr>
          <p:cNvPr id="4" name="Picture 3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3396984"/>
            <a:ext cx="2880741" cy="2374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19800" y="5943600"/>
            <a:ext cx="2362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   Face Images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429000" y="6019800"/>
            <a:ext cx="9559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Proteins</a:t>
            </a:r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4648200"/>
            <a:ext cx="22002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Algorithms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r>
              <a:rPr lang="en-US" dirty="0"/>
              <a:t>Unsupervised (this lecture)</a:t>
            </a:r>
          </a:p>
          <a:p>
            <a:pPr lvl="1"/>
            <a:r>
              <a:rPr lang="en-US" dirty="0"/>
              <a:t>Principal Component Analysis (PCA)</a:t>
            </a:r>
          </a:p>
          <a:p>
            <a:pPr lvl="1"/>
            <a:r>
              <a:rPr lang="en-US" dirty="0"/>
              <a:t>Nonnegative Matrix Factorization (NMF)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Independent Component Analysis (ICA) [Reading]</a:t>
            </a:r>
          </a:p>
          <a:p>
            <a:pPr lvl="1"/>
            <a:endParaRPr lang="en-US" dirty="0"/>
          </a:p>
          <a:p>
            <a:r>
              <a:rPr lang="en-US" dirty="0"/>
              <a:t>Supervised (next lecture)</a:t>
            </a:r>
          </a:p>
          <a:p>
            <a:pPr lvl="1"/>
            <a:r>
              <a:rPr lang="en-US" dirty="0"/>
              <a:t>Linear Discriminant Analysis (LDA)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General Graph Embedding (GE)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Canonical Correlation Analysis (CCA) [Reading, encouraged]</a:t>
            </a:r>
          </a:p>
          <a:p>
            <a:pPr lvl="1"/>
            <a:endParaRPr lang="en-US" dirty="0"/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592274" cy="4525963"/>
          </a:xfrm>
        </p:spPr>
        <p:txBody>
          <a:bodyPr>
            <a:normAutofit/>
          </a:bodyPr>
          <a:lstStyle/>
          <a:p>
            <a:r>
              <a:rPr lang="en-US" sz="2400" dirty="0"/>
              <a:t>Probably the most widely-used and </a:t>
            </a:r>
            <a:br>
              <a:rPr lang="en-US" sz="2400" dirty="0"/>
            </a:br>
            <a:r>
              <a:rPr lang="en-US" sz="2400" dirty="0"/>
              <a:t>well-known multivariate analysis method.</a:t>
            </a:r>
          </a:p>
          <a:p>
            <a:r>
              <a:rPr lang="en-US" sz="2400" dirty="0"/>
              <a:t>Introduced by Pearson (1901)</a:t>
            </a:r>
          </a:p>
          <a:p>
            <a:r>
              <a:rPr lang="en-US" sz="2400" dirty="0"/>
              <a:t>First applied in ecology by Goodall (1954) under the name “factor analysis”. </a:t>
            </a:r>
          </a:p>
          <a:p>
            <a:r>
              <a:rPr lang="en-US" sz="2400" i="1" dirty="0"/>
              <a:t>De facto</a:t>
            </a:r>
            <a:r>
              <a:rPr lang="en-US" sz="2400" dirty="0"/>
              <a:t> data pre-processing operation.</a:t>
            </a:r>
            <a:br>
              <a:rPr lang="en-US" sz="2400" dirty="0"/>
            </a:br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F6F1"/>
              </a:clrFrom>
              <a:clrTo>
                <a:srgbClr val="F9F6F1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073" y="1523079"/>
            <a:ext cx="3087149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49473" y="4980185"/>
            <a:ext cx="2701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Least square error data fitting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6094740"/>
            <a:ext cx="6437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 tooltip="Karl Pearson"/>
              </a:rPr>
              <a:t>Pearson, K.</a:t>
            </a:r>
            <a:r>
              <a:rPr lang="en-US" sz="1400" dirty="0"/>
              <a:t> (1901).  </a:t>
            </a:r>
            <a:r>
              <a:rPr lang="en-US" sz="1400" dirty="0">
                <a:hlinkClick r:id="rId5"/>
              </a:rPr>
              <a:t>"On Lines and Planes of Closest Fit to Systems of Points in Space"</a:t>
            </a:r>
            <a:r>
              <a:rPr lang="en-US" sz="1400" dirty="0"/>
              <a:t>  </a:t>
            </a:r>
            <a:br>
              <a:rPr lang="en-US" sz="1400" dirty="0"/>
            </a:br>
            <a:r>
              <a:rPr lang="en-US" sz="1400" dirty="0"/>
              <a:t>Philosophical Magazine </a:t>
            </a:r>
            <a:r>
              <a:rPr lang="en-US" sz="1400" b="1" dirty="0"/>
              <a:t>2</a:t>
            </a:r>
            <a:r>
              <a:rPr lang="en-US" sz="1400" dirty="0"/>
              <a:t> (11): 559–572.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6019800"/>
            <a:ext cx="40386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057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Principal Component Analysis?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848600" cy="5105400"/>
          </a:xfrm>
          <a:ln/>
        </p:spPr>
        <p:txBody>
          <a:bodyPr>
            <a:normAutofit/>
          </a:bodyPr>
          <a:lstStyle/>
          <a:p>
            <a:r>
              <a:rPr lang="en-US" dirty="0"/>
              <a:t>Principal component analysis (PCA) </a:t>
            </a:r>
          </a:p>
          <a:p>
            <a:pPr lvl="1"/>
            <a:r>
              <a:rPr lang="en-US" dirty="0"/>
              <a:t>Reduce the dimensionality of a collection of observations by finding a new set of variables, smaller than the original set of variables</a:t>
            </a:r>
          </a:p>
          <a:p>
            <a:pPr lvl="1"/>
            <a:r>
              <a:rPr lang="en-US" dirty="0"/>
              <a:t>Capture </a:t>
            </a:r>
            <a:r>
              <a:rPr lang="en-US" dirty="0">
                <a:solidFill>
                  <a:srgbClr val="FF0000"/>
                </a:solidFill>
              </a:rPr>
              <a:t>big</a:t>
            </a:r>
            <a:r>
              <a:rPr lang="en-US" dirty="0"/>
              <a:t> (principal) </a:t>
            </a:r>
            <a:r>
              <a:rPr lang="en-US" dirty="0">
                <a:solidFill>
                  <a:srgbClr val="FF0000"/>
                </a:solidFill>
              </a:rPr>
              <a:t>variability</a:t>
            </a:r>
            <a:r>
              <a:rPr lang="en-US" dirty="0"/>
              <a:t> in</a:t>
            </a:r>
          </a:p>
          <a:p>
            <a:pPr lvl="1">
              <a:buNone/>
            </a:pPr>
            <a:r>
              <a:rPr lang="en-US" dirty="0"/>
              <a:t>    the data and ignore small variability</a:t>
            </a:r>
          </a:p>
          <a:p>
            <a:endParaRPr lang="en-US" dirty="0"/>
          </a:p>
          <a:p>
            <a:r>
              <a:rPr lang="en-US" dirty="0"/>
              <a:t>Variation in samples  </a:t>
            </a:r>
          </a:p>
          <a:p>
            <a:pPr lvl="1"/>
            <a:r>
              <a:rPr lang="en-US" dirty="0"/>
              <a:t>The new variables, called principal components (PCs), are ordered by variations corresponding to different PCs.</a:t>
            </a:r>
          </a:p>
          <a:p>
            <a:endParaRPr lang="en-US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1057" y="2971800"/>
            <a:ext cx="2539372" cy="1907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itchFamily="18" charset="-34"/>
              </a:rPr>
              <a:t>Geometric Picture of Principal Components </a:t>
            </a:r>
            <a:br>
              <a:rPr lang="en-US" sz="2800" dirty="0"/>
            </a:br>
            <a:endParaRPr lang="en-US" sz="2800" dirty="0"/>
          </a:p>
        </p:txBody>
      </p:sp>
      <p:graphicFrame>
        <p:nvGraphicFramePr>
          <p:cNvPr id="21515" name="Object 11"/>
          <p:cNvGraphicFramePr>
            <a:graphicFrameLocks noGrp="1" noChangeAspect="1"/>
          </p:cNvGraphicFramePr>
          <p:nvPr>
            <p:ph sz="half" idx="1"/>
          </p:nvPr>
        </p:nvGraphicFramePr>
        <p:xfrm>
          <a:off x="2070100" y="4648200"/>
          <a:ext cx="44291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42" name="Equation" r:id="rId3" imgW="164880" imgH="215640" progId="Equation.3">
                  <p:embed/>
                </p:oleObj>
              </mc:Choice>
              <mc:Fallback>
                <p:oleObj name="Equation" r:id="rId3" imgW="1648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4648200"/>
                        <a:ext cx="442913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591300" y="2584450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43" name="Equation" r:id="rId5" imgW="152280" imgH="215640" progId="Equation.3">
                  <p:embed/>
                </p:oleObj>
              </mc:Choice>
              <mc:Fallback>
                <p:oleObj name="Equation" r:id="rId5" imgW="1522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2584450"/>
                        <a:ext cx="152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8" name="Picture 4" descr="fig1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0600" y="1222375"/>
            <a:ext cx="2819400" cy="2693988"/>
          </a:xfrm>
          <a:prstGeom prst="rect">
            <a:avLst/>
          </a:prstGeom>
          <a:noFill/>
        </p:spPr>
      </p:pic>
      <p:pic>
        <p:nvPicPr>
          <p:cNvPr id="21509" name="Picture 5" descr="fig2a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8200" y="1295400"/>
            <a:ext cx="2743200" cy="2622550"/>
          </a:xfrm>
          <a:prstGeom prst="rect">
            <a:avLst/>
          </a:prstGeom>
          <a:noFill/>
        </p:spPr>
      </p:pic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57200" y="41529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FontTx/>
              <a:buChar char="•"/>
            </a:pPr>
            <a:r>
              <a:rPr lang="en-US" sz="2400" dirty="0">
                <a:solidFill>
                  <a:srgbClr val="FFFFFF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The 1</a:t>
            </a:r>
            <a:r>
              <a:rPr lang="en-US" sz="2400" baseline="30000" dirty="0">
                <a:latin typeface="Times New Roman" pitchFamily="18" charset="0"/>
                <a:cs typeface="Arial" charset="0"/>
              </a:rPr>
              <a:t>st</a:t>
            </a:r>
            <a:r>
              <a:rPr lang="en-US" sz="2400" dirty="0">
                <a:latin typeface="Times New Roman" pitchFamily="18" charset="0"/>
                <a:cs typeface="Arial" charset="0"/>
              </a:rPr>
              <a:t> PC      is a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minimum distance fit </a:t>
            </a:r>
            <a:r>
              <a:rPr lang="en-US" sz="2400" dirty="0">
                <a:latin typeface="Times New Roman" pitchFamily="18" charset="0"/>
                <a:cs typeface="Arial" charset="0"/>
              </a:rPr>
              <a:t>to a line in X  space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444500" y="4749800"/>
            <a:ext cx="7924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FontTx/>
              <a:buChar char="•"/>
            </a:pPr>
            <a:r>
              <a:rPr lang="en-US" sz="2400" dirty="0">
                <a:solidFill>
                  <a:srgbClr val="FFFFFF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The 2</a:t>
            </a:r>
            <a:r>
              <a:rPr lang="en-US" sz="2400" baseline="30000" dirty="0">
                <a:latin typeface="Times New Roman" pitchFamily="18" charset="0"/>
                <a:cs typeface="Arial" charset="0"/>
              </a:rPr>
              <a:t>nd</a:t>
            </a:r>
            <a:r>
              <a:rPr lang="en-US" sz="2400" dirty="0">
                <a:latin typeface="Times New Roman" pitchFamily="18" charset="0"/>
                <a:cs typeface="Arial" charset="0"/>
              </a:rPr>
              <a:t> PC      is a minimum distance fit to a line in the </a:t>
            </a:r>
          </a:p>
          <a:p>
            <a:pPr eaLnBrk="1" hangingPunct="1">
              <a:buClr>
                <a:srgbClr val="FF0000"/>
              </a:buClr>
            </a:pPr>
            <a:r>
              <a:rPr lang="en-US" sz="2400" dirty="0">
                <a:latin typeface="Times New Roman" pitchFamily="18" charset="0"/>
                <a:cs typeface="Arial" charset="0"/>
              </a:rPr>
              <a:t>   plane orthogonal to the 1</a:t>
            </a:r>
            <a:r>
              <a:rPr lang="en-US" sz="2400" baseline="30000" dirty="0">
                <a:latin typeface="Times New Roman" pitchFamily="18" charset="0"/>
                <a:cs typeface="Arial" charset="0"/>
              </a:rPr>
              <a:t>st</a:t>
            </a:r>
            <a:r>
              <a:rPr lang="en-US" sz="2400" dirty="0">
                <a:latin typeface="Times New Roman" pitchFamily="18" charset="0"/>
                <a:cs typeface="Arial" charset="0"/>
              </a:rPr>
              <a:t> PC </a:t>
            </a:r>
            <a:endParaRPr lang="en-US" dirty="0">
              <a:cs typeface="Arial" charset="0"/>
            </a:endParaRP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1219200" y="5715000"/>
            <a:ext cx="7314823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buClr>
                <a:srgbClr val="FF0000"/>
              </a:buClr>
            </a:pPr>
            <a:r>
              <a:rPr lang="en-US" sz="2400" dirty="0">
                <a:latin typeface="Times New Roman" pitchFamily="18" charset="0"/>
                <a:cs typeface="Arial" charset="0"/>
              </a:rPr>
              <a:t>PCs are a series of linear least squares fits to a sample set,</a:t>
            </a:r>
          </a:p>
          <a:p>
            <a:pPr eaLnBrk="1" hangingPunct="1">
              <a:buClr>
                <a:srgbClr val="FF0000"/>
              </a:buClr>
            </a:pPr>
            <a:r>
              <a:rPr lang="en-US" sz="2400" dirty="0">
                <a:latin typeface="Times New Roman" pitchFamily="18" charset="0"/>
                <a:cs typeface="Arial" charset="0"/>
              </a:rPr>
              <a:t>each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orthogonal</a:t>
            </a:r>
            <a:r>
              <a:rPr lang="en-US" sz="2400" dirty="0">
                <a:latin typeface="Times New Roman" pitchFamily="18" charset="0"/>
                <a:cs typeface="Arial" charset="0"/>
              </a:rPr>
              <a:t> to all the previous ones.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</a:t>
            </a:r>
            <a:endParaRPr lang="en-US" dirty="0">
              <a:solidFill>
                <a:srgbClr val="FF0000"/>
              </a:solidFill>
              <a:cs typeface="Arial" charset="0"/>
            </a:endParaRPr>
          </a:p>
        </p:txBody>
      </p:sp>
      <p:graphicFrame>
        <p:nvGraphicFramePr>
          <p:cNvPr id="21519" name="Object 1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98663" y="4067177"/>
          <a:ext cx="479804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44" name="Equation" r:id="rId9" imgW="152280" imgH="215640" progId="Equation.3">
                  <p:embed/>
                </p:oleObj>
              </mc:Choice>
              <mc:Fallback>
                <p:oleObj name="Equation" r:id="rId9" imgW="1522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4067177"/>
                        <a:ext cx="479804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F32F9-C48E-42D2-99E4-1947CCD2212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6" name="Oval 16"/>
          <p:cNvSpPr>
            <a:spLocks noChangeArrowheads="1"/>
          </p:cNvSpPr>
          <p:nvPr/>
        </p:nvSpPr>
        <p:spPr bwMode="auto">
          <a:xfrm>
            <a:off x="7239000" y="27432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43374" name="Oval 14"/>
          <p:cNvSpPr>
            <a:spLocks noChangeArrowheads="1"/>
          </p:cNvSpPr>
          <p:nvPr/>
        </p:nvSpPr>
        <p:spPr bwMode="auto">
          <a:xfrm>
            <a:off x="1981200" y="40386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43375" name="Oval 15"/>
          <p:cNvSpPr>
            <a:spLocks noChangeArrowheads="1"/>
          </p:cNvSpPr>
          <p:nvPr/>
        </p:nvSpPr>
        <p:spPr bwMode="auto">
          <a:xfrm>
            <a:off x="1828800" y="48768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43377" name="Oval 17"/>
          <p:cNvSpPr>
            <a:spLocks noChangeArrowheads="1"/>
          </p:cNvSpPr>
          <p:nvPr/>
        </p:nvSpPr>
        <p:spPr bwMode="auto">
          <a:xfrm>
            <a:off x="3733800" y="44196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43378" name="Oval 18"/>
          <p:cNvSpPr>
            <a:spLocks noChangeArrowheads="1"/>
          </p:cNvSpPr>
          <p:nvPr/>
        </p:nvSpPr>
        <p:spPr bwMode="auto">
          <a:xfrm>
            <a:off x="3429000" y="30480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43379" name="Oval 19"/>
          <p:cNvSpPr>
            <a:spLocks noChangeArrowheads="1"/>
          </p:cNvSpPr>
          <p:nvPr/>
        </p:nvSpPr>
        <p:spPr bwMode="auto">
          <a:xfrm>
            <a:off x="5334000" y="41148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43380" name="Oval 20"/>
          <p:cNvSpPr>
            <a:spLocks noChangeArrowheads="1"/>
          </p:cNvSpPr>
          <p:nvPr/>
        </p:nvSpPr>
        <p:spPr bwMode="auto">
          <a:xfrm>
            <a:off x="5867400" y="28956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itchFamily="18" charset="-34"/>
              </a:rPr>
              <a:t>Geometric Picture of Principal Components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4114800" y="6019800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Arial" charset="0"/>
              </a:rPr>
              <a:t>Sample Points</a:t>
            </a:r>
            <a:endParaRPr lang="en-S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F32F9-C48E-42D2-99E4-1947CCD2212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Oval 3"/>
          <p:cNvSpPr>
            <a:spLocks noChangeArrowheads="1"/>
          </p:cNvSpPr>
          <p:nvPr/>
        </p:nvSpPr>
        <p:spPr bwMode="auto">
          <a:xfrm>
            <a:off x="7239000" y="27432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45412" name="Line 4"/>
          <p:cNvSpPr>
            <a:spLocks noChangeShapeType="1"/>
          </p:cNvSpPr>
          <p:nvPr/>
        </p:nvSpPr>
        <p:spPr bwMode="auto">
          <a:xfrm>
            <a:off x="3338513" y="2057400"/>
            <a:ext cx="2438400" cy="3733800"/>
          </a:xfrm>
          <a:prstGeom prst="line">
            <a:avLst/>
          </a:prstGeom>
          <a:noFill/>
          <a:ln w="38100">
            <a:solidFill>
              <a:srgbClr val="FB192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45413" name="Oval 5"/>
          <p:cNvSpPr>
            <a:spLocks noChangeArrowheads="1"/>
          </p:cNvSpPr>
          <p:nvPr/>
        </p:nvSpPr>
        <p:spPr bwMode="auto">
          <a:xfrm>
            <a:off x="1981200" y="40386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45414" name="Oval 6"/>
          <p:cNvSpPr>
            <a:spLocks noChangeArrowheads="1"/>
          </p:cNvSpPr>
          <p:nvPr/>
        </p:nvSpPr>
        <p:spPr bwMode="auto">
          <a:xfrm>
            <a:off x="1828800" y="48768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45415" name="Oval 7"/>
          <p:cNvSpPr>
            <a:spLocks noChangeArrowheads="1"/>
          </p:cNvSpPr>
          <p:nvPr/>
        </p:nvSpPr>
        <p:spPr bwMode="auto">
          <a:xfrm>
            <a:off x="3733800" y="44196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45416" name="Oval 8"/>
          <p:cNvSpPr>
            <a:spLocks noChangeArrowheads="1"/>
          </p:cNvSpPr>
          <p:nvPr/>
        </p:nvSpPr>
        <p:spPr bwMode="auto">
          <a:xfrm>
            <a:off x="3429000" y="30480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5334000" y="41148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45418" name="Oval 10"/>
          <p:cNvSpPr>
            <a:spLocks noChangeArrowheads="1"/>
          </p:cNvSpPr>
          <p:nvPr/>
        </p:nvSpPr>
        <p:spPr bwMode="auto">
          <a:xfrm>
            <a:off x="5867400" y="28956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981200" y="2881313"/>
            <a:ext cx="5319713" cy="2071687"/>
            <a:chOff x="1248" y="1815"/>
            <a:chExt cx="3351" cy="1305"/>
          </a:xfrm>
        </p:grpSpPr>
        <p:sp>
          <p:nvSpPr>
            <p:cNvPr id="145420" name="Line 12"/>
            <p:cNvSpPr>
              <a:spLocks noChangeShapeType="1"/>
            </p:cNvSpPr>
            <p:nvPr/>
          </p:nvSpPr>
          <p:spPr bwMode="auto">
            <a:xfrm flipV="1">
              <a:off x="2208" y="1824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145421" name="Line 13"/>
            <p:cNvSpPr>
              <a:spLocks noChangeShapeType="1"/>
            </p:cNvSpPr>
            <p:nvPr/>
          </p:nvSpPr>
          <p:spPr bwMode="auto">
            <a:xfrm flipV="1">
              <a:off x="2832" y="1902"/>
              <a:ext cx="903" cy="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145422" name="Line 14"/>
            <p:cNvSpPr>
              <a:spLocks noChangeShapeType="1"/>
            </p:cNvSpPr>
            <p:nvPr/>
          </p:nvSpPr>
          <p:spPr bwMode="auto">
            <a:xfrm flipV="1">
              <a:off x="3120" y="2685"/>
              <a:ext cx="24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145423" name="Line 15"/>
            <p:cNvSpPr>
              <a:spLocks noChangeShapeType="1"/>
            </p:cNvSpPr>
            <p:nvPr/>
          </p:nvSpPr>
          <p:spPr bwMode="auto">
            <a:xfrm flipV="1">
              <a:off x="1248" y="2304"/>
              <a:ext cx="1488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145424" name="Line 16"/>
            <p:cNvSpPr>
              <a:spLocks noChangeShapeType="1"/>
            </p:cNvSpPr>
            <p:nvPr/>
          </p:nvSpPr>
          <p:spPr bwMode="auto">
            <a:xfrm flipV="1">
              <a:off x="1296" y="1968"/>
              <a:ext cx="120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145425" name="Line 17"/>
            <p:cNvSpPr>
              <a:spLocks noChangeShapeType="1"/>
            </p:cNvSpPr>
            <p:nvPr/>
          </p:nvSpPr>
          <p:spPr bwMode="auto">
            <a:xfrm flipV="1">
              <a:off x="2400" y="2544"/>
              <a:ext cx="48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145426" name="Line 18"/>
            <p:cNvSpPr>
              <a:spLocks noChangeShapeType="1"/>
            </p:cNvSpPr>
            <p:nvPr/>
          </p:nvSpPr>
          <p:spPr bwMode="auto">
            <a:xfrm flipV="1">
              <a:off x="3024" y="1815"/>
              <a:ext cx="1575" cy="8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itchFamily="18" charset="-34"/>
              </a:rPr>
              <a:t>Geometric Picture of Principal Components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3352800" y="5943600"/>
            <a:ext cx="2918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Arial" charset="0"/>
              </a:rPr>
              <a:t>linear least squares fit: Large 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F32F9-C48E-42D2-99E4-1947CCD2212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Oval 4"/>
          <p:cNvSpPr>
            <a:spLocks noChangeArrowheads="1"/>
          </p:cNvSpPr>
          <p:nvPr/>
        </p:nvSpPr>
        <p:spPr bwMode="auto">
          <a:xfrm>
            <a:off x="1995488" y="40386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44389" name="Oval 5"/>
          <p:cNvSpPr>
            <a:spLocks noChangeArrowheads="1"/>
          </p:cNvSpPr>
          <p:nvPr/>
        </p:nvSpPr>
        <p:spPr bwMode="auto">
          <a:xfrm>
            <a:off x="1876425" y="4995863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44390" name="Oval 6"/>
          <p:cNvSpPr>
            <a:spLocks noChangeArrowheads="1"/>
          </p:cNvSpPr>
          <p:nvPr/>
        </p:nvSpPr>
        <p:spPr bwMode="auto">
          <a:xfrm>
            <a:off x="7239000" y="27432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44391" name="Oval 7"/>
          <p:cNvSpPr>
            <a:spLocks noChangeArrowheads="1"/>
          </p:cNvSpPr>
          <p:nvPr/>
        </p:nvSpPr>
        <p:spPr bwMode="auto">
          <a:xfrm>
            <a:off x="3748088" y="4391025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44392" name="Oval 8"/>
          <p:cNvSpPr>
            <a:spLocks noChangeArrowheads="1"/>
          </p:cNvSpPr>
          <p:nvPr/>
        </p:nvSpPr>
        <p:spPr bwMode="auto">
          <a:xfrm>
            <a:off x="3443288" y="30480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44393" name="Oval 9"/>
          <p:cNvSpPr>
            <a:spLocks noChangeArrowheads="1"/>
          </p:cNvSpPr>
          <p:nvPr/>
        </p:nvSpPr>
        <p:spPr bwMode="auto">
          <a:xfrm>
            <a:off x="5334000" y="41148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44394" name="Oval 10"/>
          <p:cNvSpPr>
            <a:spLocks noChangeArrowheads="1"/>
          </p:cNvSpPr>
          <p:nvPr/>
        </p:nvSpPr>
        <p:spPr bwMode="auto">
          <a:xfrm>
            <a:off x="5895975" y="2909888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44396" name="Line 12"/>
          <p:cNvSpPr>
            <a:spLocks noChangeShapeType="1"/>
          </p:cNvSpPr>
          <p:nvPr/>
        </p:nvSpPr>
        <p:spPr bwMode="auto">
          <a:xfrm flipV="1">
            <a:off x="609600" y="1752600"/>
            <a:ext cx="7239000" cy="3733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44398" name="Line 14"/>
          <p:cNvSpPr>
            <a:spLocks noChangeShapeType="1"/>
          </p:cNvSpPr>
          <p:nvPr/>
        </p:nvSpPr>
        <p:spPr bwMode="auto">
          <a:xfrm flipH="1" flipV="1">
            <a:off x="1800225" y="4857750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44407" name="Line 23"/>
          <p:cNvSpPr>
            <a:spLocks noChangeShapeType="1"/>
          </p:cNvSpPr>
          <p:nvPr/>
        </p:nvSpPr>
        <p:spPr bwMode="auto">
          <a:xfrm flipH="1" flipV="1">
            <a:off x="3505200" y="39624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44408" name="Line 24"/>
          <p:cNvSpPr>
            <a:spLocks noChangeShapeType="1"/>
          </p:cNvSpPr>
          <p:nvPr/>
        </p:nvSpPr>
        <p:spPr bwMode="auto">
          <a:xfrm flipH="1" flipV="1">
            <a:off x="5834063" y="2805113"/>
            <a:ext cx="152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44409" name="Line 25"/>
          <p:cNvSpPr>
            <a:spLocks noChangeShapeType="1"/>
          </p:cNvSpPr>
          <p:nvPr/>
        </p:nvSpPr>
        <p:spPr bwMode="auto">
          <a:xfrm flipH="1" flipV="1">
            <a:off x="2057400" y="41148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44410" name="Line 26"/>
          <p:cNvSpPr>
            <a:spLocks noChangeShapeType="1"/>
          </p:cNvSpPr>
          <p:nvPr/>
        </p:nvSpPr>
        <p:spPr bwMode="auto">
          <a:xfrm flipH="1" flipV="1">
            <a:off x="3505200" y="3124200"/>
            <a:ext cx="3810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44411" name="Line 27"/>
          <p:cNvSpPr>
            <a:spLocks noChangeShapeType="1"/>
          </p:cNvSpPr>
          <p:nvPr/>
        </p:nvSpPr>
        <p:spPr bwMode="auto">
          <a:xfrm flipH="1" flipV="1">
            <a:off x="6934200" y="2209800"/>
            <a:ext cx="381000" cy="642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44412" name="Line 28"/>
          <p:cNvSpPr>
            <a:spLocks noChangeShapeType="1"/>
          </p:cNvSpPr>
          <p:nvPr/>
        </p:nvSpPr>
        <p:spPr bwMode="auto">
          <a:xfrm flipH="1" flipV="1">
            <a:off x="4829175" y="3338513"/>
            <a:ext cx="561975" cy="866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itchFamily="18" charset="-34"/>
              </a:rPr>
              <a:t>Geometric Picture of Principal Components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3733800" y="5867400"/>
            <a:ext cx="2922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Arial" charset="0"/>
              </a:rPr>
              <a:t>linear least squares fit: Small </a:t>
            </a:r>
            <a:endParaRPr lang="en-S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F32F9-C48E-42D2-99E4-1947CCD2212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itchFamily="18" charset="-34"/>
              </a:rPr>
              <a:t>Algebraic Definition of PCs</a:t>
            </a:r>
          </a:p>
        </p:txBody>
      </p:sp>
      <p:graphicFrame>
        <p:nvGraphicFramePr>
          <p:cNvPr id="22546" name="Object 18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96193743"/>
              </p:ext>
            </p:extLst>
          </p:nvPr>
        </p:nvGraphicFramePr>
        <p:xfrm>
          <a:off x="3581399" y="3248491"/>
          <a:ext cx="1762919" cy="744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8" name="Equation" r:id="rId6" imgW="571320" imgH="241200" progId="Equation.DSMT4">
                  <p:embed/>
                </p:oleObj>
              </mc:Choice>
              <mc:Fallback>
                <p:oleObj name="Equation" r:id="rId6" imgW="57132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399" y="3248491"/>
                        <a:ext cx="1762919" cy="744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386136" y="5867400"/>
          <a:ext cx="1066800" cy="503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9" name="Equation" r:id="rId8" imgW="457200" imgH="215640" progId="Equation.3">
                  <p:embed/>
                </p:oleObj>
              </mc:Choice>
              <mc:Fallback>
                <p:oleObj name="Equation" r:id="rId8" imgW="45720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6" y="5867400"/>
                        <a:ext cx="1066800" cy="5035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838200" y="1219200"/>
            <a:ext cx="80586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Given a sample set of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observations on a vector of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variables</a:t>
            </a:r>
            <a:endParaRPr lang="el-G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838200" y="2514600"/>
            <a:ext cx="80586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define the first principal component by the linear projection </a:t>
            </a:r>
            <a:endParaRPr lang="el-G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914400" y="4648200"/>
            <a:ext cx="221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where the vector</a:t>
            </a:r>
            <a:endParaRPr lang="el-GR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901700" y="5867400"/>
            <a:ext cx="255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  <a:cs typeface="Times New Roman" pitchFamily="18" charset="0"/>
              </a:rPr>
              <a:t>is chosen such that</a:t>
            </a:r>
            <a:r>
              <a:rPr lang="en-US" sz="24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l-GR" sz="240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4419600" y="5886448"/>
            <a:ext cx="1849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maximum.</a:t>
            </a:r>
            <a:r>
              <a:rPr lang="en-US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l-GR" sz="24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980824" y="2550696"/>
                <a:ext cx="87989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824" y="2550696"/>
                <a:ext cx="87989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CA11E-5F8B-43F5-87F9-E3BFCC800AF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46815-7049-4936-BB5A-CF7978CBA27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646" y="1844507"/>
            <a:ext cx="4655919" cy="5781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36EEB3-2833-474E-B312-22502489B18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513" y="4597564"/>
            <a:ext cx="5016743" cy="54517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066800" y="1219200"/>
            <a:ext cx="370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find         first note that  </a:t>
            </a:r>
            <a:endParaRPr lang="el-G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219200" y="37338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Times New Roman" pitchFamily="18" charset="0"/>
                <a:cs typeface="Arial" charset="0"/>
              </a:rPr>
              <a:t>where </a:t>
            </a:r>
            <a:endParaRPr lang="en-US">
              <a:cs typeface="Arial" charset="0"/>
            </a:endParaRP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219200" y="4724400"/>
            <a:ext cx="332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latin typeface="Times New Roman" pitchFamily="18" charset="0"/>
                <a:cs typeface="Arial" charset="0"/>
              </a:rPr>
              <a:t>is the covariance matrix,  </a:t>
            </a:r>
            <a:endParaRPr lang="en-US" dirty="0">
              <a:cs typeface="Arial" charset="0"/>
            </a:endParaRPr>
          </a:p>
        </p:txBody>
      </p:sp>
      <p:graphicFrame>
        <p:nvGraphicFramePr>
          <p:cNvPr id="28688" name="Object 16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286000" y="3581401"/>
          <a:ext cx="3565525" cy="914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30" name="Equation" r:id="rId3" imgW="1473120" imgH="431640" progId="Equation.3">
                  <p:embed/>
                </p:oleObj>
              </mc:Choice>
              <mc:Fallback>
                <p:oleObj name="Equation" r:id="rId3" imgW="147312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81401"/>
                        <a:ext cx="3565525" cy="9143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0" name="Object 1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62177" y="1174748"/>
          <a:ext cx="386290" cy="549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31" name="Equation" r:id="rId5" imgW="152280" imgH="215640" progId="Equation.3">
                  <p:embed/>
                </p:oleObj>
              </mc:Choice>
              <mc:Fallback>
                <p:oleObj name="Equation" r:id="rId5" imgW="1522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7" y="1174748"/>
                        <a:ext cx="386290" cy="5492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6" name="Object 24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88335457"/>
              </p:ext>
            </p:extLst>
          </p:nvPr>
        </p:nvGraphicFramePr>
        <p:xfrm>
          <a:off x="1143000" y="1600200"/>
          <a:ext cx="5943600" cy="1904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32" name="Equation" r:id="rId7" imgW="2654280" imgH="863280" progId="Equation.DSMT4">
                  <p:embed/>
                </p:oleObj>
              </mc:Choice>
              <mc:Fallback>
                <p:oleObj name="Equation" r:id="rId7" imgW="2654280" imgH="8632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00200"/>
                        <a:ext cx="5943600" cy="19049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3" name="Object 31"/>
          <p:cNvGraphicFramePr>
            <a:graphicFrameLocks noChangeAspect="1"/>
          </p:cNvGraphicFramePr>
          <p:nvPr/>
        </p:nvGraphicFramePr>
        <p:xfrm>
          <a:off x="2209800" y="5334000"/>
          <a:ext cx="2971800" cy="892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33" name="Equation" r:id="rId9" imgW="1434960" imgH="431640" progId="Equation.DSMT4">
                  <p:embed/>
                </p:oleObj>
              </mc:Choice>
              <mc:Fallback>
                <p:oleObj name="Equation" r:id="rId9" imgW="143496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334000"/>
                        <a:ext cx="2971800" cy="8927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itchFamily="18" charset="-34"/>
              </a:rPr>
              <a:t>Algebraic Definition of PCs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CA11E-5F8B-43F5-87F9-E3BFCC800AF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dirty="0"/>
              <a:t>What we are doing with Pattern Recognition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3903406" y="1839824"/>
            <a:ext cx="4419600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Raw Data</a:t>
            </a:r>
            <a:endParaRPr lang="en-SG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3872451" y="2935200"/>
            <a:ext cx="4450555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Extract Informative </a:t>
            </a:r>
          </a:p>
          <a:p>
            <a:pPr algn="ctr"/>
            <a:r>
              <a:rPr lang="en-US" sz="2400" dirty="0"/>
              <a:t>Pattern Representation</a:t>
            </a:r>
            <a:endParaRPr lang="en-SG" sz="2400" dirty="0"/>
          </a:p>
        </p:txBody>
      </p:sp>
      <p:sp>
        <p:nvSpPr>
          <p:cNvPr id="16" name="Down Arrow 15"/>
          <p:cNvSpPr/>
          <p:nvPr/>
        </p:nvSpPr>
        <p:spPr>
          <a:xfrm>
            <a:off x="5922706" y="2587536"/>
            <a:ext cx="381000" cy="304800"/>
          </a:xfrm>
          <a:prstGeom prst="down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2400">
              <a:solidFill>
                <a:schemeClr val="dk1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5922706" y="3682912"/>
            <a:ext cx="381000" cy="304800"/>
          </a:xfrm>
          <a:prstGeom prst="down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dk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872451" y="4049624"/>
            <a:ext cx="4450555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 Model (after training)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72451" y="5183096"/>
            <a:ext cx="4450555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Recognition Results</a:t>
            </a:r>
            <a:endParaRPr lang="en-SG" sz="2400" dirty="0"/>
          </a:p>
        </p:txBody>
      </p:sp>
      <p:sp>
        <p:nvSpPr>
          <p:cNvPr id="20" name="Down Arrow 19"/>
          <p:cNvSpPr/>
          <p:nvPr/>
        </p:nvSpPr>
        <p:spPr>
          <a:xfrm>
            <a:off x="5922706" y="4816384"/>
            <a:ext cx="381000" cy="304800"/>
          </a:xfrm>
          <a:prstGeom prst="down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dk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12606" y="5407231"/>
            <a:ext cx="1993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“Jack Ma”</a:t>
            </a:r>
            <a:endParaRPr lang="zh-CN" altLang="en-US" sz="3200" dirty="0"/>
          </a:p>
        </p:txBody>
      </p:sp>
      <p:pic>
        <p:nvPicPr>
          <p:cNvPr id="21" name="Picture 2" descr="https://www.scmp.com/sites/default/files/2015/03/17/germany_business_cebit_fair_chc103_4895010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3" t="22606" r="46154" b="28183"/>
          <a:stretch/>
        </p:blipFill>
        <p:spPr bwMode="auto">
          <a:xfrm>
            <a:off x="1295400" y="1727904"/>
            <a:ext cx="1828800" cy="214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168439" y="4420601"/>
            <a:ext cx="0" cy="98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04772" y="3928136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?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74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5942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latin typeface="Times New Roman" pitchFamily="18" charset="0"/>
                <a:cs typeface="Arial" charset="0"/>
              </a:rPr>
              <a:t>To find       that  maximizes                subject to</a:t>
            </a:r>
            <a:endParaRPr lang="en-US" dirty="0">
              <a:cs typeface="Arial" charset="0"/>
            </a:endParaRP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381000" y="2209800"/>
            <a:ext cx="3887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latin typeface="Times New Roman" pitchFamily="18" charset="0"/>
                <a:cs typeface="Arial" charset="0"/>
              </a:rPr>
              <a:t>Let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be a Lagrange multiplier</a:t>
            </a:r>
            <a:endParaRPr lang="el-G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2286000" y="5181600"/>
            <a:ext cx="292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an eigenvector of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</a:t>
            </a:r>
            <a:endParaRPr lang="el-G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457200" y="5943600"/>
            <a:ext cx="55491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latin typeface="Times New Roman" pitchFamily="18" charset="0"/>
                <a:cs typeface="Arial" charset="0"/>
              </a:rPr>
              <a:t>      corresponding to the largest eigenvalue</a:t>
            </a:r>
            <a:endParaRPr lang="en-US" dirty="0">
              <a:cs typeface="Arial" charset="0"/>
            </a:endParaRP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533400" y="5257800"/>
            <a:ext cx="128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latin typeface="Times New Roman" pitchFamily="18" charset="0"/>
                <a:cs typeface="Arial" charset="0"/>
              </a:rPr>
              <a:t>therefore</a:t>
            </a:r>
            <a:endParaRPr lang="en-US" dirty="0">
              <a:cs typeface="Arial" charset="0"/>
            </a:endParaRPr>
          </a:p>
        </p:txBody>
      </p:sp>
      <p:graphicFrame>
        <p:nvGraphicFramePr>
          <p:cNvPr id="30742" name="Object 2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358900" y="1412876"/>
          <a:ext cx="42142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24" name="Equation" r:id="rId4" imgW="152280" imgH="215640" progId="Equation.3">
                  <p:embed/>
                </p:oleObj>
              </mc:Choice>
              <mc:Fallback>
                <p:oleObj name="Equation" r:id="rId4" imgW="1522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1412876"/>
                        <a:ext cx="421423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4" name="Object 2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17960" y="1524000"/>
          <a:ext cx="9906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25" name="Equation" r:id="rId6" imgW="457200" imgH="215640" progId="Equation.3">
                  <p:embed/>
                </p:oleObj>
              </mc:Choice>
              <mc:Fallback>
                <p:oleObj name="Equation" r:id="rId6" imgW="45720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960" y="1524000"/>
                        <a:ext cx="99060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7" name="Object 2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248400" y="1485900"/>
          <a:ext cx="12192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26" name="Equation" r:id="rId8" imgW="520560" imgH="228600" progId="Equation.DSMT4">
                  <p:embed/>
                </p:oleObj>
              </mc:Choice>
              <mc:Fallback>
                <p:oleObj name="Equation" r:id="rId8" imgW="52056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485900"/>
                        <a:ext cx="121920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0" name="Object 30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343150" y="3157538"/>
          <a:ext cx="3238500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27" name="Equation" r:id="rId10" imgW="1854000" imgH="914400" progId="Equation.DSMT4">
                  <p:embed/>
                </p:oleObj>
              </mc:Choice>
              <mc:Fallback>
                <p:oleObj name="Equation" r:id="rId10" imgW="1854000" imgH="914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3157538"/>
                        <a:ext cx="3238500" cy="159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3" name="Object 33"/>
          <p:cNvGraphicFramePr>
            <a:graphicFrameLocks noChangeAspect="1"/>
          </p:cNvGraphicFramePr>
          <p:nvPr/>
        </p:nvGraphicFramePr>
        <p:xfrm>
          <a:off x="1814512" y="5243512"/>
          <a:ext cx="430389" cy="476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28" name="Equation" r:id="rId12" imgW="152280" imgH="215640" progId="Equation.DSMT4">
                  <p:embed/>
                </p:oleObj>
              </mc:Choice>
              <mc:Fallback>
                <p:oleObj name="Equation" r:id="rId12" imgW="152280" imgH="215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2" y="5243512"/>
                        <a:ext cx="430389" cy="4762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4" name="Object 34"/>
          <p:cNvGraphicFramePr>
            <a:graphicFrameLocks noChangeAspect="1"/>
          </p:cNvGraphicFramePr>
          <p:nvPr/>
        </p:nvGraphicFramePr>
        <p:xfrm>
          <a:off x="5867400" y="5921216"/>
          <a:ext cx="990600" cy="48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29" name="Equation" r:id="rId13" imgW="444240" imgH="215640" progId="Equation.3">
                  <p:embed/>
                </p:oleObj>
              </mc:Choice>
              <mc:Fallback>
                <p:oleObj name="Equation" r:id="rId13" imgW="44424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921216"/>
                        <a:ext cx="990600" cy="481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itchFamily="18" charset="-34"/>
              </a:rPr>
              <a:t>Algebraic Derivation of PCs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CA11E-5F8B-43F5-87F9-E3BFCC800AF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04800" y="1219200"/>
            <a:ext cx="55783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cs typeface="Arial" charset="0"/>
              </a:rPr>
              <a:t>Similarly,           is also an eigenvector of  S  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304800" y="1752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400" dirty="0">
                <a:cs typeface="Arial" charset="0"/>
              </a:rPr>
              <a:t>whose eigenvalue                  is the second largest.             </a:t>
            </a:r>
            <a:endParaRPr lang="en-US" dirty="0">
              <a:cs typeface="Arial" charset="0"/>
            </a:endParaRP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381000" y="2590800"/>
            <a:ext cx="1562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cs typeface="Arial" charset="0"/>
              </a:rPr>
              <a:t>In general  </a:t>
            </a:r>
            <a:endParaRPr lang="en-US">
              <a:cs typeface="Arial" charset="0"/>
            </a:endParaRP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609600" y="4419600"/>
            <a:ext cx="7700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>
                <a:srgbClr val="FF0000"/>
              </a:buClr>
              <a:buFontTx/>
              <a:buChar char="•"/>
            </a:pPr>
            <a:r>
              <a:rPr lang="en-US" sz="2400" dirty="0">
                <a:cs typeface="Arial" charset="0"/>
              </a:rPr>
              <a:t> The </a:t>
            </a:r>
            <a:r>
              <a:rPr lang="en-US" sz="2400" i="1" dirty="0" err="1">
                <a:cs typeface="Arial" charset="0"/>
              </a:rPr>
              <a:t>k</a:t>
            </a:r>
            <a:r>
              <a:rPr lang="en-US" sz="2400" baseline="30000" dirty="0" err="1">
                <a:cs typeface="Arial" charset="0"/>
              </a:rPr>
              <a:t>th</a:t>
            </a:r>
            <a:r>
              <a:rPr lang="en-US" sz="2400" dirty="0">
                <a:cs typeface="Arial" charset="0"/>
              </a:rPr>
              <a:t> largest eigenvalue of  S  is the variance of the </a:t>
            </a:r>
            <a:r>
              <a:rPr lang="en-US" sz="2400" i="1" dirty="0" err="1">
                <a:cs typeface="Arial" charset="0"/>
              </a:rPr>
              <a:t>k</a:t>
            </a:r>
            <a:r>
              <a:rPr lang="en-US" sz="2400" baseline="30000" dirty="0" err="1">
                <a:cs typeface="Arial" charset="0"/>
              </a:rPr>
              <a:t>th</a:t>
            </a:r>
            <a:r>
              <a:rPr lang="en-US" sz="2400" baseline="30000" dirty="0">
                <a:cs typeface="Arial" charset="0"/>
              </a:rPr>
              <a:t> </a:t>
            </a:r>
            <a:r>
              <a:rPr lang="en-US" sz="2400" dirty="0">
                <a:cs typeface="Arial" charset="0"/>
              </a:rPr>
              <a:t>PC.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609600" y="5181600"/>
            <a:ext cx="830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buClr>
                <a:srgbClr val="FF0000"/>
              </a:buClr>
              <a:buFontTx/>
              <a:buChar char="•"/>
            </a:pPr>
            <a:r>
              <a:rPr lang="en-US" sz="2400" dirty="0">
                <a:cs typeface="Arial" charset="0"/>
              </a:rPr>
              <a:t> The </a:t>
            </a:r>
            <a:r>
              <a:rPr lang="en-US" sz="2400" i="1" dirty="0" err="1">
                <a:cs typeface="Arial" charset="0"/>
              </a:rPr>
              <a:t>k</a:t>
            </a:r>
            <a:r>
              <a:rPr lang="en-US" sz="2400" baseline="30000" dirty="0" err="1">
                <a:cs typeface="Arial" charset="0"/>
              </a:rPr>
              <a:t>th</a:t>
            </a:r>
            <a:r>
              <a:rPr lang="en-US" sz="2400" dirty="0">
                <a:cs typeface="Arial" charset="0"/>
              </a:rPr>
              <a:t> PC          retains the </a:t>
            </a:r>
            <a:r>
              <a:rPr lang="en-US" sz="2400" i="1" dirty="0" err="1">
                <a:cs typeface="Arial" charset="0"/>
              </a:rPr>
              <a:t>k</a:t>
            </a:r>
            <a:r>
              <a:rPr lang="en-US" sz="2400" baseline="30000" dirty="0" err="1">
                <a:cs typeface="Arial" charset="0"/>
              </a:rPr>
              <a:t>th</a:t>
            </a:r>
            <a:r>
              <a:rPr lang="en-US" sz="2400" dirty="0">
                <a:cs typeface="Arial" charset="0"/>
              </a:rPr>
              <a:t> greatest variation  in the samples</a:t>
            </a:r>
          </a:p>
        </p:txBody>
      </p:sp>
      <p:graphicFrame>
        <p:nvGraphicFramePr>
          <p:cNvPr id="32784" name="Object 16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725304" y="1178256"/>
          <a:ext cx="444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54" name="Equation" r:id="rId4" imgW="177480" imgH="215640" progId="Equation.3">
                  <p:embed/>
                </p:oleObj>
              </mc:Choice>
              <mc:Fallback>
                <p:oleObj name="Equation" r:id="rId4" imgW="1774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304" y="1178256"/>
                        <a:ext cx="444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6" name="Object 1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30500" y="1749424"/>
          <a:ext cx="98635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55" name="Equation" r:id="rId6" imgW="419040" imgH="215640" progId="Equation.3">
                  <p:embed/>
                </p:oleObj>
              </mc:Choice>
              <mc:Fallback>
                <p:oleObj name="Equation" r:id="rId6" imgW="41904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1749424"/>
                        <a:ext cx="98635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9" name="Object 2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86000" y="3407541"/>
          <a:ext cx="2947951" cy="554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56" name="Equation" r:id="rId8" imgW="1282680" imgH="241200" progId="Equation.3">
                  <p:embed/>
                </p:oleObj>
              </mc:Choice>
              <mc:Fallback>
                <p:oleObj name="Equation" r:id="rId8" imgW="128268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407541"/>
                        <a:ext cx="2947951" cy="5548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2" name="Object 24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299648" y="5146344"/>
          <a:ext cx="38338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57" name="Equation" r:id="rId10" imgW="164880" imgH="228600" progId="Equation.3">
                  <p:embed/>
                </p:oleObj>
              </mc:Choice>
              <mc:Fallback>
                <p:oleObj name="Equation" r:id="rId10" imgW="16488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9648" y="5146344"/>
                        <a:ext cx="383381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ngsana New" pitchFamily="18" charset="-34"/>
              </a:rPr>
              <a:t>Algebraic Derivation of PCs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CA11E-5F8B-43F5-87F9-E3BFCC800AF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543800" cy="3657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Main steps for computing PCs</a:t>
            </a:r>
          </a:p>
          <a:p>
            <a:endParaRPr lang="en-US" dirty="0"/>
          </a:p>
          <a:p>
            <a:pPr lvl="1"/>
            <a:r>
              <a:rPr lang="en-US" dirty="0"/>
              <a:t>Calculate the covariance matrix 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Compute its eigenvectors: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first </a:t>
            </a:r>
            <a:r>
              <a:rPr lang="en-US" i="1" dirty="0"/>
              <a:t>p</a:t>
            </a:r>
            <a:r>
              <a:rPr lang="en-US" dirty="0"/>
              <a:t> eigenvectors                form the </a:t>
            </a:r>
            <a:r>
              <a:rPr lang="en-US" i="1" dirty="0"/>
              <a:t>p</a:t>
            </a:r>
            <a:r>
              <a:rPr lang="en-US" dirty="0"/>
              <a:t> PCs.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transformation matrix </a:t>
            </a:r>
            <a:r>
              <a:rPr lang="en-US" i="1" dirty="0"/>
              <a:t>G</a:t>
            </a:r>
            <a:r>
              <a:rPr lang="en-US" dirty="0"/>
              <a:t> consists of the </a:t>
            </a:r>
            <a:r>
              <a:rPr lang="en-US" i="1" dirty="0"/>
              <a:t>p</a:t>
            </a:r>
            <a:r>
              <a:rPr lang="en-US" dirty="0"/>
              <a:t> PCs:</a:t>
            </a:r>
          </a:p>
          <a:p>
            <a:pPr lvl="1"/>
            <a:endParaRPr lang="en-US" dirty="0"/>
          </a:p>
        </p:txBody>
      </p:sp>
      <p:graphicFrame>
        <p:nvGraphicFramePr>
          <p:cNvPr id="33798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72000" y="3000376"/>
          <a:ext cx="838200" cy="559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41" name="Equation" r:id="rId4" imgW="380880" imgH="253800" progId="Equation.3">
                  <p:embed/>
                </p:oleObj>
              </mc:Choice>
              <mc:Fallback>
                <p:oleObj name="Equation" r:id="rId4" imgW="38088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000376"/>
                        <a:ext cx="838200" cy="559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4343400" y="3719512"/>
          <a:ext cx="9398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42" name="Equation" r:id="rId6" imgW="380880" imgH="253800" progId="Equation.3">
                  <p:embed/>
                </p:oleObj>
              </mc:Choice>
              <mc:Fallback>
                <p:oleObj name="Equation" r:id="rId6" imgW="38088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719512"/>
                        <a:ext cx="939800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itchFamily="18" charset="-34"/>
              </a:rPr>
              <a:t>Algebraic Derivation of PCs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C9FCE-6369-4949-B8E8-26EA6034CD97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5224912"/>
            <a:ext cx="3429000" cy="106570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itchFamily="18" charset="-34"/>
              </a:rPr>
              <a:t>Practical Computation of PCA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24800" cy="4191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In practice, we compute the PCs via singular value decomposition (SVD) on the centered data matrix.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Form the centered data matrix: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Compute its SVD: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i="1" dirty="0"/>
              <a:t>U</a:t>
            </a:r>
            <a:r>
              <a:rPr lang="en-US" sz="2400" dirty="0"/>
              <a:t> and </a:t>
            </a:r>
            <a:r>
              <a:rPr lang="en-US" sz="2400" i="1" dirty="0"/>
              <a:t>V</a:t>
            </a:r>
            <a:r>
              <a:rPr lang="en-US" sz="2400" dirty="0"/>
              <a:t> are orthogonal matrices, </a:t>
            </a:r>
            <a:r>
              <a:rPr lang="en-US" sz="2400" i="1" dirty="0"/>
              <a:t>D</a:t>
            </a:r>
            <a:r>
              <a:rPr lang="en-US" sz="2400" dirty="0"/>
              <a:t> is a diagonal matrix</a:t>
            </a:r>
          </a:p>
        </p:txBody>
      </p:sp>
      <p:graphicFrame>
        <p:nvGraphicFramePr>
          <p:cNvPr id="6147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671763" y="4419600"/>
          <a:ext cx="25606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0" name="Equation" r:id="rId4" imgW="1218960" imgH="253800" progId="Equation.DSMT4">
                  <p:embed/>
                </p:oleObj>
              </mc:Choice>
              <mc:Fallback>
                <p:oleObj name="Equation" r:id="rId4" imgW="121896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419600"/>
                        <a:ext cx="25606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C9FCE-6369-4949-B8E8-26EA6034CD97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353030"/>
            <a:ext cx="3360000" cy="26209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itchFamily="18" charset="-34"/>
              </a:rPr>
              <a:t>Practical Computation of PCA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Note that the scatter</a:t>
            </a:r>
            <a:r>
              <a:rPr lang="en-US" altLang="zh-CN" sz="2400" dirty="0"/>
              <a:t>/covariance</a:t>
            </a:r>
            <a:r>
              <a:rPr lang="en-US" sz="2400" dirty="0"/>
              <a:t> matrix can be written as: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r>
              <a:rPr lang="en-US" sz="2400" dirty="0"/>
              <a:t>The eigenvectors of </a:t>
            </a:r>
            <a:r>
              <a:rPr lang="en-US" sz="2400" i="1" dirty="0"/>
              <a:t>S</a:t>
            </a:r>
            <a:r>
              <a:rPr lang="en-US" sz="2400" dirty="0"/>
              <a:t> are the columns of </a:t>
            </a:r>
            <a:r>
              <a:rPr lang="en-US" sz="2400" i="1" dirty="0"/>
              <a:t>U, </a:t>
            </a:r>
            <a:r>
              <a:rPr lang="en-US" sz="2400" dirty="0"/>
              <a:t>and the eigenvalues are the diagonal elements of </a:t>
            </a:r>
            <a:r>
              <a:rPr lang="en-US" sz="2400" i="1" dirty="0"/>
              <a:t>D </a:t>
            </a:r>
            <a:r>
              <a:rPr lang="en-US" sz="2400" baseline="30000" dirty="0"/>
              <a:t>2</a:t>
            </a:r>
            <a:endParaRPr lang="en-US" sz="2400" i="1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Take only a few significant eigenvalue-eigenvector pairs </a:t>
            </a:r>
            <a:r>
              <a:rPr lang="en-US" sz="2400" i="1" dirty="0"/>
              <a:t>p</a:t>
            </a:r>
            <a:r>
              <a:rPr lang="en-US" sz="2400" dirty="0"/>
              <a:t> &lt;&lt; </a:t>
            </a:r>
            <a:r>
              <a:rPr lang="en-US" sz="2400" i="1" dirty="0"/>
              <a:t>d. </a:t>
            </a:r>
            <a:r>
              <a:rPr lang="en-US" sz="2400" dirty="0"/>
              <a:t>The new reconstructed sample from low-dim space is:</a:t>
            </a:r>
            <a:endParaRPr lang="en-US" sz="2400" i="1" dirty="0"/>
          </a:p>
        </p:txBody>
      </p:sp>
      <p:graphicFrame>
        <p:nvGraphicFramePr>
          <p:cNvPr id="7170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152775" y="2209800"/>
          <a:ext cx="20748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4" name="Equation" r:id="rId4" imgW="1218960" imgH="228600" progId="Equation.DSMT4">
                  <p:embed/>
                </p:oleObj>
              </mc:Choice>
              <mc:Fallback>
                <p:oleObj name="Equation" r:id="rId4" imgW="121896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5" y="2209800"/>
                        <a:ext cx="2074863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C9FCE-6369-4949-B8E8-26EA6034CD97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257800"/>
            <a:ext cx="4007099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and Classification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Classification with PCA</a:t>
            </a:r>
            <a:endParaRPr lang="en-SG" dirty="0"/>
          </a:p>
          <a:p>
            <a:pPr lvl="1"/>
            <a:r>
              <a:rPr lang="en-US" dirty="0"/>
              <a:t>Project both training and  testing data into the PCs space</a:t>
            </a:r>
          </a:p>
          <a:p>
            <a:pPr lvl="1"/>
            <a:r>
              <a:rPr lang="en-US" dirty="0"/>
              <a:t>For each testing datum, use NN for classification</a:t>
            </a:r>
          </a:p>
          <a:p>
            <a:pPr lvl="1"/>
            <a:r>
              <a:rPr lang="en-US" dirty="0"/>
              <a:t>Issue: accuracy is sensitive to the number of PCs</a:t>
            </a:r>
            <a:endParaRPr lang="en-SG" dirty="0"/>
          </a:p>
          <a:p>
            <a:endParaRPr lang="en-SG" dirty="0"/>
          </a:p>
          <a:p>
            <a:r>
              <a:rPr lang="en-SG" dirty="0"/>
              <a:t>PCA is not always an optimal feature </a:t>
            </a:r>
          </a:p>
          <a:p>
            <a:pPr marL="0" indent="0">
              <a:buNone/>
            </a:pPr>
            <a:r>
              <a:rPr lang="en-SG" dirty="0"/>
              <a:t>extraction procedure for classification purpose</a:t>
            </a:r>
          </a:p>
          <a:p>
            <a:pPr lvl="1"/>
            <a:r>
              <a:rPr lang="en-SG" sz="2000" dirty="0"/>
              <a:t>Suppose there are C classes in the training data</a:t>
            </a:r>
          </a:p>
          <a:p>
            <a:pPr lvl="1"/>
            <a:r>
              <a:rPr lang="en-SG" sz="2000" dirty="0"/>
              <a:t>PCA is based on the sample covariance which characterizes the scatter of the entire data set</a:t>
            </a:r>
            <a:r>
              <a:rPr lang="en-SG" sz="2000" dirty="0">
                <a:solidFill>
                  <a:srgbClr val="FF0000"/>
                </a:solidFill>
              </a:rPr>
              <a:t>, irrespective of class-membership</a:t>
            </a:r>
            <a:endParaRPr lang="en-SG" sz="2000" dirty="0"/>
          </a:p>
          <a:p>
            <a:pPr lvl="1"/>
            <a:r>
              <a:rPr lang="en-SG" sz="2000" dirty="0"/>
              <a:t>The projection axes chosen by PCA might not provide good discrimination power</a:t>
            </a:r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Explosion 1 7"/>
          <p:cNvSpPr/>
          <p:nvPr/>
        </p:nvSpPr>
        <p:spPr>
          <a:xfrm>
            <a:off x="6781800" y="2743200"/>
            <a:ext cx="2438400" cy="1981200"/>
          </a:xfrm>
          <a:prstGeom prst="irregularSeal1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determine the number of PCs?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How many principal components to keep?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To choose </a:t>
            </a:r>
            <a:r>
              <a:rPr lang="en-SG" i="1" dirty="0"/>
              <a:t>p </a:t>
            </a:r>
            <a:r>
              <a:rPr lang="en-SG" dirty="0"/>
              <a:t>based on percentage of variation to retain, we can use the following criterion (smallest </a:t>
            </a:r>
            <a:r>
              <a:rPr lang="en-SG" i="1" dirty="0"/>
              <a:t>p</a:t>
            </a:r>
            <a:r>
              <a:rPr lang="en-SG" dirty="0"/>
              <a:t>):</a:t>
            </a:r>
          </a:p>
          <a:p>
            <a:endParaRPr lang="en-SG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514600" y="2895600"/>
          <a:ext cx="3352800" cy="1547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1" name="Equation" r:id="rId3" imgW="1815840" imgH="838080" progId="Equation.DSMT4">
                  <p:embed/>
                </p:oleObj>
              </mc:Choice>
              <mc:Fallback>
                <p:oleObj name="Equation" r:id="rId3" imgW="1815840" imgH="838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95600"/>
                        <a:ext cx="3352800" cy="1547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itchFamily="18" charset="-34"/>
              </a:rPr>
              <a:t>Visualize PCs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371600"/>
            <a:ext cx="39719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300040" y="5638800"/>
            <a:ext cx="8610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Data points are represented in a rotated </a:t>
            </a:r>
            <a:r>
              <a:rPr lang="en-US" sz="2000" dirty="0">
                <a:solidFill>
                  <a:srgbClr val="FF0000"/>
                </a:solidFill>
              </a:rPr>
              <a:t>orthogonal</a:t>
            </a:r>
            <a:r>
              <a:rPr lang="en-US" sz="2000" dirty="0"/>
              <a:t> coordinate system: the origin is the </a:t>
            </a:r>
            <a:r>
              <a:rPr lang="en-US" sz="2000" dirty="0">
                <a:solidFill>
                  <a:srgbClr val="FF0000"/>
                </a:solidFill>
              </a:rPr>
              <a:t>mean</a:t>
            </a:r>
            <a:r>
              <a:rPr lang="en-US" sz="2000" dirty="0"/>
              <a:t> of the data points and the axes are provided by the </a:t>
            </a:r>
            <a:r>
              <a:rPr lang="en-US" sz="2000" dirty="0">
                <a:solidFill>
                  <a:srgbClr val="FF0000"/>
                </a:solidFill>
              </a:rPr>
              <a:t>eigenvectors</a:t>
            </a:r>
            <a:r>
              <a:rPr lang="en-US" sz="20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PCs</a:t>
            </a:r>
            <a:endParaRPr lang="en-SG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570547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590800" y="5943600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Arial" charset="0"/>
              </a:rPr>
              <a:t>Face images</a:t>
            </a:r>
            <a:endParaRPr lang="en-SG" dirty="0"/>
          </a:p>
        </p:txBody>
      </p:sp>
      <p:sp>
        <p:nvSpPr>
          <p:cNvPr id="5" name="Explosion 1 4"/>
          <p:cNvSpPr/>
          <p:nvPr/>
        </p:nvSpPr>
        <p:spPr>
          <a:xfrm>
            <a:off x="5334000" y="5486400"/>
            <a:ext cx="3810000" cy="1371600"/>
          </a:xfrm>
          <a:prstGeom prst="irregularSeal1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Eigenfaces</a:t>
            </a:r>
            <a:r>
              <a:rPr lang="en-US" dirty="0"/>
              <a:t>, how to plot like this?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Reconstruction with PCs</a:t>
            </a:r>
            <a:endParaRPr lang="en-SG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057400"/>
            <a:ext cx="760095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箭头连接符 3"/>
          <p:cNvCxnSpPr/>
          <p:nvPr/>
        </p:nvCxnSpPr>
        <p:spPr>
          <a:xfrm>
            <a:off x="838200" y="1752600"/>
            <a:ext cx="3124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16386" idx="0"/>
          </p:cNvCxnSpPr>
          <p:nvPr/>
        </p:nvCxnSpPr>
        <p:spPr>
          <a:xfrm>
            <a:off x="4410075" y="2057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572000" y="3200400"/>
            <a:ext cx="3124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8382000" y="3538684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544" y="5697537"/>
            <a:ext cx="4007099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Pattern Representation Learning</a:t>
            </a:r>
          </a:p>
          <a:p>
            <a:pPr lvl="1"/>
            <a:r>
              <a:rPr lang="en-US" dirty="0"/>
              <a:t>Unsupervised </a:t>
            </a:r>
            <a:r>
              <a:rPr lang="en-US" altLang="zh-CN" dirty="0"/>
              <a:t>Representation</a:t>
            </a:r>
            <a:r>
              <a:rPr lang="en-US" dirty="0"/>
              <a:t> Learning (PCA, NMF)</a:t>
            </a:r>
          </a:p>
          <a:p>
            <a:pPr lvl="1"/>
            <a:r>
              <a:rPr lang="en-US" dirty="0"/>
              <a:t>Supervised </a:t>
            </a:r>
            <a:r>
              <a:rPr lang="en-US" altLang="zh-CN" dirty="0"/>
              <a:t>Representation</a:t>
            </a:r>
            <a:r>
              <a:rPr lang="en-US" dirty="0"/>
              <a:t> Learning (LDA, GE)</a:t>
            </a:r>
          </a:p>
          <a:p>
            <a:pPr lvl="1"/>
            <a:r>
              <a:rPr lang="en-US" dirty="0"/>
              <a:t>Clustering and Applications</a:t>
            </a:r>
          </a:p>
          <a:p>
            <a:r>
              <a:rPr lang="en-US" dirty="0"/>
              <a:t>Patter Recognition Models</a:t>
            </a:r>
          </a:p>
          <a:p>
            <a:pPr lvl="1"/>
            <a:r>
              <a:rPr lang="en-US" dirty="0"/>
              <a:t>Gaussian Mixture Model and Boosting</a:t>
            </a:r>
          </a:p>
          <a:p>
            <a:pPr lvl="1"/>
            <a:r>
              <a:rPr lang="en-US" dirty="0"/>
              <a:t>Support Vector Machines</a:t>
            </a:r>
          </a:p>
          <a:p>
            <a:pPr lvl="1"/>
            <a:r>
              <a:rPr lang="en-US" dirty="0"/>
              <a:t>Deep Learning (</a:t>
            </a:r>
            <a:r>
              <a:rPr lang="en-US" i="1" dirty="0"/>
              <a:t>a.k.a. </a:t>
            </a:r>
            <a:r>
              <a:rPr lang="en-US" dirty="0"/>
              <a:t>deep neural networks)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shall happen for Other Objects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faces of person not in training set or non-faces (upper), what shall the reconstruction results (bottom) be?</a:t>
            </a:r>
            <a:endParaRPr lang="en-SG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124200"/>
            <a:ext cx="624351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62400" y="3124200"/>
            <a:ext cx="3805115" cy="2514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PCA</a:t>
            </a:r>
            <a:r>
              <a:rPr lang="en-US" altLang="en-US" dirty="0"/>
              <a:t> 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PCA 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finds orthonormal basis for data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Sorts dimensions in order of “importance”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Discard low significance dimensions</a:t>
            </a:r>
          </a:p>
          <a:p>
            <a:pPr lvl="1"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dirty="0"/>
              <a:t>Uses: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Get compact description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Ignore noise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Improve classification (hopefully)</a:t>
            </a:r>
          </a:p>
          <a:p>
            <a:pPr lvl="1">
              <a:lnSpc>
                <a:spcPct val="80000"/>
              </a:lnSpc>
            </a:pPr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50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PCA</a:t>
            </a:r>
            <a:r>
              <a:rPr lang="en-US" altLang="en-US" dirty="0"/>
              <a:t> 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8600" y="1676400"/>
            <a:ext cx="8534400" cy="5192018"/>
            <a:chOff x="228600" y="2057400"/>
            <a:chExt cx="8534400" cy="5192018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2438400" y="2209800"/>
              <a:ext cx="0" cy="388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1981200" y="5638800"/>
              <a:ext cx="5334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Oval 29"/>
            <p:cNvSpPr>
              <a:spLocks noChangeArrowheads="1"/>
            </p:cNvSpPr>
            <p:nvPr/>
          </p:nvSpPr>
          <p:spPr bwMode="auto">
            <a:xfrm>
              <a:off x="4953000" y="36576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9" name="Oval 30"/>
            <p:cNvSpPr>
              <a:spLocks noChangeArrowheads="1"/>
            </p:cNvSpPr>
            <p:nvPr/>
          </p:nvSpPr>
          <p:spPr bwMode="auto">
            <a:xfrm>
              <a:off x="4876800" y="32766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10" name="Oval 31"/>
            <p:cNvSpPr>
              <a:spLocks noChangeArrowheads="1"/>
            </p:cNvSpPr>
            <p:nvPr/>
          </p:nvSpPr>
          <p:spPr bwMode="auto">
            <a:xfrm>
              <a:off x="5029200" y="37338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11" name="Oval 32"/>
            <p:cNvSpPr>
              <a:spLocks noChangeArrowheads="1"/>
            </p:cNvSpPr>
            <p:nvPr/>
          </p:nvSpPr>
          <p:spPr bwMode="auto">
            <a:xfrm>
              <a:off x="3657600" y="29718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12" name="Oval 33"/>
            <p:cNvSpPr>
              <a:spLocks noChangeArrowheads="1"/>
            </p:cNvSpPr>
            <p:nvPr/>
          </p:nvSpPr>
          <p:spPr bwMode="auto">
            <a:xfrm>
              <a:off x="4114800" y="28194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13" name="Oval 34"/>
            <p:cNvSpPr>
              <a:spLocks noChangeArrowheads="1"/>
            </p:cNvSpPr>
            <p:nvPr/>
          </p:nvSpPr>
          <p:spPr bwMode="auto">
            <a:xfrm>
              <a:off x="3352800" y="32766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14" name="Oval 35"/>
            <p:cNvSpPr>
              <a:spLocks noChangeArrowheads="1"/>
            </p:cNvSpPr>
            <p:nvPr/>
          </p:nvSpPr>
          <p:spPr bwMode="auto">
            <a:xfrm>
              <a:off x="3505200" y="30480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15" name="Oval 36"/>
            <p:cNvSpPr>
              <a:spLocks noChangeArrowheads="1"/>
            </p:cNvSpPr>
            <p:nvPr/>
          </p:nvSpPr>
          <p:spPr bwMode="auto">
            <a:xfrm>
              <a:off x="5029200" y="34290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16" name="Oval 37"/>
            <p:cNvSpPr>
              <a:spLocks noChangeArrowheads="1"/>
            </p:cNvSpPr>
            <p:nvPr/>
          </p:nvSpPr>
          <p:spPr bwMode="auto">
            <a:xfrm>
              <a:off x="3886200" y="29718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17" name="Oval 38"/>
            <p:cNvSpPr>
              <a:spLocks noChangeArrowheads="1"/>
            </p:cNvSpPr>
            <p:nvPr/>
          </p:nvSpPr>
          <p:spPr bwMode="auto">
            <a:xfrm>
              <a:off x="4495800" y="27432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18" name="Oval 39"/>
            <p:cNvSpPr>
              <a:spLocks noChangeArrowheads="1"/>
            </p:cNvSpPr>
            <p:nvPr/>
          </p:nvSpPr>
          <p:spPr bwMode="auto">
            <a:xfrm>
              <a:off x="4724400" y="28194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19" name="Text Box 40"/>
            <p:cNvSpPr txBox="1">
              <a:spLocks noChangeArrowheads="1"/>
            </p:cNvSpPr>
            <p:nvPr/>
          </p:nvSpPr>
          <p:spPr bwMode="auto">
            <a:xfrm>
              <a:off x="228600" y="6172200"/>
              <a:ext cx="8534400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</a:pPr>
              <a:r>
                <a:rPr lang="en-US" altLang="en-US" sz="2400" dirty="0">
                  <a:latin typeface="Arial" pitchFamily="34" charset="0"/>
                </a:rPr>
                <a:t>PCA cannot capture NON-LINEAR structure!</a:t>
              </a:r>
            </a:p>
            <a:p>
              <a:pPr>
                <a:spcBef>
                  <a:spcPct val="0"/>
                </a:spcBef>
                <a:buClrTx/>
              </a:pPr>
              <a:r>
                <a:rPr lang="en-US" altLang="en-US" sz="2000" dirty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</a:rPr>
                <a:t>Note: Curvilinear Component Analysis can solve this case. Study this work if you are interested.</a:t>
              </a:r>
            </a:p>
          </p:txBody>
        </p:sp>
        <p:sp>
          <p:nvSpPr>
            <p:cNvPr id="20" name="Oval 34"/>
            <p:cNvSpPr>
              <a:spLocks noChangeArrowheads="1"/>
            </p:cNvSpPr>
            <p:nvPr/>
          </p:nvSpPr>
          <p:spPr bwMode="auto">
            <a:xfrm>
              <a:off x="3352800" y="35814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3429000" y="38862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22" name="Oval 34"/>
            <p:cNvSpPr>
              <a:spLocks noChangeArrowheads="1"/>
            </p:cNvSpPr>
            <p:nvPr/>
          </p:nvSpPr>
          <p:spPr bwMode="auto">
            <a:xfrm>
              <a:off x="3733800" y="39624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23" name="Oval 34"/>
            <p:cNvSpPr>
              <a:spLocks noChangeArrowheads="1"/>
            </p:cNvSpPr>
            <p:nvPr/>
          </p:nvSpPr>
          <p:spPr bwMode="auto">
            <a:xfrm>
              <a:off x="3962400" y="41148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24" name="Oval 34"/>
            <p:cNvSpPr>
              <a:spLocks noChangeArrowheads="1"/>
            </p:cNvSpPr>
            <p:nvPr/>
          </p:nvSpPr>
          <p:spPr bwMode="auto">
            <a:xfrm>
              <a:off x="4191000" y="44196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25" name="Oval 34"/>
            <p:cNvSpPr>
              <a:spLocks noChangeArrowheads="1"/>
            </p:cNvSpPr>
            <p:nvPr/>
          </p:nvSpPr>
          <p:spPr bwMode="auto">
            <a:xfrm>
              <a:off x="4800600" y="30480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26" name="Oval 34"/>
            <p:cNvSpPr>
              <a:spLocks noChangeArrowheads="1"/>
            </p:cNvSpPr>
            <p:nvPr/>
          </p:nvSpPr>
          <p:spPr bwMode="auto">
            <a:xfrm>
              <a:off x="4495800" y="45720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27" name="Oval 34"/>
            <p:cNvSpPr>
              <a:spLocks noChangeArrowheads="1"/>
            </p:cNvSpPr>
            <p:nvPr/>
          </p:nvSpPr>
          <p:spPr bwMode="auto">
            <a:xfrm>
              <a:off x="4648200" y="46482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28" name="Oval 34"/>
            <p:cNvSpPr>
              <a:spLocks noChangeArrowheads="1"/>
            </p:cNvSpPr>
            <p:nvPr/>
          </p:nvSpPr>
          <p:spPr bwMode="auto">
            <a:xfrm>
              <a:off x="5105400" y="45720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29" name="Oval 34"/>
            <p:cNvSpPr>
              <a:spLocks noChangeArrowheads="1"/>
            </p:cNvSpPr>
            <p:nvPr/>
          </p:nvSpPr>
          <p:spPr bwMode="auto">
            <a:xfrm>
              <a:off x="4800600" y="46482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30" name="Oval 34"/>
            <p:cNvSpPr>
              <a:spLocks noChangeArrowheads="1"/>
            </p:cNvSpPr>
            <p:nvPr/>
          </p:nvSpPr>
          <p:spPr bwMode="auto">
            <a:xfrm>
              <a:off x="5486400" y="44196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5562600" y="33528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32" name="Oval 34"/>
            <p:cNvSpPr>
              <a:spLocks noChangeArrowheads="1"/>
            </p:cNvSpPr>
            <p:nvPr/>
          </p:nvSpPr>
          <p:spPr bwMode="auto">
            <a:xfrm>
              <a:off x="5486400" y="36576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33" name="Oval 34"/>
            <p:cNvSpPr>
              <a:spLocks noChangeArrowheads="1"/>
            </p:cNvSpPr>
            <p:nvPr/>
          </p:nvSpPr>
          <p:spPr bwMode="auto">
            <a:xfrm>
              <a:off x="5486400" y="38862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5562600" y="41148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5486400" y="30480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5410200" y="27432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5257800" y="25908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5105400" y="23622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39" name="Oval 34"/>
            <p:cNvSpPr>
              <a:spLocks noChangeArrowheads="1"/>
            </p:cNvSpPr>
            <p:nvPr/>
          </p:nvSpPr>
          <p:spPr bwMode="auto">
            <a:xfrm>
              <a:off x="3124200" y="25146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40" name="Oval 34"/>
            <p:cNvSpPr>
              <a:spLocks noChangeArrowheads="1"/>
            </p:cNvSpPr>
            <p:nvPr/>
          </p:nvSpPr>
          <p:spPr bwMode="auto">
            <a:xfrm>
              <a:off x="3429000" y="23622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41" name="Oval 34"/>
            <p:cNvSpPr>
              <a:spLocks noChangeArrowheads="1"/>
            </p:cNvSpPr>
            <p:nvPr/>
          </p:nvSpPr>
          <p:spPr bwMode="auto">
            <a:xfrm>
              <a:off x="3733800" y="22098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42" name="Oval 34"/>
            <p:cNvSpPr>
              <a:spLocks noChangeArrowheads="1"/>
            </p:cNvSpPr>
            <p:nvPr/>
          </p:nvSpPr>
          <p:spPr bwMode="auto">
            <a:xfrm>
              <a:off x="4114800" y="22098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43" name="Oval 34"/>
            <p:cNvSpPr>
              <a:spLocks noChangeArrowheads="1"/>
            </p:cNvSpPr>
            <p:nvPr/>
          </p:nvSpPr>
          <p:spPr bwMode="auto">
            <a:xfrm>
              <a:off x="4495800" y="20574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44" name="Oval 34"/>
            <p:cNvSpPr>
              <a:spLocks noChangeArrowheads="1"/>
            </p:cNvSpPr>
            <p:nvPr/>
          </p:nvSpPr>
          <p:spPr bwMode="auto">
            <a:xfrm>
              <a:off x="4876800" y="22098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45" name="Oval 34"/>
            <p:cNvSpPr>
              <a:spLocks noChangeArrowheads="1"/>
            </p:cNvSpPr>
            <p:nvPr/>
          </p:nvSpPr>
          <p:spPr bwMode="auto">
            <a:xfrm>
              <a:off x="4495800" y="44958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46" name="Oval 34"/>
            <p:cNvSpPr>
              <a:spLocks noChangeArrowheads="1"/>
            </p:cNvSpPr>
            <p:nvPr/>
          </p:nvSpPr>
          <p:spPr bwMode="auto">
            <a:xfrm>
              <a:off x="4648200" y="46482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47" name="Oval 34"/>
            <p:cNvSpPr>
              <a:spLocks noChangeArrowheads="1"/>
            </p:cNvSpPr>
            <p:nvPr/>
          </p:nvSpPr>
          <p:spPr bwMode="auto">
            <a:xfrm>
              <a:off x="4876800" y="38862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48" name="Oval 34"/>
            <p:cNvSpPr>
              <a:spLocks noChangeArrowheads="1"/>
            </p:cNvSpPr>
            <p:nvPr/>
          </p:nvSpPr>
          <p:spPr bwMode="auto">
            <a:xfrm>
              <a:off x="4648200" y="39624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49" name="Oval 34"/>
            <p:cNvSpPr>
              <a:spLocks noChangeArrowheads="1"/>
            </p:cNvSpPr>
            <p:nvPr/>
          </p:nvSpPr>
          <p:spPr bwMode="auto">
            <a:xfrm>
              <a:off x="4495800" y="38100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50" name="Oval 34"/>
            <p:cNvSpPr>
              <a:spLocks noChangeArrowheads="1"/>
            </p:cNvSpPr>
            <p:nvPr/>
          </p:nvSpPr>
          <p:spPr bwMode="auto">
            <a:xfrm>
              <a:off x="4267200" y="37338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51" name="Oval 34"/>
            <p:cNvSpPr>
              <a:spLocks noChangeArrowheads="1"/>
            </p:cNvSpPr>
            <p:nvPr/>
          </p:nvSpPr>
          <p:spPr bwMode="auto">
            <a:xfrm>
              <a:off x="2971800" y="27432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52" name="Oval 34"/>
            <p:cNvSpPr>
              <a:spLocks noChangeArrowheads="1"/>
            </p:cNvSpPr>
            <p:nvPr/>
          </p:nvSpPr>
          <p:spPr bwMode="auto">
            <a:xfrm>
              <a:off x="2971800" y="30480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  <p:sp>
          <p:nvSpPr>
            <p:cNvPr id="53" name="Oval 34"/>
            <p:cNvSpPr>
              <a:spLocks noChangeArrowheads="1"/>
            </p:cNvSpPr>
            <p:nvPr/>
          </p:nvSpPr>
          <p:spPr bwMode="auto">
            <a:xfrm>
              <a:off x="2819400" y="320040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</a:pPr>
              <a:endParaRPr lang="en-CA" altLang="en-US" sz="180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8953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PCA doesn’t know class labels</a:t>
            </a:r>
            <a:endParaRPr lang="en-SG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752600"/>
            <a:ext cx="762952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sp>
        <p:nvSpPr>
          <p:cNvPr id="4" name="Explosion 1 3"/>
          <p:cNvSpPr/>
          <p:nvPr/>
        </p:nvSpPr>
        <p:spPr>
          <a:xfrm>
            <a:off x="2590800" y="5715000"/>
            <a:ext cx="4191000" cy="1143000"/>
          </a:xfrm>
          <a:prstGeom prst="irregularSeal1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 LDA next week!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PCA</a:t>
            </a:r>
            <a:endParaRPr lang="en-SG" dirty="0"/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38374"/>
            <a:ext cx="8491347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7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  <a:endParaRPr lang="en-S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do with PCA (given that it is generally worse for classification than other supervised algorithms)?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47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438400"/>
            <a:ext cx="7772400" cy="150018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Unsupervised Feature Extraction II: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                Nonnegative Matrix Factorization</a:t>
            </a:r>
            <a:endParaRPr lang="en-SG" sz="32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itchFamily="18" charset="-34"/>
              </a:rPr>
              <a:t>A Quick Review of Linear Algebra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534400" cy="5257800"/>
          </a:xfrm>
        </p:spPr>
        <p:txBody>
          <a:bodyPr/>
          <a:lstStyle/>
          <a:p>
            <a:pPr eaLnBrk="1" hangingPunct="1"/>
            <a:r>
              <a:rPr lang="en-US" sz="2800"/>
              <a:t>Every vector can be expressed as the linear combination of basis vectors</a:t>
            </a:r>
          </a:p>
          <a:p>
            <a:pPr lvl="1" eaLnBrk="1" hangingPunct="1"/>
            <a:endParaRPr lang="en-US" sz="2400"/>
          </a:p>
          <a:p>
            <a:pPr lvl="1" eaLnBrk="1" hangingPunct="1"/>
            <a:endParaRPr lang="en-US" sz="2400"/>
          </a:p>
          <a:p>
            <a:pPr lvl="1" eaLnBrk="1" hangingPunct="1"/>
            <a:endParaRPr lang="en-US" sz="2400"/>
          </a:p>
          <a:p>
            <a:pPr eaLnBrk="1" hangingPunct="1"/>
            <a:r>
              <a:rPr lang="en-US" sz="2800"/>
              <a:t>Can think of images as big vectors</a:t>
            </a:r>
          </a:p>
          <a:p>
            <a:pPr eaLnBrk="1" hangingPunct="1">
              <a:buFontTx/>
              <a:buNone/>
            </a:pPr>
            <a:r>
              <a:rPr lang="en-US" sz="2800"/>
              <a:t>                           (Raster scan image into vector)</a:t>
            </a:r>
          </a:p>
          <a:p>
            <a:pPr eaLnBrk="1" hangingPunct="1">
              <a:buFontTx/>
              <a:buNone/>
            </a:pPr>
            <a:endParaRPr lang="en-US" sz="2800"/>
          </a:p>
          <a:p>
            <a:pPr eaLnBrk="1" hangingPunct="1">
              <a:buFontTx/>
              <a:buNone/>
            </a:pPr>
            <a:endParaRPr lang="en-US" sz="2800"/>
          </a:p>
          <a:p>
            <a:pPr eaLnBrk="1" hangingPunct="1"/>
            <a:r>
              <a:rPr lang="en-US" sz="2800"/>
              <a:t>This means we can express an image as the linear combination of a set of basis images</a:t>
            </a:r>
          </a:p>
        </p:txBody>
      </p:sp>
      <p:graphicFrame>
        <p:nvGraphicFramePr>
          <p:cNvPr id="2458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295400" y="2514600"/>
          <a:ext cx="54864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26" name="Equation" r:id="rId4" imgW="2819400" imgH="457200" progId="Equation.3">
                  <p:embed/>
                </p:oleObj>
              </mc:Choice>
              <mc:Fallback>
                <p:oleObj name="Equation" r:id="rId4" imgW="281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14600"/>
                        <a:ext cx="54864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1" name="Group 49"/>
          <p:cNvGrpSpPr>
            <a:grpSpLocks/>
          </p:cNvGrpSpPr>
          <p:nvPr/>
        </p:nvGrpSpPr>
        <p:grpSpPr bwMode="auto">
          <a:xfrm>
            <a:off x="914400" y="4038600"/>
            <a:ext cx="1508125" cy="1219200"/>
            <a:chOff x="624" y="2976"/>
            <a:chExt cx="950" cy="768"/>
          </a:xfrm>
        </p:grpSpPr>
        <p:grpSp>
          <p:nvGrpSpPr>
            <p:cNvPr id="24582" name="Group 48"/>
            <p:cNvGrpSpPr>
              <a:grpSpLocks/>
            </p:cNvGrpSpPr>
            <p:nvPr/>
          </p:nvGrpSpPr>
          <p:grpSpPr bwMode="auto">
            <a:xfrm>
              <a:off x="624" y="3168"/>
              <a:ext cx="768" cy="432"/>
              <a:chOff x="624" y="3168"/>
              <a:chExt cx="768" cy="432"/>
            </a:xfrm>
          </p:grpSpPr>
          <p:sp>
            <p:nvSpPr>
              <p:cNvPr id="24597" name="AutoShape 24"/>
              <p:cNvSpPr>
                <a:spLocks noChangeArrowheads="1"/>
              </p:cNvSpPr>
              <p:nvPr/>
            </p:nvSpPr>
            <p:spPr bwMode="auto">
              <a:xfrm>
                <a:off x="1104" y="3312"/>
                <a:ext cx="288" cy="96"/>
              </a:xfrm>
              <a:prstGeom prst="rightArrow">
                <a:avLst>
                  <a:gd name="adj1" fmla="val 50000"/>
                  <a:gd name="adj2" fmla="val 7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grpSp>
            <p:nvGrpSpPr>
              <p:cNvPr id="24598" name="Group 47"/>
              <p:cNvGrpSpPr>
                <a:grpSpLocks/>
              </p:cNvGrpSpPr>
              <p:nvPr/>
            </p:nvGrpSpPr>
            <p:grpSpPr bwMode="auto">
              <a:xfrm>
                <a:off x="624" y="3168"/>
                <a:ext cx="432" cy="432"/>
                <a:chOff x="624" y="3120"/>
                <a:chExt cx="432" cy="432"/>
              </a:xfrm>
            </p:grpSpPr>
            <p:grpSp>
              <p:nvGrpSpPr>
                <p:cNvPr id="24599" name="Group 15"/>
                <p:cNvGrpSpPr>
                  <a:grpSpLocks/>
                </p:cNvGrpSpPr>
                <p:nvPr/>
              </p:nvGrpSpPr>
              <p:grpSpPr bwMode="auto">
                <a:xfrm>
                  <a:off x="624" y="3120"/>
                  <a:ext cx="432" cy="144"/>
                  <a:chOff x="576" y="3504"/>
                  <a:chExt cx="432" cy="144"/>
                </a:xfrm>
              </p:grpSpPr>
              <p:sp>
                <p:nvSpPr>
                  <p:cNvPr id="24608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3504"/>
                    <a:ext cx="144" cy="144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/>
                  </a:p>
                </p:txBody>
              </p:sp>
              <p:sp>
                <p:nvSpPr>
                  <p:cNvPr id="2460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504"/>
                    <a:ext cx="144" cy="14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/>
                  </a:p>
                </p:txBody>
              </p:sp>
              <p:sp>
                <p:nvSpPr>
                  <p:cNvPr id="2461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3504"/>
                    <a:ext cx="144" cy="14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/>
                  </a:p>
                </p:txBody>
              </p:sp>
            </p:grpSp>
            <p:grpSp>
              <p:nvGrpSpPr>
                <p:cNvPr id="24600" name="Group 16"/>
                <p:cNvGrpSpPr>
                  <a:grpSpLocks/>
                </p:cNvGrpSpPr>
                <p:nvPr/>
              </p:nvGrpSpPr>
              <p:grpSpPr bwMode="auto">
                <a:xfrm>
                  <a:off x="624" y="3264"/>
                  <a:ext cx="432" cy="144"/>
                  <a:chOff x="576" y="3504"/>
                  <a:chExt cx="432" cy="144"/>
                </a:xfrm>
              </p:grpSpPr>
              <p:sp>
                <p:nvSpPr>
                  <p:cNvPr id="2460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3504"/>
                    <a:ext cx="144" cy="144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/>
                  </a:p>
                </p:txBody>
              </p:sp>
              <p:sp>
                <p:nvSpPr>
                  <p:cNvPr id="2460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504"/>
                    <a:ext cx="144" cy="14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/>
                  </a:p>
                </p:txBody>
              </p:sp>
              <p:sp>
                <p:nvSpPr>
                  <p:cNvPr id="2460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3504"/>
                    <a:ext cx="144" cy="14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/>
                  </a:p>
                </p:txBody>
              </p:sp>
            </p:grpSp>
            <p:grpSp>
              <p:nvGrpSpPr>
                <p:cNvPr id="24601" name="Group 38"/>
                <p:cNvGrpSpPr>
                  <a:grpSpLocks/>
                </p:cNvGrpSpPr>
                <p:nvPr/>
              </p:nvGrpSpPr>
              <p:grpSpPr bwMode="auto">
                <a:xfrm>
                  <a:off x="624" y="3408"/>
                  <a:ext cx="432" cy="144"/>
                  <a:chOff x="576" y="3504"/>
                  <a:chExt cx="432" cy="144"/>
                </a:xfrm>
              </p:grpSpPr>
              <p:sp>
                <p:nvSpPr>
                  <p:cNvPr id="24602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3504"/>
                    <a:ext cx="144" cy="144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/>
                  </a:p>
                </p:txBody>
              </p:sp>
              <p:sp>
                <p:nvSpPr>
                  <p:cNvPr id="24603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504"/>
                    <a:ext cx="144" cy="14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/>
                  </a:p>
                </p:txBody>
              </p:sp>
              <p:sp>
                <p:nvSpPr>
                  <p:cNvPr id="24604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3504"/>
                    <a:ext cx="144" cy="14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/>
                  </a:p>
                </p:txBody>
              </p:sp>
            </p:grpSp>
          </p:grpSp>
        </p:grpSp>
        <p:grpSp>
          <p:nvGrpSpPr>
            <p:cNvPr id="24583" name="Group 46"/>
            <p:cNvGrpSpPr>
              <a:grpSpLocks/>
            </p:cNvGrpSpPr>
            <p:nvPr/>
          </p:nvGrpSpPr>
          <p:grpSpPr bwMode="auto">
            <a:xfrm>
              <a:off x="1488" y="2976"/>
              <a:ext cx="86" cy="768"/>
              <a:chOff x="1488" y="3024"/>
              <a:chExt cx="144" cy="1296"/>
            </a:xfrm>
          </p:grpSpPr>
          <p:grpSp>
            <p:nvGrpSpPr>
              <p:cNvPr id="24584" name="Group 37"/>
              <p:cNvGrpSpPr>
                <a:grpSpLocks/>
              </p:cNvGrpSpPr>
              <p:nvPr/>
            </p:nvGrpSpPr>
            <p:grpSpPr bwMode="auto">
              <a:xfrm>
                <a:off x="1488" y="3024"/>
                <a:ext cx="144" cy="864"/>
                <a:chOff x="1296" y="2976"/>
                <a:chExt cx="144" cy="864"/>
              </a:xfrm>
            </p:grpSpPr>
            <p:grpSp>
              <p:nvGrpSpPr>
                <p:cNvPr id="24589" name="Group 25"/>
                <p:cNvGrpSpPr>
                  <a:grpSpLocks/>
                </p:cNvGrpSpPr>
                <p:nvPr/>
              </p:nvGrpSpPr>
              <p:grpSpPr bwMode="auto">
                <a:xfrm rot="5400000">
                  <a:off x="1152" y="3120"/>
                  <a:ext cx="432" cy="144"/>
                  <a:chOff x="576" y="3504"/>
                  <a:chExt cx="432" cy="144"/>
                </a:xfrm>
              </p:grpSpPr>
              <p:sp>
                <p:nvSpPr>
                  <p:cNvPr id="24594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3504"/>
                    <a:ext cx="144" cy="144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/>
                  </a:p>
                </p:txBody>
              </p:sp>
              <p:sp>
                <p:nvSpPr>
                  <p:cNvPr id="24595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504"/>
                    <a:ext cx="144" cy="14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/>
                  </a:p>
                </p:txBody>
              </p:sp>
              <p:sp>
                <p:nvSpPr>
                  <p:cNvPr id="24596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3504"/>
                    <a:ext cx="144" cy="14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/>
                  </a:p>
                </p:txBody>
              </p:sp>
            </p:grpSp>
            <p:grpSp>
              <p:nvGrpSpPr>
                <p:cNvPr id="24590" name="Group 29"/>
                <p:cNvGrpSpPr>
                  <a:grpSpLocks/>
                </p:cNvGrpSpPr>
                <p:nvPr/>
              </p:nvGrpSpPr>
              <p:grpSpPr bwMode="auto">
                <a:xfrm rot="5400000">
                  <a:off x="1152" y="3552"/>
                  <a:ext cx="432" cy="144"/>
                  <a:chOff x="576" y="3504"/>
                  <a:chExt cx="432" cy="144"/>
                </a:xfrm>
              </p:grpSpPr>
              <p:sp>
                <p:nvSpPr>
                  <p:cNvPr id="24591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3504"/>
                    <a:ext cx="144" cy="144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/>
                  </a:p>
                </p:txBody>
              </p:sp>
              <p:sp>
                <p:nvSpPr>
                  <p:cNvPr id="24592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504"/>
                    <a:ext cx="144" cy="14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/>
                  </a:p>
                </p:txBody>
              </p:sp>
              <p:sp>
                <p:nvSpPr>
                  <p:cNvPr id="24593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3504"/>
                    <a:ext cx="144" cy="144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/>
                  </a:p>
                </p:txBody>
              </p:sp>
            </p:grpSp>
          </p:grpSp>
          <p:grpSp>
            <p:nvGrpSpPr>
              <p:cNvPr id="24585" name="Group 42"/>
              <p:cNvGrpSpPr>
                <a:grpSpLocks/>
              </p:cNvGrpSpPr>
              <p:nvPr/>
            </p:nvGrpSpPr>
            <p:grpSpPr bwMode="auto">
              <a:xfrm rot="5400000">
                <a:off x="1344" y="4032"/>
                <a:ext cx="432" cy="144"/>
                <a:chOff x="576" y="3504"/>
                <a:chExt cx="432" cy="144"/>
              </a:xfrm>
            </p:grpSpPr>
            <p:sp>
              <p:nvSpPr>
                <p:cNvPr id="24586" name="Rectangle 43"/>
                <p:cNvSpPr>
                  <a:spLocks noChangeArrowheads="1"/>
                </p:cNvSpPr>
                <p:nvPr/>
              </p:nvSpPr>
              <p:spPr bwMode="auto">
                <a:xfrm>
                  <a:off x="576" y="3504"/>
                  <a:ext cx="144" cy="144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/>
                </a:p>
              </p:txBody>
            </p:sp>
            <p:sp>
              <p:nvSpPr>
                <p:cNvPr id="24587" name="Rectangle 44"/>
                <p:cNvSpPr>
                  <a:spLocks noChangeArrowheads="1"/>
                </p:cNvSpPr>
                <p:nvPr/>
              </p:nvSpPr>
              <p:spPr bwMode="auto">
                <a:xfrm>
                  <a:off x="720" y="3504"/>
                  <a:ext cx="144" cy="144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/>
                </a:p>
              </p:txBody>
            </p:sp>
            <p:sp>
              <p:nvSpPr>
                <p:cNvPr id="24588" name="Rectangle 45"/>
                <p:cNvSpPr>
                  <a:spLocks noChangeArrowheads="1"/>
                </p:cNvSpPr>
                <p:nvPr/>
              </p:nvSpPr>
              <p:spPr bwMode="auto">
                <a:xfrm>
                  <a:off x="864" y="3504"/>
                  <a:ext cx="144" cy="144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/>
                </a:p>
              </p:txBody>
            </p:sp>
          </p:grp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F7F3-A599-42C5-AED2-8AC590FCE30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23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itchFamily="18" charset="-34"/>
              </a:rPr>
              <a:t>PCA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458200" cy="144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Find a set of orthogonal principal components (basis)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reconstructed image is a linear combination of the principal components plus mean face 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4600"/>
            <a:ext cx="91440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7604" y="2201564"/>
            <a:ext cx="2139219" cy="237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8824" y="42788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Coefficients</a:t>
            </a:r>
          </a:p>
        </p:txBody>
      </p:sp>
      <p:cxnSp>
        <p:nvCxnSpPr>
          <p:cNvPr id="7" name="Curved Connector 6"/>
          <p:cNvCxnSpPr/>
          <p:nvPr/>
        </p:nvCxnSpPr>
        <p:spPr>
          <a:xfrm rot="10800000">
            <a:off x="846160" y="3262952"/>
            <a:ext cx="3913497" cy="1512332"/>
          </a:xfrm>
          <a:prstGeom prst="curvedConnector3">
            <a:avLst>
              <a:gd name="adj1" fmla="val 6408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 not like about PCA?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r>
              <a:rPr lang="en-US" dirty="0"/>
              <a:t>PCA involves adding up some basis vectors then subtracting others</a:t>
            </a:r>
          </a:p>
          <a:p>
            <a:r>
              <a:rPr lang="en-US" dirty="0"/>
              <a:t>Basis vectors aren’t physically intuitive (negative) for many applications, e.g. documents</a:t>
            </a:r>
          </a:p>
          <a:p>
            <a:r>
              <a:rPr lang="en-US" dirty="0"/>
              <a:t>Subtracting doesn’t make sense in context of some applications</a:t>
            </a:r>
          </a:p>
          <a:p>
            <a:pPr lvl="2"/>
            <a:r>
              <a:rPr lang="en-US" sz="2400" dirty="0"/>
              <a:t>How do you subtract a face?</a:t>
            </a:r>
          </a:p>
          <a:p>
            <a:pPr lvl="2"/>
            <a:r>
              <a:rPr lang="en-US" sz="2400" dirty="0"/>
              <a:t>What does subtraction mean in the context of document classification?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Representation Learning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Unsupervised Representation Learning (PCA, NMF)</a:t>
            </a:r>
          </a:p>
          <a:p>
            <a:pPr lvl="1"/>
            <a:r>
              <a:rPr lang="en-US" dirty="0"/>
              <a:t>Supervised Representation Learning (LDA, GE)</a:t>
            </a:r>
          </a:p>
          <a:p>
            <a:pPr lvl="1"/>
            <a:r>
              <a:rPr lang="en-US" dirty="0"/>
              <a:t>Clustering and Applications</a:t>
            </a:r>
          </a:p>
          <a:p>
            <a:r>
              <a:rPr lang="en-US" dirty="0"/>
              <a:t>Patter Recognition </a:t>
            </a:r>
            <a:r>
              <a:rPr lang="en-US" altLang="zh-CN" dirty="0"/>
              <a:t>Models</a:t>
            </a:r>
            <a:endParaRPr lang="en-US" dirty="0"/>
          </a:p>
          <a:p>
            <a:pPr lvl="1"/>
            <a:r>
              <a:rPr lang="en-US" dirty="0"/>
              <a:t>Gaussian Mixture Model and Boosting</a:t>
            </a:r>
          </a:p>
          <a:p>
            <a:pPr lvl="1"/>
            <a:r>
              <a:rPr lang="en-US" dirty="0"/>
              <a:t>Support Vector Machines</a:t>
            </a:r>
          </a:p>
          <a:p>
            <a:pPr lvl="1"/>
            <a:r>
              <a:rPr lang="en-US" dirty="0"/>
              <a:t>Deep Learning </a:t>
            </a:r>
            <a:r>
              <a:rPr lang="en-US" altLang="zh-CN" dirty="0"/>
              <a:t>(</a:t>
            </a:r>
            <a:r>
              <a:rPr lang="en-US" altLang="zh-CN" i="1" dirty="0"/>
              <a:t>a.k.a. </a:t>
            </a:r>
            <a:r>
              <a:rPr lang="en-US" altLang="zh-CN" dirty="0"/>
              <a:t>deep neural networks)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960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itchFamily="18" charset="-34"/>
              </a:rPr>
              <a:t>Non-negative Matrix Factorization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7924800" cy="1066800"/>
          </a:xfrm>
        </p:spPr>
        <p:txBody>
          <a:bodyPr/>
          <a:lstStyle/>
          <a:p>
            <a:r>
              <a:rPr lang="en-US" sz="2800" dirty="0"/>
              <a:t>Like PCA, except that the coefficients in the linear combination cannot be negative</a:t>
            </a:r>
          </a:p>
        </p:txBody>
      </p:sp>
      <p:pic>
        <p:nvPicPr>
          <p:cNvPr id="1126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28600" y="1676400"/>
            <a:ext cx="8686800" cy="4675188"/>
          </a:xfrm>
          <a:noFill/>
          <a:ln/>
        </p:spPr>
      </p:pic>
      <p:sp>
        <p:nvSpPr>
          <p:cNvPr id="3" name="TextBox 2"/>
          <p:cNvSpPr txBox="1"/>
          <p:nvPr/>
        </p:nvSpPr>
        <p:spPr>
          <a:xfrm>
            <a:off x="4599296" y="4114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Coefficients</a:t>
            </a:r>
          </a:p>
        </p:txBody>
      </p:sp>
      <p:cxnSp>
        <p:nvCxnSpPr>
          <p:cNvPr id="5" name="Curved Connector 4"/>
          <p:cNvCxnSpPr/>
          <p:nvPr/>
        </p:nvCxnSpPr>
        <p:spPr>
          <a:xfrm rot="10800000">
            <a:off x="699448" y="3059668"/>
            <a:ext cx="3913496" cy="1512332"/>
          </a:xfrm>
          <a:prstGeom prst="curvedConnector3">
            <a:avLst>
              <a:gd name="adj1" fmla="val 828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F7F3-A599-42C5-AED2-8AC590FCE30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2242" y="6324600"/>
            <a:ext cx="580235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/>
              <a:t>Proposed by </a:t>
            </a:r>
            <a:r>
              <a:rPr lang="en-SG" sz="2400" dirty="0"/>
              <a:t>D. Lee and H. </a:t>
            </a:r>
            <a:r>
              <a:rPr lang="en-SG" sz="2400" dirty="0" err="1"/>
              <a:t>Seung</a:t>
            </a:r>
            <a:r>
              <a:rPr lang="en-SG" sz="2400" dirty="0"/>
              <a:t> (NIPS 2000)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Non-negative Matrix Factorization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 algn="just">
              <a:buFont typeface="Arial" pitchFamily="34" charset="0"/>
              <a:buChar char="•"/>
            </a:pPr>
            <a:r>
              <a:rPr lang="en-US" altLang="zh-CN" sz="2800" dirty="0">
                <a:latin typeface="Mongolian Baiti" pitchFamily="66" charset="0"/>
                <a:cs typeface="Mongolian Baiti" pitchFamily="66" charset="0"/>
              </a:rPr>
              <a:t>Matrix factorization: </a:t>
            </a:r>
            <a:r>
              <a:rPr lang="en-US" altLang="zh-CN" sz="2800" dirty="0" err="1">
                <a:latin typeface="Mongolian Baiti" pitchFamily="66" charset="0"/>
                <a:cs typeface="Mongolian Baiti" pitchFamily="66" charset="0"/>
              </a:rPr>
              <a:t>V</a:t>
            </a:r>
            <a:r>
              <a:rPr lang="en-US" altLang="zh-CN" sz="2800" dirty="0" err="1">
                <a:latin typeface="Mongolian Baiti" pitchFamily="66" charset="0"/>
                <a:cs typeface="Mongolian Baiti" pitchFamily="66" charset="0"/>
                <a:sym typeface="Symbol" panose="05050102010706020507" pitchFamily="18" charset="2"/>
              </a:rPr>
              <a:t></a:t>
            </a:r>
            <a:r>
              <a:rPr lang="en-US" altLang="zh-CN" sz="2800" dirty="0" err="1">
                <a:latin typeface="Mongolian Baiti" pitchFamily="66" charset="0"/>
                <a:cs typeface="Mongolian Baiti" pitchFamily="66" charset="0"/>
              </a:rPr>
              <a:t>WH</a:t>
            </a:r>
            <a:endParaRPr lang="en-US" altLang="zh-CN" sz="2800" dirty="0">
              <a:latin typeface="Mongolian Baiti" pitchFamily="66" charset="0"/>
              <a:cs typeface="Mongolian Baiti" pitchFamily="66" charset="0"/>
            </a:endParaRPr>
          </a:p>
          <a:p>
            <a:pPr marL="742950" lvl="2" indent="-342900" algn="just"/>
            <a:r>
              <a:rPr lang="en-US" altLang="zh-CN" sz="2400" dirty="0">
                <a:latin typeface="Mongolian Baiti" pitchFamily="66" charset="0"/>
                <a:cs typeface="Mongolian Baiti" pitchFamily="66" charset="0"/>
              </a:rPr>
              <a:t>V: </a:t>
            </a:r>
            <a:r>
              <a:rPr lang="en-US" altLang="zh-CN" sz="2400" dirty="0" err="1">
                <a:latin typeface="Mongolian Baiti" pitchFamily="66" charset="0"/>
                <a:cs typeface="Mongolian Baiti" pitchFamily="66" charset="0"/>
              </a:rPr>
              <a:t>n</a:t>
            </a:r>
            <a:r>
              <a:rPr lang="en-US" altLang="zh-CN" sz="2400" dirty="0" err="1">
                <a:latin typeface="Mongolian Baiti" pitchFamily="66" charset="0"/>
                <a:cs typeface="Mongolian Baiti" pitchFamily="66" charset="0"/>
                <a:sym typeface="Symbol" panose="05050102010706020507" pitchFamily="18" charset="2"/>
              </a:rPr>
              <a:t>m</a:t>
            </a:r>
            <a:r>
              <a:rPr lang="en-US" altLang="zh-CN" sz="2400" dirty="0">
                <a:latin typeface="Mongolian Baiti" pitchFamily="66" charset="0"/>
                <a:cs typeface="Mongolian Baiti" pitchFamily="66" charset="0"/>
                <a:sym typeface="Symbol" panose="05050102010706020507" pitchFamily="18" charset="2"/>
              </a:rPr>
              <a:t> matrix. Each column of which contains n nonnegative pixel values of one of the m facial images.</a:t>
            </a:r>
          </a:p>
          <a:p>
            <a:pPr marL="742950" lvl="2" indent="-342900" algn="just"/>
            <a:r>
              <a:rPr lang="en-US" altLang="zh-CN" sz="2400" dirty="0">
                <a:latin typeface="Mongolian Baiti" pitchFamily="66" charset="0"/>
                <a:cs typeface="Mongolian Baiti" pitchFamily="66" charset="0"/>
                <a:sym typeface="Symbol" panose="05050102010706020507" pitchFamily="18" charset="2"/>
              </a:rPr>
              <a:t>W: (</a:t>
            </a:r>
            <a:r>
              <a:rPr lang="en-US" altLang="zh-CN" sz="2400" dirty="0" err="1">
                <a:latin typeface="Mongolian Baiti" pitchFamily="66" charset="0"/>
                <a:cs typeface="Mongolian Baiti" pitchFamily="66" charset="0"/>
                <a:sym typeface="Symbol" panose="05050102010706020507" pitchFamily="18" charset="2"/>
              </a:rPr>
              <a:t>nr</a:t>
            </a:r>
            <a:r>
              <a:rPr lang="en-US" altLang="zh-CN" sz="2400" dirty="0">
                <a:latin typeface="Mongolian Baiti" pitchFamily="66" charset="0"/>
                <a:cs typeface="Mongolian Baiti" pitchFamily="66" charset="0"/>
                <a:sym typeface="Symbol" panose="05050102010706020507" pitchFamily="18" charset="2"/>
              </a:rPr>
              <a:t>): r columns of W are called basis images.</a:t>
            </a:r>
          </a:p>
          <a:p>
            <a:pPr marL="742950" lvl="2" indent="-342900" algn="just"/>
            <a:r>
              <a:rPr lang="en-US" altLang="zh-CN" sz="2400" dirty="0">
                <a:latin typeface="Mongolian Baiti" pitchFamily="66" charset="0"/>
                <a:cs typeface="Mongolian Baiti" pitchFamily="66" charset="0"/>
                <a:sym typeface="Symbol" panose="05050102010706020507" pitchFamily="18" charset="2"/>
              </a:rPr>
              <a:t>H:  (</a:t>
            </a:r>
            <a:r>
              <a:rPr lang="en-US" altLang="zh-CN" sz="2400" dirty="0" err="1">
                <a:latin typeface="Mongolian Baiti" pitchFamily="66" charset="0"/>
                <a:cs typeface="Mongolian Baiti" pitchFamily="66" charset="0"/>
                <a:sym typeface="Symbol" panose="05050102010706020507" pitchFamily="18" charset="2"/>
              </a:rPr>
              <a:t>rm</a:t>
            </a:r>
            <a:r>
              <a:rPr lang="en-US" altLang="zh-CN" sz="2400" dirty="0">
                <a:latin typeface="Mongolian Baiti" pitchFamily="66" charset="0"/>
                <a:cs typeface="Mongolian Baiti" pitchFamily="66" charset="0"/>
                <a:sym typeface="Symbol" panose="05050102010706020507" pitchFamily="18" charset="2"/>
              </a:rPr>
              <a:t>): each column of H is called encoding.</a:t>
            </a:r>
            <a:endParaRPr lang="en-US" altLang="zh-CN" sz="2400" dirty="0">
              <a:latin typeface="Mongolian Baiti" pitchFamily="66" charset="0"/>
              <a:cs typeface="Mongolian Baiti" pitchFamily="66" charset="0"/>
            </a:endParaRPr>
          </a:p>
          <a:p>
            <a:pPr algn="just"/>
            <a:endParaRPr lang="en-US" dirty="0">
              <a:latin typeface="Mongolian Baiti" pitchFamily="66" charset="0"/>
              <a:cs typeface="Mongolian Baiti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962400"/>
            <a:ext cx="1524000" cy="174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191000"/>
            <a:ext cx="263842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65727" y="6019800"/>
            <a:ext cx="2477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Arial" charset="0"/>
              </a:rPr>
              <a:t>V: </a:t>
            </a:r>
            <a:r>
              <a:rPr lang="en-US" sz="1400" dirty="0">
                <a:latin typeface="Times New Roman" pitchFamily="18" charset="0"/>
                <a:cs typeface="Arial" charset="0"/>
              </a:rPr>
              <a:t>an image is a column vector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3200400" y="6019800"/>
            <a:ext cx="286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Arial" charset="0"/>
              </a:rPr>
              <a:t>W: </a:t>
            </a:r>
            <a:r>
              <a:rPr lang="en-US" sz="1400" dirty="0">
                <a:latin typeface="Times New Roman" pitchFamily="18" charset="0"/>
                <a:cs typeface="Arial" charset="0"/>
              </a:rPr>
              <a:t>a basis image is a column vector</a:t>
            </a:r>
            <a:endParaRPr lang="en-SG" sz="1400" dirty="0"/>
          </a:p>
        </p:txBody>
      </p:sp>
      <p:sp>
        <p:nvSpPr>
          <p:cNvPr id="9" name="Rectangle 8"/>
          <p:cNvSpPr/>
          <p:nvPr/>
        </p:nvSpPr>
        <p:spPr>
          <a:xfrm>
            <a:off x="5181600" y="54864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Arial" charset="0"/>
              </a:rPr>
              <a:t>……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6049277" y="6033448"/>
            <a:ext cx="31389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Arial" charset="0"/>
              </a:rPr>
              <a:t>H: </a:t>
            </a:r>
            <a:r>
              <a:rPr lang="en-US" sz="1400" dirty="0">
                <a:latin typeface="Times New Roman" pitchFamily="18" charset="0"/>
                <a:cs typeface="Arial" charset="0"/>
              </a:rPr>
              <a:t>a coefficient vector (shown as matrix</a:t>
            </a:r>
          </a:p>
          <a:p>
            <a:r>
              <a:rPr lang="en-US" sz="1400" dirty="0">
                <a:latin typeface="Times New Roman" pitchFamily="18" charset="0"/>
                <a:cs typeface="Arial" charset="0"/>
              </a:rPr>
              <a:t>       here) is a column vector</a:t>
            </a:r>
            <a:endParaRPr lang="en-SG" sz="1400" dirty="0"/>
          </a:p>
        </p:txBody>
      </p:sp>
      <p:cxnSp>
        <p:nvCxnSpPr>
          <p:cNvPr id="11" name="Curved Connector 10"/>
          <p:cNvCxnSpPr/>
          <p:nvPr/>
        </p:nvCxnSpPr>
        <p:spPr>
          <a:xfrm rot="10800000">
            <a:off x="3872552" y="4191000"/>
            <a:ext cx="2259842" cy="1759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0800000">
            <a:off x="3888474" y="4278995"/>
            <a:ext cx="2259843" cy="7000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Picture 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63521"/>
            <a:ext cx="2244001" cy="1275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urved Down Arrow 13"/>
          <p:cNvSpPr/>
          <p:nvPr/>
        </p:nvSpPr>
        <p:spPr>
          <a:xfrm rot="10800000">
            <a:off x="609599" y="5458389"/>
            <a:ext cx="5830971" cy="685800"/>
          </a:xfrm>
          <a:prstGeom prst="curvedDownArrow">
            <a:avLst>
              <a:gd name="adj1" fmla="val 25000"/>
              <a:gd name="adj2" fmla="val 50000"/>
              <a:gd name="adj3" fmla="val 19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Down Arrow 14"/>
          <p:cNvSpPr/>
          <p:nvPr/>
        </p:nvSpPr>
        <p:spPr>
          <a:xfrm rot="10800000" flipV="1">
            <a:off x="685801" y="3809999"/>
            <a:ext cx="5830971" cy="533400"/>
          </a:xfrm>
          <a:prstGeom prst="curvedDownArrow">
            <a:avLst>
              <a:gd name="adj1" fmla="val 25000"/>
              <a:gd name="adj2" fmla="val 50000"/>
              <a:gd name="adj3" fmla="val 1903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4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NMF Basis Vectors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3200" dirty="0"/>
              <a:t>Only allowing adding basis vectors makes intuitive sense</a:t>
            </a:r>
          </a:p>
          <a:p>
            <a:pPr lvl="1" algn="just">
              <a:lnSpc>
                <a:spcPct val="90000"/>
              </a:lnSpc>
            </a:pPr>
            <a:r>
              <a:rPr lang="en-US" sz="2800" dirty="0"/>
              <a:t>Has physical similarity in neurons</a:t>
            </a:r>
          </a:p>
          <a:p>
            <a:pPr algn="just">
              <a:lnSpc>
                <a:spcPct val="90000"/>
              </a:lnSpc>
            </a:pPr>
            <a:r>
              <a:rPr lang="en-US" sz="3200" dirty="0"/>
              <a:t>Forcing the reconstruction coefficients to be nonnegative leads to </a:t>
            </a:r>
            <a:r>
              <a:rPr lang="en-US" sz="3200" b="1" dirty="0">
                <a:solidFill>
                  <a:srgbClr val="FF0000"/>
                </a:solidFill>
              </a:rPr>
              <a:t>nice</a:t>
            </a:r>
            <a:r>
              <a:rPr lang="en-US" sz="3200" dirty="0"/>
              <a:t> basis vectors</a:t>
            </a:r>
          </a:p>
          <a:p>
            <a:pPr lvl="1" algn="just">
              <a:lnSpc>
                <a:spcPct val="90000"/>
              </a:lnSpc>
            </a:pPr>
            <a:r>
              <a:rPr lang="en-US" sz="2800" dirty="0"/>
              <a:t>To reconstruct vector (image), all you can do is to add in more basis vectors</a:t>
            </a:r>
          </a:p>
          <a:p>
            <a:pPr lvl="1" algn="just">
              <a:lnSpc>
                <a:spcPct val="90000"/>
              </a:lnSpc>
            </a:pPr>
            <a:r>
              <a:rPr lang="en-US" sz="2800" dirty="0"/>
              <a:t>This leads to basis vectors that represent parts</a:t>
            </a:r>
          </a:p>
          <a:p>
            <a:pPr algn="just">
              <a:lnSpc>
                <a:spcPct val="90000"/>
              </a:lnSpc>
            </a:pP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94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itchFamily="18" charset="-34"/>
              </a:rPr>
              <a:t>Objective Function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5727" y="1219200"/>
            <a:ext cx="8922485" cy="4114800"/>
          </a:xfrm>
        </p:spPr>
        <p:txBody>
          <a:bodyPr/>
          <a:lstStyle/>
          <a:p>
            <a:r>
              <a:rPr lang="en-US" sz="2400" dirty="0"/>
              <a:t>Assume </a:t>
            </a:r>
            <a:r>
              <a:rPr lang="en-US" sz="2400" i="1" dirty="0"/>
              <a:t>V</a:t>
            </a:r>
            <a:r>
              <a:rPr lang="en-US" sz="2400" dirty="0"/>
              <a:t> is the sample matrix, the task is to approximate the original data matrix with two nonnegative data matrices:</a:t>
            </a:r>
          </a:p>
          <a:p>
            <a:endParaRPr lang="en-US" sz="24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2400" dirty="0"/>
              <a:t>Let the value of a pixel in the original input image be </a:t>
            </a:r>
            <a:r>
              <a:rPr lang="en-US" sz="2400" i="1" dirty="0"/>
              <a:t>V</a:t>
            </a:r>
            <a:r>
              <a:rPr lang="en-US" sz="2400" i="1" baseline="-25000" dirty="0"/>
              <a:t>i</a:t>
            </a:r>
            <a:r>
              <a:rPr lang="en-US" sz="2400" i="1" baseline="-25000" dirty="0">
                <a:cs typeface="Arial" panose="020B0604020202020204" pitchFamily="34" charset="0"/>
              </a:rPr>
              <a:t>µ</a:t>
            </a:r>
            <a:r>
              <a:rPr lang="en-US" sz="2400" dirty="0"/>
              <a:t>.  Let </a:t>
            </a:r>
            <a:r>
              <a:rPr lang="en-US" sz="2400" i="1" dirty="0"/>
              <a:t>(</a:t>
            </a:r>
            <a:r>
              <a:rPr lang="en-US" sz="2400" i="1" dirty="0" err="1"/>
              <a:t>WH</a:t>
            </a:r>
            <a:r>
              <a:rPr lang="en-US" sz="2400" i="1" dirty="0"/>
              <a:t>)</a:t>
            </a:r>
            <a:r>
              <a:rPr lang="en-US" sz="2400" i="1" baseline="-25000" dirty="0" err="1"/>
              <a:t>i</a:t>
            </a:r>
            <a:r>
              <a:rPr lang="en-US" sz="2400" i="1" baseline="-25000" dirty="0">
                <a:cs typeface="Arial" panose="020B0604020202020204" pitchFamily="34" charset="0"/>
              </a:rPr>
              <a:t>µ</a:t>
            </a:r>
            <a:r>
              <a:rPr lang="en-US" sz="2400" dirty="0"/>
              <a:t> be the reconstructed pixel.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959161"/>
              </p:ext>
            </p:extLst>
          </p:nvPr>
        </p:nvGraphicFramePr>
        <p:xfrm>
          <a:off x="1905000" y="2133600"/>
          <a:ext cx="4876800" cy="724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25" name="Equation" r:id="rId3" imgW="2222280" imgH="330120" progId="Equation.DSMT4">
                  <p:embed/>
                </p:oleObj>
              </mc:Choice>
              <mc:Fallback>
                <p:oleObj name="Equation" r:id="rId3" imgW="2222280" imgH="3301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133600"/>
                        <a:ext cx="4876800" cy="7243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C9FCE-6369-4949-B8E8-26EA6034CD97}" type="slidenum">
              <a:rPr lang="en-US" smtClean="0"/>
              <a:pPr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0" y="4182623"/>
                <a:ext cx="7217570" cy="465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𝑖𝑎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182623"/>
                <a:ext cx="7217570" cy="4655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itchFamily="18" charset="-34"/>
              </a:rPr>
              <a:t>How do we derive the update rules (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itchFamily="18" charset="-34"/>
              </a:rPr>
              <a:t>H only, W similar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itchFamily="18" charset="-34"/>
              </a:rPr>
              <a:t>)?</a:t>
            </a: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3581400"/>
          </a:xfrm>
        </p:spPr>
        <p:txBody>
          <a:bodyPr/>
          <a:lstStyle/>
          <a:p>
            <a:r>
              <a:rPr lang="en-US" sz="2800" dirty="0"/>
              <a:t>Use gradient descent to find a local minimum</a:t>
            </a:r>
          </a:p>
          <a:p>
            <a:endParaRPr lang="en-US" sz="2800" dirty="0"/>
          </a:p>
          <a:p>
            <a:r>
              <a:rPr lang="en-US" sz="2800" dirty="0"/>
              <a:t>The gradient descent update rule is:</a:t>
            </a:r>
          </a:p>
          <a:p>
            <a:pPr>
              <a:buFontTx/>
              <a:buNone/>
            </a:pPr>
            <a:r>
              <a:rPr lang="en-US" sz="2800" dirty="0"/>
              <a:t> </a:t>
            </a:r>
          </a:p>
        </p:txBody>
      </p:sp>
      <p:pic>
        <p:nvPicPr>
          <p:cNvPr id="21513" name="Picture 1033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/>
          <a:srcRect t="16617"/>
          <a:stretch>
            <a:fillRect/>
          </a:stretch>
        </p:blipFill>
        <p:spPr>
          <a:xfrm>
            <a:off x="1600200" y="3505200"/>
            <a:ext cx="5486400" cy="609599"/>
          </a:xfrm>
          <a:noFill/>
          <a:ln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C9FCE-6369-4949-B8E8-26EA6034CD9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Explosion 2 6"/>
          <p:cNvSpPr/>
          <p:nvPr/>
        </p:nvSpPr>
        <p:spPr>
          <a:xfrm>
            <a:off x="5029200" y="4394142"/>
            <a:ext cx="3276600" cy="1447800"/>
          </a:xfrm>
          <a:prstGeom prst="irregularSeal2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Try by yourself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itchFamily="18" charset="-34"/>
              </a:rPr>
              <a:t>Deriving Update Rules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ngsana New" pitchFamily="18" charset="-34"/>
              </a:rPr>
              <a:t>(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ngsana New" pitchFamily="18" charset="-34"/>
              </a:rPr>
              <a:t>H only, W similar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ngsana New" pitchFamily="18" charset="-34"/>
              </a:rPr>
              <a:t>)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ngsana New" pitchFamily="18" charset="-34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z="2800" dirty="0"/>
              <a:t>Gradient Descent Rule: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Set </a:t>
            </a:r>
          </a:p>
          <a:p>
            <a:endParaRPr lang="en-US" sz="2800" dirty="0"/>
          </a:p>
          <a:p>
            <a:r>
              <a:rPr lang="en-US" sz="2800" dirty="0"/>
              <a:t>The update rule becomes </a:t>
            </a:r>
          </a:p>
        </p:txBody>
      </p:sp>
      <p:pic>
        <p:nvPicPr>
          <p:cNvPr id="24586" name="Picture 10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 t="16617"/>
          <a:stretch>
            <a:fillRect/>
          </a:stretch>
        </p:blipFill>
        <p:spPr>
          <a:xfrm>
            <a:off x="1419224" y="2286000"/>
            <a:ext cx="5334000" cy="578262"/>
          </a:xfrm>
          <a:noFill/>
          <a:ln/>
        </p:spPr>
      </p:pic>
      <p:pic>
        <p:nvPicPr>
          <p:cNvPr id="24589" name="Picture 13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47800" y="2971801"/>
            <a:ext cx="2758828" cy="914399"/>
          </a:xfrm>
          <a:noFill/>
          <a:ln/>
        </p:spPr>
      </p:pic>
      <p:pic>
        <p:nvPicPr>
          <p:cNvPr id="24591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4876800"/>
            <a:ext cx="3352800" cy="90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Explosion 2 6"/>
          <p:cNvSpPr/>
          <p:nvPr/>
        </p:nvSpPr>
        <p:spPr>
          <a:xfrm>
            <a:off x="5029200" y="4394142"/>
            <a:ext cx="3276600" cy="1447800"/>
          </a:xfrm>
          <a:prstGeom prst="irregularSeal2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Try by yourself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C9FCE-6369-4949-B8E8-26EA6034CD9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significant about this?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This is a multiplicative update</a:t>
            </a:r>
          </a:p>
          <a:p>
            <a:pPr>
              <a:lnSpc>
                <a:spcPct val="90000"/>
              </a:lnSpc>
            </a:pPr>
            <a:endParaRPr lang="en-US" sz="1100" dirty="0"/>
          </a:p>
          <a:p>
            <a:pPr lvl="1">
              <a:lnSpc>
                <a:spcPct val="90000"/>
              </a:lnSpc>
            </a:pPr>
            <a:r>
              <a:rPr lang="en-US" dirty="0"/>
              <a:t>If the initial values of W and H are all non-negative, then the W and H can never become negative.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This lets us produce a non-negative factorization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See NIPS Paper for full proof that this will converge if you are interested.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hlinkClick r:id="rId2"/>
              </a:rPr>
              <a:t>http://papers.nips.cc/paper/1861-algorithms-for-non-negative-matrix-factorization.pdf</a:t>
            </a: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itchFamily="18" charset="-34"/>
              </a:rPr>
              <a:t>Example: Faces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 dirty="0"/>
              <a:t>Training set: 2429 examples</a:t>
            </a:r>
          </a:p>
          <a:p>
            <a:r>
              <a:rPr lang="en-US" sz="2800" dirty="0"/>
              <a:t>First 25 examples shown at right</a:t>
            </a:r>
          </a:p>
          <a:p>
            <a:r>
              <a:rPr lang="en-US" sz="2800" dirty="0"/>
              <a:t>Set consists of 19x19 face images</a:t>
            </a:r>
          </a:p>
        </p:txBody>
      </p:sp>
      <p:pic>
        <p:nvPicPr>
          <p:cNvPr id="61447" name="Picture 7" descr="\\Maytag\HOME\brussell\courses\6.899\nmf\OUT_PFACE_IN1_25.tif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267200" y="1847850"/>
            <a:ext cx="4648200" cy="3486150"/>
          </a:xfrm>
          <a:noFill/>
          <a:ln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8664-C35C-4E1A-9CE0-85359079F001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1" name="Picture 5" descr="C:\WINDOWS\Application Data\Microsoft\Media Catalog\OUT_PFACE1_W.bmp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76600" y="1905000"/>
            <a:ext cx="5613400" cy="4210050"/>
          </a:xfrm>
          <a:noFill/>
          <a:ln/>
        </p:spPr>
      </p:pic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itchFamily="18" charset="-34"/>
              </a:rPr>
              <a:t>Example: Faces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 dirty="0"/>
              <a:t>Basis Images:</a:t>
            </a:r>
          </a:p>
          <a:p>
            <a:pPr lvl="1"/>
            <a:r>
              <a:rPr lang="en-US" sz="2400" dirty="0"/>
              <a:t>Basis no.: 49</a:t>
            </a:r>
          </a:p>
          <a:p>
            <a:pPr lvl="1"/>
            <a:r>
              <a:rPr lang="en-US" sz="2400" dirty="0"/>
              <a:t>Iterations: 50</a:t>
            </a:r>
          </a:p>
        </p:txBody>
      </p:sp>
      <p:sp>
        <p:nvSpPr>
          <p:cNvPr id="5" name="Explosion 2 4"/>
          <p:cNvSpPr/>
          <p:nvPr/>
        </p:nvSpPr>
        <p:spPr>
          <a:xfrm>
            <a:off x="0" y="4038600"/>
            <a:ext cx="3200400" cy="1447800"/>
          </a:xfrm>
          <a:prstGeom prst="irregularSeal2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How to draw this figure?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8664-C35C-4E1A-9CE0-85359079F001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itchFamily="18" charset="-34"/>
              </a:rPr>
              <a:t>Face Reconstruction from Basis Vectors</a:t>
            </a:r>
          </a:p>
        </p:txBody>
      </p:sp>
      <p:pic>
        <p:nvPicPr>
          <p:cNvPr id="32773" name="Picture 5" descr="C:\WINDOWS\Application Data\Microsoft\Media Catalog\OUT_PFACE1_IN.bmp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324600" y="2133600"/>
            <a:ext cx="1676400" cy="1600200"/>
          </a:xfrm>
        </p:spPr>
      </p:pic>
      <p:pic>
        <p:nvPicPr>
          <p:cNvPr id="32775" name="Picture 7" descr="C:\WINDOWS\Application Data\Microsoft\Media Catalog\Copy of OUT_PFACE1_V22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4495800"/>
            <a:ext cx="1752600" cy="1600200"/>
          </a:xfrm>
          <a:prstGeom prst="rect">
            <a:avLst/>
          </a:prstGeom>
          <a:noFill/>
        </p:spPr>
      </p:pic>
      <p:pic>
        <p:nvPicPr>
          <p:cNvPr id="32776" name="Picture 8" descr="C:\WINDOWS\Application Data\Microsoft\Media Catalog\OUT_PFACE1_W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6764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7" name="Picture 9" descr="C:\WINDOWS\Application Data\Microsoft\Media Catalog\OUT_PFACE1_H22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5029200"/>
            <a:ext cx="1143000" cy="857250"/>
          </a:xfrm>
          <a:prstGeom prst="rect">
            <a:avLst/>
          </a:prstGeom>
          <a:noFill/>
        </p:spPr>
      </p:pic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2438400" y="5181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2781" name="Text Box 13"/>
          <p:cNvSpPr txBox="1">
            <a:spLocks noGrp="1" noChangeArrowheads="1"/>
          </p:cNvSpPr>
          <p:nvPr>
            <p:ph type="body" sz="half" idx="2"/>
          </p:nvPr>
        </p:nvSpPr>
        <p:spPr>
          <a:xfrm>
            <a:off x="5181600" y="5257800"/>
            <a:ext cx="381000" cy="381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=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6781800" y="1524000"/>
            <a:ext cx="1198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Original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38400" y="4572000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Arial" charset="0"/>
              </a:rPr>
              <a:t>W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3200400" y="59436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Arial" charset="0"/>
              </a:rPr>
              <a:t>h</a:t>
            </a:r>
            <a:endParaRPr lang="en-SG" dirty="0"/>
          </a:p>
        </p:txBody>
      </p:sp>
      <p:sp>
        <p:nvSpPr>
          <p:cNvPr id="12" name="Rectangle 11"/>
          <p:cNvSpPr/>
          <p:nvPr/>
        </p:nvSpPr>
        <p:spPr>
          <a:xfrm>
            <a:off x="6934200" y="6172200"/>
            <a:ext cx="744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Arial" charset="0"/>
              </a:rPr>
              <a:t>W * h</a:t>
            </a:r>
            <a:endParaRPr lang="en-SG" dirty="0"/>
          </a:p>
        </p:txBody>
      </p:sp>
      <p:sp>
        <p:nvSpPr>
          <p:cNvPr id="13" name="Explosion 2 5"/>
          <p:cNvSpPr/>
          <p:nvPr/>
        </p:nvSpPr>
        <p:spPr>
          <a:xfrm>
            <a:off x="-76200" y="5486400"/>
            <a:ext cx="3200400" cy="1447800"/>
          </a:xfrm>
          <a:prstGeom prst="irregularSeal2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How to get h?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15AB-FF8E-4DC4-ACB2-2482A289A48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438400"/>
            <a:ext cx="7772400" cy="150018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Unsupervised Feature Learning 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+mj-lt"/>
              </a:rPr>
              <a:t>Principal Component Analysis</a:t>
            </a:r>
            <a:endParaRPr lang="en-SG" sz="3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2" name="Picture 6" descr="\\Maytag\HOME\brussell\courses\6.899\nmf\OUT_CARBRUT3_IN1_25.tif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454400" y="1981200"/>
            <a:ext cx="5384800" cy="4038600"/>
          </a:xfrm>
          <a:noFill/>
          <a:ln/>
        </p:spPr>
      </p:pic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itchFamily="18" charset="-34"/>
              </a:rPr>
              <a:t>Example: Cars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Training set: 200 examples</a:t>
            </a:r>
          </a:p>
          <a:p>
            <a:r>
              <a:rPr lang="en-US" sz="2800"/>
              <a:t>First 25 examples shown at right</a:t>
            </a:r>
          </a:p>
          <a:p>
            <a:r>
              <a:rPr lang="en-US" sz="2800"/>
              <a:t>Set consists of car images taken at various orientations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8664-C35C-4E1A-9CE0-85359079F001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5" name="Picture 5" descr="\\Maytag\HOME\brussell\courses\6.899\nmf\OUT_CARBRUT3_W.tif"/>
          <p:cNvPicPr>
            <a:picLocks noChangeAspect="1" noChangeArrowheads="1"/>
          </p:cNvPicPr>
          <p:nvPr/>
        </p:nvPicPr>
        <p:blipFill rotWithShape="1">
          <a:blip r:embed="rId2" cstate="print"/>
          <a:srcRect r="4945"/>
          <a:stretch/>
        </p:blipFill>
        <p:spPr bwMode="auto">
          <a:xfrm>
            <a:off x="3276600" y="2247900"/>
            <a:ext cx="5649686" cy="4457700"/>
          </a:xfrm>
          <a:prstGeom prst="rect">
            <a:avLst/>
          </a:prstGeom>
          <a:noFill/>
        </p:spPr>
      </p:pic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itchFamily="18" charset="-34"/>
              </a:rPr>
              <a:t>Example: Cars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 dirty="0"/>
              <a:t>Basis Images</a:t>
            </a:r>
          </a:p>
          <a:p>
            <a:pPr lvl="1"/>
            <a:r>
              <a:rPr lang="en-US" sz="2400" dirty="0"/>
              <a:t>Basis no.: 49</a:t>
            </a:r>
          </a:p>
          <a:p>
            <a:pPr lvl="1"/>
            <a:r>
              <a:rPr lang="en-US" sz="2400" dirty="0"/>
              <a:t>Iterations: 310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8664-C35C-4E1A-9CE0-85359079F001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ngsana New" pitchFamily="18" charset="-34"/>
              </a:rPr>
              <a:t>Car Reconstruction from Basis Vectors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1600200" y="1676400"/>
            <a:ext cx="215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Originals (1-25)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867400" y="1676400"/>
            <a:ext cx="1868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Output (1-25)</a:t>
            </a:r>
          </a:p>
        </p:txBody>
      </p:sp>
      <p:pic>
        <p:nvPicPr>
          <p:cNvPr id="64519" name="Picture 7" descr="\\Maytag\HOME\brussell\courses\6.899\nmf\OUT_CARBRUT3_IN1_25.tif"/>
          <p:cNvPicPr>
            <a:picLocks noChangeAspect="1" noChangeArrowheads="1"/>
          </p:cNvPicPr>
          <p:nvPr/>
        </p:nvPicPr>
        <p:blipFill rotWithShape="1">
          <a:blip r:embed="rId2" cstate="print"/>
          <a:srcRect l="9869"/>
          <a:stretch/>
        </p:blipFill>
        <p:spPr bwMode="auto">
          <a:xfrm>
            <a:off x="290286" y="2286000"/>
            <a:ext cx="4738914" cy="3943350"/>
          </a:xfrm>
          <a:prstGeom prst="rect">
            <a:avLst/>
          </a:prstGeom>
          <a:noFill/>
        </p:spPr>
      </p:pic>
      <p:pic>
        <p:nvPicPr>
          <p:cNvPr id="64520" name="Picture 8" descr="\\Maytag\HOME\brussell\courses\6.899\nmf\OUT_CARBRUT3_V1_25.tif"/>
          <p:cNvPicPr>
            <a:picLocks noChangeAspect="1" noChangeArrowheads="1"/>
          </p:cNvPicPr>
          <p:nvPr/>
        </p:nvPicPr>
        <p:blipFill rotWithShape="1">
          <a:blip r:embed="rId3" cstate="print"/>
          <a:srcRect r="5866"/>
          <a:stretch/>
        </p:blipFill>
        <p:spPr bwMode="auto">
          <a:xfrm>
            <a:off x="3962400" y="2286000"/>
            <a:ext cx="4949371" cy="3943350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15AB-FF8E-4DC4-ACB2-2482A289A485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ngsana New" pitchFamily="18" charset="-34"/>
              </a:rPr>
              <a:t>Car Reconstruction from Basis Vectors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ngsana New" pitchFamily="18" charset="-34"/>
            </a:endParaRPr>
          </a:p>
        </p:txBody>
      </p:sp>
      <p:pic>
        <p:nvPicPr>
          <p:cNvPr id="55301" name="Picture 5" descr="\\Maytag\HOME\brussell\courses\6.899\nmf\OUT_CARBRUT3_IN14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3581400" cy="2686050"/>
          </a:xfrm>
          <a:prstGeom prst="rect">
            <a:avLst/>
          </a:prstGeom>
          <a:noFill/>
        </p:spPr>
      </p:pic>
      <p:pic>
        <p:nvPicPr>
          <p:cNvPr id="55302" name="Picture 6" descr="\\Maytag\HOME\brussell\courses\6.899\nmf\OUT_CARBRUT3_V14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362200"/>
            <a:ext cx="3581400" cy="2686050"/>
          </a:xfrm>
          <a:prstGeom prst="rect">
            <a:avLst/>
          </a:prstGeom>
          <a:noFill/>
        </p:spPr>
      </p:pic>
      <p:sp>
        <p:nvSpPr>
          <p:cNvPr id="5" name="Explosion 2 4"/>
          <p:cNvSpPr/>
          <p:nvPr/>
        </p:nvSpPr>
        <p:spPr>
          <a:xfrm>
            <a:off x="2438400" y="5105400"/>
            <a:ext cx="5105400" cy="1447800"/>
          </a:xfrm>
          <a:prstGeom prst="irregularSeal2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fence disappeared?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0200" y="4724400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Arial" charset="0"/>
              </a:rPr>
              <a:t>Original image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5748391" y="4736068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Arial" charset="0"/>
              </a:rPr>
              <a:t>Reconstructed image</a:t>
            </a:r>
            <a:endParaRPr lang="en-S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8664-C35C-4E1A-9CE0-85359079F001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For new image, how to obtain the reconstruction coefficients?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to use NMF for classification, e.g. face recognition?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NMF</a:t>
            </a:r>
            <a:endParaRPr lang="en-SG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2" y="1524000"/>
            <a:ext cx="7267575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054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  <a:endParaRPr lang="en-S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differences between NMF and PCA?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32712"/>
              </p:ext>
            </p:extLst>
          </p:nvPr>
        </p:nvGraphicFramePr>
        <p:xfrm>
          <a:off x="762000" y="2377440"/>
          <a:ext cx="7696200" cy="387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35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NMF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PCA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357">
                <a:tc>
                  <a:txBody>
                    <a:bodyPr/>
                    <a:lstStyle/>
                    <a:p>
                      <a:r>
                        <a:rPr lang="en-US" sz="2400" dirty="0"/>
                        <a:t>Representation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Part-based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Holistic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357">
                <a:tc>
                  <a:txBody>
                    <a:bodyPr/>
                    <a:lstStyle/>
                    <a:p>
                      <a:r>
                        <a:rPr lang="en-US" sz="2400" dirty="0"/>
                        <a:t>Basis Image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Localized features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Eigenfaces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8889">
                <a:tc>
                  <a:txBody>
                    <a:bodyPr/>
                    <a:lstStyle/>
                    <a:p>
                      <a:r>
                        <a:rPr lang="en-US" sz="2400" dirty="0"/>
                        <a:t>Constrains on W and 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Allow multiple basis images to represent a face but</a:t>
                      </a:r>
                      <a:r>
                        <a:rPr lang="en-US" sz="2400" baseline="0" dirty="0"/>
                        <a:t> only additive combinations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Each face is approximated</a:t>
                      </a:r>
                      <a:r>
                        <a:rPr lang="en-US" sz="2400" baseline="0" dirty="0"/>
                        <a:t> by a linear combination of all </a:t>
                      </a:r>
                      <a:r>
                        <a:rPr lang="en-US" sz="2400" baseline="0" dirty="0" err="1"/>
                        <a:t>eigenfaces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2946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Read and Self-Study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000" dirty="0"/>
              <a:t>Bishop, Pattern Recognition Machine Learning:</a:t>
            </a:r>
          </a:p>
          <a:p>
            <a:pPr lvl="1"/>
            <a:r>
              <a:rPr lang="en-SG" sz="1600" dirty="0"/>
              <a:t>Chapter 12, Section 12.1</a:t>
            </a:r>
          </a:p>
          <a:p>
            <a:pPr marL="457200" lvl="1" indent="0">
              <a:buNone/>
            </a:pPr>
            <a:endParaRPr lang="en-SG" sz="1600" dirty="0"/>
          </a:p>
          <a:p>
            <a:r>
              <a:rPr lang="en-SG" sz="2000" dirty="0"/>
              <a:t>D. Lee and H. </a:t>
            </a:r>
            <a:r>
              <a:rPr lang="en-SG" sz="2000" dirty="0" err="1"/>
              <a:t>Seung</a:t>
            </a:r>
            <a:r>
              <a:rPr lang="en-SG" sz="2000" dirty="0"/>
              <a:t>. </a:t>
            </a:r>
            <a:r>
              <a:rPr lang="en-SG" sz="2000" dirty="0">
                <a:hlinkClick r:id="rId3"/>
              </a:rPr>
              <a:t>Algorithms for Non-negative Matrix Factorization</a:t>
            </a:r>
            <a:r>
              <a:rPr lang="en-SG" sz="2000" dirty="0"/>
              <a:t> NIPS (2000). </a:t>
            </a:r>
          </a:p>
          <a:p>
            <a:endParaRPr lang="en-SG" sz="2000" dirty="0">
              <a:hlinkClick r:id="rId4"/>
            </a:endParaRPr>
          </a:p>
          <a:p>
            <a:r>
              <a:rPr lang="en-US" sz="2000" dirty="0"/>
              <a:t>ICA (Independent Component Analysis): </a:t>
            </a:r>
            <a:r>
              <a:rPr lang="en-US" sz="2000" dirty="0">
                <a:hlinkClick r:id="rId5"/>
              </a:rPr>
              <a:t>http://en.wikipedia.org/wiki/Independent_component_analysis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CCA</a:t>
            </a:r>
            <a:r>
              <a:rPr lang="en-US" sz="2000" dirty="0"/>
              <a:t> (Canonical Correlation Analysis): </a:t>
            </a:r>
            <a:r>
              <a:rPr lang="en-US" sz="2000" dirty="0">
                <a:hlinkClick r:id="rId6"/>
              </a:rPr>
              <a:t>http://citeseerx.ist.psu.edu/viewdoc/download?doi=10.1.1.101.6359&amp;rep=rep1&amp;type=pdf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 Learning / Extraction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>
            <a:normAutofit/>
          </a:bodyPr>
          <a:lstStyle/>
          <a:p>
            <a:r>
              <a:rPr lang="en-SG" sz="2600" dirty="0"/>
              <a:t>Representation learning refers to </a:t>
            </a:r>
            <a:r>
              <a:rPr lang="en-SG" sz="2600" dirty="0">
                <a:solidFill>
                  <a:srgbClr val="FF0000"/>
                </a:solidFill>
              </a:rPr>
              <a:t>transforming</a:t>
            </a:r>
            <a:r>
              <a:rPr lang="en-SG" sz="2600" dirty="0"/>
              <a:t> the raw data into another (possibly </a:t>
            </a:r>
            <a:r>
              <a:rPr lang="en-SG" sz="2600" dirty="0">
                <a:ln w="0"/>
                <a:latin typeface="+mn-lt"/>
                <a:cs typeface="+mn-cs"/>
              </a:rPr>
              <a:t>lower-dimensional)</a:t>
            </a:r>
            <a:r>
              <a:rPr lang="en-SG" sz="2600" dirty="0"/>
              <a:t> space.</a:t>
            </a:r>
          </a:p>
          <a:p>
            <a:r>
              <a:rPr lang="en-SG" sz="2600" dirty="0"/>
              <a:t>Such that, in the new space, one can perform pattern recognition </a:t>
            </a:r>
            <a:r>
              <a:rPr lang="en-SG" sz="2600" dirty="0">
                <a:solidFill>
                  <a:srgbClr val="FF0000"/>
                </a:solidFill>
              </a:rPr>
              <a:t>more easily</a:t>
            </a:r>
            <a:r>
              <a:rPr lang="en-SG" sz="2600" dirty="0"/>
              <a:t>.</a:t>
            </a:r>
          </a:p>
          <a:p>
            <a:r>
              <a:rPr lang="en-SG" sz="2600" dirty="0"/>
              <a:t>Criterion for good </a:t>
            </a:r>
            <a:r>
              <a:rPr lang="en-SG" altLang="zh-CN" sz="2600" dirty="0"/>
              <a:t>representation </a:t>
            </a:r>
            <a:r>
              <a:rPr lang="en-SG" sz="2600" dirty="0"/>
              <a:t>in different problem settings:</a:t>
            </a:r>
          </a:p>
          <a:p>
            <a:pPr lvl="1"/>
            <a:r>
              <a:rPr lang="en-SG" sz="2200" b="1" dirty="0"/>
              <a:t>Unsupervised</a:t>
            </a:r>
            <a:r>
              <a:rPr lang="en-SG" sz="2200" dirty="0"/>
              <a:t>: minimize information loss (no class information)</a:t>
            </a:r>
          </a:p>
          <a:p>
            <a:pPr lvl="1"/>
            <a:r>
              <a:rPr lang="en-SG" sz="2200" b="1" dirty="0"/>
              <a:t>Supervised</a:t>
            </a:r>
            <a:r>
              <a:rPr lang="en-SG" sz="2200" dirty="0"/>
              <a:t>: maximize discrimination (with class information)</a:t>
            </a:r>
          </a:p>
          <a:p>
            <a:pPr lvl="1"/>
            <a:endParaRPr lang="en-SG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cs typeface="Angsana New" pitchFamily="18" charset="-34"/>
              </a:rPr>
              <a:t>What is Feature Extraction</a:t>
            </a:r>
            <a:endParaRPr lang="en-SG" sz="3600" b="1" dirty="0">
              <a:cs typeface="Angsana New" pitchFamily="18" charset="-3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7557" y="3657600"/>
            <a:ext cx="4865443" cy="3246566"/>
            <a:chOff x="87557" y="3657600"/>
            <a:chExt cx="4865443" cy="3246566"/>
          </a:xfrm>
        </p:grpSpPr>
        <p:pic>
          <p:nvPicPr>
            <p:cNvPr id="51201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7557" y="3657600"/>
              <a:ext cx="4865443" cy="289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 rot="10800000">
              <a:off x="180201" y="3861411"/>
              <a:ext cx="553998" cy="85376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shape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79498" y="5915081"/>
              <a:ext cx="1375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thickness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40477" y="6442501"/>
              <a:ext cx="2775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Features of Digit “8”</a:t>
              </a:r>
              <a:endParaRPr lang="zh-CN" altLang="en-US" sz="24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29647" y="3409898"/>
            <a:ext cx="4343400" cy="3478272"/>
            <a:chOff x="4600068" y="3458039"/>
            <a:chExt cx="4343400" cy="3478272"/>
          </a:xfrm>
        </p:grpSpPr>
        <p:pic>
          <p:nvPicPr>
            <p:cNvPr id="4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00068" y="3458039"/>
              <a:ext cx="4343400" cy="32048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15"/>
            <p:cNvSpPr txBox="1"/>
            <p:nvPr/>
          </p:nvSpPr>
          <p:spPr>
            <a:xfrm rot="10800000">
              <a:off x="5045643" y="3646963"/>
              <a:ext cx="553998" cy="146264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expression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23391" y="5894685"/>
              <a:ext cx="1464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viewpoint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21248" y="6474646"/>
              <a:ext cx="2252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Features of Face</a:t>
              </a:r>
              <a:endParaRPr lang="zh-CN" altLang="en-US" sz="24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58304" y="1809880"/>
            <a:ext cx="638056" cy="733702"/>
            <a:chOff x="2638545" y="1907020"/>
            <a:chExt cx="638056" cy="733702"/>
          </a:xfrm>
        </p:grpSpPr>
        <p:pic>
          <p:nvPicPr>
            <p:cNvPr id="79874" name="Picture 2" descr="http://nicklocascio.com/images/nudged_8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83613" b="2523"/>
            <a:stretch/>
          </p:blipFill>
          <p:spPr bwMode="auto">
            <a:xfrm>
              <a:off x="2638545" y="1907021"/>
              <a:ext cx="638056" cy="733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2652772" y="1907020"/>
              <a:ext cx="609601" cy="67210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458866" y="2516151"/>
            <a:ext cx="143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28 x 28 pixels</a:t>
            </a:r>
            <a:endParaRPr lang="zh-CN" alt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177331" y="3048000"/>
            <a:ext cx="0" cy="361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9876" name="Picture 4" descr="http://www.ifp.illinois.edu/~tchen5/respic/wei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75" t="33700" r="43461" b="33490"/>
          <a:stretch/>
        </p:blipFill>
        <p:spPr bwMode="auto">
          <a:xfrm>
            <a:off x="6605753" y="1749972"/>
            <a:ext cx="914400" cy="95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6440205" y="2717440"/>
            <a:ext cx="143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32 x 32 pixels</a:t>
            </a:r>
            <a:endParaRPr lang="zh-CN" alt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139340" y="3086772"/>
            <a:ext cx="0" cy="361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Feature Extraction?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Many pattern recognition techniques may not be effective for high-dimensional data </a:t>
            </a:r>
          </a:p>
          <a:p>
            <a:pPr lvl="1"/>
            <a:r>
              <a:rPr lang="en-SG" dirty="0">
                <a:solidFill>
                  <a:srgbClr val="FF0000"/>
                </a:solidFill>
              </a:rPr>
              <a:t>Curse of dimensionality</a:t>
            </a:r>
          </a:p>
          <a:p>
            <a:pPr lvl="1"/>
            <a:r>
              <a:rPr lang="en-SG" dirty="0"/>
              <a:t>Computational cost increases rapidly </a:t>
            </a:r>
            <a:br>
              <a:rPr lang="en-SG" dirty="0"/>
            </a:br>
            <a:r>
              <a:rPr lang="en-SG" dirty="0"/>
              <a:t>along with the dimension increases</a:t>
            </a:r>
          </a:p>
          <a:p>
            <a:pPr lvl="2"/>
            <a:r>
              <a:rPr lang="en-SG" dirty="0"/>
              <a:t>E.g. O(d</a:t>
            </a:r>
            <a:r>
              <a:rPr lang="en-SG" baseline="30000" dirty="0"/>
              <a:t>2</a:t>
            </a:r>
            <a:r>
              <a:rPr lang="en-SG" dirty="0"/>
              <a:t>) here d is the dimension</a:t>
            </a:r>
          </a:p>
          <a:p>
            <a:r>
              <a:rPr lang="en-SG" dirty="0"/>
              <a:t>Patterns may have small </a:t>
            </a:r>
            <a:r>
              <a:rPr lang="en-SG" dirty="0">
                <a:solidFill>
                  <a:srgbClr val="FF0000"/>
                </a:solidFill>
              </a:rPr>
              <a:t>intrinsic</a:t>
            </a:r>
            <a:r>
              <a:rPr lang="en-SG" dirty="0"/>
              <a:t> dimension</a:t>
            </a:r>
          </a:p>
          <a:p>
            <a:pPr lvl="1"/>
            <a:r>
              <a:rPr lang="en-SG" dirty="0"/>
              <a:t>E.g., # genes responsible for a certain </a:t>
            </a:r>
            <a:br>
              <a:rPr lang="en-SG" dirty="0"/>
            </a:br>
            <a:r>
              <a:rPr lang="en-SG" dirty="0"/>
              <a:t>disease may be small</a:t>
            </a:r>
          </a:p>
          <a:p>
            <a:pPr lvl="1"/>
            <a:r>
              <a:rPr lang="en-US" dirty="0"/>
              <a:t>E.g., face images of one person captured </a:t>
            </a:r>
            <a:br>
              <a:rPr lang="en-US" dirty="0"/>
            </a:br>
            <a:r>
              <a:rPr lang="en-US" dirty="0"/>
              <a:t>with different illumination conditions</a:t>
            </a:r>
            <a:endParaRPr lang="en-SG" dirty="0"/>
          </a:p>
          <a:p>
            <a:endParaRPr lang="en-SG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4428631"/>
            <a:ext cx="2057400" cy="209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Feature Extraction</a:t>
            </a:r>
            <a:r>
              <a:rPr lang="en-US" dirty="0"/>
              <a:t>?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733800"/>
          </a:xfrm>
        </p:spPr>
        <p:txBody>
          <a:bodyPr/>
          <a:lstStyle/>
          <a:p>
            <a:r>
              <a:rPr lang="en-US" dirty="0">
                <a:solidFill>
                  <a:srgbClr val="FB192F"/>
                </a:solidFill>
              </a:rPr>
              <a:t>Visualization</a:t>
            </a:r>
            <a:r>
              <a:rPr lang="en-US" dirty="0"/>
              <a:t>: projecting high-dimensional data onto 2D or 3D planes</a:t>
            </a:r>
          </a:p>
          <a:p>
            <a:endParaRPr lang="en-US" dirty="0"/>
          </a:p>
          <a:p>
            <a:r>
              <a:rPr lang="en-US" dirty="0">
                <a:solidFill>
                  <a:srgbClr val="FB192F"/>
                </a:solidFill>
              </a:rPr>
              <a:t>Data compression</a:t>
            </a:r>
            <a:r>
              <a:rPr lang="en-US" dirty="0"/>
              <a:t>: efficient storage and retrieval</a:t>
            </a:r>
          </a:p>
          <a:p>
            <a:endParaRPr lang="en-US" dirty="0"/>
          </a:p>
          <a:p>
            <a:r>
              <a:rPr lang="en-US" dirty="0">
                <a:solidFill>
                  <a:srgbClr val="FB192F"/>
                </a:solidFill>
              </a:rPr>
              <a:t>Noise removal</a:t>
            </a:r>
            <a:r>
              <a:rPr lang="en-US" dirty="0"/>
              <a:t>: positive effect on testing accuracy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2.5"/>
  <p:tag name="ORIGINALWIDTH" val="1147.5"/>
  <p:tag name="LATEXADDIN" val="\documentclass{article}&#10;\usepackage{amsmath}&#10;\usepackage{amssymb}&#10;\usepackage{color}&#10;\pagestyle{empty}&#10;\begin{document}&#10;&#10;\[&#10;\{x_1,x_2,\ldots,x_n\} \subset \mathbb{R}^d&#10;\]&#10;\end{document}"/>
  <p:tag name="IGUANATEXSIZE" val="20"/>
  <p:tag name="IGUANATEXCURSOR" val="167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1"/>
  <p:tag name="ORIGINALWIDTH" val="1297.5"/>
  <p:tag name="LATEXADDIN" val="\documentclass{article}&#10;\usepackage{amsmath}&#10;\usepackage{amssymb}&#10;\usepackage{color}&#10;\pagestyle{empty}&#10;\begin{document}&#10;&#10;\[&#10;a_1=(a_{11},a_{21},\ldots,a_{d1})^T&#10;\]&#10;\end{document}"/>
  <p:tag name="IGUANATEXSIZE" val="20"/>
  <p:tag name="IGUANATEXCURSOR" val="159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3.9595"/>
  <p:tag name="ORIGINALWIDTH" val="1042.37"/>
  <p:tag name="LATEXADDIN" val="\documentclass{article}&#10;\usepackage{amsmath}&#10;\pagestyle{empty}&#10;\begin{document}&#10;&#10;\begin{align*}&#10;&amp; G \leftarrow [a_1,a_2,\ldots,a_p] \\&#10;&amp; y = G^Tx&#10;\end{align*}&#10;&#10;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9839"/>
  <p:tag name="ORIGINALWIDTH" val="1653.543"/>
  <p:tag name="LATEXADDIN" val="\documentclass{article}&#10;\usepackage{amsmath}&#10;\pagestyle{empty}&#10;\begin{document}&#10;&#10;\begin{equation*}&#10;X_{d,n} = [(x_1-\bar{x}),\ldots, (x_n-\bar{x}) ]&#10;\end{equation*}&#10;&#10;&#10;\end{document}"/>
  <p:tag name="IGUANATEXSIZE" val="20"/>
  <p:tag name="IGUANATEXCURSOR" val="1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9805"/>
  <p:tag name="ORIGINALWIDTH" val="1367.079"/>
  <p:tag name="LATEXADDIN" val="\documentclass{article}&#10;\usepackage{amsmath}&#10;\pagestyle{empty}&#10;\begin{document}&#10;&#10;$x_i = \bar{x} + U_{d,p}U_{d,p}^T(x_i-\bar{x})$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9805"/>
  <p:tag name="ORIGINALWIDTH" val="1367.079"/>
  <p:tag name="LATEXADDIN" val="\documentclass{article}&#10;\usepackage{amsmath}&#10;\pagestyle{empty}&#10;\begin{document}&#10;&#10;$x_i = \bar{x} + U_{d,p}U_{d,p}^T(x_i-\bar{x})$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19902</TotalTime>
  <Words>2210</Words>
  <Application>Microsoft Macintosh PowerPoint</Application>
  <PresentationFormat>On-screen Show (4:3)</PresentationFormat>
  <Paragraphs>411</Paragraphs>
  <Slides>57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Cambria Math</vt:lpstr>
      <vt:lpstr>Mongolian Baiti</vt:lpstr>
      <vt:lpstr>Times New Roman</vt:lpstr>
      <vt:lpstr>Office Theme</vt:lpstr>
      <vt:lpstr>Equation</vt:lpstr>
      <vt:lpstr>Principle Component Analysis (PCA)</vt:lpstr>
      <vt:lpstr>What we are doing with Pattern Recognition</vt:lpstr>
      <vt:lpstr>Outlines </vt:lpstr>
      <vt:lpstr>Outlines </vt:lpstr>
      <vt:lpstr>PowerPoint Presentation</vt:lpstr>
      <vt:lpstr>Representation Learning / Extraction</vt:lpstr>
      <vt:lpstr>What is Feature Extraction</vt:lpstr>
      <vt:lpstr>Why Feature Extraction?</vt:lpstr>
      <vt:lpstr>Why Feature Extraction?</vt:lpstr>
      <vt:lpstr>Applications of Feature Extraction</vt:lpstr>
      <vt:lpstr>Feature Extraction Algorithms</vt:lpstr>
      <vt:lpstr>Principal Component Analysis (PCA)</vt:lpstr>
      <vt:lpstr>What is Principal Component Analysis?</vt:lpstr>
      <vt:lpstr>Geometric Picture of Principal Components  </vt:lpstr>
      <vt:lpstr>Geometric Picture of Principal Components  </vt:lpstr>
      <vt:lpstr>Geometric Picture of Principal Components  </vt:lpstr>
      <vt:lpstr>Geometric Picture of Principal Components  </vt:lpstr>
      <vt:lpstr>Algebraic Definition of PCs</vt:lpstr>
      <vt:lpstr>Algebraic Definition of PCs</vt:lpstr>
      <vt:lpstr>Algebraic Derivation of PCs</vt:lpstr>
      <vt:lpstr>Algebraic Derivation of PCs</vt:lpstr>
      <vt:lpstr>Algebraic Derivation of PCs</vt:lpstr>
      <vt:lpstr>Practical Computation of PCA</vt:lpstr>
      <vt:lpstr>Practical Computation of PCA</vt:lpstr>
      <vt:lpstr>PCA and Classification </vt:lpstr>
      <vt:lpstr>How many principal components to keep?</vt:lpstr>
      <vt:lpstr>Visualize PCs</vt:lpstr>
      <vt:lpstr>Visualize PCs</vt:lpstr>
      <vt:lpstr>Reconstruction with PCs</vt:lpstr>
      <vt:lpstr>What shall happen for Other Objects</vt:lpstr>
      <vt:lpstr>PCA  Remarks</vt:lpstr>
      <vt:lpstr>PCA  Remarks</vt:lpstr>
      <vt:lpstr>PCA doesn’t know class labels</vt:lpstr>
      <vt:lpstr>Summary of PCA</vt:lpstr>
      <vt:lpstr>Discussions</vt:lpstr>
      <vt:lpstr>PowerPoint Presentation</vt:lpstr>
      <vt:lpstr>A Quick Review of Linear Algebra</vt:lpstr>
      <vt:lpstr>PCA Review</vt:lpstr>
      <vt:lpstr>What we do not like about PCA?</vt:lpstr>
      <vt:lpstr>Non-negative Matrix Factorization</vt:lpstr>
      <vt:lpstr>Non-negative Matrix Factorization</vt:lpstr>
      <vt:lpstr>NMF Basis Vectors</vt:lpstr>
      <vt:lpstr>Objective Function</vt:lpstr>
      <vt:lpstr>How do we derive the update rules (H only, W similar)?</vt:lpstr>
      <vt:lpstr>Deriving Update Rules (H only, W similar)</vt:lpstr>
      <vt:lpstr>What’s significant about this?</vt:lpstr>
      <vt:lpstr>Example: Faces</vt:lpstr>
      <vt:lpstr>Example: Faces</vt:lpstr>
      <vt:lpstr>Face Reconstruction from Basis Vectors</vt:lpstr>
      <vt:lpstr>Example: Cars</vt:lpstr>
      <vt:lpstr>Example: Cars</vt:lpstr>
      <vt:lpstr>Car Reconstruction from Basis Vectors</vt:lpstr>
      <vt:lpstr>Car Reconstruction from Basis Vectors</vt:lpstr>
      <vt:lpstr>Discussions</vt:lpstr>
      <vt:lpstr>Summary of NMF</vt:lpstr>
      <vt:lpstr>Discussions</vt:lpstr>
      <vt:lpstr> Read and Self-Study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PCA_NMF</dc:title>
  <dc:creator>Tam</dc:creator>
  <cp:lastModifiedBy>Robby Tan</cp:lastModifiedBy>
  <cp:revision>1552</cp:revision>
  <cp:lastPrinted>2012-08-25T03:14:41Z</cp:lastPrinted>
  <dcterms:created xsi:type="dcterms:W3CDTF">2006-08-16T00:00:00Z</dcterms:created>
  <dcterms:modified xsi:type="dcterms:W3CDTF">2021-10-01T16:52:31Z</dcterms:modified>
</cp:coreProperties>
</file>