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2" r:id="rId2"/>
    <p:sldId id="431" r:id="rId3"/>
    <p:sldId id="425" r:id="rId4"/>
    <p:sldId id="429" r:id="rId5"/>
    <p:sldId id="424" r:id="rId6"/>
    <p:sldId id="331" r:id="rId7"/>
    <p:sldId id="333" r:id="rId8"/>
    <p:sldId id="334" r:id="rId9"/>
    <p:sldId id="335" r:id="rId10"/>
    <p:sldId id="336" r:id="rId11"/>
    <p:sldId id="337" r:id="rId12"/>
    <p:sldId id="338" r:id="rId13"/>
    <p:sldId id="263" r:id="rId14"/>
    <p:sldId id="264" r:id="rId15"/>
    <p:sldId id="265" r:id="rId16"/>
    <p:sldId id="340" r:id="rId17"/>
    <p:sldId id="266" r:id="rId18"/>
    <p:sldId id="267" r:id="rId19"/>
    <p:sldId id="399" r:id="rId20"/>
    <p:sldId id="400" r:id="rId21"/>
    <p:sldId id="401" r:id="rId22"/>
    <p:sldId id="420" r:id="rId23"/>
    <p:sldId id="402" r:id="rId24"/>
    <p:sldId id="403" r:id="rId25"/>
    <p:sldId id="404" r:id="rId26"/>
    <p:sldId id="421" r:id="rId27"/>
    <p:sldId id="405" r:id="rId28"/>
    <p:sldId id="406" r:id="rId29"/>
    <p:sldId id="284" r:id="rId30"/>
    <p:sldId id="358" r:id="rId31"/>
    <p:sldId id="359" r:id="rId32"/>
    <p:sldId id="371" r:id="rId33"/>
    <p:sldId id="366" r:id="rId34"/>
    <p:sldId id="367" r:id="rId35"/>
    <p:sldId id="368" r:id="rId36"/>
    <p:sldId id="369" r:id="rId37"/>
    <p:sldId id="408" r:id="rId38"/>
    <p:sldId id="409" r:id="rId39"/>
    <p:sldId id="388" r:id="rId40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0136" autoAdjust="0"/>
  </p:normalViewPr>
  <p:slideViewPr>
    <p:cSldViewPr>
      <p:cViewPr varScale="1">
        <p:scale>
          <a:sx n="101" d="100"/>
          <a:sy n="101" d="100"/>
        </p:scale>
        <p:origin x="2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472" y="-84"/>
      </p:cViewPr>
      <p:guideLst>
        <p:guide orient="horz" pos="3222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2172"/>
          </a:xfrm>
          <a:prstGeom prst="rect">
            <a:avLst/>
          </a:prstGeom>
        </p:spPr>
        <p:txBody>
          <a:bodyPr vert="horz" lIns="98636" tIns="49318" rIns="98636" bIns="49318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2172"/>
          </a:xfrm>
          <a:prstGeom prst="rect">
            <a:avLst/>
          </a:prstGeom>
        </p:spPr>
        <p:txBody>
          <a:bodyPr vert="horz" lIns="98636" tIns="49318" rIns="98636" bIns="49318" rtlCol="0"/>
          <a:lstStyle>
            <a:lvl1pPr algn="r">
              <a:defRPr sz="1300"/>
            </a:lvl1pPr>
          </a:lstStyle>
          <a:p>
            <a:fld id="{CCC26614-1D04-4396-B6E2-C19B947215A2}" type="datetimeFigureOut">
              <a:rPr lang="en-SG" smtClean="0"/>
              <a:pPr/>
              <a:t>30/9/21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675"/>
            <a:ext cx="3078427" cy="512172"/>
          </a:xfrm>
          <a:prstGeom prst="rect">
            <a:avLst/>
          </a:prstGeom>
        </p:spPr>
        <p:txBody>
          <a:bodyPr vert="horz" lIns="98636" tIns="49318" rIns="98636" bIns="49318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0675"/>
            <a:ext cx="3078427" cy="512172"/>
          </a:xfrm>
          <a:prstGeom prst="rect">
            <a:avLst/>
          </a:prstGeom>
        </p:spPr>
        <p:txBody>
          <a:bodyPr vert="horz" lIns="98636" tIns="49318" rIns="98636" bIns="49318" rtlCol="0" anchor="b"/>
          <a:lstStyle>
            <a:lvl1pPr algn="r">
              <a:defRPr sz="1300"/>
            </a:lvl1pPr>
          </a:lstStyle>
          <a:p>
            <a:fld id="{C7EFE5A2-1568-429C-BE8E-2E6DC0D9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66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8971" tIns="49485" rIns="98971" bIns="4948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4" y="1"/>
            <a:ext cx="3078427" cy="511731"/>
          </a:xfrm>
          <a:prstGeom prst="rect">
            <a:avLst/>
          </a:prstGeom>
        </p:spPr>
        <p:txBody>
          <a:bodyPr vert="horz" lIns="98971" tIns="49485" rIns="98971" bIns="49485" rtlCol="0"/>
          <a:lstStyle>
            <a:lvl1pPr algn="r">
              <a:defRPr sz="1300"/>
            </a:lvl1pPr>
          </a:lstStyle>
          <a:p>
            <a:fld id="{6F432B6D-A944-402B-96B6-E632575D7E79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1" tIns="49485" rIns="98971" bIns="49485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3"/>
            <a:ext cx="5683250" cy="4605576"/>
          </a:xfrm>
          <a:prstGeom prst="rect">
            <a:avLst/>
          </a:prstGeom>
        </p:spPr>
        <p:txBody>
          <a:bodyPr vert="horz" lIns="98971" tIns="49485" rIns="98971" bIns="49485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8971" tIns="49485" rIns="98971" bIns="4948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4" y="9721107"/>
            <a:ext cx="3078427" cy="511731"/>
          </a:xfrm>
          <a:prstGeom prst="rect">
            <a:avLst/>
          </a:prstGeom>
        </p:spPr>
        <p:txBody>
          <a:bodyPr vert="horz" lIns="98971" tIns="49485" rIns="98971" bIns="49485" rtlCol="0" anchor="b"/>
          <a:lstStyle>
            <a:lvl1pPr algn="r">
              <a:defRPr sz="1300"/>
            </a:lvl1pPr>
          </a:lstStyle>
          <a:p>
            <a:fld id="{AAC2F60A-152F-48D0-9141-43BF58F8A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5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7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945105-957A-4CC5-9A7D-2E00B643204B}" type="slidenum">
              <a:rPr lang="en-US" altLang="zh-TW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117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414564-0859-48B0-92CA-C32A4D662B1E}" type="slidenum">
              <a:rPr lang="en-US" altLang="zh-TW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683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1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S_B</a:t>
            </a:r>
            <a:r>
              <a:rPr lang="en-US" altLang="zh-CN" baseline="0" dirty="0"/>
              <a:t> = (\mu_1-\mu_2)(\mu_1-\mu_2)^top The rank of S_B is at most one.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Every projection direction </a:t>
            </a:r>
            <a:r>
              <a:rPr lang="en-US" altLang="zh-CN" dirty="0" err="1"/>
              <a:t>w_i</a:t>
            </a:r>
            <a:r>
              <a:rPr lang="en-US" altLang="zh-CN" dirty="0"/>
              <a:t> gives a coefficient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y_i</a:t>
            </a:r>
            <a:r>
              <a:rPr lang="en-US" altLang="zh-CN" baseline="0" dirty="0"/>
              <a:t>. C-1 projection directions give a new representation of (C-1)-dimension.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7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Note: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8B50D6-C25C-45E3-9FCA-7461A7E2BD61}" type="slidenum">
              <a:rPr lang="en-US" altLang="zh-TW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693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0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4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4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9CBE94-7DB8-46A2-8D7C-F21F7363E37F}" type="slidenum">
              <a:rPr lang="en-US" altLang="zh-TW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2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825F3A-E1C2-4509-BECD-BCCB4BA76DAC}" type="slidenum">
              <a:rPr lang="en-US" altLang="zh-TW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748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TW" dirty="0"/>
              <a:t>A useful fact is that the total variance can be factorized as the summation of the within-class variance and the between-class variance. So you can</a:t>
            </a:r>
            <a:r>
              <a:rPr lang="en-US" altLang="zh-TW" baseline="0" dirty="0"/>
              <a:t> conveniently calculate the within-class scatter by S_T – S_B.</a:t>
            </a:r>
            <a:endParaRPr lang="en-US" altLang="zh-TW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991051-ECD1-41EB-9FCD-415DCDA7B8BE}" type="slidenum">
              <a:rPr lang="en-US" altLang="zh-TW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4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9B450D-08A2-4A0D-8F2B-9AA2FB65AEFE}" type="slidenum">
              <a:rPr lang="en-US" altLang="zh-TW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401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BD21-8433-43C2-B215-ECDC93862BCD}" type="datetime1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3406-F183-407E-BCEC-A028F47D13D7}" type="datetime1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186-0331-40AA-AA80-B04175BBEEB1}" type="datetime1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j-lt"/>
                <a:cs typeface="Angsana New" pitchFamily="18" charset="-34"/>
              </a:defRPr>
            </a:lvl1pPr>
            <a:lvl2pPr>
              <a:defRPr sz="2400">
                <a:latin typeface="+mj-lt"/>
                <a:cs typeface="Angsana New" pitchFamily="18" charset="-34"/>
              </a:defRPr>
            </a:lvl2pPr>
            <a:lvl3pPr>
              <a:defRPr sz="2000">
                <a:latin typeface="+mj-lt"/>
                <a:cs typeface="Angsana New" pitchFamily="18" charset="-34"/>
              </a:defRPr>
            </a:lvl3pPr>
            <a:lvl4pPr>
              <a:defRPr sz="1800">
                <a:latin typeface="+mj-lt"/>
                <a:cs typeface="Angsana New" pitchFamily="18" charset="-34"/>
              </a:defRPr>
            </a:lvl4pPr>
            <a:lvl5pPr>
              <a:defRPr sz="1800">
                <a:latin typeface="+mj-lt"/>
                <a:cs typeface="Angsana New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fld id="{DFF1F1A4-461C-4912-9DB3-75E6F8569E36}" type="datetime1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B134-271D-4760-97D1-1EDA8F5134B8}" type="datetime1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63FC-0570-4CE3-8B22-423F49E1C43A}" type="datetime1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452-38D9-4E21-B83C-5B0C60FEE7C4}" type="datetime1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38AB-C4E4-43A8-92D8-2F3B3F4D19C9}" type="datetime1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625-14E2-4814-9CB4-72A1421C4C9D}" type="datetime1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7A3B-17BF-496A-AA50-9CCD6CA9EC4D}" type="datetime1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9618-A4B5-4E4F-A81E-75938B65400E}" type="datetime1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fld id="{8570B1AD-A834-4A31-B722-14B0662AE80C}" type="datetime1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golian Baiti" pitchFamily="66" charset="0"/>
          <a:ea typeface="+mj-ea"/>
          <a:cs typeface="Mongolian Baiti" pitchFamily="66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17" Type="http://schemas.openxmlformats.org/officeDocument/2006/relationships/image" Target="../media/image20.png"/><Relationship Id="rId2" Type="http://schemas.openxmlformats.org/officeDocument/2006/relationships/tags" Target="../tags/tag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notesSlide" Target="../notesSlides/notesSlide16.xml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blic.asu.edu/~jye02/Publications/Papers/pami_gsvd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8001000" cy="28194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altLang="zh-CN" sz="6700" dirty="0">
                <a:latin typeface="+mj-lt"/>
              </a:rPr>
              <a:t>Linear Discriminant Analysis</a:t>
            </a:r>
            <a:br>
              <a:rPr lang="en-US" altLang="zh-CN" sz="6700" dirty="0">
                <a:latin typeface="+mj-lt"/>
              </a:rPr>
            </a:br>
            <a:r>
              <a:rPr lang="en-US" altLang="zh-CN" sz="6700" dirty="0">
                <a:latin typeface="+mj-lt"/>
              </a:rPr>
              <a:t>(LDA)</a:t>
            </a:r>
            <a:endParaRPr lang="zh-CN" altLang="en-US" sz="5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E1576-6D88-C54C-94C9-D2ED55875655}"/>
              </a:ext>
            </a:extLst>
          </p:cNvPr>
          <p:cNvSpPr/>
          <p:nvPr/>
        </p:nvSpPr>
        <p:spPr>
          <a:xfrm>
            <a:off x="990600" y="57150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These slides are taken from Prof. </a:t>
            </a:r>
            <a:r>
              <a:rPr lang="en-US" altLang="zh-CN" dirty="0" err="1"/>
              <a:t>Jiashi</a:t>
            </a:r>
            <a:r>
              <a:rPr lang="en-US" altLang="zh-CN" dirty="0"/>
              <a:t> Feng’s slides.</a:t>
            </a:r>
          </a:p>
        </p:txBody>
      </p:sp>
    </p:spTree>
    <p:extLst>
      <p:ext uri="{BB962C8B-B14F-4D97-AF65-F5344CB8AC3E}">
        <p14:creationId xmlns:p14="http://schemas.microsoft.com/office/powerpoint/2010/main" val="9893787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What Class Information May be Useful?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53200" y="2667000"/>
            <a:ext cx="1752600" cy="2362200"/>
            <a:chOff x="4128" y="1680"/>
            <a:chExt cx="1104" cy="1488"/>
          </a:xfrm>
        </p:grpSpPr>
        <p:sp>
          <p:nvSpPr>
            <p:cNvPr id="36903" name="Line 5"/>
            <p:cNvSpPr>
              <a:spLocks noChangeShapeType="1"/>
            </p:cNvSpPr>
            <p:nvPr/>
          </p:nvSpPr>
          <p:spPr bwMode="auto">
            <a:xfrm>
              <a:off x="4272" y="1728"/>
              <a:ext cx="48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4" name="Line 6"/>
            <p:cNvSpPr>
              <a:spLocks noChangeShapeType="1"/>
            </p:cNvSpPr>
            <p:nvPr/>
          </p:nvSpPr>
          <p:spPr bwMode="auto">
            <a:xfrm flipH="1">
              <a:off x="4368" y="2064"/>
              <a:ext cx="96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5" name="Line 7"/>
            <p:cNvSpPr>
              <a:spLocks noChangeShapeType="1"/>
            </p:cNvSpPr>
            <p:nvPr/>
          </p:nvSpPr>
          <p:spPr bwMode="auto">
            <a:xfrm>
              <a:off x="4128" y="2256"/>
              <a:ext cx="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6" name="Line 8"/>
            <p:cNvSpPr>
              <a:spLocks noChangeShapeType="1"/>
            </p:cNvSpPr>
            <p:nvPr/>
          </p:nvSpPr>
          <p:spPr bwMode="auto">
            <a:xfrm flipH="1">
              <a:off x="4176" y="2448"/>
              <a:ext cx="144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7" name="Line 9"/>
            <p:cNvSpPr>
              <a:spLocks noChangeShapeType="1"/>
            </p:cNvSpPr>
            <p:nvPr/>
          </p:nvSpPr>
          <p:spPr bwMode="auto">
            <a:xfrm>
              <a:off x="4368" y="2448"/>
              <a:ext cx="96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8" name="Line 10"/>
            <p:cNvSpPr>
              <a:spLocks noChangeShapeType="1"/>
            </p:cNvSpPr>
            <p:nvPr/>
          </p:nvSpPr>
          <p:spPr bwMode="auto">
            <a:xfrm>
              <a:off x="4368" y="2448"/>
              <a:ext cx="96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9" name="Line 11"/>
            <p:cNvSpPr>
              <a:spLocks noChangeShapeType="1"/>
            </p:cNvSpPr>
            <p:nvPr/>
          </p:nvSpPr>
          <p:spPr bwMode="auto">
            <a:xfrm flipH="1">
              <a:off x="4272" y="2448"/>
              <a:ext cx="48" cy="72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10" name="Line 12"/>
            <p:cNvSpPr>
              <a:spLocks noChangeShapeType="1"/>
            </p:cNvSpPr>
            <p:nvPr/>
          </p:nvSpPr>
          <p:spPr bwMode="auto">
            <a:xfrm>
              <a:off x="4848" y="1680"/>
              <a:ext cx="9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11" name="Line 13"/>
            <p:cNvSpPr>
              <a:spLocks noChangeShapeType="1"/>
            </p:cNvSpPr>
            <p:nvPr/>
          </p:nvSpPr>
          <p:spPr bwMode="auto">
            <a:xfrm flipH="1">
              <a:off x="5040" y="1728"/>
              <a:ext cx="48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12" name="Line 14"/>
            <p:cNvSpPr>
              <a:spLocks noChangeShapeType="1"/>
            </p:cNvSpPr>
            <p:nvPr/>
          </p:nvSpPr>
          <p:spPr bwMode="auto">
            <a:xfrm>
              <a:off x="4944" y="24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13" name="Line 15"/>
            <p:cNvSpPr>
              <a:spLocks noChangeShapeType="1"/>
            </p:cNvSpPr>
            <p:nvPr/>
          </p:nvSpPr>
          <p:spPr bwMode="auto">
            <a:xfrm>
              <a:off x="5088" y="2400"/>
              <a:ext cx="14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14" name="Line 16"/>
            <p:cNvSpPr>
              <a:spLocks noChangeShapeType="1"/>
            </p:cNvSpPr>
            <p:nvPr/>
          </p:nvSpPr>
          <p:spPr bwMode="auto">
            <a:xfrm>
              <a:off x="5040" y="2448"/>
              <a:ext cx="4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15" name="Line 17"/>
            <p:cNvSpPr>
              <a:spLocks noChangeShapeType="1"/>
            </p:cNvSpPr>
            <p:nvPr/>
          </p:nvSpPr>
          <p:spPr bwMode="auto">
            <a:xfrm>
              <a:off x="4992" y="2448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16" name="Line 18"/>
            <p:cNvSpPr>
              <a:spLocks noChangeShapeType="1"/>
            </p:cNvSpPr>
            <p:nvPr/>
          </p:nvSpPr>
          <p:spPr bwMode="auto">
            <a:xfrm>
              <a:off x="5040" y="2448"/>
              <a:ext cx="96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172200" y="5486400"/>
            <a:ext cx="2787650" cy="366713"/>
            <a:chOff x="3888" y="3456"/>
            <a:chExt cx="1756" cy="231"/>
          </a:xfrm>
        </p:grpSpPr>
        <p:sp>
          <p:nvSpPr>
            <p:cNvPr id="36900" name="Line 20"/>
            <p:cNvSpPr>
              <a:spLocks noChangeShapeType="1"/>
            </p:cNvSpPr>
            <p:nvPr/>
          </p:nvSpPr>
          <p:spPr bwMode="auto">
            <a:xfrm>
              <a:off x="3888" y="364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1" name="Line 21"/>
            <p:cNvSpPr>
              <a:spLocks noChangeShapeType="1"/>
            </p:cNvSpPr>
            <p:nvPr/>
          </p:nvSpPr>
          <p:spPr bwMode="auto">
            <a:xfrm>
              <a:off x="3888" y="3552"/>
              <a:ext cx="24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902" name="Text Box 22"/>
            <p:cNvSpPr txBox="1">
              <a:spLocks noChangeArrowheads="1"/>
            </p:cNvSpPr>
            <p:nvPr/>
          </p:nvSpPr>
          <p:spPr bwMode="auto">
            <a:xfrm>
              <a:off x="4176" y="3456"/>
              <a:ext cx="1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Within-class distance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324600" y="2438400"/>
            <a:ext cx="2133600" cy="2819400"/>
            <a:chOff x="3984" y="1536"/>
            <a:chExt cx="1344" cy="1776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984" y="1536"/>
              <a:ext cx="1344" cy="1776"/>
              <a:chOff x="3984" y="1536"/>
              <a:chExt cx="1344" cy="1776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3984" y="1584"/>
                <a:ext cx="576" cy="1728"/>
                <a:chOff x="3984" y="1584"/>
                <a:chExt cx="576" cy="1728"/>
              </a:xfrm>
            </p:grpSpPr>
            <p:sp>
              <p:nvSpPr>
                <p:cNvPr id="36890" name="Oval 26"/>
                <p:cNvSpPr>
                  <a:spLocks noChangeArrowheads="1"/>
                </p:cNvSpPr>
                <p:nvPr/>
              </p:nvSpPr>
              <p:spPr bwMode="auto">
                <a:xfrm>
                  <a:off x="4416" y="264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1" name="Oval 27"/>
                <p:cNvSpPr>
                  <a:spLocks noChangeArrowheads="1"/>
                </p:cNvSpPr>
                <p:nvPr/>
              </p:nvSpPr>
              <p:spPr bwMode="auto">
                <a:xfrm>
                  <a:off x="4416" y="192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2" name="Oval 28"/>
                <p:cNvSpPr>
                  <a:spLocks noChangeArrowheads="1"/>
                </p:cNvSpPr>
                <p:nvPr/>
              </p:nvSpPr>
              <p:spPr bwMode="auto">
                <a:xfrm>
                  <a:off x="4080" y="2808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3" name="Oval 29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4" name="Oval 30"/>
                <p:cNvSpPr>
                  <a:spLocks noChangeArrowheads="1"/>
                </p:cNvSpPr>
                <p:nvPr/>
              </p:nvSpPr>
              <p:spPr bwMode="auto">
                <a:xfrm>
                  <a:off x="3984" y="216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5" name="Oval 31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6" name="Oval 32"/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7" name="Oval 33"/>
                <p:cNvSpPr>
                  <a:spLocks noChangeArrowheads="1"/>
                </p:cNvSpPr>
                <p:nvPr/>
              </p:nvSpPr>
              <p:spPr bwMode="auto">
                <a:xfrm>
                  <a:off x="4176" y="3168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8" name="Oval 34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99" name="Oval 35"/>
                <p:cNvSpPr>
                  <a:spLocks noChangeArrowheads="1"/>
                </p:cNvSpPr>
                <p:nvPr/>
              </p:nvSpPr>
              <p:spPr bwMode="auto">
                <a:xfrm>
                  <a:off x="4176" y="1584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4752" y="1536"/>
                <a:ext cx="576" cy="1680"/>
                <a:chOff x="4752" y="1536"/>
                <a:chExt cx="576" cy="1680"/>
              </a:xfrm>
            </p:grpSpPr>
            <p:sp>
              <p:nvSpPr>
                <p:cNvPr id="36878" name="Oval 37"/>
                <p:cNvSpPr>
                  <a:spLocks noChangeArrowheads="1"/>
                </p:cNvSpPr>
                <p:nvPr/>
              </p:nvSpPr>
              <p:spPr bwMode="auto">
                <a:xfrm>
                  <a:off x="4848" y="1968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79" name="Oval 38"/>
                <p:cNvSpPr>
                  <a:spLocks noChangeArrowheads="1"/>
                </p:cNvSpPr>
                <p:nvPr/>
              </p:nvSpPr>
              <p:spPr bwMode="auto">
                <a:xfrm>
                  <a:off x="4992" y="2328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0" name="Oval 39"/>
                <p:cNvSpPr>
                  <a:spLocks noChangeArrowheads="1"/>
                </p:cNvSpPr>
                <p:nvPr/>
              </p:nvSpPr>
              <p:spPr bwMode="auto">
                <a:xfrm>
                  <a:off x="4848" y="249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1" name="Oval 40"/>
                <p:cNvSpPr>
                  <a:spLocks noChangeArrowheads="1"/>
                </p:cNvSpPr>
                <p:nvPr/>
              </p:nvSpPr>
              <p:spPr bwMode="auto">
                <a:xfrm>
                  <a:off x="4992" y="1824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2" name="Oval 41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3" name="Oval 42"/>
                <p:cNvSpPr>
                  <a:spLocks noChangeArrowheads="1"/>
                </p:cNvSpPr>
                <p:nvPr/>
              </p:nvSpPr>
              <p:spPr bwMode="auto">
                <a:xfrm>
                  <a:off x="5184" y="2520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4" name="Oval 43"/>
                <p:cNvSpPr>
                  <a:spLocks noChangeArrowheads="1"/>
                </p:cNvSpPr>
                <p:nvPr/>
              </p:nvSpPr>
              <p:spPr bwMode="auto">
                <a:xfrm>
                  <a:off x="4992" y="1584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5" name="Oval 44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6" name="Oval 45"/>
                <p:cNvSpPr>
                  <a:spLocks noChangeArrowheads="1"/>
                </p:cNvSpPr>
                <p:nvPr/>
              </p:nvSpPr>
              <p:spPr bwMode="auto">
                <a:xfrm>
                  <a:off x="4752" y="225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7" name="Oval 46"/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8" name="Oval 47"/>
                <p:cNvSpPr>
                  <a:spLocks noChangeArrowheads="1"/>
                </p:cNvSpPr>
                <p:nvPr/>
              </p:nvSpPr>
              <p:spPr bwMode="auto">
                <a:xfrm>
                  <a:off x="5088" y="307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889" name="Oval 48"/>
                <p:cNvSpPr>
                  <a:spLocks noChangeArrowheads="1"/>
                </p:cNvSpPr>
                <p:nvPr/>
              </p:nvSpPr>
              <p:spPr bwMode="auto">
                <a:xfrm>
                  <a:off x="4896" y="2880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4176" y="2160"/>
              <a:ext cx="960" cy="288"/>
              <a:chOff x="4080" y="1056"/>
              <a:chExt cx="960" cy="288"/>
            </a:xfrm>
          </p:grpSpPr>
          <p:sp>
            <p:nvSpPr>
              <p:cNvPr id="36874" name="Oval 50"/>
              <p:cNvSpPr>
                <a:spLocks noChangeArrowheads="1"/>
              </p:cNvSpPr>
              <p:nvPr/>
            </p:nvSpPr>
            <p:spPr bwMode="auto">
              <a:xfrm>
                <a:off x="4080" y="1056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6875" name="Oval 5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16184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5715000" cy="19812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Within-class distance</a:t>
            </a:r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Accumulated distance of an instance to the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centroid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of its class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36871" name="Rectangle 53"/>
          <p:cNvSpPr>
            <a:spLocks noChangeArrowheads="1"/>
          </p:cNvSpPr>
          <p:nvPr/>
        </p:nvSpPr>
        <p:spPr bwMode="auto">
          <a:xfrm>
            <a:off x="304800" y="1600200"/>
            <a:ext cx="5715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>
                <a:ea typeface="宋体" pitchFamily="2" charset="-122"/>
              </a:rPr>
              <a:t>Between-class distance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>
                <a:ea typeface="宋体" pitchFamily="2" charset="-122"/>
              </a:rPr>
              <a:t>Distance between the centroids of different classes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zh-CN" sz="2400">
              <a:ea typeface="宋体" pitchFamily="2" charset="-122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4" name="Cloud 53"/>
          <p:cNvSpPr/>
          <p:nvPr/>
        </p:nvSpPr>
        <p:spPr>
          <a:xfrm>
            <a:off x="381000" y="4953000"/>
            <a:ext cx="4267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be large or small?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4" grpId="0" build="p" autoUpdateAnimBg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Linear Discriminant Analysis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2438400"/>
            <a:ext cx="2133600" cy="2819400"/>
            <a:chOff x="3984" y="1536"/>
            <a:chExt cx="1344" cy="17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84" y="1536"/>
              <a:ext cx="1344" cy="1776"/>
              <a:chOff x="3984" y="1536"/>
              <a:chExt cx="1344" cy="177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984" y="1584"/>
                <a:ext cx="576" cy="1728"/>
                <a:chOff x="3984" y="1584"/>
                <a:chExt cx="576" cy="1728"/>
              </a:xfrm>
            </p:grpSpPr>
            <p:sp>
              <p:nvSpPr>
                <p:cNvPr id="37910" name="Oval 7"/>
                <p:cNvSpPr>
                  <a:spLocks noChangeArrowheads="1"/>
                </p:cNvSpPr>
                <p:nvPr/>
              </p:nvSpPr>
              <p:spPr bwMode="auto">
                <a:xfrm>
                  <a:off x="4416" y="264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1" name="Oval 8"/>
                <p:cNvSpPr>
                  <a:spLocks noChangeArrowheads="1"/>
                </p:cNvSpPr>
                <p:nvPr/>
              </p:nvSpPr>
              <p:spPr bwMode="auto">
                <a:xfrm>
                  <a:off x="4416" y="192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2" name="Oval 9"/>
                <p:cNvSpPr>
                  <a:spLocks noChangeArrowheads="1"/>
                </p:cNvSpPr>
                <p:nvPr/>
              </p:nvSpPr>
              <p:spPr bwMode="auto">
                <a:xfrm>
                  <a:off x="4080" y="2808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3" name="Oval 10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4" name="Oval 11"/>
                <p:cNvSpPr>
                  <a:spLocks noChangeArrowheads="1"/>
                </p:cNvSpPr>
                <p:nvPr/>
              </p:nvSpPr>
              <p:spPr bwMode="auto">
                <a:xfrm>
                  <a:off x="3984" y="216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5" name="Oval 12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6" name="Oval 13"/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7" name="Oval 14"/>
                <p:cNvSpPr>
                  <a:spLocks noChangeArrowheads="1"/>
                </p:cNvSpPr>
                <p:nvPr/>
              </p:nvSpPr>
              <p:spPr bwMode="auto">
                <a:xfrm>
                  <a:off x="4176" y="3168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8" name="Oval 15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19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584"/>
                  <a:ext cx="144" cy="144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4752" y="1536"/>
                <a:ext cx="576" cy="1680"/>
                <a:chOff x="4752" y="1536"/>
                <a:chExt cx="576" cy="1680"/>
              </a:xfrm>
            </p:grpSpPr>
            <p:sp>
              <p:nvSpPr>
                <p:cNvPr id="37898" name="Oval 18"/>
                <p:cNvSpPr>
                  <a:spLocks noChangeArrowheads="1"/>
                </p:cNvSpPr>
                <p:nvPr/>
              </p:nvSpPr>
              <p:spPr bwMode="auto">
                <a:xfrm>
                  <a:off x="4848" y="1968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899" name="Oval 19"/>
                <p:cNvSpPr>
                  <a:spLocks noChangeArrowheads="1"/>
                </p:cNvSpPr>
                <p:nvPr/>
              </p:nvSpPr>
              <p:spPr bwMode="auto">
                <a:xfrm>
                  <a:off x="4992" y="2328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0" name="Oval 20"/>
                <p:cNvSpPr>
                  <a:spLocks noChangeArrowheads="1"/>
                </p:cNvSpPr>
                <p:nvPr/>
              </p:nvSpPr>
              <p:spPr bwMode="auto">
                <a:xfrm>
                  <a:off x="4848" y="249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1" name="Oval 21"/>
                <p:cNvSpPr>
                  <a:spLocks noChangeArrowheads="1"/>
                </p:cNvSpPr>
                <p:nvPr/>
              </p:nvSpPr>
              <p:spPr bwMode="auto">
                <a:xfrm>
                  <a:off x="4992" y="1824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2" name="Oval 22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3" name="Oval 23"/>
                <p:cNvSpPr>
                  <a:spLocks noChangeArrowheads="1"/>
                </p:cNvSpPr>
                <p:nvPr/>
              </p:nvSpPr>
              <p:spPr bwMode="auto">
                <a:xfrm>
                  <a:off x="5184" y="2520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4" name="Oval 24"/>
                <p:cNvSpPr>
                  <a:spLocks noChangeArrowheads="1"/>
                </p:cNvSpPr>
                <p:nvPr/>
              </p:nvSpPr>
              <p:spPr bwMode="auto">
                <a:xfrm>
                  <a:off x="4992" y="1584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5" name="Oval 2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6" name="Oval 26"/>
                <p:cNvSpPr>
                  <a:spLocks noChangeArrowheads="1"/>
                </p:cNvSpPr>
                <p:nvPr/>
              </p:nvSpPr>
              <p:spPr bwMode="auto">
                <a:xfrm>
                  <a:off x="4752" y="225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7" name="Oval 27"/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8" name="Oval 28"/>
                <p:cNvSpPr>
                  <a:spLocks noChangeArrowheads="1"/>
                </p:cNvSpPr>
                <p:nvPr/>
              </p:nvSpPr>
              <p:spPr bwMode="auto">
                <a:xfrm>
                  <a:off x="5088" y="307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909" name="Oval 29"/>
                <p:cNvSpPr>
                  <a:spLocks noChangeArrowheads="1"/>
                </p:cNvSpPr>
                <p:nvPr/>
              </p:nvSpPr>
              <p:spPr bwMode="auto">
                <a:xfrm>
                  <a:off x="4896" y="2880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37894" name="Oval 30"/>
            <p:cNvSpPr>
              <a:spLocks noChangeArrowheads="1"/>
            </p:cNvSpPr>
            <p:nvPr/>
          </p:nvSpPr>
          <p:spPr bwMode="auto">
            <a:xfrm>
              <a:off x="4224" y="2160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895" name="Oval 31"/>
            <p:cNvSpPr>
              <a:spLocks noChangeArrowheads="1"/>
            </p:cNvSpPr>
            <p:nvPr/>
          </p:nvSpPr>
          <p:spPr bwMode="auto">
            <a:xfrm>
              <a:off x="4896" y="2160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789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715000" cy="4525963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Linear discriminant analysis </a:t>
            </a:r>
            <a:r>
              <a:rPr lang="en-US" altLang="zh-CN" dirty="0">
                <a:ea typeface="宋体" pitchFamily="2" charset="-122"/>
              </a:rPr>
              <a:t>(LDA) finds most discriminative projection by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maximizing between-class distance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minimizing within-class distance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Linear Discriminant Analysis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5715000" cy="4525963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Linear discriminant analysis </a:t>
            </a:r>
            <a:r>
              <a:rPr lang="en-US" altLang="zh-CN" dirty="0">
                <a:ea typeface="宋体" pitchFamily="2" charset="-122"/>
              </a:rPr>
              <a:t>(LDA) finds most discriminative projection by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maximizing between-class distance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minimizing within-class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38800" y="5334000"/>
            <a:ext cx="3276600" cy="495300"/>
            <a:chOff x="3600" y="3384"/>
            <a:chExt cx="2064" cy="312"/>
          </a:xfrm>
        </p:grpSpPr>
        <p:sp>
          <p:nvSpPr>
            <p:cNvPr id="38941" name="Oval 6"/>
            <p:cNvSpPr>
              <a:spLocks noChangeArrowheads="1"/>
            </p:cNvSpPr>
            <p:nvPr/>
          </p:nvSpPr>
          <p:spPr bwMode="auto">
            <a:xfrm>
              <a:off x="4464" y="350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2" name="Oval 7"/>
            <p:cNvSpPr>
              <a:spLocks noChangeArrowheads="1"/>
            </p:cNvSpPr>
            <p:nvPr/>
          </p:nvSpPr>
          <p:spPr bwMode="auto">
            <a:xfrm>
              <a:off x="4464" y="340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3" name="Oval 8"/>
            <p:cNvSpPr>
              <a:spLocks noChangeArrowheads="1"/>
            </p:cNvSpPr>
            <p:nvPr/>
          </p:nvSpPr>
          <p:spPr bwMode="auto">
            <a:xfrm>
              <a:off x="4080" y="345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4" name="Oval 9"/>
            <p:cNvSpPr>
              <a:spLocks noChangeArrowheads="1"/>
            </p:cNvSpPr>
            <p:nvPr/>
          </p:nvSpPr>
          <p:spPr bwMode="auto">
            <a:xfrm>
              <a:off x="4464" y="355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5" name="Oval 10"/>
            <p:cNvSpPr>
              <a:spLocks noChangeArrowheads="1"/>
            </p:cNvSpPr>
            <p:nvPr/>
          </p:nvSpPr>
          <p:spPr bwMode="auto">
            <a:xfrm>
              <a:off x="4032" y="350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6" name="Oval 11"/>
            <p:cNvSpPr>
              <a:spLocks noChangeArrowheads="1"/>
            </p:cNvSpPr>
            <p:nvPr/>
          </p:nvSpPr>
          <p:spPr bwMode="auto">
            <a:xfrm>
              <a:off x="4464" y="345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7" name="Oval 12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8" name="Oval 13"/>
            <p:cNvSpPr>
              <a:spLocks noChangeArrowheads="1"/>
            </p:cNvSpPr>
            <p:nvPr/>
          </p:nvSpPr>
          <p:spPr bwMode="auto">
            <a:xfrm>
              <a:off x="4224" y="348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9" name="Oval 14"/>
            <p:cNvSpPr>
              <a:spLocks noChangeArrowheads="1"/>
            </p:cNvSpPr>
            <p:nvPr/>
          </p:nvSpPr>
          <p:spPr bwMode="auto">
            <a:xfrm>
              <a:off x="4224" y="340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50" name="Oval 15"/>
            <p:cNvSpPr>
              <a:spLocks noChangeArrowheads="1"/>
            </p:cNvSpPr>
            <p:nvPr/>
          </p:nvSpPr>
          <p:spPr bwMode="auto">
            <a:xfrm>
              <a:off x="4272" y="350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800" y="3384"/>
              <a:ext cx="576" cy="312"/>
              <a:chOff x="4800" y="3384"/>
              <a:chExt cx="576" cy="312"/>
            </a:xfrm>
          </p:grpSpPr>
          <p:sp>
            <p:nvSpPr>
              <p:cNvPr id="38955" name="Oval 17"/>
              <p:cNvSpPr>
                <a:spLocks noChangeArrowheads="1"/>
              </p:cNvSpPr>
              <p:nvPr/>
            </p:nvSpPr>
            <p:spPr bwMode="auto">
              <a:xfrm>
                <a:off x="4944" y="350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56" name="Oval 18"/>
              <p:cNvSpPr>
                <a:spLocks noChangeArrowheads="1"/>
              </p:cNvSpPr>
              <p:nvPr/>
            </p:nvSpPr>
            <p:spPr bwMode="auto">
              <a:xfrm>
                <a:off x="523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57" name="Oval 19"/>
              <p:cNvSpPr>
                <a:spLocks noChangeArrowheads="1"/>
              </p:cNvSpPr>
              <p:nvPr/>
            </p:nvSpPr>
            <p:spPr bwMode="auto">
              <a:xfrm>
                <a:off x="4848" y="34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58" name="Oval 20"/>
              <p:cNvSpPr>
                <a:spLocks noChangeArrowheads="1"/>
              </p:cNvSpPr>
              <p:nvPr/>
            </p:nvSpPr>
            <p:spPr bwMode="auto">
              <a:xfrm>
                <a:off x="5136" y="350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59" name="Oval 21"/>
              <p:cNvSpPr>
                <a:spLocks noChangeArrowheads="1"/>
              </p:cNvSpPr>
              <p:nvPr/>
            </p:nvSpPr>
            <p:spPr bwMode="auto">
              <a:xfrm>
                <a:off x="5088" y="350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60" name="Oval 22"/>
              <p:cNvSpPr>
                <a:spLocks noChangeArrowheads="1"/>
              </p:cNvSpPr>
              <p:nvPr/>
            </p:nvSpPr>
            <p:spPr bwMode="auto">
              <a:xfrm>
                <a:off x="5232" y="34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61" name="Oval 23"/>
              <p:cNvSpPr>
                <a:spLocks noChangeArrowheads="1"/>
              </p:cNvSpPr>
              <p:nvPr/>
            </p:nvSpPr>
            <p:spPr bwMode="auto">
              <a:xfrm>
                <a:off x="5232" y="350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62" name="Oval 24"/>
              <p:cNvSpPr>
                <a:spLocks noChangeArrowheads="1"/>
              </p:cNvSpPr>
              <p:nvPr/>
            </p:nvSpPr>
            <p:spPr bwMode="auto">
              <a:xfrm>
                <a:off x="5184" y="350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63" name="Oval 25"/>
              <p:cNvSpPr>
                <a:spLocks noChangeArrowheads="1"/>
              </p:cNvSpPr>
              <p:nvPr/>
            </p:nvSpPr>
            <p:spPr bwMode="auto">
              <a:xfrm>
                <a:off x="4800" y="350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64" name="Oval 26"/>
              <p:cNvSpPr>
                <a:spLocks noChangeArrowheads="1"/>
              </p:cNvSpPr>
              <p:nvPr/>
            </p:nvSpPr>
            <p:spPr bwMode="auto">
              <a:xfrm>
                <a:off x="48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65" name="Oval 27"/>
              <p:cNvSpPr>
                <a:spLocks noChangeArrowheads="1"/>
              </p:cNvSpPr>
              <p:nvPr/>
            </p:nvSpPr>
            <p:spPr bwMode="auto">
              <a:xfrm>
                <a:off x="5136" y="338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966" name="Oval 28"/>
              <p:cNvSpPr>
                <a:spLocks noChangeArrowheads="1"/>
              </p:cNvSpPr>
              <p:nvPr/>
            </p:nvSpPr>
            <p:spPr bwMode="auto">
              <a:xfrm>
                <a:off x="4944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8952" name="Oval 29"/>
            <p:cNvSpPr>
              <a:spLocks noChangeArrowheads="1"/>
            </p:cNvSpPr>
            <p:nvPr/>
          </p:nvSpPr>
          <p:spPr bwMode="auto">
            <a:xfrm>
              <a:off x="4224" y="3408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53" name="Oval 30"/>
            <p:cNvSpPr>
              <a:spLocks noChangeArrowheads="1"/>
            </p:cNvSpPr>
            <p:nvPr/>
          </p:nvSpPr>
          <p:spPr bwMode="auto">
            <a:xfrm>
              <a:off x="4896" y="340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54" name="Line 31"/>
            <p:cNvSpPr>
              <a:spLocks noChangeShapeType="1"/>
            </p:cNvSpPr>
            <p:nvPr/>
          </p:nvSpPr>
          <p:spPr bwMode="auto">
            <a:xfrm>
              <a:off x="3600" y="3552"/>
              <a:ext cx="206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153275" y="1600200"/>
            <a:ext cx="466725" cy="4724400"/>
            <a:chOff x="4506" y="1008"/>
            <a:chExt cx="294" cy="2976"/>
          </a:xfrm>
        </p:grpSpPr>
        <p:sp>
          <p:nvSpPr>
            <p:cNvPr id="38918" name="Oval 33"/>
            <p:cNvSpPr>
              <a:spLocks noChangeArrowheads="1"/>
            </p:cNvSpPr>
            <p:nvPr/>
          </p:nvSpPr>
          <p:spPr bwMode="auto">
            <a:xfrm>
              <a:off x="4584" y="254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19" name="Oval 34"/>
            <p:cNvSpPr>
              <a:spLocks noChangeArrowheads="1"/>
            </p:cNvSpPr>
            <p:nvPr/>
          </p:nvSpPr>
          <p:spPr bwMode="auto">
            <a:xfrm>
              <a:off x="4560" y="18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0" name="Oval 35"/>
            <p:cNvSpPr>
              <a:spLocks noChangeArrowheads="1"/>
            </p:cNvSpPr>
            <p:nvPr/>
          </p:nvSpPr>
          <p:spPr bwMode="auto">
            <a:xfrm>
              <a:off x="4560" y="273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1" name="Oval 36"/>
            <p:cNvSpPr>
              <a:spLocks noChangeArrowheads="1"/>
            </p:cNvSpPr>
            <p:nvPr/>
          </p:nvSpPr>
          <p:spPr bwMode="auto">
            <a:xfrm>
              <a:off x="4608" y="208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2" name="Oval 37"/>
            <p:cNvSpPr>
              <a:spLocks noChangeArrowheads="1"/>
            </p:cNvSpPr>
            <p:nvPr/>
          </p:nvSpPr>
          <p:spPr bwMode="auto">
            <a:xfrm>
              <a:off x="4560" y="292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3" name="Oval 38"/>
            <p:cNvSpPr>
              <a:spLocks noChangeArrowheads="1"/>
            </p:cNvSpPr>
            <p:nvPr/>
          </p:nvSpPr>
          <p:spPr bwMode="auto">
            <a:xfrm>
              <a:off x="4560" y="18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4" name="Oval 39"/>
            <p:cNvSpPr>
              <a:spLocks noChangeArrowheads="1"/>
            </p:cNvSpPr>
            <p:nvPr/>
          </p:nvSpPr>
          <p:spPr bwMode="auto">
            <a:xfrm>
              <a:off x="4584" y="31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5" name="Oval 40"/>
            <p:cNvSpPr>
              <a:spLocks noChangeArrowheads="1"/>
            </p:cNvSpPr>
            <p:nvPr/>
          </p:nvSpPr>
          <p:spPr bwMode="auto">
            <a:xfrm>
              <a:off x="4560" y="244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6" name="Oval 41"/>
            <p:cNvSpPr>
              <a:spLocks noChangeArrowheads="1"/>
            </p:cNvSpPr>
            <p:nvPr/>
          </p:nvSpPr>
          <p:spPr bwMode="auto">
            <a:xfrm>
              <a:off x="4560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7" name="Oval 42"/>
            <p:cNvSpPr>
              <a:spLocks noChangeArrowheads="1"/>
            </p:cNvSpPr>
            <p:nvPr/>
          </p:nvSpPr>
          <p:spPr bwMode="auto">
            <a:xfrm>
              <a:off x="4578" y="192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8" name="Oval 43"/>
            <p:cNvSpPr>
              <a:spLocks noChangeArrowheads="1"/>
            </p:cNvSpPr>
            <p:nvPr/>
          </p:nvSpPr>
          <p:spPr bwMode="auto">
            <a:xfrm>
              <a:off x="4656" y="230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29" name="Oval 44"/>
            <p:cNvSpPr>
              <a:spLocks noChangeArrowheads="1"/>
            </p:cNvSpPr>
            <p:nvPr/>
          </p:nvSpPr>
          <p:spPr bwMode="auto">
            <a:xfrm>
              <a:off x="4584" y="177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0" name="Oval 45"/>
            <p:cNvSpPr>
              <a:spLocks noChangeArrowheads="1"/>
            </p:cNvSpPr>
            <p:nvPr/>
          </p:nvSpPr>
          <p:spPr bwMode="auto">
            <a:xfrm>
              <a:off x="4578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1" name="Oval 46"/>
            <p:cNvSpPr>
              <a:spLocks noChangeArrowheads="1"/>
            </p:cNvSpPr>
            <p:nvPr/>
          </p:nvSpPr>
          <p:spPr bwMode="auto">
            <a:xfrm>
              <a:off x="4590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2" name="Oval 47"/>
            <p:cNvSpPr>
              <a:spLocks noChangeArrowheads="1"/>
            </p:cNvSpPr>
            <p:nvPr/>
          </p:nvSpPr>
          <p:spPr bwMode="auto">
            <a:xfrm>
              <a:off x="4584" y="163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3" name="Oval 48"/>
            <p:cNvSpPr>
              <a:spLocks noChangeArrowheads="1"/>
            </p:cNvSpPr>
            <p:nvPr/>
          </p:nvSpPr>
          <p:spPr bwMode="auto">
            <a:xfrm>
              <a:off x="4578" y="20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4" name="Oval 49"/>
            <p:cNvSpPr>
              <a:spLocks noChangeArrowheads="1"/>
            </p:cNvSpPr>
            <p:nvPr/>
          </p:nvSpPr>
          <p:spPr bwMode="auto">
            <a:xfrm>
              <a:off x="4656" y="220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5" name="Oval 50"/>
            <p:cNvSpPr>
              <a:spLocks noChangeArrowheads="1"/>
            </p:cNvSpPr>
            <p:nvPr/>
          </p:nvSpPr>
          <p:spPr bwMode="auto">
            <a:xfrm>
              <a:off x="4560" y="14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6" name="Oval 51"/>
            <p:cNvSpPr>
              <a:spLocks noChangeArrowheads="1"/>
            </p:cNvSpPr>
            <p:nvPr/>
          </p:nvSpPr>
          <p:spPr bwMode="auto">
            <a:xfrm>
              <a:off x="4584" y="30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7" name="Oval 52"/>
            <p:cNvSpPr>
              <a:spLocks noChangeArrowheads="1"/>
            </p:cNvSpPr>
            <p:nvPr/>
          </p:nvSpPr>
          <p:spPr bwMode="auto">
            <a:xfrm>
              <a:off x="4560" y="288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8" name="Oval 53"/>
            <p:cNvSpPr>
              <a:spLocks noChangeArrowheads="1"/>
            </p:cNvSpPr>
            <p:nvPr/>
          </p:nvSpPr>
          <p:spPr bwMode="auto">
            <a:xfrm>
              <a:off x="4506" y="2160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39" name="Oval 54"/>
            <p:cNvSpPr>
              <a:spLocks noChangeArrowheads="1"/>
            </p:cNvSpPr>
            <p:nvPr/>
          </p:nvSpPr>
          <p:spPr bwMode="auto">
            <a:xfrm>
              <a:off x="4512" y="220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40" name="Line 55"/>
            <p:cNvSpPr>
              <a:spLocks noChangeShapeType="1"/>
            </p:cNvSpPr>
            <p:nvPr/>
          </p:nvSpPr>
          <p:spPr bwMode="auto">
            <a:xfrm>
              <a:off x="4656" y="1008"/>
              <a:ext cx="0" cy="297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00"/>
            <a:ext cx="8458200" cy="457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Statistical Facts (1)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</a:br>
            <a:r>
              <a:rPr lang="en-US" sz="2000" dirty="0">
                <a:latin typeface="+mj-lt"/>
                <a:cs typeface="Angsana New" pitchFamily="18" charset="-34"/>
              </a:rPr>
              <a:t>Quantity for Measuring Within and Between Class Distance</a:t>
            </a:r>
            <a:endParaRPr lang="en-US" sz="3600" dirty="0">
              <a:latin typeface="+mj-lt"/>
              <a:cs typeface="Angsana New" pitchFamily="18" charset="-34"/>
            </a:endParaRPr>
          </a:p>
        </p:txBody>
      </p:sp>
      <p:sp>
        <p:nvSpPr>
          <p:cNvPr id="1030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228600" y="1295400"/>
            <a:ext cx="8686800" cy="5029200"/>
          </a:xfrm>
        </p:spPr>
        <p:txBody>
          <a:bodyPr vert="horz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Class-specific mean vector (sample): </a:t>
            </a:r>
            <a:br>
              <a:rPr lang="en-US" altLang="zh-TW" sz="2400" dirty="0">
                <a:solidFill>
                  <a:srgbClr val="C00000"/>
                </a:solidFill>
              </a:rPr>
            </a:br>
            <a:br>
              <a:rPr lang="en-US" altLang="zh-TW" sz="2400" dirty="0">
                <a:solidFill>
                  <a:srgbClr val="C00000"/>
                </a:solidFill>
              </a:rPr>
            </a:br>
            <a:br>
              <a:rPr lang="en-US" altLang="zh-TW" sz="2400" dirty="0">
                <a:solidFill>
                  <a:srgbClr val="C00000"/>
                </a:solidFill>
              </a:rPr>
            </a:br>
            <a:endParaRPr lang="en-US" altLang="zh-TW" sz="2400" dirty="0">
              <a:solidFill>
                <a:srgbClr val="C00000"/>
              </a:solidFill>
            </a:endParaRPr>
          </a:p>
          <a:p>
            <a:r>
              <a:rPr lang="en-US" altLang="zh-TW" sz="2400" dirty="0">
                <a:solidFill>
                  <a:srgbClr val="C00000"/>
                </a:solidFill>
              </a:rPr>
              <a:t>Class-specific covariance (scatter) matrix:</a:t>
            </a:r>
            <a:br>
              <a:rPr lang="en-US" altLang="zh-TW" sz="2400" dirty="0">
                <a:solidFill>
                  <a:srgbClr val="C00000"/>
                </a:solidFill>
              </a:rPr>
            </a:br>
            <a:br>
              <a:rPr lang="en-US" altLang="zh-TW" sz="2400" dirty="0">
                <a:solidFill>
                  <a:srgbClr val="C00000"/>
                </a:solidFill>
              </a:rPr>
            </a:br>
            <a:br>
              <a:rPr lang="en-US" altLang="zh-TW" sz="2400" dirty="0">
                <a:solidFill>
                  <a:srgbClr val="C00000"/>
                </a:solidFill>
              </a:rPr>
            </a:br>
            <a:endParaRPr lang="en-US" altLang="zh-TW" sz="2400" dirty="0">
              <a:solidFill>
                <a:srgbClr val="C00000"/>
              </a:solidFill>
            </a:endParaRPr>
          </a:p>
          <a:p>
            <a:r>
              <a:rPr lang="en-US" altLang="zh-TW" sz="2400" dirty="0">
                <a:solidFill>
                  <a:srgbClr val="C00000"/>
                </a:solidFill>
              </a:rPr>
              <a:t>Total mean vector (sample):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E710-5F3F-4A41-88EF-D4EF776DC950}" type="slidenum">
              <a:rPr lang="en-US" altLang="zh-TW"/>
              <a:pPr/>
              <a:t>13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2152"/>
              </p:ext>
            </p:extLst>
          </p:nvPr>
        </p:nvGraphicFramePr>
        <p:xfrm>
          <a:off x="719138" y="1828800"/>
          <a:ext cx="41608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2" name="Equation" r:id="rId5" imgW="2311200" imgH="444240" progId="Equation.DSMT4">
                  <p:embed/>
                </p:oleObj>
              </mc:Choice>
              <mc:Fallback>
                <p:oleObj name="Equation" r:id="rId5" imgW="2311200" imgH="4442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828800"/>
                        <a:ext cx="4160837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59233"/>
              </p:ext>
            </p:extLst>
          </p:nvPr>
        </p:nvGraphicFramePr>
        <p:xfrm>
          <a:off x="1897063" y="3429000"/>
          <a:ext cx="30670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Equation" r:id="rId7" imgW="1701720" imgH="444240" progId="Equation.DSMT4">
                  <p:embed/>
                </p:oleObj>
              </mc:Choice>
              <mc:Fallback>
                <p:oleObj name="Equation" r:id="rId7" imgW="1701720" imgH="4442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429000"/>
                        <a:ext cx="3067050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50730"/>
              </p:ext>
            </p:extLst>
          </p:nvPr>
        </p:nvGraphicFramePr>
        <p:xfrm>
          <a:off x="719138" y="4953000"/>
          <a:ext cx="4883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9" imgW="2705040" imgH="419040" progId="Equation.DSMT4">
                  <p:embed/>
                </p:oleObj>
              </mc:Choice>
              <mc:Fallback>
                <p:oleObj name="Equation" r:id="rId9" imgW="2705040" imgH="419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953000"/>
                        <a:ext cx="4883150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loud 7"/>
          <p:cNvSpPr/>
          <p:nvPr/>
        </p:nvSpPr>
        <p:spPr>
          <a:xfrm>
            <a:off x="5105400" y="1524000"/>
            <a:ext cx="3886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x,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𝜇</a:t>
            </a:r>
            <a:r>
              <a:rPr lang="en-US" dirty="0"/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𝜇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 N?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00"/>
            <a:ext cx="8458200" cy="457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Statistical Facts (2)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</a:br>
            <a:r>
              <a:rPr lang="en-US" altLang="zh-CN" sz="2000" dirty="0">
                <a:latin typeface="+mj-lt"/>
                <a:cs typeface="Angsana New" pitchFamily="18" charset="-34"/>
              </a:rPr>
              <a:t>Quantity for Measuring Within and Between Class Distance (cont.)</a:t>
            </a:r>
            <a:endParaRPr lang="en-US" sz="2000" dirty="0">
              <a:latin typeface="+mj-lt"/>
              <a:cs typeface="Angsana New" pitchFamily="18" charset="-34"/>
            </a:endParaRPr>
          </a:p>
        </p:txBody>
      </p:sp>
      <p:sp>
        <p:nvSpPr>
          <p:cNvPr id="2053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228600" y="1143000"/>
            <a:ext cx="8686800" cy="5029200"/>
          </a:xfrm>
        </p:spPr>
        <p:txBody>
          <a:bodyPr vert="horz"/>
          <a:lstStyle/>
          <a:p>
            <a:r>
              <a:rPr lang="en-US" altLang="zh-TW" sz="2400" dirty="0"/>
              <a:t>Within-class scatter: 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Between-class scatter:</a:t>
            </a:r>
            <a:br>
              <a:rPr lang="en-US" altLang="zh-TW" sz="1600" dirty="0"/>
            </a:br>
            <a:r>
              <a:rPr lang="en-US" altLang="zh-TW" sz="1600" dirty="0"/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55E0-1F60-45C4-A766-C70322367A1D}" type="slidenum">
              <a:rPr lang="en-US" altLang="zh-TW"/>
              <a:pPr/>
              <a:t>14</a:t>
            </a:fld>
            <a:endParaRPr lang="en-US" altLang="zh-TW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609600" y="1676400"/>
          <a:ext cx="51720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" name="Equation" r:id="rId4" imgW="2870200" imgH="431800" progId="Equation.DSMT4">
                  <p:embed/>
                </p:oleObj>
              </mc:Choice>
              <mc:Fallback>
                <p:oleObj name="Equation" r:id="rId4" imgW="2870200" imgH="431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5172075" cy="777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602157"/>
              </p:ext>
            </p:extLst>
          </p:nvPr>
        </p:nvGraphicFramePr>
        <p:xfrm>
          <a:off x="657225" y="3489325"/>
          <a:ext cx="30765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" name="Equation" r:id="rId6" imgW="1701720" imgH="431640" progId="Equation.DSMT4">
                  <p:embed/>
                </p:oleObj>
              </mc:Choice>
              <mc:Fallback>
                <p:oleObj name="Equation" r:id="rId6" imgW="170172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489325"/>
                        <a:ext cx="3076575" cy="777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直線圖說文字 2 (加上強調線) 31"/>
          <p:cNvSpPr/>
          <p:nvPr/>
        </p:nvSpPr>
        <p:spPr>
          <a:xfrm rot="16200000">
            <a:off x="2438400" y="1600200"/>
            <a:ext cx="838200" cy="228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310"/>
              <a:gd name="adj6" fmla="val -4318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62" name="文字方塊 32"/>
          <p:cNvSpPr txBox="1">
            <a:spLocks noChangeArrowheads="1"/>
          </p:cNvSpPr>
          <p:nvPr/>
        </p:nvSpPr>
        <p:spPr bwMode="auto">
          <a:xfrm>
            <a:off x="3124200" y="2362200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1600" dirty="0">
                <a:solidFill>
                  <a:srgbClr val="C00000"/>
                </a:solidFill>
                <a:latin typeface="Calibri" pitchFamily="34" charset="0"/>
              </a:rPr>
              <a:t>An estimate of the prior probability for class </a:t>
            </a:r>
            <a:r>
              <a:rPr kumimoji="0" lang="en-US" altLang="zh-TW" sz="1600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kumimoji="0" lang="zh-TW" altLang="en-US" sz="16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5791200" y="2743200"/>
            <a:ext cx="2895600" cy="163121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/>
              <a:t>Note that in general a covariance matrix is symmetric and positive semi-definite with nonnegative </a:t>
            </a:r>
            <a:r>
              <a:rPr kumimoji="0" lang="en-US" altLang="zh-TW" sz="2000" dirty="0" err="1"/>
              <a:t>eigenvalues</a:t>
            </a:r>
            <a:r>
              <a:rPr kumimoji="0" lang="en-US" altLang="zh-TW" sz="2000" dirty="0"/>
              <a:t>.</a:t>
            </a:r>
            <a:endParaRPr kumimoji="0" lang="zh-TW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00"/>
            <a:ext cx="8458200" cy="45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Statistical Facts (3)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</a:br>
            <a:r>
              <a:rPr lang="en-US" altLang="zh-CN" sz="2000" dirty="0">
                <a:latin typeface="+mj-lt"/>
                <a:cs typeface="Angsana New" pitchFamily="18" charset="-34"/>
              </a:rPr>
              <a:t>Quantity for Measuring Within and Between Class Distance (cont.)</a:t>
            </a:r>
            <a:endParaRPr lang="en-US" sz="2000" dirty="0">
              <a:latin typeface="+mj-lt"/>
              <a:cs typeface="Angsana New" pitchFamily="18" charset="-34"/>
            </a:endParaRPr>
          </a:p>
        </p:txBody>
      </p:sp>
      <p:sp>
        <p:nvSpPr>
          <p:cNvPr id="3076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228600" y="1143000"/>
            <a:ext cx="8686800" cy="5029200"/>
          </a:xfrm>
        </p:spPr>
        <p:txBody>
          <a:bodyPr vert="horz"/>
          <a:lstStyle/>
          <a:p>
            <a:r>
              <a:rPr lang="en-US" altLang="zh-TW" sz="2400" dirty="0"/>
              <a:t>Total covariance (sample):</a:t>
            </a:r>
          </a:p>
          <a:p>
            <a:endParaRPr lang="en-US" altLang="zh-TW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586-E22E-4D21-844E-A150BE09BB66}" type="slidenum">
              <a:rPr lang="en-US" altLang="zh-TW"/>
              <a:pPr/>
              <a:t>15</a:t>
            </a:fld>
            <a:endParaRPr lang="en-US" altLang="zh-TW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00517"/>
              </p:ext>
            </p:extLst>
          </p:nvPr>
        </p:nvGraphicFramePr>
        <p:xfrm>
          <a:off x="1835150" y="1752600"/>
          <a:ext cx="296703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Equation" r:id="rId4" imgW="1638000" imgH="660240" progId="Equation.DSMT4">
                  <p:embed/>
                </p:oleObj>
              </mc:Choice>
              <mc:Fallback>
                <p:oleObj name="Equation" r:id="rId4" imgW="1638000" imgH="660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52600"/>
                        <a:ext cx="2967038" cy="1192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9"/>
          <p:cNvSpPr txBox="1"/>
          <p:nvPr/>
        </p:nvSpPr>
        <p:spPr>
          <a:xfrm>
            <a:off x="7010400" y="3429000"/>
            <a:ext cx="1676400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/>
              <a:t>see</a:t>
            </a:r>
            <a:r>
              <a:rPr kumimoji="0" lang="en-US" altLang="zh-TW" sz="2000" dirty="0"/>
              <a:t>  </a:t>
            </a:r>
            <a:r>
              <a:rPr lang="en-US" altLang="zh-TW" sz="2000" dirty="0"/>
              <a:t>n</a:t>
            </a:r>
            <a:r>
              <a:rPr kumimoji="0" lang="en-US" altLang="zh-TW" sz="2000" dirty="0"/>
              <a:t>ext </a:t>
            </a:r>
            <a:r>
              <a:rPr lang="en-US" altLang="zh-TW" sz="2000" dirty="0"/>
              <a:t>slide</a:t>
            </a:r>
            <a:endParaRPr kumimoji="0" lang="zh-TW" altLang="en-US" sz="1600" dirty="0"/>
          </a:p>
        </p:txBody>
      </p:sp>
      <p:cxnSp>
        <p:nvCxnSpPr>
          <p:cNvPr id="19" name="弧形接點 18"/>
          <p:cNvCxnSpPr>
            <a:endCxn id="17" idx="1"/>
          </p:cNvCxnSpPr>
          <p:nvPr/>
        </p:nvCxnSpPr>
        <p:spPr>
          <a:xfrm>
            <a:off x="3581400" y="2743200"/>
            <a:ext cx="3429000" cy="8858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228600" y="1143000"/>
            <a:ext cx="8686800" cy="5029200"/>
          </a:xfrm>
        </p:spPr>
        <p:txBody>
          <a:bodyPr vert="horz"/>
          <a:lstStyle/>
          <a:p>
            <a:endParaRPr lang="en-US" altLang="zh-TW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18D4-C650-4AA0-BDD6-BB024E48AE46}" type="slidenum">
              <a:rPr lang="en-US" altLang="zh-TW"/>
              <a:pPr/>
              <a:t>16</a:t>
            </a:fld>
            <a:endParaRPr lang="en-US" altLang="zh-TW" dirty="0"/>
          </a:p>
        </p:txBody>
      </p:sp>
      <p:sp>
        <p:nvSpPr>
          <p:cNvPr id="5018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sp>
        <p:nvSpPr>
          <p:cNvPr id="501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63853"/>
              </p:ext>
            </p:extLst>
          </p:nvPr>
        </p:nvGraphicFramePr>
        <p:xfrm>
          <a:off x="800100" y="1219200"/>
          <a:ext cx="5375275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9" name="Equation" r:id="rId4" imgW="3581280" imgH="2946240" progId="Equation.DSMT4">
                  <p:embed/>
                </p:oleObj>
              </mc:Choice>
              <mc:Fallback>
                <p:oleObj name="Equation" r:id="rId4" imgW="3581280" imgH="2946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219200"/>
                        <a:ext cx="5375275" cy="440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342900" y="381000"/>
            <a:ext cx="8458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ngsana New" pitchFamily="18" charset="-34"/>
              </a:rPr>
              <a:t>Proof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51054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00"/>
            <a:ext cx="8458200" cy="4572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Linear Discriminant Analysis - Problem (1)</a:t>
            </a:r>
          </a:p>
        </p:txBody>
      </p:sp>
      <p:sp>
        <p:nvSpPr>
          <p:cNvPr id="57347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228600" y="1143000"/>
            <a:ext cx="8686800" cy="5029200"/>
          </a:xfrm>
        </p:spPr>
        <p:txBody>
          <a:bodyPr vert="horz"/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PROBLEM: To separate populations</a:t>
            </a:r>
          </a:p>
          <a:p>
            <a:pPr lvl="1"/>
            <a:r>
              <a:rPr lang="en-US" altLang="zh-TW" sz="2000" dirty="0"/>
              <a:t>Suppose we have </a:t>
            </a:r>
            <a:r>
              <a:rPr lang="en-US" altLang="zh-TW" sz="2000" i="1" dirty="0"/>
              <a:t>C</a:t>
            </a:r>
            <a:r>
              <a:rPr lang="en-US" altLang="zh-TW" sz="2000" dirty="0"/>
              <a:t> classes from </a:t>
            </a:r>
            <a:r>
              <a:rPr lang="en-US" altLang="zh-TW" sz="2000" i="1" dirty="0"/>
              <a:t>n</a:t>
            </a:r>
            <a:r>
              <a:rPr lang="en-US" altLang="zh-TW" sz="2000" dirty="0"/>
              <a:t>-dimensional distributions. We want to project these classes onto a </a:t>
            </a:r>
            <a:r>
              <a:rPr lang="en-US" altLang="zh-TW" sz="2000" i="1" dirty="0"/>
              <a:t>p</a:t>
            </a:r>
            <a:r>
              <a:rPr lang="en-US" altLang="zh-TW" sz="2000" dirty="0"/>
              <a:t>-dimensional subspace (</a:t>
            </a:r>
            <a:r>
              <a:rPr lang="en-US" altLang="zh-TW" sz="2000" i="1" dirty="0"/>
              <a:t>p</a:t>
            </a:r>
            <a:r>
              <a:rPr lang="en-US" altLang="zh-TW" sz="2000" dirty="0"/>
              <a:t> &lt; </a:t>
            </a:r>
            <a:r>
              <a:rPr lang="en-US" altLang="zh-TW" sz="2000" i="1" dirty="0"/>
              <a:t>n</a:t>
            </a:r>
            <a:r>
              <a:rPr lang="en-US" altLang="zh-TW" sz="2000" dirty="0"/>
              <a:t>) so that the variation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between the classes </a:t>
            </a:r>
            <a:r>
              <a:rPr lang="en-US" altLang="zh-TW" sz="2000" dirty="0"/>
              <a:t>is </a:t>
            </a:r>
            <a:r>
              <a:rPr lang="en-US" altLang="zh-TW" sz="2000" b="1" dirty="0">
                <a:solidFill>
                  <a:srgbClr val="C00000"/>
                </a:solidFill>
              </a:rPr>
              <a:t>as large as possible</a:t>
            </a:r>
            <a:r>
              <a:rPr lang="en-US" altLang="zh-TW" sz="2000" dirty="0"/>
              <a:t>, relative to the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variation within the classes. </a:t>
            </a:r>
            <a:b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zh-TW" sz="1600" dirty="0"/>
            </a:br>
            <a:br>
              <a:rPr lang="en-US" altLang="zh-TW" sz="1600" dirty="0"/>
            </a:br>
            <a:endParaRPr lang="en-US" altLang="zh-TW" sz="1600" dirty="0"/>
          </a:p>
          <a:p>
            <a:pPr lvl="1"/>
            <a:endParaRPr lang="en-US" altLang="zh-TW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22F-CFF0-4E0D-B4D6-870616F29894}" type="slidenum">
              <a:rPr lang="en-US" altLang="zh-TW"/>
              <a:pPr/>
              <a:t>17</a:t>
            </a:fld>
            <a:endParaRPr lang="en-US" altLang="zh-TW" dirty="0"/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grpSp>
        <p:nvGrpSpPr>
          <p:cNvPr id="3" name="群組 39"/>
          <p:cNvGrpSpPr>
            <a:grpSpLocks/>
          </p:cNvGrpSpPr>
          <p:nvPr/>
        </p:nvGrpSpPr>
        <p:grpSpPr bwMode="auto">
          <a:xfrm>
            <a:off x="2743200" y="3124200"/>
            <a:ext cx="3581400" cy="3005138"/>
            <a:chOff x="5181600" y="2514600"/>
            <a:chExt cx="3581400" cy="3005554"/>
          </a:xfrm>
        </p:grpSpPr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 rot="1672911">
              <a:off x="6159500" y="2894066"/>
              <a:ext cx="711200" cy="1098702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5562600" y="2514600"/>
              <a:ext cx="3124200" cy="2667000"/>
              <a:chOff x="2682" y="2890"/>
              <a:chExt cx="2694" cy="2695"/>
            </a:xfrm>
          </p:grpSpPr>
          <p:cxnSp>
            <p:nvCxnSpPr>
              <p:cNvPr id="57369" name="AutoShape 23"/>
              <p:cNvCxnSpPr>
                <a:cxnSpLocks noChangeShapeType="1"/>
              </p:cNvCxnSpPr>
              <p:nvPr/>
            </p:nvCxnSpPr>
            <p:spPr bwMode="auto">
              <a:xfrm>
                <a:off x="2682" y="2890"/>
                <a:ext cx="1" cy="26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57370" name="AutoShape 24"/>
              <p:cNvCxnSpPr>
                <a:cxnSpLocks noChangeShapeType="1"/>
              </p:cNvCxnSpPr>
              <p:nvPr/>
            </p:nvCxnSpPr>
            <p:spPr bwMode="auto">
              <a:xfrm rot="5400000">
                <a:off x="4029" y="4238"/>
                <a:ext cx="1" cy="2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</p:spPr>
          </p:cxnSp>
        </p:grpSp>
        <p:sp>
          <p:nvSpPr>
            <p:cNvPr id="57358" name="Text Box 26"/>
            <p:cNvSpPr txBox="1">
              <a:spLocks noChangeArrowheads="1"/>
            </p:cNvSpPr>
            <p:nvPr/>
          </p:nvSpPr>
          <p:spPr bwMode="auto">
            <a:xfrm>
              <a:off x="8229600" y="5181600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>
                  <a:latin typeface="Calibri" pitchFamily="34" charset="0"/>
                </a:rPr>
                <a:t>X</a:t>
              </a:r>
              <a:r>
                <a:rPr lang="en-US" altLang="zh-TW" sz="1600" baseline="-25000">
                  <a:latin typeface="Calibri" pitchFamily="34" charset="0"/>
                </a:rPr>
                <a:t>1</a:t>
              </a:r>
              <a:endParaRPr lang="zh-TW" altLang="zh-TW" sz="1600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6553200" y="43434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1600">
                  <a:latin typeface="Calibri" pitchFamily="34" charset="0"/>
                </a:rPr>
                <a:t>3</a:t>
              </a:r>
              <a:endParaRPr lang="zh-TW" altLang="zh-TW" sz="1600"/>
            </a:p>
          </p:txBody>
        </p:sp>
        <p:sp>
          <p:nvSpPr>
            <p:cNvPr id="68" name="Oval 32"/>
            <p:cNvSpPr>
              <a:spLocks noChangeArrowheads="1"/>
            </p:cNvSpPr>
            <p:nvPr/>
          </p:nvSpPr>
          <p:spPr bwMode="auto">
            <a:xfrm rot="1672911">
              <a:off x="6388100" y="3837171"/>
              <a:ext cx="711200" cy="109870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9" name="Oval 32"/>
            <p:cNvSpPr>
              <a:spLocks noChangeArrowheads="1"/>
            </p:cNvSpPr>
            <p:nvPr/>
          </p:nvSpPr>
          <p:spPr bwMode="auto">
            <a:xfrm rot="1672911">
              <a:off x="6692900" y="2846434"/>
              <a:ext cx="711200" cy="109870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57362" name="Text Box 28"/>
            <p:cNvSpPr txBox="1">
              <a:spLocks noChangeArrowheads="1"/>
            </p:cNvSpPr>
            <p:nvPr/>
          </p:nvSpPr>
          <p:spPr bwMode="auto">
            <a:xfrm>
              <a:off x="7010400" y="32004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1600">
                  <a:latin typeface="Calibri" pitchFamily="34" charset="0"/>
                </a:rPr>
                <a:t>2</a:t>
              </a:r>
              <a:endParaRPr lang="zh-TW" altLang="zh-TW" sz="1600"/>
            </a:p>
          </p:txBody>
        </p:sp>
        <p:sp>
          <p:nvSpPr>
            <p:cNvPr id="57363" name="Text Box 28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1600">
                  <a:latin typeface="Calibri" pitchFamily="34" charset="0"/>
                </a:rPr>
                <a:t>1</a:t>
              </a:r>
              <a:endParaRPr lang="zh-TW" altLang="zh-TW" sz="1600"/>
            </a:p>
          </p:txBody>
        </p:sp>
        <p:sp>
          <p:nvSpPr>
            <p:cNvPr id="57364" name="Text Box 26"/>
            <p:cNvSpPr txBox="1">
              <a:spLocks noChangeArrowheads="1"/>
            </p:cNvSpPr>
            <p:nvPr/>
          </p:nvSpPr>
          <p:spPr bwMode="auto">
            <a:xfrm>
              <a:off x="5181600" y="2590800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>
                  <a:latin typeface="Calibri" pitchFamily="34" charset="0"/>
                </a:rPr>
                <a:t>X</a:t>
              </a:r>
              <a:r>
                <a:rPr lang="en-US" altLang="zh-TW" sz="1600" baseline="-25000">
                  <a:latin typeface="Calibri" pitchFamily="34" charset="0"/>
                </a:rPr>
                <a:t>2</a:t>
              </a:r>
              <a:endParaRPr lang="zh-TW" altLang="zh-TW" sz="1600"/>
            </a:p>
          </p:txBody>
        </p:sp>
        <p:cxnSp>
          <p:nvCxnSpPr>
            <p:cNvPr id="30" name="直線接點 29"/>
            <p:cNvCxnSpPr/>
            <p:nvPr/>
          </p:nvCxnSpPr>
          <p:spPr>
            <a:xfrm rot="10800000" flipV="1">
              <a:off x="6705600" y="3352916"/>
              <a:ext cx="2057400" cy="17528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4762337" y="3543485"/>
              <a:ext cx="2362527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67" name="Text Box 26"/>
            <p:cNvSpPr txBox="1">
              <a:spLocks noChangeArrowheads="1"/>
            </p:cNvSpPr>
            <p:nvPr/>
          </p:nvSpPr>
          <p:spPr bwMode="auto">
            <a:xfrm>
              <a:off x="8382000" y="3657600"/>
              <a:ext cx="381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b="1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endParaRPr lang="zh-TW" altLang="zh-TW" sz="1600" b="1">
                <a:solidFill>
                  <a:srgbClr val="C00000"/>
                </a:solidFill>
              </a:endParaRP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5791200" y="2819442"/>
              <a:ext cx="381000" cy="338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ea typeface="新細明體" pitchFamily="18" charset="-120"/>
                </a:rPr>
                <a:t>?</a:t>
              </a:r>
              <a:endParaRPr lang="zh-TW" altLang="zh-TW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00"/>
            <a:ext cx="8458200" cy="4572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Linear Discriminant Analysis - Problem (2)</a:t>
            </a:r>
          </a:p>
        </p:txBody>
      </p:sp>
      <p:sp>
        <p:nvSpPr>
          <p:cNvPr id="58371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228600" y="1143000"/>
            <a:ext cx="8686800" cy="5029200"/>
          </a:xfrm>
        </p:spPr>
        <p:txBody>
          <a:bodyPr vert="horz"/>
          <a:lstStyle/>
          <a:p>
            <a:r>
              <a:rPr lang="en-US" altLang="zh-TW" sz="2400" dirty="0"/>
              <a:t>Practically speaking, after the projection, we want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5EDC-53B5-493B-A715-325219964C0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83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60752"/>
              </p:ext>
            </p:extLst>
          </p:nvPr>
        </p:nvGraphicFramePr>
        <p:xfrm>
          <a:off x="685800" y="2057400"/>
          <a:ext cx="7467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class means to be as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far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apart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from each other as possible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between-class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 scatter to be 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large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samples from the same class to be as </a:t>
                      </a:r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close</a:t>
                      </a:r>
                      <a:r>
                        <a:rPr lang="en-US" altLang="zh-TW" sz="2000" dirty="0"/>
                        <a:t> to</a:t>
                      </a:r>
                      <a:r>
                        <a:rPr lang="en-US" altLang="zh-TW" sz="2000" baseline="0" dirty="0"/>
                        <a:t> their means as possible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 </a:t>
                      </a:r>
                      <a:r>
                        <a:rPr lang="en-US" altLang="zh-TW" sz="2000" b="1" dirty="0"/>
                        <a:t>within-class</a:t>
                      </a:r>
                      <a:r>
                        <a:rPr lang="en-US" altLang="zh-TW" sz="2000" dirty="0"/>
                        <a:t> scatter to be </a:t>
                      </a:r>
                      <a:r>
                        <a:rPr lang="en-US" altLang="zh-TW" sz="2000" b="1" dirty="0"/>
                        <a:t>small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向右箭號 43"/>
          <p:cNvSpPr/>
          <p:nvPr/>
        </p:nvSpPr>
        <p:spPr>
          <a:xfrm>
            <a:off x="3733800" y="3352800"/>
            <a:ext cx="381000" cy="17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3733800" y="2438400"/>
            <a:ext cx="381000" cy="17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9230" y="4233862"/>
            <a:ext cx="2819400" cy="193833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/>
              <a:t>This technique was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/>
              <a:t>developed by R. A. Fisher </a:t>
            </a:r>
            <a:r>
              <a:rPr kumimoji="0" lang="en-US" altLang="zh-TW" sz="1600" dirty="0"/>
              <a:t>(1936) </a:t>
            </a:r>
            <a:r>
              <a:rPr kumimoji="0" lang="en-US" altLang="zh-TW" sz="2000" dirty="0"/>
              <a:t>for </a:t>
            </a:r>
            <a:r>
              <a:rPr kumimoji="0" lang="en-US" altLang="zh-TW" sz="2000" b="1" dirty="0"/>
              <a:t>the two-class case</a:t>
            </a:r>
            <a:r>
              <a:rPr kumimoji="0" lang="en-US" altLang="zh-TW" sz="2000" dirty="0"/>
              <a:t> and extended by C. R. </a:t>
            </a:r>
            <a:r>
              <a:rPr kumimoji="0" lang="en-US" altLang="zh-TW" sz="2000" dirty="0" err="1"/>
              <a:t>Rao</a:t>
            </a:r>
            <a:r>
              <a:rPr kumimoji="0" lang="en-US" altLang="zh-TW" sz="2000" dirty="0"/>
              <a:t> </a:t>
            </a:r>
            <a:r>
              <a:rPr kumimoji="0" lang="en-US" altLang="zh-TW" sz="1600" dirty="0"/>
              <a:t>(1948)</a:t>
            </a:r>
            <a:r>
              <a:rPr kumimoji="0" lang="en-US" altLang="zh-TW" sz="1600" i="1" dirty="0"/>
              <a:t> </a:t>
            </a:r>
            <a:r>
              <a:rPr kumimoji="0" lang="en-US" altLang="zh-TW" sz="2000" dirty="0"/>
              <a:t>to handle </a:t>
            </a:r>
            <a:r>
              <a:rPr kumimoji="0" lang="en-US" altLang="zh-TW" sz="2000" b="1" dirty="0"/>
              <a:t>the multiclass case</a:t>
            </a:r>
            <a:r>
              <a:rPr kumimoji="0" lang="en-US" altLang="zh-TW" sz="2000" dirty="0"/>
              <a:t>.</a:t>
            </a:r>
            <a:endParaRPr kumimoji="0"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LDA: Two-class</a:t>
            </a:r>
            <a:br>
              <a:rPr lang="en-SG" dirty="0"/>
            </a:br>
            <a:r>
              <a:rPr lang="en-US" altLang="zh-CN" sz="2200" b="0" dirty="0">
                <a:effectLst/>
              </a:rPr>
              <a:t>A simple case </a:t>
            </a:r>
            <a:endParaRPr lang="en-SG" sz="22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LDA seeks to reduce dimensionality while preserving as much of the class discriminatory information as possible </a:t>
            </a:r>
          </a:p>
          <a:p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Assume we have a set of 𝐷-dimensional samples {𝑥</a:t>
            </a:r>
            <a:r>
              <a:rPr lang="en-SG" baseline="30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𝑥</a:t>
            </a:r>
            <a:r>
              <a:rPr lang="en-SG" baseline="30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… 𝑥</a:t>
            </a:r>
            <a:r>
              <a:rPr lang="en-SG" baseline="30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𝑁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} , 𝑁</a:t>
            </a:r>
            <a:r>
              <a:rPr lang="en-SG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 of which from class C</a:t>
            </a:r>
            <a:r>
              <a:rPr lang="en-SG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and 𝑁</a:t>
            </a:r>
            <a:r>
              <a:rPr lang="en-SG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 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from class C</a:t>
            </a:r>
            <a:r>
              <a:rPr lang="en-SG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</a:p>
          <a:p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 seek for one direction, along which we project the samples 𝑥 onto a line w and get </a:t>
            </a:r>
            <a:r>
              <a:rPr lang="en-SG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a scalar 𝑦:</a:t>
            </a:r>
            <a:endParaRPr lang="en-S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 algn="ctr">
              <a:buNone/>
            </a:pP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𝑦 = 𝑤</a:t>
            </a:r>
            <a:r>
              <a:rPr lang="en-SG" baseline="30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𝑇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𝑥 </a:t>
            </a:r>
          </a:p>
          <a:p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Of all the possible lines, LDA selects the one that maximizes the </a:t>
            </a:r>
            <a:r>
              <a:rPr lang="en-SG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separability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 of the scalars </a:t>
            </a:r>
            <a:r>
              <a:rPr lang="en-SG" i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. </a:t>
            </a:r>
          </a:p>
          <a:p>
            <a:endParaRPr lang="en-S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 algn="ctr">
              <a:buNone/>
            </a:pPr>
            <a:endParaRPr lang="en-S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Supervised vs. Unsupervised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learning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Supervision</a:t>
            </a:r>
            <a:r>
              <a:rPr lang="en-US" altLang="zh-CN" dirty="0"/>
              <a:t>: The data (observations, measurements, etc.) are labeled with pre-defined classes. It is like a “teacher” gives the classes 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supervision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Test data are classified into these classes too.</a:t>
            </a:r>
          </a:p>
          <a:p>
            <a:r>
              <a:rPr lang="en-US" altLang="zh-CN" dirty="0"/>
              <a:t>Unsupervised learning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Class labels of the data are unknown</a:t>
            </a:r>
          </a:p>
          <a:p>
            <a:pPr lvl="1"/>
            <a:r>
              <a:rPr lang="en-US" altLang="zh-CN" dirty="0"/>
              <a:t>Given a set of data, the task is to find subspaces, latent factors, clusters in the data.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Two-class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The mean vector of each class in 𝑥-space and 𝑦-space is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Choose the distance between the projected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as class </a:t>
                </a:r>
                <a:r>
                  <a:rPr lang="en-SG" dirty="0" err="1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separability</a:t>
                </a:r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measure: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|=|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SG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Two-class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Fisher suggested </a:t>
                </a:r>
                <a:r>
                  <a:rPr lang="en-SG" sz="2400" dirty="0">
                    <a:solidFill>
                      <a:srgbClr val="C00000"/>
                    </a:solidFill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maximizing the difference between the means</a:t>
                </a:r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, normalized by </a:t>
                </a:r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a measure of the within-class scatter! </a:t>
                </a:r>
              </a:p>
              <a:p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For each class we define the scatter, equivalent to the variance,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SG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SG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400" b="0" i="1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pPr marL="0" indent="0">
                  <a:buNone/>
                </a:pPr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	w</a:t>
                </a:r>
                <a:r>
                  <a:rPr lang="en-SG" sz="2400" b="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SG" sz="2400" b="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SG" sz="2400" b="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is the within-class scatter of the 	projected examples.</a:t>
                </a: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Two-class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SG" sz="2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The Fisher linear discriminant is defined as the linear function 𝑤</a:t>
                </a:r>
                <a:r>
                  <a:rPr lang="en-SG" sz="2000" baseline="30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𝑇</a:t>
                </a:r>
                <a:r>
                  <a:rPr lang="en-SG" sz="2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𝑥 that maximizes the following criterion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SG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SG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SG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0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SG" sz="20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r>
                  <a:rPr lang="en-SG" sz="2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Therefore, we are looking for a projection where examples from the same class are projected very close to each other and, at the same time, the projected means are as farther apart as possible </a:t>
                </a:r>
              </a:p>
              <a:p>
                <a:endParaRPr lang="en-SG" sz="20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0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0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0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631" y="4098925"/>
            <a:ext cx="5577231" cy="275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4546"/>
          <a:stretch/>
        </p:blipFill>
        <p:spPr>
          <a:xfrm>
            <a:off x="5715000" y="4178226"/>
            <a:ext cx="3200400" cy="245117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2578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197104" y="481226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28" y="4721154"/>
            <a:ext cx="242483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Along this axis, one can </a:t>
            </a:r>
          </a:p>
          <a:p>
            <a:r>
              <a:rPr lang="en-US" altLang="zh-CN" dirty="0"/>
              <a:t>separate two classes </a:t>
            </a:r>
            <a:br>
              <a:rPr lang="en-US" altLang="zh-CN" dirty="0"/>
            </a:br>
            <a:r>
              <a:rPr lang="en-US" altLang="zh-CN" dirty="0"/>
              <a:t>better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703" y="6412468"/>
            <a:ext cx="6766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Along this axis, one gets larger distance between class means</a:t>
            </a:r>
          </a:p>
        </p:txBody>
      </p:sp>
    </p:spTree>
    <p:extLst>
      <p:ext uri="{BB962C8B-B14F-4D97-AF65-F5344CB8AC3E}">
        <p14:creationId xmlns:p14="http://schemas.microsoft.com/office/powerpoint/2010/main" val="402047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Two-class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To find the optimum 𝑤</a:t>
                </a:r>
                <a:r>
                  <a:rPr lang="en-SG" sz="2400" baseline="30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∗</a:t>
                </a:r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, we need write 𝐽(𝑤) as a function of 𝑤 </a:t>
                </a:r>
              </a:p>
              <a:p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As aforementioned, we define 𝑆</a:t>
                </a:r>
                <a:r>
                  <a:rPr lang="en-SG" sz="2400" baseline="-25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𝑊</a:t>
                </a:r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as the within-class scatter matrix in feature space 𝑥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The scatter of the projection 𝑦 can then be expressed as a function of the scatter matrix in feature space 𝑥</a:t>
                </a:r>
              </a:p>
              <a:p>
                <a:pPr marL="0" indent="0">
                  <a:buNone/>
                </a:pPr>
                <a:r>
                  <a:rPr lang="en-SG" sz="2400" b="0" dirty="0"/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SG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SG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pPr marL="0" indent="0">
                  <a:buNone/>
                </a:pPr>
                <a:r>
                  <a:rPr lang="en-SG" sz="2400" dirty="0"/>
                  <a:t>              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SG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SG" sz="2400" dirty="0"/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13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5237347"/>
            <a:ext cx="234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specific scatter or</a:t>
            </a:r>
          </a:p>
          <a:p>
            <a:r>
              <a:rPr lang="en-US" altLang="zh-CN" dirty="0"/>
              <a:t>covariance matrix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5" idx="1"/>
          </p:cNvCxnSpPr>
          <p:nvPr/>
        </p:nvCxnSpPr>
        <p:spPr>
          <a:xfrm rot="10800000">
            <a:off x="6400800" y="4953001"/>
            <a:ext cx="152400" cy="6075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9204" y="5928395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Within class scatter matrix</a:t>
            </a:r>
            <a:endParaRPr lang="zh-CN" alt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3130881" y="5518650"/>
            <a:ext cx="152400" cy="6075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6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Two-class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Similarly, the difference between the projected means can be expressed in terms of the means in the original feature space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b="0" i="1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pPr marL="0" indent="0" algn="just">
                  <a:buNone/>
                </a:pPr>
                <a:r>
                  <a:rPr lang="en-SG" sz="2400" b="0" dirty="0"/>
                  <a:t>			          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SG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pPr algn="just"/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The matrix 𝑆</a:t>
                </a:r>
                <a:r>
                  <a:rPr lang="en-SG" sz="2400" baseline="-25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𝐵</a:t>
                </a:r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is the between-class scatter. Note that, since 𝑆</a:t>
                </a:r>
                <a:r>
                  <a:rPr lang="en-SG" sz="2400" baseline="-25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𝐵</a:t>
                </a:r>
                <a:r>
                  <a:rPr lang="en-SG" sz="24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is the outer product of two vectors, </a:t>
                </a:r>
                <a:r>
                  <a:rPr lang="en-SG" sz="2400" dirty="0">
                    <a:solidFill>
                      <a:srgbClr val="C00000"/>
                    </a:solidFill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its rank is at most one </a:t>
                </a:r>
              </a:p>
              <a:p>
                <a:pPr algn="just"/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pPr algn="just"/>
                <a:endParaRPr lang="en-SG" sz="24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60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Two-class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>
                <a:noAutofit/>
              </a:bodyPr>
              <a:lstStyle/>
              <a:p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We can finally express the </a:t>
                </a:r>
                <a:r>
                  <a:rPr lang="en-SG" sz="2200" dirty="0">
                    <a:solidFill>
                      <a:srgbClr val="C00000"/>
                    </a:solidFill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Fisher criterion </a:t>
                </a:r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in terms of 𝑆</a:t>
                </a:r>
                <a:r>
                  <a:rPr lang="en-SG" sz="2200" baseline="-25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𝑊</a:t>
                </a:r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and 𝑆</a:t>
                </a:r>
                <a:r>
                  <a:rPr lang="en-SG" sz="2200" baseline="-25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𝐵</a:t>
                </a:r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SG" sz="22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pPr marL="0" indent="0">
                  <a:buNone/>
                </a:pPr>
                <a:endParaRPr lang="en-SG" sz="22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To find the maximum of 𝐽(𝑤), we </a:t>
                </a:r>
                <a:r>
                  <a:rPr lang="en-SG" sz="2200" b="1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take derivative</a:t>
                </a:r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and </a:t>
                </a:r>
                <a:r>
                  <a:rPr lang="en-SG" sz="2200" b="1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set to zero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SG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SG" sz="2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SG" sz="2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= 0</a:t>
                </a:r>
              </a:p>
              <a:p>
                <a:pPr lvl="1"/>
                <a:r>
                  <a:rPr lang="en-SG" sz="1800" i="1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We omit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altLang="zh-CN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SG" altLang="zh-CN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SG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altLang="zh-C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SG" altLang="zh-CN" sz="1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SG" altLang="zh-C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800" i="1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here.</a:t>
                </a:r>
              </a:p>
              <a:p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Dividing by 𝑤</a:t>
                </a:r>
                <a:r>
                  <a:rPr lang="en-SG" sz="2200" baseline="30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𝑇</a:t>
                </a:r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𝑆</a:t>
                </a:r>
                <a:r>
                  <a:rPr lang="en-SG" sz="2200" baseline="-25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𝑊</a:t>
                </a:r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𝑤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SG" sz="2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= 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=0⇒</m:t>
                    </m:r>
                    <m:sSubSup>
                      <m:sSubSup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2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</a:t>
                </a:r>
              </a:p>
              <a:p>
                <a:endParaRPr lang="en-SG" sz="22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2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endParaRPr lang="en-SG" sz="2200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>
                <a:blip r:embed="rId2"/>
                <a:stretch>
                  <a:fillRect l="-815" t="-1078" b="-9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Two-class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Solving the </a:t>
                </a:r>
                <a:r>
                  <a:rPr lang="en-SG" dirty="0">
                    <a:solidFill>
                      <a:srgbClr val="C00000"/>
                    </a:solidFill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generalized eigenvalue</a:t>
                </a:r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problem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</m:ctrlPr>
                      </m:sSubSupPr>
                      <m:e>
                        <m: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𝑆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𝑊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𝑆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𝐵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𝑤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𝜆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𝑤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, 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𝑤h𝑒𝑟𝑒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𝜆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𝐽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𝑤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𝑠𝑐𝑎𝑙𝑎𝑟</m:t>
                    </m:r>
                  </m:oMath>
                </a14:m>
                <a:endParaRPr lang="en-SG" dirty="0">
                  <a:latin typeface="Mongolian Baiti" panose="03000500000000000000" pitchFamily="66" charset="0"/>
                  <a:cs typeface="Mongolian Baiti" panose="03000500000000000000" pitchFamily="66" charset="0"/>
                </a:endParaRPr>
              </a:p>
              <a:p>
                <a:pPr marL="0" indent="0">
                  <a:buNone/>
                </a:pPr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   yields </a:t>
                </a:r>
                <a:r>
                  <a:rPr lang="en-SG" i="1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w</a:t>
                </a:r>
                <a:r>
                  <a:rPr lang="en-SG" i="1" baseline="30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*</a:t>
                </a:r>
                <a:r>
                  <a:rPr lang="en-SG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is the eigenvector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  <m:sup>
                        <m: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SG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39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Multi-class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Instead of </a:t>
                </a:r>
                <a:r>
                  <a:rPr lang="en-SG" sz="2600" b="1" dirty="0">
                    <a:latin typeface="Mongolian Baiti" pitchFamily="66" charset="0"/>
                    <a:cs typeface="Mongolian Baiti" pitchFamily="66" charset="0"/>
                  </a:rPr>
                  <a:t>one projection 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𝑦, we will now seek </a:t>
                </a:r>
                <a:r>
                  <a:rPr lang="en-SG" sz="2600" b="1" dirty="0">
                    <a:latin typeface="Mongolian Baiti" pitchFamily="66" charset="0"/>
                    <a:cs typeface="Mongolian Baiti" pitchFamily="66" charset="0"/>
                  </a:rPr>
                  <a:t>(𝐶−1) 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projections [𝑦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1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,𝑦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2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,…𝑦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𝐶−1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] by means of (𝐶−1) projection vectors 𝑤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𝑖 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arranged by columns into a projection matrix 𝑊=[𝑤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1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|𝑤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2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|…|𝑤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𝐶−1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]: </a:t>
                </a:r>
              </a:p>
              <a:p>
                <a:pPr marL="0" indent="0" algn="ctr">
                  <a:buNone/>
                </a:pP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𝑦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𝑖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=𝑤</a:t>
                </a:r>
                <a:r>
                  <a:rPr lang="en-SG" sz="2600" baseline="-25000" dirty="0">
                    <a:latin typeface="Mongolian Baiti" pitchFamily="66" charset="0"/>
                    <a:cs typeface="Mongolian Baiti" pitchFamily="66" charset="0"/>
                  </a:rPr>
                  <a:t>𝑖</a:t>
                </a:r>
                <a:r>
                  <a:rPr lang="en-SG" sz="2600" baseline="30000" dirty="0">
                    <a:latin typeface="Mongolian Baiti" pitchFamily="66" charset="0"/>
                    <a:cs typeface="Mongolian Baiti" pitchFamily="66" charset="0"/>
                  </a:rPr>
                  <a:t>𝑇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𝑥⇒𝑦=𝑊</a:t>
                </a:r>
                <a:r>
                  <a:rPr lang="en-SG" sz="2600" baseline="30000" dirty="0">
                    <a:latin typeface="Mongolian Baiti" pitchFamily="66" charset="0"/>
                    <a:cs typeface="Mongolian Baiti" pitchFamily="66" charset="0"/>
                  </a:rPr>
                  <a:t>𝑇</a:t>
                </a:r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𝑥 </a:t>
                </a:r>
              </a:p>
              <a:p>
                <a:pPr marL="0" indent="0" algn="ctr">
                  <a:buNone/>
                </a:pPr>
                <a:endParaRPr lang="en-SG" sz="2600" dirty="0">
                  <a:latin typeface="Mongolian Baiti" pitchFamily="66" charset="0"/>
                  <a:cs typeface="Mongolian Baiti" pitchFamily="66" charset="0"/>
                </a:endParaRPr>
              </a:p>
              <a:p>
                <a:r>
                  <a:rPr lang="en-SG" sz="2600" dirty="0">
                    <a:latin typeface="Mongolian Baiti" pitchFamily="66" charset="0"/>
                    <a:cs typeface="Mongolian Baiti" pitchFamily="66" charset="0"/>
                  </a:rPr>
                  <a:t>From our derivation for the two-class problem, we have the scatter matrices </a:t>
                </a:r>
                <a:r>
                  <a:rPr lang="en-SG" sz="2600" u="sng" dirty="0">
                    <a:latin typeface="Mongolian Baiti" pitchFamily="66" charset="0"/>
                    <a:cs typeface="Mongolian Baiti" pitchFamily="66" charset="0"/>
                  </a:rPr>
                  <a:t>for the projected samples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i="1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SG" sz="2600" i="1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</m:ctrlPr>
                            </m:accPr>
                            <m:e>
                              <m:r>
                                <a:rPr lang="en-SG" sz="2600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𝑊</m:t>
                          </m:r>
                        </m:sub>
                      </m:sSub>
                      <m:r>
                        <a:rPr lang="en-SG" sz="2600" dirty="0">
                          <a:latin typeface="Cambria Math" panose="02040503050406030204" pitchFamily="18" charset="0"/>
                          <a:cs typeface="Mongolian Baiti" pitchFamily="66" charset="0"/>
                        </a:rPr>
                        <m:t>=</m:t>
                      </m:r>
                      <m:sSup>
                        <m:sSupPr>
                          <m:ctrlPr>
                            <a:rPr lang="en-SG" sz="2600" i="1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sSupPr>
                        <m:e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𝑊</m:t>
                          </m:r>
                        </m:e>
                        <m:sup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sz="2600" i="1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sSubPr>
                        <m:e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𝑆</m:t>
                          </m:r>
                        </m:e>
                        <m:sub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𝑊</m:t>
                          </m:r>
                        </m:sub>
                      </m:sSub>
                      <m:r>
                        <a:rPr lang="en-SG" sz="2600" dirty="0">
                          <a:latin typeface="Cambria Math" panose="02040503050406030204" pitchFamily="18" charset="0"/>
                          <a:cs typeface="Mongolian Baiti" pitchFamily="66" charset="0"/>
                        </a:rPr>
                        <m:t>𝑊</m:t>
                      </m:r>
                    </m:oMath>
                  </m:oMathPara>
                </a14:m>
                <a:endParaRPr lang="en-SG" sz="2600" dirty="0">
                  <a:latin typeface="Mongolian Baiti" pitchFamily="66" charset="0"/>
                  <a:cs typeface="Mongolian Baiti" pitchFamily="66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i="1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SG" sz="2600" i="1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</m:ctrlPr>
                            </m:accPr>
                            <m:e>
                              <m:r>
                                <a:rPr lang="en-SG" sz="2600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SG" sz="260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𝐵</m:t>
                          </m:r>
                        </m:sub>
                      </m:sSub>
                      <m:r>
                        <a:rPr lang="en-SG" sz="2600" dirty="0">
                          <a:latin typeface="Cambria Math" panose="02040503050406030204" pitchFamily="18" charset="0"/>
                          <a:cs typeface="Mongolian Baiti" pitchFamily="66" charset="0"/>
                        </a:rPr>
                        <m:t>=</m:t>
                      </m:r>
                      <m:sSup>
                        <m:sSupPr>
                          <m:ctrlPr>
                            <a:rPr lang="en-SG" sz="2600" i="1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sSupPr>
                        <m:e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𝑊</m:t>
                          </m:r>
                        </m:e>
                        <m:sup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sz="2600" i="1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sSubPr>
                        <m:e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𝑆</m:t>
                          </m:r>
                        </m:e>
                        <m:sub>
                          <m:r>
                            <a:rPr lang="en-SG" sz="2600" dirty="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𝐵</m:t>
                          </m:r>
                        </m:sub>
                      </m:sSub>
                      <m:r>
                        <a:rPr lang="en-SG" sz="2600" dirty="0">
                          <a:latin typeface="Cambria Math" panose="02040503050406030204" pitchFamily="18" charset="0"/>
                          <a:cs typeface="Mongolian Baiti" pitchFamily="66" charset="0"/>
                        </a:rPr>
                        <m:t>𝑊</m:t>
                      </m:r>
                    </m:oMath>
                  </m:oMathPara>
                </a14:m>
                <a:endParaRPr lang="en-SG" sz="2600" dirty="0">
                  <a:latin typeface="Mongolian Baiti" pitchFamily="66" charset="0"/>
                  <a:cs typeface="Mongolian Baiti" pitchFamily="66" charset="0"/>
                </a:endParaRPr>
              </a:p>
              <a:p>
                <a:endParaRPr lang="en-SG" sz="2600" dirty="0">
                  <a:latin typeface="Mongolian Baiti" pitchFamily="66" charset="0"/>
                  <a:cs typeface="Mongolian Baiti" pitchFamily="66" charset="0"/>
                </a:endParaRPr>
              </a:p>
              <a:p>
                <a:endParaRPr lang="en-SG" sz="2600" dirty="0">
                  <a:latin typeface="Mongolian Baiti" pitchFamily="66" charset="0"/>
                  <a:cs typeface="Mongolian Baiti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LDA: Multi-class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SG" sz="2400" dirty="0">
                    <a:latin typeface="Mongolian Baiti" pitchFamily="66" charset="0"/>
                    <a:cs typeface="Mongolian Baiti" pitchFamily="66" charset="0"/>
                  </a:rPr>
                  <a:t>We look for a projection that maximizes the ratio of between-class to within-class scatter. Since the projection is no longer a scalar (it has 𝐶−1 dimensions), we use the determinant of the scatter matrices to obtain a scalar objective function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  <a:cs typeface="Mongolian Baiti" pitchFamily="66" charset="0"/>
                      </a:rPr>
                      <m:t>𝐽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Mongolian Baiti" pitchFamily="66" charset="0"/>
                          </a:rPr>
                        </m:ctrlPr>
                      </m:dPr>
                      <m:e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𝑊</m:t>
                        </m:r>
                      </m:e>
                    </m:d>
                    <m:r>
                      <a:rPr lang="en-SG" sz="2400">
                        <a:latin typeface="Cambria Math" panose="02040503050406030204" pitchFamily="18" charset="0"/>
                        <a:cs typeface="Mongolian Baiti" pitchFamily="66" charset="0"/>
                      </a:rPr>
                      <m:t>= 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Mongolian Baiti" pitchFamily="66" charset="0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|</m:t>
                        </m:r>
                        <m:sSub>
                          <m:sSubPr>
                            <m:ctrlPr>
                              <a:rPr lang="en-SG" sz="2400" i="1" dirty="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Mongolian Baiti" pitchFamily="66" charset="0"/>
                                  </a:rPr>
                                </m:ctrlPr>
                              </m:accPr>
                              <m:e>
                                <m:r>
                                  <a:rPr lang="en-SG" sz="2400">
                                    <a:latin typeface="Cambria Math" panose="02040503050406030204" pitchFamily="18" charset="0"/>
                                    <a:cs typeface="Mongolian Baiti" pitchFamily="66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SG" sz="2400" dirty="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sz="2400" b="0" i="1" dirty="0" smtClean="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|</m:t>
                        </m:r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SG" sz="2400" i="1" dirty="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</m:ctrlPr>
                          </m:sSubPr>
                          <m:e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Mongolian Baiti" pitchFamily="66" charset="0"/>
                                  </a:rPr>
                                </m:ctrlPr>
                              </m:accPr>
                              <m:e>
                                <m:r>
                                  <a:rPr lang="en-SG" sz="2400">
                                    <a:latin typeface="Cambria Math" panose="02040503050406030204" pitchFamily="18" charset="0"/>
                                    <a:cs typeface="Mongolian Baiti" pitchFamily="66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SG" sz="2400" dirty="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𝑊</m:t>
                            </m:r>
                          </m:sub>
                        </m:sSub>
                        <m:r>
                          <a:rPr lang="en-SG" sz="2400" b="0" i="1" dirty="0" smtClean="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|</m:t>
                        </m:r>
                      </m:den>
                    </m:f>
                    <m:r>
                      <a:rPr lang="en-SG" sz="2400">
                        <a:latin typeface="Cambria Math" panose="02040503050406030204" pitchFamily="18" charset="0"/>
                        <a:cs typeface="Mongolian Baiti" pitchFamily="66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Mongolian Baiti" pitchFamily="66" charset="0"/>
                          </a:rPr>
                        </m:ctrlPr>
                      </m:fPr>
                      <m:num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|</m:t>
                        </m:r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</m:ctrlPr>
                          </m:sSupPr>
                          <m:e>
                            <m:r>
                              <a:rPr lang="en-SG" sz="240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</m:ctrlPr>
                          </m:sSubPr>
                          <m:e>
                            <m:r>
                              <a:rPr lang="en-SG" sz="240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𝑊</m:t>
                        </m:r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|</m:t>
                        </m:r>
                      </m:num>
                      <m:den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|</m:t>
                        </m:r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</m:ctrlPr>
                          </m:sSupPr>
                          <m:e>
                            <m:r>
                              <a:rPr lang="en-SG" sz="240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SG" sz="240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</m:ctrlPr>
                          </m:sSubPr>
                          <m:e>
                            <m:r>
                              <a:rPr lang="en-SG" sz="240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>
                                <a:latin typeface="Cambria Math" panose="02040503050406030204" pitchFamily="18" charset="0"/>
                                <a:cs typeface="Mongolian Baiti" pitchFamily="66" charset="0"/>
                              </a:rPr>
                              <m:t>𝑊</m:t>
                            </m:r>
                          </m:sub>
                        </m:sSub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𝑊</m:t>
                        </m:r>
                        <m:r>
                          <a:rPr lang="en-SG" sz="2400">
                            <a:latin typeface="Cambria Math" panose="02040503050406030204" pitchFamily="18" charset="0"/>
                            <a:cs typeface="Mongolian Baiti" pitchFamily="66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sz="2400" dirty="0">
                    <a:latin typeface="Mongolian Baiti" pitchFamily="66" charset="0"/>
                    <a:cs typeface="Mongolian Baiti" pitchFamily="66" charset="0"/>
                  </a:rPr>
                  <a:t> </a:t>
                </a:r>
              </a:p>
              <a:p>
                <a:pPr algn="just"/>
                <a:r>
                  <a:rPr lang="en-SG" sz="2400" dirty="0">
                    <a:latin typeface="Mongolian Baiti" pitchFamily="66" charset="0"/>
                    <a:cs typeface="Mongolian Baiti" pitchFamily="66" charset="0"/>
                  </a:rPr>
                  <a:t>We seek the projection matrix 𝑊∗ that maximizes this ratio. The optimal projection matrix 𝑊∗ is the one whose columns are the </a:t>
                </a:r>
                <a:r>
                  <a:rPr lang="en-SG" sz="2400" dirty="0">
                    <a:solidFill>
                      <a:srgbClr val="FF0000"/>
                    </a:solidFill>
                    <a:latin typeface="Mongolian Baiti" pitchFamily="66" charset="0"/>
                    <a:cs typeface="Mongolian Baiti" pitchFamily="66" charset="0"/>
                  </a:rPr>
                  <a:t>eigenvectors</a:t>
                </a:r>
                <a:r>
                  <a:rPr lang="en-SG" sz="2400" dirty="0">
                    <a:latin typeface="Mongolian Baiti" pitchFamily="66" charset="0"/>
                    <a:cs typeface="Mongolian Baiti" pitchFamily="66" charset="0"/>
                  </a:rPr>
                  <a:t> corresponding to the </a:t>
                </a:r>
                <a:r>
                  <a:rPr lang="en-SG" sz="2400" dirty="0">
                    <a:solidFill>
                      <a:srgbClr val="FF0000"/>
                    </a:solidFill>
                    <a:latin typeface="Mongolian Baiti" pitchFamily="66" charset="0"/>
                    <a:cs typeface="Mongolian Baiti" pitchFamily="66" charset="0"/>
                  </a:rPr>
                  <a:t>largest eigenvalues </a:t>
                </a:r>
                <a:r>
                  <a:rPr lang="en-SG" sz="2400" dirty="0">
                    <a:latin typeface="Mongolian Baiti" pitchFamily="66" charset="0"/>
                    <a:cs typeface="Mongolian Baiti" pitchFamily="66" charset="0"/>
                  </a:rPr>
                  <a:t>of the following generalized eigenvalue problem.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sSupPr>
                        <m:e>
                          <m:r>
                            <a:rPr lang="en-SG" sz="240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𝑊</m:t>
                          </m:r>
                        </m:e>
                        <m:sup>
                          <m:r>
                            <a:rPr lang="en-SG" sz="240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∗</m:t>
                          </m:r>
                        </m:sup>
                      </m:sSup>
                      <m:r>
                        <a:rPr lang="en-SG" sz="2400">
                          <a:latin typeface="Cambria Math" panose="02040503050406030204" pitchFamily="18" charset="0"/>
                          <a:cs typeface="Mongolian Baiti" pitchFamily="66" charset="0"/>
                        </a:rPr>
                        <m:t>=</m:t>
                      </m:r>
                      <m:func>
                        <m:funcPr>
                          <m:ctrlPr>
                            <a:rPr lang="en-SG" sz="2400" i="1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  <a:cs typeface="Mongolian Baiti" pitchFamily="66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  <m:t>max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𝑊</m:t>
                                  </m:r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𝑊</m:t>
                                  </m:r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SG" sz="2400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400">
                                          <a:latin typeface="Cambria Math" panose="02040503050406030204" pitchFamily="18" charset="0"/>
                                          <a:cs typeface="Mongolian Baiti" pitchFamily="66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SG" sz="2400">
                                      <a:latin typeface="Cambria Math" panose="02040503050406030204" pitchFamily="18" charset="0"/>
                                      <a:cs typeface="Mongolian Baiti" pitchFamily="66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SG" sz="2400">
                                  <a:latin typeface="Cambria Math" panose="02040503050406030204" pitchFamily="18" charset="0"/>
                                  <a:cs typeface="Mongolian Baiti" pitchFamily="66" charset="0"/>
                                </a:rPr>
                                <m:t>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SG" sz="2400" dirty="0">
                  <a:latin typeface="Mongolian Baiti" pitchFamily="66" charset="0"/>
                  <a:cs typeface="Mongolian Baiti" pitchFamily="66" charset="0"/>
                </a:endParaRPr>
              </a:p>
              <a:p>
                <a:pPr marL="0" indent="0" algn="just">
                  <a:buNone/>
                </a:pPr>
                <a:r>
                  <a:rPr lang="en-SG" sz="2400" dirty="0">
                    <a:latin typeface="Mongolian Baiti" pitchFamily="66" charset="0"/>
                    <a:cs typeface="Mongolian Baiti" pitchFamily="66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𝐽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Mongolian Baiti" panose="03000500000000000000" pitchFamily="66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Mongolian Baiti" panose="03000500000000000000" pitchFamily="66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Mongolian Baiti" panose="03000500000000000000" pitchFamily="66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Mongolian Baiti" panose="03000500000000000000" pitchFamily="66" charset="0"/>
                      </a:rPr>
                      <m:t>𝑠𝑐𝑎𝑙𝑎𝑟</m:t>
                    </m:r>
                  </m:oMath>
                </a14:m>
                <a:endParaRPr lang="en-SG" sz="2400" dirty="0">
                  <a:latin typeface="Mongolian Baiti" pitchFamily="66" charset="0"/>
                  <a:cs typeface="Mongolian Baiti" pitchFamily="66" charset="0"/>
                </a:endParaRPr>
              </a:p>
              <a:p>
                <a:pPr algn="just"/>
                <a:endParaRPr lang="en-SG" sz="2400" dirty="0">
                  <a:latin typeface="Mongolian Baiti" pitchFamily="66" charset="0"/>
                  <a:cs typeface="Mongolian Baiti" pitchFamily="66" charset="0"/>
                </a:endParaRPr>
              </a:p>
              <a:p>
                <a:pPr algn="just"/>
                <a:endParaRPr lang="en-SG" sz="2400" dirty="0">
                  <a:latin typeface="Mongolian Baiti" pitchFamily="66" charset="0"/>
                  <a:cs typeface="Mongolian Baiti" pitchFamily="66" charset="0"/>
                </a:endParaRPr>
              </a:p>
              <a:p>
                <a:pPr algn="just"/>
                <a:endParaRPr lang="en-SG" sz="2400" dirty="0">
                  <a:latin typeface="Mongolian Baiti" pitchFamily="66" charset="0"/>
                  <a:cs typeface="Mongolian Baiti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0">
                <a:blip r:embed="rId3"/>
                <a:stretch>
                  <a:fillRect l="-1111" t="-941" r="-1111" b="-7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373761" y="2667000"/>
            <a:ext cx="2743200" cy="106680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use determinant?</a:t>
            </a:r>
            <a:endParaRPr lang="en-S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00"/>
            <a:ext cx="8458200" cy="457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Some Remarks</a:t>
            </a:r>
          </a:p>
        </p:txBody>
      </p:sp>
      <p:sp>
        <p:nvSpPr>
          <p:cNvPr id="19464" name="Vertical Text Placeholder 9"/>
          <p:cNvSpPr>
            <a:spLocks noGrp="1"/>
          </p:cNvSpPr>
          <p:nvPr>
            <p:ph type="body" orient="vert" idx="1"/>
          </p:nvPr>
        </p:nvSpPr>
        <p:spPr>
          <a:xfrm>
            <a:off x="228600" y="1143000"/>
            <a:ext cx="8686800" cy="5029200"/>
          </a:xfrm>
        </p:spPr>
        <p:txBody>
          <a:bodyPr vert="horz">
            <a:normAutofit/>
          </a:bodyPr>
          <a:lstStyle/>
          <a:p>
            <a:r>
              <a:rPr lang="en-US" altLang="zh-TW" sz="2400" dirty="0"/>
              <a:t>Solving LDA is </a:t>
            </a:r>
            <a:r>
              <a:rPr lang="en-US" altLang="zh-TW" sz="2400" dirty="0">
                <a:solidFill>
                  <a:srgbClr val="FF0000"/>
                </a:solidFill>
              </a:rPr>
              <a:t>lightweight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We can see that if an optimization problem can be solved as a </a:t>
            </a:r>
            <a:r>
              <a:rPr lang="en-US" altLang="zh-CN" sz="2400" dirty="0">
                <a:solidFill>
                  <a:srgbClr val="FF0000"/>
                </a:solidFill>
              </a:rPr>
              <a:t>Generalized Eigenvalue Decomposition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problem</a:t>
            </a:r>
            <a:br>
              <a:rPr lang="en-US" altLang="zh-TW" sz="2400" dirty="0"/>
            </a:br>
            <a:r>
              <a:rPr lang="en-US" altLang="zh-TW" sz="2400" dirty="0"/>
              <a:t>with        and       being the </a:t>
            </a:r>
            <a:r>
              <a:rPr lang="en-US" altLang="zh-TW" sz="2400" i="1" dirty="0" err="1"/>
              <a:t>i</a:t>
            </a:r>
            <a:r>
              <a:rPr lang="en-US" altLang="zh-TW" sz="2400" dirty="0" err="1"/>
              <a:t>-th</a:t>
            </a:r>
            <a:r>
              <a:rPr lang="en-US" altLang="zh-TW" sz="2400" dirty="0"/>
              <a:t> eigenvector and eigenvalue of           .</a:t>
            </a:r>
          </a:p>
          <a:p>
            <a:r>
              <a:rPr lang="en-US" altLang="zh-TW" sz="2400" dirty="0"/>
              <a:t>Unlike principal component analysis (PCA), the linear discriminant transformation </a:t>
            </a:r>
            <a:r>
              <a:rPr lang="en-US" altLang="zh-TW" sz="2400" i="1" dirty="0"/>
              <a:t>W </a:t>
            </a:r>
            <a:r>
              <a:rPr lang="en-US" altLang="zh-TW" sz="2400" dirty="0"/>
              <a:t>from the original variates </a:t>
            </a:r>
            <a:r>
              <a:rPr lang="en-US" altLang="zh-TW" sz="2400" b="1" dirty="0"/>
              <a:t>               </a:t>
            </a:r>
            <a:r>
              <a:rPr lang="en-US" altLang="zh-TW" sz="2400" dirty="0"/>
              <a:t>to the new variates </a:t>
            </a:r>
            <a:r>
              <a:rPr lang="en-US" altLang="zh-TW" sz="2400" b="1" dirty="0"/>
              <a:t>              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rgbClr val="FF3300"/>
                </a:solidFill>
              </a:rPr>
              <a:t>not necessarily orthogonal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000" dirty="0"/>
              <a:t>Because             may not be symmetric.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9BA-C60F-4BC5-8A60-A872867722D5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94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Calibri" pitchFamily="34" charset="0"/>
            </a:endParaRPr>
          </a:p>
        </p:txBody>
      </p:sp>
      <p:graphicFrame>
        <p:nvGraphicFramePr>
          <p:cNvPr id="194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197914"/>
              </p:ext>
            </p:extLst>
          </p:nvPr>
        </p:nvGraphicFramePr>
        <p:xfrm>
          <a:off x="6604000" y="2024062"/>
          <a:ext cx="1397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2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024062"/>
                        <a:ext cx="13970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73734"/>
              </p:ext>
            </p:extLst>
          </p:nvPr>
        </p:nvGraphicFramePr>
        <p:xfrm>
          <a:off x="1371600" y="2390877"/>
          <a:ext cx="2809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3" name="Equation" r:id="rId7" imgW="152334" imgH="228501" progId="Equation.DSMT4">
                  <p:embed/>
                </p:oleObj>
              </mc:Choice>
              <mc:Fallback>
                <p:oleObj name="Equation" r:id="rId7" imgW="152334" imgH="228501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90877"/>
                        <a:ext cx="2809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74742"/>
              </p:ext>
            </p:extLst>
          </p:nvPr>
        </p:nvGraphicFramePr>
        <p:xfrm>
          <a:off x="2353283" y="2362200"/>
          <a:ext cx="2809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4" name="Equation" r:id="rId9" imgW="152334" imgH="228501" progId="Equation.DSMT4">
                  <p:embed/>
                </p:oleObj>
              </mc:Choice>
              <mc:Fallback>
                <p:oleObj name="Equation" r:id="rId9" imgW="152334" imgH="228501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283" y="2362200"/>
                        <a:ext cx="2809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942431"/>
              </p:ext>
            </p:extLst>
          </p:nvPr>
        </p:nvGraphicFramePr>
        <p:xfrm>
          <a:off x="1050925" y="2743200"/>
          <a:ext cx="6254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5" name="Equation" r:id="rId11" imgW="342751" imgH="190417" progId="Equation.DSMT4">
                  <p:embed/>
                </p:oleObj>
              </mc:Choice>
              <mc:Fallback>
                <p:oleObj name="Equation" r:id="rId11" imgW="342751" imgH="190417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743200"/>
                        <a:ext cx="6254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476381"/>
              </p:ext>
            </p:extLst>
          </p:nvPr>
        </p:nvGraphicFramePr>
        <p:xfrm>
          <a:off x="3040063" y="3886200"/>
          <a:ext cx="968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4" name="Equation" r:id="rId13" imgW="533169" imgH="241195" progId="Equation.DSMT4">
                  <p:embed/>
                </p:oleObj>
              </mc:Choice>
              <mc:Fallback>
                <p:oleObj name="Equation" r:id="rId13" imgW="53316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3886200"/>
                        <a:ext cx="9683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4591"/>
              </p:ext>
            </p:extLst>
          </p:nvPr>
        </p:nvGraphicFramePr>
        <p:xfrm>
          <a:off x="7688263" y="3505200"/>
          <a:ext cx="922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5" name="Equation" r:id="rId15" imgW="508000" imgH="228600" progId="Equation.DSMT4">
                  <p:embed/>
                </p:oleObj>
              </mc:Choice>
              <mc:Fallback>
                <p:oleObj name="Equation" r:id="rId15" imgW="50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263" y="3505200"/>
                        <a:ext cx="9223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61" y="4321175"/>
            <a:ext cx="647510" cy="2678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Subspace vs. Manifold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036" t="13579" r="8709"/>
          <a:stretch/>
        </p:blipFill>
        <p:spPr>
          <a:xfrm>
            <a:off x="4838964" y="2784157"/>
            <a:ext cx="3505200" cy="1950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358" y="4780584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Unfolding the Swiss roll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63" y="2697940"/>
            <a:ext cx="3025845" cy="23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LDA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First, select the number of feature dimension for the  low-dimensional feature space (may use PCA beforehand).</a:t>
            </a:r>
          </a:p>
          <a:p>
            <a:pPr algn="just"/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just"/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Later, use Nearest Neighbor or other classifiers.</a:t>
            </a:r>
            <a:endParaRPr lang="en-S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Visualization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7215414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2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67000" y="2895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Sample Images  from YALE database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579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(visualization of LDA projection is called </a:t>
            </a:r>
            <a:r>
              <a:rPr lang="en-US" dirty="0" err="1">
                <a:solidFill>
                  <a:srgbClr val="C00000"/>
                </a:solidFill>
              </a:rPr>
              <a:t>Fisherface</a:t>
            </a:r>
            <a:r>
              <a:rPr lang="en-US" dirty="0"/>
              <a:t>)</a:t>
            </a:r>
            <a:endParaRPr lang="en-S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 LDA always be </a:t>
            </a:r>
            <a:r>
              <a:rPr lang="en-US" dirty="0">
                <a:solidFill>
                  <a:srgbClr val="FF0000"/>
                </a:solidFill>
              </a:rPr>
              <a:t>better</a:t>
            </a:r>
            <a:r>
              <a:rPr lang="en-US" dirty="0"/>
              <a:t> than PCA for classification task?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22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78FE-EAD8-4581-8455-E664D5E7686F}" type="slidenum">
              <a:rPr lang="en-US"/>
              <a:pPr/>
              <a:t>33</a:t>
            </a:fld>
            <a:endParaRPr lang="en-US"/>
          </a:p>
        </p:txBody>
      </p:sp>
      <p:sp>
        <p:nvSpPr>
          <p:cNvPr id="241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LDA always better than PCA?</a:t>
            </a:r>
          </a:p>
        </p:txBody>
      </p:sp>
      <p:sp>
        <p:nvSpPr>
          <p:cNvPr id="2415619" name="Rectangle 3"/>
          <p:cNvSpPr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Case Study: PCA versus LDA</a:t>
            </a:r>
          </a:p>
        </p:txBody>
      </p:sp>
      <p:sp>
        <p:nvSpPr>
          <p:cNvPr id="2415620" name="Rectangle 4"/>
          <p:cNvSpPr>
            <a:spLocks noChangeArrowheads="1"/>
          </p:cNvSpPr>
          <p:nvPr/>
        </p:nvSpPr>
        <p:spPr bwMode="auto">
          <a:xfrm>
            <a:off x="228600" y="17526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</a:pPr>
            <a:r>
              <a:rPr lang="en-US" sz="20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A. Martinez, A. </a:t>
            </a:r>
            <a:r>
              <a:rPr lang="en-US" sz="2000" b="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Kak</a:t>
            </a:r>
            <a:r>
              <a:rPr lang="en-US" sz="20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"PCA versus LDA", </a:t>
            </a:r>
            <a:r>
              <a:rPr lang="en-US" sz="2000" b="0" i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IEEE Transactions on Pattern Analysis and Machine Intelligence</a:t>
            </a:r>
            <a:r>
              <a:rPr lang="en-US" sz="20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vol. 23, no. 2, pp. 228-233, 2001.</a:t>
            </a:r>
          </a:p>
        </p:txBody>
      </p:sp>
      <p:sp>
        <p:nvSpPr>
          <p:cNvPr id="2415621" name="Rectangle 5"/>
          <p:cNvSpPr>
            <a:spLocks noChangeArrowheads="1"/>
          </p:cNvSpPr>
          <p:nvPr/>
        </p:nvSpPr>
        <p:spPr bwMode="auto">
          <a:xfrm>
            <a:off x="228600" y="25908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Is LDA always better than PCA?</a:t>
            </a:r>
          </a:p>
        </p:txBody>
      </p:sp>
      <p:sp>
        <p:nvSpPr>
          <p:cNvPr id="2415622" name="Rectangle 6"/>
          <p:cNvSpPr>
            <a:spLocks noChangeArrowheads="1"/>
          </p:cNvSpPr>
          <p:nvPr/>
        </p:nvSpPr>
        <p:spPr bwMode="auto">
          <a:xfrm>
            <a:off x="228600" y="3124200"/>
            <a:ext cx="8610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</a:pPr>
            <a:r>
              <a:rPr lang="en-US" sz="20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There has been a tendency in the computer vision community to prefer LDA over PCA.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</a:pPr>
            <a:r>
              <a:rPr lang="en-US" sz="20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This is mainly because LDA deals directly with discrimination between classes while PCA does not pay attention to the underlying class structure.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</a:pPr>
            <a:r>
              <a:rPr lang="en-US" sz="20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This paper shows that when the training set is small, PCA can outperform LDA.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</a:pPr>
            <a:r>
              <a:rPr lang="en-US" sz="20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When the number of samples is large and representative for each class, LDA outperforms PCA.</a:t>
            </a:r>
          </a:p>
        </p:txBody>
      </p:sp>
    </p:spTree>
    <p:extLst>
      <p:ext uri="{BB962C8B-B14F-4D97-AF65-F5344CB8AC3E}">
        <p14:creationId xmlns:p14="http://schemas.microsoft.com/office/powerpoint/2010/main" val="24408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56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4810-39F9-4DDA-A7EA-ECDC7BE02CD9}" type="slidenum">
              <a:rPr lang="en-US"/>
              <a:pPr/>
              <a:t>34</a:t>
            </a:fld>
            <a:endParaRPr lang="en-US"/>
          </a:p>
        </p:txBody>
      </p:sp>
      <p:sp>
        <p:nvSpPr>
          <p:cNvPr id="241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Discriminant Analysis (LDA)</a:t>
            </a:r>
          </a:p>
        </p:txBody>
      </p:sp>
      <p:sp>
        <p:nvSpPr>
          <p:cNvPr id="2416643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Is LDA always better than PCA? – cont.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1676400"/>
            <a:ext cx="7890933" cy="46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3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F57D3946-036A-4952-BC2A-44DB3BBCE2C3}" type="slidenum">
              <a:rPr lang="en-US"/>
              <a:pPr/>
              <a:t>35</a:t>
            </a:fld>
            <a:endParaRPr lang="en-US"/>
          </a:p>
        </p:txBody>
      </p:sp>
      <p:sp>
        <p:nvSpPr>
          <p:cNvPr id="241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Discriminant Analysis (LDA)</a:t>
            </a:r>
          </a:p>
        </p:txBody>
      </p:sp>
      <p:sp>
        <p:nvSpPr>
          <p:cNvPr id="2417667" name="Rectangle 3"/>
          <p:cNvSpPr>
            <a:spLocks noChangeArrowheads="1"/>
          </p:cNvSpPr>
          <p:nvPr/>
        </p:nvSpPr>
        <p:spPr bwMode="auto">
          <a:xfrm>
            <a:off x="228600" y="12192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b="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Is LDA always better than PCA? – cont.</a:t>
            </a:r>
          </a:p>
        </p:txBody>
      </p:sp>
      <p:pic>
        <p:nvPicPr>
          <p:cNvPr id="241766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44"/>
          <a:stretch/>
        </p:blipFill>
        <p:spPr>
          <a:xfrm>
            <a:off x="1143000" y="1600200"/>
            <a:ext cx="6858000" cy="447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267010" cy="441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6248400"/>
            <a:ext cx="800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Results on a small dataset for training: 2 images for training and 5 images for testing.</a:t>
            </a:r>
          </a:p>
          <a:p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PCA w/o 3: PCA without using the top 3 eigenvectors. #</a:t>
            </a:r>
            <a:r>
              <a:rPr lang="en-SG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i</a:t>
            </a:r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index train/test splits</a:t>
            </a:r>
          </a:p>
        </p:txBody>
      </p:sp>
    </p:spTree>
    <p:extLst>
      <p:ext uri="{BB962C8B-B14F-4D97-AF65-F5344CB8AC3E}">
        <p14:creationId xmlns:p14="http://schemas.microsoft.com/office/powerpoint/2010/main" val="2459462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4431-1396-4134-A3AE-6B3E1F972085}" type="slidenum">
              <a:rPr lang="en-US"/>
              <a:pPr/>
              <a:t>36</a:t>
            </a:fld>
            <a:endParaRPr lang="en-US"/>
          </a:p>
        </p:txBody>
      </p:sp>
      <p:sp>
        <p:nvSpPr>
          <p:cNvPr id="241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Linear Discriminant Analysis (LDA)</a:t>
            </a:r>
          </a:p>
        </p:txBody>
      </p:sp>
      <p:sp>
        <p:nvSpPr>
          <p:cNvPr id="2418691" name="Rectangle 3"/>
          <p:cNvSpPr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b="0" dirty="0">
                <a:latin typeface="Arial" pitchFamily="34" charset="0"/>
              </a:rPr>
              <a:t>Is LDA always better than PCA? – cont.</a:t>
            </a:r>
          </a:p>
        </p:txBody>
      </p:sp>
      <p:pic>
        <p:nvPicPr>
          <p:cNvPr id="24186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086600" cy="31083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667000"/>
            <a:ext cx="8971131" cy="27107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5453703"/>
            <a:ext cx="800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Results obtained for each of the three algorithms using a larger data set for training.</a:t>
            </a:r>
            <a:endParaRPr lang="en-SG" sz="4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51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SG" sz="21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LDA produces at most </a:t>
            </a:r>
            <a:r>
              <a:rPr lang="en-SG" sz="21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𝐶 − 1 </a:t>
            </a:r>
            <a:r>
              <a:rPr lang="en-SG" sz="21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feature projections </a:t>
            </a:r>
            <a:endParaRPr lang="en-SG" sz="21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lvl="1" algn="just"/>
            <a:r>
              <a:rPr lang="en-SG" sz="21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If the classification error estimates establish that more features are needed, some other method must be employed to provide those additional features </a:t>
            </a:r>
          </a:p>
          <a:p>
            <a:pPr algn="just"/>
            <a:r>
              <a:rPr lang="en-SG" sz="21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LDA is a parametric method (it assumes unimodal Gaussian likelihoods) </a:t>
            </a:r>
            <a:endParaRPr lang="en-SG" sz="21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lvl="1" algn="just"/>
            <a:r>
              <a:rPr lang="en-SG" sz="21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If the distributions are non-Gaussian, LDA projections may not preserve complex structure in the data needed for classification </a:t>
            </a:r>
          </a:p>
          <a:p>
            <a:pPr algn="just"/>
            <a:endParaRPr lang="en-SG" sz="21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114" y="4156800"/>
            <a:ext cx="8083201" cy="25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17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LDA does not seem to be superior to PCA when the training data set is small.</a:t>
            </a:r>
          </a:p>
          <a:p>
            <a:pPr algn="just"/>
            <a:r>
              <a:rPr lang="en-SG" dirty="0">
                <a:latin typeface="Mongolian Baiti" panose="03000500000000000000" pitchFamily="66" charset="0"/>
                <a:cs typeface="Mongolian Baiti" panose="03000500000000000000" pitchFamily="66" charset="0"/>
              </a:rPr>
              <a:t>If testing sample does not follow the distribution of the training samples, the performance may be worse</a:t>
            </a:r>
          </a:p>
          <a:p>
            <a:pPr algn="just"/>
            <a:endParaRPr lang="en-S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just"/>
            <a:endParaRPr lang="en-SG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9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</a:rPr>
              <a:t>Papers to Read and Study</a:t>
            </a:r>
            <a:endParaRPr lang="en-SG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just"/>
            <a:r>
              <a:rPr lang="en-SG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Jieping</a:t>
            </a:r>
            <a:r>
              <a:rPr lang="en-SG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Ye, Ravi </a:t>
            </a:r>
            <a:r>
              <a:rPr lang="en-SG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Janardan</a:t>
            </a:r>
            <a:r>
              <a:rPr lang="en-SG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en-SG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Cheonghee</a:t>
            </a:r>
            <a:r>
              <a:rPr lang="en-SG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Park, and </a:t>
            </a:r>
            <a:r>
              <a:rPr lang="en-SG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Haesun</a:t>
            </a:r>
            <a:r>
              <a:rPr lang="en-SG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Park. An optimization criterion for generalized </a:t>
            </a:r>
            <a:r>
              <a:rPr lang="en-SG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discriminant</a:t>
            </a:r>
            <a:r>
              <a:rPr lang="en-SG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analysis on </a:t>
            </a:r>
            <a:r>
              <a:rPr lang="en-SG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undersampled</a:t>
            </a:r>
            <a:r>
              <a:rPr lang="en-SG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problems.  IEEE Transactions on Pattern Analysis and Machine Intelligence. Vol. 26, No. 8, pp. 982—994, 2004. </a:t>
            </a:r>
            <a:r>
              <a:rPr lang="en-SG" sz="2000" dirty="0">
                <a:latin typeface="Mongolian Baiti" panose="03000500000000000000" pitchFamily="66" charset="0"/>
                <a:cs typeface="Mongolian Baiti" panose="03000500000000000000" pitchFamily="66" charset="0"/>
                <a:hlinkClick r:id="rId2"/>
              </a:rPr>
              <a:t>PDF</a:t>
            </a:r>
            <a:endParaRPr lang="en-SG" sz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just"/>
            <a:endParaRPr lang="en-SG" sz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A. Martinez, A. </a:t>
            </a:r>
            <a:r>
              <a:rPr lang="en-US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Kak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"PCA versus LDA", IEEE Transactions on Pattern Analysis and Machine Intelligence, vol. 23, no. 2, pp. 228-233, 2001.</a:t>
            </a:r>
          </a:p>
          <a:p>
            <a:pPr algn="just"/>
            <a:endParaRPr lang="en-SG" sz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4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352800"/>
            <a:ext cx="7543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1099200" y="3352800"/>
            <a:ext cx="633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72461" y="3355258"/>
            <a:ext cx="119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supervised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741" y="3355258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Non-supervised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7341" y="1848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9336" y="615146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Non-linear</a:t>
            </a:r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2083307" y="1543051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6320" y="147268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14" name="Oval 13"/>
          <p:cNvSpPr/>
          <p:nvPr/>
        </p:nvSpPr>
        <p:spPr>
          <a:xfrm>
            <a:off x="1540409" y="2135281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03422" y="2064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NMF</a:t>
            </a:r>
            <a:endParaRPr lang="zh-CN" altLang="en-US" dirty="0"/>
          </a:p>
        </p:txBody>
      </p:sp>
      <p:sp>
        <p:nvSpPr>
          <p:cNvPr id="16" name="Oval 15"/>
          <p:cNvSpPr/>
          <p:nvPr/>
        </p:nvSpPr>
        <p:spPr>
          <a:xfrm>
            <a:off x="1745423" y="413377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08436" y="4063406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18" name="Oval 17"/>
          <p:cNvSpPr/>
          <p:nvPr/>
        </p:nvSpPr>
        <p:spPr>
          <a:xfrm>
            <a:off x="1711010" y="4772564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74023" y="4702198"/>
            <a:ext cx="12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 PCA</a:t>
            </a:r>
            <a:endParaRPr lang="zh-CN" altLang="en-US" dirty="0"/>
          </a:p>
        </p:txBody>
      </p:sp>
      <p:sp>
        <p:nvSpPr>
          <p:cNvPr id="20" name="Oval 19"/>
          <p:cNvSpPr/>
          <p:nvPr/>
        </p:nvSpPr>
        <p:spPr>
          <a:xfrm>
            <a:off x="6411946" y="1727717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74959" y="1657351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22" name="Oval 21"/>
          <p:cNvSpPr/>
          <p:nvPr/>
        </p:nvSpPr>
        <p:spPr>
          <a:xfrm>
            <a:off x="5538835" y="46505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01848" y="4580169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Graph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6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Bit History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Linear Discriminative Analysis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Fisher’s Linear Discriminative Analysis (1936)</a:t>
            </a:r>
          </a:p>
          <a:p>
            <a:pPr lvl="2"/>
            <a:r>
              <a:rPr lang="en-US" altLang="zh-CN" dirty="0"/>
              <a:t>Fisher, R. A. (1936). "The Use of Multiple Measurements </a:t>
            </a:r>
            <a:br>
              <a:rPr lang="en-US" altLang="zh-CN" dirty="0"/>
            </a:br>
            <a:r>
              <a:rPr lang="en-US" altLang="zh-CN" dirty="0"/>
              <a:t>in Taxonomic Problems". Annals of Eugenics.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Linear Discriminative Analysis (1948)</a:t>
            </a:r>
            <a:endParaRPr lang="en-US" altLang="zh-CN" dirty="0"/>
          </a:p>
          <a:p>
            <a:pPr lvl="2"/>
            <a:r>
              <a:rPr lang="en-US" altLang="zh-CN" dirty="0"/>
              <a:t>Rao, R. C. (1948). "The utilization of multiple measurements </a:t>
            </a:r>
            <a:br>
              <a:rPr lang="en-US" altLang="zh-CN" dirty="0"/>
            </a:br>
            <a:r>
              <a:rPr lang="en-US" altLang="zh-CN" dirty="0"/>
              <a:t>in problems of biological classification". </a:t>
            </a:r>
            <a:br>
              <a:rPr lang="en-US" altLang="zh-CN" dirty="0"/>
            </a:br>
            <a:r>
              <a:rPr lang="en-US" altLang="zh-CN" dirty="0"/>
              <a:t>Journal of the Royal Statistical Society, Series B.</a:t>
            </a:r>
          </a:p>
          <a:p>
            <a:r>
              <a:rPr lang="en-US" altLang="zh-CN" dirty="0"/>
              <a:t>Manifold Learning</a:t>
            </a:r>
          </a:p>
          <a:p>
            <a:pPr lvl="1"/>
            <a:r>
              <a:rPr lang="en-US" altLang="zh-CN" sz="2500" dirty="0" err="1">
                <a:solidFill>
                  <a:srgbClr val="0070C0"/>
                </a:solidFill>
              </a:rPr>
              <a:t>Isomap</a:t>
            </a:r>
            <a:endParaRPr lang="en-US" altLang="zh-CN" dirty="0"/>
          </a:p>
          <a:p>
            <a:pPr lvl="2"/>
            <a:r>
              <a:rPr lang="en-US" altLang="zh-CN" dirty="0" err="1"/>
              <a:t>Tenenbaum</a:t>
            </a:r>
            <a:r>
              <a:rPr lang="en-US" altLang="zh-CN" dirty="0"/>
              <a:t>, et al. “A Global Geometric Framework </a:t>
            </a:r>
            <a:br>
              <a:rPr lang="en-US" altLang="zh-CN" dirty="0"/>
            </a:br>
            <a:r>
              <a:rPr lang="en-US" altLang="zh-CN" dirty="0"/>
              <a:t>for Nonlinear Dimensionality Reduction”, </a:t>
            </a:r>
            <a:r>
              <a:rPr lang="en-US" altLang="zh-CN" dirty="0">
                <a:solidFill>
                  <a:srgbClr val="C00000"/>
                </a:solidFill>
              </a:rPr>
              <a:t>Science</a:t>
            </a:r>
            <a:r>
              <a:rPr lang="en-US" altLang="zh-CN" dirty="0"/>
              <a:t> 2000.</a:t>
            </a:r>
          </a:p>
          <a:p>
            <a:pPr lvl="1"/>
            <a:r>
              <a:rPr lang="en-US" altLang="zh-CN" sz="2500" dirty="0">
                <a:solidFill>
                  <a:srgbClr val="0070C0"/>
                </a:solidFill>
              </a:rPr>
              <a:t>Locally Linear Embedding (LLE)</a:t>
            </a:r>
            <a:endParaRPr lang="en-US" altLang="zh-CN" dirty="0"/>
          </a:p>
          <a:p>
            <a:pPr lvl="2"/>
            <a:r>
              <a:rPr lang="en-US" altLang="zh-CN" dirty="0" err="1"/>
              <a:t>Roweis</a:t>
            </a:r>
            <a:r>
              <a:rPr lang="en-US" altLang="zh-CN" dirty="0"/>
              <a:t>, et al, “Nonlinear Dimensionality Reduction </a:t>
            </a:r>
            <a:br>
              <a:rPr lang="en-US" altLang="zh-CN" dirty="0"/>
            </a:br>
            <a:r>
              <a:rPr lang="en-US" altLang="zh-CN" dirty="0"/>
              <a:t>by Locally Linear Embedding”, </a:t>
            </a:r>
            <a:r>
              <a:rPr lang="en-US" altLang="zh-CN" dirty="0">
                <a:solidFill>
                  <a:srgbClr val="C00000"/>
                </a:solidFill>
              </a:rPr>
              <a:t>Science</a:t>
            </a:r>
            <a:r>
              <a:rPr lang="en-US" altLang="zh-CN" dirty="0"/>
              <a:t> 2000.</a:t>
            </a:r>
          </a:p>
          <a:p>
            <a:pPr lvl="1"/>
            <a:r>
              <a:rPr lang="en-US" altLang="zh-CN" sz="2500" dirty="0">
                <a:solidFill>
                  <a:srgbClr val="0070C0"/>
                </a:solidFill>
              </a:rPr>
              <a:t>Graph</a:t>
            </a:r>
            <a:r>
              <a:rPr lang="en-US" altLang="zh-CN" sz="2500" dirty="0">
                <a:solidFill>
                  <a:srgbClr val="00B0F0"/>
                </a:solidFill>
              </a:rPr>
              <a:t> </a:t>
            </a:r>
            <a:r>
              <a:rPr lang="en-US" altLang="zh-CN" sz="2500" dirty="0">
                <a:solidFill>
                  <a:srgbClr val="0070C0"/>
                </a:solidFill>
              </a:rPr>
              <a:t>Embedding (GE)</a:t>
            </a:r>
            <a:endParaRPr lang="en-US" altLang="zh-CN" dirty="0"/>
          </a:p>
          <a:p>
            <a:pPr lvl="2"/>
            <a:r>
              <a:rPr lang="en-US" altLang="zh-CN" dirty="0"/>
              <a:t>Yan et al., Graph embedding and extensions, TPAMI,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Biologist and statistician Ronald Fis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53" y="1595284"/>
            <a:ext cx="1823884" cy="21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725264" y="4277368"/>
            <a:ext cx="2342536" cy="1164943"/>
          </a:xfrm>
          <a:prstGeom prst="wedgeRoundRectCallout">
            <a:avLst>
              <a:gd name="adj1" fmla="val 12883"/>
              <a:gd name="adj2" fmla="val -65859"/>
              <a:gd name="adj3" fmla="val 16667"/>
            </a:avLst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“A genius who almost single-handedly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created the foundations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for </a:t>
            </a:r>
            <a:r>
              <a:rPr lang="en-US" altLang="zh-CN" sz="1600" b="1" dirty="0">
                <a:solidFill>
                  <a:schemeClr val="tx1"/>
                </a:solidFill>
              </a:rPr>
              <a:t>modern statistical science</a:t>
            </a:r>
            <a:r>
              <a:rPr lang="en-US" altLang="zh-CN" sz="1600" dirty="0">
                <a:solidFill>
                  <a:schemeClr val="tx1"/>
                </a:solidFill>
              </a:rPr>
              <a:t>“ – Anders </a:t>
            </a:r>
            <a:r>
              <a:rPr lang="en-US" altLang="zh-CN" sz="1600" dirty="0" err="1">
                <a:solidFill>
                  <a:schemeClr val="tx1"/>
                </a:solidFill>
              </a:rPr>
              <a:t>Hald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7782" y="3762619"/>
            <a:ext cx="2106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Ronald Fisher (1890-1962)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061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Feature Extraction: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Discriminant Analysis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Is PCA a Good Criterion for Classification?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5720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Data variation determines the projection direction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What’s missing?</a:t>
            </a:r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information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1905000"/>
            <a:ext cx="2133600" cy="2819400"/>
            <a:chOff x="3600" y="1200"/>
            <a:chExt cx="1344" cy="1776"/>
          </a:xfrm>
        </p:grpSpPr>
        <p:sp>
          <p:nvSpPr>
            <p:cNvPr id="33799" name="Oval 6"/>
            <p:cNvSpPr>
              <a:spLocks noChangeArrowheads="1"/>
            </p:cNvSpPr>
            <p:nvPr/>
          </p:nvSpPr>
          <p:spPr bwMode="auto">
            <a:xfrm>
              <a:off x="4032" y="230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0" name="Oval 7"/>
            <p:cNvSpPr>
              <a:spLocks noChangeArrowheads="1"/>
            </p:cNvSpPr>
            <p:nvPr/>
          </p:nvSpPr>
          <p:spPr bwMode="auto">
            <a:xfrm>
              <a:off x="4032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1" name="Oval 8"/>
            <p:cNvSpPr>
              <a:spLocks noChangeArrowheads="1"/>
            </p:cNvSpPr>
            <p:nvPr/>
          </p:nvSpPr>
          <p:spPr bwMode="auto">
            <a:xfrm>
              <a:off x="3696" y="24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2" name="Oval 9"/>
            <p:cNvSpPr>
              <a:spLocks noChangeArrowheads="1"/>
            </p:cNvSpPr>
            <p:nvPr/>
          </p:nvSpPr>
          <p:spPr bwMode="auto">
            <a:xfrm>
              <a:off x="3888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3" name="Oval 10"/>
            <p:cNvSpPr>
              <a:spLocks noChangeArrowheads="1"/>
            </p:cNvSpPr>
            <p:nvPr/>
          </p:nvSpPr>
          <p:spPr bwMode="auto">
            <a:xfrm>
              <a:off x="3600" y="182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4" name="Oval 11"/>
            <p:cNvSpPr>
              <a:spLocks noChangeArrowheads="1"/>
            </p:cNvSpPr>
            <p:nvPr/>
          </p:nvSpPr>
          <p:spPr bwMode="auto">
            <a:xfrm>
              <a:off x="4464" y="163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5" name="Oval 12"/>
            <p:cNvSpPr>
              <a:spLocks noChangeArrowheads="1"/>
            </p:cNvSpPr>
            <p:nvPr/>
          </p:nvSpPr>
          <p:spPr bwMode="auto">
            <a:xfrm>
              <a:off x="4608" y="1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6" name="Oval 13"/>
            <p:cNvSpPr>
              <a:spLocks noChangeArrowheads="1"/>
            </p:cNvSpPr>
            <p:nvPr/>
          </p:nvSpPr>
          <p:spPr bwMode="auto">
            <a:xfrm>
              <a:off x="4464" y="216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7" name="Oval 14"/>
            <p:cNvSpPr>
              <a:spLocks noChangeArrowheads="1"/>
            </p:cNvSpPr>
            <p:nvPr/>
          </p:nvSpPr>
          <p:spPr bwMode="auto">
            <a:xfrm>
              <a:off x="4608" y="14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8" name="Oval 15"/>
            <p:cNvSpPr>
              <a:spLocks noChangeArrowheads="1"/>
            </p:cNvSpPr>
            <p:nvPr/>
          </p:nvSpPr>
          <p:spPr bwMode="auto">
            <a:xfrm>
              <a:off x="4656" y="24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09" name="Oval 16"/>
            <p:cNvSpPr>
              <a:spLocks noChangeArrowheads="1"/>
            </p:cNvSpPr>
            <p:nvPr/>
          </p:nvSpPr>
          <p:spPr bwMode="auto">
            <a:xfrm>
              <a:off x="4800" y="218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0" name="Oval 17"/>
            <p:cNvSpPr>
              <a:spLocks noChangeArrowheads="1"/>
            </p:cNvSpPr>
            <p:nvPr/>
          </p:nvSpPr>
          <p:spPr bwMode="auto">
            <a:xfrm>
              <a:off x="4032" y="264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1" name="Oval 18"/>
            <p:cNvSpPr>
              <a:spLocks noChangeArrowheads="1"/>
            </p:cNvSpPr>
            <p:nvPr/>
          </p:nvSpPr>
          <p:spPr bwMode="auto">
            <a:xfrm>
              <a:off x="3840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2" name="Oval 19"/>
            <p:cNvSpPr>
              <a:spLocks noChangeArrowheads="1"/>
            </p:cNvSpPr>
            <p:nvPr/>
          </p:nvSpPr>
          <p:spPr bwMode="auto">
            <a:xfrm>
              <a:off x="3792" y="283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3" name="Oval 20"/>
            <p:cNvSpPr>
              <a:spLocks noChangeArrowheads="1"/>
            </p:cNvSpPr>
            <p:nvPr/>
          </p:nvSpPr>
          <p:spPr bwMode="auto">
            <a:xfrm>
              <a:off x="3840" y="216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4" name="Oval 21"/>
            <p:cNvSpPr>
              <a:spLocks noChangeArrowheads="1"/>
            </p:cNvSpPr>
            <p:nvPr/>
          </p:nvSpPr>
          <p:spPr bwMode="auto">
            <a:xfrm>
              <a:off x="3792" y="124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5" name="Oval 22"/>
            <p:cNvSpPr>
              <a:spLocks noChangeArrowheads="1"/>
            </p:cNvSpPr>
            <p:nvPr/>
          </p:nvSpPr>
          <p:spPr bwMode="auto">
            <a:xfrm>
              <a:off x="4608" y="124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6" name="Oval 23"/>
            <p:cNvSpPr>
              <a:spLocks noChangeArrowheads="1"/>
            </p:cNvSpPr>
            <p:nvPr/>
          </p:nvSpPr>
          <p:spPr bwMode="auto">
            <a:xfrm>
              <a:off x="4560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7" name="Oval 24"/>
            <p:cNvSpPr>
              <a:spLocks noChangeArrowheads="1"/>
            </p:cNvSpPr>
            <p:nvPr/>
          </p:nvSpPr>
          <p:spPr bwMode="auto">
            <a:xfrm>
              <a:off x="4368" y="192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8" name="Oval 25"/>
            <p:cNvSpPr>
              <a:spLocks noChangeArrowheads="1"/>
            </p:cNvSpPr>
            <p:nvPr/>
          </p:nvSpPr>
          <p:spPr bwMode="auto">
            <a:xfrm>
              <a:off x="4368" y="12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19" name="Oval 26"/>
            <p:cNvSpPr>
              <a:spLocks noChangeArrowheads="1"/>
            </p:cNvSpPr>
            <p:nvPr/>
          </p:nvSpPr>
          <p:spPr bwMode="auto">
            <a:xfrm>
              <a:off x="4704" y="273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820" name="Oval 27"/>
            <p:cNvSpPr>
              <a:spLocks noChangeArrowheads="1"/>
            </p:cNvSpPr>
            <p:nvPr/>
          </p:nvSpPr>
          <p:spPr bwMode="auto">
            <a:xfrm>
              <a:off x="4512" y="254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797" name="Oval 28"/>
          <p:cNvSpPr>
            <a:spLocks noChangeArrowheads="1"/>
          </p:cNvSpPr>
          <p:nvPr/>
        </p:nvSpPr>
        <p:spPr bwMode="auto">
          <a:xfrm>
            <a:off x="5867400" y="1676400"/>
            <a:ext cx="1905000" cy="3505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33798" name="Line 29"/>
          <p:cNvSpPr>
            <a:spLocks noChangeShapeType="1"/>
          </p:cNvSpPr>
          <p:nvPr/>
        </p:nvSpPr>
        <p:spPr bwMode="auto">
          <a:xfrm>
            <a:off x="6858000" y="1447800"/>
            <a:ext cx="0" cy="426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Cloud 29"/>
          <p:cNvSpPr/>
          <p:nvPr/>
        </p:nvSpPr>
        <p:spPr>
          <a:xfrm>
            <a:off x="1066800" y="4419600"/>
            <a:ext cx="3429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class information useful? 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832190" y="5263634"/>
            <a:ext cx="102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 </a:t>
            </a:r>
          </a:p>
          <a:p>
            <a:r>
              <a:rPr lang="en-US" altLang="zh-CN" dirty="0"/>
              <a:t>direction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What is a Good Projection?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4196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What is a good criterion? </a:t>
            </a:r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Separating different classes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6400" y="3124200"/>
            <a:ext cx="2667000" cy="1447800"/>
            <a:chOff x="1344" y="1104"/>
            <a:chExt cx="1680" cy="912"/>
          </a:xfrm>
        </p:grpSpPr>
        <p:sp>
          <p:nvSpPr>
            <p:cNvPr id="34826" name="Oval 6"/>
            <p:cNvSpPr>
              <a:spLocks noChangeArrowheads="1"/>
            </p:cNvSpPr>
            <p:nvPr/>
          </p:nvSpPr>
          <p:spPr bwMode="auto">
            <a:xfrm>
              <a:off x="1344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27" name="Oval 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28" name="Oval 8"/>
            <p:cNvSpPr>
              <a:spLocks noChangeArrowheads="1"/>
            </p:cNvSpPr>
            <p:nvPr/>
          </p:nvSpPr>
          <p:spPr bwMode="auto">
            <a:xfrm>
              <a:off x="1728" y="18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29" name="Oval 9"/>
            <p:cNvSpPr>
              <a:spLocks noChangeArrowheads="1"/>
            </p:cNvSpPr>
            <p:nvPr/>
          </p:nvSpPr>
          <p:spPr bwMode="auto">
            <a:xfrm>
              <a:off x="1824" y="134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0" name="Oval 10"/>
            <p:cNvSpPr>
              <a:spLocks noChangeArrowheads="1"/>
            </p:cNvSpPr>
            <p:nvPr/>
          </p:nvSpPr>
          <p:spPr bwMode="auto">
            <a:xfrm>
              <a:off x="1680" y="115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1" name="Oval 11"/>
            <p:cNvSpPr>
              <a:spLocks noChangeArrowheads="1"/>
            </p:cNvSpPr>
            <p:nvPr/>
          </p:nvSpPr>
          <p:spPr bwMode="auto">
            <a:xfrm>
              <a:off x="2544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2" name="Oval 12"/>
            <p:cNvSpPr>
              <a:spLocks noChangeArrowheads="1"/>
            </p:cNvSpPr>
            <p:nvPr/>
          </p:nvSpPr>
          <p:spPr bwMode="auto">
            <a:xfrm>
              <a:off x="2640" y="13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3" name="Oval 13"/>
            <p:cNvSpPr>
              <a:spLocks noChangeArrowheads="1"/>
            </p:cNvSpPr>
            <p:nvPr/>
          </p:nvSpPr>
          <p:spPr bwMode="auto">
            <a:xfrm>
              <a:off x="2448" y="153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4" name="Oval 14"/>
            <p:cNvSpPr>
              <a:spLocks noChangeArrowheads="1"/>
            </p:cNvSpPr>
            <p:nvPr/>
          </p:nvSpPr>
          <p:spPr bwMode="auto">
            <a:xfrm>
              <a:off x="2880" y="124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5" name="Oval 15"/>
            <p:cNvSpPr>
              <a:spLocks noChangeArrowheads="1"/>
            </p:cNvSpPr>
            <p:nvPr/>
          </p:nvSpPr>
          <p:spPr bwMode="auto">
            <a:xfrm>
              <a:off x="2688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6" name="Oval 16"/>
            <p:cNvSpPr>
              <a:spLocks noChangeArrowheads="1"/>
            </p:cNvSpPr>
            <p:nvPr/>
          </p:nvSpPr>
          <p:spPr bwMode="auto">
            <a:xfrm>
              <a:off x="283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524000"/>
            <a:ext cx="2209800" cy="3429000"/>
            <a:chOff x="2976" y="960"/>
            <a:chExt cx="1392" cy="2160"/>
          </a:xfrm>
        </p:grpSpPr>
        <p:sp>
          <p:nvSpPr>
            <p:cNvPr id="34824" name="AutoShape 18"/>
            <p:cNvSpPr>
              <a:spLocks noChangeArrowheads="1"/>
            </p:cNvSpPr>
            <p:nvPr/>
          </p:nvSpPr>
          <p:spPr bwMode="auto">
            <a:xfrm>
              <a:off x="2976" y="960"/>
              <a:ext cx="1248" cy="528"/>
            </a:xfrm>
            <a:prstGeom prst="wedgeRectCallout">
              <a:avLst>
                <a:gd name="adj1" fmla="val 56653"/>
                <a:gd name="adj2" fmla="val 257764"/>
              </a:avLst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Two classes overlap</a:t>
              </a:r>
            </a:p>
          </p:txBody>
        </p:sp>
        <p:sp>
          <p:nvSpPr>
            <p:cNvPr id="34825" name="Line 19"/>
            <p:cNvSpPr>
              <a:spLocks noChangeShapeType="1"/>
            </p:cNvSpPr>
            <p:nvPr/>
          </p:nvSpPr>
          <p:spPr bwMode="auto">
            <a:xfrm>
              <a:off x="4368" y="1056"/>
              <a:ext cx="0" cy="206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5715000" y="5943600"/>
            <a:ext cx="2133600" cy="762000"/>
          </a:xfrm>
          <a:prstGeom prst="wedgeRectCallout">
            <a:avLst>
              <a:gd name="adj1" fmla="val -13245"/>
              <a:gd name="adj2" fmla="val -157292"/>
            </a:avLst>
          </a:prstGeom>
          <a:solidFill>
            <a:schemeClr val="folHlink"/>
          </a:solidFill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Two classes are separated</a:t>
            </a:r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5029200" y="5105400"/>
            <a:ext cx="3733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8" grpId="0" animBg="1" autoUpdateAnimBg="0"/>
      <p:bldP spid="1556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What Class Information May be Useful?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2438400"/>
            <a:ext cx="2133600" cy="2819400"/>
            <a:chOff x="3984" y="1536"/>
            <a:chExt cx="1344" cy="17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84" y="1584"/>
              <a:ext cx="576" cy="1728"/>
              <a:chOff x="3984" y="1584"/>
              <a:chExt cx="576" cy="1728"/>
            </a:xfrm>
          </p:grpSpPr>
          <p:sp>
            <p:nvSpPr>
              <p:cNvPr id="35866" name="Oval 6"/>
              <p:cNvSpPr>
                <a:spLocks noChangeArrowheads="1"/>
              </p:cNvSpPr>
              <p:nvPr/>
            </p:nvSpPr>
            <p:spPr bwMode="auto">
              <a:xfrm>
                <a:off x="4416" y="2640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7" name="Oval 7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8" name="Oval 8"/>
              <p:cNvSpPr>
                <a:spLocks noChangeArrowheads="1"/>
              </p:cNvSpPr>
              <p:nvPr/>
            </p:nvSpPr>
            <p:spPr bwMode="auto">
              <a:xfrm>
                <a:off x="4080" y="2808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9" name="Oval 9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70" name="Oval 10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71" name="Oval 11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72" name="Oval 12"/>
              <p:cNvSpPr>
                <a:spLocks noChangeArrowheads="1"/>
              </p:cNvSpPr>
              <p:nvPr/>
            </p:nvSpPr>
            <p:spPr bwMode="auto">
              <a:xfrm>
                <a:off x="4224" y="1920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73" name="Oval 13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74" name="Oval 14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75" name="Oval 15"/>
              <p:cNvSpPr>
                <a:spLocks noChangeArrowheads="1"/>
              </p:cNvSpPr>
              <p:nvPr/>
            </p:nvSpPr>
            <p:spPr bwMode="auto">
              <a:xfrm>
                <a:off x="4176" y="1584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752" y="1536"/>
              <a:ext cx="576" cy="1680"/>
              <a:chOff x="4752" y="1536"/>
              <a:chExt cx="576" cy="1680"/>
            </a:xfrm>
          </p:grpSpPr>
          <p:sp>
            <p:nvSpPr>
              <p:cNvPr id="35854" name="Oval 17"/>
              <p:cNvSpPr>
                <a:spLocks noChangeArrowheads="1"/>
              </p:cNvSpPr>
              <p:nvPr/>
            </p:nvSpPr>
            <p:spPr bwMode="auto">
              <a:xfrm>
                <a:off x="4848" y="196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55" name="Oval 18"/>
              <p:cNvSpPr>
                <a:spLocks noChangeArrowheads="1"/>
              </p:cNvSpPr>
              <p:nvPr/>
            </p:nvSpPr>
            <p:spPr bwMode="auto">
              <a:xfrm>
                <a:off x="4992" y="232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56" name="Oval 19"/>
              <p:cNvSpPr>
                <a:spLocks noChangeArrowheads="1"/>
              </p:cNvSpPr>
              <p:nvPr/>
            </p:nvSpPr>
            <p:spPr bwMode="auto">
              <a:xfrm>
                <a:off x="4848" y="249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57" name="Oval 20"/>
              <p:cNvSpPr>
                <a:spLocks noChangeArrowheads="1"/>
              </p:cNvSpPr>
              <p:nvPr/>
            </p:nvSpPr>
            <p:spPr bwMode="auto">
              <a:xfrm>
                <a:off x="4992" y="18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58" name="Oval 21"/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59" name="Oval 22"/>
              <p:cNvSpPr>
                <a:spLocks noChangeArrowheads="1"/>
              </p:cNvSpPr>
              <p:nvPr/>
            </p:nvSpPr>
            <p:spPr bwMode="auto">
              <a:xfrm>
                <a:off x="5184" y="252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0" name="Oval 23"/>
              <p:cNvSpPr>
                <a:spLocks noChangeArrowheads="1"/>
              </p:cNvSpPr>
              <p:nvPr/>
            </p:nvSpPr>
            <p:spPr bwMode="auto">
              <a:xfrm>
                <a:off x="4992" y="158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1" name="Oval 24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2" name="Oval 25"/>
              <p:cNvSpPr>
                <a:spLocks noChangeArrowheads="1"/>
              </p:cNvSpPr>
              <p:nvPr/>
            </p:nvSpPr>
            <p:spPr bwMode="auto">
              <a:xfrm>
                <a:off x="4752" y="22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3" name="Oval 26"/>
              <p:cNvSpPr>
                <a:spLocks noChangeArrowheads="1"/>
              </p:cNvSpPr>
              <p:nvPr/>
            </p:nvSpPr>
            <p:spPr bwMode="auto">
              <a:xfrm>
                <a:off x="4752" y="153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4" name="Oval 27"/>
              <p:cNvSpPr>
                <a:spLocks noChangeArrowheads="1"/>
              </p:cNvSpPr>
              <p:nvPr/>
            </p:nvSpPr>
            <p:spPr bwMode="auto">
              <a:xfrm>
                <a:off x="5088" y="30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865" name="Oval 28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629400" y="3429000"/>
            <a:ext cx="1524000" cy="457200"/>
            <a:chOff x="4080" y="1056"/>
            <a:chExt cx="960" cy="288"/>
          </a:xfrm>
        </p:grpSpPr>
        <p:sp>
          <p:nvSpPr>
            <p:cNvPr id="35850" name="Oval 30"/>
            <p:cNvSpPr>
              <a:spLocks noChangeArrowheads="1"/>
            </p:cNvSpPr>
            <p:nvPr/>
          </p:nvSpPr>
          <p:spPr bwMode="auto">
            <a:xfrm>
              <a:off x="4080" y="1056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851" name="Oval 31"/>
            <p:cNvSpPr>
              <a:spLocks noChangeArrowheads="1"/>
            </p:cNvSpPr>
            <p:nvPr/>
          </p:nvSpPr>
          <p:spPr bwMode="auto">
            <a:xfrm>
              <a:off x="4752" y="1056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60800" name="Line 32"/>
          <p:cNvSpPr>
            <a:spLocks noChangeShapeType="1"/>
          </p:cNvSpPr>
          <p:nvPr/>
        </p:nvSpPr>
        <p:spPr bwMode="auto">
          <a:xfrm>
            <a:off x="70866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791200" y="5486400"/>
            <a:ext cx="3352800" cy="366713"/>
            <a:chOff x="3648" y="3456"/>
            <a:chExt cx="2112" cy="231"/>
          </a:xfrm>
        </p:grpSpPr>
        <p:sp>
          <p:nvSpPr>
            <p:cNvPr id="35848" name="Line 34"/>
            <p:cNvSpPr>
              <a:spLocks noChangeShapeType="1"/>
            </p:cNvSpPr>
            <p:nvPr/>
          </p:nvSpPr>
          <p:spPr bwMode="auto">
            <a:xfrm>
              <a:off x="3648" y="36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849" name="Text Box 35"/>
            <p:cNvSpPr txBox="1">
              <a:spLocks noChangeArrowheads="1"/>
            </p:cNvSpPr>
            <p:nvPr/>
          </p:nvSpPr>
          <p:spPr bwMode="auto">
            <a:xfrm>
              <a:off x="4132" y="3456"/>
              <a:ext cx="1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Between-class distance</a:t>
              </a:r>
            </a:p>
          </p:txBody>
        </p:sp>
      </p:grpSp>
      <p:sp>
        <p:nvSpPr>
          <p:cNvPr id="3584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715000" cy="16764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Between-class distance</a:t>
            </a:r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Distance between the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centroids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of different classes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" name="Cloud 36"/>
          <p:cNvSpPr/>
          <p:nvPr/>
        </p:nvSpPr>
        <p:spPr>
          <a:xfrm>
            <a:off x="228600" y="4419600"/>
            <a:ext cx="4267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be large or small?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0" grpId="0" animBg="1"/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5"/>
  <p:tag name="ORIGINALWIDTH" val="360.75"/>
  <p:tag name="LATEXADDIN" val="\documentclass{article}&#10;\usepackage{amsmath}&#10;\usepackage{amssymb}&#10;\usepackage{color}&#10;\pagestyle{empty}&#10;\begin{document}&#10;&#10;\[&#10;S_W^{-1}S_B&#10;\]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22371</TotalTime>
  <Words>2213</Words>
  <Application>Microsoft Macintosh PowerPoint</Application>
  <PresentationFormat>On-screen Show (4:3)</PresentationFormat>
  <Paragraphs>277</Paragraphs>
  <Slides>39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Mongolian Baiti</vt:lpstr>
      <vt:lpstr>Tahoma</vt:lpstr>
      <vt:lpstr>Times New Roman</vt:lpstr>
      <vt:lpstr>Office Theme</vt:lpstr>
      <vt:lpstr>Equation</vt:lpstr>
      <vt:lpstr>Linear Discriminant Analysis (LDA)</vt:lpstr>
      <vt:lpstr>Supervised vs. Unsupervised Learning</vt:lpstr>
      <vt:lpstr>Linear Subspace vs. Manifold</vt:lpstr>
      <vt:lpstr>PowerPoint Presentation</vt:lpstr>
      <vt:lpstr>A Bit History</vt:lpstr>
      <vt:lpstr>Supervised Feature Extraction:                      Linear Discriminant Analysis </vt:lpstr>
      <vt:lpstr>Is PCA a Good Criterion for Classification?</vt:lpstr>
      <vt:lpstr>What is a Good Projection?</vt:lpstr>
      <vt:lpstr>What Class Information May be Useful?</vt:lpstr>
      <vt:lpstr> What Class Information May be Useful?</vt:lpstr>
      <vt:lpstr>Linear Discriminant Analysis</vt:lpstr>
      <vt:lpstr>Linear Discriminant Analysis</vt:lpstr>
      <vt:lpstr>Statistical Facts (1)  Quantity for Measuring Within and Between Class Distance</vt:lpstr>
      <vt:lpstr>Statistical Facts (2) Quantity for Measuring Within and Between Class Distance (cont.)</vt:lpstr>
      <vt:lpstr>Statistical Facts (3) Quantity for Measuring Within and Between Class Distance (cont.)</vt:lpstr>
      <vt:lpstr>PowerPoint Presentation</vt:lpstr>
      <vt:lpstr>Linear Discriminant Analysis - Problem (1)</vt:lpstr>
      <vt:lpstr>Linear Discriminant Analysis - Problem (2)</vt:lpstr>
      <vt:lpstr>LDA: Two-class A simple case </vt:lpstr>
      <vt:lpstr>LDA: Two-class</vt:lpstr>
      <vt:lpstr>LDA: Two-class</vt:lpstr>
      <vt:lpstr>LDA: Two-class</vt:lpstr>
      <vt:lpstr>LDA: Two-class</vt:lpstr>
      <vt:lpstr>LDA: Two-class</vt:lpstr>
      <vt:lpstr>LDA: Two-class</vt:lpstr>
      <vt:lpstr>LDA: Two-class</vt:lpstr>
      <vt:lpstr>LDA: Multi-class </vt:lpstr>
      <vt:lpstr>LDA: Multi-class </vt:lpstr>
      <vt:lpstr>Some Remarks</vt:lpstr>
      <vt:lpstr>Classification with LDA</vt:lpstr>
      <vt:lpstr>Basis Visualization</vt:lpstr>
      <vt:lpstr>Question</vt:lpstr>
      <vt:lpstr>Is LDA always better than PCA?</vt:lpstr>
      <vt:lpstr>Linear Discriminant Analysis (LDA)</vt:lpstr>
      <vt:lpstr>Linear Discriminant Analysis (LDA)</vt:lpstr>
      <vt:lpstr>Linear Discriminant Analysis (LDA)</vt:lpstr>
      <vt:lpstr>Limitations</vt:lpstr>
      <vt:lpstr>Limitations</vt:lpstr>
      <vt:lpstr>Papers to Read and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LDA-GE</dc:title>
  <dc:creator>Tam</dc:creator>
  <cp:lastModifiedBy>Robby Tan</cp:lastModifiedBy>
  <cp:revision>1437</cp:revision>
  <cp:lastPrinted>2015-03-15T08:46:17Z</cp:lastPrinted>
  <dcterms:created xsi:type="dcterms:W3CDTF">2006-08-16T00:00:00Z</dcterms:created>
  <dcterms:modified xsi:type="dcterms:W3CDTF">2021-09-30T09:07:00Z</dcterms:modified>
</cp:coreProperties>
</file>