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.xml" ContentType="application/vnd.openxmlformats-officedocument.presentationml.tags+xml"/>
  <Override PartName="/ppt/notesSlides/notesSlide11.xml" ContentType="application/vnd.openxmlformats-officedocument.presentationml.notesSlide+xml"/>
  <Override PartName="/ppt/tags/tag2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3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5"/>
  </p:notesMasterIdLst>
  <p:sldIdLst>
    <p:sldId id="256" r:id="rId2"/>
    <p:sldId id="511" r:id="rId3"/>
    <p:sldId id="575" r:id="rId4"/>
    <p:sldId id="694" r:id="rId5"/>
    <p:sldId id="279" r:id="rId6"/>
    <p:sldId id="467" r:id="rId7"/>
    <p:sldId id="700" r:id="rId8"/>
    <p:sldId id="307" r:id="rId9"/>
    <p:sldId id="308" r:id="rId10"/>
    <p:sldId id="309" r:id="rId11"/>
    <p:sldId id="343" r:id="rId12"/>
    <p:sldId id="512" r:id="rId13"/>
    <p:sldId id="429" r:id="rId14"/>
    <p:sldId id="427" r:id="rId15"/>
    <p:sldId id="436" r:id="rId16"/>
    <p:sldId id="469" r:id="rId17"/>
    <p:sldId id="471" r:id="rId18"/>
    <p:sldId id="572" r:id="rId19"/>
    <p:sldId id="485" r:id="rId20"/>
    <p:sldId id="488" r:id="rId21"/>
    <p:sldId id="489" r:id="rId22"/>
    <p:sldId id="491" r:id="rId23"/>
    <p:sldId id="498" r:id="rId24"/>
    <p:sldId id="503" r:id="rId25"/>
    <p:sldId id="513" r:id="rId26"/>
    <p:sldId id="525" r:id="rId27"/>
    <p:sldId id="516" r:id="rId28"/>
    <p:sldId id="468" r:id="rId29"/>
    <p:sldId id="519" r:id="rId30"/>
    <p:sldId id="520" r:id="rId31"/>
    <p:sldId id="524" r:id="rId32"/>
    <p:sldId id="547" r:id="rId33"/>
    <p:sldId id="550" r:id="rId34"/>
    <p:sldId id="552" r:id="rId35"/>
    <p:sldId id="553" r:id="rId36"/>
    <p:sldId id="576" r:id="rId37"/>
    <p:sldId id="554" r:id="rId38"/>
    <p:sldId id="566" r:id="rId39"/>
    <p:sldId id="573" r:id="rId40"/>
    <p:sldId id="574" r:id="rId41"/>
    <p:sldId id="532" r:id="rId42"/>
    <p:sldId id="543" r:id="rId43"/>
    <p:sldId id="695" r:id="rId44"/>
    <p:sldId id="269" r:id="rId45"/>
    <p:sldId id="569" r:id="rId46"/>
    <p:sldId id="338" r:id="rId47"/>
    <p:sldId id="259" r:id="rId48"/>
    <p:sldId id="264" r:id="rId49"/>
    <p:sldId id="563" r:id="rId50"/>
    <p:sldId id="599" r:id="rId51"/>
    <p:sldId id="697" r:id="rId52"/>
    <p:sldId id="293" r:id="rId53"/>
    <p:sldId id="602" r:id="rId54"/>
    <p:sldId id="698" r:id="rId55"/>
    <p:sldId id="420" r:id="rId56"/>
    <p:sldId id="601" r:id="rId57"/>
    <p:sldId id="660" r:id="rId58"/>
    <p:sldId id="645" r:id="rId59"/>
    <p:sldId id="654" r:id="rId60"/>
    <p:sldId id="655" r:id="rId61"/>
    <p:sldId id="665" r:id="rId62"/>
    <p:sldId id="664" r:id="rId63"/>
    <p:sldId id="677" r:id="rId64"/>
    <p:sldId id="678" r:id="rId65"/>
    <p:sldId id="679" r:id="rId66"/>
    <p:sldId id="624" r:id="rId67"/>
    <p:sldId id="691" r:id="rId68"/>
    <p:sldId id="693" r:id="rId69"/>
    <p:sldId id="688" r:id="rId70"/>
    <p:sldId id="277" r:id="rId71"/>
    <p:sldId id="696" r:id="rId72"/>
    <p:sldId id="457" r:id="rId73"/>
    <p:sldId id="699" r:id="rId7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12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42">
          <p15:clr>
            <a:srgbClr val="9AA0A6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4" roundtripDataSignature="AMtx7mjkgzNfkZPJMBVFBIdrxUXz2eN6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F0000"/>
    <a:srgbClr val="FF6500"/>
    <a:srgbClr val="777777"/>
    <a:srgbClr val="A9D18E"/>
    <a:srgbClr val="7030A0"/>
    <a:srgbClr val="43682B"/>
    <a:srgbClr val="92D050"/>
    <a:srgbClr val="C0F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9BCA2D-A028-423B-A78E-721024DC2F63}" v="916" dt="2021-08-05T14:19:38.242"/>
  </p1510:revLst>
</p1510:revInfo>
</file>

<file path=ppt/tableStyles.xml><?xml version="1.0" encoding="utf-8"?>
<a:tblStyleLst xmlns:a="http://schemas.openxmlformats.org/drawingml/2006/main" def="{14945731-F96D-45D4-8C75-4CE8AA9584A6}">
  <a:tblStyle styleId="{14945731-F96D-45D4-8C75-4CE8AA9584A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83" autoAdjust="0"/>
    <p:restoredTop sz="69338" autoAdjust="0"/>
  </p:normalViewPr>
  <p:slideViewPr>
    <p:cSldViewPr snapToGrid="0">
      <p:cViewPr varScale="1">
        <p:scale>
          <a:sx n="101" d="100"/>
          <a:sy n="101" d="100"/>
        </p:scale>
        <p:origin x="3354" y="90"/>
      </p:cViewPr>
      <p:guideLst>
        <p:guide orient="horz" pos="1812"/>
        <p:guide pos="2880"/>
        <p:guide orient="horz" pos="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95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00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8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94" Type="http://customschemas.google.com/relationships/presentationmetadata" Target="metadata"/><Relationship Id="rId9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owth Beans" userId="yHEGMuHScHrmmX9n1viZyo8Bqt9Dj30RUPGmbOleGYU=" providerId="None" clId="Web-{A99BCA2D-A028-423B-A78E-721024DC2F63}"/>
    <pc:docChg chg="addSld delSld modSld sldOrd">
      <pc:chgData name="Growth Beans" userId="yHEGMuHScHrmmX9n1viZyo8Bqt9Dj30RUPGmbOleGYU=" providerId="None" clId="Web-{A99BCA2D-A028-423B-A78E-721024DC2F63}" dt="2021-08-05T14:19:38.242" v="551" actId="1076"/>
      <pc:docMkLst>
        <pc:docMk/>
      </pc:docMkLst>
      <pc:sldChg chg="addSp delSp modSp">
        <pc:chgData name="Growth Beans" userId="yHEGMuHScHrmmX9n1viZyo8Bqt9Dj30RUPGmbOleGYU=" providerId="None" clId="Web-{A99BCA2D-A028-423B-A78E-721024DC2F63}" dt="2021-08-05T14:19:38.242" v="551" actId="1076"/>
        <pc:sldMkLst>
          <pc:docMk/>
          <pc:sldMk cId="0" sldId="290"/>
        </pc:sldMkLst>
        <pc:spChg chg="add mod">
          <ac:chgData name="Growth Beans" userId="yHEGMuHScHrmmX9n1viZyo8Bqt9Dj30RUPGmbOleGYU=" providerId="None" clId="Web-{A99BCA2D-A028-423B-A78E-721024DC2F63}" dt="2021-08-05T14:19:38.242" v="551" actId="1076"/>
          <ac:spMkLst>
            <pc:docMk/>
            <pc:sldMk cId="0" sldId="290"/>
            <ac:spMk id="3" creationId="{5DCF7A58-A97D-4FED-B104-B751E05C984A}"/>
          </ac:spMkLst>
        </pc:spChg>
        <pc:spChg chg="mod">
          <ac:chgData name="Growth Beans" userId="yHEGMuHScHrmmX9n1viZyo8Bqt9Dj30RUPGmbOleGYU=" providerId="None" clId="Web-{A99BCA2D-A028-423B-A78E-721024DC2F63}" dt="2021-08-05T14:18:55.679" v="531"/>
          <ac:spMkLst>
            <pc:docMk/>
            <pc:sldMk cId="0" sldId="290"/>
            <ac:spMk id="341" creationId="{00000000-0000-0000-0000-000000000000}"/>
          </ac:spMkLst>
        </pc:spChg>
        <pc:spChg chg="del">
          <ac:chgData name="Growth Beans" userId="yHEGMuHScHrmmX9n1viZyo8Bqt9Dj30RUPGmbOleGYU=" providerId="None" clId="Web-{A99BCA2D-A028-423B-A78E-721024DC2F63}" dt="2021-08-05T14:18:45.913" v="527"/>
          <ac:spMkLst>
            <pc:docMk/>
            <pc:sldMk cId="0" sldId="290"/>
            <ac:spMk id="342" creationId="{00000000-0000-0000-0000-000000000000}"/>
          </ac:spMkLst>
        </pc:spChg>
        <pc:picChg chg="add mod">
          <ac:chgData name="Growth Beans" userId="yHEGMuHScHrmmX9n1viZyo8Bqt9Dj30RUPGmbOleGYU=" providerId="None" clId="Web-{A99BCA2D-A028-423B-A78E-721024DC2F63}" dt="2021-08-05T14:19:02.304" v="534" actId="1076"/>
          <ac:picMkLst>
            <pc:docMk/>
            <pc:sldMk cId="0" sldId="290"/>
            <ac:picMk id="2" creationId="{4FE8A39B-B4BA-4CB5-B085-0FCF00DE66FB}"/>
          </ac:picMkLst>
        </pc:picChg>
      </pc:sldChg>
      <pc:sldChg chg="addSp delSp modSp del ord">
        <pc:chgData name="Growth Beans" userId="yHEGMuHScHrmmX9n1viZyo8Bqt9Dj30RUPGmbOleGYU=" providerId="None" clId="Web-{A99BCA2D-A028-423B-A78E-721024DC2F63}" dt="2021-08-05T14:03:57.835" v="300"/>
        <pc:sldMkLst>
          <pc:docMk/>
          <pc:sldMk cId="0" sldId="291"/>
        </pc:sldMkLst>
        <pc:spChg chg="add del mod">
          <ac:chgData name="Growth Beans" userId="yHEGMuHScHrmmX9n1viZyo8Bqt9Dj30RUPGmbOleGYU=" providerId="None" clId="Web-{A99BCA2D-A028-423B-A78E-721024DC2F63}" dt="2021-08-05T13:52:57.776" v="16"/>
          <ac:spMkLst>
            <pc:docMk/>
            <pc:sldMk cId="0" sldId="291"/>
            <ac:spMk id="2" creationId="{0A5471B9-33A3-4630-B682-30F0658282F7}"/>
          </ac:spMkLst>
        </pc:spChg>
        <pc:spChg chg="add del mod">
          <ac:chgData name="Growth Beans" userId="yHEGMuHScHrmmX9n1viZyo8Bqt9Dj30RUPGmbOleGYU=" providerId="None" clId="Web-{A99BCA2D-A028-423B-A78E-721024DC2F63}" dt="2021-08-05T13:58:52.173" v="157"/>
          <ac:spMkLst>
            <pc:docMk/>
            <pc:sldMk cId="0" sldId="291"/>
            <ac:spMk id="9" creationId="{21CF4110-4656-44B6-8528-955CAD71518D}"/>
          </ac:spMkLst>
        </pc:spChg>
        <pc:spChg chg="add mod">
          <ac:chgData name="Growth Beans" userId="yHEGMuHScHrmmX9n1viZyo8Bqt9Dj30RUPGmbOleGYU=" providerId="None" clId="Web-{A99BCA2D-A028-423B-A78E-721024DC2F63}" dt="2021-08-05T13:58:58.532" v="158"/>
          <ac:spMkLst>
            <pc:docMk/>
            <pc:sldMk cId="0" sldId="291"/>
            <ac:spMk id="10" creationId="{F23B07AA-3B4A-4993-82B1-98E9BFEE6E35}"/>
          </ac:spMkLst>
        </pc:spChg>
        <pc:spChg chg="add del mod">
          <ac:chgData name="Growth Beans" userId="yHEGMuHScHrmmX9n1viZyo8Bqt9Dj30RUPGmbOleGYU=" providerId="None" clId="Web-{A99BCA2D-A028-423B-A78E-721024DC2F63}" dt="2021-08-05T13:58:19.047" v="146"/>
          <ac:spMkLst>
            <pc:docMk/>
            <pc:sldMk cId="0" sldId="291"/>
            <ac:spMk id="11" creationId="{13B8F335-4574-484E-B956-0BD703F1CB2A}"/>
          </ac:spMkLst>
        </pc:spChg>
        <pc:spChg chg="add mod">
          <ac:chgData name="Growth Beans" userId="yHEGMuHScHrmmX9n1viZyo8Bqt9Dj30RUPGmbOleGYU=" providerId="None" clId="Web-{A99BCA2D-A028-423B-A78E-721024DC2F63}" dt="2021-08-05T13:58:43.892" v="154" actId="1076"/>
          <ac:spMkLst>
            <pc:docMk/>
            <pc:sldMk cId="0" sldId="291"/>
            <ac:spMk id="12" creationId="{0213D7E3-21A5-46E6-9F91-69C8951B4F56}"/>
          </ac:spMkLst>
        </pc:spChg>
        <pc:spChg chg="add mod">
          <ac:chgData name="Growth Beans" userId="yHEGMuHScHrmmX9n1viZyo8Bqt9Dj30RUPGmbOleGYU=" providerId="None" clId="Web-{A99BCA2D-A028-423B-A78E-721024DC2F63}" dt="2021-08-05T13:58:35.766" v="153" actId="20577"/>
          <ac:spMkLst>
            <pc:docMk/>
            <pc:sldMk cId="0" sldId="291"/>
            <ac:spMk id="13" creationId="{2CB1A4F2-C4F2-4801-B942-4018641D2BF2}"/>
          </ac:spMkLst>
        </pc:spChg>
        <pc:spChg chg="add del">
          <ac:chgData name="Growth Beans" userId="yHEGMuHScHrmmX9n1viZyo8Bqt9Dj30RUPGmbOleGYU=" providerId="None" clId="Web-{A99BCA2D-A028-423B-A78E-721024DC2F63}" dt="2021-08-05T13:59:03.673" v="160"/>
          <ac:spMkLst>
            <pc:docMk/>
            <pc:sldMk cId="0" sldId="291"/>
            <ac:spMk id="14" creationId="{61E3BDA2-BAB4-4D61-B86D-341035E52887}"/>
          </ac:spMkLst>
        </pc:spChg>
        <pc:spChg chg="mod">
          <ac:chgData name="Growth Beans" userId="yHEGMuHScHrmmX9n1viZyo8Bqt9Dj30RUPGmbOleGYU=" providerId="None" clId="Web-{A99BCA2D-A028-423B-A78E-721024DC2F63}" dt="2021-08-05T13:54:31.700" v="64" actId="20577"/>
          <ac:spMkLst>
            <pc:docMk/>
            <pc:sldMk cId="0" sldId="291"/>
            <ac:spMk id="347" creationId="{00000000-0000-0000-0000-000000000000}"/>
          </ac:spMkLst>
        </pc:spChg>
        <pc:spChg chg="mod">
          <ac:chgData name="Growth Beans" userId="yHEGMuHScHrmmX9n1viZyo8Bqt9Dj30RUPGmbOleGYU=" providerId="None" clId="Web-{A99BCA2D-A028-423B-A78E-721024DC2F63}" dt="2021-08-05T13:57:45.859" v="133" actId="14100"/>
          <ac:spMkLst>
            <pc:docMk/>
            <pc:sldMk cId="0" sldId="291"/>
            <ac:spMk id="348" creationId="{00000000-0000-0000-0000-000000000000}"/>
          </ac:spMkLst>
        </pc:spChg>
        <pc:spChg chg="mod">
          <ac:chgData name="Growth Beans" userId="yHEGMuHScHrmmX9n1viZyo8Bqt9Dj30RUPGmbOleGYU=" providerId="None" clId="Web-{A99BCA2D-A028-423B-A78E-721024DC2F63}" dt="2021-08-05T13:54:20.262" v="53" actId="1076"/>
          <ac:spMkLst>
            <pc:docMk/>
            <pc:sldMk cId="0" sldId="291"/>
            <ac:spMk id="349" creationId="{00000000-0000-0000-0000-000000000000}"/>
          </ac:spMkLst>
        </pc:spChg>
        <pc:spChg chg="mod">
          <ac:chgData name="Growth Beans" userId="yHEGMuHScHrmmX9n1viZyo8Bqt9Dj30RUPGmbOleGYU=" providerId="None" clId="Web-{A99BCA2D-A028-423B-A78E-721024DC2F63}" dt="2021-08-05T13:52:24.103" v="6" actId="1076"/>
          <ac:spMkLst>
            <pc:docMk/>
            <pc:sldMk cId="0" sldId="291"/>
            <ac:spMk id="350" creationId="{00000000-0000-0000-0000-000000000000}"/>
          </ac:spMkLst>
        </pc:spChg>
        <pc:spChg chg="mod">
          <ac:chgData name="Growth Beans" userId="yHEGMuHScHrmmX9n1viZyo8Bqt9Dj30RUPGmbOleGYU=" providerId="None" clId="Web-{A99BCA2D-A028-423B-A78E-721024DC2F63}" dt="2021-08-05T13:52:24.103" v="7" actId="1076"/>
          <ac:spMkLst>
            <pc:docMk/>
            <pc:sldMk cId="0" sldId="291"/>
            <ac:spMk id="351" creationId="{00000000-0000-0000-0000-000000000000}"/>
          </ac:spMkLst>
        </pc:spChg>
        <pc:spChg chg="del">
          <ac:chgData name="Growth Beans" userId="yHEGMuHScHrmmX9n1viZyo8Bqt9Dj30RUPGmbOleGYU=" providerId="None" clId="Web-{A99BCA2D-A028-423B-A78E-721024DC2F63}" dt="2021-08-05T13:57:59.031" v="136"/>
          <ac:spMkLst>
            <pc:docMk/>
            <pc:sldMk cId="0" sldId="291"/>
            <ac:spMk id="352" creationId="{00000000-0000-0000-0000-000000000000}"/>
          </ac:spMkLst>
        </pc:spChg>
      </pc:sldChg>
      <pc:sldChg chg="add del replId">
        <pc:chgData name="Growth Beans" userId="yHEGMuHScHrmmX9n1viZyo8Bqt9Dj30RUPGmbOleGYU=" providerId="None" clId="Web-{A99BCA2D-A028-423B-A78E-721024DC2F63}" dt="2021-08-05T14:04:03.522" v="301"/>
        <pc:sldMkLst>
          <pc:docMk/>
          <pc:sldMk cId="2548413650" sldId="294"/>
        </pc:sldMkLst>
      </pc:sldChg>
      <pc:sldChg chg="addSp delSp modSp add ord replId">
        <pc:chgData name="Growth Beans" userId="yHEGMuHScHrmmX9n1viZyo8Bqt9Dj30RUPGmbOleGYU=" providerId="None" clId="Web-{A99BCA2D-A028-423B-A78E-721024DC2F63}" dt="2021-08-05T14:13:29.533" v="446"/>
        <pc:sldMkLst>
          <pc:docMk/>
          <pc:sldMk cId="3982285177" sldId="295"/>
        </pc:sldMkLst>
        <pc:spChg chg="add del">
          <ac:chgData name="Growth Beans" userId="yHEGMuHScHrmmX9n1viZyo8Bqt9Dj30RUPGmbOleGYU=" providerId="None" clId="Web-{A99BCA2D-A028-423B-A78E-721024DC2F63}" dt="2021-08-05T14:11:27.890" v="376"/>
          <ac:spMkLst>
            <pc:docMk/>
            <pc:sldMk cId="3982285177" sldId="295"/>
            <ac:spMk id="5" creationId="{B468CCE4-DC0A-4A33-BF61-B70B2C39F574}"/>
          </ac:spMkLst>
        </pc:spChg>
        <pc:spChg chg="add mod">
          <ac:chgData name="Growth Beans" userId="yHEGMuHScHrmmX9n1viZyo8Bqt9Dj30RUPGmbOleGYU=" providerId="None" clId="Web-{A99BCA2D-A028-423B-A78E-721024DC2F63}" dt="2021-08-05T14:13:16.064" v="445" actId="1076"/>
          <ac:spMkLst>
            <pc:docMk/>
            <pc:sldMk cId="3982285177" sldId="295"/>
            <ac:spMk id="6" creationId="{FB7F3410-16F8-4D1B-B40D-E797CB0EB12C}"/>
          </ac:spMkLst>
        </pc:spChg>
        <pc:spChg chg="mod">
          <ac:chgData name="Growth Beans" userId="yHEGMuHScHrmmX9n1viZyo8Bqt9Dj30RUPGmbOleGYU=" providerId="None" clId="Web-{A99BCA2D-A028-423B-A78E-721024DC2F63}" dt="2021-08-05T13:59:24.689" v="170" actId="20577"/>
          <ac:spMkLst>
            <pc:docMk/>
            <pc:sldMk cId="3982285177" sldId="295"/>
            <ac:spMk id="10" creationId="{F23B07AA-3B4A-4993-82B1-98E9BFEE6E35}"/>
          </ac:spMkLst>
        </pc:spChg>
        <pc:spChg chg="add mod">
          <ac:chgData name="Growth Beans" userId="yHEGMuHScHrmmX9n1viZyo8Bqt9Dj30RUPGmbOleGYU=" providerId="None" clId="Web-{A99BCA2D-A028-423B-A78E-721024DC2F63}" dt="2021-08-05T13:59:54.549" v="181" actId="20577"/>
          <ac:spMkLst>
            <pc:docMk/>
            <pc:sldMk cId="3982285177" sldId="295"/>
            <ac:spMk id="11" creationId="{0DAA9A3A-3936-4791-96FC-3DB8C621CB28}"/>
          </ac:spMkLst>
        </pc:spChg>
        <pc:spChg chg="mod">
          <ac:chgData name="Growth Beans" userId="yHEGMuHScHrmmX9n1viZyo8Bqt9Dj30RUPGmbOleGYU=" providerId="None" clId="Web-{A99BCA2D-A028-423B-A78E-721024DC2F63}" dt="2021-08-05T14:12:25.438" v="398" actId="14100"/>
          <ac:spMkLst>
            <pc:docMk/>
            <pc:sldMk cId="3982285177" sldId="295"/>
            <ac:spMk id="12" creationId="{0213D7E3-21A5-46E6-9F91-69C8951B4F56}"/>
          </ac:spMkLst>
        </pc:spChg>
        <pc:spChg chg="mod">
          <ac:chgData name="Growth Beans" userId="yHEGMuHScHrmmX9n1viZyo8Bqt9Dj30RUPGmbOleGYU=" providerId="None" clId="Web-{A99BCA2D-A028-423B-A78E-721024DC2F63}" dt="2021-08-05T14:12:02.828" v="395" actId="1076"/>
          <ac:spMkLst>
            <pc:docMk/>
            <pc:sldMk cId="3982285177" sldId="295"/>
            <ac:spMk id="13" creationId="{2CB1A4F2-C4F2-4801-B942-4018641D2BF2}"/>
          </ac:spMkLst>
        </pc:spChg>
        <pc:spChg chg="add mod">
          <ac:chgData name="Growth Beans" userId="yHEGMuHScHrmmX9n1viZyo8Bqt9Dj30RUPGmbOleGYU=" providerId="None" clId="Web-{A99BCA2D-A028-423B-A78E-721024DC2F63}" dt="2021-08-05T14:00:37.972" v="234" actId="20577"/>
          <ac:spMkLst>
            <pc:docMk/>
            <pc:sldMk cId="3982285177" sldId="295"/>
            <ac:spMk id="14" creationId="{9F42D277-F62F-4DD1-9352-292008E2344B}"/>
          </ac:spMkLst>
        </pc:spChg>
        <pc:spChg chg="add mod">
          <ac:chgData name="Growth Beans" userId="yHEGMuHScHrmmX9n1viZyo8Bqt9Dj30RUPGmbOleGYU=" providerId="None" clId="Web-{A99BCA2D-A028-423B-A78E-721024DC2F63}" dt="2021-08-05T14:12:51.438" v="439" actId="20577"/>
          <ac:spMkLst>
            <pc:docMk/>
            <pc:sldMk cId="3982285177" sldId="295"/>
            <ac:spMk id="15" creationId="{0F548447-0064-4A23-A0A0-6FF3CF807E61}"/>
          </ac:spMkLst>
        </pc:spChg>
        <pc:spChg chg="mod">
          <ac:chgData name="Growth Beans" userId="yHEGMuHScHrmmX9n1viZyo8Bqt9Dj30RUPGmbOleGYU=" providerId="None" clId="Web-{A99BCA2D-A028-423B-A78E-721024DC2F63}" dt="2021-08-05T14:12:02.812" v="394" actId="1076"/>
          <ac:spMkLst>
            <pc:docMk/>
            <pc:sldMk cId="3982285177" sldId="295"/>
            <ac:spMk id="349" creationId="{00000000-0000-0000-0000-000000000000}"/>
          </ac:spMkLst>
        </pc:spChg>
        <pc:spChg chg="del">
          <ac:chgData name="Growth Beans" userId="yHEGMuHScHrmmX9n1viZyo8Bqt9Dj30RUPGmbOleGYU=" providerId="None" clId="Web-{A99BCA2D-A028-423B-A78E-721024DC2F63}" dt="2021-08-05T14:00:10.596" v="213"/>
          <ac:spMkLst>
            <pc:docMk/>
            <pc:sldMk cId="3982285177" sldId="295"/>
            <ac:spMk id="350" creationId="{00000000-0000-0000-0000-000000000000}"/>
          </ac:spMkLst>
        </pc:spChg>
        <pc:spChg chg="del">
          <ac:chgData name="Growth Beans" userId="yHEGMuHScHrmmX9n1viZyo8Bqt9Dj30RUPGmbOleGYU=" providerId="None" clId="Web-{A99BCA2D-A028-423B-A78E-721024DC2F63}" dt="2021-08-05T14:00:10.596" v="212"/>
          <ac:spMkLst>
            <pc:docMk/>
            <pc:sldMk cId="3982285177" sldId="295"/>
            <ac:spMk id="351" creationId="{00000000-0000-0000-0000-000000000000}"/>
          </ac:spMkLst>
        </pc:spChg>
        <pc:cxnChg chg="add del">
          <ac:chgData name="Growth Beans" userId="yHEGMuHScHrmmX9n1viZyo8Bqt9Dj30RUPGmbOleGYU=" providerId="None" clId="Web-{A99BCA2D-A028-423B-A78E-721024DC2F63}" dt="2021-08-05T14:01:20.441" v="239"/>
          <ac:cxnSpMkLst>
            <pc:docMk/>
            <pc:sldMk cId="3982285177" sldId="295"/>
            <ac:cxnSpMk id="2" creationId="{5F305C38-B394-4FA9-A62D-BFD09C95E241}"/>
          </ac:cxnSpMkLst>
        </pc:cxnChg>
        <pc:cxnChg chg="add mod">
          <ac:chgData name="Growth Beans" userId="yHEGMuHScHrmmX9n1viZyo8Bqt9Dj30RUPGmbOleGYU=" providerId="None" clId="Web-{A99BCA2D-A028-423B-A78E-721024DC2F63}" dt="2021-08-05T14:01:06.316" v="238" actId="14100"/>
          <ac:cxnSpMkLst>
            <pc:docMk/>
            <pc:sldMk cId="3982285177" sldId="295"/>
            <ac:cxnSpMk id="3" creationId="{461A13BC-E929-40E3-AC62-1360BF1C6660}"/>
          </ac:cxnSpMkLst>
        </pc:cxnChg>
        <pc:cxnChg chg="add mod">
          <ac:chgData name="Growth Beans" userId="yHEGMuHScHrmmX9n1viZyo8Bqt9Dj30RUPGmbOleGYU=" providerId="None" clId="Web-{A99BCA2D-A028-423B-A78E-721024DC2F63}" dt="2021-08-05T14:12:43" v="414" actId="14100"/>
          <ac:cxnSpMkLst>
            <pc:docMk/>
            <pc:sldMk cId="3982285177" sldId="295"/>
            <ac:cxnSpMk id="4" creationId="{AC5AB7EA-E8EE-415E-B0B3-7200C742E782}"/>
          </ac:cxnSpMkLst>
        </pc:cxnChg>
      </pc:sldChg>
      <pc:sldChg chg="addSp delSp modSp new">
        <pc:chgData name="Growth Beans" userId="yHEGMuHScHrmmX9n1viZyo8Bqt9Dj30RUPGmbOleGYU=" providerId="None" clId="Web-{A99BCA2D-A028-423B-A78E-721024DC2F63}" dt="2021-08-05T14:16:16.989" v="519" actId="20577"/>
        <pc:sldMkLst>
          <pc:docMk/>
          <pc:sldMk cId="604852477" sldId="296"/>
        </pc:sldMkLst>
        <pc:spChg chg="mod">
          <ac:chgData name="Growth Beans" userId="yHEGMuHScHrmmX9n1viZyo8Bqt9Dj30RUPGmbOleGYU=" providerId="None" clId="Web-{A99BCA2D-A028-423B-A78E-721024DC2F63}" dt="2021-08-05T14:16:16.989" v="519" actId="20577"/>
          <ac:spMkLst>
            <pc:docMk/>
            <pc:sldMk cId="604852477" sldId="296"/>
            <ac:spMk id="2" creationId="{29C118CF-4A70-4303-86FC-030266B8F1EB}"/>
          </ac:spMkLst>
        </pc:spChg>
        <pc:spChg chg="del">
          <ac:chgData name="Growth Beans" userId="yHEGMuHScHrmmX9n1viZyo8Bqt9Dj30RUPGmbOleGYU=" providerId="None" clId="Web-{A99BCA2D-A028-423B-A78E-721024DC2F63}" dt="2021-08-05T14:15:08.691" v="464"/>
          <ac:spMkLst>
            <pc:docMk/>
            <pc:sldMk cId="604852477" sldId="296"/>
            <ac:spMk id="3" creationId="{61797A65-6528-4954-B93A-EA86885FAB03}"/>
          </ac:spMkLst>
        </pc:spChg>
        <pc:graphicFrameChg chg="add mod modGraphic">
          <ac:chgData name="Growth Beans" userId="yHEGMuHScHrmmX9n1viZyo8Bqt9Dj30RUPGmbOleGYU=" providerId="None" clId="Web-{A99BCA2D-A028-423B-A78E-721024DC2F63}" dt="2021-08-05T14:15:28.378" v="472"/>
          <ac:graphicFrameMkLst>
            <pc:docMk/>
            <pc:sldMk cId="604852477" sldId="296"/>
            <ac:graphicFrameMk id="5" creationId="{CC24B1D0-EA5E-4999-9354-1890C5078A2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09306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38833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1369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Deep</a:t>
            </a:r>
            <a:r>
              <a:rPr lang="en-US" baseline="0" dirty="0"/>
              <a:t> Buffers for throughput/burst tolerance – bad for latency</a:t>
            </a:r>
          </a:p>
          <a:p>
            <a:r>
              <a:rPr lang="en-US" baseline="0" dirty="0"/>
              <a:t>Shallow Buffers – bad for bursts &amp; throughput</a:t>
            </a:r>
          </a:p>
          <a:p>
            <a:r>
              <a:rPr lang="en-US" baseline="0" dirty="0"/>
              <a:t>Reduce </a:t>
            </a:r>
            <a:r>
              <a:rPr lang="en-US" baseline="0" dirty="0" err="1"/>
              <a:t>RTO</a:t>
            </a:r>
            <a:r>
              <a:rPr lang="en-US" baseline="-25000" dirty="0" err="1"/>
              <a:t>min</a:t>
            </a:r>
            <a:r>
              <a:rPr lang="en-US" baseline="0" dirty="0"/>
              <a:t> – no good for latency</a:t>
            </a:r>
          </a:p>
          <a:p>
            <a:r>
              <a:rPr lang="en-US" baseline="0" dirty="0"/>
              <a:t>AQM – Difficult to tune, not fast enough for </a:t>
            </a:r>
            <a:r>
              <a:rPr lang="en-US" baseline="0" dirty="0" err="1"/>
              <a:t>incast</a:t>
            </a:r>
            <a:r>
              <a:rPr lang="en-US" baseline="0" dirty="0"/>
              <a:t>-style micro-bursts, lose throughput in low stat-</a:t>
            </a:r>
            <a:r>
              <a:rPr lang="en-US" baseline="0" dirty="0" err="1"/>
              <a:t>mux</a:t>
            </a:r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0630E-C6A9-444B-A16B-2B64151D1DEE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73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0630E-C6A9-444B-A16B-2B64151D1DEE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SG" b="1" dirty="0"/>
              <a:t>FB </a:t>
            </a:r>
            <a:r>
              <a:rPr lang="en-SG" b="1" dirty="0" err="1"/>
              <a:t>Multiget</a:t>
            </a:r>
            <a:r>
              <a:rPr lang="en-SG" b="1" dirty="0"/>
              <a:t>:</a:t>
            </a:r>
            <a:r>
              <a:rPr lang="en-SG" dirty="0"/>
              <a:t> http://highscalability.com/blog/2009/10/26/facebooks-memcached-multiget-hole-more-machines-more-capacit.html</a:t>
            </a:r>
          </a:p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020483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SG" b="1" dirty="0"/>
              <a:t>FB </a:t>
            </a:r>
            <a:r>
              <a:rPr lang="en-SG" b="1" dirty="0" err="1"/>
              <a:t>Multiget</a:t>
            </a:r>
            <a:r>
              <a:rPr lang="en-SG" b="1" dirty="0"/>
              <a:t>:</a:t>
            </a:r>
            <a:r>
              <a:rPr lang="en-SG" dirty="0"/>
              <a:t> http://highscalability.com/blog/2009/10/26/facebooks-memcached-multiget-hole-more-machines-more-capacit.html</a:t>
            </a:r>
          </a:p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20852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SG" b="1" dirty="0"/>
              <a:t>FB </a:t>
            </a:r>
            <a:r>
              <a:rPr lang="en-SG" b="1" dirty="0" err="1"/>
              <a:t>Multiget</a:t>
            </a:r>
            <a:r>
              <a:rPr lang="en-SG" b="1" dirty="0"/>
              <a:t>:</a:t>
            </a:r>
            <a:r>
              <a:rPr lang="en-SG" dirty="0"/>
              <a:t> http://highscalability.com/blog/2009/10/26/facebooks-memcached-multiget-hole-more-machines-more-capacit.html</a:t>
            </a:r>
          </a:p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097352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78DB1F3B-6FBB-4101-8472-FC26CA5813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CB21993A-ED09-4DE7-A97A-DDDF132167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SG" altLang="en-US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10795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49306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002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8732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3746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26159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07560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7105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8122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5158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3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4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4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4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4126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6A9D-D006-4A1C-BF96-C98B792417CF}" type="datetime1">
              <a:rPr lang="en-US" smtClean="0"/>
              <a:pPr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0B3D-D4F8-4840-B91D-0EEC232E35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805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4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2627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5" r:id="rId3"/>
    <p:sldLayoutId id="2147483656" r:id="rId4"/>
    <p:sldLayoutId id="2147483657" r:id="rId5"/>
    <p:sldLayoutId id="2147483659" r:id="rId6"/>
    <p:sldLayoutId id="2147483660" r:id="rId7"/>
    <p:sldLayoutId id="2147483661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1.png"/><Relationship Id="rId4" Type="http://schemas.openxmlformats.org/officeDocument/2006/relationships/image" Target="../media/image26.png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>
            <a:spLocks noGrp="1"/>
          </p:cNvSpPr>
          <p:nvPr>
            <p:ph type="ctrTitle"/>
          </p:nvPr>
        </p:nvSpPr>
        <p:spPr>
          <a:xfrm>
            <a:off x="311700" y="1875746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b="1" dirty="0"/>
              <a:t>Lecture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12: </a:t>
            </a:r>
            <a:br>
              <a:rPr lang="en-US" b="1" dirty="0">
                <a:latin typeface="Arial"/>
                <a:ea typeface="Arial"/>
                <a:cs typeface="Arial"/>
                <a:sym typeface="Arial"/>
              </a:rPr>
            </a:b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The Last Lecture</a:t>
            </a:r>
          </a:p>
        </p:txBody>
      </p:sp>
      <p:sp>
        <p:nvSpPr>
          <p:cNvPr id="52" name="Google Shape;52;p1"/>
          <p:cNvSpPr txBox="1">
            <a:spLocks noGrp="1"/>
          </p:cNvSpPr>
          <p:nvPr>
            <p:ph type="subTitle" idx="1"/>
          </p:nvPr>
        </p:nvSpPr>
        <p:spPr>
          <a:xfrm>
            <a:off x="387375" y="3482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CS5229 Advanced Computer Networks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TextShape 1"/>
          <p:cNvSpPr txBox="1"/>
          <p:nvPr/>
        </p:nvSpPr>
        <p:spPr>
          <a:xfrm>
            <a:off x="325080" y="426600"/>
            <a:ext cx="8493480" cy="987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URWBookmanL-Ligh"/>
                <a:ea typeface="Arial"/>
              </a:rPr>
              <a:t>Hourglass Model</a:t>
            </a:r>
            <a:endParaRPr lang="en-IN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9B90100D-6D07-4F76-9BD9-559A6460597E}" type="slidenum">
              <a:rPr lang="en-US" sz="1000" b="0" strike="noStrike" spc="-1">
                <a:solidFill>
                  <a:srgbClr val="595959"/>
                </a:solidFill>
                <a:latin typeface="Arial"/>
                <a:ea typeface="Arial"/>
              </a:rPr>
              <a:t>10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333" name="CustomShape 3"/>
          <p:cNvSpPr/>
          <p:nvPr/>
        </p:nvSpPr>
        <p:spPr>
          <a:xfrm>
            <a:off x="4161600" y="1784160"/>
            <a:ext cx="361656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Key Principle: 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334" name="CustomShape 4"/>
          <p:cNvSpPr/>
          <p:nvPr/>
        </p:nvSpPr>
        <p:spPr>
          <a:xfrm>
            <a:off x="4161600" y="2571840"/>
            <a:ext cx="3616560" cy="130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  <a:ea typeface="Arial"/>
              </a:rPr>
              <a:t>Allows </a:t>
            </a:r>
            <a:br/>
            <a:r>
              <a:rPr lang="en-US" sz="4000" b="0" strike="noStrike" spc="-1">
                <a:solidFill>
                  <a:srgbClr val="000000"/>
                </a:solidFill>
                <a:latin typeface="Arial"/>
                <a:ea typeface="Arial"/>
              </a:rPr>
              <a:t>interoperability</a:t>
            </a:r>
            <a:endParaRPr lang="en-IN" sz="4000" b="0" strike="noStrike" spc="-1">
              <a:latin typeface="Arial"/>
            </a:endParaRPr>
          </a:p>
        </p:txBody>
      </p:sp>
      <p:pic>
        <p:nvPicPr>
          <p:cNvPr id="335" name="Picture 2"/>
          <p:cNvPicPr/>
          <p:nvPr/>
        </p:nvPicPr>
        <p:blipFill>
          <a:blip r:embed="rId2"/>
          <a:stretch/>
        </p:blipFill>
        <p:spPr>
          <a:xfrm>
            <a:off x="1488240" y="1636200"/>
            <a:ext cx="2403000" cy="2775600"/>
          </a:xfrm>
          <a:prstGeom prst="rect">
            <a:avLst/>
          </a:prstGeom>
          <a:ln>
            <a:noFill/>
          </a:ln>
        </p:spPr>
      </p:pic>
      <p:sp>
        <p:nvSpPr>
          <p:cNvPr id="336" name="CustomShape 5"/>
          <p:cNvSpPr/>
          <p:nvPr/>
        </p:nvSpPr>
        <p:spPr>
          <a:xfrm flipH="1">
            <a:off x="2855160" y="3024360"/>
            <a:ext cx="1853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CustomShape 6"/>
          <p:cNvSpPr/>
          <p:nvPr/>
        </p:nvSpPr>
        <p:spPr>
          <a:xfrm>
            <a:off x="3891600" y="4076640"/>
            <a:ext cx="4771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FF0000"/>
                </a:solidFill>
                <a:latin typeface="Arial"/>
                <a:ea typeface="Arial"/>
              </a:rPr>
              <a:t>Cost of the hourglass model?</a:t>
            </a:r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TextShape 1"/>
          <p:cNvSpPr txBox="1"/>
          <p:nvPr/>
        </p:nvSpPr>
        <p:spPr>
          <a:xfrm>
            <a:off x="311940" y="2061825"/>
            <a:ext cx="8520120" cy="11862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6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End-to-end argument</a:t>
            </a:r>
            <a:endParaRPr lang="en-IN" sz="6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7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6050500B-A954-4955-9598-295907C02584}" type="slidenum">
              <a:rPr lang="en-US" sz="1000" b="0" strike="noStrike" spc="-1">
                <a:solidFill>
                  <a:srgbClr val="595959"/>
                </a:solidFill>
                <a:latin typeface="Arial"/>
                <a:ea typeface="Arial"/>
              </a:rPr>
              <a:t>11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20122C09-5DEF-41DB-B853-B54A933A778E}"/>
              </a:ext>
            </a:extLst>
          </p:cNvPr>
          <p:cNvSpPr txBox="1"/>
          <p:nvPr/>
        </p:nvSpPr>
        <p:spPr>
          <a:xfrm>
            <a:off x="311940" y="3438525"/>
            <a:ext cx="8520120" cy="11862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6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Fate Sharing</a:t>
            </a:r>
            <a:endParaRPr lang="en-IN" sz="6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B1AA6185-3ECB-49E8-92D6-829428E243D5}"/>
              </a:ext>
            </a:extLst>
          </p:cNvPr>
          <p:cNvSpPr txBox="1"/>
          <p:nvPr/>
        </p:nvSpPr>
        <p:spPr>
          <a:xfrm>
            <a:off x="311940" y="685125"/>
            <a:ext cx="8520120" cy="11862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6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Best effort</a:t>
            </a:r>
            <a:endParaRPr lang="en-IN" sz="6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6050500B-A954-4955-9598-295907C02584}" type="slidenum">
              <a:rPr lang="en-US" sz="1000" b="0" strike="noStrike" spc="-1">
                <a:solidFill>
                  <a:srgbClr val="595959"/>
                </a:solidFill>
                <a:latin typeface="Arial"/>
                <a:ea typeface="Arial"/>
              </a:rPr>
              <a:t>12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20122C09-5DEF-41DB-B853-B54A933A778E}"/>
              </a:ext>
            </a:extLst>
          </p:cNvPr>
          <p:cNvSpPr txBox="1"/>
          <p:nvPr/>
        </p:nvSpPr>
        <p:spPr>
          <a:xfrm>
            <a:off x="311940" y="3059865"/>
            <a:ext cx="8520120" cy="11862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6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TCP Reno</a:t>
            </a:r>
            <a:endParaRPr lang="en-IN" sz="6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B1AA6185-3ECB-49E8-92D6-829428E243D5}"/>
              </a:ext>
            </a:extLst>
          </p:cNvPr>
          <p:cNvSpPr txBox="1"/>
          <p:nvPr/>
        </p:nvSpPr>
        <p:spPr>
          <a:xfrm>
            <a:off x="311940" y="1456650"/>
            <a:ext cx="8520120" cy="11862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6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Window-based Congestion Control</a:t>
            </a:r>
            <a:endParaRPr lang="en-IN" sz="6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2158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Shape 1"/>
          <p:cNvSpPr txBox="1"/>
          <p:nvPr/>
        </p:nvSpPr>
        <p:spPr>
          <a:xfrm>
            <a:off x="464382" y="-321"/>
            <a:ext cx="8215236" cy="829543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URWBookmanL-Ligh"/>
              </a:rPr>
              <a:t>Slow Start:</a:t>
            </a:r>
            <a:endParaRPr lang="en-IN" sz="4400" b="0" strike="noStrike" spc="-1" dirty="0">
              <a:solidFill>
                <a:srgbClr val="000000"/>
              </a:solidFill>
            </a:endParaRPr>
          </a:p>
        </p:txBody>
      </p:sp>
      <p:sp>
        <p:nvSpPr>
          <p:cNvPr id="358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DA142693-940F-4E78-A3B7-E401451E0986}" type="slidenum">
              <a:rPr lang="en-US" sz="800" b="0" strike="noStrike" spc="-1">
                <a:solidFill>
                  <a:srgbClr val="595959"/>
                </a:solidFill>
              </a:rPr>
              <a:t>13</a:t>
            </a:fld>
            <a:endParaRPr lang="en-IN" sz="800" b="0" strike="noStrike" spc="-1">
              <a:latin typeface="Times New Roman"/>
            </a:endParaRPr>
          </a:p>
        </p:txBody>
      </p:sp>
      <p:sp>
        <p:nvSpPr>
          <p:cNvPr id="359" name="CustomShape 3"/>
          <p:cNvSpPr/>
          <p:nvPr/>
        </p:nvSpPr>
        <p:spPr>
          <a:xfrm>
            <a:off x="1910502" y="705431"/>
            <a:ext cx="5679018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60"/>
            <a:r>
              <a:rPr lang="en-US" sz="3600" b="1" spc="-1" dirty="0">
                <a:latin typeface="Courier New" panose="02070309020205020404" pitchFamily="49" charset="0"/>
                <a:ea typeface="Arial"/>
                <a:cs typeface="Courier New" panose="02070309020205020404" pitchFamily="49" charset="0"/>
              </a:rPr>
              <a:t>cwnd</a:t>
            </a:r>
            <a:r>
              <a:rPr lang="en-US" sz="3600" spc="-1" dirty="0">
                <a:latin typeface="Arial"/>
                <a:ea typeface="Arial"/>
              </a:rPr>
              <a:t> </a:t>
            </a:r>
            <a:r>
              <a:rPr lang="en-US" sz="3600" spc="-1" dirty="0">
                <a:latin typeface="Arial"/>
                <a:ea typeface="Arial"/>
                <a:sym typeface="Symbol" panose="05050102010706020507" pitchFamily="18" charset="2"/>
              </a:rPr>
              <a:t></a:t>
            </a:r>
            <a:r>
              <a:rPr lang="en-US" sz="3600" b="1" spc="-1" dirty="0">
                <a:latin typeface="Courier New" panose="02070309020205020404" pitchFamily="49" charset="0"/>
                <a:ea typeface="Arial"/>
                <a:cs typeface="Courier New" panose="02070309020205020404" pitchFamily="49" charset="0"/>
              </a:rPr>
              <a:t> cwnd + MSS</a:t>
            </a:r>
            <a:endParaRPr lang="en-US" sz="3600" b="0" strike="noStrike" spc="-1" dirty="0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5885F6C2-F309-4FE4-921E-82D23171671C}"/>
              </a:ext>
            </a:extLst>
          </p:cNvPr>
          <p:cNvSpPr txBox="1"/>
          <p:nvPr/>
        </p:nvSpPr>
        <p:spPr>
          <a:xfrm>
            <a:off x="1699454" y="1778160"/>
            <a:ext cx="6671232" cy="829543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URWBookmanL-Ligh"/>
              </a:rPr>
              <a:t>Congestion Avoidance:</a:t>
            </a:r>
            <a:endParaRPr lang="en-IN" sz="4400" b="0" strike="noStrike" spc="-1" dirty="0">
              <a:solidFill>
                <a:srgbClr val="000000"/>
              </a:solidFill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09B00555-405B-4369-8CAF-065FFF137D46}"/>
              </a:ext>
            </a:extLst>
          </p:cNvPr>
          <p:cNvSpPr/>
          <p:nvPr/>
        </p:nvSpPr>
        <p:spPr>
          <a:xfrm>
            <a:off x="973332" y="2566081"/>
            <a:ext cx="8234676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60"/>
            <a:r>
              <a:rPr lang="en-US" sz="3600" b="1" spc="-1" dirty="0">
                <a:latin typeface="Courier New" panose="02070309020205020404" pitchFamily="49" charset="0"/>
                <a:ea typeface="Arial"/>
                <a:cs typeface="Courier New" panose="02070309020205020404" pitchFamily="49" charset="0"/>
              </a:rPr>
              <a:t>cwnd</a:t>
            </a:r>
            <a:r>
              <a:rPr lang="en-US" sz="3600" spc="-1" dirty="0">
                <a:latin typeface="Arial"/>
                <a:ea typeface="Arial"/>
              </a:rPr>
              <a:t> </a:t>
            </a:r>
            <a:r>
              <a:rPr lang="en-US" sz="3600" spc="-1" dirty="0">
                <a:latin typeface="Arial"/>
                <a:ea typeface="Arial"/>
                <a:sym typeface="Symbol" panose="05050102010706020507" pitchFamily="18" charset="2"/>
              </a:rPr>
              <a:t></a:t>
            </a:r>
            <a:r>
              <a:rPr lang="en-US" sz="3600" b="1" spc="-1" dirty="0">
                <a:latin typeface="Courier New" panose="02070309020205020404" pitchFamily="49" charset="0"/>
                <a:ea typeface="Arial"/>
                <a:cs typeface="Courier New" panose="02070309020205020404" pitchFamily="49" charset="0"/>
              </a:rPr>
              <a:t> cwnd + MSS/cwnd</a:t>
            </a:r>
            <a:endParaRPr lang="en-US" sz="3600" b="0" strike="noStrike" spc="-1" dirty="0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56A2C4ED-0C30-4DFA-851B-13876D08CB51}"/>
              </a:ext>
            </a:extLst>
          </p:cNvPr>
          <p:cNvSpPr/>
          <p:nvPr/>
        </p:nvSpPr>
        <p:spPr>
          <a:xfrm>
            <a:off x="2441880" y="1187092"/>
            <a:ext cx="6766128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spc="-1" dirty="0">
                <a:solidFill>
                  <a:srgbClr val="FF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</a:rPr>
              <a:t>c</a:t>
            </a:r>
            <a:r>
              <a:rPr lang="en-US" sz="4000" b="1" strike="noStrike" spc="-1" dirty="0">
                <a:solidFill>
                  <a:srgbClr val="FF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</a:rPr>
              <a:t>wnd</a:t>
            </a:r>
            <a:r>
              <a:rPr lang="en-US" sz="4000" b="0" strike="noStrike" spc="-1" dirty="0">
                <a:solidFill>
                  <a:srgbClr val="FF0000"/>
                </a:solidFill>
                <a:latin typeface="URWBookmanL-Ligh"/>
                <a:ea typeface="Arial"/>
              </a:rPr>
              <a:t> doubles every RTT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8368FA59-3132-4D95-A942-132D9F88504D}"/>
              </a:ext>
            </a:extLst>
          </p:cNvPr>
          <p:cNvSpPr/>
          <p:nvPr/>
        </p:nvSpPr>
        <p:spPr>
          <a:xfrm>
            <a:off x="2377872" y="3049619"/>
            <a:ext cx="6766128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spc="-1" dirty="0">
                <a:solidFill>
                  <a:srgbClr val="FF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</a:rPr>
              <a:t>c</a:t>
            </a:r>
            <a:r>
              <a:rPr lang="en-US" sz="4000" b="1" strike="noStrike" spc="-1" dirty="0">
                <a:solidFill>
                  <a:srgbClr val="FF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</a:rPr>
              <a:t>wnd</a:t>
            </a:r>
            <a:r>
              <a:rPr lang="en-US" sz="4000" b="0" strike="noStrike" spc="-1" dirty="0">
                <a:solidFill>
                  <a:srgbClr val="FF0000"/>
                </a:solidFill>
                <a:latin typeface="URWBookmanL-Ligh"/>
                <a:ea typeface="Arial"/>
              </a:rPr>
              <a:t> + </a:t>
            </a:r>
            <a:r>
              <a:rPr lang="en-US" sz="4000" b="1" spc="-1" dirty="0">
                <a:solidFill>
                  <a:srgbClr val="FF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</a:rPr>
              <a:t>MSS</a:t>
            </a:r>
            <a:r>
              <a:rPr lang="en-US" sz="4000" b="0" strike="noStrike" spc="-1" dirty="0">
                <a:solidFill>
                  <a:srgbClr val="FF0000"/>
                </a:solidFill>
                <a:latin typeface="URWBookmanL-Ligh"/>
                <a:ea typeface="Arial"/>
              </a:rPr>
              <a:t> every RTT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TextShape 1">
            <a:extLst>
              <a:ext uri="{FF2B5EF4-FFF2-40B4-BE49-F238E27FC236}">
                <a16:creationId xmlns:a16="http://schemas.microsoft.com/office/drawing/2014/main" id="{760EB081-CCA2-45C2-B8C5-2675C6AD242D}"/>
              </a:ext>
            </a:extLst>
          </p:cNvPr>
          <p:cNvSpPr txBox="1"/>
          <p:nvPr/>
        </p:nvSpPr>
        <p:spPr>
          <a:xfrm>
            <a:off x="632673" y="3645842"/>
            <a:ext cx="8234676" cy="829543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URWBookmanL-Ligh"/>
              </a:rPr>
              <a:t>Packet Loss:</a:t>
            </a:r>
            <a:endParaRPr lang="en-IN" sz="4400" b="0" strike="noStrike" spc="-1" dirty="0">
              <a:solidFill>
                <a:srgbClr val="000000"/>
              </a:solidFill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8827E1CC-5362-4820-B760-5925AF497542}"/>
              </a:ext>
            </a:extLst>
          </p:cNvPr>
          <p:cNvSpPr/>
          <p:nvPr/>
        </p:nvSpPr>
        <p:spPr>
          <a:xfrm>
            <a:off x="2715174" y="4340641"/>
            <a:ext cx="3895938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60"/>
            <a:r>
              <a:rPr lang="en-US" sz="3600" b="1" spc="-1" dirty="0">
                <a:latin typeface="Courier New" panose="02070309020205020404" pitchFamily="49" charset="0"/>
                <a:ea typeface="Arial"/>
                <a:cs typeface="Courier New" panose="02070309020205020404" pitchFamily="49" charset="0"/>
              </a:rPr>
              <a:t>cwnd</a:t>
            </a:r>
            <a:r>
              <a:rPr lang="en-US" sz="3600" spc="-1" dirty="0">
                <a:latin typeface="Arial"/>
                <a:ea typeface="Arial"/>
              </a:rPr>
              <a:t> </a:t>
            </a:r>
            <a:r>
              <a:rPr lang="en-US" sz="3600" spc="-1" dirty="0">
                <a:latin typeface="Arial"/>
                <a:ea typeface="Arial"/>
                <a:sym typeface="Symbol" panose="05050102010706020507" pitchFamily="18" charset="2"/>
              </a:rPr>
              <a:t></a:t>
            </a:r>
            <a:r>
              <a:rPr lang="en-US" sz="3600" b="1" spc="-1" dirty="0">
                <a:latin typeface="Courier New" panose="02070309020205020404" pitchFamily="49" charset="0"/>
                <a:ea typeface="Arial"/>
                <a:cs typeface="Courier New" panose="02070309020205020404" pitchFamily="49" charset="0"/>
              </a:rPr>
              <a:t> cwnd/2</a:t>
            </a:r>
            <a:endParaRPr lang="en-US" sz="3600" b="0" strike="noStrike" spc="-1" dirty="0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1" name="CustomShape 2">
            <a:extLst>
              <a:ext uri="{FF2B5EF4-FFF2-40B4-BE49-F238E27FC236}">
                <a16:creationId xmlns:a16="http://schemas.microsoft.com/office/drawing/2014/main" id="{9877EEC6-FEE2-4EE5-ACB2-2131EB6DBEC0}"/>
              </a:ext>
            </a:extLst>
          </p:cNvPr>
          <p:cNvSpPr/>
          <p:nvPr/>
        </p:nvSpPr>
        <p:spPr>
          <a:xfrm>
            <a:off x="237924" y="1445423"/>
            <a:ext cx="2803104" cy="13219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00B0F0"/>
                </a:solidFill>
                <a:latin typeface="URWBookmanL-Ligh"/>
                <a:ea typeface="Arial"/>
              </a:rPr>
              <a:t>additive </a:t>
            </a:r>
          </a:p>
          <a:p>
            <a:pPr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00B0F0"/>
                </a:solidFill>
                <a:latin typeface="URWBookmanL-Ligh"/>
                <a:ea typeface="Arial"/>
              </a:rPr>
              <a:t>increase</a:t>
            </a:r>
            <a:endParaRPr lang="en-IN" sz="4000" b="0" strike="noStrike" spc="-1" dirty="0">
              <a:solidFill>
                <a:srgbClr val="00B0F0"/>
              </a:solidFill>
              <a:latin typeface="Arial"/>
            </a:endParaRPr>
          </a:p>
        </p:txBody>
      </p:sp>
      <p:sp>
        <p:nvSpPr>
          <p:cNvPr id="12" name="CustomShape 2">
            <a:extLst>
              <a:ext uri="{FF2B5EF4-FFF2-40B4-BE49-F238E27FC236}">
                <a16:creationId xmlns:a16="http://schemas.microsoft.com/office/drawing/2014/main" id="{FC3ED422-F13B-4457-8654-19692437CEC3}"/>
              </a:ext>
            </a:extLst>
          </p:cNvPr>
          <p:cNvSpPr/>
          <p:nvPr/>
        </p:nvSpPr>
        <p:spPr>
          <a:xfrm>
            <a:off x="276651" y="3634084"/>
            <a:ext cx="3221454" cy="13219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000" spc="-1" dirty="0">
                <a:solidFill>
                  <a:srgbClr val="00B0F0"/>
                </a:solidFill>
                <a:latin typeface="URWBookmanL-Ligh"/>
                <a:ea typeface="Arial"/>
              </a:rPr>
              <a:t>multiplicative</a:t>
            </a:r>
            <a:endParaRPr lang="en-US" sz="4000" b="0" strike="noStrike" spc="-1" dirty="0">
              <a:solidFill>
                <a:srgbClr val="00B0F0"/>
              </a:solidFill>
              <a:latin typeface="URWBookmanL-Ligh"/>
              <a:ea typeface="Arial"/>
            </a:endParaRPr>
          </a:p>
          <a:p>
            <a:pPr>
              <a:lnSpc>
                <a:spcPct val="100000"/>
              </a:lnSpc>
            </a:pPr>
            <a:r>
              <a:rPr lang="en-US" sz="4000" spc="-1" dirty="0">
                <a:solidFill>
                  <a:srgbClr val="00B0F0"/>
                </a:solidFill>
                <a:latin typeface="URWBookmanL-Ligh"/>
                <a:ea typeface="Arial"/>
              </a:rPr>
              <a:t>de</a:t>
            </a:r>
            <a:r>
              <a:rPr lang="en-US" sz="4000" b="0" strike="noStrike" spc="-1" dirty="0">
                <a:solidFill>
                  <a:srgbClr val="00B0F0"/>
                </a:solidFill>
                <a:latin typeface="URWBookmanL-Ligh"/>
                <a:ea typeface="Arial"/>
              </a:rPr>
              <a:t>crease</a:t>
            </a:r>
            <a:endParaRPr lang="en-IN" sz="4000" b="0" strike="noStrike" spc="-1" dirty="0">
              <a:solidFill>
                <a:srgbClr val="00B0F0"/>
              </a:solidFill>
              <a:latin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527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CF801-5A45-4640-8CAE-C1579143C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Congestion Avoidance</a:t>
            </a:r>
            <a:endParaRPr lang="en-SG" sz="44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5B02270-F224-43B3-B001-58E80C803F4D}"/>
              </a:ext>
            </a:extLst>
          </p:cNvPr>
          <p:cNvCxnSpPr/>
          <p:nvPr/>
        </p:nvCxnSpPr>
        <p:spPr>
          <a:xfrm flipV="1">
            <a:off x="1161288" y="1627632"/>
            <a:ext cx="0" cy="2578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85F20B2-CC2A-47FA-8922-09A0E3427420}"/>
              </a:ext>
            </a:extLst>
          </p:cNvPr>
          <p:cNvCxnSpPr/>
          <p:nvPr/>
        </p:nvCxnSpPr>
        <p:spPr>
          <a:xfrm>
            <a:off x="1152144" y="4206240"/>
            <a:ext cx="66202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96E879D-EF98-4500-9E53-CE063F678626}"/>
              </a:ext>
            </a:extLst>
          </p:cNvPr>
          <p:cNvSpPr txBox="1"/>
          <p:nvPr/>
        </p:nvSpPr>
        <p:spPr>
          <a:xfrm>
            <a:off x="7187184" y="3744575"/>
            <a:ext cx="869149" cy="46166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Time</a:t>
            </a:r>
            <a:endParaRPr lang="en-SG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22550-9A18-4F74-973E-15ACB4BD1E2C}"/>
              </a:ext>
            </a:extLst>
          </p:cNvPr>
          <p:cNvSpPr txBox="1"/>
          <p:nvPr/>
        </p:nvSpPr>
        <p:spPr>
          <a:xfrm>
            <a:off x="434340" y="1165967"/>
            <a:ext cx="14356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spc="-1" dirty="0">
                <a:latin typeface="Courier New" panose="02070309020205020404" pitchFamily="49" charset="0"/>
                <a:cs typeface="Courier New" panose="02070309020205020404" pitchFamily="49" charset="0"/>
              </a:rPr>
              <a:t>cwnd</a:t>
            </a:r>
            <a:endParaRPr lang="en-SG" sz="2400" dirty="0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ACB45896-40D1-427E-A365-65643AB7AB8C}"/>
              </a:ext>
            </a:extLst>
          </p:cNvPr>
          <p:cNvSpPr/>
          <p:nvPr/>
        </p:nvSpPr>
        <p:spPr>
          <a:xfrm rot="5754135">
            <a:off x="-934579" y="-240598"/>
            <a:ext cx="4771768" cy="4126660"/>
          </a:xfrm>
          <a:prstGeom prst="arc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2FD0B0-3F98-4C7D-B9E4-EEE02171344D}"/>
              </a:ext>
            </a:extLst>
          </p:cNvPr>
          <p:cNvCxnSpPr>
            <a:stCxn id="11" idx="0"/>
          </p:cNvCxnSpPr>
          <p:nvPr/>
        </p:nvCxnSpPr>
        <p:spPr>
          <a:xfrm>
            <a:off x="3503697" y="2034908"/>
            <a:ext cx="7599" cy="125693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9E8F5A1-02AC-434F-B424-9381F3586E5D}"/>
              </a:ext>
            </a:extLst>
          </p:cNvPr>
          <p:cNvCxnSpPr/>
          <p:nvPr/>
        </p:nvCxnSpPr>
        <p:spPr>
          <a:xfrm flipV="1">
            <a:off x="3529584" y="1396799"/>
            <a:ext cx="1636776" cy="188589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F6EF7A6-2A16-4B43-9453-952CA2C2661F}"/>
              </a:ext>
            </a:extLst>
          </p:cNvPr>
          <p:cNvCxnSpPr/>
          <p:nvPr/>
        </p:nvCxnSpPr>
        <p:spPr>
          <a:xfrm>
            <a:off x="5175504" y="1396799"/>
            <a:ext cx="0" cy="15201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B1C8395-44C9-416C-804B-191337AE25BF}"/>
              </a:ext>
            </a:extLst>
          </p:cNvPr>
          <p:cNvCxnSpPr>
            <a:cxnSpLocks/>
          </p:cNvCxnSpPr>
          <p:nvPr/>
        </p:nvCxnSpPr>
        <p:spPr>
          <a:xfrm flipV="1">
            <a:off x="5161790" y="2074939"/>
            <a:ext cx="717801" cy="8283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02D0C5E-9863-41CE-80BB-86D099BC99E8}"/>
              </a:ext>
            </a:extLst>
          </p:cNvPr>
          <p:cNvCxnSpPr>
            <a:cxnSpLocks/>
          </p:cNvCxnSpPr>
          <p:nvPr/>
        </p:nvCxnSpPr>
        <p:spPr>
          <a:xfrm>
            <a:off x="5879591" y="2074939"/>
            <a:ext cx="0" cy="121690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475F881-995F-4214-900E-282BF7B00C18}"/>
              </a:ext>
            </a:extLst>
          </p:cNvPr>
          <p:cNvCxnSpPr/>
          <p:nvPr/>
        </p:nvCxnSpPr>
        <p:spPr>
          <a:xfrm flipV="1">
            <a:off x="5879591" y="1417373"/>
            <a:ext cx="1636776" cy="188589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E4BA40D-F3FF-4F40-AD1A-F71FA7B49DC0}"/>
              </a:ext>
            </a:extLst>
          </p:cNvPr>
          <p:cNvGrpSpPr/>
          <p:nvPr/>
        </p:nvGrpSpPr>
        <p:grpSpPr>
          <a:xfrm>
            <a:off x="1161288" y="3410712"/>
            <a:ext cx="2368296" cy="1255717"/>
            <a:chOff x="1161288" y="3410712"/>
            <a:chExt cx="2368296" cy="125571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91EDF4A-8776-4C5A-A641-75D7D5418F55}"/>
                </a:ext>
              </a:extLst>
            </p:cNvPr>
            <p:cNvCxnSpPr/>
            <p:nvPr/>
          </p:nvCxnSpPr>
          <p:spPr>
            <a:xfrm>
              <a:off x="3529584" y="3410712"/>
              <a:ext cx="0" cy="1216152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7E4FB18-5913-4526-A358-B066F00066BB}"/>
                </a:ext>
              </a:extLst>
            </p:cNvPr>
            <p:cNvCxnSpPr/>
            <p:nvPr/>
          </p:nvCxnSpPr>
          <p:spPr>
            <a:xfrm>
              <a:off x="1161288" y="3421380"/>
              <a:ext cx="0" cy="1216152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5E22FFB-6FBD-4055-8200-55BEA660C549}"/>
                </a:ext>
              </a:extLst>
            </p:cNvPr>
            <p:cNvSpPr txBox="1"/>
            <p:nvPr/>
          </p:nvSpPr>
          <p:spPr>
            <a:xfrm>
              <a:off x="1587012" y="4204764"/>
              <a:ext cx="1535998" cy="461665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Slow start</a:t>
              </a:r>
              <a:endParaRPr lang="en-SG" sz="2400" dirty="0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2B9CE72-1C6F-40B5-8C56-FB029DDD88BB}"/>
                </a:ext>
              </a:extLst>
            </p:cNvPr>
            <p:cNvCxnSpPr>
              <a:cxnSpLocks/>
              <a:stCxn id="28" idx="1"/>
            </p:cNvCxnSpPr>
            <p:nvPr/>
          </p:nvCxnSpPr>
          <p:spPr>
            <a:xfrm flipH="1" flipV="1">
              <a:off x="1170433" y="4435596"/>
              <a:ext cx="416579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0C83EB9-393F-4DF7-A377-DEF75856AB17}"/>
                </a:ext>
              </a:extLst>
            </p:cNvPr>
            <p:cNvCxnSpPr>
              <a:cxnSpLocks/>
            </p:cNvCxnSpPr>
            <p:nvPr/>
          </p:nvCxnSpPr>
          <p:spPr>
            <a:xfrm>
              <a:off x="3131850" y="4442105"/>
              <a:ext cx="397734" cy="98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CB9381C-5095-47E3-A5B9-80D4C416B7EF}"/>
              </a:ext>
            </a:extLst>
          </p:cNvPr>
          <p:cNvGrpSpPr/>
          <p:nvPr/>
        </p:nvGrpSpPr>
        <p:grpSpPr>
          <a:xfrm>
            <a:off x="3544569" y="4224420"/>
            <a:ext cx="3935222" cy="461665"/>
            <a:chOff x="3544569" y="4224420"/>
            <a:chExt cx="3935222" cy="461665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1B74C34-7F1C-4FEB-AE03-86D10776C73F}"/>
                </a:ext>
              </a:extLst>
            </p:cNvPr>
            <p:cNvSpPr txBox="1"/>
            <p:nvPr/>
          </p:nvSpPr>
          <p:spPr>
            <a:xfrm>
              <a:off x="4244610" y="4224420"/>
              <a:ext cx="3235181" cy="461665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Congestion avoidance</a:t>
              </a:r>
              <a:endParaRPr lang="en-SG" sz="2400" dirty="0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3B08BFC-CB85-4426-9CC7-6A2CEE9D0F1B}"/>
                </a:ext>
              </a:extLst>
            </p:cNvPr>
            <p:cNvCxnSpPr>
              <a:stCxn id="36" idx="1"/>
            </p:cNvCxnSpPr>
            <p:nvPr/>
          </p:nvCxnSpPr>
          <p:spPr>
            <a:xfrm flipH="1" flipV="1">
              <a:off x="3544569" y="4455252"/>
              <a:ext cx="700041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Explosion: 8 Points 39">
            <a:extLst>
              <a:ext uri="{FF2B5EF4-FFF2-40B4-BE49-F238E27FC236}">
                <a16:creationId xmlns:a16="http://schemas.microsoft.com/office/drawing/2014/main" id="{0A2BCBFF-434E-4F95-9018-91A9502C3978}"/>
              </a:ext>
            </a:extLst>
          </p:cNvPr>
          <p:cNvSpPr/>
          <p:nvPr/>
        </p:nvSpPr>
        <p:spPr>
          <a:xfrm>
            <a:off x="3344319" y="1799231"/>
            <a:ext cx="333953" cy="377138"/>
          </a:xfrm>
          <a:prstGeom prst="irregularSeal1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1" name="Explosion: 8 Points 40">
            <a:extLst>
              <a:ext uri="{FF2B5EF4-FFF2-40B4-BE49-F238E27FC236}">
                <a16:creationId xmlns:a16="http://schemas.microsoft.com/office/drawing/2014/main" id="{616FB5AF-D939-414C-994D-AA24CD25843E}"/>
              </a:ext>
            </a:extLst>
          </p:cNvPr>
          <p:cNvSpPr/>
          <p:nvPr/>
        </p:nvSpPr>
        <p:spPr>
          <a:xfrm>
            <a:off x="5004758" y="1173994"/>
            <a:ext cx="333953" cy="377138"/>
          </a:xfrm>
          <a:prstGeom prst="irregularSeal1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2" name="Explosion: 8 Points 41">
            <a:extLst>
              <a:ext uri="{FF2B5EF4-FFF2-40B4-BE49-F238E27FC236}">
                <a16:creationId xmlns:a16="http://schemas.microsoft.com/office/drawing/2014/main" id="{91D5DD20-C81C-46D9-8F20-3D28937ABBC7}"/>
              </a:ext>
            </a:extLst>
          </p:cNvPr>
          <p:cNvSpPr/>
          <p:nvPr/>
        </p:nvSpPr>
        <p:spPr>
          <a:xfrm>
            <a:off x="5721758" y="1847862"/>
            <a:ext cx="333953" cy="377138"/>
          </a:xfrm>
          <a:prstGeom prst="irregularSeal1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425B746-B698-4C54-9010-56ABC49B760C}"/>
              </a:ext>
            </a:extLst>
          </p:cNvPr>
          <p:cNvCxnSpPr>
            <a:cxnSpLocks/>
          </p:cNvCxnSpPr>
          <p:nvPr/>
        </p:nvCxnSpPr>
        <p:spPr>
          <a:xfrm>
            <a:off x="3767330" y="2034908"/>
            <a:ext cx="20671" cy="12477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F104ED2-809D-44A9-AF33-892F50F1B59A}"/>
              </a:ext>
            </a:extLst>
          </p:cNvPr>
          <p:cNvCxnSpPr>
            <a:cxnSpLocks/>
          </p:cNvCxnSpPr>
          <p:nvPr/>
        </p:nvCxnSpPr>
        <p:spPr>
          <a:xfrm>
            <a:off x="5401419" y="1417373"/>
            <a:ext cx="15016" cy="14858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52E23FE-4944-48C7-9180-56D404B0D2F7}"/>
              </a:ext>
            </a:extLst>
          </p:cNvPr>
          <p:cNvCxnSpPr>
            <a:cxnSpLocks/>
          </p:cNvCxnSpPr>
          <p:nvPr/>
        </p:nvCxnSpPr>
        <p:spPr>
          <a:xfrm>
            <a:off x="6137787" y="2113794"/>
            <a:ext cx="20671" cy="12477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307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4F44-6AE5-4730-A491-A48BF244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234"/>
            <a:ext cx="8970264" cy="1301479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URWBookmanL-Ligh"/>
              </a:rPr>
              <a:t>AIMD </a:t>
            </a:r>
            <a:r>
              <a:rPr lang="en-US" sz="4400" dirty="0">
                <a:latin typeface="URWBookmanL-Ligh"/>
                <a:sym typeface="Symbol" panose="05050102010706020507" pitchFamily="18" charset="2"/>
              </a:rPr>
              <a:t> Convergence to fairness </a:t>
            </a:r>
            <a:br>
              <a:rPr lang="en-US" sz="4400" dirty="0">
                <a:latin typeface="URWBookmanL-Ligh"/>
                <a:sym typeface="Symbol" panose="05050102010706020507" pitchFamily="18" charset="2"/>
              </a:rPr>
            </a:br>
            <a:r>
              <a:rPr lang="en-US" sz="4400" dirty="0">
                <a:latin typeface="URWBookmanL-Ligh"/>
                <a:sym typeface="Symbol" panose="05050102010706020507" pitchFamily="18" charset="2"/>
              </a:rPr>
              <a:t>&amp; efficiency</a:t>
            </a:r>
            <a:endParaRPr lang="en-SG" sz="44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42961A5-B6BC-448C-B3AC-2E88975C4DDA}"/>
              </a:ext>
            </a:extLst>
          </p:cNvPr>
          <p:cNvCxnSpPr/>
          <p:nvPr/>
        </p:nvCxnSpPr>
        <p:spPr>
          <a:xfrm flipV="1">
            <a:off x="2953512" y="1887628"/>
            <a:ext cx="0" cy="2578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6B68CBA-971A-4C17-B9C8-049F57CA9666}"/>
              </a:ext>
            </a:extLst>
          </p:cNvPr>
          <p:cNvCxnSpPr>
            <a:cxnSpLocks/>
          </p:cNvCxnSpPr>
          <p:nvPr/>
        </p:nvCxnSpPr>
        <p:spPr>
          <a:xfrm>
            <a:off x="2959608" y="4466236"/>
            <a:ext cx="304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115E28E-981E-41E8-9AFA-EB3052A6ECAD}"/>
              </a:ext>
            </a:extLst>
          </p:cNvPr>
          <p:cNvSpPr txBox="1"/>
          <p:nvPr/>
        </p:nvSpPr>
        <p:spPr>
          <a:xfrm>
            <a:off x="6007608" y="4235403"/>
            <a:ext cx="1657826" cy="83099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Flow 1</a:t>
            </a:r>
          </a:p>
          <a:p>
            <a:r>
              <a:rPr lang="en-US" sz="2400" dirty="0"/>
              <a:t>throughput</a:t>
            </a:r>
            <a:endParaRPr lang="en-SG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9681F6-3A7D-407B-9EB3-8F72C9805353}"/>
              </a:ext>
            </a:extLst>
          </p:cNvPr>
          <p:cNvSpPr txBox="1"/>
          <p:nvPr/>
        </p:nvSpPr>
        <p:spPr>
          <a:xfrm>
            <a:off x="1289591" y="1568641"/>
            <a:ext cx="1657826" cy="83099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pPr algn="r"/>
            <a:r>
              <a:rPr lang="en-US" sz="2400" dirty="0"/>
              <a:t>Flow 2</a:t>
            </a:r>
          </a:p>
          <a:p>
            <a:pPr algn="r"/>
            <a:r>
              <a:rPr lang="en-US" sz="2400" dirty="0"/>
              <a:t>throughput</a:t>
            </a:r>
            <a:endParaRPr lang="en-SG" sz="2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0420937-8D7F-4DDC-8B56-9716CE04E397}"/>
              </a:ext>
            </a:extLst>
          </p:cNvPr>
          <p:cNvCxnSpPr/>
          <p:nvPr/>
        </p:nvCxnSpPr>
        <p:spPr>
          <a:xfrm flipV="1">
            <a:off x="2947417" y="1984139"/>
            <a:ext cx="2886455" cy="248209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D920B3-0235-44AB-A972-140F9842638A}"/>
              </a:ext>
            </a:extLst>
          </p:cNvPr>
          <p:cNvCxnSpPr>
            <a:cxnSpLocks/>
          </p:cNvCxnSpPr>
          <p:nvPr/>
        </p:nvCxnSpPr>
        <p:spPr>
          <a:xfrm>
            <a:off x="2959608" y="2092314"/>
            <a:ext cx="2778538" cy="237392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1D94A67B-DC4E-49D9-B63E-E0EC607B4374}"/>
              </a:ext>
            </a:extLst>
          </p:cNvPr>
          <p:cNvSpPr/>
          <p:nvPr/>
        </p:nvSpPr>
        <p:spPr>
          <a:xfrm>
            <a:off x="3397812" y="2855857"/>
            <a:ext cx="118871" cy="139391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63E673D-DEC7-4042-944C-BFCF15268490}"/>
              </a:ext>
            </a:extLst>
          </p:cNvPr>
          <p:cNvCxnSpPr>
            <a:cxnSpLocks/>
          </p:cNvCxnSpPr>
          <p:nvPr/>
        </p:nvCxnSpPr>
        <p:spPr>
          <a:xfrm flipV="1">
            <a:off x="3453380" y="2399638"/>
            <a:ext cx="501507" cy="522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AF20F45-E8DB-4B6C-B5A9-135F3780AFBD}"/>
              </a:ext>
            </a:extLst>
          </p:cNvPr>
          <p:cNvCxnSpPr>
            <a:cxnSpLocks/>
          </p:cNvCxnSpPr>
          <p:nvPr/>
        </p:nvCxnSpPr>
        <p:spPr>
          <a:xfrm flipH="1">
            <a:off x="3357654" y="2427037"/>
            <a:ext cx="588433" cy="1103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377F589-2CAF-4559-A64F-F2D02D82C35A}"/>
              </a:ext>
            </a:extLst>
          </p:cNvPr>
          <p:cNvSpPr txBox="1"/>
          <p:nvPr/>
        </p:nvSpPr>
        <p:spPr>
          <a:xfrm>
            <a:off x="4042145" y="2088967"/>
            <a:ext cx="954107" cy="46166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pPr algn="r"/>
            <a:r>
              <a:rPr lang="en-US" sz="2400" dirty="0"/>
              <a:t>AIMD</a:t>
            </a:r>
            <a:endParaRPr lang="en-SG" sz="2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87AF944-2D3B-4ADD-893E-90DA21105942}"/>
              </a:ext>
            </a:extLst>
          </p:cNvPr>
          <p:cNvCxnSpPr>
            <a:cxnSpLocks/>
          </p:cNvCxnSpPr>
          <p:nvPr/>
        </p:nvCxnSpPr>
        <p:spPr>
          <a:xfrm flipV="1">
            <a:off x="3376230" y="2550739"/>
            <a:ext cx="876901" cy="936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EBCC2DA-860E-4166-8A7D-69283E5D4317}"/>
              </a:ext>
            </a:extLst>
          </p:cNvPr>
          <p:cNvCxnSpPr>
            <a:cxnSpLocks/>
          </p:cNvCxnSpPr>
          <p:nvPr/>
        </p:nvCxnSpPr>
        <p:spPr>
          <a:xfrm flipH="1">
            <a:off x="3457247" y="2550738"/>
            <a:ext cx="795884" cy="1087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72D718E-32DF-48C2-942B-0530925C5F50}"/>
              </a:ext>
            </a:extLst>
          </p:cNvPr>
          <p:cNvCxnSpPr>
            <a:cxnSpLocks/>
          </p:cNvCxnSpPr>
          <p:nvPr/>
        </p:nvCxnSpPr>
        <p:spPr>
          <a:xfrm flipV="1">
            <a:off x="3492443" y="2733910"/>
            <a:ext cx="898201" cy="880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66F1391-0ECB-4121-85A3-E8AE23B6B71E}"/>
              </a:ext>
            </a:extLst>
          </p:cNvPr>
          <p:cNvCxnSpPr>
            <a:cxnSpLocks/>
          </p:cNvCxnSpPr>
          <p:nvPr/>
        </p:nvCxnSpPr>
        <p:spPr>
          <a:xfrm flipH="1">
            <a:off x="3604808" y="2743679"/>
            <a:ext cx="803485" cy="974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F6C99C4-60F5-4CDA-AD0B-11DC4E576353}"/>
              </a:ext>
            </a:extLst>
          </p:cNvPr>
          <p:cNvSpPr txBox="1"/>
          <p:nvPr/>
        </p:nvSpPr>
        <p:spPr>
          <a:xfrm>
            <a:off x="5132587" y="2512759"/>
            <a:ext cx="2007209" cy="120032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Converge to fairness &amp; efficiency</a:t>
            </a:r>
            <a:endParaRPr lang="en-SG" sz="2400" dirty="0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D0B972-4499-4BF4-BE09-B8420148C60D}"/>
              </a:ext>
            </a:extLst>
          </p:cNvPr>
          <p:cNvCxnSpPr>
            <a:cxnSpLocks/>
          </p:cNvCxnSpPr>
          <p:nvPr/>
        </p:nvCxnSpPr>
        <p:spPr>
          <a:xfrm flipH="1">
            <a:off x="4468080" y="3112923"/>
            <a:ext cx="819669" cy="1663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82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862" y="599128"/>
            <a:ext cx="8520120" cy="572400"/>
          </a:xfrm>
        </p:spPr>
        <p:txBody>
          <a:bodyPr>
            <a:noAutofit/>
          </a:bodyPr>
          <a:lstStyle/>
          <a:p>
            <a:pPr algn="ctr"/>
            <a:r>
              <a:rPr lang="en-SG" sz="4800" dirty="0"/>
              <a:t>Synchronization of TCP Flows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/>
          </p:nvPr>
        </p:nvSpPr>
        <p:spPr>
          <a:xfrm>
            <a:off x="657225" y="1800826"/>
            <a:ext cx="8029395" cy="298296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600" dirty="0">
                <a:solidFill>
                  <a:schemeClr val="tx1"/>
                </a:solidFill>
              </a:rPr>
              <a:t>Flows will likely experience packet losses together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cwnd</a:t>
            </a:r>
            <a:r>
              <a:rPr lang="en-US" sz="3600" dirty="0">
                <a:solidFill>
                  <a:schemeClr val="tx1"/>
                </a:solidFill>
              </a:rPr>
              <a:t> will half at the same time</a:t>
            </a:r>
          </a:p>
          <a:p>
            <a:r>
              <a:rPr lang="en-SG" sz="3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</a:t>
            </a:r>
            <a:r>
              <a:rPr lang="en-US" sz="3600" spc="-1" dirty="0"/>
              <a:t>Synchronization</a:t>
            </a:r>
          </a:p>
          <a:p>
            <a:endParaRPr lang="en-SG" sz="3600" dirty="0"/>
          </a:p>
          <a:p>
            <a:pPr algn="ctr"/>
            <a:r>
              <a:rPr lang="en-US" sz="4000" dirty="0">
                <a:solidFill>
                  <a:schemeClr val="tx1"/>
                </a:solidFill>
              </a:rPr>
              <a:t>Can lead to poor utilization!</a:t>
            </a:r>
          </a:p>
          <a:p>
            <a:pPr marL="114300" indent="0">
              <a:buNone/>
            </a:pPr>
            <a:endParaRPr lang="en-SG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294967295"/>
          </p:nvPr>
        </p:nvSpPr>
        <p:spPr>
          <a:xfrm>
            <a:off x="8594725" y="4662488"/>
            <a:ext cx="549275" cy="393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37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4F44-6AE5-4730-A491-A48BF244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14" y="170705"/>
            <a:ext cx="8493972" cy="761984"/>
          </a:xfrm>
        </p:spPr>
        <p:txBody>
          <a:bodyPr>
            <a:noAutofit/>
          </a:bodyPr>
          <a:lstStyle/>
          <a:p>
            <a:pPr algn="ctr"/>
            <a:r>
              <a:rPr lang="en-SG" sz="3600" dirty="0"/>
              <a:t>Explicit Congestion Notification (ECN)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E2CD93-D608-420F-A5B1-3C8FD4403806}"/>
              </a:ext>
            </a:extLst>
          </p:cNvPr>
          <p:cNvSpPr txBox="1"/>
          <p:nvPr/>
        </p:nvSpPr>
        <p:spPr>
          <a:xfrm>
            <a:off x="667512" y="1028238"/>
            <a:ext cx="797242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/>
              <a:t>ECN uses last 2 bits in </a:t>
            </a:r>
            <a:r>
              <a:rPr lang="en-SG" sz="2800" dirty="0"/>
              <a:t>DiffServ field</a:t>
            </a:r>
            <a:r>
              <a:rPr lang="en-US" sz="2800" dirty="0"/>
              <a:t> of IP Header. </a:t>
            </a:r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The latter bit is echoed back by destination host.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TCP responds to ECN bit like dropped packet.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F2FD048-971A-4C9E-AF7B-2E82023ED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05092"/>
              </p:ext>
            </p:extLst>
          </p:nvPr>
        </p:nvGraphicFramePr>
        <p:xfrm>
          <a:off x="2862233" y="1514475"/>
          <a:ext cx="3271866" cy="1803400"/>
        </p:xfrm>
        <a:graphic>
          <a:graphicData uri="http://schemas.openxmlformats.org/drawingml/2006/table">
            <a:tbl>
              <a:tblPr firstRow="1" bandRow="1">
                <a:tableStyleId>{14945731-F96D-45D4-8C75-4CE8AA9584A6}</a:tableStyleId>
              </a:tblPr>
              <a:tblGrid>
                <a:gridCol w="614392">
                  <a:extLst>
                    <a:ext uri="{9D8B030D-6E8A-4147-A177-3AD203B41FA5}">
                      <a16:colId xmlns:a16="http://schemas.microsoft.com/office/drawing/2014/main" val="2541170957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1583701942"/>
                    </a:ext>
                  </a:extLst>
                </a:gridCol>
                <a:gridCol w="2143124">
                  <a:extLst>
                    <a:ext uri="{9D8B030D-6E8A-4147-A177-3AD203B41FA5}">
                      <a16:colId xmlns:a16="http://schemas.microsoft.com/office/drawing/2014/main" val="92141184"/>
                    </a:ext>
                  </a:extLst>
                </a:gridCol>
              </a:tblGrid>
              <a:tr h="3606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ECT</a:t>
                      </a:r>
                      <a:endParaRPr lang="en-SG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CT</a:t>
                      </a:r>
                      <a:endParaRPr lang="en-SG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9418820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Non-ECT</a:t>
                      </a:r>
                      <a:endParaRPr lang="en-SG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6595964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ECT(1)</a:t>
                      </a:r>
                      <a:endParaRPr lang="en-SG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2067840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ECT(0)</a:t>
                      </a:r>
                      <a:endParaRPr lang="en-SG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7940104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CE</a:t>
                      </a:r>
                      <a:endParaRPr lang="en-SG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91688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742A4C6-7B7C-4F07-9D0D-89BCF3BCB66C}"/>
              </a:ext>
            </a:extLst>
          </p:cNvPr>
          <p:cNvSpPr txBox="1"/>
          <p:nvPr/>
        </p:nvSpPr>
        <p:spPr>
          <a:xfrm>
            <a:off x="5324475" y="1989040"/>
            <a:ext cx="4154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}</a:t>
            </a:r>
            <a:endParaRPr lang="en-SG" sz="54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36BF62-06E1-4300-BFD5-D4225C017C85}"/>
              </a:ext>
            </a:extLst>
          </p:cNvPr>
          <p:cNvSpPr txBox="1"/>
          <p:nvPr/>
        </p:nvSpPr>
        <p:spPr>
          <a:xfrm>
            <a:off x="5367336" y="2267647"/>
            <a:ext cx="15335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Nonce</a:t>
            </a:r>
            <a:endParaRPr lang="en-SG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63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9883F-5D3D-4778-B7C8-14AB2017D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598706"/>
            <a:ext cx="8547991" cy="1230094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Nonce</a:t>
            </a:r>
            <a:endParaRPr lang="en-SG" sz="4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3B1EBA-880E-48BD-AF33-77D560A362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F6BCE5D7-905A-435A-8B1D-DFA6333946C1}"/>
              </a:ext>
            </a:extLst>
          </p:cNvPr>
          <p:cNvSpPr/>
          <p:nvPr/>
        </p:nvSpPr>
        <p:spPr>
          <a:xfrm>
            <a:off x="886968" y="1519992"/>
            <a:ext cx="7772400" cy="304553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latin typeface="Arial"/>
              </a:rPr>
              <a:t>A random or non-repeating value that is included in data exchanged by a protocol, usually for the purpose of guaranteeing the transmittal of live data rather than replayed data, thus detecting and protecting against replay attacks.</a:t>
            </a:r>
            <a:endParaRPr lang="en-IN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4136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325260" y="243792"/>
            <a:ext cx="8493480" cy="829543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/>
            <a:r>
              <a:rPr lang="en-US" sz="4400" spc="-1" dirty="0">
                <a:latin typeface="URWBookmanL-Ligh"/>
              </a:rPr>
              <a:t>Buffer Sizing Rule of Thumb (1994)</a:t>
            </a:r>
            <a:endParaRPr lang="en-IN" sz="4400" b="0" strike="noStrike" spc="-1" dirty="0">
              <a:solidFill>
                <a:srgbClr val="000000"/>
              </a:solidFill>
            </a:endParaRPr>
          </a:p>
        </p:txBody>
      </p:sp>
      <p:sp>
        <p:nvSpPr>
          <p:cNvPr id="253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4F090910-6782-43B2-A3C2-0B7F2E73482D}" type="slidenum">
              <a:rPr lang="en-US" sz="1000" b="0" strike="noStrike" spc="-1">
                <a:solidFill>
                  <a:srgbClr val="595959"/>
                </a:solidFill>
                <a:latin typeface="Arial"/>
                <a:ea typeface="Arial"/>
              </a:rPr>
              <a:t>19</a:t>
            </a:fld>
            <a:endParaRPr lang="en-IN" sz="1000" b="0" strike="noStrike" spc="-1">
              <a:latin typeface="Times New Roman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2A9FF48F-58D1-4CA8-A6E8-D8DAB60A4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462" y="1505521"/>
            <a:ext cx="7458075" cy="1419225"/>
          </a:xfrm>
          <a:prstGeom prst="rect">
            <a:avLst/>
          </a:prstGeom>
        </p:spPr>
      </p:pic>
      <p:sp>
        <p:nvSpPr>
          <p:cNvPr id="8" name="TextShape 1">
            <a:extLst>
              <a:ext uri="{FF2B5EF4-FFF2-40B4-BE49-F238E27FC236}">
                <a16:creationId xmlns:a16="http://schemas.microsoft.com/office/drawing/2014/main" id="{296C7319-A833-4E7F-8B7B-9B9F733C188B}"/>
              </a:ext>
            </a:extLst>
          </p:cNvPr>
          <p:cNvSpPr txBox="1"/>
          <p:nvPr/>
        </p:nvSpPr>
        <p:spPr>
          <a:xfrm>
            <a:off x="1567215" y="2942160"/>
            <a:ext cx="6009570" cy="829543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URWBookmanL-Ligh"/>
              </a:rPr>
              <a:t>Buffer grows linearly with line rate!</a:t>
            </a:r>
            <a:endParaRPr lang="en-IN" sz="4400" b="0" strike="noStrike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400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Shape 1"/>
          <p:cNvSpPr txBox="1"/>
          <p:nvPr/>
        </p:nvSpPr>
        <p:spPr>
          <a:xfrm>
            <a:off x="325260" y="-26841"/>
            <a:ext cx="8493480" cy="1301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b="0" i="0" u="none" strike="noStrike" baseline="0" dirty="0">
                <a:latin typeface="URWBookmanL-Ligh"/>
              </a:rPr>
              <a:t>In-Class Assessment</a:t>
            </a:r>
            <a:endParaRPr lang="en-IN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DA142693-940F-4E78-A3B7-E401451E0986}" type="slidenum">
              <a:rPr lang="en-US" sz="1000" b="0" strike="noStrike" spc="-1">
                <a:solidFill>
                  <a:srgbClr val="595959"/>
                </a:solidFill>
                <a:latin typeface="Arial"/>
                <a:ea typeface="Arial"/>
              </a:rPr>
              <a:t>2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359" name="CustomShape 3"/>
          <p:cNvSpPr/>
          <p:nvPr/>
        </p:nvSpPr>
        <p:spPr>
          <a:xfrm>
            <a:off x="856368" y="1124487"/>
            <a:ext cx="7776072" cy="35379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457560" indent="-4572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3200" spc="-1" dirty="0"/>
              <a:t>Held in LTs 15 and 19</a:t>
            </a:r>
          </a:p>
          <a:p>
            <a:pPr marL="457560" indent="-457200">
              <a:buFont typeface="Arial" panose="020B0604020202020204" pitchFamily="34" charset="0"/>
              <a:buChar char="•"/>
            </a:pPr>
            <a:r>
              <a:rPr lang="en-US" sz="3200" spc="-1" dirty="0"/>
              <a:t>Friday 12 Nov@6.30pm-8.30 pm</a:t>
            </a:r>
          </a:p>
          <a:p>
            <a:pPr marL="457560" indent="-457200">
              <a:buFont typeface="Arial" panose="020B0604020202020204" pitchFamily="34" charset="0"/>
              <a:buChar char="•"/>
            </a:pPr>
            <a:r>
              <a:rPr lang="en-US" sz="3200" spc="-1" dirty="0"/>
              <a:t>Exam will be </a:t>
            </a:r>
            <a:r>
              <a:rPr lang="en-US" sz="3200" u="sng" spc="-1" dirty="0"/>
              <a:t>open-book</a:t>
            </a:r>
            <a:endParaRPr lang="en-US" sz="3200" spc="-1" dirty="0"/>
          </a:p>
          <a:p>
            <a:pPr marL="457560" indent="-457200">
              <a:buFont typeface="Arial" panose="020B0604020202020204" pitchFamily="34" charset="0"/>
              <a:buChar char="•"/>
            </a:pPr>
            <a:r>
              <a:rPr lang="en-US" sz="3200" spc="-1" dirty="0"/>
              <a:t>Can bring calculator + </a:t>
            </a:r>
            <a:br>
              <a:rPr lang="en-US" sz="3200" spc="-1" dirty="0"/>
            </a:br>
            <a:r>
              <a:rPr lang="en-US" sz="3200" spc="-1" dirty="0"/>
              <a:t>laptop (no internet)</a:t>
            </a:r>
          </a:p>
          <a:p>
            <a:pPr marL="457560" indent="-457200">
              <a:buFont typeface="Arial" panose="020B0604020202020204" pitchFamily="34" charset="0"/>
              <a:buChar char="•"/>
            </a:pPr>
            <a:r>
              <a:rPr lang="en-US" sz="3200" spc="-1" dirty="0"/>
              <a:t>Cannot communicate </a:t>
            </a:r>
          </a:p>
          <a:p>
            <a:pPr marL="457560" indent="-4572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3200" spc="-1" dirty="0"/>
              <a:t>All the training solutions are up.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7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0B18991-CB27-4E78-8951-C3463C545E10}"/>
              </a:ext>
            </a:extLst>
          </p:cNvPr>
          <p:cNvGrpSpPr/>
          <p:nvPr/>
        </p:nvGrpSpPr>
        <p:grpSpPr>
          <a:xfrm>
            <a:off x="224190" y="969834"/>
            <a:ext cx="8695620" cy="4433838"/>
            <a:chOff x="325260" y="622362"/>
            <a:chExt cx="8695620" cy="4433838"/>
          </a:xfrm>
        </p:grpSpPr>
        <p:sp>
          <p:nvSpPr>
            <p:cNvPr id="252" name="TextShape 1"/>
            <p:cNvSpPr txBox="1"/>
            <p:nvPr/>
          </p:nvSpPr>
          <p:spPr>
            <a:xfrm>
              <a:off x="325260" y="622362"/>
              <a:ext cx="8493480" cy="829543"/>
            </a:xfrm>
            <a:prstGeom prst="rect">
              <a:avLst/>
            </a:prstGeom>
            <a:noFill/>
            <a:ln>
              <a:noFill/>
            </a:ln>
          </p:spPr>
          <p:txBody>
            <a:bodyPr tIns="91440" bIns="9144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9600" spc="-1" dirty="0">
                  <a:latin typeface="URWBookmanL-Ligh"/>
                </a:rPr>
                <a:t>Why</a:t>
              </a:r>
              <a:endParaRPr lang="en-IN" sz="9600" b="0" strike="noStrike" spc="-1" dirty="0">
                <a:solidFill>
                  <a:srgbClr val="000000"/>
                </a:solidFill>
              </a:endParaRPr>
            </a:p>
          </p:txBody>
        </p:sp>
        <p:sp>
          <p:nvSpPr>
            <p:cNvPr id="253" name="TextShape 2"/>
            <p:cNvSpPr txBox="1"/>
            <p:nvPr/>
          </p:nvSpPr>
          <p:spPr>
            <a:xfrm>
              <a:off x="8472600" y="4663080"/>
              <a:ext cx="548280" cy="393120"/>
            </a:xfrm>
            <a:prstGeom prst="rect">
              <a:avLst/>
            </a:prstGeom>
            <a:noFill/>
            <a:ln>
              <a:noFill/>
            </a:ln>
          </p:spPr>
          <p:txBody>
            <a:bodyPr tIns="91440" bIns="91440" anchor="ctr">
              <a:noAutofit/>
            </a:bodyPr>
            <a:lstStyle/>
            <a:p>
              <a:pPr algn="r">
                <a:lnSpc>
                  <a:spcPct val="100000"/>
                </a:lnSpc>
                <a:tabLst>
                  <a:tab pos="0" algn="l"/>
                </a:tabLst>
              </a:pPr>
              <a:fld id="{4F090910-6782-43B2-A3C2-0B7F2E73482D}" type="slidenum">
                <a:rPr lang="en-US" sz="1000" b="0" strike="noStrike" spc="-1">
                  <a:solidFill>
                    <a:srgbClr val="595959"/>
                  </a:solidFill>
                  <a:latin typeface="Arial"/>
                  <a:ea typeface="Arial"/>
                </a:rPr>
                <a:t>20</a:t>
              </a:fld>
              <a:endParaRPr lang="en-IN" sz="1000" b="0" strike="noStrike" spc="-1">
                <a:latin typeface="Times New Roman"/>
              </a:endParaRPr>
            </a:p>
          </p:txBody>
        </p:sp>
        <p:pic>
          <p:nvPicPr>
            <p:cNvPr id="3" name="Picture 2" descr="Text&#10;&#10;Description automatically generated">
              <a:extLst>
                <a:ext uri="{FF2B5EF4-FFF2-40B4-BE49-F238E27FC236}">
                  <a16:creationId xmlns:a16="http://schemas.microsoft.com/office/drawing/2014/main" id="{2A9FF48F-58D1-4CA8-A6E8-D8DAB60A4C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56779" y="2201209"/>
              <a:ext cx="5018342" cy="954959"/>
            </a:xfrm>
            <a:prstGeom prst="rect">
              <a:avLst/>
            </a:prstGeom>
          </p:spPr>
        </p:pic>
        <p:sp>
          <p:nvSpPr>
            <p:cNvPr id="9" name="TextShape 1">
              <a:extLst>
                <a:ext uri="{FF2B5EF4-FFF2-40B4-BE49-F238E27FC236}">
                  <a16:creationId xmlns:a16="http://schemas.microsoft.com/office/drawing/2014/main" id="{803C9378-B7E6-4C3F-A0E3-28B901A013D8}"/>
                </a:ext>
              </a:extLst>
            </p:cNvPr>
            <p:cNvSpPr txBox="1"/>
            <p:nvPr/>
          </p:nvSpPr>
          <p:spPr>
            <a:xfrm>
              <a:off x="6576708" y="1786437"/>
              <a:ext cx="994524" cy="829543"/>
            </a:xfrm>
            <a:prstGeom prst="rect">
              <a:avLst/>
            </a:prstGeom>
            <a:noFill/>
            <a:ln>
              <a:noFill/>
            </a:ln>
          </p:spPr>
          <p:txBody>
            <a:bodyPr tIns="91440" bIns="9144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9600" spc="-1" dirty="0">
                  <a:latin typeface="URWBookmanL-Ligh"/>
                </a:rPr>
                <a:t>?</a:t>
              </a:r>
              <a:endParaRPr lang="en-IN" sz="9600" b="0" strike="noStrike" spc="-1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1567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157F68-AA5A-455C-9BCE-FB639C9977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25BE145-CA52-42DA-AB50-816DA3BA0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32" y="295398"/>
            <a:ext cx="7946136" cy="194514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342CED0-B1AC-48F7-BD4D-CC97C0342FC9}"/>
              </a:ext>
            </a:extLst>
          </p:cNvPr>
          <p:cNvCxnSpPr/>
          <p:nvPr/>
        </p:nvCxnSpPr>
        <p:spPr>
          <a:xfrm flipV="1">
            <a:off x="1051560" y="2240546"/>
            <a:ext cx="0" cy="2578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36C27FC-7CCA-4E19-B456-EAE2F76BAAA8}"/>
              </a:ext>
            </a:extLst>
          </p:cNvPr>
          <p:cNvCxnSpPr>
            <a:cxnSpLocks/>
          </p:cNvCxnSpPr>
          <p:nvPr/>
        </p:nvCxnSpPr>
        <p:spPr>
          <a:xfrm>
            <a:off x="1042416" y="4819154"/>
            <a:ext cx="4919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FB0F1DD-8FE3-41C6-AC66-3CD44493A94D}"/>
              </a:ext>
            </a:extLst>
          </p:cNvPr>
          <p:cNvSpPr txBox="1"/>
          <p:nvPr/>
        </p:nvSpPr>
        <p:spPr>
          <a:xfrm>
            <a:off x="5669280" y="4293481"/>
            <a:ext cx="869149" cy="46166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Time</a:t>
            </a:r>
            <a:endParaRPr lang="en-SG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F70526-B59E-42D4-8E55-2E510ADFBD22}"/>
              </a:ext>
            </a:extLst>
          </p:cNvPr>
          <p:cNvSpPr txBox="1"/>
          <p:nvPr/>
        </p:nvSpPr>
        <p:spPr>
          <a:xfrm>
            <a:off x="-190016" y="1953864"/>
            <a:ext cx="14356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spc="-1" dirty="0">
                <a:latin typeface="Courier New" panose="02070309020205020404" pitchFamily="49" charset="0"/>
                <a:cs typeface="Courier New" panose="02070309020205020404" pitchFamily="49" charset="0"/>
              </a:rPr>
              <a:t>cwnd</a:t>
            </a:r>
            <a:endParaRPr lang="en-SG" sz="2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9F5B61C-4283-4AF1-9AA4-C20088D58FDA}"/>
              </a:ext>
            </a:extLst>
          </p:cNvPr>
          <p:cNvCxnSpPr>
            <a:cxnSpLocks/>
          </p:cNvCxnSpPr>
          <p:nvPr/>
        </p:nvCxnSpPr>
        <p:spPr>
          <a:xfrm flipV="1">
            <a:off x="1349136" y="2666144"/>
            <a:ext cx="1000125" cy="113104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382957-675B-494C-9C2B-4C3AC2C925F5}"/>
              </a:ext>
            </a:extLst>
          </p:cNvPr>
          <p:cNvCxnSpPr>
            <a:cxnSpLocks/>
          </p:cNvCxnSpPr>
          <p:nvPr/>
        </p:nvCxnSpPr>
        <p:spPr>
          <a:xfrm>
            <a:off x="2349261" y="2666143"/>
            <a:ext cx="0" cy="116200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89229F7-DE34-4106-8AD0-11079DACD4B3}"/>
              </a:ext>
            </a:extLst>
          </p:cNvPr>
          <p:cNvCxnSpPr>
            <a:cxnSpLocks/>
          </p:cNvCxnSpPr>
          <p:nvPr/>
        </p:nvCxnSpPr>
        <p:spPr>
          <a:xfrm flipV="1">
            <a:off x="2358405" y="2666143"/>
            <a:ext cx="1008317" cy="116284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F9DB1C7-CF79-4611-B296-56EDBDDA2F6F}"/>
              </a:ext>
            </a:extLst>
          </p:cNvPr>
          <p:cNvCxnSpPr>
            <a:cxnSpLocks/>
          </p:cNvCxnSpPr>
          <p:nvPr/>
        </p:nvCxnSpPr>
        <p:spPr>
          <a:xfrm>
            <a:off x="3366722" y="2647454"/>
            <a:ext cx="0" cy="116200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4762D43-F6C7-417F-8941-DF440719FE3E}"/>
              </a:ext>
            </a:extLst>
          </p:cNvPr>
          <p:cNvCxnSpPr>
            <a:cxnSpLocks/>
          </p:cNvCxnSpPr>
          <p:nvPr/>
        </p:nvCxnSpPr>
        <p:spPr>
          <a:xfrm>
            <a:off x="1349136" y="2647454"/>
            <a:ext cx="0" cy="116200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6887F2-1EE6-4825-BADC-6DDBEE4B5F30}"/>
              </a:ext>
            </a:extLst>
          </p:cNvPr>
          <p:cNvCxnSpPr>
            <a:cxnSpLocks/>
          </p:cNvCxnSpPr>
          <p:nvPr/>
        </p:nvCxnSpPr>
        <p:spPr>
          <a:xfrm flipV="1">
            <a:off x="1051560" y="2655706"/>
            <a:ext cx="297577" cy="30208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467B838-8C9D-4729-BD04-7A00F0D57049}"/>
              </a:ext>
            </a:extLst>
          </p:cNvPr>
          <p:cNvCxnSpPr>
            <a:cxnSpLocks/>
          </p:cNvCxnSpPr>
          <p:nvPr/>
        </p:nvCxnSpPr>
        <p:spPr>
          <a:xfrm>
            <a:off x="1051560" y="3828146"/>
            <a:ext cx="4507992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51B868F-D28E-47FC-8791-21BF27AB1F1A}"/>
              </a:ext>
            </a:extLst>
          </p:cNvPr>
          <p:cNvCxnSpPr>
            <a:cxnSpLocks/>
          </p:cNvCxnSpPr>
          <p:nvPr/>
        </p:nvCxnSpPr>
        <p:spPr>
          <a:xfrm flipV="1">
            <a:off x="3375865" y="2647454"/>
            <a:ext cx="1008317" cy="116284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505E49-7B0B-42A1-858A-8366532626BD}"/>
              </a:ext>
            </a:extLst>
          </p:cNvPr>
          <p:cNvCxnSpPr>
            <a:cxnSpLocks/>
          </p:cNvCxnSpPr>
          <p:nvPr/>
        </p:nvCxnSpPr>
        <p:spPr>
          <a:xfrm>
            <a:off x="4384182" y="2628765"/>
            <a:ext cx="0" cy="116200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7A175D6-D38A-4C0C-BBBE-BBCD690F42BB}"/>
              </a:ext>
            </a:extLst>
          </p:cNvPr>
          <p:cNvCxnSpPr>
            <a:cxnSpLocks/>
          </p:cNvCxnSpPr>
          <p:nvPr/>
        </p:nvCxnSpPr>
        <p:spPr>
          <a:xfrm flipV="1">
            <a:off x="4385134" y="2653877"/>
            <a:ext cx="1008317" cy="116284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019AF4-2898-430C-B9A1-E534C901177F}"/>
              </a:ext>
            </a:extLst>
          </p:cNvPr>
          <p:cNvCxnSpPr>
            <a:cxnSpLocks/>
          </p:cNvCxnSpPr>
          <p:nvPr/>
        </p:nvCxnSpPr>
        <p:spPr>
          <a:xfrm>
            <a:off x="5393451" y="2635188"/>
            <a:ext cx="0" cy="116200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0D63881-97BE-485A-8BFE-4226FE19479C}"/>
              </a:ext>
            </a:extLst>
          </p:cNvPr>
          <p:cNvCxnSpPr>
            <a:cxnSpLocks/>
          </p:cNvCxnSpPr>
          <p:nvPr/>
        </p:nvCxnSpPr>
        <p:spPr>
          <a:xfrm>
            <a:off x="1042416" y="2647454"/>
            <a:ext cx="4507992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Shape 1">
            <a:extLst>
              <a:ext uri="{FF2B5EF4-FFF2-40B4-BE49-F238E27FC236}">
                <a16:creationId xmlns:a16="http://schemas.microsoft.com/office/drawing/2014/main" id="{E3A8BBD2-16D8-47F7-B239-72538D1A8410}"/>
              </a:ext>
            </a:extLst>
          </p:cNvPr>
          <p:cNvSpPr txBox="1"/>
          <p:nvPr/>
        </p:nvSpPr>
        <p:spPr>
          <a:xfrm>
            <a:off x="5293821" y="2304554"/>
            <a:ext cx="2241795" cy="370967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200" spc="-1" dirty="0">
                <a:latin typeface="URWBookmanL-Ligh"/>
              </a:rPr>
              <a:t>C.RTT</a:t>
            </a:r>
            <a:r>
              <a:rPr lang="en-US" sz="3200" b="0" strike="noStrike" spc="-1" dirty="0">
                <a:solidFill>
                  <a:srgbClr val="000000"/>
                </a:solidFill>
                <a:latin typeface="URWBookmanL-Ligh"/>
              </a:rPr>
              <a:t>+B</a:t>
            </a:r>
            <a:endParaRPr lang="en-IN" sz="3200" b="0" strike="noStrike" spc="-1" dirty="0">
              <a:solidFill>
                <a:srgbClr val="000000"/>
              </a:solidFill>
            </a:endParaRPr>
          </a:p>
        </p:txBody>
      </p:sp>
      <p:sp>
        <p:nvSpPr>
          <p:cNvPr id="25" name="TextShape 1">
            <a:extLst>
              <a:ext uri="{FF2B5EF4-FFF2-40B4-BE49-F238E27FC236}">
                <a16:creationId xmlns:a16="http://schemas.microsoft.com/office/drawing/2014/main" id="{BF54C17E-FD38-4CB6-9BF1-17CEE875CB69}"/>
              </a:ext>
            </a:extLst>
          </p:cNvPr>
          <p:cNvSpPr txBox="1"/>
          <p:nvPr/>
        </p:nvSpPr>
        <p:spPr>
          <a:xfrm>
            <a:off x="2738343" y="1896209"/>
            <a:ext cx="2077488" cy="370967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spc="-1" dirty="0">
                <a:latin typeface="URWBookmanL-Ligh"/>
              </a:rPr>
              <a:t>Pause </a:t>
            </a:r>
            <a:r>
              <a:rPr lang="en-US" sz="1800" b="0" strike="noStrike" spc="-1" dirty="0">
                <a:solidFill>
                  <a:srgbClr val="000000"/>
                </a:solidFill>
                <a:latin typeface="URWBookmanL-Ligh"/>
              </a:rPr>
              <a:t>sending</a:t>
            </a:r>
            <a:endParaRPr lang="en-IN" sz="1800" b="0" strike="noStrike" spc="-1" dirty="0">
              <a:solidFill>
                <a:srgbClr val="00000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D807D3-BB4D-4F85-8C60-DCE0ED4B197E}"/>
              </a:ext>
            </a:extLst>
          </p:cNvPr>
          <p:cNvCxnSpPr/>
          <p:nvPr/>
        </p:nvCxnSpPr>
        <p:spPr>
          <a:xfrm>
            <a:off x="3366722" y="2304554"/>
            <a:ext cx="0" cy="266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Shape 1">
            <a:extLst>
              <a:ext uri="{FF2B5EF4-FFF2-40B4-BE49-F238E27FC236}">
                <a16:creationId xmlns:a16="http://schemas.microsoft.com/office/drawing/2014/main" id="{64778D8B-AF15-4555-8BEA-07C90380CB28}"/>
              </a:ext>
            </a:extLst>
          </p:cNvPr>
          <p:cNvSpPr txBox="1"/>
          <p:nvPr/>
        </p:nvSpPr>
        <p:spPr>
          <a:xfrm>
            <a:off x="5910467" y="2773442"/>
            <a:ext cx="1964043" cy="761334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spc="-1" dirty="0">
                <a:latin typeface="URWBookmanL-Ligh"/>
              </a:rPr>
              <a:t>How long </a:t>
            </a:r>
            <a:br>
              <a:rPr lang="en-US" sz="2400" spc="-1" dirty="0">
                <a:latin typeface="URWBookmanL-Ligh"/>
              </a:rPr>
            </a:br>
            <a:r>
              <a:rPr lang="en-US" sz="2400" spc="-1" dirty="0">
                <a:latin typeface="URWBookmanL-Ligh"/>
              </a:rPr>
              <a:t>will buffer take to drain?</a:t>
            </a:r>
            <a:endParaRPr lang="en-IN" sz="2400" b="0" strike="noStrike" spc="-1" dirty="0">
              <a:solidFill>
                <a:srgbClr val="000000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F089A2A-9B9D-4DC4-A1C9-3EE4553EA74E}"/>
              </a:ext>
            </a:extLst>
          </p:cNvPr>
          <p:cNvCxnSpPr>
            <a:cxnSpLocks/>
          </p:cNvCxnSpPr>
          <p:nvPr/>
        </p:nvCxnSpPr>
        <p:spPr>
          <a:xfrm flipH="1">
            <a:off x="3527495" y="3091863"/>
            <a:ext cx="2723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FFA809F-5656-4BAA-814D-EDE0CDD7F8ED}"/>
              </a:ext>
            </a:extLst>
          </p:cNvPr>
          <p:cNvCxnSpPr/>
          <p:nvPr/>
        </p:nvCxnSpPr>
        <p:spPr>
          <a:xfrm>
            <a:off x="3366721" y="2653877"/>
            <a:ext cx="217727" cy="87597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8570D72-29AD-430E-A5C2-C62F79531D73}"/>
              </a:ext>
            </a:extLst>
          </p:cNvPr>
          <p:cNvCxnSpPr/>
          <p:nvPr/>
        </p:nvCxnSpPr>
        <p:spPr>
          <a:xfrm>
            <a:off x="5486400" y="1344168"/>
            <a:ext cx="2049216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D5D6D7E-8254-4BBC-8A99-0265C7B57F97}"/>
              </a:ext>
            </a:extLst>
          </p:cNvPr>
          <p:cNvCxnSpPr>
            <a:cxnSpLocks/>
          </p:cNvCxnSpPr>
          <p:nvPr/>
        </p:nvCxnSpPr>
        <p:spPr>
          <a:xfrm flipH="1">
            <a:off x="2148840" y="1871624"/>
            <a:ext cx="5386776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TextShape 1">
            <a:extLst>
              <a:ext uri="{FF2B5EF4-FFF2-40B4-BE49-F238E27FC236}">
                <a16:creationId xmlns:a16="http://schemas.microsoft.com/office/drawing/2014/main" id="{3946D13A-FC9E-43A1-8742-E7E8B7B67253}"/>
              </a:ext>
            </a:extLst>
          </p:cNvPr>
          <p:cNvSpPr txBox="1"/>
          <p:nvPr/>
        </p:nvSpPr>
        <p:spPr>
          <a:xfrm>
            <a:off x="5559552" y="1820530"/>
            <a:ext cx="2241795" cy="370967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spc="-1" dirty="0">
                <a:solidFill>
                  <a:srgbClr val="FF0000"/>
                </a:solidFill>
                <a:latin typeface="URWBookmanL-Ligh"/>
              </a:rPr>
              <a:t>ACK</a:t>
            </a:r>
            <a:endParaRPr lang="en-IN" sz="2000" b="0" strike="noStrike" spc="-1" dirty="0">
              <a:solidFill>
                <a:srgbClr val="FF0000"/>
              </a:solidFill>
            </a:endParaRPr>
          </a:p>
        </p:txBody>
      </p:sp>
      <p:sp>
        <p:nvSpPr>
          <p:cNvPr id="43" name="Explosion: 8 Points 42">
            <a:extLst>
              <a:ext uri="{FF2B5EF4-FFF2-40B4-BE49-F238E27FC236}">
                <a16:creationId xmlns:a16="http://schemas.microsoft.com/office/drawing/2014/main" id="{75A53466-4490-41A0-90A7-C8B40B0C57F7}"/>
              </a:ext>
            </a:extLst>
          </p:cNvPr>
          <p:cNvSpPr/>
          <p:nvPr/>
        </p:nvSpPr>
        <p:spPr>
          <a:xfrm>
            <a:off x="5126844" y="851318"/>
            <a:ext cx="333953" cy="377138"/>
          </a:xfrm>
          <a:prstGeom prst="irregularSeal1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9E089F4-B756-440B-8C59-71D4465C1CFE}"/>
              </a:ext>
            </a:extLst>
          </p:cNvPr>
          <p:cNvCxnSpPr>
            <a:cxnSpLocks/>
          </p:cNvCxnSpPr>
          <p:nvPr/>
        </p:nvCxnSpPr>
        <p:spPr>
          <a:xfrm>
            <a:off x="2305981" y="2001114"/>
            <a:ext cx="990431" cy="56973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TextShape 1">
            <a:extLst>
              <a:ext uri="{FF2B5EF4-FFF2-40B4-BE49-F238E27FC236}">
                <a16:creationId xmlns:a16="http://schemas.microsoft.com/office/drawing/2014/main" id="{0431327E-EBEF-42F8-B8F5-CCB173DE2955}"/>
              </a:ext>
            </a:extLst>
          </p:cNvPr>
          <p:cNvSpPr txBox="1"/>
          <p:nvPr/>
        </p:nvSpPr>
        <p:spPr>
          <a:xfrm>
            <a:off x="140241" y="2381926"/>
            <a:ext cx="1084316" cy="3778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spc="-1" dirty="0">
                <a:latin typeface="URWBookmanL-Ligh"/>
              </a:rPr>
              <a:t>W</a:t>
            </a:r>
            <a:r>
              <a:rPr lang="en-US" sz="2000" spc="-1" baseline="-25000" dirty="0">
                <a:latin typeface="URWBookmanL-Ligh"/>
              </a:rPr>
              <a:t>max</a:t>
            </a:r>
            <a:endParaRPr lang="en-IN" sz="2000" b="0" strike="noStrike" spc="-1" baseline="-25000" dirty="0">
              <a:solidFill>
                <a:srgbClr val="000000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189752F-5C79-4CF1-AA3C-A3EA72A86F0E}"/>
              </a:ext>
            </a:extLst>
          </p:cNvPr>
          <p:cNvGrpSpPr/>
          <p:nvPr/>
        </p:nvGrpSpPr>
        <p:grpSpPr>
          <a:xfrm>
            <a:off x="77248" y="3405699"/>
            <a:ext cx="1145870" cy="714254"/>
            <a:chOff x="69365" y="3450306"/>
            <a:chExt cx="1145870" cy="714254"/>
          </a:xfrm>
        </p:grpSpPr>
        <p:sp>
          <p:nvSpPr>
            <p:cNvPr id="40" name="TextShape 1">
              <a:extLst>
                <a:ext uri="{FF2B5EF4-FFF2-40B4-BE49-F238E27FC236}">
                  <a16:creationId xmlns:a16="http://schemas.microsoft.com/office/drawing/2014/main" id="{80002047-A874-4323-812C-72219A888D35}"/>
                </a:ext>
              </a:extLst>
            </p:cNvPr>
            <p:cNvSpPr txBox="1"/>
            <p:nvPr/>
          </p:nvSpPr>
          <p:spPr>
            <a:xfrm>
              <a:off x="130919" y="3450306"/>
              <a:ext cx="1084316" cy="377840"/>
            </a:xfrm>
            <a:prstGeom prst="rect">
              <a:avLst/>
            </a:prstGeom>
            <a:noFill/>
            <a:ln>
              <a:noFill/>
            </a:ln>
          </p:spPr>
          <p:txBody>
            <a:bodyPr tIns="91440" bIns="9144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spc="-1" dirty="0">
                  <a:latin typeface="URWBookmanL-Ligh"/>
                </a:rPr>
                <a:t>W</a:t>
              </a:r>
              <a:r>
                <a:rPr lang="en-US" sz="2000" spc="-1" baseline="-25000" dirty="0">
                  <a:latin typeface="URWBookmanL-Ligh"/>
                </a:rPr>
                <a:t>max</a:t>
              </a:r>
              <a:endParaRPr lang="en-IN" sz="2000" b="0" strike="noStrike" spc="-1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41" name="TextShape 1">
              <a:extLst>
                <a:ext uri="{FF2B5EF4-FFF2-40B4-BE49-F238E27FC236}">
                  <a16:creationId xmlns:a16="http://schemas.microsoft.com/office/drawing/2014/main" id="{0A2C03E0-D1E7-4BD3-8415-CF9F5F290527}"/>
                </a:ext>
              </a:extLst>
            </p:cNvPr>
            <p:cNvSpPr txBox="1"/>
            <p:nvPr/>
          </p:nvSpPr>
          <p:spPr>
            <a:xfrm>
              <a:off x="69365" y="3786720"/>
              <a:ext cx="1084316" cy="377840"/>
            </a:xfrm>
            <a:prstGeom prst="rect">
              <a:avLst/>
            </a:prstGeom>
            <a:noFill/>
            <a:ln>
              <a:noFill/>
            </a:ln>
          </p:spPr>
          <p:txBody>
            <a:bodyPr tIns="91440" bIns="9144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spc="-1" dirty="0">
                  <a:latin typeface="URWBookmanL-Ligh"/>
                </a:rPr>
                <a:t>2</a:t>
              </a:r>
              <a:endParaRPr lang="en-IN" sz="2000" b="0" strike="noStrike" spc="-1" baseline="-25000" dirty="0">
                <a:solidFill>
                  <a:srgbClr val="000000"/>
                </a:solidFill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9247798F-0482-4434-8B7D-5336BB2D4152}"/>
                </a:ext>
              </a:extLst>
            </p:cNvPr>
            <p:cNvCxnSpPr>
              <a:cxnSpLocks/>
            </p:cNvCxnSpPr>
            <p:nvPr/>
          </p:nvCxnSpPr>
          <p:spPr>
            <a:xfrm>
              <a:off x="352067" y="3877534"/>
              <a:ext cx="593218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265ED52-3519-4C61-AC85-DB3255249D3B}"/>
              </a:ext>
            </a:extLst>
          </p:cNvPr>
          <p:cNvGrpSpPr/>
          <p:nvPr/>
        </p:nvGrpSpPr>
        <p:grpSpPr>
          <a:xfrm>
            <a:off x="7699734" y="3362133"/>
            <a:ext cx="1084316" cy="705539"/>
            <a:chOff x="130919" y="3450306"/>
            <a:chExt cx="1084316" cy="705539"/>
          </a:xfrm>
        </p:grpSpPr>
        <p:sp>
          <p:nvSpPr>
            <p:cNvPr id="47" name="TextShape 1">
              <a:extLst>
                <a:ext uri="{FF2B5EF4-FFF2-40B4-BE49-F238E27FC236}">
                  <a16:creationId xmlns:a16="http://schemas.microsoft.com/office/drawing/2014/main" id="{839F7E27-9579-43EA-9F47-B367304918DC}"/>
                </a:ext>
              </a:extLst>
            </p:cNvPr>
            <p:cNvSpPr txBox="1"/>
            <p:nvPr/>
          </p:nvSpPr>
          <p:spPr>
            <a:xfrm>
              <a:off x="130919" y="3450306"/>
              <a:ext cx="1084316" cy="377840"/>
            </a:xfrm>
            <a:prstGeom prst="rect">
              <a:avLst/>
            </a:prstGeom>
            <a:noFill/>
            <a:ln>
              <a:noFill/>
            </a:ln>
          </p:spPr>
          <p:txBody>
            <a:bodyPr tIns="91440" bIns="9144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spc="-1" dirty="0">
                  <a:latin typeface="URWBookmanL-Ligh"/>
                </a:rPr>
                <a:t>B</a:t>
              </a:r>
              <a:endParaRPr lang="en-IN" sz="2000" b="0" strike="noStrike" spc="-1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48" name="TextShape 1">
              <a:extLst>
                <a:ext uri="{FF2B5EF4-FFF2-40B4-BE49-F238E27FC236}">
                  <a16:creationId xmlns:a16="http://schemas.microsoft.com/office/drawing/2014/main" id="{7B373830-747F-42FC-930E-5C970EB7511A}"/>
                </a:ext>
              </a:extLst>
            </p:cNvPr>
            <p:cNvSpPr txBox="1"/>
            <p:nvPr/>
          </p:nvSpPr>
          <p:spPr>
            <a:xfrm>
              <a:off x="130919" y="3778005"/>
              <a:ext cx="1084316" cy="377840"/>
            </a:xfrm>
            <a:prstGeom prst="rect">
              <a:avLst/>
            </a:prstGeom>
            <a:noFill/>
            <a:ln>
              <a:noFill/>
            </a:ln>
          </p:spPr>
          <p:txBody>
            <a:bodyPr tIns="91440" bIns="9144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spc="-1" dirty="0">
                  <a:latin typeface="URWBookmanL-Ligh"/>
                </a:rPr>
                <a:t>C</a:t>
              </a:r>
              <a:endParaRPr lang="en-IN" sz="2000" b="0" strike="noStrike" spc="-1" baseline="-25000" dirty="0">
                <a:solidFill>
                  <a:srgbClr val="000000"/>
                </a:solidFill>
              </a:endParaRP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C29BAEA-0746-4C9A-8F1C-7D2CD6E97762}"/>
                </a:ext>
              </a:extLst>
            </p:cNvPr>
            <p:cNvCxnSpPr>
              <a:cxnSpLocks/>
            </p:cNvCxnSpPr>
            <p:nvPr/>
          </p:nvCxnSpPr>
          <p:spPr>
            <a:xfrm>
              <a:off x="471514" y="3828146"/>
              <a:ext cx="36424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567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157F68-AA5A-455C-9BCE-FB639C9977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342CED0-B1AC-48F7-BD4D-CC97C0342FC9}"/>
              </a:ext>
            </a:extLst>
          </p:cNvPr>
          <p:cNvCxnSpPr>
            <a:cxnSpLocks/>
          </p:cNvCxnSpPr>
          <p:nvPr/>
        </p:nvCxnSpPr>
        <p:spPr>
          <a:xfrm flipV="1">
            <a:off x="987552" y="393458"/>
            <a:ext cx="0" cy="2052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FB0F1DD-8FE3-41C6-AC66-3CD44493A94D}"/>
              </a:ext>
            </a:extLst>
          </p:cNvPr>
          <p:cNvSpPr txBox="1"/>
          <p:nvPr/>
        </p:nvSpPr>
        <p:spPr>
          <a:xfrm>
            <a:off x="5614415" y="1969630"/>
            <a:ext cx="869149" cy="46166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Time</a:t>
            </a:r>
            <a:endParaRPr lang="en-SG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F70526-B59E-42D4-8E55-2E510ADFBD22}"/>
              </a:ext>
            </a:extLst>
          </p:cNvPr>
          <p:cNvSpPr txBox="1"/>
          <p:nvPr/>
        </p:nvSpPr>
        <p:spPr>
          <a:xfrm>
            <a:off x="-254024" y="106776"/>
            <a:ext cx="14356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spc="-1" dirty="0">
                <a:latin typeface="Courier New" panose="02070309020205020404" pitchFamily="49" charset="0"/>
                <a:cs typeface="Courier New" panose="02070309020205020404" pitchFamily="49" charset="0"/>
              </a:rPr>
              <a:t>cwnd</a:t>
            </a:r>
            <a:endParaRPr lang="en-SG" sz="2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9F5B61C-4283-4AF1-9AA4-C20088D58FDA}"/>
              </a:ext>
            </a:extLst>
          </p:cNvPr>
          <p:cNvCxnSpPr>
            <a:cxnSpLocks/>
          </p:cNvCxnSpPr>
          <p:nvPr/>
        </p:nvCxnSpPr>
        <p:spPr>
          <a:xfrm flipV="1">
            <a:off x="1285128" y="819056"/>
            <a:ext cx="1000125" cy="113104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382957-675B-494C-9C2B-4C3AC2C925F5}"/>
              </a:ext>
            </a:extLst>
          </p:cNvPr>
          <p:cNvCxnSpPr>
            <a:cxnSpLocks/>
          </p:cNvCxnSpPr>
          <p:nvPr/>
        </p:nvCxnSpPr>
        <p:spPr>
          <a:xfrm>
            <a:off x="2285253" y="819055"/>
            <a:ext cx="0" cy="116200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89229F7-DE34-4106-8AD0-11079DACD4B3}"/>
              </a:ext>
            </a:extLst>
          </p:cNvPr>
          <p:cNvCxnSpPr>
            <a:cxnSpLocks/>
          </p:cNvCxnSpPr>
          <p:nvPr/>
        </p:nvCxnSpPr>
        <p:spPr>
          <a:xfrm flipV="1">
            <a:off x="2294397" y="819055"/>
            <a:ext cx="1008317" cy="116284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F9DB1C7-CF79-4611-B296-56EDBDDA2F6F}"/>
              </a:ext>
            </a:extLst>
          </p:cNvPr>
          <p:cNvCxnSpPr>
            <a:cxnSpLocks/>
          </p:cNvCxnSpPr>
          <p:nvPr/>
        </p:nvCxnSpPr>
        <p:spPr>
          <a:xfrm>
            <a:off x="3302714" y="800366"/>
            <a:ext cx="0" cy="116200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4762D43-F6C7-417F-8941-DF440719FE3E}"/>
              </a:ext>
            </a:extLst>
          </p:cNvPr>
          <p:cNvCxnSpPr>
            <a:cxnSpLocks/>
          </p:cNvCxnSpPr>
          <p:nvPr/>
        </p:nvCxnSpPr>
        <p:spPr>
          <a:xfrm>
            <a:off x="1285128" y="800366"/>
            <a:ext cx="0" cy="116200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6887F2-1EE6-4825-BADC-6DDBEE4B5F30}"/>
              </a:ext>
            </a:extLst>
          </p:cNvPr>
          <p:cNvCxnSpPr>
            <a:cxnSpLocks/>
          </p:cNvCxnSpPr>
          <p:nvPr/>
        </p:nvCxnSpPr>
        <p:spPr>
          <a:xfrm flipV="1">
            <a:off x="987552" y="808618"/>
            <a:ext cx="297577" cy="30208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467B838-8C9D-4729-BD04-7A00F0D57049}"/>
              </a:ext>
            </a:extLst>
          </p:cNvPr>
          <p:cNvCxnSpPr>
            <a:cxnSpLocks/>
          </p:cNvCxnSpPr>
          <p:nvPr/>
        </p:nvCxnSpPr>
        <p:spPr>
          <a:xfrm>
            <a:off x="987552" y="1981058"/>
            <a:ext cx="4507992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51B868F-D28E-47FC-8791-21BF27AB1F1A}"/>
              </a:ext>
            </a:extLst>
          </p:cNvPr>
          <p:cNvCxnSpPr>
            <a:cxnSpLocks/>
          </p:cNvCxnSpPr>
          <p:nvPr/>
        </p:nvCxnSpPr>
        <p:spPr>
          <a:xfrm flipV="1">
            <a:off x="3311857" y="800366"/>
            <a:ext cx="1008317" cy="116284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505E49-7B0B-42A1-858A-8366532626BD}"/>
              </a:ext>
            </a:extLst>
          </p:cNvPr>
          <p:cNvCxnSpPr>
            <a:cxnSpLocks/>
          </p:cNvCxnSpPr>
          <p:nvPr/>
        </p:nvCxnSpPr>
        <p:spPr>
          <a:xfrm>
            <a:off x="4320174" y="781677"/>
            <a:ext cx="0" cy="116200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7A175D6-D38A-4C0C-BBBE-BBCD690F42BB}"/>
              </a:ext>
            </a:extLst>
          </p:cNvPr>
          <p:cNvCxnSpPr>
            <a:cxnSpLocks/>
          </p:cNvCxnSpPr>
          <p:nvPr/>
        </p:nvCxnSpPr>
        <p:spPr>
          <a:xfrm flipV="1">
            <a:off x="4321126" y="806789"/>
            <a:ext cx="1008317" cy="116284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019AF4-2898-430C-B9A1-E534C901177F}"/>
              </a:ext>
            </a:extLst>
          </p:cNvPr>
          <p:cNvCxnSpPr>
            <a:cxnSpLocks/>
          </p:cNvCxnSpPr>
          <p:nvPr/>
        </p:nvCxnSpPr>
        <p:spPr>
          <a:xfrm>
            <a:off x="5329443" y="788100"/>
            <a:ext cx="0" cy="116200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0D63881-97BE-485A-8BFE-4226FE19479C}"/>
              </a:ext>
            </a:extLst>
          </p:cNvPr>
          <p:cNvCxnSpPr>
            <a:cxnSpLocks/>
          </p:cNvCxnSpPr>
          <p:nvPr/>
        </p:nvCxnSpPr>
        <p:spPr>
          <a:xfrm>
            <a:off x="978408" y="800366"/>
            <a:ext cx="4507992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Shape 1">
            <a:extLst>
              <a:ext uri="{FF2B5EF4-FFF2-40B4-BE49-F238E27FC236}">
                <a16:creationId xmlns:a16="http://schemas.microsoft.com/office/drawing/2014/main" id="{E3A8BBD2-16D8-47F7-B239-72538D1A8410}"/>
              </a:ext>
            </a:extLst>
          </p:cNvPr>
          <p:cNvSpPr txBox="1"/>
          <p:nvPr/>
        </p:nvSpPr>
        <p:spPr>
          <a:xfrm>
            <a:off x="5229813" y="457466"/>
            <a:ext cx="2241795" cy="370967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200" spc="-1" dirty="0">
                <a:latin typeface="URWBookmanL-Ligh"/>
              </a:rPr>
              <a:t>C.RTT</a:t>
            </a:r>
            <a:r>
              <a:rPr lang="en-US" sz="3200" b="0" strike="noStrike" spc="-1" dirty="0">
                <a:solidFill>
                  <a:srgbClr val="000000"/>
                </a:solidFill>
                <a:latin typeface="URWBookmanL-Ligh"/>
              </a:rPr>
              <a:t>+B</a:t>
            </a:r>
            <a:endParaRPr lang="en-IN" sz="3200" b="0" strike="noStrike" spc="-1" dirty="0">
              <a:solidFill>
                <a:srgbClr val="000000"/>
              </a:solidFill>
            </a:endParaRPr>
          </a:p>
        </p:txBody>
      </p:sp>
      <p:sp>
        <p:nvSpPr>
          <p:cNvPr id="32" name="TextShape 1">
            <a:extLst>
              <a:ext uri="{FF2B5EF4-FFF2-40B4-BE49-F238E27FC236}">
                <a16:creationId xmlns:a16="http://schemas.microsoft.com/office/drawing/2014/main" id="{0431327E-EBEF-42F8-B8F5-CCB173DE2955}"/>
              </a:ext>
            </a:extLst>
          </p:cNvPr>
          <p:cNvSpPr txBox="1"/>
          <p:nvPr/>
        </p:nvSpPr>
        <p:spPr>
          <a:xfrm>
            <a:off x="76233" y="534838"/>
            <a:ext cx="1084316" cy="3778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spc="-1" dirty="0">
                <a:latin typeface="URWBookmanL-Ligh"/>
              </a:rPr>
              <a:t>W</a:t>
            </a:r>
            <a:r>
              <a:rPr lang="en-US" sz="2000" spc="-1" baseline="-25000" dirty="0">
                <a:latin typeface="URWBookmanL-Ligh"/>
              </a:rPr>
              <a:t>max</a:t>
            </a:r>
            <a:endParaRPr lang="en-IN" sz="2000" b="0" strike="noStrike" spc="-1" baseline="-25000" dirty="0">
              <a:solidFill>
                <a:srgbClr val="000000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189752F-5C79-4CF1-AA3C-A3EA72A86F0E}"/>
              </a:ext>
            </a:extLst>
          </p:cNvPr>
          <p:cNvGrpSpPr/>
          <p:nvPr/>
        </p:nvGrpSpPr>
        <p:grpSpPr>
          <a:xfrm>
            <a:off x="13240" y="1558611"/>
            <a:ext cx="1145870" cy="714254"/>
            <a:chOff x="69365" y="3450306"/>
            <a:chExt cx="1145870" cy="714254"/>
          </a:xfrm>
        </p:grpSpPr>
        <p:sp>
          <p:nvSpPr>
            <p:cNvPr id="40" name="TextShape 1">
              <a:extLst>
                <a:ext uri="{FF2B5EF4-FFF2-40B4-BE49-F238E27FC236}">
                  <a16:creationId xmlns:a16="http://schemas.microsoft.com/office/drawing/2014/main" id="{80002047-A874-4323-812C-72219A888D35}"/>
                </a:ext>
              </a:extLst>
            </p:cNvPr>
            <p:cNvSpPr txBox="1"/>
            <p:nvPr/>
          </p:nvSpPr>
          <p:spPr>
            <a:xfrm>
              <a:off x="130919" y="3450306"/>
              <a:ext cx="1084316" cy="377840"/>
            </a:xfrm>
            <a:prstGeom prst="rect">
              <a:avLst/>
            </a:prstGeom>
            <a:noFill/>
            <a:ln>
              <a:noFill/>
            </a:ln>
          </p:spPr>
          <p:txBody>
            <a:bodyPr tIns="91440" bIns="9144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spc="-1" dirty="0">
                  <a:latin typeface="URWBookmanL-Ligh"/>
                </a:rPr>
                <a:t>W</a:t>
              </a:r>
              <a:r>
                <a:rPr lang="en-US" sz="2000" spc="-1" baseline="-25000" dirty="0">
                  <a:latin typeface="URWBookmanL-Ligh"/>
                </a:rPr>
                <a:t>max</a:t>
              </a:r>
              <a:endParaRPr lang="en-IN" sz="2000" b="0" strike="noStrike" spc="-1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41" name="TextShape 1">
              <a:extLst>
                <a:ext uri="{FF2B5EF4-FFF2-40B4-BE49-F238E27FC236}">
                  <a16:creationId xmlns:a16="http://schemas.microsoft.com/office/drawing/2014/main" id="{0A2C03E0-D1E7-4BD3-8415-CF9F5F290527}"/>
                </a:ext>
              </a:extLst>
            </p:cNvPr>
            <p:cNvSpPr txBox="1"/>
            <p:nvPr/>
          </p:nvSpPr>
          <p:spPr>
            <a:xfrm>
              <a:off x="69365" y="3786720"/>
              <a:ext cx="1084316" cy="377840"/>
            </a:xfrm>
            <a:prstGeom prst="rect">
              <a:avLst/>
            </a:prstGeom>
            <a:noFill/>
            <a:ln>
              <a:noFill/>
            </a:ln>
          </p:spPr>
          <p:txBody>
            <a:bodyPr tIns="91440" bIns="9144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spc="-1" dirty="0">
                  <a:latin typeface="URWBookmanL-Ligh"/>
                </a:rPr>
                <a:t>2</a:t>
              </a:r>
              <a:endParaRPr lang="en-IN" sz="2000" b="0" strike="noStrike" spc="-1" baseline="-25000" dirty="0">
                <a:solidFill>
                  <a:srgbClr val="000000"/>
                </a:solidFill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9247798F-0482-4434-8B7D-5336BB2D4152}"/>
                </a:ext>
              </a:extLst>
            </p:cNvPr>
            <p:cNvCxnSpPr>
              <a:cxnSpLocks/>
            </p:cNvCxnSpPr>
            <p:nvPr/>
          </p:nvCxnSpPr>
          <p:spPr>
            <a:xfrm>
              <a:off x="352067" y="3877534"/>
              <a:ext cx="593218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4617851-26AE-44C9-ABEC-E6B478562652}"/>
              </a:ext>
            </a:extLst>
          </p:cNvPr>
          <p:cNvCxnSpPr>
            <a:cxnSpLocks/>
          </p:cNvCxnSpPr>
          <p:nvPr/>
        </p:nvCxnSpPr>
        <p:spPr>
          <a:xfrm flipH="1" flipV="1">
            <a:off x="987552" y="2740706"/>
            <a:ext cx="9144" cy="1800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0B712E2-55FF-4895-BC73-F587FCAEFD4A}"/>
              </a:ext>
            </a:extLst>
          </p:cNvPr>
          <p:cNvCxnSpPr>
            <a:cxnSpLocks/>
          </p:cNvCxnSpPr>
          <p:nvPr/>
        </p:nvCxnSpPr>
        <p:spPr>
          <a:xfrm>
            <a:off x="987552" y="4541691"/>
            <a:ext cx="4919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66D5EAC-4A6D-4D32-9282-86AEEB2385C6}"/>
              </a:ext>
            </a:extLst>
          </p:cNvPr>
          <p:cNvSpPr txBox="1"/>
          <p:nvPr/>
        </p:nvSpPr>
        <p:spPr>
          <a:xfrm>
            <a:off x="5614415" y="4080445"/>
            <a:ext cx="869149" cy="46166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Time</a:t>
            </a:r>
            <a:endParaRPr lang="en-SG" sz="2400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FE37085-2AA3-49AC-AA0C-0DD02C9EBC60}"/>
              </a:ext>
            </a:extLst>
          </p:cNvPr>
          <p:cNvCxnSpPr>
            <a:cxnSpLocks/>
          </p:cNvCxnSpPr>
          <p:nvPr/>
        </p:nvCxnSpPr>
        <p:spPr>
          <a:xfrm flipV="1">
            <a:off x="986276" y="3365661"/>
            <a:ext cx="310813" cy="23335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2F562D2-2C82-448D-AFD0-C9A8CFAC43AD}"/>
              </a:ext>
            </a:extLst>
          </p:cNvPr>
          <p:cNvCxnSpPr>
            <a:cxnSpLocks/>
          </p:cNvCxnSpPr>
          <p:nvPr/>
        </p:nvCxnSpPr>
        <p:spPr>
          <a:xfrm>
            <a:off x="996696" y="2446393"/>
            <a:ext cx="4919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C249DCA-771B-4909-8BFA-65C66E1C51A7}"/>
              </a:ext>
            </a:extLst>
          </p:cNvPr>
          <p:cNvCxnSpPr>
            <a:cxnSpLocks/>
          </p:cNvCxnSpPr>
          <p:nvPr/>
        </p:nvCxnSpPr>
        <p:spPr>
          <a:xfrm rot="16200000">
            <a:off x="1054401" y="2446393"/>
            <a:ext cx="4507992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4F612B9-3272-4487-9134-7D753B6980DC}"/>
              </a:ext>
            </a:extLst>
          </p:cNvPr>
          <p:cNvCxnSpPr>
            <a:cxnSpLocks/>
          </p:cNvCxnSpPr>
          <p:nvPr/>
        </p:nvCxnSpPr>
        <p:spPr>
          <a:xfrm rot="16200000">
            <a:off x="288878" y="2434254"/>
            <a:ext cx="4507992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Shape 1">
            <a:extLst>
              <a:ext uri="{FF2B5EF4-FFF2-40B4-BE49-F238E27FC236}">
                <a16:creationId xmlns:a16="http://schemas.microsoft.com/office/drawing/2014/main" id="{8D690357-23FD-43C8-A331-AC055C92646D}"/>
              </a:ext>
            </a:extLst>
          </p:cNvPr>
          <p:cNvSpPr txBox="1"/>
          <p:nvPr/>
        </p:nvSpPr>
        <p:spPr>
          <a:xfrm>
            <a:off x="288914" y="2562433"/>
            <a:ext cx="1084316" cy="3778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spc="-1" dirty="0">
                <a:latin typeface="URWBookmanL-Ligh"/>
              </a:rPr>
              <a:t>B</a:t>
            </a:r>
            <a:endParaRPr lang="en-IN" sz="2000" b="0" strike="noStrike" spc="-1" baseline="-25000" dirty="0">
              <a:solidFill>
                <a:srgbClr val="000000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D570847-6E52-462F-B4E2-E6526B8AEBAC}"/>
              </a:ext>
            </a:extLst>
          </p:cNvPr>
          <p:cNvGrpSpPr/>
          <p:nvPr/>
        </p:nvGrpSpPr>
        <p:grpSpPr>
          <a:xfrm>
            <a:off x="2302769" y="3365659"/>
            <a:ext cx="1847835" cy="2095316"/>
            <a:chOff x="2934477" y="3370544"/>
            <a:chExt cx="1847835" cy="2095316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E7065F4-2DB5-4458-8737-D0144E747921}"/>
                </a:ext>
              </a:extLst>
            </p:cNvPr>
            <p:cNvCxnSpPr>
              <a:cxnSpLocks/>
            </p:cNvCxnSpPr>
            <p:nvPr/>
          </p:nvCxnSpPr>
          <p:spPr>
            <a:xfrm>
              <a:off x="2934477" y="3370544"/>
              <a:ext cx="211059" cy="114331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405EACE2-4B8B-4760-9B36-D3259E11ED96}"/>
                </a:ext>
              </a:extLst>
            </p:cNvPr>
            <p:cNvSpPr/>
            <p:nvPr/>
          </p:nvSpPr>
          <p:spPr>
            <a:xfrm flipH="1">
              <a:off x="3154678" y="3376341"/>
              <a:ext cx="1627634" cy="2089519"/>
            </a:xfrm>
            <a:prstGeom prst="arc">
              <a:avLst>
                <a:gd name="adj1" fmla="val 16200000"/>
                <a:gd name="adj2" fmla="val 549726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8C73031-3FB1-4353-A062-C9CBB94F8E07}"/>
              </a:ext>
            </a:extLst>
          </p:cNvPr>
          <p:cNvGrpSpPr/>
          <p:nvPr/>
        </p:nvGrpSpPr>
        <p:grpSpPr>
          <a:xfrm>
            <a:off x="3324641" y="3377874"/>
            <a:ext cx="1847835" cy="2095316"/>
            <a:chOff x="2934477" y="3370544"/>
            <a:chExt cx="1847835" cy="2095316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2C12414-19B5-47A5-9D91-A2CA3AA1E651}"/>
                </a:ext>
              </a:extLst>
            </p:cNvPr>
            <p:cNvCxnSpPr>
              <a:cxnSpLocks/>
            </p:cNvCxnSpPr>
            <p:nvPr/>
          </p:nvCxnSpPr>
          <p:spPr>
            <a:xfrm>
              <a:off x="2934477" y="3370544"/>
              <a:ext cx="211059" cy="114331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Arc 84">
              <a:extLst>
                <a:ext uri="{FF2B5EF4-FFF2-40B4-BE49-F238E27FC236}">
                  <a16:creationId xmlns:a16="http://schemas.microsoft.com/office/drawing/2014/main" id="{77926D2B-79F4-4FA9-B2C6-ACED50906719}"/>
                </a:ext>
              </a:extLst>
            </p:cNvPr>
            <p:cNvSpPr/>
            <p:nvPr/>
          </p:nvSpPr>
          <p:spPr>
            <a:xfrm flipH="1">
              <a:off x="3154678" y="3376341"/>
              <a:ext cx="1627634" cy="2089519"/>
            </a:xfrm>
            <a:prstGeom prst="arc">
              <a:avLst>
                <a:gd name="adj1" fmla="val 16200000"/>
                <a:gd name="adj2" fmla="val 549726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6400658-1510-4BE4-9476-CEFCA7E89152}"/>
              </a:ext>
            </a:extLst>
          </p:cNvPr>
          <p:cNvGrpSpPr/>
          <p:nvPr/>
        </p:nvGrpSpPr>
        <p:grpSpPr>
          <a:xfrm>
            <a:off x="4375013" y="3365659"/>
            <a:ext cx="1847835" cy="2095316"/>
            <a:chOff x="2934477" y="3370544"/>
            <a:chExt cx="1847835" cy="2095316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78ECBE1-A500-43BD-9B2B-12B3D81CD8C9}"/>
                </a:ext>
              </a:extLst>
            </p:cNvPr>
            <p:cNvCxnSpPr>
              <a:cxnSpLocks/>
            </p:cNvCxnSpPr>
            <p:nvPr/>
          </p:nvCxnSpPr>
          <p:spPr>
            <a:xfrm>
              <a:off x="2934477" y="3370544"/>
              <a:ext cx="211059" cy="114331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Arc 87">
              <a:extLst>
                <a:ext uri="{FF2B5EF4-FFF2-40B4-BE49-F238E27FC236}">
                  <a16:creationId xmlns:a16="http://schemas.microsoft.com/office/drawing/2014/main" id="{EE4B6119-194B-4B7C-A2C3-0672623A19C8}"/>
                </a:ext>
              </a:extLst>
            </p:cNvPr>
            <p:cNvSpPr/>
            <p:nvPr/>
          </p:nvSpPr>
          <p:spPr>
            <a:xfrm flipH="1">
              <a:off x="3154678" y="3376341"/>
              <a:ext cx="1627634" cy="2089519"/>
            </a:xfrm>
            <a:prstGeom prst="arc">
              <a:avLst>
                <a:gd name="adj1" fmla="val 16200000"/>
                <a:gd name="adj2" fmla="val 549726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7FE2D62-B173-4262-B339-50379F3B51E7}"/>
              </a:ext>
            </a:extLst>
          </p:cNvPr>
          <p:cNvGrpSpPr/>
          <p:nvPr/>
        </p:nvGrpSpPr>
        <p:grpSpPr>
          <a:xfrm>
            <a:off x="1291600" y="3380772"/>
            <a:ext cx="1847835" cy="2095316"/>
            <a:chOff x="2934477" y="3370544"/>
            <a:chExt cx="1847835" cy="2095316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B3F9770-0380-4434-81ED-1205FC9E9903}"/>
                </a:ext>
              </a:extLst>
            </p:cNvPr>
            <p:cNvCxnSpPr>
              <a:cxnSpLocks/>
            </p:cNvCxnSpPr>
            <p:nvPr/>
          </p:nvCxnSpPr>
          <p:spPr>
            <a:xfrm>
              <a:off x="2934477" y="3370544"/>
              <a:ext cx="211059" cy="114331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Arc 90">
              <a:extLst>
                <a:ext uri="{FF2B5EF4-FFF2-40B4-BE49-F238E27FC236}">
                  <a16:creationId xmlns:a16="http://schemas.microsoft.com/office/drawing/2014/main" id="{CA5FFBF5-416E-4B6E-9325-9D1B62F9F7F8}"/>
                </a:ext>
              </a:extLst>
            </p:cNvPr>
            <p:cNvSpPr/>
            <p:nvPr/>
          </p:nvSpPr>
          <p:spPr>
            <a:xfrm flipH="1">
              <a:off x="3154678" y="3376341"/>
              <a:ext cx="1627634" cy="2089519"/>
            </a:xfrm>
            <a:prstGeom prst="arc">
              <a:avLst>
                <a:gd name="adj1" fmla="val 16200000"/>
                <a:gd name="adj2" fmla="val 549726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10CC9E7-285C-4F4B-9AC8-359E61DBB5E5}"/>
              </a:ext>
            </a:extLst>
          </p:cNvPr>
          <p:cNvCxnSpPr>
            <a:cxnSpLocks/>
          </p:cNvCxnSpPr>
          <p:nvPr/>
        </p:nvCxnSpPr>
        <p:spPr>
          <a:xfrm rot="16200000">
            <a:off x="31599" y="2431295"/>
            <a:ext cx="4507992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A91E54A-ED50-4493-AC74-B4D69E09CE45}"/>
              </a:ext>
            </a:extLst>
          </p:cNvPr>
          <p:cNvCxnSpPr>
            <a:cxnSpLocks/>
          </p:cNvCxnSpPr>
          <p:nvPr/>
        </p:nvCxnSpPr>
        <p:spPr>
          <a:xfrm rot="16200000">
            <a:off x="-730763" y="2418365"/>
            <a:ext cx="4507992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Shape 1">
            <a:extLst>
              <a:ext uri="{FF2B5EF4-FFF2-40B4-BE49-F238E27FC236}">
                <a16:creationId xmlns:a16="http://schemas.microsoft.com/office/drawing/2014/main" id="{F21A44A3-E290-478A-8A92-DF1FD93CBAE2}"/>
              </a:ext>
            </a:extLst>
          </p:cNvPr>
          <p:cNvSpPr txBox="1"/>
          <p:nvPr/>
        </p:nvSpPr>
        <p:spPr>
          <a:xfrm>
            <a:off x="1256294" y="4574410"/>
            <a:ext cx="533875" cy="3778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spc="-1" dirty="0">
                <a:latin typeface="URWBookmanL-Ligh"/>
              </a:rPr>
              <a:t>t</a:t>
            </a:r>
            <a:r>
              <a:rPr lang="en-US" sz="2000" spc="-1" baseline="-25000" dirty="0">
                <a:latin typeface="URWBookmanL-Ligh"/>
              </a:rPr>
              <a:t>0</a:t>
            </a:r>
            <a:endParaRPr lang="en-IN" sz="2000" b="0" strike="noStrike" spc="-1" baseline="-25000" dirty="0">
              <a:solidFill>
                <a:srgbClr val="000000"/>
              </a:solidFill>
            </a:endParaRPr>
          </a:p>
        </p:txBody>
      </p:sp>
      <p:sp>
        <p:nvSpPr>
          <p:cNvPr id="95" name="TextShape 1">
            <a:extLst>
              <a:ext uri="{FF2B5EF4-FFF2-40B4-BE49-F238E27FC236}">
                <a16:creationId xmlns:a16="http://schemas.microsoft.com/office/drawing/2014/main" id="{FBD5D402-8DE6-44B8-BBAC-A7C8EC1A4EC1}"/>
              </a:ext>
            </a:extLst>
          </p:cNvPr>
          <p:cNvSpPr txBox="1"/>
          <p:nvPr/>
        </p:nvSpPr>
        <p:spPr>
          <a:xfrm>
            <a:off x="2045676" y="4603690"/>
            <a:ext cx="533875" cy="3778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spc="-1" dirty="0">
                <a:latin typeface="URWBookmanL-Ligh"/>
              </a:rPr>
              <a:t>t</a:t>
            </a:r>
            <a:r>
              <a:rPr lang="en-US" sz="2000" spc="-1" baseline="-25000" dirty="0">
                <a:latin typeface="URWBookmanL-Ligh"/>
              </a:rPr>
              <a:t>1</a:t>
            </a:r>
            <a:endParaRPr lang="en-IN" sz="2000" b="0" strike="noStrike" spc="-1" baseline="-25000" dirty="0">
              <a:solidFill>
                <a:srgbClr val="000000"/>
              </a:solidFill>
            </a:endParaRPr>
          </a:p>
        </p:txBody>
      </p:sp>
      <p:sp>
        <p:nvSpPr>
          <p:cNvPr id="96" name="TextShape 1">
            <a:extLst>
              <a:ext uri="{FF2B5EF4-FFF2-40B4-BE49-F238E27FC236}">
                <a16:creationId xmlns:a16="http://schemas.microsoft.com/office/drawing/2014/main" id="{170870E2-2CB9-46C7-8377-47DB151B5D8E}"/>
              </a:ext>
            </a:extLst>
          </p:cNvPr>
          <p:cNvSpPr txBox="1"/>
          <p:nvPr/>
        </p:nvSpPr>
        <p:spPr>
          <a:xfrm>
            <a:off x="2301575" y="4623291"/>
            <a:ext cx="533875" cy="3778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spc="-1" dirty="0">
                <a:latin typeface="URWBookmanL-Ligh"/>
              </a:rPr>
              <a:t>t</a:t>
            </a:r>
            <a:r>
              <a:rPr lang="en-US" sz="2000" spc="-1" baseline="-25000" dirty="0">
                <a:latin typeface="URWBookmanL-Ligh"/>
              </a:rPr>
              <a:t>2</a:t>
            </a:r>
            <a:endParaRPr lang="en-IN" sz="2000" b="0" strike="noStrike" spc="-1" baseline="-25000" dirty="0">
              <a:solidFill>
                <a:srgbClr val="000000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D4F2886-8A4F-4950-992C-455668CBB7FC}"/>
              </a:ext>
            </a:extLst>
          </p:cNvPr>
          <p:cNvSpPr txBox="1"/>
          <p:nvPr/>
        </p:nvSpPr>
        <p:spPr>
          <a:xfrm>
            <a:off x="6296216" y="1237303"/>
            <a:ext cx="17273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spc="-1" dirty="0">
                <a:latin typeface="URWBookmanL-Ligh"/>
              </a:rPr>
              <a:t>Send rate =  </a:t>
            </a:r>
            <a:endParaRPr lang="en-SG" sz="2000" dirty="0"/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31A7D32-BDA4-4E06-8B4B-904FF5B7894E}"/>
              </a:ext>
            </a:extLst>
          </p:cNvPr>
          <p:cNvGrpSpPr/>
          <p:nvPr/>
        </p:nvGrpSpPr>
        <p:grpSpPr>
          <a:xfrm>
            <a:off x="7378436" y="994626"/>
            <a:ext cx="1094022" cy="783270"/>
            <a:chOff x="192641" y="3377777"/>
            <a:chExt cx="1094022" cy="783270"/>
          </a:xfrm>
        </p:grpSpPr>
        <p:sp>
          <p:nvSpPr>
            <p:cNvPr id="114" name="TextShape 1">
              <a:extLst>
                <a:ext uri="{FF2B5EF4-FFF2-40B4-BE49-F238E27FC236}">
                  <a16:creationId xmlns:a16="http://schemas.microsoft.com/office/drawing/2014/main" id="{59EE1D52-6FC1-4C7B-9201-D9B5C2D11F84}"/>
                </a:ext>
              </a:extLst>
            </p:cNvPr>
            <p:cNvSpPr txBox="1"/>
            <p:nvPr/>
          </p:nvSpPr>
          <p:spPr>
            <a:xfrm>
              <a:off x="202347" y="3377777"/>
              <a:ext cx="1084316" cy="377840"/>
            </a:xfrm>
            <a:prstGeom prst="rect">
              <a:avLst/>
            </a:prstGeom>
            <a:noFill/>
            <a:ln>
              <a:noFill/>
            </a:ln>
          </p:spPr>
          <p:txBody>
            <a:bodyPr tIns="91440" bIns="9144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800" b="1" strike="noStrike" spc="-1" baseline="-250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cwnd</a:t>
              </a:r>
              <a:endParaRPr lang="en-IN" sz="2800" b="1" strike="noStrike" spc="-1" baseline="-25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5" name="TextShape 1">
              <a:extLst>
                <a:ext uri="{FF2B5EF4-FFF2-40B4-BE49-F238E27FC236}">
                  <a16:creationId xmlns:a16="http://schemas.microsoft.com/office/drawing/2014/main" id="{ED9A42FD-A484-4ABB-BC4F-F040EEC0DCA1}"/>
                </a:ext>
              </a:extLst>
            </p:cNvPr>
            <p:cNvSpPr txBox="1"/>
            <p:nvPr/>
          </p:nvSpPr>
          <p:spPr>
            <a:xfrm>
              <a:off x="192641" y="3783207"/>
              <a:ext cx="1084316" cy="377840"/>
            </a:xfrm>
            <a:prstGeom prst="rect">
              <a:avLst/>
            </a:prstGeom>
            <a:noFill/>
            <a:ln>
              <a:noFill/>
            </a:ln>
          </p:spPr>
          <p:txBody>
            <a:bodyPr tIns="91440" bIns="9144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spc="-1" dirty="0">
                  <a:latin typeface="URWBookmanL-Ligh"/>
                </a:rPr>
                <a:t>RTT</a:t>
              </a:r>
              <a:endParaRPr lang="en-IN" sz="2000" b="0" strike="noStrike" spc="-1" baseline="-25000" dirty="0">
                <a:solidFill>
                  <a:srgbClr val="000000"/>
                </a:solidFill>
              </a:endParaRPr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962CE34E-9263-48FF-AC68-BEA6AE073E2E}"/>
                </a:ext>
              </a:extLst>
            </p:cNvPr>
            <p:cNvCxnSpPr>
              <a:cxnSpLocks/>
            </p:cNvCxnSpPr>
            <p:nvPr/>
          </p:nvCxnSpPr>
          <p:spPr>
            <a:xfrm>
              <a:off x="471514" y="3828146"/>
              <a:ext cx="526571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F60C9945-099B-4180-925C-7C3316A1BB0A}"/>
              </a:ext>
            </a:extLst>
          </p:cNvPr>
          <p:cNvGrpSpPr/>
          <p:nvPr/>
        </p:nvGrpSpPr>
        <p:grpSpPr>
          <a:xfrm>
            <a:off x="7378436" y="1747531"/>
            <a:ext cx="1159659" cy="714254"/>
            <a:chOff x="7378436" y="1747531"/>
            <a:chExt cx="1159659" cy="714254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F41577F2-5576-4770-90AB-BDB192E448F6}"/>
                </a:ext>
              </a:extLst>
            </p:cNvPr>
            <p:cNvGrpSpPr/>
            <p:nvPr/>
          </p:nvGrpSpPr>
          <p:grpSpPr>
            <a:xfrm>
              <a:off x="7392225" y="1747531"/>
              <a:ext cx="1145870" cy="714254"/>
              <a:chOff x="69365" y="3450306"/>
              <a:chExt cx="1145870" cy="714254"/>
            </a:xfrm>
          </p:grpSpPr>
          <p:sp>
            <p:nvSpPr>
              <p:cNvPr id="119" name="TextShape 1">
                <a:extLst>
                  <a:ext uri="{FF2B5EF4-FFF2-40B4-BE49-F238E27FC236}">
                    <a16:creationId xmlns:a16="http://schemas.microsoft.com/office/drawing/2014/main" id="{ECDF9AFB-8648-4CC6-967E-446384BD5953}"/>
                  </a:ext>
                </a:extLst>
              </p:cNvPr>
              <p:cNvSpPr txBox="1"/>
              <p:nvPr/>
            </p:nvSpPr>
            <p:spPr>
              <a:xfrm>
                <a:off x="130919" y="3450306"/>
                <a:ext cx="1084316" cy="3778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tIns="91440" bIns="91440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2000" spc="-1" dirty="0">
                    <a:latin typeface="URWBookmanL-Ligh"/>
                  </a:rPr>
                  <a:t>W</a:t>
                </a:r>
                <a:r>
                  <a:rPr lang="en-US" sz="2000" spc="-1" baseline="-25000" dirty="0">
                    <a:latin typeface="URWBookmanL-Ligh"/>
                  </a:rPr>
                  <a:t>max</a:t>
                </a:r>
                <a:endParaRPr lang="en-IN" sz="2000" b="0" strike="noStrike" spc="-1" baseline="-25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0" name="TextShape 1">
                <a:extLst>
                  <a:ext uri="{FF2B5EF4-FFF2-40B4-BE49-F238E27FC236}">
                    <a16:creationId xmlns:a16="http://schemas.microsoft.com/office/drawing/2014/main" id="{DCF349EF-908C-4BA0-99C0-6B171D50F512}"/>
                  </a:ext>
                </a:extLst>
              </p:cNvPr>
              <p:cNvSpPr txBox="1"/>
              <p:nvPr/>
            </p:nvSpPr>
            <p:spPr>
              <a:xfrm>
                <a:off x="69365" y="3786720"/>
                <a:ext cx="1084316" cy="3778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tIns="91440" bIns="91440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2000" spc="-1" dirty="0">
                    <a:latin typeface="URWBookmanL-Ligh"/>
                  </a:rPr>
                  <a:t>2RTT</a:t>
                </a:r>
                <a:endParaRPr lang="en-IN" sz="2000" b="0" strike="noStrike" spc="-1" baseline="-25000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E9A0ADD1-57CC-450B-97F5-066DE9A580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067" y="3877534"/>
                <a:ext cx="593218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33E06AF8-EED6-4042-B2AA-9246B2FCB9BB}"/>
                </a:ext>
              </a:extLst>
            </p:cNvPr>
            <p:cNvSpPr txBox="1"/>
            <p:nvPr/>
          </p:nvSpPr>
          <p:spPr>
            <a:xfrm>
              <a:off x="7378436" y="1962369"/>
              <a:ext cx="40670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spc="-1" dirty="0">
                  <a:latin typeface="URWBookmanL-Ligh"/>
                </a:rPr>
                <a:t>=  </a:t>
              </a:r>
              <a:endParaRPr lang="en-SG" sz="2000" dirty="0"/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8242FD2B-F07D-480E-A462-CFD3428D53E1}"/>
              </a:ext>
            </a:extLst>
          </p:cNvPr>
          <p:cNvSpPr txBox="1"/>
          <p:nvPr/>
        </p:nvSpPr>
        <p:spPr>
          <a:xfrm>
            <a:off x="8268144" y="1981907"/>
            <a:ext cx="8758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spc="-1" dirty="0">
                <a:latin typeface="URWBookmanL-Ligh"/>
              </a:rPr>
              <a:t>&gt;=  C </a:t>
            </a:r>
            <a:endParaRPr lang="en-SG" sz="2000" dirty="0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0D3FF50A-EB1B-43A3-83FD-700790D76884}"/>
              </a:ext>
            </a:extLst>
          </p:cNvPr>
          <p:cNvCxnSpPr>
            <a:cxnSpLocks/>
            <a:stCxn id="112" idx="1"/>
          </p:cNvCxnSpPr>
          <p:nvPr/>
        </p:nvCxnSpPr>
        <p:spPr>
          <a:xfrm flipH="1">
            <a:off x="2321374" y="1437358"/>
            <a:ext cx="3974842" cy="5437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BA15F162-1E71-4942-8098-02D66F8F3001}"/>
              </a:ext>
            </a:extLst>
          </p:cNvPr>
          <p:cNvCxnSpPr>
            <a:cxnSpLocks/>
          </p:cNvCxnSpPr>
          <p:nvPr/>
        </p:nvCxnSpPr>
        <p:spPr>
          <a:xfrm flipH="1" flipV="1">
            <a:off x="3377540" y="857366"/>
            <a:ext cx="2803619" cy="208951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36FC8498-488D-48AC-BD83-F82D2675E899}"/>
              </a:ext>
            </a:extLst>
          </p:cNvPr>
          <p:cNvSpPr txBox="1"/>
          <p:nvPr/>
        </p:nvSpPr>
        <p:spPr>
          <a:xfrm>
            <a:off x="6165558" y="2813133"/>
            <a:ext cx="297844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spc="-1" dirty="0">
                <a:latin typeface="URWBookmanL-Ligh"/>
              </a:rPr>
              <a:t>How many packets in buffer when cwnd =W</a:t>
            </a:r>
            <a:r>
              <a:rPr lang="en-US" sz="2000" spc="-1" baseline="-25000" dirty="0">
                <a:latin typeface="URWBookmanL-Ligh"/>
              </a:rPr>
              <a:t>max</a:t>
            </a:r>
            <a:r>
              <a:rPr lang="en-US" sz="2000" spc="-1" dirty="0">
                <a:latin typeface="URWBookmanL-Ligh"/>
              </a:rPr>
              <a:t>?</a:t>
            </a:r>
            <a:endParaRPr lang="en-SG" sz="2000" dirty="0"/>
          </a:p>
        </p:txBody>
      </p:sp>
      <p:sp>
        <p:nvSpPr>
          <p:cNvPr id="153" name="TextShape 1">
            <a:extLst>
              <a:ext uri="{FF2B5EF4-FFF2-40B4-BE49-F238E27FC236}">
                <a16:creationId xmlns:a16="http://schemas.microsoft.com/office/drawing/2014/main" id="{C5280EA2-CA9B-4A96-9301-D046D5059A0A}"/>
              </a:ext>
            </a:extLst>
          </p:cNvPr>
          <p:cNvSpPr txBox="1"/>
          <p:nvPr/>
        </p:nvSpPr>
        <p:spPr>
          <a:xfrm>
            <a:off x="6664162" y="3433552"/>
            <a:ext cx="1627634" cy="3778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/>
            <a:r>
              <a:rPr lang="en-US" sz="2000" spc="-1" dirty="0">
                <a:latin typeface="URWBookmanL-Ligh"/>
              </a:rPr>
              <a:t> W</a:t>
            </a:r>
            <a:r>
              <a:rPr lang="en-US" sz="2000" spc="-1" baseline="-25000" dirty="0">
                <a:latin typeface="URWBookmanL-Ligh"/>
              </a:rPr>
              <a:t>max</a:t>
            </a:r>
            <a:r>
              <a:rPr lang="en-US" sz="2000" spc="-1" dirty="0">
                <a:latin typeface="URWBookmanL-Ligh"/>
              </a:rPr>
              <a:t> –  BDP </a:t>
            </a:r>
            <a:r>
              <a:rPr lang="en-US" sz="2000" spc="-1" baseline="-25000" dirty="0">
                <a:latin typeface="URWBookmanL-Ligh"/>
              </a:rPr>
              <a:t> </a:t>
            </a:r>
            <a:endParaRPr lang="en-IN" sz="2000" b="0" strike="noStrike" spc="-1" baseline="-25000" dirty="0">
              <a:solidFill>
                <a:srgbClr val="000000"/>
              </a:solidFill>
            </a:endParaRPr>
          </a:p>
          <a:p>
            <a:pPr algn="ctr">
              <a:lnSpc>
                <a:spcPct val="100000"/>
              </a:lnSpc>
            </a:pPr>
            <a:endParaRPr lang="en-IN" sz="2000" b="0" strike="noStrike" spc="-1" baseline="-25000" dirty="0">
              <a:solidFill>
                <a:srgbClr val="000000"/>
              </a:solidFill>
            </a:endParaRPr>
          </a:p>
        </p:txBody>
      </p:sp>
      <p:sp>
        <p:nvSpPr>
          <p:cNvPr id="154" name="TextShape 1">
            <a:extLst>
              <a:ext uri="{FF2B5EF4-FFF2-40B4-BE49-F238E27FC236}">
                <a16:creationId xmlns:a16="http://schemas.microsoft.com/office/drawing/2014/main" id="{FA3B9534-A0AB-4BE8-99A9-FE0B01806752}"/>
              </a:ext>
            </a:extLst>
          </p:cNvPr>
          <p:cNvSpPr txBox="1"/>
          <p:nvPr/>
        </p:nvSpPr>
        <p:spPr>
          <a:xfrm>
            <a:off x="6664162" y="2407392"/>
            <a:ext cx="2056278" cy="3778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/>
            <a:r>
              <a:rPr lang="en-US" sz="2000" spc="-1" dirty="0">
                <a:latin typeface="URWBookmanL-Ligh"/>
              </a:rPr>
              <a:t>W</a:t>
            </a:r>
            <a:r>
              <a:rPr lang="en-US" sz="2000" spc="-1" baseline="-25000" dirty="0">
                <a:latin typeface="URWBookmanL-Ligh"/>
              </a:rPr>
              <a:t>max </a:t>
            </a:r>
            <a:r>
              <a:rPr lang="en-US" sz="2000" spc="-1" dirty="0">
                <a:latin typeface="URWBookmanL-Ligh"/>
              </a:rPr>
              <a:t>&gt;= 2RTT.C </a:t>
            </a:r>
            <a:r>
              <a:rPr lang="en-US" sz="2000" spc="-1" baseline="-25000" dirty="0">
                <a:latin typeface="URWBookmanL-Ligh"/>
              </a:rPr>
              <a:t> </a:t>
            </a:r>
            <a:endParaRPr lang="en-IN" sz="2000" b="0" strike="noStrike" spc="-1" baseline="-25000" dirty="0">
              <a:solidFill>
                <a:srgbClr val="000000"/>
              </a:solidFill>
            </a:endParaRPr>
          </a:p>
          <a:p>
            <a:pPr algn="ctr">
              <a:lnSpc>
                <a:spcPct val="100000"/>
              </a:lnSpc>
            </a:pPr>
            <a:endParaRPr lang="en-IN" sz="2000" b="0" strike="noStrike" spc="-1" baseline="-25000" dirty="0">
              <a:solidFill>
                <a:srgbClr val="000000"/>
              </a:solidFill>
            </a:endParaRPr>
          </a:p>
        </p:txBody>
      </p:sp>
      <p:sp>
        <p:nvSpPr>
          <p:cNvPr id="155" name="TextShape 1">
            <a:extLst>
              <a:ext uri="{FF2B5EF4-FFF2-40B4-BE49-F238E27FC236}">
                <a16:creationId xmlns:a16="http://schemas.microsoft.com/office/drawing/2014/main" id="{20ABEFB1-5B3E-4765-8D88-9BB35FB8ACE2}"/>
              </a:ext>
            </a:extLst>
          </p:cNvPr>
          <p:cNvSpPr txBox="1"/>
          <p:nvPr/>
        </p:nvSpPr>
        <p:spPr>
          <a:xfrm>
            <a:off x="6424782" y="3811392"/>
            <a:ext cx="2056278" cy="3778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/>
            <a:r>
              <a:rPr lang="en-US" sz="2000" spc="-1" dirty="0">
                <a:latin typeface="URWBookmanL-Ligh"/>
              </a:rPr>
              <a:t>&gt;= 2RTT.C – RTT.C </a:t>
            </a:r>
            <a:r>
              <a:rPr lang="en-US" sz="2000" spc="-1" baseline="-25000" dirty="0">
                <a:latin typeface="URWBookmanL-Ligh"/>
              </a:rPr>
              <a:t> </a:t>
            </a:r>
            <a:endParaRPr lang="en-IN" sz="2000" b="0" strike="noStrike" spc="-1" baseline="-25000" dirty="0">
              <a:solidFill>
                <a:srgbClr val="000000"/>
              </a:solidFill>
            </a:endParaRPr>
          </a:p>
          <a:p>
            <a:pPr algn="ctr">
              <a:lnSpc>
                <a:spcPct val="100000"/>
              </a:lnSpc>
            </a:pPr>
            <a:endParaRPr lang="en-IN" sz="2000" b="0" strike="noStrike" spc="-1" baseline="-25000" dirty="0">
              <a:solidFill>
                <a:srgbClr val="000000"/>
              </a:solidFill>
            </a:endParaRPr>
          </a:p>
        </p:txBody>
      </p:sp>
      <p:sp>
        <p:nvSpPr>
          <p:cNvPr id="156" name="TextShape 1">
            <a:extLst>
              <a:ext uri="{FF2B5EF4-FFF2-40B4-BE49-F238E27FC236}">
                <a16:creationId xmlns:a16="http://schemas.microsoft.com/office/drawing/2014/main" id="{861A1698-1B99-4B94-9B72-F60CE5DFC30B}"/>
              </a:ext>
            </a:extLst>
          </p:cNvPr>
          <p:cNvSpPr txBox="1"/>
          <p:nvPr/>
        </p:nvSpPr>
        <p:spPr>
          <a:xfrm>
            <a:off x="6003690" y="4189836"/>
            <a:ext cx="2056278" cy="3778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/>
            <a:r>
              <a:rPr lang="en-US" sz="2000" spc="-1" dirty="0">
                <a:latin typeface="URWBookmanL-Ligh"/>
              </a:rPr>
              <a:t>= RTT.C </a:t>
            </a:r>
            <a:r>
              <a:rPr lang="en-US" sz="2000" spc="-1" baseline="-25000" dirty="0">
                <a:latin typeface="URWBookmanL-Ligh"/>
              </a:rPr>
              <a:t> </a:t>
            </a:r>
            <a:endParaRPr lang="en-IN" sz="2000" b="0" strike="noStrike" spc="-1" baseline="-25000" dirty="0">
              <a:solidFill>
                <a:srgbClr val="000000"/>
              </a:solidFill>
            </a:endParaRPr>
          </a:p>
          <a:p>
            <a:pPr algn="ctr">
              <a:lnSpc>
                <a:spcPct val="100000"/>
              </a:lnSpc>
            </a:pPr>
            <a:endParaRPr lang="en-IN" sz="2000" b="0" strike="noStrike" spc="-1" baseline="-25000" dirty="0">
              <a:solidFill>
                <a:srgbClr val="000000"/>
              </a:solidFill>
            </a:endParaRPr>
          </a:p>
        </p:txBody>
      </p:sp>
      <p:sp>
        <p:nvSpPr>
          <p:cNvPr id="158" name="TextShape 1">
            <a:extLst>
              <a:ext uri="{FF2B5EF4-FFF2-40B4-BE49-F238E27FC236}">
                <a16:creationId xmlns:a16="http://schemas.microsoft.com/office/drawing/2014/main" id="{0DE89AE0-59AF-463C-8D85-8C95FB41CDD5}"/>
              </a:ext>
            </a:extLst>
          </p:cNvPr>
          <p:cNvSpPr txBox="1"/>
          <p:nvPr/>
        </p:nvSpPr>
        <p:spPr>
          <a:xfrm>
            <a:off x="6061153" y="3446335"/>
            <a:ext cx="1004085" cy="3778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/>
            <a:r>
              <a:rPr lang="en-US" sz="2000" spc="-1" dirty="0">
                <a:latin typeface="URWBookmanL-Ligh"/>
              </a:rPr>
              <a:t>B &gt;=  </a:t>
            </a:r>
            <a:endParaRPr lang="en-IN" sz="2000" b="0" strike="noStrike" spc="-1" baseline="-25000" dirty="0">
              <a:solidFill>
                <a:srgbClr val="000000"/>
              </a:solidFill>
            </a:endParaRPr>
          </a:p>
          <a:p>
            <a:pPr algn="ctr">
              <a:lnSpc>
                <a:spcPct val="100000"/>
              </a:lnSpc>
            </a:pPr>
            <a:endParaRPr lang="en-IN" sz="2000" b="0" strike="noStrike" spc="-1" baseline="-25000" dirty="0">
              <a:solidFill>
                <a:srgbClr val="000000"/>
              </a:solidFill>
            </a:endParaRPr>
          </a:p>
        </p:txBody>
      </p:sp>
      <p:sp>
        <p:nvSpPr>
          <p:cNvPr id="159" name="TextShape 1">
            <a:extLst>
              <a:ext uri="{FF2B5EF4-FFF2-40B4-BE49-F238E27FC236}">
                <a16:creationId xmlns:a16="http://schemas.microsoft.com/office/drawing/2014/main" id="{8BFBAF83-0673-4248-820B-329801D696FC}"/>
              </a:ext>
            </a:extLst>
          </p:cNvPr>
          <p:cNvSpPr txBox="1"/>
          <p:nvPr/>
        </p:nvSpPr>
        <p:spPr>
          <a:xfrm>
            <a:off x="8105364" y="3455138"/>
            <a:ext cx="1017136" cy="3778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/>
            <a:r>
              <a:rPr lang="en-US" sz="2000" spc="-1" dirty="0">
                <a:latin typeface="URWBookmanL-Ligh"/>
              </a:rPr>
              <a:t> “pipe”</a:t>
            </a:r>
            <a:endParaRPr lang="en-IN" sz="2000" b="0" strike="noStrike" spc="-1" baseline="-25000" dirty="0">
              <a:solidFill>
                <a:srgbClr val="000000"/>
              </a:solidFill>
            </a:endParaRPr>
          </a:p>
          <a:p>
            <a:pPr algn="ctr">
              <a:lnSpc>
                <a:spcPct val="100000"/>
              </a:lnSpc>
            </a:pPr>
            <a:endParaRPr lang="en-IN" sz="2000" b="0" strike="noStrike" spc="-1" baseline="-25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756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  <p:bldP spid="131" grpId="0"/>
      <p:bldP spid="138" grpId="0"/>
      <p:bldP spid="153" grpId="0"/>
      <p:bldP spid="154" grpId="0"/>
      <p:bldP spid="155" grpId="0"/>
      <p:bldP spid="156" grpId="0"/>
      <p:bldP spid="158" grpId="0"/>
      <p:bldP spid="15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38B7CA-C8A0-4ECE-A707-CE872BDD45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352F31AB-2CB0-4C0E-ABBC-DD4157174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2861"/>
            <a:ext cx="9144000" cy="42306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131621-B9A3-45E1-BD96-659ADB66638B}"/>
              </a:ext>
            </a:extLst>
          </p:cNvPr>
          <p:cNvSpPr txBox="1"/>
          <p:nvPr/>
        </p:nvSpPr>
        <p:spPr>
          <a:xfrm>
            <a:off x="5678424" y="451196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1994</a:t>
            </a:r>
            <a:endParaRPr lang="en-SG" sz="2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30E4286-E447-4402-8734-F163AD0B5453}"/>
              </a:ext>
            </a:extLst>
          </p:cNvPr>
          <p:cNvCxnSpPr/>
          <p:nvPr/>
        </p:nvCxnSpPr>
        <p:spPr>
          <a:xfrm>
            <a:off x="6113799" y="839709"/>
            <a:ext cx="0" cy="294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DD57E31-A2E2-452D-A886-84C404D98EA2}"/>
              </a:ext>
            </a:extLst>
          </p:cNvPr>
          <p:cNvSpPr txBox="1"/>
          <p:nvPr/>
        </p:nvSpPr>
        <p:spPr>
          <a:xfrm>
            <a:off x="3782568" y="451196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2004</a:t>
            </a:r>
            <a:endParaRPr lang="en-SG" sz="2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3657A01-7F1A-45D4-8BB6-F348B2640A4A}"/>
              </a:ext>
            </a:extLst>
          </p:cNvPr>
          <p:cNvCxnSpPr/>
          <p:nvPr/>
        </p:nvCxnSpPr>
        <p:spPr>
          <a:xfrm>
            <a:off x="4217943" y="839709"/>
            <a:ext cx="0" cy="294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1D313D8-F4ED-4FF7-A8E9-B12C302AC697}"/>
              </a:ext>
            </a:extLst>
          </p:cNvPr>
          <p:cNvSpPr txBox="1"/>
          <p:nvPr/>
        </p:nvSpPr>
        <p:spPr>
          <a:xfrm>
            <a:off x="1451336" y="455059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2006</a:t>
            </a:r>
            <a:endParaRPr lang="en-SG" sz="24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AAA658-6D97-4467-A4CE-61EBA8AA2AAB}"/>
              </a:ext>
            </a:extLst>
          </p:cNvPr>
          <p:cNvCxnSpPr>
            <a:cxnSpLocks/>
          </p:cNvCxnSpPr>
          <p:nvPr/>
        </p:nvCxnSpPr>
        <p:spPr>
          <a:xfrm>
            <a:off x="1886712" y="912861"/>
            <a:ext cx="0" cy="528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8747FD8-777C-4D88-9606-C902D5B971FB}"/>
              </a:ext>
            </a:extLst>
          </p:cNvPr>
          <p:cNvSpPr txBox="1"/>
          <p:nvPr/>
        </p:nvSpPr>
        <p:spPr>
          <a:xfrm>
            <a:off x="961618" y="60237"/>
            <a:ext cx="1997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“Tiny buffers”</a:t>
            </a:r>
            <a:endParaRPr lang="en-SG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CBF8D1-71E4-4E50-84C6-6467DD4D9908}"/>
              </a:ext>
            </a:extLst>
          </p:cNvPr>
          <p:cNvSpPr txBox="1"/>
          <p:nvPr/>
        </p:nvSpPr>
        <p:spPr>
          <a:xfrm>
            <a:off x="1886711" y="2035466"/>
            <a:ext cx="20924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TDGZOU+TimesNewRomanPSMT"/>
              </a:rPr>
              <a:t>Paced Traffic</a:t>
            </a:r>
            <a:endParaRPr lang="en-SG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AF6EAD-39DB-45C2-B9DB-102A555E3754}"/>
              </a:ext>
            </a:extLst>
          </p:cNvPr>
          <p:cNvSpPr txBox="1"/>
          <p:nvPr/>
        </p:nvSpPr>
        <p:spPr>
          <a:xfrm>
            <a:off x="1886711" y="3200374"/>
            <a:ext cx="20924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400" b="0" i="0" u="none" strike="noStrike" baseline="0" dirty="0">
                <a:solidFill>
                  <a:srgbClr val="000000"/>
                </a:solidFill>
                <a:latin typeface="TDGZOU+TimesNewRomanPSMT"/>
              </a:rPr>
              <a:t>Only 20-50 packet buffers </a:t>
            </a:r>
            <a:endParaRPr lang="en-SG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9FF34D-090D-4A6E-B0AD-4569EA198271}"/>
              </a:ext>
            </a:extLst>
          </p:cNvPr>
          <p:cNvSpPr txBox="1"/>
          <p:nvPr/>
        </p:nvSpPr>
        <p:spPr>
          <a:xfrm>
            <a:off x="3168208" y="60236"/>
            <a:ext cx="2186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“Small buffers”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2936381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862" y="425392"/>
            <a:ext cx="8520120" cy="572400"/>
          </a:xfrm>
        </p:spPr>
        <p:txBody>
          <a:bodyPr>
            <a:noAutofit/>
          </a:bodyPr>
          <a:lstStyle/>
          <a:p>
            <a:pPr algn="ctr"/>
            <a:r>
              <a:rPr lang="en-US" sz="4800" spc="-1" dirty="0">
                <a:latin typeface="URWBookmanL-Ligh"/>
              </a:rPr>
              <a:t>CoDeL  </a:t>
            </a:r>
            <a:endParaRPr lang="en-IN" sz="4800" spc="-1" dirty="0">
              <a:solidFill>
                <a:srgbClr val="000000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/>
          </p:nvPr>
        </p:nvSpPr>
        <p:spPr>
          <a:xfrm>
            <a:off x="629819" y="1558116"/>
            <a:ext cx="7964906" cy="2982960"/>
          </a:xfrm>
        </p:spPr>
        <p:txBody>
          <a:bodyPr/>
          <a:lstStyle/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Buffer overflow </a:t>
            </a:r>
            <a:r>
              <a:rPr lang="en-SG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 drop packet (as per normal)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SG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Track local minimum queue delay (time)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SG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Start dropping when delay &gt; target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Next drop time is decreased in inverse proportion to the square root of the number of drops since we started dropping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When delay &lt; target, stop dropping</a:t>
            </a:r>
            <a:endParaRPr lang="en-SG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114300"/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SG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294967295"/>
          </p:nvPr>
        </p:nvSpPr>
        <p:spPr>
          <a:xfrm>
            <a:off x="8594725" y="4662488"/>
            <a:ext cx="549275" cy="393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522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C921D-364A-41C9-B3C4-D9DEB3B4C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SG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2F1525-4EE8-40B3-BD16-FEDEFD5490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44A2D9-687E-49D3-B042-DA32D6A72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38" y="0"/>
            <a:ext cx="873652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7704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475F881-995F-4214-900E-282BF7B00C18}"/>
              </a:ext>
            </a:extLst>
          </p:cNvPr>
          <p:cNvCxnSpPr>
            <a:cxnSpLocks/>
          </p:cNvCxnSpPr>
          <p:nvPr/>
        </p:nvCxnSpPr>
        <p:spPr>
          <a:xfrm flipV="1">
            <a:off x="1154657" y="2060633"/>
            <a:ext cx="2417672" cy="253998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7E4FB18-5913-4526-A358-B066F00066BB}"/>
              </a:ext>
            </a:extLst>
          </p:cNvPr>
          <p:cNvCxnSpPr>
            <a:cxnSpLocks/>
          </p:cNvCxnSpPr>
          <p:nvPr/>
        </p:nvCxnSpPr>
        <p:spPr>
          <a:xfrm flipH="1">
            <a:off x="3550285" y="1543050"/>
            <a:ext cx="16474" cy="3117882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4AC6D1E-2430-4460-83D2-BD0003D28A6D}"/>
              </a:ext>
            </a:extLst>
          </p:cNvPr>
          <p:cNvCxnSpPr>
            <a:cxnSpLocks/>
          </p:cNvCxnSpPr>
          <p:nvPr/>
        </p:nvCxnSpPr>
        <p:spPr>
          <a:xfrm flipV="1">
            <a:off x="1143000" y="648055"/>
            <a:ext cx="22925" cy="3987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720B75E-B54C-40E8-9691-A0BE17030F05}"/>
              </a:ext>
            </a:extLst>
          </p:cNvPr>
          <p:cNvCxnSpPr/>
          <p:nvPr/>
        </p:nvCxnSpPr>
        <p:spPr>
          <a:xfrm>
            <a:off x="1152144" y="4635516"/>
            <a:ext cx="66202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4624220-F92F-4CCB-BC3C-F1DE5784C714}"/>
              </a:ext>
            </a:extLst>
          </p:cNvPr>
          <p:cNvCxnSpPr>
            <a:cxnSpLocks/>
          </p:cNvCxnSpPr>
          <p:nvPr/>
        </p:nvCxnSpPr>
        <p:spPr>
          <a:xfrm>
            <a:off x="1165925" y="2035217"/>
            <a:ext cx="6354969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090FBC6-7CFD-49F0-B504-73516564D505}"/>
              </a:ext>
            </a:extLst>
          </p:cNvPr>
          <p:cNvSpPr txBox="1"/>
          <p:nvPr/>
        </p:nvSpPr>
        <p:spPr>
          <a:xfrm>
            <a:off x="346553" y="336558"/>
            <a:ext cx="715260" cy="46166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rate</a:t>
            </a:r>
            <a:endParaRPr lang="en-SG" sz="2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95FF913-0C98-4978-920E-2D4AE9CED0DD}"/>
              </a:ext>
            </a:extLst>
          </p:cNvPr>
          <p:cNvSpPr txBox="1"/>
          <p:nvPr/>
        </p:nvSpPr>
        <p:spPr>
          <a:xfrm>
            <a:off x="7409697" y="3804519"/>
            <a:ext cx="1159292" cy="83099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pkts in </a:t>
            </a:r>
          </a:p>
          <a:p>
            <a:r>
              <a:rPr lang="en-US" sz="2400" dirty="0"/>
              <a:t>flight</a:t>
            </a:r>
            <a:endParaRPr lang="en-SG" sz="2400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053FBE3-9FEE-4ECE-BF07-CCCE1795B7A8}"/>
              </a:ext>
            </a:extLst>
          </p:cNvPr>
          <p:cNvCxnSpPr>
            <a:cxnSpLocks/>
          </p:cNvCxnSpPr>
          <p:nvPr/>
        </p:nvCxnSpPr>
        <p:spPr>
          <a:xfrm>
            <a:off x="3566759" y="2041573"/>
            <a:ext cx="3834003" cy="1270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A01B137-363C-41E3-BB48-F843166E8286}"/>
              </a:ext>
            </a:extLst>
          </p:cNvPr>
          <p:cNvSpPr txBox="1"/>
          <p:nvPr/>
        </p:nvSpPr>
        <p:spPr>
          <a:xfrm>
            <a:off x="3155425" y="4646347"/>
            <a:ext cx="817853" cy="46166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BDP</a:t>
            </a:r>
            <a:endParaRPr lang="en-SG" sz="2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E80F616-3392-4E3E-9DAE-65687CC7C2DE}"/>
              </a:ext>
            </a:extLst>
          </p:cNvPr>
          <p:cNvSpPr txBox="1"/>
          <p:nvPr/>
        </p:nvSpPr>
        <p:spPr>
          <a:xfrm>
            <a:off x="235795" y="1739271"/>
            <a:ext cx="971741" cy="46166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BtlBw</a:t>
            </a:r>
            <a:endParaRPr lang="en-SG" sz="24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302EB24-9402-4D76-AEA0-C61C94FA69DB}"/>
              </a:ext>
            </a:extLst>
          </p:cNvPr>
          <p:cNvSpPr/>
          <p:nvPr/>
        </p:nvSpPr>
        <p:spPr>
          <a:xfrm>
            <a:off x="1384662" y="4191442"/>
            <a:ext cx="132035" cy="1710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1A46A79-1738-4C19-B51B-5EDCB9B21B64}"/>
              </a:ext>
            </a:extLst>
          </p:cNvPr>
          <p:cNvSpPr/>
          <p:nvPr/>
        </p:nvSpPr>
        <p:spPr>
          <a:xfrm>
            <a:off x="1832337" y="3752168"/>
            <a:ext cx="132035" cy="1710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4FFBB21-F8AD-4B6B-B986-16248F9F0E51}"/>
              </a:ext>
            </a:extLst>
          </p:cNvPr>
          <p:cNvSpPr/>
          <p:nvPr/>
        </p:nvSpPr>
        <p:spPr>
          <a:xfrm>
            <a:off x="1428369" y="3804519"/>
            <a:ext cx="381043" cy="357906"/>
          </a:xfrm>
          <a:custGeom>
            <a:avLst/>
            <a:gdLst>
              <a:gd name="connsiteX0" fmla="*/ 9906 w 448056"/>
              <a:gd name="connsiteY0" fmla="*/ 362628 h 362628"/>
              <a:gd name="connsiteX1" fmla="*/ 381 w 448056"/>
              <a:gd name="connsiteY1" fmla="*/ 315003 h 362628"/>
              <a:gd name="connsiteX2" fmla="*/ 48006 w 448056"/>
              <a:gd name="connsiteY2" fmla="*/ 191178 h 362628"/>
              <a:gd name="connsiteX3" fmla="*/ 76581 w 448056"/>
              <a:gd name="connsiteY3" fmla="*/ 162603 h 362628"/>
              <a:gd name="connsiteX4" fmla="*/ 124206 w 448056"/>
              <a:gd name="connsiteY4" fmla="*/ 105453 h 362628"/>
              <a:gd name="connsiteX5" fmla="*/ 162306 w 448056"/>
              <a:gd name="connsiteY5" fmla="*/ 67353 h 362628"/>
              <a:gd name="connsiteX6" fmla="*/ 200406 w 448056"/>
              <a:gd name="connsiteY6" fmla="*/ 48303 h 362628"/>
              <a:gd name="connsiteX7" fmla="*/ 228981 w 448056"/>
              <a:gd name="connsiteY7" fmla="*/ 29253 h 362628"/>
              <a:gd name="connsiteX8" fmla="*/ 257556 w 448056"/>
              <a:gd name="connsiteY8" fmla="*/ 19728 h 362628"/>
              <a:gd name="connsiteX9" fmla="*/ 448056 w 448056"/>
              <a:gd name="connsiteY9" fmla="*/ 678 h 36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8056" h="362628">
                <a:moveTo>
                  <a:pt x="9906" y="362628"/>
                </a:moveTo>
                <a:cubicBezTo>
                  <a:pt x="6731" y="346753"/>
                  <a:pt x="-1909" y="331030"/>
                  <a:pt x="381" y="315003"/>
                </a:cubicBezTo>
                <a:cubicBezTo>
                  <a:pt x="2437" y="300612"/>
                  <a:pt x="30104" y="216241"/>
                  <a:pt x="48006" y="191178"/>
                </a:cubicBezTo>
                <a:cubicBezTo>
                  <a:pt x="55836" y="180217"/>
                  <a:pt x="67056" y="172128"/>
                  <a:pt x="76581" y="162603"/>
                </a:cubicBezTo>
                <a:cubicBezTo>
                  <a:pt x="92842" y="113819"/>
                  <a:pt x="75360" y="148193"/>
                  <a:pt x="124206" y="105453"/>
                </a:cubicBezTo>
                <a:cubicBezTo>
                  <a:pt x="137723" y="93626"/>
                  <a:pt x="147938" y="78129"/>
                  <a:pt x="162306" y="67353"/>
                </a:cubicBezTo>
                <a:cubicBezTo>
                  <a:pt x="173665" y="58834"/>
                  <a:pt x="188078" y="55348"/>
                  <a:pt x="200406" y="48303"/>
                </a:cubicBezTo>
                <a:cubicBezTo>
                  <a:pt x="210345" y="42623"/>
                  <a:pt x="218742" y="34373"/>
                  <a:pt x="228981" y="29253"/>
                </a:cubicBezTo>
                <a:cubicBezTo>
                  <a:pt x="237961" y="24763"/>
                  <a:pt x="247773" y="21986"/>
                  <a:pt x="257556" y="19728"/>
                </a:cubicBezTo>
                <a:cubicBezTo>
                  <a:pt x="367088" y="-5549"/>
                  <a:pt x="336951" y="678"/>
                  <a:pt x="448056" y="678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65F9B78-7E42-44F5-B181-888C555AEE2B}"/>
              </a:ext>
            </a:extLst>
          </p:cNvPr>
          <p:cNvSpPr/>
          <p:nvPr/>
        </p:nvSpPr>
        <p:spPr>
          <a:xfrm>
            <a:off x="2547813" y="2931766"/>
            <a:ext cx="132035" cy="1710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44F00EB6-A7D4-49E1-9E2F-16CA57BDBEB9}"/>
              </a:ext>
            </a:extLst>
          </p:cNvPr>
          <p:cNvSpPr/>
          <p:nvPr/>
        </p:nvSpPr>
        <p:spPr>
          <a:xfrm>
            <a:off x="1898354" y="2931766"/>
            <a:ext cx="627415" cy="756765"/>
          </a:xfrm>
          <a:custGeom>
            <a:avLst/>
            <a:gdLst>
              <a:gd name="connsiteX0" fmla="*/ 9906 w 448056"/>
              <a:gd name="connsiteY0" fmla="*/ 362628 h 362628"/>
              <a:gd name="connsiteX1" fmla="*/ 381 w 448056"/>
              <a:gd name="connsiteY1" fmla="*/ 315003 h 362628"/>
              <a:gd name="connsiteX2" fmla="*/ 48006 w 448056"/>
              <a:gd name="connsiteY2" fmla="*/ 191178 h 362628"/>
              <a:gd name="connsiteX3" fmla="*/ 76581 w 448056"/>
              <a:gd name="connsiteY3" fmla="*/ 162603 h 362628"/>
              <a:gd name="connsiteX4" fmla="*/ 124206 w 448056"/>
              <a:gd name="connsiteY4" fmla="*/ 105453 h 362628"/>
              <a:gd name="connsiteX5" fmla="*/ 162306 w 448056"/>
              <a:gd name="connsiteY5" fmla="*/ 67353 h 362628"/>
              <a:gd name="connsiteX6" fmla="*/ 200406 w 448056"/>
              <a:gd name="connsiteY6" fmla="*/ 48303 h 362628"/>
              <a:gd name="connsiteX7" fmla="*/ 228981 w 448056"/>
              <a:gd name="connsiteY7" fmla="*/ 29253 h 362628"/>
              <a:gd name="connsiteX8" fmla="*/ 257556 w 448056"/>
              <a:gd name="connsiteY8" fmla="*/ 19728 h 362628"/>
              <a:gd name="connsiteX9" fmla="*/ 448056 w 448056"/>
              <a:gd name="connsiteY9" fmla="*/ 678 h 36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8056" h="362628">
                <a:moveTo>
                  <a:pt x="9906" y="362628"/>
                </a:moveTo>
                <a:cubicBezTo>
                  <a:pt x="6731" y="346753"/>
                  <a:pt x="-1909" y="331030"/>
                  <a:pt x="381" y="315003"/>
                </a:cubicBezTo>
                <a:cubicBezTo>
                  <a:pt x="2437" y="300612"/>
                  <a:pt x="30104" y="216241"/>
                  <a:pt x="48006" y="191178"/>
                </a:cubicBezTo>
                <a:cubicBezTo>
                  <a:pt x="55836" y="180217"/>
                  <a:pt x="67056" y="172128"/>
                  <a:pt x="76581" y="162603"/>
                </a:cubicBezTo>
                <a:cubicBezTo>
                  <a:pt x="92842" y="113819"/>
                  <a:pt x="75360" y="148193"/>
                  <a:pt x="124206" y="105453"/>
                </a:cubicBezTo>
                <a:cubicBezTo>
                  <a:pt x="137723" y="93626"/>
                  <a:pt x="147938" y="78129"/>
                  <a:pt x="162306" y="67353"/>
                </a:cubicBezTo>
                <a:cubicBezTo>
                  <a:pt x="173665" y="58834"/>
                  <a:pt x="188078" y="55348"/>
                  <a:pt x="200406" y="48303"/>
                </a:cubicBezTo>
                <a:cubicBezTo>
                  <a:pt x="210345" y="42623"/>
                  <a:pt x="218742" y="34373"/>
                  <a:pt x="228981" y="29253"/>
                </a:cubicBezTo>
                <a:cubicBezTo>
                  <a:pt x="237961" y="24763"/>
                  <a:pt x="247773" y="21986"/>
                  <a:pt x="257556" y="19728"/>
                </a:cubicBezTo>
                <a:cubicBezTo>
                  <a:pt x="367088" y="-5549"/>
                  <a:pt x="336951" y="678"/>
                  <a:pt x="448056" y="678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6F6DBD3-6F75-4CEC-9DC4-E1E2012CA75A}"/>
              </a:ext>
            </a:extLst>
          </p:cNvPr>
          <p:cNvSpPr/>
          <p:nvPr/>
        </p:nvSpPr>
        <p:spPr>
          <a:xfrm>
            <a:off x="3396206" y="2115432"/>
            <a:ext cx="132035" cy="1710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1F48AEA2-43A1-443B-9486-0A364AB188A3}"/>
              </a:ext>
            </a:extLst>
          </p:cNvPr>
          <p:cNvSpPr/>
          <p:nvPr/>
        </p:nvSpPr>
        <p:spPr>
          <a:xfrm>
            <a:off x="2634701" y="2169586"/>
            <a:ext cx="719894" cy="756765"/>
          </a:xfrm>
          <a:custGeom>
            <a:avLst/>
            <a:gdLst>
              <a:gd name="connsiteX0" fmla="*/ 9906 w 448056"/>
              <a:gd name="connsiteY0" fmla="*/ 362628 h 362628"/>
              <a:gd name="connsiteX1" fmla="*/ 381 w 448056"/>
              <a:gd name="connsiteY1" fmla="*/ 315003 h 362628"/>
              <a:gd name="connsiteX2" fmla="*/ 48006 w 448056"/>
              <a:gd name="connsiteY2" fmla="*/ 191178 h 362628"/>
              <a:gd name="connsiteX3" fmla="*/ 76581 w 448056"/>
              <a:gd name="connsiteY3" fmla="*/ 162603 h 362628"/>
              <a:gd name="connsiteX4" fmla="*/ 124206 w 448056"/>
              <a:gd name="connsiteY4" fmla="*/ 105453 h 362628"/>
              <a:gd name="connsiteX5" fmla="*/ 162306 w 448056"/>
              <a:gd name="connsiteY5" fmla="*/ 67353 h 362628"/>
              <a:gd name="connsiteX6" fmla="*/ 200406 w 448056"/>
              <a:gd name="connsiteY6" fmla="*/ 48303 h 362628"/>
              <a:gd name="connsiteX7" fmla="*/ 228981 w 448056"/>
              <a:gd name="connsiteY7" fmla="*/ 29253 h 362628"/>
              <a:gd name="connsiteX8" fmla="*/ 257556 w 448056"/>
              <a:gd name="connsiteY8" fmla="*/ 19728 h 362628"/>
              <a:gd name="connsiteX9" fmla="*/ 448056 w 448056"/>
              <a:gd name="connsiteY9" fmla="*/ 678 h 36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8056" h="362628">
                <a:moveTo>
                  <a:pt x="9906" y="362628"/>
                </a:moveTo>
                <a:cubicBezTo>
                  <a:pt x="6731" y="346753"/>
                  <a:pt x="-1909" y="331030"/>
                  <a:pt x="381" y="315003"/>
                </a:cubicBezTo>
                <a:cubicBezTo>
                  <a:pt x="2437" y="300612"/>
                  <a:pt x="30104" y="216241"/>
                  <a:pt x="48006" y="191178"/>
                </a:cubicBezTo>
                <a:cubicBezTo>
                  <a:pt x="55836" y="180217"/>
                  <a:pt x="67056" y="172128"/>
                  <a:pt x="76581" y="162603"/>
                </a:cubicBezTo>
                <a:cubicBezTo>
                  <a:pt x="92842" y="113819"/>
                  <a:pt x="75360" y="148193"/>
                  <a:pt x="124206" y="105453"/>
                </a:cubicBezTo>
                <a:cubicBezTo>
                  <a:pt x="137723" y="93626"/>
                  <a:pt x="147938" y="78129"/>
                  <a:pt x="162306" y="67353"/>
                </a:cubicBezTo>
                <a:cubicBezTo>
                  <a:pt x="173665" y="58834"/>
                  <a:pt x="188078" y="55348"/>
                  <a:pt x="200406" y="48303"/>
                </a:cubicBezTo>
                <a:cubicBezTo>
                  <a:pt x="210345" y="42623"/>
                  <a:pt x="218742" y="34373"/>
                  <a:pt x="228981" y="29253"/>
                </a:cubicBezTo>
                <a:cubicBezTo>
                  <a:pt x="237961" y="24763"/>
                  <a:pt x="247773" y="21986"/>
                  <a:pt x="257556" y="19728"/>
                </a:cubicBezTo>
                <a:cubicBezTo>
                  <a:pt x="367088" y="-5549"/>
                  <a:pt x="336951" y="678"/>
                  <a:pt x="448056" y="678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TextShape 1">
            <a:extLst>
              <a:ext uri="{FF2B5EF4-FFF2-40B4-BE49-F238E27FC236}">
                <a16:creationId xmlns:a16="http://schemas.microsoft.com/office/drawing/2014/main" id="{14FD2E77-3475-49FD-8723-15B73E4646DB}"/>
              </a:ext>
            </a:extLst>
          </p:cNvPr>
          <p:cNvSpPr txBox="1"/>
          <p:nvPr/>
        </p:nvSpPr>
        <p:spPr>
          <a:xfrm>
            <a:off x="143297" y="149016"/>
            <a:ext cx="8818920" cy="1062167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spc="-1" dirty="0">
                <a:latin typeface="URWBookmanL-Ligh"/>
              </a:rPr>
              <a:t>Startup</a:t>
            </a:r>
            <a:endParaRPr lang="en-IN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9C8DF75-81F5-4695-8D19-4255D3C4B8EE}"/>
              </a:ext>
            </a:extLst>
          </p:cNvPr>
          <p:cNvSpPr/>
          <p:nvPr/>
        </p:nvSpPr>
        <p:spPr>
          <a:xfrm>
            <a:off x="4552757" y="1944424"/>
            <a:ext cx="132035" cy="1710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B789B3-9118-4EE5-9A4B-58DAD5CD54C0}"/>
              </a:ext>
            </a:extLst>
          </p:cNvPr>
          <p:cNvSpPr/>
          <p:nvPr/>
        </p:nvSpPr>
        <p:spPr>
          <a:xfrm>
            <a:off x="3531645" y="1671352"/>
            <a:ext cx="1029639" cy="457200"/>
          </a:xfrm>
          <a:custGeom>
            <a:avLst/>
            <a:gdLst>
              <a:gd name="connsiteX0" fmla="*/ 0 w 1029639"/>
              <a:gd name="connsiteY0" fmla="*/ 457200 h 457200"/>
              <a:gd name="connsiteX1" fmla="*/ 9525 w 1029639"/>
              <a:gd name="connsiteY1" fmla="*/ 409575 h 457200"/>
              <a:gd name="connsiteX2" fmla="*/ 76200 w 1029639"/>
              <a:gd name="connsiteY2" fmla="*/ 314325 h 457200"/>
              <a:gd name="connsiteX3" fmla="*/ 142875 w 1029639"/>
              <a:gd name="connsiteY3" fmla="*/ 200025 h 457200"/>
              <a:gd name="connsiteX4" fmla="*/ 219075 w 1029639"/>
              <a:gd name="connsiteY4" fmla="*/ 114300 h 457200"/>
              <a:gd name="connsiteX5" fmla="*/ 266700 w 1029639"/>
              <a:gd name="connsiteY5" fmla="*/ 85725 h 457200"/>
              <a:gd name="connsiteX6" fmla="*/ 409575 w 1029639"/>
              <a:gd name="connsiteY6" fmla="*/ 28575 h 457200"/>
              <a:gd name="connsiteX7" fmla="*/ 485775 w 1029639"/>
              <a:gd name="connsiteY7" fmla="*/ 19050 h 457200"/>
              <a:gd name="connsiteX8" fmla="*/ 571500 w 1029639"/>
              <a:gd name="connsiteY8" fmla="*/ 0 h 457200"/>
              <a:gd name="connsiteX9" fmla="*/ 762000 w 1029639"/>
              <a:gd name="connsiteY9" fmla="*/ 19050 h 457200"/>
              <a:gd name="connsiteX10" fmla="*/ 914400 w 1029639"/>
              <a:gd name="connsiteY10" fmla="*/ 85725 h 457200"/>
              <a:gd name="connsiteX11" fmla="*/ 981075 w 1029639"/>
              <a:gd name="connsiteY11" fmla="*/ 152400 h 457200"/>
              <a:gd name="connsiteX12" fmla="*/ 1000125 w 1029639"/>
              <a:gd name="connsiteY12" fmla="*/ 190500 h 457200"/>
              <a:gd name="connsiteX13" fmla="*/ 1028700 w 1029639"/>
              <a:gd name="connsiteY13" fmla="*/ 257175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29639" h="457200">
                <a:moveTo>
                  <a:pt x="0" y="457200"/>
                </a:moveTo>
                <a:cubicBezTo>
                  <a:pt x="3175" y="441325"/>
                  <a:pt x="4405" y="424934"/>
                  <a:pt x="9525" y="409575"/>
                </a:cubicBezTo>
                <a:cubicBezTo>
                  <a:pt x="24179" y="365613"/>
                  <a:pt x="46530" y="353885"/>
                  <a:pt x="76200" y="314325"/>
                </a:cubicBezTo>
                <a:cubicBezTo>
                  <a:pt x="142881" y="225417"/>
                  <a:pt x="88464" y="290711"/>
                  <a:pt x="142875" y="200025"/>
                </a:cubicBezTo>
                <a:cubicBezTo>
                  <a:pt x="159146" y="172907"/>
                  <a:pt x="196675" y="132220"/>
                  <a:pt x="219075" y="114300"/>
                </a:cubicBezTo>
                <a:cubicBezTo>
                  <a:pt x="233531" y="102735"/>
                  <a:pt x="250447" y="94590"/>
                  <a:pt x="266700" y="85725"/>
                </a:cubicBezTo>
                <a:cubicBezTo>
                  <a:pt x="314790" y="59494"/>
                  <a:pt x="354556" y="41521"/>
                  <a:pt x="409575" y="28575"/>
                </a:cubicBezTo>
                <a:cubicBezTo>
                  <a:pt x="434492" y="22712"/>
                  <a:pt x="460567" y="23498"/>
                  <a:pt x="485775" y="19050"/>
                </a:cubicBezTo>
                <a:cubicBezTo>
                  <a:pt x="514602" y="13963"/>
                  <a:pt x="542925" y="6350"/>
                  <a:pt x="571500" y="0"/>
                </a:cubicBezTo>
                <a:cubicBezTo>
                  <a:pt x="635000" y="6350"/>
                  <a:pt x="699572" y="5808"/>
                  <a:pt x="762000" y="19050"/>
                </a:cubicBezTo>
                <a:cubicBezTo>
                  <a:pt x="777120" y="22257"/>
                  <a:pt x="879935" y="54707"/>
                  <a:pt x="914400" y="85725"/>
                </a:cubicBezTo>
                <a:cubicBezTo>
                  <a:pt x="937762" y="106751"/>
                  <a:pt x="967019" y="124287"/>
                  <a:pt x="981075" y="152400"/>
                </a:cubicBezTo>
                <a:cubicBezTo>
                  <a:pt x="987425" y="165100"/>
                  <a:pt x="991872" y="178946"/>
                  <a:pt x="1000125" y="190500"/>
                </a:cubicBezTo>
                <a:cubicBezTo>
                  <a:pt x="1037680" y="243077"/>
                  <a:pt x="1028700" y="191442"/>
                  <a:pt x="1028700" y="257175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6" name="TextShape 1">
            <a:extLst>
              <a:ext uri="{FF2B5EF4-FFF2-40B4-BE49-F238E27FC236}">
                <a16:creationId xmlns:a16="http://schemas.microsoft.com/office/drawing/2014/main" id="{FB2B1F42-B69D-4269-907D-A50FDA96BBBE}"/>
              </a:ext>
            </a:extLst>
          </p:cNvPr>
          <p:cNvSpPr txBox="1"/>
          <p:nvPr/>
        </p:nvSpPr>
        <p:spPr>
          <a:xfrm>
            <a:off x="1276628" y="883819"/>
            <a:ext cx="2178773" cy="1062167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spc="-1" dirty="0">
                <a:latin typeface="URWBookmanL-Ligh"/>
              </a:rPr>
              <a:t>Increase sending rate by 2.89 times every RTT</a:t>
            </a:r>
            <a:endParaRPr lang="en-IN" sz="2000" b="0" strike="noStrike" spc="-1" dirty="0">
              <a:solidFill>
                <a:srgbClr val="000000"/>
              </a:solidFill>
            </a:endParaRPr>
          </a:p>
        </p:txBody>
      </p:sp>
      <p:sp>
        <p:nvSpPr>
          <p:cNvPr id="67" name="CustomShape 2">
            <a:extLst>
              <a:ext uri="{FF2B5EF4-FFF2-40B4-BE49-F238E27FC236}">
                <a16:creationId xmlns:a16="http://schemas.microsoft.com/office/drawing/2014/main" id="{48AD2FBF-83D1-4CBA-8EF1-74B0BB059117}"/>
              </a:ext>
            </a:extLst>
          </p:cNvPr>
          <p:cNvSpPr/>
          <p:nvPr/>
        </p:nvSpPr>
        <p:spPr>
          <a:xfrm>
            <a:off x="5307632" y="972240"/>
            <a:ext cx="3988585" cy="21222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6600" b="0" strike="noStrike" spc="-1" dirty="0">
                <a:solidFill>
                  <a:srgbClr val="FF0000"/>
                </a:solidFill>
                <a:latin typeface="URWBookmanL-Ligh"/>
                <a:ea typeface="Arial"/>
              </a:rPr>
              <a:t>When to stop?</a:t>
            </a:r>
            <a:endParaRPr lang="en-IN" sz="6600" b="0" strike="noStrike" spc="-1" dirty="0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04E384-6E7D-46F0-8AE6-BC270CD9E5D6}"/>
              </a:ext>
            </a:extLst>
          </p:cNvPr>
          <p:cNvSpPr txBox="1"/>
          <p:nvPr/>
        </p:nvSpPr>
        <p:spPr>
          <a:xfrm>
            <a:off x="3719864" y="3357320"/>
            <a:ext cx="37609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 RTTs where throughput </a:t>
            </a:r>
          </a:p>
          <a:p>
            <a:r>
              <a:rPr lang="en-US" sz="2400" dirty="0"/>
              <a:t>does not increase &gt; 25%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332274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475F881-995F-4214-900E-282BF7B00C18}"/>
              </a:ext>
            </a:extLst>
          </p:cNvPr>
          <p:cNvCxnSpPr>
            <a:cxnSpLocks/>
          </p:cNvCxnSpPr>
          <p:nvPr/>
        </p:nvCxnSpPr>
        <p:spPr>
          <a:xfrm flipV="1">
            <a:off x="1154657" y="2060633"/>
            <a:ext cx="2417672" cy="253998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7E4FB18-5913-4526-A358-B066F00066BB}"/>
              </a:ext>
            </a:extLst>
          </p:cNvPr>
          <p:cNvCxnSpPr>
            <a:cxnSpLocks/>
          </p:cNvCxnSpPr>
          <p:nvPr/>
        </p:nvCxnSpPr>
        <p:spPr>
          <a:xfrm flipH="1">
            <a:off x="3550285" y="1543050"/>
            <a:ext cx="16474" cy="3117882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4AC6D1E-2430-4460-83D2-BD0003D28A6D}"/>
              </a:ext>
            </a:extLst>
          </p:cNvPr>
          <p:cNvCxnSpPr>
            <a:cxnSpLocks/>
          </p:cNvCxnSpPr>
          <p:nvPr/>
        </p:nvCxnSpPr>
        <p:spPr>
          <a:xfrm flipV="1">
            <a:off x="1143000" y="648055"/>
            <a:ext cx="22925" cy="3987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720B75E-B54C-40E8-9691-A0BE17030F05}"/>
              </a:ext>
            </a:extLst>
          </p:cNvPr>
          <p:cNvCxnSpPr/>
          <p:nvPr/>
        </p:nvCxnSpPr>
        <p:spPr>
          <a:xfrm>
            <a:off x="1152144" y="4635516"/>
            <a:ext cx="66202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4624220-F92F-4CCB-BC3C-F1DE5784C714}"/>
              </a:ext>
            </a:extLst>
          </p:cNvPr>
          <p:cNvCxnSpPr>
            <a:cxnSpLocks/>
          </p:cNvCxnSpPr>
          <p:nvPr/>
        </p:nvCxnSpPr>
        <p:spPr>
          <a:xfrm>
            <a:off x="1165925" y="2035217"/>
            <a:ext cx="6354969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090FBC6-7CFD-49F0-B504-73516564D505}"/>
              </a:ext>
            </a:extLst>
          </p:cNvPr>
          <p:cNvSpPr txBox="1"/>
          <p:nvPr/>
        </p:nvSpPr>
        <p:spPr>
          <a:xfrm>
            <a:off x="346553" y="336558"/>
            <a:ext cx="715260" cy="46166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rate</a:t>
            </a:r>
            <a:endParaRPr lang="en-SG" sz="2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95FF913-0C98-4978-920E-2D4AE9CED0DD}"/>
              </a:ext>
            </a:extLst>
          </p:cNvPr>
          <p:cNvSpPr txBox="1"/>
          <p:nvPr/>
        </p:nvSpPr>
        <p:spPr>
          <a:xfrm>
            <a:off x="7409697" y="3804519"/>
            <a:ext cx="1159292" cy="83099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pkts in </a:t>
            </a:r>
          </a:p>
          <a:p>
            <a:r>
              <a:rPr lang="en-US" sz="2400" dirty="0"/>
              <a:t>flight</a:t>
            </a:r>
            <a:endParaRPr lang="en-SG" sz="2400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053FBE3-9FEE-4ECE-BF07-CCCE1795B7A8}"/>
              </a:ext>
            </a:extLst>
          </p:cNvPr>
          <p:cNvCxnSpPr>
            <a:cxnSpLocks/>
          </p:cNvCxnSpPr>
          <p:nvPr/>
        </p:nvCxnSpPr>
        <p:spPr>
          <a:xfrm>
            <a:off x="3566759" y="2041573"/>
            <a:ext cx="3834003" cy="1270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A01B137-363C-41E3-BB48-F843166E8286}"/>
              </a:ext>
            </a:extLst>
          </p:cNvPr>
          <p:cNvSpPr txBox="1"/>
          <p:nvPr/>
        </p:nvSpPr>
        <p:spPr>
          <a:xfrm>
            <a:off x="3155425" y="4646347"/>
            <a:ext cx="817853" cy="46166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BDP</a:t>
            </a:r>
            <a:endParaRPr lang="en-SG" sz="2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E80F616-3392-4E3E-9DAE-65687CC7C2DE}"/>
              </a:ext>
            </a:extLst>
          </p:cNvPr>
          <p:cNvSpPr txBox="1"/>
          <p:nvPr/>
        </p:nvSpPr>
        <p:spPr>
          <a:xfrm>
            <a:off x="235795" y="1739271"/>
            <a:ext cx="971741" cy="46166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BtlBw</a:t>
            </a:r>
            <a:endParaRPr lang="en-SG" sz="2400" dirty="0"/>
          </a:p>
        </p:txBody>
      </p:sp>
      <p:sp>
        <p:nvSpPr>
          <p:cNvPr id="43" name="TextShape 1">
            <a:extLst>
              <a:ext uri="{FF2B5EF4-FFF2-40B4-BE49-F238E27FC236}">
                <a16:creationId xmlns:a16="http://schemas.microsoft.com/office/drawing/2014/main" id="{14FD2E77-3475-49FD-8723-15B73E4646DB}"/>
              </a:ext>
            </a:extLst>
          </p:cNvPr>
          <p:cNvSpPr txBox="1"/>
          <p:nvPr/>
        </p:nvSpPr>
        <p:spPr>
          <a:xfrm>
            <a:off x="143297" y="149016"/>
            <a:ext cx="8818920" cy="1062167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spc="-1" dirty="0">
                <a:latin typeface="URWBookmanL-Ligh"/>
              </a:rPr>
              <a:t>Drain</a:t>
            </a:r>
            <a:endParaRPr lang="en-IN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9C8DF75-81F5-4695-8D19-4255D3C4B8EE}"/>
              </a:ext>
            </a:extLst>
          </p:cNvPr>
          <p:cNvSpPr/>
          <p:nvPr/>
        </p:nvSpPr>
        <p:spPr>
          <a:xfrm>
            <a:off x="6109097" y="1941302"/>
            <a:ext cx="132035" cy="1710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F58EDFD-D734-4498-83D4-486A0DB1C232}"/>
              </a:ext>
            </a:extLst>
          </p:cNvPr>
          <p:cNvSpPr/>
          <p:nvPr/>
        </p:nvSpPr>
        <p:spPr>
          <a:xfrm>
            <a:off x="4932035" y="1941302"/>
            <a:ext cx="132035" cy="1710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5DE6C218-7381-49A6-A779-77107289AF5F}"/>
              </a:ext>
            </a:extLst>
          </p:cNvPr>
          <p:cNvSpPr/>
          <p:nvPr/>
        </p:nvSpPr>
        <p:spPr>
          <a:xfrm>
            <a:off x="5054420" y="1628776"/>
            <a:ext cx="1079680" cy="333374"/>
          </a:xfrm>
          <a:custGeom>
            <a:avLst/>
            <a:gdLst>
              <a:gd name="connsiteX0" fmla="*/ 1171575 w 1171575"/>
              <a:gd name="connsiteY0" fmla="*/ 285750 h 285750"/>
              <a:gd name="connsiteX1" fmla="*/ 1162050 w 1171575"/>
              <a:gd name="connsiteY1" fmla="*/ 171450 h 285750"/>
              <a:gd name="connsiteX2" fmla="*/ 1133475 w 1171575"/>
              <a:gd name="connsiteY2" fmla="*/ 142875 h 285750"/>
              <a:gd name="connsiteX3" fmla="*/ 1076325 w 1171575"/>
              <a:gd name="connsiteY3" fmla="*/ 95250 h 285750"/>
              <a:gd name="connsiteX4" fmla="*/ 1038225 w 1171575"/>
              <a:gd name="connsiteY4" fmla="*/ 66675 h 285750"/>
              <a:gd name="connsiteX5" fmla="*/ 990600 w 1171575"/>
              <a:gd name="connsiteY5" fmla="*/ 47625 h 285750"/>
              <a:gd name="connsiteX6" fmla="*/ 742950 w 1171575"/>
              <a:gd name="connsiteY6" fmla="*/ 0 h 285750"/>
              <a:gd name="connsiteX7" fmla="*/ 247650 w 1171575"/>
              <a:gd name="connsiteY7" fmla="*/ 19050 h 285750"/>
              <a:gd name="connsiteX8" fmla="*/ 123825 w 1171575"/>
              <a:gd name="connsiteY8" fmla="*/ 95250 h 285750"/>
              <a:gd name="connsiteX9" fmla="*/ 85725 w 1171575"/>
              <a:gd name="connsiteY9" fmla="*/ 123825 h 285750"/>
              <a:gd name="connsiteX10" fmla="*/ 57150 w 1171575"/>
              <a:gd name="connsiteY10" fmla="*/ 152400 h 285750"/>
              <a:gd name="connsiteX11" fmla="*/ 28575 w 1171575"/>
              <a:gd name="connsiteY11" fmla="*/ 200025 h 285750"/>
              <a:gd name="connsiteX12" fmla="*/ 0 w 1171575"/>
              <a:gd name="connsiteY12" fmla="*/ 22860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1575" h="285750">
                <a:moveTo>
                  <a:pt x="1171575" y="285750"/>
                </a:moveTo>
                <a:cubicBezTo>
                  <a:pt x="1168400" y="247650"/>
                  <a:pt x="1171901" y="208391"/>
                  <a:pt x="1162050" y="171450"/>
                </a:cubicBezTo>
                <a:cubicBezTo>
                  <a:pt x="1158579" y="158434"/>
                  <a:pt x="1143543" y="151824"/>
                  <a:pt x="1133475" y="142875"/>
                </a:cubicBezTo>
                <a:cubicBezTo>
                  <a:pt x="1114941" y="126400"/>
                  <a:pt x="1095689" y="110741"/>
                  <a:pt x="1076325" y="95250"/>
                </a:cubicBezTo>
                <a:cubicBezTo>
                  <a:pt x="1063929" y="85333"/>
                  <a:pt x="1052102" y="74385"/>
                  <a:pt x="1038225" y="66675"/>
                </a:cubicBezTo>
                <a:cubicBezTo>
                  <a:pt x="1023279" y="58372"/>
                  <a:pt x="1007187" y="51772"/>
                  <a:pt x="990600" y="47625"/>
                </a:cubicBezTo>
                <a:cubicBezTo>
                  <a:pt x="862425" y="15581"/>
                  <a:pt x="843424" y="14353"/>
                  <a:pt x="742950" y="0"/>
                </a:cubicBezTo>
                <a:cubicBezTo>
                  <a:pt x="577850" y="6350"/>
                  <a:pt x="411514" y="-2094"/>
                  <a:pt x="247650" y="19050"/>
                </a:cubicBezTo>
                <a:cubicBezTo>
                  <a:pt x="242761" y="19681"/>
                  <a:pt x="152236" y="74957"/>
                  <a:pt x="123825" y="95250"/>
                </a:cubicBezTo>
                <a:cubicBezTo>
                  <a:pt x="110907" y="104477"/>
                  <a:pt x="97778" y="113494"/>
                  <a:pt x="85725" y="123825"/>
                </a:cubicBezTo>
                <a:cubicBezTo>
                  <a:pt x="75498" y="132591"/>
                  <a:pt x="65232" y="141624"/>
                  <a:pt x="57150" y="152400"/>
                </a:cubicBezTo>
                <a:cubicBezTo>
                  <a:pt x="46042" y="167211"/>
                  <a:pt x="39683" y="185214"/>
                  <a:pt x="28575" y="200025"/>
                </a:cubicBezTo>
                <a:cubicBezTo>
                  <a:pt x="20493" y="210801"/>
                  <a:pt x="0" y="228600"/>
                  <a:pt x="0" y="22860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60D3E61-A2BA-465C-98F0-09BB2196C067}"/>
              </a:ext>
            </a:extLst>
          </p:cNvPr>
          <p:cNvSpPr/>
          <p:nvPr/>
        </p:nvSpPr>
        <p:spPr>
          <a:xfrm>
            <a:off x="4178554" y="1970103"/>
            <a:ext cx="132035" cy="1710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411B72F-6186-4393-84FA-248D91789102}"/>
              </a:ext>
            </a:extLst>
          </p:cNvPr>
          <p:cNvSpPr/>
          <p:nvPr/>
        </p:nvSpPr>
        <p:spPr>
          <a:xfrm>
            <a:off x="3762755" y="1970103"/>
            <a:ext cx="132035" cy="1710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FA62DB9-0AE6-462D-8260-EFB2DDD52895}"/>
              </a:ext>
            </a:extLst>
          </p:cNvPr>
          <p:cNvSpPr/>
          <p:nvPr/>
        </p:nvSpPr>
        <p:spPr>
          <a:xfrm>
            <a:off x="4295775" y="1781175"/>
            <a:ext cx="657225" cy="152400"/>
          </a:xfrm>
          <a:custGeom>
            <a:avLst/>
            <a:gdLst>
              <a:gd name="connsiteX0" fmla="*/ 657225 w 657225"/>
              <a:gd name="connsiteY0" fmla="*/ 133350 h 152400"/>
              <a:gd name="connsiteX1" fmla="*/ 581025 w 657225"/>
              <a:gd name="connsiteY1" fmla="*/ 57150 h 152400"/>
              <a:gd name="connsiteX2" fmla="*/ 523875 w 657225"/>
              <a:gd name="connsiteY2" fmla="*/ 9525 h 152400"/>
              <a:gd name="connsiteX3" fmla="*/ 438150 w 657225"/>
              <a:gd name="connsiteY3" fmla="*/ 0 h 152400"/>
              <a:gd name="connsiteX4" fmla="*/ 171450 w 657225"/>
              <a:gd name="connsiteY4" fmla="*/ 9525 h 152400"/>
              <a:gd name="connsiteX5" fmla="*/ 133350 w 657225"/>
              <a:gd name="connsiteY5" fmla="*/ 28575 h 152400"/>
              <a:gd name="connsiteX6" fmla="*/ 47625 w 657225"/>
              <a:gd name="connsiteY6" fmla="*/ 76200 h 152400"/>
              <a:gd name="connsiteX7" fmla="*/ 0 w 657225"/>
              <a:gd name="connsiteY7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7225" h="152400">
                <a:moveTo>
                  <a:pt x="657225" y="133350"/>
                </a:moveTo>
                <a:cubicBezTo>
                  <a:pt x="590221" y="49595"/>
                  <a:pt x="650215" y="116456"/>
                  <a:pt x="581025" y="57150"/>
                </a:cubicBezTo>
                <a:cubicBezTo>
                  <a:pt x="567853" y="45860"/>
                  <a:pt x="543688" y="14478"/>
                  <a:pt x="523875" y="9525"/>
                </a:cubicBezTo>
                <a:cubicBezTo>
                  <a:pt x="495983" y="2552"/>
                  <a:pt x="466725" y="3175"/>
                  <a:pt x="438150" y="0"/>
                </a:cubicBezTo>
                <a:cubicBezTo>
                  <a:pt x="349250" y="3175"/>
                  <a:pt x="260018" y="1222"/>
                  <a:pt x="171450" y="9525"/>
                </a:cubicBezTo>
                <a:cubicBezTo>
                  <a:pt x="157313" y="10850"/>
                  <a:pt x="145762" y="21679"/>
                  <a:pt x="133350" y="28575"/>
                </a:cubicBezTo>
                <a:cubicBezTo>
                  <a:pt x="25709" y="88376"/>
                  <a:pt x="138976" y="30525"/>
                  <a:pt x="47625" y="76200"/>
                </a:cubicBezTo>
                <a:cubicBezTo>
                  <a:pt x="5587" y="139257"/>
                  <a:pt x="19764" y="112872"/>
                  <a:pt x="0" y="15240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71129F4-3D3B-4658-80D7-1C9725E7B50C}"/>
              </a:ext>
            </a:extLst>
          </p:cNvPr>
          <p:cNvSpPr/>
          <p:nvPr/>
        </p:nvSpPr>
        <p:spPr>
          <a:xfrm>
            <a:off x="3886200" y="1857375"/>
            <a:ext cx="334117" cy="104775"/>
          </a:xfrm>
          <a:custGeom>
            <a:avLst/>
            <a:gdLst>
              <a:gd name="connsiteX0" fmla="*/ 333375 w 334117"/>
              <a:gd name="connsiteY0" fmla="*/ 95250 h 104775"/>
              <a:gd name="connsiteX1" fmla="*/ 323850 w 334117"/>
              <a:gd name="connsiteY1" fmla="*/ 28575 h 104775"/>
              <a:gd name="connsiteX2" fmla="*/ 209550 w 334117"/>
              <a:gd name="connsiteY2" fmla="*/ 0 h 104775"/>
              <a:gd name="connsiteX3" fmla="*/ 66675 w 334117"/>
              <a:gd name="connsiteY3" fmla="*/ 9525 h 104775"/>
              <a:gd name="connsiteX4" fmla="*/ 19050 w 334117"/>
              <a:gd name="connsiteY4" fmla="*/ 66675 h 104775"/>
              <a:gd name="connsiteX5" fmla="*/ 0 w 334117"/>
              <a:gd name="connsiteY5" fmla="*/ 104775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4117" h="104775">
                <a:moveTo>
                  <a:pt x="333375" y="95250"/>
                </a:moveTo>
                <a:cubicBezTo>
                  <a:pt x="330200" y="73025"/>
                  <a:pt x="341645" y="42263"/>
                  <a:pt x="323850" y="28575"/>
                </a:cubicBezTo>
                <a:cubicBezTo>
                  <a:pt x="292722" y="4630"/>
                  <a:pt x="209550" y="0"/>
                  <a:pt x="209550" y="0"/>
                </a:cubicBezTo>
                <a:cubicBezTo>
                  <a:pt x="161925" y="3175"/>
                  <a:pt x="113269" y="-829"/>
                  <a:pt x="66675" y="9525"/>
                </a:cubicBezTo>
                <a:cubicBezTo>
                  <a:pt x="53780" y="12390"/>
                  <a:pt x="25367" y="55620"/>
                  <a:pt x="19050" y="66675"/>
                </a:cubicBezTo>
                <a:cubicBezTo>
                  <a:pt x="12005" y="79003"/>
                  <a:pt x="0" y="104775"/>
                  <a:pt x="0" y="104775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CustomShape 2">
            <a:extLst>
              <a:ext uri="{FF2B5EF4-FFF2-40B4-BE49-F238E27FC236}">
                <a16:creationId xmlns:a16="http://schemas.microsoft.com/office/drawing/2014/main" id="{00A859FD-90D3-485E-BBB5-8ADB341DB923}"/>
              </a:ext>
            </a:extLst>
          </p:cNvPr>
          <p:cNvSpPr/>
          <p:nvPr/>
        </p:nvSpPr>
        <p:spPr>
          <a:xfrm>
            <a:off x="3155425" y="3363256"/>
            <a:ext cx="3743213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FF0000"/>
                </a:solidFill>
                <a:latin typeface="URWBookmanL-Ligh"/>
                <a:ea typeface="Arial"/>
              </a:rPr>
              <a:t>Compute</a:t>
            </a:r>
            <a:endParaRPr lang="en-IN" sz="3600" b="0" strike="noStrike" spc="-1" dirty="0">
              <a:latin typeface="Arial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1E28BF0-0BCA-4B3F-BE12-E8B872BDD4C3}"/>
              </a:ext>
            </a:extLst>
          </p:cNvPr>
          <p:cNvCxnSpPr/>
          <p:nvPr/>
        </p:nvCxnSpPr>
        <p:spPr>
          <a:xfrm flipH="1">
            <a:off x="3657600" y="3837125"/>
            <a:ext cx="520954" cy="63267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97A3D87-E5D7-4EB1-A56C-8C43E76F862E}"/>
              </a:ext>
            </a:extLst>
          </p:cNvPr>
          <p:cNvSpPr txBox="1"/>
          <p:nvPr/>
        </p:nvSpPr>
        <p:spPr>
          <a:xfrm>
            <a:off x="5762626" y="324545"/>
            <a:ext cx="30348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Reduce send rate to 4 pkts until in-flight pkts reduced to BDP  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228641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2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>
            <a:spLocks noGrp="1"/>
          </p:cNvSpPr>
          <p:nvPr>
            <p:ph type="ctrTitle"/>
          </p:nvPr>
        </p:nvSpPr>
        <p:spPr>
          <a:xfrm>
            <a:off x="311700" y="1342770"/>
            <a:ext cx="8520600" cy="790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sz="3600" dirty="0">
                <a:latin typeface="Arial"/>
                <a:ea typeface="Arial"/>
                <a:cs typeface="Arial"/>
                <a:sym typeface="Arial"/>
              </a:rPr>
              <a:t>What if more bandwidth becomes available?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28</a:t>
            </a:fld>
            <a:endParaRPr lang="en-US"/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35A555A6-8F2A-4258-83C5-77E0081D910E}"/>
              </a:ext>
            </a:extLst>
          </p:cNvPr>
          <p:cNvSpPr txBox="1"/>
          <p:nvPr/>
        </p:nvSpPr>
        <p:spPr>
          <a:xfrm>
            <a:off x="162540" y="404082"/>
            <a:ext cx="8818920" cy="1062167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spc="-1" dirty="0">
                <a:latin typeface="URWBookmanL-Ligh"/>
              </a:rPr>
              <a:t>PROBE_BW</a:t>
            </a:r>
            <a:endParaRPr lang="en-IN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CB6F5CC-E7CC-478D-BB0D-8C15EFB94757}"/>
              </a:ext>
            </a:extLst>
          </p:cNvPr>
          <p:cNvGrpSpPr/>
          <p:nvPr/>
        </p:nvGrpSpPr>
        <p:grpSpPr>
          <a:xfrm>
            <a:off x="1714500" y="2886677"/>
            <a:ext cx="5562600" cy="400110"/>
            <a:chOff x="1714500" y="2886677"/>
            <a:chExt cx="5562600" cy="40011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F6FF4E2-78BC-4070-970D-7741D69F75A6}"/>
                </a:ext>
              </a:extLst>
            </p:cNvPr>
            <p:cNvSpPr txBox="1"/>
            <p:nvPr/>
          </p:nvSpPr>
          <p:spPr>
            <a:xfrm>
              <a:off x="1714500" y="2886677"/>
              <a:ext cx="695325" cy="40011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1.25</a:t>
              </a:r>
              <a:endParaRPr lang="en-SG" sz="20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A4134CC-A1C7-4CA3-A5AA-5AFD96354842}"/>
                </a:ext>
              </a:extLst>
            </p:cNvPr>
            <p:cNvSpPr txBox="1"/>
            <p:nvPr/>
          </p:nvSpPr>
          <p:spPr>
            <a:xfrm>
              <a:off x="2409825" y="2886677"/>
              <a:ext cx="695325" cy="40011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0.75</a:t>
              </a:r>
              <a:endParaRPr lang="en-SG" sz="2000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5B31891-4DAD-4234-81BA-3EA7E6D9A86A}"/>
                </a:ext>
              </a:extLst>
            </p:cNvPr>
            <p:cNvSpPr txBox="1"/>
            <p:nvPr/>
          </p:nvSpPr>
          <p:spPr>
            <a:xfrm>
              <a:off x="3105150" y="2886677"/>
              <a:ext cx="695325" cy="40011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1.00</a:t>
              </a:r>
              <a:endParaRPr lang="en-SG" sz="2000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58C755E-863A-4EBD-ABA0-9C642130E124}"/>
                </a:ext>
              </a:extLst>
            </p:cNvPr>
            <p:cNvSpPr txBox="1"/>
            <p:nvPr/>
          </p:nvSpPr>
          <p:spPr>
            <a:xfrm>
              <a:off x="3800475" y="2886677"/>
              <a:ext cx="695325" cy="40011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1.00</a:t>
              </a:r>
              <a:endParaRPr lang="en-SG" sz="2000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E94D621-B403-4D01-925F-3B3C5FABBB33}"/>
                </a:ext>
              </a:extLst>
            </p:cNvPr>
            <p:cNvSpPr txBox="1"/>
            <p:nvPr/>
          </p:nvSpPr>
          <p:spPr>
            <a:xfrm>
              <a:off x="4495800" y="2886677"/>
              <a:ext cx="695325" cy="40011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1.00</a:t>
              </a:r>
              <a:endParaRPr lang="en-SG" sz="20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5F536CE-A71F-4C2C-AA71-2976928D78F9}"/>
                </a:ext>
              </a:extLst>
            </p:cNvPr>
            <p:cNvSpPr txBox="1"/>
            <p:nvPr/>
          </p:nvSpPr>
          <p:spPr>
            <a:xfrm>
              <a:off x="5191125" y="2886677"/>
              <a:ext cx="695325" cy="40011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1.00</a:t>
              </a:r>
              <a:endParaRPr lang="en-SG" sz="2000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18E5675-6ADB-46DA-AF31-7386322BEF48}"/>
                </a:ext>
              </a:extLst>
            </p:cNvPr>
            <p:cNvSpPr txBox="1"/>
            <p:nvPr/>
          </p:nvSpPr>
          <p:spPr>
            <a:xfrm>
              <a:off x="5886450" y="2886677"/>
              <a:ext cx="695325" cy="40011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1.00</a:t>
              </a:r>
              <a:endParaRPr lang="en-SG" sz="2000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E15A902-61C9-4DE3-BF0C-AD93BA9033D2}"/>
                </a:ext>
              </a:extLst>
            </p:cNvPr>
            <p:cNvSpPr txBox="1"/>
            <p:nvPr/>
          </p:nvSpPr>
          <p:spPr>
            <a:xfrm>
              <a:off x="6581775" y="2886677"/>
              <a:ext cx="695325" cy="40011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1.00</a:t>
              </a:r>
              <a:endParaRPr lang="en-SG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9BE375C-2862-4AA5-B50A-C65C9FCC3C66}"/>
              </a:ext>
            </a:extLst>
          </p:cNvPr>
          <p:cNvSpPr txBox="1"/>
          <p:nvPr/>
        </p:nvSpPr>
        <p:spPr>
          <a:xfrm>
            <a:off x="2906193" y="3474025"/>
            <a:ext cx="3874537" cy="58477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Periodic pattern</a:t>
            </a:r>
            <a:endParaRPr lang="en-SG" sz="3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016E9E-BD97-4168-BAF3-9472FC395638}"/>
              </a:ext>
            </a:extLst>
          </p:cNvPr>
          <p:cNvSpPr txBox="1"/>
          <p:nvPr/>
        </p:nvSpPr>
        <p:spPr>
          <a:xfrm>
            <a:off x="1635918" y="2402473"/>
            <a:ext cx="852488" cy="33855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RTT</a:t>
            </a:r>
            <a:r>
              <a:rPr lang="en-US" sz="1600" baseline="-25000" dirty="0"/>
              <a:t>min</a:t>
            </a:r>
            <a:endParaRPr lang="en-SG" sz="1600" baseline="-250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E22113-6FCE-4555-B541-B6F08DFBB370}"/>
              </a:ext>
            </a:extLst>
          </p:cNvPr>
          <p:cNvCxnSpPr/>
          <p:nvPr/>
        </p:nvCxnSpPr>
        <p:spPr>
          <a:xfrm flipV="1">
            <a:off x="1714500" y="2324100"/>
            <a:ext cx="0" cy="4857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53C455B-8D1F-4918-B312-2BA398B89D4A}"/>
              </a:ext>
            </a:extLst>
          </p:cNvPr>
          <p:cNvCxnSpPr/>
          <p:nvPr/>
        </p:nvCxnSpPr>
        <p:spPr>
          <a:xfrm flipV="1">
            <a:off x="2409825" y="2324099"/>
            <a:ext cx="0" cy="4857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ustomShape 2">
            <a:extLst>
              <a:ext uri="{FF2B5EF4-FFF2-40B4-BE49-F238E27FC236}">
                <a16:creationId xmlns:a16="http://schemas.microsoft.com/office/drawing/2014/main" id="{898D8981-72C1-4542-B53D-4A8E4BC2E851}"/>
              </a:ext>
            </a:extLst>
          </p:cNvPr>
          <p:cNvSpPr/>
          <p:nvPr/>
        </p:nvSpPr>
        <p:spPr>
          <a:xfrm>
            <a:off x="57262" y="3950275"/>
            <a:ext cx="3743213" cy="1198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FF0000"/>
                </a:solidFill>
                <a:latin typeface="URWBookmanL-Ligh"/>
                <a:ea typeface="Arial"/>
              </a:rPr>
              <a:t>Probe for</a:t>
            </a:r>
          </a:p>
          <a:p>
            <a:pPr algn="ctr">
              <a:lnSpc>
                <a:spcPct val="100000"/>
              </a:lnSpc>
            </a:pPr>
            <a:r>
              <a:rPr lang="en-US" sz="3600" spc="-1" dirty="0">
                <a:solidFill>
                  <a:srgbClr val="FF0000"/>
                </a:solidFill>
                <a:latin typeface="URWBookmanL-Ligh"/>
              </a:rPr>
              <a:t>additional BW</a:t>
            </a:r>
            <a:endParaRPr lang="en-IN" sz="3600" b="0" strike="noStrike" spc="-1" dirty="0">
              <a:latin typeface="Arial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091EE29-FEAC-4AE9-8205-C5932933C688}"/>
              </a:ext>
            </a:extLst>
          </p:cNvPr>
          <p:cNvCxnSpPr>
            <a:cxnSpLocks/>
          </p:cNvCxnSpPr>
          <p:nvPr/>
        </p:nvCxnSpPr>
        <p:spPr>
          <a:xfrm flipV="1">
            <a:off x="1896395" y="3432437"/>
            <a:ext cx="165767" cy="5866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stomShape 2">
            <a:extLst>
              <a:ext uri="{FF2B5EF4-FFF2-40B4-BE49-F238E27FC236}">
                <a16:creationId xmlns:a16="http://schemas.microsoft.com/office/drawing/2014/main" id="{A94150F5-46D6-4864-8306-3A35445881E0}"/>
              </a:ext>
            </a:extLst>
          </p:cNvPr>
          <p:cNvSpPr/>
          <p:nvPr/>
        </p:nvSpPr>
        <p:spPr>
          <a:xfrm>
            <a:off x="2804192" y="2024568"/>
            <a:ext cx="2835416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FF0000"/>
                </a:solidFill>
                <a:latin typeface="URWBookmanL-Ligh"/>
                <a:ea typeface="Arial"/>
              </a:rPr>
              <a:t>Drain buffer</a:t>
            </a:r>
            <a:endParaRPr lang="en-IN" sz="3600" b="0" strike="noStrike" spc="-1" dirty="0">
              <a:latin typeface="Arial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38FC587-CF5C-45D6-8BF4-4CD4571143DF}"/>
              </a:ext>
            </a:extLst>
          </p:cNvPr>
          <p:cNvCxnSpPr>
            <a:cxnSpLocks/>
          </p:cNvCxnSpPr>
          <p:nvPr/>
        </p:nvCxnSpPr>
        <p:spPr>
          <a:xfrm flipH="1">
            <a:off x="2804192" y="2439348"/>
            <a:ext cx="214579" cy="37052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6144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475F881-995F-4214-900E-282BF7B00C18}"/>
              </a:ext>
            </a:extLst>
          </p:cNvPr>
          <p:cNvCxnSpPr>
            <a:cxnSpLocks/>
          </p:cNvCxnSpPr>
          <p:nvPr/>
        </p:nvCxnSpPr>
        <p:spPr>
          <a:xfrm flipV="1">
            <a:off x="1154657" y="2060633"/>
            <a:ext cx="2417672" cy="253998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7E4FB18-5913-4526-A358-B066F00066BB}"/>
              </a:ext>
            </a:extLst>
          </p:cNvPr>
          <p:cNvCxnSpPr>
            <a:cxnSpLocks/>
          </p:cNvCxnSpPr>
          <p:nvPr/>
        </p:nvCxnSpPr>
        <p:spPr>
          <a:xfrm flipH="1">
            <a:off x="3550285" y="1543050"/>
            <a:ext cx="16474" cy="3117882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4AC6D1E-2430-4460-83D2-BD0003D28A6D}"/>
              </a:ext>
            </a:extLst>
          </p:cNvPr>
          <p:cNvCxnSpPr>
            <a:cxnSpLocks/>
          </p:cNvCxnSpPr>
          <p:nvPr/>
        </p:nvCxnSpPr>
        <p:spPr>
          <a:xfrm flipV="1">
            <a:off x="1143000" y="648055"/>
            <a:ext cx="22925" cy="3987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720B75E-B54C-40E8-9691-A0BE17030F05}"/>
              </a:ext>
            </a:extLst>
          </p:cNvPr>
          <p:cNvCxnSpPr/>
          <p:nvPr/>
        </p:nvCxnSpPr>
        <p:spPr>
          <a:xfrm>
            <a:off x="1152144" y="4635516"/>
            <a:ext cx="66202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4624220-F92F-4CCB-BC3C-F1DE5784C714}"/>
              </a:ext>
            </a:extLst>
          </p:cNvPr>
          <p:cNvCxnSpPr>
            <a:cxnSpLocks/>
          </p:cNvCxnSpPr>
          <p:nvPr/>
        </p:nvCxnSpPr>
        <p:spPr>
          <a:xfrm>
            <a:off x="1165925" y="2035217"/>
            <a:ext cx="6354969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090FBC6-7CFD-49F0-B504-73516564D505}"/>
              </a:ext>
            </a:extLst>
          </p:cNvPr>
          <p:cNvSpPr txBox="1"/>
          <p:nvPr/>
        </p:nvSpPr>
        <p:spPr>
          <a:xfrm>
            <a:off x="346553" y="336558"/>
            <a:ext cx="715260" cy="46166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rate</a:t>
            </a:r>
            <a:endParaRPr lang="en-SG" sz="2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95FF913-0C98-4978-920E-2D4AE9CED0DD}"/>
              </a:ext>
            </a:extLst>
          </p:cNvPr>
          <p:cNvSpPr txBox="1"/>
          <p:nvPr/>
        </p:nvSpPr>
        <p:spPr>
          <a:xfrm>
            <a:off x="7409697" y="3804519"/>
            <a:ext cx="1159292" cy="83099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pkts in </a:t>
            </a:r>
          </a:p>
          <a:p>
            <a:r>
              <a:rPr lang="en-US" sz="2400" dirty="0"/>
              <a:t>flight</a:t>
            </a:r>
            <a:endParaRPr lang="en-SG" sz="2400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053FBE3-9FEE-4ECE-BF07-CCCE1795B7A8}"/>
              </a:ext>
            </a:extLst>
          </p:cNvPr>
          <p:cNvCxnSpPr>
            <a:cxnSpLocks/>
          </p:cNvCxnSpPr>
          <p:nvPr/>
        </p:nvCxnSpPr>
        <p:spPr>
          <a:xfrm>
            <a:off x="3566759" y="2041573"/>
            <a:ext cx="3834003" cy="1270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A01B137-363C-41E3-BB48-F843166E8286}"/>
              </a:ext>
            </a:extLst>
          </p:cNvPr>
          <p:cNvSpPr txBox="1"/>
          <p:nvPr/>
        </p:nvSpPr>
        <p:spPr>
          <a:xfrm>
            <a:off x="3155425" y="4646347"/>
            <a:ext cx="817853" cy="46166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BDP</a:t>
            </a:r>
            <a:endParaRPr lang="en-SG" sz="2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E80F616-3392-4E3E-9DAE-65687CC7C2DE}"/>
              </a:ext>
            </a:extLst>
          </p:cNvPr>
          <p:cNvSpPr txBox="1"/>
          <p:nvPr/>
        </p:nvSpPr>
        <p:spPr>
          <a:xfrm>
            <a:off x="235795" y="1739271"/>
            <a:ext cx="971741" cy="46166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BtlBw</a:t>
            </a:r>
            <a:endParaRPr lang="en-SG" sz="2400" dirty="0"/>
          </a:p>
        </p:txBody>
      </p:sp>
      <p:sp>
        <p:nvSpPr>
          <p:cNvPr id="43" name="TextShape 1">
            <a:extLst>
              <a:ext uri="{FF2B5EF4-FFF2-40B4-BE49-F238E27FC236}">
                <a16:creationId xmlns:a16="http://schemas.microsoft.com/office/drawing/2014/main" id="{14FD2E77-3475-49FD-8723-15B73E4646DB}"/>
              </a:ext>
            </a:extLst>
          </p:cNvPr>
          <p:cNvSpPr txBox="1"/>
          <p:nvPr/>
        </p:nvSpPr>
        <p:spPr>
          <a:xfrm>
            <a:off x="143297" y="149016"/>
            <a:ext cx="8818920" cy="1062167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spc="-1" dirty="0">
                <a:latin typeface="URWBookmanL-Ligh"/>
              </a:rPr>
              <a:t>PROBE_RTT</a:t>
            </a:r>
            <a:endParaRPr lang="en-IN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9C8DF75-81F5-4695-8D19-4255D3C4B8EE}"/>
              </a:ext>
            </a:extLst>
          </p:cNvPr>
          <p:cNvSpPr/>
          <p:nvPr/>
        </p:nvSpPr>
        <p:spPr>
          <a:xfrm>
            <a:off x="3678340" y="1949713"/>
            <a:ext cx="132035" cy="1710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F58EDFD-D734-4498-83D4-486A0DB1C232}"/>
              </a:ext>
            </a:extLst>
          </p:cNvPr>
          <p:cNvSpPr/>
          <p:nvPr/>
        </p:nvSpPr>
        <p:spPr>
          <a:xfrm>
            <a:off x="1303167" y="4220017"/>
            <a:ext cx="132035" cy="1710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2614071-8434-4824-9B30-CA7A234CC571}"/>
              </a:ext>
            </a:extLst>
          </p:cNvPr>
          <p:cNvSpPr/>
          <p:nvPr/>
        </p:nvSpPr>
        <p:spPr>
          <a:xfrm>
            <a:off x="1435201" y="1924050"/>
            <a:ext cx="2250973" cy="2261068"/>
          </a:xfrm>
          <a:custGeom>
            <a:avLst/>
            <a:gdLst>
              <a:gd name="connsiteX0" fmla="*/ 2286070 w 2286070"/>
              <a:gd name="connsiteY0" fmla="*/ 85725 h 2200275"/>
              <a:gd name="connsiteX1" fmla="*/ 2162245 w 2286070"/>
              <a:gd name="connsiteY1" fmla="*/ 28575 h 2200275"/>
              <a:gd name="connsiteX2" fmla="*/ 2086045 w 2286070"/>
              <a:gd name="connsiteY2" fmla="*/ 9525 h 2200275"/>
              <a:gd name="connsiteX3" fmla="*/ 1952695 w 2286070"/>
              <a:gd name="connsiteY3" fmla="*/ 0 h 2200275"/>
              <a:gd name="connsiteX4" fmla="*/ 1571695 w 2286070"/>
              <a:gd name="connsiteY4" fmla="*/ 9525 h 2200275"/>
              <a:gd name="connsiteX5" fmla="*/ 1447870 w 2286070"/>
              <a:gd name="connsiteY5" fmla="*/ 47625 h 2200275"/>
              <a:gd name="connsiteX6" fmla="*/ 1228795 w 2286070"/>
              <a:gd name="connsiteY6" fmla="*/ 123825 h 2200275"/>
              <a:gd name="connsiteX7" fmla="*/ 1114495 w 2286070"/>
              <a:gd name="connsiteY7" fmla="*/ 161925 h 2200275"/>
              <a:gd name="connsiteX8" fmla="*/ 847795 w 2286070"/>
              <a:gd name="connsiteY8" fmla="*/ 352425 h 2200275"/>
              <a:gd name="connsiteX9" fmla="*/ 562045 w 2286070"/>
              <a:gd name="connsiteY9" fmla="*/ 704850 h 2200275"/>
              <a:gd name="connsiteX10" fmla="*/ 409645 w 2286070"/>
              <a:gd name="connsiteY10" fmla="*/ 914400 h 2200275"/>
              <a:gd name="connsiteX11" fmla="*/ 266770 w 2286070"/>
              <a:gd name="connsiteY11" fmla="*/ 1266825 h 2200275"/>
              <a:gd name="connsiteX12" fmla="*/ 200095 w 2286070"/>
              <a:gd name="connsiteY12" fmla="*/ 1447800 h 2200275"/>
              <a:gd name="connsiteX13" fmla="*/ 171520 w 2286070"/>
              <a:gd name="connsiteY13" fmla="*/ 1543050 h 2200275"/>
              <a:gd name="connsiteX14" fmla="*/ 152470 w 2286070"/>
              <a:gd name="connsiteY14" fmla="*/ 1619250 h 2200275"/>
              <a:gd name="connsiteX15" fmla="*/ 123895 w 2286070"/>
              <a:gd name="connsiteY15" fmla="*/ 1695450 h 2200275"/>
              <a:gd name="connsiteX16" fmla="*/ 85795 w 2286070"/>
              <a:gd name="connsiteY16" fmla="*/ 1771650 h 2200275"/>
              <a:gd name="connsiteX17" fmla="*/ 19120 w 2286070"/>
              <a:gd name="connsiteY17" fmla="*/ 2057400 h 2200275"/>
              <a:gd name="connsiteX18" fmla="*/ 70 w 2286070"/>
              <a:gd name="connsiteY18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286070" h="2200275">
                <a:moveTo>
                  <a:pt x="2286070" y="85725"/>
                </a:moveTo>
                <a:cubicBezTo>
                  <a:pt x="2218253" y="45035"/>
                  <a:pt x="2251283" y="60952"/>
                  <a:pt x="2162245" y="28575"/>
                </a:cubicBezTo>
                <a:cubicBezTo>
                  <a:pt x="2136533" y="19225"/>
                  <a:pt x="2114134" y="12482"/>
                  <a:pt x="2086045" y="9525"/>
                </a:cubicBezTo>
                <a:cubicBezTo>
                  <a:pt x="2041727" y="4860"/>
                  <a:pt x="1997145" y="3175"/>
                  <a:pt x="1952695" y="0"/>
                </a:cubicBezTo>
                <a:cubicBezTo>
                  <a:pt x="1825695" y="3175"/>
                  <a:pt x="1698173" y="-2407"/>
                  <a:pt x="1571695" y="9525"/>
                </a:cubicBezTo>
                <a:cubicBezTo>
                  <a:pt x="1528701" y="13581"/>
                  <a:pt x="1488839" y="33969"/>
                  <a:pt x="1447870" y="47625"/>
                </a:cubicBezTo>
                <a:cubicBezTo>
                  <a:pt x="1374521" y="72075"/>
                  <a:pt x="1301932" y="98749"/>
                  <a:pt x="1228795" y="123825"/>
                </a:cubicBezTo>
                <a:cubicBezTo>
                  <a:pt x="1190805" y="136850"/>
                  <a:pt x="1149602" y="142421"/>
                  <a:pt x="1114495" y="161925"/>
                </a:cubicBezTo>
                <a:cubicBezTo>
                  <a:pt x="1014463" y="217498"/>
                  <a:pt x="930095" y="258368"/>
                  <a:pt x="847795" y="352425"/>
                </a:cubicBezTo>
                <a:cubicBezTo>
                  <a:pt x="482173" y="770279"/>
                  <a:pt x="975243" y="199831"/>
                  <a:pt x="562045" y="704850"/>
                </a:cubicBezTo>
                <a:cubicBezTo>
                  <a:pt x="504706" y="774931"/>
                  <a:pt x="450458" y="832774"/>
                  <a:pt x="409645" y="914400"/>
                </a:cubicBezTo>
                <a:cubicBezTo>
                  <a:pt x="231838" y="1270015"/>
                  <a:pt x="339985" y="1057640"/>
                  <a:pt x="266770" y="1266825"/>
                </a:cubicBezTo>
                <a:cubicBezTo>
                  <a:pt x="184693" y="1501330"/>
                  <a:pt x="268366" y="1231607"/>
                  <a:pt x="200095" y="1447800"/>
                </a:cubicBezTo>
                <a:cubicBezTo>
                  <a:pt x="190113" y="1479409"/>
                  <a:pt x="180392" y="1511111"/>
                  <a:pt x="171520" y="1543050"/>
                </a:cubicBezTo>
                <a:cubicBezTo>
                  <a:pt x="164513" y="1568277"/>
                  <a:pt x="160279" y="1594260"/>
                  <a:pt x="152470" y="1619250"/>
                </a:cubicBezTo>
                <a:cubicBezTo>
                  <a:pt x="144379" y="1645142"/>
                  <a:pt x="134768" y="1670597"/>
                  <a:pt x="123895" y="1695450"/>
                </a:cubicBezTo>
                <a:cubicBezTo>
                  <a:pt x="112513" y="1721467"/>
                  <a:pt x="94513" y="1744623"/>
                  <a:pt x="85795" y="1771650"/>
                </a:cubicBezTo>
                <a:cubicBezTo>
                  <a:pt x="15450" y="1989719"/>
                  <a:pt x="41557" y="1922776"/>
                  <a:pt x="19120" y="2057400"/>
                </a:cubicBezTo>
                <a:cubicBezTo>
                  <a:pt x="-2202" y="2185331"/>
                  <a:pt x="70" y="2122863"/>
                  <a:pt x="70" y="2200275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C62152-E6F8-4717-A380-0661257F7E9B}"/>
              </a:ext>
            </a:extLst>
          </p:cNvPr>
          <p:cNvSpPr txBox="1"/>
          <p:nvPr/>
        </p:nvSpPr>
        <p:spPr>
          <a:xfrm>
            <a:off x="3637290" y="1404342"/>
            <a:ext cx="887488" cy="52322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10 s</a:t>
            </a:r>
            <a:endParaRPr lang="en-SG" sz="2800" baseline="-25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8219F1-001F-4E65-BEC0-80E774D89FF8}"/>
              </a:ext>
            </a:extLst>
          </p:cNvPr>
          <p:cNvSpPr txBox="1"/>
          <p:nvPr/>
        </p:nvSpPr>
        <p:spPr>
          <a:xfrm>
            <a:off x="869087" y="4584792"/>
            <a:ext cx="1228796" cy="52322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0.2 s</a:t>
            </a:r>
            <a:endParaRPr lang="en-SG" sz="2800" baseline="-25000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2904AE1-172E-4887-9540-5625515ED015}"/>
              </a:ext>
            </a:extLst>
          </p:cNvPr>
          <p:cNvSpPr/>
          <p:nvPr/>
        </p:nvSpPr>
        <p:spPr>
          <a:xfrm>
            <a:off x="1581150" y="2209800"/>
            <a:ext cx="2153836" cy="2162175"/>
          </a:xfrm>
          <a:custGeom>
            <a:avLst/>
            <a:gdLst>
              <a:gd name="connsiteX0" fmla="*/ 0 w 2153836"/>
              <a:gd name="connsiteY0" fmla="*/ 2162175 h 2162175"/>
              <a:gd name="connsiteX1" fmla="*/ 571500 w 2153836"/>
              <a:gd name="connsiteY1" fmla="*/ 2095500 h 2162175"/>
              <a:gd name="connsiteX2" fmla="*/ 695325 w 2153836"/>
              <a:gd name="connsiteY2" fmla="*/ 2066925 h 2162175"/>
              <a:gd name="connsiteX3" fmla="*/ 1028700 w 2153836"/>
              <a:gd name="connsiteY3" fmla="*/ 1914525 h 2162175"/>
              <a:gd name="connsiteX4" fmla="*/ 1381125 w 2153836"/>
              <a:gd name="connsiteY4" fmla="*/ 1752600 h 2162175"/>
              <a:gd name="connsiteX5" fmla="*/ 1552575 w 2153836"/>
              <a:gd name="connsiteY5" fmla="*/ 1609725 h 2162175"/>
              <a:gd name="connsiteX6" fmla="*/ 1781175 w 2153836"/>
              <a:gd name="connsiteY6" fmla="*/ 1304925 h 2162175"/>
              <a:gd name="connsiteX7" fmla="*/ 1943100 w 2153836"/>
              <a:gd name="connsiteY7" fmla="*/ 1019175 h 2162175"/>
              <a:gd name="connsiteX8" fmla="*/ 2038350 w 2153836"/>
              <a:gd name="connsiteY8" fmla="*/ 771525 h 2162175"/>
              <a:gd name="connsiteX9" fmla="*/ 2057400 w 2153836"/>
              <a:gd name="connsiteY9" fmla="*/ 666750 h 2162175"/>
              <a:gd name="connsiteX10" fmla="*/ 2105025 w 2153836"/>
              <a:gd name="connsiteY10" fmla="*/ 352425 h 2162175"/>
              <a:gd name="connsiteX11" fmla="*/ 2133600 w 2153836"/>
              <a:gd name="connsiteY11" fmla="*/ 228600 h 2162175"/>
              <a:gd name="connsiteX12" fmla="*/ 2143125 w 2153836"/>
              <a:gd name="connsiteY12" fmla="*/ 180975 h 2162175"/>
              <a:gd name="connsiteX13" fmla="*/ 2152650 w 2153836"/>
              <a:gd name="connsiteY13" fmla="*/ 152400 h 2162175"/>
              <a:gd name="connsiteX14" fmla="*/ 2152650 w 2153836"/>
              <a:gd name="connsiteY14" fmla="*/ 0 h 216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53836" h="2162175">
                <a:moveTo>
                  <a:pt x="0" y="2162175"/>
                </a:moveTo>
                <a:lnTo>
                  <a:pt x="571500" y="2095500"/>
                </a:lnTo>
                <a:cubicBezTo>
                  <a:pt x="613314" y="2088719"/>
                  <a:pt x="654050" y="2076450"/>
                  <a:pt x="695325" y="2066925"/>
                </a:cubicBezTo>
                <a:cubicBezTo>
                  <a:pt x="1002170" y="1913503"/>
                  <a:pt x="684860" y="2068025"/>
                  <a:pt x="1028700" y="1914525"/>
                </a:cubicBezTo>
                <a:cubicBezTo>
                  <a:pt x="1146752" y="1861823"/>
                  <a:pt x="1281808" y="1835364"/>
                  <a:pt x="1381125" y="1752600"/>
                </a:cubicBezTo>
                <a:cubicBezTo>
                  <a:pt x="1438275" y="1704975"/>
                  <a:pt x="1500697" y="1663044"/>
                  <a:pt x="1552575" y="1609725"/>
                </a:cubicBezTo>
                <a:cubicBezTo>
                  <a:pt x="1721994" y="1435600"/>
                  <a:pt x="1688044" y="1451274"/>
                  <a:pt x="1781175" y="1304925"/>
                </a:cubicBezTo>
                <a:cubicBezTo>
                  <a:pt x="1856173" y="1187070"/>
                  <a:pt x="1888030" y="1162356"/>
                  <a:pt x="1943100" y="1019175"/>
                </a:cubicBezTo>
                <a:cubicBezTo>
                  <a:pt x="1974850" y="936625"/>
                  <a:pt x="2022528" y="858544"/>
                  <a:pt x="2038350" y="771525"/>
                </a:cubicBezTo>
                <a:cubicBezTo>
                  <a:pt x="2044700" y="736600"/>
                  <a:pt x="2051864" y="701813"/>
                  <a:pt x="2057400" y="666750"/>
                </a:cubicBezTo>
                <a:cubicBezTo>
                  <a:pt x="2080280" y="521840"/>
                  <a:pt x="2052251" y="581113"/>
                  <a:pt x="2105025" y="352425"/>
                </a:cubicBezTo>
                <a:cubicBezTo>
                  <a:pt x="2114550" y="311150"/>
                  <a:pt x="2124411" y="269951"/>
                  <a:pt x="2133600" y="228600"/>
                </a:cubicBezTo>
                <a:cubicBezTo>
                  <a:pt x="2137112" y="212796"/>
                  <a:pt x="2139198" y="196681"/>
                  <a:pt x="2143125" y="180975"/>
                </a:cubicBezTo>
                <a:cubicBezTo>
                  <a:pt x="2145560" y="171235"/>
                  <a:pt x="2152122" y="162426"/>
                  <a:pt x="2152650" y="152400"/>
                </a:cubicBezTo>
                <a:cubicBezTo>
                  <a:pt x="2155320" y="101670"/>
                  <a:pt x="2152650" y="50800"/>
                  <a:pt x="2152650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CustomShape 2">
            <a:extLst>
              <a:ext uri="{FF2B5EF4-FFF2-40B4-BE49-F238E27FC236}">
                <a16:creationId xmlns:a16="http://schemas.microsoft.com/office/drawing/2014/main" id="{AD8A6DA7-6E75-40FB-8691-AF7B26917214}"/>
              </a:ext>
            </a:extLst>
          </p:cNvPr>
          <p:cNvSpPr/>
          <p:nvPr/>
        </p:nvSpPr>
        <p:spPr>
          <a:xfrm>
            <a:off x="4081034" y="2594886"/>
            <a:ext cx="4400541" cy="10142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6000" b="0" strike="noStrike" spc="-1" dirty="0">
                <a:solidFill>
                  <a:srgbClr val="FF0000"/>
                </a:solidFill>
                <a:latin typeface="URWBookmanL-Ligh"/>
                <a:ea typeface="Arial"/>
              </a:rPr>
              <a:t>Synchronize!</a:t>
            </a:r>
            <a:endParaRPr lang="en-IN" sz="6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1701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Shape 1"/>
          <p:cNvSpPr txBox="1"/>
          <p:nvPr/>
        </p:nvSpPr>
        <p:spPr>
          <a:xfrm>
            <a:off x="325260" y="-26841"/>
            <a:ext cx="8493480" cy="1301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b="0" i="0" u="none" strike="noStrike" baseline="0" dirty="0">
                <a:latin typeface="URWBookmanL-Ligh"/>
              </a:rPr>
              <a:t>In-Class Assessment</a:t>
            </a:r>
            <a:endParaRPr lang="en-IN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DA142693-940F-4E78-A3B7-E401451E0986}" type="slidenum">
              <a:rPr lang="en-US" sz="1000" b="0" strike="noStrike" spc="-1">
                <a:solidFill>
                  <a:srgbClr val="595959"/>
                </a:solidFill>
                <a:latin typeface="Arial"/>
                <a:ea typeface="Arial"/>
              </a:rPr>
              <a:t>3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359" name="CustomShape 3"/>
          <p:cNvSpPr/>
          <p:nvPr/>
        </p:nvSpPr>
        <p:spPr>
          <a:xfrm>
            <a:off x="908364" y="999433"/>
            <a:ext cx="7776072" cy="40304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457560" indent="-4572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3200" spc="-1" dirty="0"/>
              <a:t>Coverage: </a:t>
            </a:r>
          </a:p>
          <a:p>
            <a:pPr marL="914400" lvl="2" indent="-457200">
              <a:buFont typeface="Arial" panose="020B0604020202020204" pitchFamily="34" charset="0"/>
              <a:buChar char="•"/>
            </a:pPr>
            <a:r>
              <a:rPr lang="en-US" sz="3200" spc="-1" dirty="0"/>
              <a:t>Lecture Material until Lecture 11!</a:t>
            </a:r>
          </a:p>
          <a:p>
            <a:pPr marL="914400" lvl="2" indent="-457200">
              <a:buFont typeface="Arial" panose="020B0604020202020204" pitchFamily="34" charset="0"/>
              <a:buChar char="•"/>
            </a:pPr>
            <a:r>
              <a:rPr lang="en-US" sz="3200" spc="-1" dirty="0"/>
              <a:t>Project 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3200" spc="-1" dirty="0"/>
              <a:t>Bring student card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3200" spc="-1" dirty="0"/>
              <a:t>Focus on understanding and applications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endParaRPr lang="en-US" sz="3200" spc="-1" dirty="0"/>
          </a:p>
          <a:p>
            <a:pPr marL="457560" indent="-4572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3200" spc="-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EE506EE2-AFF3-4729-BEF7-D97DDD2211E9}"/>
              </a:ext>
            </a:extLst>
          </p:cNvPr>
          <p:cNvSpPr txBox="1"/>
          <p:nvPr/>
        </p:nvSpPr>
        <p:spPr>
          <a:xfrm>
            <a:off x="459564" y="3776357"/>
            <a:ext cx="8493480" cy="1301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8000" b="0" i="0" u="none" strike="noStrike" baseline="0" dirty="0">
                <a:latin typeface="URWBookmanL-Ligh"/>
              </a:rPr>
              <a:t>Questions?</a:t>
            </a:r>
            <a:endParaRPr lang="en-IN" sz="8000" b="0" strike="noStrike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09227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>
            <a:spLocks noGrp="1"/>
          </p:cNvSpPr>
          <p:nvPr>
            <p:ph type="ctrTitle"/>
          </p:nvPr>
        </p:nvSpPr>
        <p:spPr>
          <a:xfrm>
            <a:off x="455887" y="606037"/>
            <a:ext cx="8232225" cy="2422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sz="8800" dirty="0">
                <a:latin typeface="Arial"/>
                <a:ea typeface="Arial"/>
                <a:cs typeface="Arial"/>
                <a:sym typeface="Arial"/>
              </a:rPr>
              <a:t>Does BBR need a </a:t>
            </a:r>
            <a:r>
              <a:rPr lang="en-US" sz="8800" b="1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cwnd</a:t>
            </a:r>
            <a:r>
              <a:rPr lang="en-US" sz="8800" dirty="0"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30</a:t>
            </a:fld>
            <a:endParaRPr lang="en-US"/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E289768E-2630-4E94-B415-8AB7D1D62688}"/>
              </a:ext>
            </a:extLst>
          </p:cNvPr>
          <p:cNvSpPr/>
          <p:nvPr/>
        </p:nvSpPr>
        <p:spPr>
          <a:xfrm>
            <a:off x="1609725" y="2922479"/>
            <a:ext cx="6290825" cy="19375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/>
            <a:r>
              <a:rPr lang="en-US" sz="6000" b="0" strike="noStrike" spc="-1" dirty="0">
                <a:solidFill>
                  <a:srgbClr val="FF0000"/>
                </a:solidFill>
                <a:latin typeface="URWBookmanL-Ligh"/>
                <a:ea typeface="Arial"/>
              </a:rPr>
              <a:t>Yes!</a:t>
            </a:r>
            <a:r>
              <a:rPr lang="en-US" sz="6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6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cwnd </a:t>
            </a:r>
            <a:r>
              <a:rPr lang="en-US" sz="6000" spc="-1" dirty="0">
                <a:solidFill>
                  <a:srgbClr val="FF0000"/>
                </a:solidFill>
                <a:latin typeface="URWBookmanL-Ligh"/>
                <a:ea typeface="Arial"/>
              </a:rPr>
              <a:t>= 2 x BDP!</a:t>
            </a:r>
            <a:endParaRPr lang="en-IN" sz="6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238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4F44-6AE5-4730-A491-A48BF244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14" y="285766"/>
            <a:ext cx="8493972" cy="1301479"/>
          </a:xfrm>
        </p:spPr>
        <p:txBody>
          <a:bodyPr>
            <a:normAutofit/>
          </a:bodyPr>
          <a:lstStyle/>
          <a:p>
            <a:pPr algn="ctr"/>
            <a:r>
              <a:rPr lang="en-US" sz="6000" b="0" i="0" u="none" strike="noStrike" baseline="0" dirty="0">
                <a:latin typeface="URWBookmanL-Ligh"/>
              </a:rPr>
              <a:t>BBR vs CUBIC</a:t>
            </a:r>
            <a:endParaRPr lang="en-SG" sz="6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31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0BAA66-AAF7-4267-9C7E-8BF4D568ACB0}"/>
              </a:ext>
            </a:extLst>
          </p:cNvPr>
          <p:cNvCxnSpPr>
            <a:cxnSpLocks/>
          </p:cNvCxnSpPr>
          <p:nvPr/>
        </p:nvCxnSpPr>
        <p:spPr>
          <a:xfrm>
            <a:off x="4562475" y="1285875"/>
            <a:ext cx="0" cy="24765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720C1C7-13A8-443E-B56E-F9A1713663D3}"/>
              </a:ext>
            </a:extLst>
          </p:cNvPr>
          <p:cNvSpPr txBox="1"/>
          <p:nvPr/>
        </p:nvSpPr>
        <p:spPr>
          <a:xfrm>
            <a:off x="1013745" y="1485518"/>
            <a:ext cx="3191277" cy="52322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Shallow buffer</a:t>
            </a:r>
            <a:endParaRPr lang="en-SG" sz="2800" baseline="-25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6FC5B1-707A-4C16-994A-E3ABCD76ED49}"/>
              </a:ext>
            </a:extLst>
          </p:cNvPr>
          <p:cNvSpPr txBox="1"/>
          <p:nvPr/>
        </p:nvSpPr>
        <p:spPr>
          <a:xfrm>
            <a:off x="4893753" y="1485518"/>
            <a:ext cx="3191277" cy="52322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Deep buffer</a:t>
            </a:r>
            <a:endParaRPr lang="en-SG" sz="2800" baseline="-25000" dirty="0"/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5E46F315-CBEA-4FBA-B2D6-731F6228B996}"/>
              </a:ext>
            </a:extLst>
          </p:cNvPr>
          <p:cNvSpPr/>
          <p:nvPr/>
        </p:nvSpPr>
        <p:spPr>
          <a:xfrm>
            <a:off x="4205022" y="1944989"/>
            <a:ext cx="4400541" cy="19375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6000" spc="-1" dirty="0">
                <a:solidFill>
                  <a:srgbClr val="FF0000"/>
                </a:solidFill>
                <a:latin typeface="URWBookmanL-Ligh"/>
              </a:rPr>
              <a:t>CUBIC </a:t>
            </a:r>
            <a:br>
              <a:rPr lang="en-US" sz="6000" spc="-1" dirty="0">
                <a:solidFill>
                  <a:srgbClr val="FF0000"/>
                </a:solidFill>
                <a:latin typeface="URWBookmanL-Ligh"/>
              </a:rPr>
            </a:br>
            <a:r>
              <a:rPr lang="en-US" sz="6000" spc="-1" dirty="0">
                <a:solidFill>
                  <a:srgbClr val="FF0000"/>
                </a:solidFill>
                <a:latin typeface="URWBookmanL-Ligh"/>
              </a:rPr>
              <a:t>wins!</a:t>
            </a:r>
            <a:endParaRPr lang="en-IN" sz="6000" b="0" strike="noStrike" spc="-1" dirty="0">
              <a:latin typeface="Arial"/>
            </a:endParaRPr>
          </a:p>
        </p:txBody>
      </p:sp>
      <p:sp>
        <p:nvSpPr>
          <p:cNvPr id="11" name="CustomShape 2">
            <a:extLst>
              <a:ext uri="{FF2B5EF4-FFF2-40B4-BE49-F238E27FC236}">
                <a16:creationId xmlns:a16="http://schemas.microsoft.com/office/drawing/2014/main" id="{75E0342D-57C2-4389-9B76-81622FE83B0C}"/>
              </a:ext>
            </a:extLst>
          </p:cNvPr>
          <p:cNvSpPr/>
          <p:nvPr/>
        </p:nvSpPr>
        <p:spPr>
          <a:xfrm>
            <a:off x="493212" y="1944989"/>
            <a:ext cx="4400541" cy="19375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6000" spc="-1" dirty="0">
                <a:solidFill>
                  <a:srgbClr val="FF0000"/>
                </a:solidFill>
                <a:latin typeface="URWBookmanL-Ligh"/>
              </a:rPr>
              <a:t>BBR </a:t>
            </a:r>
            <a:br>
              <a:rPr lang="en-US" sz="6000" spc="-1" dirty="0">
                <a:solidFill>
                  <a:srgbClr val="FF0000"/>
                </a:solidFill>
                <a:latin typeface="URWBookmanL-Ligh"/>
              </a:rPr>
            </a:br>
            <a:r>
              <a:rPr lang="en-US" sz="6000" spc="-1" dirty="0">
                <a:solidFill>
                  <a:srgbClr val="FF0000"/>
                </a:solidFill>
                <a:latin typeface="URWBookmanL-Ligh"/>
              </a:rPr>
              <a:t>wins!</a:t>
            </a:r>
            <a:endParaRPr lang="en-IN" sz="6000" b="0" strike="noStrike" spc="-1" dirty="0">
              <a:latin typeface="Arial"/>
            </a:endParaRPr>
          </a:p>
        </p:txBody>
      </p:sp>
      <p:sp>
        <p:nvSpPr>
          <p:cNvPr id="13" name="CustomShape 2">
            <a:extLst>
              <a:ext uri="{FF2B5EF4-FFF2-40B4-BE49-F238E27FC236}">
                <a16:creationId xmlns:a16="http://schemas.microsoft.com/office/drawing/2014/main" id="{EB8D9E0B-9233-4065-8E00-466A516387EA}"/>
              </a:ext>
            </a:extLst>
          </p:cNvPr>
          <p:cNvSpPr/>
          <p:nvPr/>
        </p:nvSpPr>
        <p:spPr>
          <a:xfrm>
            <a:off x="493211" y="4028191"/>
            <a:ext cx="8112352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/>
            <a:r>
              <a:rPr lang="en-US" sz="4800" spc="-1" dirty="0">
                <a:solidFill>
                  <a:srgbClr val="FF0000"/>
                </a:solidFill>
                <a:latin typeface="URWBookmanL-Ligh"/>
              </a:rPr>
              <a:t>More BBR flows</a:t>
            </a:r>
            <a:r>
              <a:rPr lang="en-SG" sz="4800" dirty="0">
                <a:solidFill>
                  <a:srgbClr val="FF0000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 wins less</a:t>
            </a:r>
            <a:endParaRPr lang="en-IN" sz="4800" b="0" strike="noStrike" spc="-1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994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4F44-6AE5-4730-A491-A48BF244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14" y="170705"/>
            <a:ext cx="8493972" cy="761984"/>
          </a:xfrm>
        </p:spPr>
        <p:txBody>
          <a:bodyPr>
            <a:noAutofit/>
          </a:bodyPr>
          <a:lstStyle/>
          <a:p>
            <a:pPr algn="ctr"/>
            <a:r>
              <a:rPr lang="en-SG" sz="4800" dirty="0"/>
              <a:t>XCP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E2CD93-D608-420F-A5B1-3C8FD4403806}"/>
              </a:ext>
            </a:extLst>
          </p:cNvPr>
          <p:cNvSpPr txBox="1"/>
          <p:nvPr/>
        </p:nvSpPr>
        <p:spPr>
          <a:xfrm>
            <a:off x="500033" y="1002477"/>
            <a:ext cx="7972425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Congestion is not binary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Aggressiveness of the sender should be adjusted according to the delay in the feedback-loop.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Robustness to congestion should be independent of unknown and quickly changing parameters, such as the number of flows.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The aggregate rate increases by N packets per RTT, or decreases proportionally to 1/N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2FF67F-20E0-420C-AC12-A24463090D4C}"/>
              </a:ext>
            </a:extLst>
          </p:cNvPr>
          <p:cNvSpPr/>
          <p:nvPr/>
        </p:nvSpPr>
        <p:spPr>
          <a:xfrm>
            <a:off x="949692" y="3439701"/>
            <a:ext cx="7073106" cy="924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19126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4F44-6AE5-4730-A491-A48BF244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14" y="285005"/>
            <a:ext cx="8493972" cy="761984"/>
          </a:xfrm>
        </p:spPr>
        <p:txBody>
          <a:bodyPr>
            <a:noAutofit/>
          </a:bodyPr>
          <a:lstStyle/>
          <a:p>
            <a:pPr algn="ctr"/>
            <a:r>
              <a:rPr lang="en-SG" sz="4800" dirty="0"/>
              <a:t>XCP Efficiency Controller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9C1038-12DC-4848-B281-A576221D2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862" y="2029374"/>
            <a:ext cx="5133975" cy="933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F3D588-EA00-4037-8D1C-E5B2DA9EC9D8}"/>
              </a:ext>
            </a:extLst>
          </p:cNvPr>
          <p:cNvSpPr txBox="1"/>
          <p:nvPr/>
        </p:nvSpPr>
        <p:spPr>
          <a:xfrm>
            <a:off x="190500" y="2234489"/>
            <a:ext cx="3405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Aggregate feedback</a:t>
            </a:r>
            <a:endParaRPr lang="en-SG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6DDE1-7879-47C0-94DD-2DE68FBABFAA}"/>
              </a:ext>
            </a:extLst>
          </p:cNvPr>
          <p:cNvSpPr txBox="1"/>
          <p:nvPr/>
        </p:nvSpPr>
        <p:spPr>
          <a:xfrm>
            <a:off x="6881200" y="1037053"/>
            <a:ext cx="1803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Constants</a:t>
            </a:r>
            <a:endParaRPr lang="en-SG" sz="28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B53811C-34BB-4271-A633-2E193A0E3F06}"/>
              </a:ext>
            </a:extLst>
          </p:cNvPr>
          <p:cNvCxnSpPr>
            <a:cxnSpLocks/>
          </p:cNvCxnSpPr>
          <p:nvPr/>
        </p:nvCxnSpPr>
        <p:spPr>
          <a:xfrm flipH="1">
            <a:off x="5069682" y="1506212"/>
            <a:ext cx="2055018" cy="8061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D76151-D6BE-40FC-A9BE-9B74C1EE7777}"/>
              </a:ext>
            </a:extLst>
          </p:cNvPr>
          <p:cNvCxnSpPr>
            <a:cxnSpLocks/>
          </p:cNvCxnSpPr>
          <p:nvPr/>
        </p:nvCxnSpPr>
        <p:spPr>
          <a:xfrm flipH="1">
            <a:off x="7124700" y="1527799"/>
            <a:ext cx="314325" cy="7066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8280B66-DCAD-4DD4-809F-C73EC5C994DC}"/>
              </a:ext>
            </a:extLst>
          </p:cNvPr>
          <p:cNvSpPr txBox="1"/>
          <p:nvPr/>
        </p:nvSpPr>
        <p:spPr>
          <a:xfrm>
            <a:off x="4043150" y="1055486"/>
            <a:ext cx="883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RTT</a:t>
            </a:r>
            <a:endParaRPr lang="en-SG" sz="2800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AF07560-E57A-4D39-9A2D-EA218EEF8F45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4484938" y="1578706"/>
            <a:ext cx="982412" cy="7336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FDAB492-392D-4C9A-81DA-CE75F458911F}"/>
              </a:ext>
            </a:extLst>
          </p:cNvPr>
          <p:cNvSpPr txBox="1"/>
          <p:nvPr/>
        </p:nvSpPr>
        <p:spPr>
          <a:xfrm>
            <a:off x="3206850" y="3296960"/>
            <a:ext cx="21111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Spare bandwidth</a:t>
            </a:r>
            <a:endParaRPr lang="en-SG" sz="2800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7C75F3-BA9E-45DF-BF82-C2F805139E7A}"/>
              </a:ext>
            </a:extLst>
          </p:cNvPr>
          <p:cNvCxnSpPr>
            <a:cxnSpLocks/>
          </p:cNvCxnSpPr>
          <p:nvPr/>
        </p:nvCxnSpPr>
        <p:spPr>
          <a:xfrm flipV="1">
            <a:off x="4404024" y="2623124"/>
            <a:ext cx="1634826" cy="8628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AAA846A-9E7D-4A8C-932C-2C9140C2F2D7}"/>
              </a:ext>
            </a:extLst>
          </p:cNvPr>
          <p:cNvSpPr txBox="1"/>
          <p:nvPr/>
        </p:nvSpPr>
        <p:spPr>
          <a:xfrm>
            <a:off x="6097191" y="3611076"/>
            <a:ext cx="21111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Persistent</a:t>
            </a:r>
            <a:br>
              <a:rPr lang="en-US" sz="2800" dirty="0">
                <a:solidFill>
                  <a:srgbClr val="FF0000"/>
                </a:solidFill>
              </a:rPr>
            </a:br>
            <a:r>
              <a:rPr lang="en-US" sz="2800" dirty="0">
                <a:solidFill>
                  <a:srgbClr val="FF0000"/>
                </a:solidFill>
              </a:rPr>
              <a:t>queue</a:t>
            </a:r>
            <a:endParaRPr lang="en-SG" sz="2800" dirty="0">
              <a:solidFill>
                <a:srgbClr val="FF0000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04D60C5-DB6F-4937-BC47-8B86792ABE44}"/>
              </a:ext>
            </a:extLst>
          </p:cNvPr>
          <p:cNvCxnSpPr>
            <a:cxnSpLocks/>
          </p:cNvCxnSpPr>
          <p:nvPr/>
        </p:nvCxnSpPr>
        <p:spPr>
          <a:xfrm flipV="1">
            <a:off x="7236024" y="2757651"/>
            <a:ext cx="574476" cy="9173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697D77A-9369-46A2-9900-F43D8C76F2C2}"/>
              </a:ext>
            </a:extLst>
          </p:cNvPr>
          <p:cNvSpPr txBox="1"/>
          <p:nvPr/>
        </p:nvSpPr>
        <p:spPr>
          <a:xfrm>
            <a:off x="280347" y="2739445"/>
            <a:ext cx="2926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Can be negative</a:t>
            </a:r>
            <a:endParaRPr lang="en-SG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8019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4F44-6AE5-4730-A491-A48BF244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14" y="170705"/>
            <a:ext cx="8493972" cy="761984"/>
          </a:xfrm>
        </p:spPr>
        <p:txBody>
          <a:bodyPr>
            <a:noAutofit/>
          </a:bodyPr>
          <a:lstStyle/>
          <a:p>
            <a:pPr algn="ctr"/>
            <a:r>
              <a:rPr lang="en-SG" sz="4800" dirty="0"/>
              <a:t>XCP Fairness Controller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E2CD93-D608-420F-A5B1-3C8FD4403806}"/>
              </a:ext>
            </a:extLst>
          </p:cNvPr>
          <p:cNvSpPr txBox="1"/>
          <p:nvPr/>
        </p:nvSpPr>
        <p:spPr>
          <a:xfrm>
            <a:off x="661958" y="1107252"/>
            <a:ext cx="79724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Divide aggregate feedback between the flows!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65F4B6-A4E4-4489-B54D-2AC395889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8032"/>
            <a:ext cx="9144000" cy="17074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28A005-0B6A-41D5-9CAA-017B8A01DB74}"/>
              </a:ext>
            </a:extLst>
          </p:cNvPr>
          <p:cNvSpPr txBox="1"/>
          <p:nvPr/>
        </p:nvSpPr>
        <p:spPr>
          <a:xfrm>
            <a:off x="1581150" y="3536578"/>
            <a:ext cx="48460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rgbClr val="FF0000"/>
                </a:solidFill>
              </a:rPr>
              <a:t>AIMD!</a:t>
            </a:r>
            <a:endParaRPr lang="en-SG" sz="8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77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4F44-6AE5-4730-A491-A48BF244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14" y="170705"/>
            <a:ext cx="8493972" cy="761984"/>
          </a:xfrm>
        </p:spPr>
        <p:txBody>
          <a:bodyPr>
            <a:noAutofit/>
          </a:bodyPr>
          <a:lstStyle/>
          <a:p>
            <a:pPr algn="ctr"/>
            <a:r>
              <a:rPr lang="en-SG" sz="4800" dirty="0"/>
              <a:t>XCP Fairness Controller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99C97C-13AA-453D-88D4-863F3FEAB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294" y="1195784"/>
            <a:ext cx="4443412" cy="7854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DFCE9E0-0655-4660-91CD-094E883EE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937" y="2225124"/>
            <a:ext cx="2862262" cy="5323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D133C0A-4A57-4BD8-A57D-3BB01D49D1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75" y="2121677"/>
            <a:ext cx="1543050" cy="6762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90B7363-6664-43EF-8E95-77AF757B9A44}"/>
              </a:ext>
            </a:extLst>
          </p:cNvPr>
          <p:cNvSpPr txBox="1"/>
          <p:nvPr/>
        </p:nvSpPr>
        <p:spPr>
          <a:xfrm>
            <a:off x="2066925" y="1981199"/>
            <a:ext cx="3561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:</a:t>
            </a:r>
            <a:endParaRPr lang="en-SG" sz="4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F1A867-605D-46D4-BA74-9C1A6FA1258E}"/>
              </a:ext>
            </a:extLst>
          </p:cNvPr>
          <p:cNvSpPr txBox="1"/>
          <p:nvPr/>
        </p:nvSpPr>
        <p:spPr>
          <a:xfrm>
            <a:off x="2578525" y="2193647"/>
            <a:ext cx="1353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Rate = </a:t>
            </a:r>
            <a:endParaRPr lang="en-SG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8A7DBB-F373-41B9-9FFF-43983F4662D0}"/>
              </a:ext>
            </a:extLst>
          </p:cNvPr>
          <p:cNvSpPr txBox="1"/>
          <p:nvPr/>
        </p:nvSpPr>
        <p:spPr>
          <a:xfrm>
            <a:off x="3769130" y="1968071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cwnd</a:t>
            </a:r>
            <a:endParaRPr lang="en-SG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FC54E3-D41C-40D1-91B6-A39A500B81B1}"/>
              </a:ext>
            </a:extLst>
          </p:cNvPr>
          <p:cNvSpPr txBox="1"/>
          <p:nvPr/>
        </p:nvSpPr>
        <p:spPr>
          <a:xfrm>
            <a:off x="3880913" y="2442129"/>
            <a:ext cx="982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RTT </a:t>
            </a:r>
            <a:endParaRPr lang="en-SG" sz="28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694F0-5E5A-4AFB-AC0D-1E7267D4ADCE}"/>
              </a:ext>
            </a:extLst>
          </p:cNvPr>
          <p:cNvCxnSpPr>
            <a:cxnSpLocks/>
          </p:cNvCxnSpPr>
          <p:nvPr/>
        </p:nvCxnSpPr>
        <p:spPr>
          <a:xfrm>
            <a:off x="3841949" y="2442129"/>
            <a:ext cx="971057" cy="13128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A9210FF-03FC-4724-A517-B021E73E5D2A}"/>
              </a:ext>
            </a:extLst>
          </p:cNvPr>
          <p:cNvSpPr txBox="1"/>
          <p:nvPr/>
        </p:nvSpPr>
        <p:spPr>
          <a:xfrm>
            <a:off x="4997007" y="2167314"/>
            <a:ext cx="538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sym typeface="Symbol" panose="05050102010706020507" pitchFamily="18" charset="2"/>
              </a:rPr>
              <a:t></a:t>
            </a:r>
            <a:endParaRPr lang="en-SG" sz="2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7E9C63-ADFB-4C66-B1F7-EC79768FFAE1}"/>
              </a:ext>
            </a:extLst>
          </p:cNvPr>
          <p:cNvSpPr txBox="1"/>
          <p:nvPr/>
        </p:nvSpPr>
        <p:spPr>
          <a:xfrm>
            <a:off x="523875" y="3015015"/>
            <a:ext cx="4782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Divide this over the #packets</a:t>
            </a:r>
            <a:endParaRPr lang="en-SG" sz="280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7CAA240-E782-4411-BE89-A87841E46D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2908" y="3741054"/>
            <a:ext cx="2726240" cy="115203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61290B1-9263-4114-BCC2-D62D579B5C25}"/>
              </a:ext>
            </a:extLst>
          </p:cNvPr>
          <p:cNvSpPr txBox="1"/>
          <p:nvPr/>
        </p:nvSpPr>
        <p:spPr>
          <a:xfrm>
            <a:off x="720650" y="3862716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So,</a:t>
            </a:r>
            <a:endParaRPr lang="en-SG" sz="2800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816BBE8-6AF0-4056-8CAF-DF36DD32F125}"/>
              </a:ext>
            </a:extLst>
          </p:cNvPr>
          <p:cNvGrpSpPr/>
          <p:nvPr/>
        </p:nvGrpSpPr>
        <p:grpSpPr>
          <a:xfrm>
            <a:off x="5256930" y="2816532"/>
            <a:ext cx="3377059" cy="1131184"/>
            <a:chOff x="5256930" y="2816532"/>
            <a:chExt cx="3377059" cy="1131184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0C71CB29-4E89-4FE5-A401-A1C17DC68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50060" y="2942927"/>
              <a:ext cx="1657350" cy="904875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F98F824-CC79-46C1-B602-35945254C964}"/>
                </a:ext>
              </a:extLst>
            </p:cNvPr>
            <p:cNvSpPr txBox="1"/>
            <p:nvPr/>
          </p:nvSpPr>
          <p:spPr>
            <a:xfrm>
              <a:off x="7281808" y="2816532"/>
              <a:ext cx="35618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/>
                <a:t>.</a:t>
              </a:r>
              <a:endParaRPr lang="en-SG" sz="48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78C62DF-C3FA-41E2-B980-7B0FA208FC0C}"/>
                </a:ext>
              </a:extLst>
            </p:cNvPr>
            <p:cNvSpPr txBox="1"/>
            <p:nvPr/>
          </p:nvSpPr>
          <p:spPr>
            <a:xfrm>
              <a:off x="7651028" y="3424496"/>
              <a:ext cx="9829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RTT </a:t>
              </a:r>
              <a:endParaRPr lang="en-SG" sz="2800" dirty="0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54F932D-3CA7-4D18-8F44-CE29F091BDB2}"/>
                </a:ext>
              </a:extLst>
            </p:cNvPr>
            <p:cNvCxnSpPr>
              <a:cxnSpLocks/>
            </p:cNvCxnSpPr>
            <p:nvPr/>
          </p:nvCxnSpPr>
          <p:spPr>
            <a:xfrm>
              <a:off x="7612064" y="3424496"/>
              <a:ext cx="971057" cy="13128"/>
            </a:xfrm>
            <a:prstGeom prst="line">
              <a:avLst/>
            </a:prstGeom>
            <a:ln w="254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9C30ED4-CA1B-4E8A-8258-7765C19831B7}"/>
                </a:ext>
              </a:extLst>
            </p:cNvPr>
            <p:cNvSpPr txBox="1"/>
            <p:nvPr/>
          </p:nvSpPr>
          <p:spPr>
            <a:xfrm>
              <a:off x="7855378" y="2942927"/>
              <a:ext cx="4844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1 </a:t>
              </a:r>
              <a:endParaRPr lang="en-SG" sz="2800" dirty="0"/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FAEDE0E4-ADC6-40D6-84FB-2073788D10F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256930" y="3180449"/>
              <a:ext cx="638175" cy="514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37307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36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dirty="0"/>
              <a:t>XCP fairness controller </a:t>
            </a:r>
            <a:r>
              <a:rPr lang="en-US" sz="3600" b="1" dirty="0"/>
              <a:t>(</a:t>
            </a:r>
            <a:r>
              <a:rPr lang="en-US" sz="3600" b="1" dirty="0">
                <a:solidFill>
                  <a:srgbClr val="FF0000"/>
                </a:solidFill>
              </a:rPr>
              <a:t>AIMD</a:t>
            </a:r>
            <a:r>
              <a:rPr lang="en-US" sz="3600" b="1" dirty="0"/>
              <a:t>)</a:t>
            </a:r>
            <a:endParaRPr lang="en-SG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19953" y="1308847"/>
            <a:ext cx="79525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Say XCP wants the </a:t>
            </a:r>
            <a:r>
              <a:rPr lang="en-US" sz="2400" b="1" dirty="0"/>
              <a:t>∆</a:t>
            </a:r>
            <a:r>
              <a:rPr lang="en-US" sz="2400" i="1" dirty="0">
                <a:latin typeface="Bookman Old Style" panose="02050604050505020204" pitchFamily="18" charset="0"/>
              </a:rPr>
              <a:t>cwnd</a:t>
            </a:r>
            <a:r>
              <a:rPr lang="en-SG" sz="2400" i="1" dirty="0">
                <a:latin typeface="Bookman Old Style" panose="02050604050505020204" pitchFamily="18" charset="0"/>
              </a:rPr>
              <a:t> </a:t>
            </a:r>
            <a:r>
              <a:rPr lang="en-US" sz="2400" dirty="0"/>
              <a:t>to take effect over some time period </a:t>
            </a:r>
            <a:r>
              <a:rPr lang="en-US" sz="2400" i="1" dirty="0"/>
              <a:t>t. </a:t>
            </a:r>
            <a:r>
              <a:rPr lang="en-US" sz="2400" dirty="0"/>
              <a:t>It would then have the distribute </a:t>
            </a:r>
            <a:r>
              <a:rPr lang="en-US" sz="2400" b="1" dirty="0"/>
              <a:t>∆</a:t>
            </a:r>
            <a:r>
              <a:rPr lang="en-US" sz="2400" i="1" dirty="0">
                <a:latin typeface="Bookman Old Style" panose="02050604050505020204" pitchFamily="18" charset="0"/>
              </a:rPr>
              <a:t>cwnd</a:t>
            </a:r>
            <a:r>
              <a:rPr lang="en-SG" sz="2400" i="1" dirty="0">
                <a:latin typeface="Bookman Old Style" panose="02050604050505020204" pitchFamily="18" charset="0"/>
              </a:rPr>
              <a:t> </a:t>
            </a:r>
            <a:r>
              <a:rPr lang="en-US" sz="2400" dirty="0"/>
              <a:t>over </a:t>
            </a:r>
            <a:r>
              <a:rPr lang="en-US" sz="2400" i="1" dirty="0">
                <a:solidFill>
                  <a:srgbClr val="FF0000"/>
                </a:solidFill>
                <a:latin typeface="Bookman Old Style" panose="02050604050505020204" pitchFamily="18" charset="0"/>
              </a:rPr>
              <a:t>K</a:t>
            </a:r>
            <a:r>
              <a:rPr lang="en-US" sz="2400" i="1" dirty="0">
                <a:latin typeface="Bookman Old Style" panose="02050604050505020204" pitchFamily="18" charset="0"/>
              </a:rPr>
              <a:t> </a:t>
            </a:r>
            <a:r>
              <a:rPr lang="en-US" sz="2400" dirty="0"/>
              <a:t>packets, where </a:t>
            </a:r>
            <a:r>
              <a:rPr lang="en-US" sz="2400" i="1" dirty="0">
                <a:solidFill>
                  <a:srgbClr val="FF0000"/>
                </a:solidFill>
                <a:latin typeface="Bookman Old Style" panose="02050604050505020204" pitchFamily="18" charset="0"/>
              </a:rPr>
              <a:t>K</a:t>
            </a:r>
            <a:r>
              <a:rPr lang="en-US" sz="2400" i="1" dirty="0"/>
              <a:t> </a:t>
            </a:r>
            <a:r>
              <a:rPr lang="en-US" sz="2400" dirty="0"/>
              <a:t> is the total number of packets a sender sends during the time period </a:t>
            </a:r>
            <a:r>
              <a:rPr lang="en-US" sz="2400" i="1" dirty="0"/>
              <a:t>t.</a:t>
            </a:r>
            <a:endParaRPr lang="en-SG" sz="24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1061391" y="2985247"/>
            <a:ext cx="768541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  <a:latin typeface="Bookman Old Style" panose="02050604050505020204" pitchFamily="18" charset="0"/>
              </a:rPr>
              <a:t>K</a:t>
            </a:r>
            <a:r>
              <a:rPr lang="en-US" sz="2000" dirty="0"/>
              <a:t> = (rate in packets per second) x </a:t>
            </a:r>
            <a:r>
              <a:rPr lang="en-US" sz="2000" i="1" dirty="0"/>
              <a:t>t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</a:t>
            </a:r>
          </a:p>
          <a:p>
            <a:endParaRPr lang="en-US" sz="2000" i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r>
              <a:rPr lang="en-US" sz="2000" i="1" dirty="0">
                <a:solidFill>
                  <a:srgbClr val="FF0000"/>
                </a:solidFill>
                <a:latin typeface="Bookman Old Style" panose="02050604050505020204" pitchFamily="18" charset="0"/>
              </a:rPr>
              <a:t> </a:t>
            </a:r>
            <a:endParaRPr lang="en-SG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3DC382-E0C7-408C-816A-3890064D9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3588143"/>
            <a:ext cx="2571750" cy="97155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FE61557-5040-4882-8F8C-3A5402464C0D}"/>
              </a:ext>
            </a:extLst>
          </p:cNvPr>
          <p:cNvCxnSpPr>
            <a:cxnSpLocks/>
          </p:cNvCxnSpPr>
          <p:nvPr/>
        </p:nvCxnSpPr>
        <p:spPr>
          <a:xfrm>
            <a:off x="3638550" y="3325033"/>
            <a:ext cx="504825" cy="47582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2644FC8-F99F-40CB-9919-1EDEE4C67B8C}"/>
              </a:ext>
            </a:extLst>
          </p:cNvPr>
          <p:cNvCxnSpPr>
            <a:cxnSpLocks/>
          </p:cNvCxnSpPr>
          <p:nvPr/>
        </p:nvCxnSpPr>
        <p:spPr>
          <a:xfrm flipV="1">
            <a:off x="3157537" y="4438650"/>
            <a:ext cx="204788" cy="25574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B9445F3-A468-4502-AE32-08213C042BE1}"/>
              </a:ext>
            </a:extLst>
          </p:cNvPr>
          <p:cNvSpPr txBox="1"/>
          <p:nvPr/>
        </p:nvSpPr>
        <p:spPr>
          <a:xfrm>
            <a:off x="1462969" y="4639369"/>
            <a:ext cx="2969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packets/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cwnd</a:t>
            </a:r>
            <a:endParaRPr lang="en-SG" sz="2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1C8DA20-B76A-4A48-B370-07D64F98911B}"/>
              </a:ext>
            </a:extLst>
          </p:cNvPr>
          <p:cNvCxnSpPr>
            <a:cxnSpLocks/>
          </p:cNvCxnSpPr>
          <p:nvPr/>
        </p:nvCxnSpPr>
        <p:spPr>
          <a:xfrm flipH="1" flipV="1">
            <a:off x="5191126" y="3208512"/>
            <a:ext cx="695324" cy="18981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269CB61-2D89-436D-B16B-B11AFF0AD24D}"/>
              </a:ext>
            </a:extLst>
          </p:cNvPr>
          <p:cNvSpPr txBox="1"/>
          <p:nvPr/>
        </p:nvSpPr>
        <p:spPr>
          <a:xfrm>
            <a:off x="5756996" y="3085890"/>
            <a:ext cx="19270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same for every flow</a:t>
            </a:r>
            <a:endParaRPr lang="en-SG" sz="2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76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4F44-6AE5-4730-A491-A48BF244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14" y="170705"/>
            <a:ext cx="8493972" cy="761984"/>
          </a:xfrm>
        </p:spPr>
        <p:txBody>
          <a:bodyPr>
            <a:noAutofit/>
          </a:bodyPr>
          <a:lstStyle/>
          <a:p>
            <a:pPr algn="ctr"/>
            <a:r>
              <a:rPr lang="en-SG" sz="4800" dirty="0"/>
              <a:t>XCP Fairness Controller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37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0B7363-6664-43EF-8E95-77AF757B9A44}"/>
              </a:ext>
            </a:extLst>
          </p:cNvPr>
          <p:cNvSpPr txBox="1"/>
          <p:nvPr/>
        </p:nvSpPr>
        <p:spPr>
          <a:xfrm>
            <a:off x="2269831" y="1108068"/>
            <a:ext cx="3561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:</a:t>
            </a:r>
            <a:endParaRPr lang="en-SG" sz="4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FC275E-38BE-40FB-82F4-E65E999DC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1193793"/>
            <a:ext cx="1885950" cy="8953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F7D1F5-440D-47C1-B30D-2DBCF9357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019" y="1388044"/>
            <a:ext cx="5300662" cy="5510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3C91FF0-4632-4469-BA12-1B0BCA9149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512" y="2174868"/>
            <a:ext cx="4162425" cy="6762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46B0569-16CD-4FA1-A634-844CE0B6A4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3112" y="4012292"/>
            <a:ext cx="4314825" cy="84772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651A059-965B-4AB9-BFC5-A4015C2B4E20}"/>
              </a:ext>
            </a:extLst>
          </p:cNvPr>
          <p:cNvSpPr txBox="1"/>
          <p:nvPr/>
        </p:nvSpPr>
        <p:spPr>
          <a:xfrm>
            <a:off x="523875" y="3015015"/>
            <a:ext cx="4782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Divide this over the #packets</a:t>
            </a:r>
            <a:endParaRPr lang="en-SG" sz="2800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C721BAB-5237-4535-9A41-F710D2507E8F}"/>
              </a:ext>
            </a:extLst>
          </p:cNvPr>
          <p:cNvGrpSpPr/>
          <p:nvPr/>
        </p:nvGrpSpPr>
        <p:grpSpPr>
          <a:xfrm>
            <a:off x="5256930" y="2816532"/>
            <a:ext cx="3377059" cy="1131184"/>
            <a:chOff x="5256930" y="2816532"/>
            <a:chExt cx="3377059" cy="1131184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10AD9458-6BF4-438C-8F6E-559222707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50060" y="2942927"/>
              <a:ext cx="1657350" cy="904875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C18C1B8-0EEA-4047-922D-3BA604CBD1D8}"/>
                </a:ext>
              </a:extLst>
            </p:cNvPr>
            <p:cNvSpPr txBox="1"/>
            <p:nvPr/>
          </p:nvSpPr>
          <p:spPr>
            <a:xfrm>
              <a:off x="7281808" y="2816532"/>
              <a:ext cx="35618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/>
                <a:t>.</a:t>
              </a:r>
              <a:endParaRPr lang="en-SG" sz="48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165B548-2DF9-4FB0-98BC-A640AFB1DBC1}"/>
                </a:ext>
              </a:extLst>
            </p:cNvPr>
            <p:cNvSpPr txBox="1"/>
            <p:nvPr/>
          </p:nvSpPr>
          <p:spPr>
            <a:xfrm>
              <a:off x="7651028" y="3424496"/>
              <a:ext cx="9829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RTT </a:t>
              </a:r>
              <a:endParaRPr lang="en-SG" sz="2800" dirty="0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5C569B4-27C9-42B0-97D0-E754CED6B1D2}"/>
                </a:ext>
              </a:extLst>
            </p:cNvPr>
            <p:cNvCxnSpPr>
              <a:cxnSpLocks/>
            </p:cNvCxnSpPr>
            <p:nvPr/>
          </p:nvCxnSpPr>
          <p:spPr>
            <a:xfrm>
              <a:off x="7612064" y="3424496"/>
              <a:ext cx="971057" cy="13128"/>
            </a:xfrm>
            <a:prstGeom prst="line">
              <a:avLst/>
            </a:prstGeom>
            <a:ln w="254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57C7A47-8C7D-48B0-93F7-C044CFCF542F}"/>
                </a:ext>
              </a:extLst>
            </p:cNvPr>
            <p:cNvSpPr txBox="1"/>
            <p:nvPr/>
          </p:nvSpPr>
          <p:spPr>
            <a:xfrm>
              <a:off x="7855378" y="2942927"/>
              <a:ext cx="4844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1 </a:t>
              </a:r>
              <a:endParaRPr lang="en-SG" sz="2800" dirty="0"/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38211D08-78A1-4848-A4CE-403918EA64E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256930" y="3180449"/>
              <a:ext cx="638175" cy="514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39641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60" y="227571"/>
            <a:ext cx="8520120" cy="572400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Max-min fairness</a:t>
            </a:r>
            <a:endParaRPr lang="en-SG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294967295"/>
          </p:nvPr>
        </p:nvSpPr>
        <p:spPr>
          <a:xfrm>
            <a:off x="8594725" y="4662488"/>
            <a:ext cx="549275" cy="393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99920" y="1182341"/>
            <a:ext cx="7543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Max-min fairness does rate allocation over a network, not a single bottleneck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Allocation maximizes the minimum bandwidth allocated to every flow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Key Idea: Every flow must be bottlenecked.</a:t>
            </a:r>
          </a:p>
        </p:txBody>
      </p:sp>
    </p:spTree>
    <p:extLst>
      <p:ext uri="{BB962C8B-B14F-4D97-AF65-F5344CB8AC3E}">
        <p14:creationId xmlns:p14="http://schemas.microsoft.com/office/powerpoint/2010/main" val="68645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60" y="227571"/>
            <a:ext cx="8520120" cy="572400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Max-min fairness</a:t>
            </a:r>
            <a:endParaRPr lang="en-SG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294967295"/>
          </p:nvPr>
        </p:nvSpPr>
        <p:spPr>
          <a:xfrm>
            <a:off x="8594725" y="4662488"/>
            <a:ext cx="549275" cy="393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90394" y="876836"/>
            <a:ext cx="77249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An allocation of rate x is “max-min fair” if and only if an increase of any rate within the domain of feasible allocations must be at the cost of a decrease of some already smaller rate.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Depending on the problem, a max-min fair allocation may or may not exist. However, if it exists, it is unique.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Progressive filling</a:t>
            </a:r>
          </a:p>
        </p:txBody>
      </p:sp>
    </p:spTree>
    <p:extLst>
      <p:ext uri="{BB962C8B-B14F-4D97-AF65-F5344CB8AC3E}">
        <p14:creationId xmlns:p14="http://schemas.microsoft.com/office/powerpoint/2010/main" val="369188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>
            <a:spLocks noGrp="1"/>
          </p:cNvSpPr>
          <p:nvPr>
            <p:ph type="ctrTitle"/>
          </p:nvPr>
        </p:nvSpPr>
        <p:spPr>
          <a:xfrm>
            <a:off x="311700" y="824921"/>
            <a:ext cx="8520600" cy="1105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b="1" dirty="0"/>
              <a:t>Out of country</a:t>
            </a:r>
            <a:endParaRPr lang="en-US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7" name="Google Shape;51;p1">
            <a:extLst>
              <a:ext uri="{FF2B5EF4-FFF2-40B4-BE49-F238E27FC236}">
                <a16:creationId xmlns:a16="http://schemas.microsoft.com/office/drawing/2014/main" id="{66F71B95-9D4C-4783-85CB-770A648CACBF}"/>
              </a:ext>
            </a:extLst>
          </p:cNvPr>
          <p:cNvSpPr txBox="1">
            <a:spLocks/>
          </p:cNvSpPr>
          <p:nvPr/>
        </p:nvSpPr>
        <p:spPr>
          <a:xfrm>
            <a:off x="311700" y="2571750"/>
            <a:ext cx="8520600" cy="1105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ct val="111111"/>
            </a:pPr>
            <a:r>
              <a:rPr lang="en-US" b="1" dirty="0"/>
              <a:t>COVID-19</a:t>
            </a:r>
          </a:p>
        </p:txBody>
      </p:sp>
    </p:spTree>
    <p:extLst>
      <p:ext uri="{BB962C8B-B14F-4D97-AF65-F5344CB8AC3E}">
        <p14:creationId xmlns:p14="http://schemas.microsoft.com/office/powerpoint/2010/main" val="1139287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B8D499B-1270-4FC9-A00F-1566B9D677C2}"/>
              </a:ext>
            </a:extLst>
          </p:cNvPr>
          <p:cNvCxnSpPr>
            <a:cxnSpLocks/>
            <a:stCxn id="20" idx="6"/>
          </p:cNvCxnSpPr>
          <p:nvPr/>
        </p:nvCxnSpPr>
        <p:spPr>
          <a:xfrm>
            <a:off x="1362075" y="2188637"/>
            <a:ext cx="1147762" cy="306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94604C-686E-4443-A1B7-122019402A12}"/>
              </a:ext>
            </a:extLst>
          </p:cNvPr>
          <p:cNvCxnSpPr>
            <a:cxnSpLocks/>
            <a:endCxn id="21" idx="6"/>
          </p:cNvCxnSpPr>
          <p:nvPr/>
        </p:nvCxnSpPr>
        <p:spPr>
          <a:xfrm>
            <a:off x="6243637" y="2436848"/>
            <a:ext cx="1706052" cy="46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965D206-619B-4195-AAF8-79D04A853315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319588" y="1797121"/>
            <a:ext cx="7681" cy="16128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83FAE35-6386-48F6-A681-288BF23F37B4}"/>
              </a:ext>
            </a:extLst>
          </p:cNvPr>
          <p:cNvCxnSpPr>
            <a:cxnSpLocks/>
          </p:cNvCxnSpPr>
          <p:nvPr/>
        </p:nvCxnSpPr>
        <p:spPr>
          <a:xfrm flipV="1">
            <a:off x="4347626" y="2482920"/>
            <a:ext cx="1825114" cy="10191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9F3F67-FB0D-44D8-BF0F-EDA8EA1FA213}"/>
              </a:ext>
            </a:extLst>
          </p:cNvPr>
          <p:cNvCxnSpPr>
            <a:cxnSpLocks/>
          </p:cNvCxnSpPr>
          <p:nvPr/>
        </p:nvCxnSpPr>
        <p:spPr>
          <a:xfrm>
            <a:off x="4319587" y="1768417"/>
            <a:ext cx="1995846" cy="7145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9C888D2-4C74-48A2-A7BD-8F18F3613ECF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2580557" y="2293412"/>
            <a:ext cx="1739030" cy="12308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46A31C-D603-4879-8F24-F0AA1EDADDAB}"/>
              </a:ext>
            </a:extLst>
          </p:cNvPr>
          <p:cNvCxnSpPr>
            <a:cxnSpLocks/>
          </p:cNvCxnSpPr>
          <p:nvPr/>
        </p:nvCxnSpPr>
        <p:spPr>
          <a:xfrm flipV="1">
            <a:off x="2509837" y="1781175"/>
            <a:ext cx="1809750" cy="4381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60" y="227571"/>
            <a:ext cx="8520120" cy="572400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Max-min fairness</a:t>
            </a:r>
            <a:endParaRPr lang="en-SG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294967295"/>
          </p:nvPr>
        </p:nvSpPr>
        <p:spPr>
          <a:xfrm>
            <a:off x="8594725" y="4662488"/>
            <a:ext cx="549275" cy="393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40</a:t>
            </a:fld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05454E3-A99D-4BCD-A4A0-A58DFFEA0B61}"/>
              </a:ext>
            </a:extLst>
          </p:cNvPr>
          <p:cNvSpPr/>
          <p:nvPr/>
        </p:nvSpPr>
        <p:spPr>
          <a:xfrm>
            <a:off x="2409825" y="2114550"/>
            <a:ext cx="200025" cy="209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E663926-CA16-4B77-BD07-C04E33CE8055}"/>
              </a:ext>
            </a:extLst>
          </p:cNvPr>
          <p:cNvSpPr/>
          <p:nvPr/>
        </p:nvSpPr>
        <p:spPr>
          <a:xfrm>
            <a:off x="4219575" y="1676400"/>
            <a:ext cx="200025" cy="209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13E5696-F3C9-4BA3-A6EB-898F7BA16FCF}"/>
              </a:ext>
            </a:extLst>
          </p:cNvPr>
          <p:cNvSpPr/>
          <p:nvPr/>
        </p:nvSpPr>
        <p:spPr>
          <a:xfrm>
            <a:off x="4219575" y="3409951"/>
            <a:ext cx="200025" cy="209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E27FA02-3068-4D5F-91CE-4260313A97F0}"/>
              </a:ext>
            </a:extLst>
          </p:cNvPr>
          <p:cNvSpPr/>
          <p:nvPr/>
        </p:nvSpPr>
        <p:spPr>
          <a:xfrm>
            <a:off x="6143625" y="2324100"/>
            <a:ext cx="200025" cy="209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94F511B-5FAE-4A53-8F62-FF56388BC2F8}"/>
              </a:ext>
            </a:extLst>
          </p:cNvPr>
          <p:cNvSpPr/>
          <p:nvPr/>
        </p:nvSpPr>
        <p:spPr>
          <a:xfrm>
            <a:off x="1162050" y="2083862"/>
            <a:ext cx="200025" cy="209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0309F88-A78B-443E-AC88-2F3637F8AB4E}"/>
              </a:ext>
            </a:extLst>
          </p:cNvPr>
          <p:cNvSpPr/>
          <p:nvPr/>
        </p:nvSpPr>
        <p:spPr>
          <a:xfrm>
            <a:off x="7749664" y="2378145"/>
            <a:ext cx="200025" cy="209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D79CA1-DB57-4ACF-942E-3C4E9801EBD3}"/>
              </a:ext>
            </a:extLst>
          </p:cNvPr>
          <p:cNvSpPr txBox="1"/>
          <p:nvPr/>
        </p:nvSpPr>
        <p:spPr>
          <a:xfrm>
            <a:off x="3247364" y="19949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</a:t>
            </a:r>
            <a:endParaRPr lang="en-SG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344E49-FCBD-4F34-9D72-21F70DE73BF1}"/>
              </a:ext>
            </a:extLst>
          </p:cNvPr>
          <p:cNvSpPr txBox="1"/>
          <p:nvPr/>
        </p:nvSpPr>
        <p:spPr>
          <a:xfrm>
            <a:off x="3409099" y="2482920"/>
            <a:ext cx="527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</a:t>
            </a:r>
            <a:endParaRPr lang="en-SG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842A6B-1AC6-45FC-8FEE-C729BC3E2C88}"/>
              </a:ext>
            </a:extLst>
          </p:cNvPr>
          <p:cNvSpPr txBox="1"/>
          <p:nvPr/>
        </p:nvSpPr>
        <p:spPr>
          <a:xfrm>
            <a:off x="4388355" y="236020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</a:t>
            </a:r>
            <a:endParaRPr lang="en-SG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878DD3E-D3F3-4163-BF4F-6E3C2D3BCAF3}"/>
              </a:ext>
            </a:extLst>
          </p:cNvPr>
          <p:cNvSpPr txBox="1"/>
          <p:nvPr/>
        </p:nvSpPr>
        <p:spPr>
          <a:xfrm>
            <a:off x="1688354" y="15448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</a:t>
            </a:r>
            <a:endParaRPr lang="en-SG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DEB557-4478-465C-B714-FFA54BB9BD2E}"/>
              </a:ext>
            </a:extLst>
          </p:cNvPr>
          <p:cNvSpPr txBox="1"/>
          <p:nvPr/>
        </p:nvSpPr>
        <p:spPr>
          <a:xfrm>
            <a:off x="6873161" y="174889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15</a:t>
            </a:r>
            <a:endParaRPr lang="en-SG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635B22-FF28-46B7-ADE5-DA6EB842C287}"/>
              </a:ext>
            </a:extLst>
          </p:cNvPr>
          <p:cNvSpPr txBox="1"/>
          <p:nvPr/>
        </p:nvSpPr>
        <p:spPr>
          <a:xfrm>
            <a:off x="5027690" y="2166327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</a:t>
            </a:r>
            <a:endParaRPr lang="en-SG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02A177-5679-4BF6-A19A-D299DF822E3E}"/>
              </a:ext>
            </a:extLst>
          </p:cNvPr>
          <p:cNvSpPr txBox="1"/>
          <p:nvPr/>
        </p:nvSpPr>
        <p:spPr>
          <a:xfrm>
            <a:off x="5282033" y="291699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</a:t>
            </a:r>
            <a:endParaRPr lang="en-SG" sz="2400" dirty="0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2AEE32B-D90F-41A5-B38F-D2D5FFB4A4C6}"/>
              </a:ext>
            </a:extLst>
          </p:cNvPr>
          <p:cNvGrpSpPr/>
          <p:nvPr/>
        </p:nvGrpSpPr>
        <p:grpSpPr>
          <a:xfrm>
            <a:off x="1362075" y="2378145"/>
            <a:ext cx="6419850" cy="1400176"/>
            <a:chOff x="1362075" y="2378145"/>
            <a:chExt cx="6419850" cy="1400176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CE14389-1131-416D-848B-0BD5AA9FB5AF}"/>
                </a:ext>
              </a:extLst>
            </p:cNvPr>
            <p:cNvCxnSpPr/>
            <p:nvPr/>
          </p:nvCxnSpPr>
          <p:spPr>
            <a:xfrm>
              <a:off x="1362075" y="2378145"/>
              <a:ext cx="1147762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D5096AD-61FD-450E-8430-AA8C68A588EF}"/>
                </a:ext>
              </a:extLst>
            </p:cNvPr>
            <p:cNvCxnSpPr>
              <a:cxnSpLocks/>
            </p:cNvCxnSpPr>
            <p:nvPr/>
          </p:nvCxnSpPr>
          <p:spPr>
            <a:xfrm>
              <a:off x="2479918" y="2378145"/>
              <a:ext cx="1867708" cy="1400176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7FE01AE-E356-4017-85B5-3B7702C382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90295" y="2656368"/>
              <a:ext cx="2025138" cy="1121953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03EE7EF-8796-4556-A3A8-097D2AB36C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96946" y="2675526"/>
              <a:ext cx="1484979" cy="1"/>
            </a:xfrm>
            <a:prstGeom prst="line">
              <a:avLst/>
            </a:prstGeom>
            <a:ln w="38100">
              <a:solidFill>
                <a:srgbClr val="FFC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52ED030-710F-4758-BC96-E207855CA509}"/>
              </a:ext>
            </a:extLst>
          </p:cNvPr>
          <p:cNvGrpSpPr/>
          <p:nvPr/>
        </p:nvGrpSpPr>
        <p:grpSpPr>
          <a:xfrm>
            <a:off x="1332156" y="1532494"/>
            <a:ext cx="6517520" cy="733387"/>
            <a:chOff x="1332156" y="1532494"/>
            <a:chExt cx="6517520" cy="733387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5341C7B-2060-4205-83BE-4E553DA78A84}"/>
                </a:ext>
              </a:extLst>
            </p:cNvPr>
            <p:cNvCxnSpPr/>
            <p:nvPr/>
          </p:nvCxnSpPr>
          <p:spPr>
            <a:xfrm>
              <a:off x="1332156" y="1998219"/>
              <a:ext cx="1147762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9B772A5-6B40-4463-8BC4-A0593B7813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9918" y="1543050"/>
              <a:ext cx="1867708" cy="45516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EFF4D4D-A0E5-492A-909F-B492C7067565}"/>
                </a:ext>
              </a:extLst>
            </p:cNvPr>
            <p:cNvCxnSpPr>
              <a:cxnSpLocks/>
            </p:cNvCxnSpPr>
            <p:nvPr/>
          </p:nvCxnSpPr>
          <p:spPr>
            <a:xfrm>
              <a:off x="4319587" y="1532494"/>
              <a:ext cx="1853153" cy="710303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6997B12-F26D-40AA-A35B-34422D50A229}"/>
                </a:ext>
              </a:extLst>
            </p:cNvPr>
            <p:cNvCxnSpPr>
              <a:cxnSpLocks/>
            </p:cNvCxnSpPr>
            <p:nvPr/>
          </p:nvCxnSpPr>
          <p:spPr>
            <a:xfrm>
              <a:off x="6096536" y="2216598"/>
              <a:ext cx="1753140" cy="49283"/>
            </a:xfrm>
            <a:prstGeom prst="line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ED4A727-FF90-4B79-ACE3-11B24F1875BC}"/>
              </a:ext>
            </a:extLst>
          </p:cNvPr>
          <p:cNvGrpSpPr/>
          <p:nvPr/>
        </p:nvGrpSpPr>
        <p:grpSpPr>
          <a:xfrm>
            <a:off x="2394462" y="1383774"/>
            <a:ext cx="3849175" cy="2567995"/>
            <a:chOff x="2394462" y="1383774"/>
            <a:chExt cx="3849175" cy="2567995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FB571EA-68C5-4A4F-86AD-C3EBC7785DAC}"/>
                </a:ext>
              </a:extLst>
            </p:cNvPr>
            <p:cNvCxnSpPr>
              <a:cxnSpLocks/>
            </p:cNvCxnSpPr>
            <p:nvPr/>
          </p:nvCxnSpPr>
          <p:spPr>
            <a:xfrm>
              <a:off x="2394462" y="2529554"/>
              <a:ext cx="1867708" cy="140017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110730D-8ED9-4640-9D1F-27D108BE346B}"/>
                </a:ext>
              </a:extLst>
            </p:cNvPr>
            <p:cNvCxnSpPr>
              <a:cxnSpLocks/>
            </p:cNvCxnSpPr>
            <p:nvPr/>
          </p:nvCxnSpPr>
          <p:spPr>
            <a:xfrm>
              <a:off x="4193362" y="1383774"/>
              <a:ext cx="47511" cy="256799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9C3BDD8-C221-492E-942F-A5D55CFDF880}"/>
                </a:ext>
              </a:extLst>
            </p:cNvPr>
            <p:cNvCxnSpPr>
              <a:cxnSpLocks/>
            </p:cNvCxnSpPr>
            <p:nvPr/>
          </p:nvCxnSpPr>
          <p:spPr>
            <a:xfrm>
              <a:off x="4176311" y="1383774"/>
              <a:ext cx="2067326" cy="783822"/>
            </a:xfrm>
            <a:prstGeom prst="line">
              <a:avLst/>
            </a:prstGeom>
            <a:ln w="38100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8E7C8E8C-11A0-48BA-8137-76665F367A0B}"/>
              </a:ext>
            </a:extLst>
          </p:cNvPr>
          <p:cNvSpPr txBox="1"/>
          <p:nvPr/>
        </p:nvSpPr>
        <p:spPr>
          <a:xfrm>
            <a:off x="4796376" y="118934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5</a:t>
            </a:r>
            <a:endParaRPr lang="en-SG" sz="2400" dirty="0">
              <a:solidFill>
                <a:srgbClr val="FF000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304A76E-67AD-4535-9A85-B989578819C0}"/>
              </a:ext>
            </a:extLst>
          </p:cNvPr>
          <p:cNvSpPr txBox="1"/>
          <p:nvPr/>
        </p:nvSpPr>
        <p:spPr>
          <a:xfrm>
            <a:off x="6522156" y="177050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5</a:t>
            </a:r>
            <a:endParaRPr lang="en-SG" sz="2400" dirty="0">
              <a:solidFill>
                <a:srgbClr val="00B05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67C9120-025F-4FCD-98B0-F61ADF7E267E}"/>
              </a:ext>
            </a:extLst>
          </p:cNvPr>
          <p:cNvSpPr txBox="1"/>
          <p:nvPr/>
        </p:nvSpPr>
        <p:spPr>
          <a:xfrm>
            <a:off x="4910872" y="338866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10</a:t>
            </a:r>
            <a:endParaRPr lang="en-SG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843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  <p:bldP spid="7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56C30-45A7-44ED-91D1-8A4C422F8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00" y="217680"/>
            <a:ext cx="8641800" cy="1107550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FatTree</a:t>
            </a:r>
            <a:endParaRPr lang="en-SG" sz="4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6702C6-28EA-4CFA-AC01-0DB4ACADCC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CA9C91-FE5C-48CC-A715-59D8AF1EC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7725"/>
            <a:ext cx="9144000" cy="390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5759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4F44-6AE5-4730-A491-A48BF244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14" y="78116"/>
            <a:ext cx="8493972" cy="1301479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URWBookmanL-Ligh"/>
              </a:rPr>
              <a:t> Jellyfish  </a:t>
            </a:r>
            <a:endParaRPr lang="en-SG" sz="5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E2CD93-D608-420F-A5B1-3C8FD4403806}"/>
              </a:ext>
            </a:extLst>
          </p:cNvPr>
          <p:cNvSpPr txBox="1"/>
          <p:nvPr/>
        </p:nvSpPr>
        <p:spPr>
          <a:xfrm>
            <a:off x="698373" y="1198620"/>
            <a:ext cx="774725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Replace tree with Random</a:t>
            </a:r>
          </a:p>
          <a:p>
            <a:pPr algn="ctr"/>
            <a:r>
              <a:rPr lang="en-US" sz="3200" dirty="0"/>
              <a:t>Regular Graph (RRG).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A3D318-7253-49FA-A01B-8F87BAC411F2}"/>
              </a:ext>
            </a:extLst>
          </p:cNvPr>
          <p:cNvSpPr txBox="1"/>
          <p:nvPr/>
        </p:nvSpPr>
        <p:spPr>
          <a:xfrm>
            <a:off x="325014" y="2500099"/>
            <a:ext cx="651205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Why should this work better??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288854-3597-4003-BE6F-460F0D7AA571}"/>
              </a:ext>
            </a:extLst>
          </p:cNvPr>
          <p:cNvSpPr txBox="1"/>
          <p:nvPr/>
        </p:nvSpPr>
        <p:spPr>
          <a:xfrm>
            <a:off x="1396746" y="3339778"/>
            <a:ext cx="774725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/>
              <a:t>Shorter average path lengths!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9038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>
            <a:spLocks noGrp="1"/>
          </p:cNvSpPr>
          <p:nvPr>
            <p:ph type="ctrTitle"/>
          </p:nvPr>
        </p:nvSpPr>
        <p:spPr>
          <a:xfrm>
            <a:off x="455887" y="1360293"/>
            <a:ext cx="8232225" cy="2422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sz="8800" dirty="0">
                <a:latin typeface="Arial"/>
                <a:ea typeface="Arial"/>
                <a:cs typeface="Arial"/>
                <a:sym typeface="Arial"/>
              </a:rPr>
              <a:t>Part 2 of </a:t>
            </a:r>
            <a:br>
              <a:rPr lang="en-US" sz="880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8800" dirty="0">
                <a:latin typeface="Arial"/>
                <a:ea typeface="Arial"/>
                <a:cs typeface="Arial"/>
                <a:sym typeface="Arial"/>
              </a:rPr>
              <a:t>Final Project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398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/>
          <p:cNvCxnSpPr/>
          <p:nvPr/>
        </p:nvCxnSpPr>
        <p:spPr>
          <a:xfrm rot="5400000" flipH="1" flipV="1">
            <a:off x="2657475" y="2943225"/>
            <a:ext cx="3600450" cy="0"/>
          </a:xfrm>
          <a:prstGeom prst="line">
            <a:avLst/>
          </a:prstGeom>
          <a:ln w="1016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43050" y="299985"/>
            <a:ext cx="6172200" cy="85725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Data Centre Networks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68FF-8BB4-3349-8005-AE9F629C616D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14451" y="1551801"/>
            <a:ext cx="2514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defTabSz="685800" eaLnBrk="0" hangingPunct="0">
              <a:spcBef>
                <a:spcPct val="20000"/>
              </a:spcBef>
              <a:defRPr/>
            </a:pPr>
            <a:r>
              <a:rPr lang="en-US" sz="1800" b="1" dirty="0">
                <a:cs typeface="Times New Roman"/>
              </a:rPr>
              <a:t>High Burst Tolerance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14451" y="1257300"/>
            <a:ext cx="247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defTabSz="685800" eaLnBrk="0" hangingPunct="0">
              <a:spcBef>
                <a:spcPct val="20000"/>
              </a:spcBef>
              <a:defRPr/>
            </a:pPr>
            <a:r>
              <a:rPr lang="en-US" sz="1800" b="1" dirty="0">
                <a:cs typeface="Times New Roman"/>
              </a:rPr>
              <a:t>High Throughput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86399" y="1543050"/>
            <a:ext cx="179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defTabSz="685800" eaLnBrk="0" hangingPunct="0">
              <a:spcBef>
                <a:spcPct val="20000"/>
              </a:spcBef>
              <a:defRPr/>
            </a:pPr>
            <a:r>
              <a:rPr lang="en-US" sz="1800" b="1" dirty="0">
                <a:cs typeface="Times New Roman"/>
              </a:rPr>
              <a:t>Low Latency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32785" y="3196504"/>
            <a:ext cx="10394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chemeClr val="bg1"/>
                </a:solidFill>
              </a:rPr>
              <a:t>DCTCP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543051" y="2073044"/>
            <a:ext cx="25145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00CC"/>
                </a:solidFill>
              </a:rPr>
              <a:t>Deep Buffers (for throughput):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>
                <a:solidFill>
                  <a:srgbClr val="FF0000"/>
                </a:solidFill>
              </a:rPr>
              <a:t> Queuing Delays</a:t>
            </a:r>
          </a:p>
          <a:p>
            <a:r>
              <a:rPr lang="en-US" sz="1800" dirty="0">
                <a:solidFill>
                  <a:srgbClr val="FF0000"/>
                </a:solidFill>
              </a:rPr>
              <a:t>     Increase Latency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29249" y="2073044"/>
            <a:ext cx="28682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00CC"/>
                </a:solidFill>
              </a:rPr>
              <a:t>Shallow Buffers: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>
                <a:solidFill>
                  <a:srgbClr val="FF0000"/>
                </a:solidFill>
              </a:rPr>
              <a:t> Bad for Bursts tolerance &amp; Throughput  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43050" y="3230465"/>
            <a:ext cx="2686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00CC"/>
                </a:solidFill>
              </a:rPr>
              <a:t>Reduced </a:t>
            </a:r>
            <a:r>
              <a:rPr lang="en-US" sz="1800" b="1" dirty="0" err="1">
                <a:solidFill>
                  <a:srgbClr val="0000CC"/>
                </a:solidFill>
              </a:rPr>
              <a:t>RTO</a:t>
            </a:r>
            <a:r>
              <a:rPr lang="en-US" sz="1800" b="1" baseline="-25000" dirty="0" err="1">
                <a:solidFill>
                  <a:srgbClr val="0000CC"/>
                </a:solidFill>
              </a:rPr>
              <a:t>min</a:t>
            </a:r>
            <a:r>
              <a:rPr lang="en-US" sz="1800" b="1" baseline="-25000" dirty="0">
                <a:solidFill>
                  <a:srgbClr val="0000CC"/>
                </a:solidFill>
              </a:rPr>
              <a:t> </a:t>
            </a:r>
            <a:r>
              <a:rPr lang="en-US" sz="1800" b="1" dirty="0">
                <a:solidFill>
                  <a:srgbClr val="0000CC"/>
                </a:solidFill>
              </a:rPr>
              <a:t>(SIGCOMM ‘09)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>
                <a:solidFill>
                  <a:srgbClr val="FF0000"/>
                </a:solidFill>
              </a:rPr>
              <a:t> Doesn’t Help Latency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Still need to </a:t>
            </a:r>
            <a:r>
              <a:rPr lang="en-US" sz="1800" dirty="0" err="1">
                <a:solidFill>
                  <a:srgbClr val="FF0000"/>
                </a:solidFill>
              </a:rPr>
              <a:t>ReTx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29250" y="3225063"/>
            <a:ext cx="2571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00CC"/>
                </a:solidFill>
              </a:rPr>
              <a:t>AQM – RED: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Avg</a:t>
            </a:r>
            <a:r>
              <a:rPr lang="en-US" sz="1800" dirty="0">
                <a:solidFill>
                  <a:srgbClr val="FF0000"/>
                </a:solidFill>
              </a:rPr>
              <a:t> Queue Not Fast</a:t>
            </a:r>
          </a:p>
          <a:p>
            <a:r>
              <a:rPr lang="en-US" sz="1800" dirty="0">
                <a:solidFill>
                  <a:srgbClr val="FF0000"/>
                </a:solidFill>
              </a:rPr>
              <a:t>     Enough for </a:t>
            </a:r>
            <a:r>
              <a:rPr lang="en-US" sz="1800" dirty="0" err="1">
                <a:solidFill>
                  <a:srgbClr val="FF0000"/>
                </a:solidFill>
              </a:rPr>
              <a:t>Incast</a:t>
            </a:r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10800000">
            <a:off x="1314450" y="1943100"/>
            <a:ext cx="2057400" cy="0"/>
          </a:xfrm>
          <a:prstGeom prst="line">
            <a:avLst/>
          </a:prstGeom>
          <a:ln w="1016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0800000">
            <a:off x="5486400" y="1943100"/>
            <a:ext cx="2057400" cy="0"/>
          </a:xfrm>
          <a:prstGeom prst="line">
            <a:avLst/>
          </a:prstGeom>
          <a:ln w="1016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B03673E-7C2C-4EC0-8D94-82159F8A32D1}"/>
              </a:ext>
            </a:extLst>
          </p:cNvPr>
          <p:cNvSpPr txBox="1"/>
          <p:nvPr/>
        </p:nvSpPr>
        <p:spPr>
          <a:xfrm>
            <a:off x="879877" y="4814534"/>
            <a:ext cx="4169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Credits:</a:t>
            </a:r>
            <a:r>
              <a:rPr lang="en-US" sz="1000" dirty="0"/>
              <a:t> Adapted from Mohammad Alizadeh. DCTCP (SIGCOMM ’10)</a:t>
            </a:r>
            <a:endParaRPr lang="en-SG" sz="1000" dirty="0"/>
          </a:p>
        </p:txBody>
      </p:sp>
    </p:spTree>
    <p:custDataLst>
      <p:tags r:id="rId1"/>
    </p:custDataLst>
  </p:cSld>
  <p:clrMapOvr>
    <a:masterClrMapping/>
  </p:clrMapOvr>
  <p:transition spd="slow" advTm="454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58E9C-1F1F-4FA7-A1AC-C300B4CA9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Data Centres: Buffer Sizing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B0E48-4A3C-48BB-BDE1-600FBE088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CC"/>
                </a:solidFill>
              </a:rPr>
              <a:t>Bandwidth-delay product rule of thumb:</a:t>
            </a:r>
          </a:p>
          <a:p>
            <a:pPr lvl="1"/>
            <a:r>
              <a:rPr lang="en-US" sz="1500" dirty="0"/>
              <a:t>A single flow needs                     buffers for </a:t>
            </a:r>
            <a:r>
              <a:rPr lang="en-US" sz="1500" b="1" dirty="0">
                <a:solidFill>
                  <a:srgbClr val="FF0000"/>
                </a:solidFill>
              </a:rPr>
              <a:t>100% Throughput.</a:t>
            </a:r>
          </a:p>
          <a:p>
            <a:endParaRPr lang="en-US" sz="1900" b="1" dirty="0">
              <a:solidFill>
                <a:srgbClr val="FF0000"/>
              </a:solidFill>
            </a:endParaRPr>
          </a:p>
          <a:p>
            <a:r>
              <a:rPr lang="en-US" sz="1800" dirty="0">
                <a:solidFill>
                  <a:srgbClr val="0000CC"/>
                </a:solidFill>
              </a:rPr>
              <a:t>Appenzeller</a:t>
            </a:r>
            <a:r>
              <a:rPr lang="en-US" sz="1800" b="1" dirty="0">
                <a:solidFill>
                  <a:srgbClr val="0000CC"/>
                </a:solidFill>
              </a:rPr>
              <a:t> </a:t>
            </a:r>
            <a:r>
              <a:rPr lang="en-US" sz="1800" dirty="0">
                <a:solidFill>
                  <a:srgbClr val="0000CC"/>
                </a:solidFill>
              </a:rPr>
              <a:t>rule of thumb (SIGCOMM ‘04):</a:t>
            </a:r>
          </a:p>
          <a:p>
            <a:pPr lvl="1"/>
            <a:r>
              <a:rPr lang="en-US" sz="1500" dirty="0"/>
              <a:t>Large # of flows:                             is enough.</a:t>
            </a:r>
          </a:p>
          <a:p>
            <a:endParaRPr lang="en-US" sz="1900" dirty="0"/>
          </a:p>
          <a:p>
            <a:r>
              <a:rPr lang="en-US" sz="1800" dirty="0"/>
              <a:t>Can’t rely on statistical multiplexing benefit in the datacenter networks</a:t>
            </a:r>
          </a:p>
          <a:p>
            <a:pPr lvl="1"/>
            <a:r>
              <a:rPr lang="en-US" sz="1500" dirty="0"/>
              <a:t>Measurements show </a:t>
            </a:r>
            <a:r>
              <a:rPr lang="en-US" sz="1500" b="1" dirty="0">
                <a:solidFill>
                  <a:srgbClr val="FF0000"/>
                </a:solidFill>
              </a:rPr>
              <a:t>typically 1-2 big flows </a:t>
            </a:r>
            <a:r>
              <a:rPr lang="en-US" sz="1500" dirty="0"/>
              <a:t>at each server</a:t>
            </a:r>
            <a:r>
              <a:rPr lang="en-US" sz="1500" b="1" dirty="0"/>
              <a:t>,</a:t>
            </a:r>
            <a:r>
              <a:rPr lang="en-US" sz="1500" b="1" dirty="0">
                <a:solidFill>
                  <a:srgbClr val="FF0000"/>
                </a:solidFill>
              </a:rPr>
              <a:t> at most 4.</a:t>
            </a:r>
          </a:p>
          <a:p>
            <a:endParaRPr lang="en-US" sz="1900" dirty="0"/>
          </a:p>
          <a:p>
            <a:endParaRPr lang="en-US" sz="2300" dirty="0"/>
          </a:p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33EADC-7D21-46D5-8986-5E490E73F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0B3D-D4F8-4840-B91D-0EEC232E35FC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4DEAD994-E16A-4CA6-9D72-E854059B6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34816" y="1554480"/>
            <a:ext cx="793207" cy="288036"/>
          </a:xfrm>
          <a:prstGeom prst="rect">
            <a:avLst/>
          </a:prstGeom>
          <a:noFill/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0B3EACA8-575C-45CC-9123-FD869DE74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72158" y="2438962"/>
            <a:ext cx="1239012" cy="329184"/>
          </a:xfrm>
          <a:prstGeom prst="rect">
            <a:avLst/>
          </a:prstGeom>
          <a:noFill/>
        </p:spPr>
      </p:pic>
      <p:sp useBgFill="1">
        <p:nvSpPr>
          <p:cNvPr id="7" name="Rounded Rectangle 111">
            <a:extLst>
              <a:ext uri="{FF2B5EF4-FFF2-40B4-BE49-F238E27FC236}">
                <a16:creationId xmlns:a16="http://schemas.microsoft.com/office/drawing/2014/main" id="{FD3E5693-C0CA-419B-8409-3DAC47D82EC8}"/>
              </a:ext>
            </a:extLst>
          </p:cNvPr>
          <p:cNvSpPr/>
          <p:nvPr/>
        </p:nvSpPr>
        <p:spPr>
          <a:xfrm>
            <a:off x="1628775" y="3731149"/>
            <a:ext cx="6591300" cy="766167"/>
          </a:xfrm>
          <a:prstGeom prst="roundRect">
            <a:avLst/>
          </a:prstGeom>
          <a:ln>
            <a:noFill/>
          </a:ln>
          <a:effectLst>
            <a:innerShdw blurRad="215900">
              <a:prstClr val="black"/>
            </a:innerShdw>
          </a:effectLst>
          <a:scene3d>
            <a:camera prst="orthographicFront"/>
            <a:lightRig rig="threeP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685800">
              <a:buClrTx/>
            </a:pPr>
            <a:r>
              <a:rPr lang="en-US" sz="1950" b="1" kern="1200" dirty="0">
                <a:solidFill>
                  <a:srgbClr val="FF0000"/>
                </a:solidFill>
                <a:latin typeface="Calibri"/>
              </a:rPr>
              <a:t>Real Rule of Thumb:</a:t>
            </a:r>
          </a:p>
          <a:p>
            <a:pPr algn="ctr" defTabSz="685800">
              <a:buClrTx/>
            </a:pPr>
            <a:r>
              <a:rPr lang="en-US" sz="1950" b="1" kern="1200" dirty="0">
                <a:solidFill>
                  <a:srgbClr val="FF0000"/>
                </a:solidFill>
                <a:latin typeface="Calibri"/>
              </a:rPr>
              <a:t>Low Variance in Sending Rate </a:t>
            </a:r>
            <a:r>
              <a:rPr lang="en-US" sz="1950" b="1" kern="1200" dirty="0">
                <a:solidFill>
                  <a:srgbClr val="FF0000"/>
                </a:solidFill>
                <a:latin typeface="Calibri"/>
                <a:cs typeface="Calibri"/>
              </a:rPr>
              <a:t>→</a:t>
            </a:r>
            <a:r>
              <a:rPr lang="en-US" sz="1950" b="1" kern="1200" dirty="0">
                <a:solidFill>
                  <a:srgbClr val="FF0000"/>
                </a:solidFill>
                <a:latin typeface="Calibri"/>
              </a:rPr>
              <a:t> Small Buffers Good Enough!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C73858-529C-4856-8B21-936FAF14E081}"/>
              </a:ext>
            </a:extLst>
          </p:cNvPr>
          <p:cNvSpPr txBox="1"/>
          <p:nvPr/>
        </p:nvSpPr>
        <p:spPr>
          <a:xfrm>
            <a:off x="5752077" y="4794899"/>
            <a:ext cx="299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Credits:</a:t>
            </a:r>
            <a:r>
              <a:rPr lang="en-US" sz="1000" dirty="0"/>
              <a:t> Adapted from Mohammad Alizadeh, MIT</a:t>
            </a:r>
            <a:endParaRPr lang="en-SG" sz="1000" dirty="0"/>
          </a:p>
        </p:txBody>
      </p:sp>
    </p:spTree>
    <p:extLst>
      <p:ext uri="{BB962C8B-B14F-4D97-AF65-F5344CB8AC3E}">
        <p14:creationId xmlns:p14="http://schemas.microsoft.com/office/powerpoint/2010/main" val="34938730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85900" y="0"/>
            <a:ext cx="6172200" cy="857250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DCTCP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57300" y="857248"/>
            <a:ext cx="6743700" cy="3301465"/>
          </a:xfrm>
        </p:spPr>
        <p:txBody>
          <a:bodyPr>
            <a:noAutofit/>
          </a:bodyPr>
          <a:lstStyle/>
          <a:p>
            <a:pPr indent="-457200">
              <a:buNone/>
            </a:pPr>
            <a:r>
              <a:rPr lang="en-US" b="1" dirty="0"/>
              <a:t>Congestion Signal:</a:t>
            </a:r>
            <a:r>
              <a:rPr lang="en-US" dirty="0"/>
              <a:t> Use ECN marking (but differently)</a:t>
            </a:r>
          </a:p>
          <a:p>
            <a:pPr indent="-457200">
              <a:buNone/>
            </a:pPr>
            <a:r>
              <a:rPr lang="en-US" sz="2400" dirty="0"/>
              <a:t>Two key ideas</a:t>
            </a:r>
          </a:p>
          <a:p>
            <a:pPr marL="342900">
              <a:buFont typeface="+mj-lt"/>
              <a:buAutoNum type="arabicPeriod"/>
            </a:pPr>
            <a:r>
              <a:rPr lang="en-US" dirty="0"/>
              <a:t>React in proportion to the </a:t>
            </a:r>
            <a:r>
              <a:rPr lang="en-US" b="1" dirty="0">
                <a:solidFill>
                  <a:srgbClr val="FF0000"/>
                </a:solidFill>
              </a:rPr>
              <a:t>extent</a:t>
            </a:r>
            <a:r>
              <a:rPr lang="en-US" dirty="0"/>
              <a:t> of congestion, not its </a:t>
            </a:r>
            <a:r>
              <a:rPr lang="en-US" b="1" dirty="0">
                <a:solidFill>
                  <a:srgbClr val="FF0000"/>
                </a:solidFill>
              </a:rPr>
              <a:t>presence</a:t>
            </a:r>
            <a:r>
              <a:rPr lang="en-US" dirty="0"/>
              <a:t>.</a:t>
            </a:r>
          </a:p>
          <a:p>
            <a:pPr marL="600075" lvl="1" indent="-257175">
              <a:buFont typeface="Wingdings" pitchFamily="2" charset="2"/>
              <a:buChar char="ü"/>
              <a:defRPr/>
            </a:pPr>
            <a:r>
              <a:rPr lang="en-US" sz="1500" dirty="0"/>
              <a:t>Reduces </a:t>
            </a:r>
            <a:r>
              <a:rPr lang="en-US" sz="1500" b="1" dirty="0">
                <a:solidFill>
                  <a:srgbClr val="FF0000"/>
                </a:solidFill>
              </a:rPr>
              <a:t>variance</a:t>
            </a:r>
            <a:r>
              <a:rPr lang="en-US" sz="1500" dirty="0">
                <a:solidFill>
                  <a:srgbClr val="0000CC"/>
                </a:solidFill>
              </a:rPr>
              <a:t> </a:t>
            </a:r>
            <a:r>
              <a:rPr lang="en-US" sz="1500" dirty="0"/>
              <a:t>in sending rates, lowering queuing requirements.</a:t>
            </a:r>
          </a:p>
          <a:p>
            <a:pPr lvl="1">
              <a:buNone/>
            </a:pPr>
            <a:endParaRPr lang="en-US" sz="1500" dirty="0">
              <a:solidFill>
                <a:srgbClr val="0000CC"/>
              </a:solidFill>
            </a:endParaRPr>
          </a:p>
          <a:p>
            <a:pPr lvl="1"/>
            <a:endParaRPr lang="en-US" sz="1500" dirty="0">
              <a:solidFill>
                <a:srgbClr val="0000CC"/>
              </a:solidFill>
            </a:endParaRPr>
          </a:p>
          <a:p>
            <a:pPr lvl="1"/>
            <a:endParaRPr lang="en-US" sz="1500" dirty="0">
              <a:solidFill>
                <a:srgbClr val="0000CC"/>
              </a:solidFill>
            </a:endParaRPr>
          </a:p>
          <a:p>
            <a:pPr lvl="1">
              <a:buNone/>
            </a:pPr>
            <a:endParaRPr lang="en-US" sz="1500" dirty="0">
              <a:solidFill>
                <a:srgbClr val="0000CC"/>
              </a:solidFill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 marL="342900">
              <a:buFont typeface="+mj-lt"/>
              <a:buAutoNum type="arabicPeriod" startAt="2"/>
            </a:pPr>
            <a:r>
              <a:rPr lang="en-US" dirty="0"/>
              <a:t>Mark based on </a:t>
            </a:r>
            <a:r>
              <a:rPr lang="en-US" b="1" dirty="0">
                <a:solidFill>
                  <a:srgbClr val="FF0000"/>
                </a:solidFill>
              </a:rPr>
              <a:t>instantaneous</a:t>
            </a:r>
            <a:r>
              <a:rPr lang="en-US" dirty="0"/>
              <a:t> queue length.</a:t>
            </a:r>
          </a:p>
          <a:p>
            <a:pPr marL="600075" lvl="1" indent="-257175">
              <a:buFont typeface="Wingdings" pitchFamily="2" charset="2"/>
              <a:buChar char="ü"/>
              <a:defRPr/>
            </a:pPr>
            <a:r>
              <a:rPr lang="en-US" sz="1500" dirty="0"/>
              <a:t>Fast feedback to better deal with bursts.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15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18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654342" y="2817467"/>
          <a:ext cx="5949616" cy="1274394"/>
        </p:xfrm>
        <a:graphic>
          <a:graphicData uri="http://schemas.openxmlformats.org/drawingml/2006/table">
            <a:tbl>
              <a:tblPr/>
              <a:tblGrid>
                <a:gridCol w="1814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77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72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16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ECN Marks</a:t>
                      </a:r>
                    </a:p>
                  </a:txBody>
                  <a:tcPr marL="83018" marR="83018" marT="41509" marB="4150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TCP </a:t>
                      </a:r>
                    </a:p>
                  </a:txBody>
                  <a:tcPr marL="83018" marR="83018" marT="41509" marB="4150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DCTCP</a:t>
                      </a:r>
                    </a:p>
                  </a:txBody>
                  <a:tcPr marL="83018" marR="83018" marT="41509" marB="4150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1 0 1 1 1 1 0 1 1 1</a:t>
                      </a:r>
                    </a:p>
                  </a:txBody>
                  <a:tcPr marL="83018" marR="83018" marT="41509" marB="4150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0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Cut window by 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50%</a:t>
                      </a:r>
                    </a:p>
                  </a:txBody>
                  <a:tcPr marL="83018" marR="83018" marT="41509" marB="4150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0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Cut window by 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40%</a:t>
                      </a:r>
                    </a:p>
                  </a:txBody>
                  <a:tcPr marL="83018" marR="83018" marT="41509" marB="4150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0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0 0 0 0 0 0 0 0 0 1</a:t>
                      </a:r>
                    </a:p>
                  </a:txBody>
                  <a:tcPr marL="83018" marR="83018" marT="41509" marB="4150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Cut window 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by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 50%</a:t>
                      </a:r>
                    </a:p>
                  </a:txBody>
                  <a:tcPr marL="83018" marR="83018" marT="41509" marB="4150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Cut window by  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5%</a:t>
                      </a:r>
                    </a:p>
                  </a:txBody>
                  <a:tcPr marL="83018" marR="83018" marT="41509" marB="4150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B0F6FAA-EFDD-47D3-9BD4-6829B8BDC2E4}"/>
              </a:ext>
            </a:extLst>
          </p:cNvPr>
          <p:cNvSpPr txBox="1"/>
          <p:nvPr/>
        </p:nvSpPr>
        <p:spPr>
          <a:xfrm>
            <a:off x="5752077" y="4794899"/>
            <a:ext cx="299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Credits:</a:t>
            </a:r>
            <a:r>
              <a:rPr lang="en-US" sz="1000" dirty="0"/>
              <a:t> Adapted from Mohammad Alizadeh, MIT</a:t>
            </a:r>
            <a:endParaRPr lang="en-SG" sz="10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963"/>
    </mc:Choice>
    <mc:Fallback xmlns="" xmlns:mv="urn:schemas-microsoft-com:mac:vml">
      <mp:transition xmlns:mp="http://schemas.microsoft.com/office/mac/powerpoint/2008/main" spd="slow" advTm="108963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8829" y="1371600"/>
            <a:ext cx="85523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Problems we faced while using delay as a congestion signal:</a:t>
            </a:r>
            <a:endParaRPr lang="en-SG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1568824" y="2805953"/>
            <a:ext cx="66069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strike="sngStrike" dirty="0"/>
              <a:t>Competing with loss-based flows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Getting an accurate</a:t>
            </a:r>
            <a:r>
              <a:rPr lang="en-US" sz="2800" dirty="0">
                <a:solidFill>
                  <a:schemeClr val="tx1"/>
                </a:solidFill>
              </a:rPr>
              <a:t>*</a:t>
            </a:r>
            <a:r>
              <a:rPr lang="en-US" sz="2800" dirty="0">
                <a:solidFill>
                  <a:srgbClr val="FF0000"/>
                </a:solidFill>
              </a:rPr>
              <a:t> RTT estimate</a:t>
            </a:r>
            <a:endParaRPr lang="en-SG" sz="28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19733A-B3D7-4DAD-A7A6-3F940EF489DE}"/>
              </a:ext>
            </a:extLst>
          </p:cNvPr>
          <p:cNvSpPr txBox="1"/>
          <p:nvPr/>
        </p:nvSpPr>
        <p:spPr>
          <a:xfrm>
            <a:off x="372035" y="152690"/>
            <a:ext cx="85523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TIMELY</a:t>
            </a:r>
            <a:endParaRPr lang="en-SG" sz="6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6ECF62-6C97-4BD5-87DC-1767F7424596}"/>
              </a:ext>
            </a:extLst>
          </p:cNvPr>
          <p:cNvSpPr txBox="1"/>
          <p:nvPr/>
        </p:nvSpPr>
        <p:spPr>
          <a:xfrm>
            <a:off x="535024" y="3856107"/>
            <a:ext cx="8389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We can do this with moderns NICs!</a:t>
            </a:r>
            <a:endParaRPr lang="en-SG" sz="40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B52612C-6BE5-44F6-A4B3-0AAE956BC449}"/>
              </a:ext>
            </a:extLst>
          </p:cNvPr>
          <p:cNvCxnSpPr>
            <a:cxnSpLocks/>
          </p:cNvCxnSpPr>
          <p:nvPr/>
        </p:nvCxnSpPr>
        <p:spPr>
          <a:xfrm flipV="1">
            <a:off x="4414956" y="3704624"/>
            <a:ext cx="157044" cy="33269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331694"/>
            <a:ext cx="8516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The TIMELY Algorithm</a:t>
            </a:r>
            <a:endParaRPr lang="en-SG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87" y="1311175"/>
            <a:ext cx="7487695" cy="2772162"/>
          </a:xfrm>
          <a:prstGeom prst="rect">
            <a:avLst/>
          </a:prstGeom>
        </p:spPr>
      </p:pic>
      <p:pic>
        <p:nvPicPr>
          <p:cNvPr id="2050" name="Picture 2" descr="File:Yes Check Circle.svg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315" y="1311175"/>
            <a:ext cx="766600" cy="76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File:Yes Check Circle.svg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315" y="1311175"/>
            <a:ext cx="766600" cy="76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770093" y="3760171"/>
            <a:ext cx="3585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Good </a:t>
            </a:r>
            <a:r>
              <a:rPr lang="en-US" sz="3600" b="1" dirty="0" err="1"/>
              <a:t>ol</a:t>
            </a:r>
            <a:r>
              <a:rPr lang="en-US" sz="3600" b="1" dirty="0"/>
              <a:t>’ AIMD</a:t>
            </a:r>
            <a:endParaRPr lang="en-SG" sz="3600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563034" y="3101788"/>
            <a:ext cx="0" cy="6583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68E343E-2EC6-4F55-88BF-7CD18B29B591}"/>
              </a:ext>
            </a:extLst>
          </p:cNvPr>
          <p:cNvSpPr txBox="1"/>
          <p:nvPr/>
        </p:nvSpPr>
        <p:spPr>
          <a:xfrm>
            <a:off x="3889367" y="4387777"/>
            <a:ext cx="52546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Context matters</a:t>
            </a:r>
            <a:endParaRPr lang="en-SG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358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212" y="2036322"/>
            <a:ext cx="6212541" cy="861966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355787" y="640131"/>
            <a:ext cx="2479860" cy="628946"/>
            <a:chOff x="355787" y="640131"/>
            <a:chExt cx="2479860" cy="62894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5787" y="640131"/>
              <a:ext cx="2479860" cy="426133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4938" y="1039949"/>
              <a:ext cx="1961559" cy="229128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3693459" y="550090"/>
            <a:ext cx="5450541" cy="736743"/>
            <a:chOff x="3693459" y="550090"/>
            <a:chExt cx="5450541" cy="736743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93459" y="550090"/>
              <a:ext cx="5450541" cy="53621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93459" y="1089828"/>
              <a:ext cx="2597136" cy="197005"/>
            </a:xfrm>
            <a:prstGeom prst="rect">
              <a:avLst/>
            </a:prstGeom>
          </p:spPr>
        </p:pic>
      </p:grpSp>
      <p:sp>
        <p:nvSpPr>
          <p:cNvPr id="15" name="TextBox 14"/>
          <p:cNvSpPr txBox="1"/>
          <p:nvPr/>
        </p:nvSpPr>
        <p:spPr>
          <a:xfrm>
            <a:off x="2983005" y="3507823"/>
            <a:ext cx="318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normalized_gradient ≤ 0?</a:t>
            </a:r>
            <a:endParaRPr lang="en-SG" sz="1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9791" y="4304551"/>
            <a:ext cx="2307557" cy="32386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07110" y="4304551"/>
            <a:ext cx="4814048" cy="30772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642346" y="2898288"/>
            <a:ext cx="681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T_low</a:t>
            </a:r>
            <a:endParaRPr lang="en-SG" dirty="0"/>
          </a:p>
        </p:txBody>
      </p:sp>
      <p:sp>
        <p:nvSpPr>
          <p:cNvPr id="19" name="TextBox 18"/>
          <p:cNvSpPr txBox="1"/>
          <p:nvPr/>
        </p:nvSpPr>
        <p:spPr>
          <a:xfrm>
            <a:off x="5633929" y="2917754"/>
            <a:ext cx="79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T_high</a:t>
            </a:r>
            <a:endParaRPr lang="en-SG" dirty="0"/>
          </a:p>
        </p:txBody>
      </p:sp>
      <p:sp>
        <p:nvSpPr>
          <p:cNvPr id="22" name="Up Arrow 21"/>
          <p:cNvSpPr/>
          <p:nvPr/>
        </p:nvSpPr>
        <p:spPr>
          <a:xfrm>
            <a:off x="1470212" y="1398494"/>
            <a:ext cx="675979" cy="637828"/>
          </a:xfrm>
          <a:prstGeom prst="upArrow">
            <a:avLst/>
          </a:prstGeom>
          <a:solidFill>
            <a:srgbClr val="CDDCAB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Up Arrow 22"/>
          <p:cNvSpPr/>
          <p:nvPr/>
        </p:nvSpPr>
        <p:spPr>
          <a:xfrm>
            <a:off x="6427694" y="1398494"/>
            <a:ext cx="675979" cy="637828"/>
          </a:xfrm>
          <a:prstGeom prst="upArrow">
            <a:avLst/>
          </a:prstGeom>
          <a:solidFill>
            <a:srgbClr val="FFAAA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Down Arrow 23"/>
          <p:cNvSpPr/>
          <p:nvPr/>
        </p:nvSpPr>
        <p:spPr>
          <a:xfrm>
            <a:off x="4151584" y="2888758"/>
            <a:ext cx="654424" cy="622333"/>
          </a:xfrm>
          <a:prstGeom prst="downArrow">
            <a:avLst/>
          </a:prstGeom>
          <a:solidFill>
            <a:srgbClr val="FFE8A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Bent Arrow 26"/>
          <p:cNvSpPr/>
          <p:nvPr/>
        </p:nvSpPr>
        <p:spPr>
          <a:xfrm rot="5400000">
            <a:off x="6090166" y="3654946"/>
            <a:ext cx="550474" cy="497461"/>
          </a:xfrm>
          <a:prstGeom prst="bentArrow">
            <a:avLst/>
          </a:prstGeom>
          <a:solidFill>
            <a:srgbClr val="FFE8A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28" name="Bent Arrow 27"/>
          <p:cNvSpPr/>
          <p:nvPr/>
        </p:nvSpPr>
        <p:spPr>
          <a:xfrm rot="5400000" flipV="1">
            <a:off x="2378768" y="3674998"/>
            <a:ext cx="550474" cy="477754"/>
          </a:xfrm>
          <a:prstGeom prst="bentArrow">
            <a:avLst/>
          </a:prstGeom>
          <a:solidFill>
            <a:srgbClr val="FFE8A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pic>
        <p:nvPicPr>
          <p:cNvPr id="29" name="Picture 2" descr="File:Yes Check Circle.svg - Wikipedia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647" y="3506965"/>
            <a:ext cx="388424" cy="388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rong Cross SVG Vector, Wrong Cross Clip art - SVG Clipart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789" y="3518947"/>
            <a:ext cx="332727" cy="332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09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 animBg="1"/>
      <p:bldP spid="23" grpId="0" animBg="1"/>
      <p:bldP spid="24" grpId="0" animBg="1"/>
      <p:bldP spid="27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252720" y="134280"/>
            <a:ext cx="8493480" cy="1301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6600" b="0" strike="noStrike" spc="-1">
                <a:solidFill>
                  <a:srgbClr val="000000"/>
                </a:solidFill>
                <a:latin typeface="URWBookmanL-Ligh"/>
                <a:ea typeface="Arial"/>
              </a:rPr>
              <a:t>Plagiarism Policy</a:t>
            </a:r>
            <a:endParaRPr lang="en-IN" sz="6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45217D1A-CFF1-454E-95EB-20BD5D4A6C51}" type="slidenum">
              <a:rPr lang="en-US" sz="1000" b="0" strike="noStrike" spc="-1">
                <a:solidFill>
                  <a:srgbClr val="595959"/>
                </a:solidFill>
                <a:latin typeface="Arial"/>
                <a:ea typeface="Arial"/>
              </a:rPr>
              <a:t>5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603720" y="1342440"/>
            <a:ext cx="8009640" cy="447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743040" indent="-742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Okay to discuss, cite them</a:t>
            </a:r>
            <a:endParaRPr lang="en-IN" sz="3600" b="0" strike="noStrike" spc="-1" dirty="0">
              <a:latin typeface="Arial"/>
            </a:endParaRPr>
          </a:p>
          <a:p>
            <a:pPr marL="743040" indent="-742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Cannot share code</a:t>
            </a:r>
            <a:endParaRPr lang="en-IN" sz="3600" b="0" strike="noStrike" spc="-1" dirty="0">
              <a:latin typeface="Arial"/>
            </a:endParaRPr>
          </a:p>
          <a:p>
            <a:pPr marL="743040" indent="-742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Do not publish code on GitHub!!</a:t>
            </a:r>
            <a:endParaRPr lang="en-IN" sz="3600" b="0" strike="noStrike" spc="-1" dirty="0">
              <a:latin typeface="Arial"/>
            </a:endParaRPr>
          </a:p>
          <a:p>
            <a:pPr marL="743040" indent="-742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We will run plagiarism checker</a:t>
            </a:r>
            <a:endParaRPr lang="en-IN" sz="3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3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3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3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3600" b="0" strike="noStrike" spc="-1" dirty="0">
              <a:latin typeface="Arial"/>
            </a:endParaRPr>
          </a:p>
        </p:txBody>
      </p:sp>
      <p:sp>
        <p:nvSpPr>
          <p:cNvPr id="220" name="CustomShape 4"/>
          <p:cNvSpPr/>
          <p:nvPr/>
        </p:nvSpPr>
        <p:spPr>
          <a:xfrm>
            <a:off x="3482280" y="3890880"/>
            <a:ext cx="573408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FF0000"/>
                </a:solidFill>
                <a:latin typeface="Arial"/>
                <a:ea typeface="Arial"/>
              </a:rPr>
              <a:t>If we catch you, you will fail!</a:t>
            </a: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4F44-6AE5-4730-A491-A48BF244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14" y="78117"/>
            <a:ext cx="8493972" cy="931534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Overview: Ad Hoc Routing</a:t>
            </a:r>
            <a:endParaRPr lang="en-SG" sz="4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50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4DD12F-1B61-4936-80B2-37BAE15D6BBD}"/>
              </a:ext>
            </a:extLst>
          </p:cNvPr>
          <p:cNvSpPr txBox="1"/>
          <p:nvPr/>
        </p:nvSpPr>
        <p:spPr>
          <a:xfrm>
            <a:off x="773697" y="864234"/>
            <a:ext cx="804528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Proactive</a:t>
            </a:r>
          </a:p>
          <a:p>
            <a:pPr marL="9144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DSDV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Reactive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DSR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AODV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TORA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Geographic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Nodes know their physical location and their neighbours location (aka GPS)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131592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4F44-6AE5-4730-A491-A48BF244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14" y="78117"/>
            <a:ext cx="8493972" cy="931534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latin typeface="Arial"/>
                <a:ea typeface="Arial"/>
                <a:cs typeface="Arial"/>
                <a:sym typeface="Arial"/>
              </a:rPr>
              <a:t>Geographic Routing</a:t>
            </a:r>
            <a:br>
              <a:rPr lang="en-US" sz="4800" b="1" dirty="0">
                <a:latin typeface="Arial"/>
                <a:ea typeface="Arial"/>
                <a:cs typeface="Arial"/>
                <a:sym typeface="Arial"/>
              </a:rPr>
            </a:br>
            <a:endParaRPr lang="en-SG" sz="4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51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4DD12F-1B61-4936-80B2-37BAE15D6BBD}"/>
              </a:ext>
            </a:extLst>
          </p:cNvPr>
          <p:cNvSpPr txBox="1"/>
          <p:nvPr/>
        </p:nvSpPr>
        <p:spPr>
          <a:xfrm>
            <a:off x="701519" y="1062231"/>
            <a:ext cx="8045289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Key idea:</a:t>
            </a:r>
          </a:p>
          <a:p>
            <a:endParaRPr lang="en-US" sz="3600" dirty="0"/>
          </a:p>
          <a:p>
            <a:pPr algn="ctr"/>
            <a:r>
              <a:rPr lang="en-US" sz="4000" dirty="0"/>
              <a:t>We can use the physical coordinates of the nodes for routing! </a:t>
            </a:r>
          </a:p>
          <a:p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C12167-138D-4820-B431-46E9358CE7AB}"/>
              </a:ext>
            </a:extLst>
          </p:cNvPr>
          <p:cNvSpPr txBox="1"/>
          <p:nvPr/>
        </p:nvSpPr>
        <p:spPr>
          <a:xfrm>
            <a:off x="529493" y="4081269"/>
            <a:ext cx="8389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Greedy forwarding mostly works!</a:t>
            </a:r>
            <a:endParaRPr lang="en-SG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520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04" name="Line 92">
            <a:extLst>
              <a:ext uri="{FF2B5EF4-FFF2-40B4-BE49-F238E27FC236}">
                <a16:creationId xmlns:a16="http://schemas.microsoft.com/office/drawing/2014/main" id="{17D5C134-BE11-4E70-B781-D0A9B5FBCF4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17988" y="4281004"/>
            <a:ext cx="1208754" cy="100729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405" name="Line 93">
            <a:extLst>
              <a:ext uri="{FF2B5EF4-FFF2-40B4-BE49-F238E27FC236}">
                <a16:creationId xmlns:a16="http://schemas.microsoft.com/office/drawing/2014/main" id="{748F5828-8838-41F9-85B3-18D1FEA1B8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26742" y="3978816"/>
            <a:ext cx="402918" cy="402918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403" name="Oval 91">
            <a:extLst>
              <a:ext uri="{FF2B5EF4-FFF2-40B4-BE49-F238E27FC236}">
                <a16:creationId xmlns:a16="http://schemas.microsoft.com/office/drawing/2014/main" id="{DC2B8198-CC84-4ED4-BD35-F95320A4D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6013" y="4281004"/>
            <a:ext cx="16578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1393" name="Line 81">
            <a:extLst>
              <a:ext uri="{FF2B5EF4-FFF2-40B4-BE49-F238E27FC236}">
                <a16:creationId xmlns:a16="http://schemas.microsoft.com/office/drawing/2014/main" id="{C0BA55D9-40DB-4464-BFF4-E3634F2B2C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40982" y="2170932"/>
            <a:ext cx="55611" cy="743929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92" name="Line 80">
            <a:extLst>
              <a:ext uri="{FF2B5EF4-FFF2-40B4-BE49-F238E27FC236}">
                <a16:creationId xmlns:a16="http://schemas.microsoft.com/office/drawing/2014/main" id="{EEF00981-CC85-48EC-A3E1-FD8411F9148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96593" y="1771161"/>
            <a:ext cx="831018" cy="344159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15" name="Line 3">
            <a:extLst>
              <a:ext uri="{FF2B5EF4-FFF2-40B4-BE49-F238E27FC236}">
                <a16:creationId xmlns:a16="http://schemas.microsoft.com/office/drawing/2014/main" id="{DD4BA970-6D8B-4721-8030-A6CDB9922B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8569" y="3714400"/>
            <a:ext cx="664185" cy="28645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16" name="Line 4">
            <a:extLst>
              <a:ext uri="{FF2B5EF4-FFF2-40B4-BE49-F238E27FC236}">
                <a16:creationId xmlns:a16="http://schemas.microsoft.com/office/drawing/2014/main" id="{6343D390-1D55-4472-9E57-5439BD882F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40982" y="2286351"/>
            <a:ext cx="665234" cy="68622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18" name="Line 6">
            <a:extLst>
              <a:ext uri="{FF2B5EF4-FFF2-40B4-BE49-F238E27FC236}">
                <a16:creationId xmlns:a16="http://schemas.microsoft.com/office/drawing/2014/main" id="{ACF97372-4166-46F9-A7ED-441CF6CA80D2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9649" y="2228640"/>
            <a:ext cx="442790" cy="45748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19" name="Line 7">
            <a:extLst>
              <a:ext uri="{FF2B5EF4-FFF2-40B4-BE49-F238E27FC236}">
                <a16:creationId xmlns:a16="http://schemas.microsoft.com/office/drawing/2014/main" id="{314885BB-BD2D-450C-ABCC-607F9E2950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58630" y="3200261"/>
            <a:ext cx="886629" cy="11437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20" name="Line 8">
            <a:extLst>
              <a:ext uri="{FF2B5EF4-FFF2-40B4-BE49-F238E27FC236}">
                <a16:creationId xmlns:a16="http://schemas.microsoft.com/office/drawing/2014/main" id="{1FB9B279-A701-4D7D-B149-7B93E28335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37784" y="2686120"/>
            <a:ext cx="0" cy="1142651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21" name="Line 9">
            <a:extLst>
              <a:ext uri="{FF2B5EF4-FFF2-40B4-BE49-F238E27FC236}">
                <a16:creationId xmlns:a16="http://schemas.microsoft.com/office/drawing/2014/main" id="{B1A32A29-2C3C-4457-8BA5-AE7A5B2C135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52204" y="3544420"/>
            <a:ext cx="165784" cy="741831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22" name="Line 10">
            <a:extLst>
              <a:ext uri="{FF2B5EF4-FFF2-40B4-BE49-F238E27FC236}">
                <a16:creationId xmlns:a16="http://schemas.microsoft.com/office/drawing/2014/main" id="{1E6F4318-5693-4601-8CC0-1AFF2C5FB4E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40982" y="2914860"/>
            <a:ext cx="996802" cy="85725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24" name="Line 12">
            <a:extLst>
              <a:ext uri="{FF2B5EF4-FFF2-40B4-BE49-F238E27FC236}">
                <a16:creationId xmlns:a16="http://schemas.microsoft.com/office/drawing/2014/main" id="{997DC543-40D4-4F67-8B12-A26DF7CFD3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58630" y="2515091"/>
            <a:ext cx="110173" cy="79954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25" name="Line 13">
            <a:extLst>
              <a:ext uri="{FF2B5EF4-FFF2-40B4-BE49-F238E27FC236}">
                <a16:creationId xmlns:a16="http://schemas.microsoft.com/office/drawing/2014/main" id="{3567FC89-5481-4064-8380-19E32AF0F6A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06765" y="3544420"/>
            <a:ext cx="776457" cy="227691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27" name="Line 15">
            <a:extLst>
              <a:ext uri="{FF2B5EF4-FFF2-40B4-BE49-F238E27FC236}">
                <a16:creationId xmlns:a16="http://schemas.microsoft.com/office/drawing/2014/main" id="{9F90A3DF-B40B-42B9-AF24-8E41123B3F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42581" y="1714501"/>
            <a:ext cx="277006" cy="80059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28" name="Line 16">
            <a:extLst>
              <a:ext uri="{FF2B5EF4-FFF2-40B4-BE49-F238E27FC236}">
                <a16:creationId xmlns:a16="http://schemas.microsoft.com/office/drawing/2014/main" id="{EB0E50DB-1EBB-4DAF-A71D-560DAE596CA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80025" y="4000850"/>
            <a:ext cx="942241" cy="113321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29" name="Line 17">
            <a:extLst>
              <a:ext uri="{FF2B5EF4-FFF2-40B4-BE49-F238E27FC236}">
                <a16:creationId xmlns:a16="http://schemas.microsoft.com/office/drawing/2014/main" id="{0D49B4E5-B17E-49F0-B4E1-24E0FD6BB7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08365" y="3486710"/>
            <a:ext cx="443839" cy="45643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30" name="Line 18">
            <a:extLst>
              <a:ext uri="{FF2B5EF4-FFF2-40B4-BE49-F238E27FC236}">
                <a16:creationId xmlns:a16="http://schemas.microsoft.com/office/drawing/2014/main" id="{F2DAC361-1339-4573-9A00-187F4EA8E2C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86970" y="3256921"/>
            <a:ext cx="719796" cy="287499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31" name="Line 19">
            <a:extLst>
              <a:ext uri="{FF2B5EF4-FFF2-40B4-BE49-F238E27FC236}">
                <a16:creationId xmlns:a16="http://schemas.microsoft.com/office/drawing/2014/main" id="{4308F833-6D03-4988-8CAE-2640361FFE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88568" y="3256921"/>
            <a:ext cx="498401" cy="399771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32" name="Line 20">
            <a:extLst>
              <a:ext uri="{FF2B5EF4-FFF2-40B4-BE49-F238E27FC236}">
                <a16:creationId xmlns:a16="http://schemas.microsoft.com/office/drawing/2014/main" id="{4B99B2C5-B7DD-4E28-82E7-44692B93F86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1735" y="2914860"/>
            <a:ext cx="609624" cy="399771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33" name="Line 21">
            <a:extLst>
              <a:ext uri="{FF2B5EF4-FFF2-40B4-BE49-F238E27FC236}">
                <a16:creationId xmlns:a16="http://schemas.microsoft.com/office/drawing/2014/main" id="{D273E815-36BB-4FB7-BE78-EBD57987244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96593" y="2914860"/>
            <a:ext cx="110173" cy="629559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34" name="Line 22">
            <a:extLst>
              <a:ext uri="{FF2B5EF4-FFF2-40B4-BE49-F238E27FC236}">
                <a16:creationId xmlns:a16="http://schemas.microsoft.com/office/drawing/2014/main" id="{90051109-C62A-4187-A9A5-C7DDC74582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86969" y="2914860"/>
            <a:ext cx="609624" cy="342061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35" name="Line 23">
            <a:extLst>
              <a:ext uri="{FF2B5EF4-FFF2-40B4-BE49-F238E27FC236}">
                <a16:creationId xmlns:a16="http://schemas.microsoft.com/office/drawing/2014/main" id="{D749B9FA-1447-4D54-B9D0-50D5B44F34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37784" y="3256921"/>
            <a:ext cx="720846" cy="57185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36" name="Line 24">
            <a:extLst>
              <a:ext uri="{FF2B5EF4-FFF2-40B4-BE49-F238E27FC236}">
                <a16:creationId xmlns:a16="http://schemas.microsoft.com/office/drawing/2014/main" id="{91BED487-4A8C-46F1-BAE5-0C8A50707E8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50605" y="2286350"/>
            <a:ext cx="387179" cy="45748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37" name="Line 25">
            <a:extLst>
              <a:ext uri="{FF2B5EF4-FFF2-40B4-BE49-F238E27FC236}">
                <a16:creationId xmlns:a16="http://schemas.microsoft.com/office/drawing/2014/main" id="{BD3F859E-7D9F-4D88-9204-31D04794DDB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21735" y="2914861"/>
            <a:ext cx="166834" cy="79954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38" name="Line 26">
            <a:extLst>
              <a:ext uri="{FF2B5EF4-FFF2-40B4-BE49-F238E27FC236}">
                <a16:creationId xmlns:a16="http://schemas.microsoft.com/office/drawing/2014/main" id="{76B31ACA-AEA8-4AF5-AE4E-985DB45E59F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83222" y="3772110"/>
            <a:ext cx="941192" cy="17103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39" name="Line 27">
            <a:extLst>
              <a:ext uri="{FF2B5EF4-FFF2-40B4-BE49-F238E27FC236}">
                <a16:creationId xmlns:a16="http://schemas.microsoft.com/office/drawing/2014/main" id="{35F070DA-CF1C-470D-A142-7A8369A7CF2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52754" y="3943141"/>
            <a:ext cx="720846" cy="34311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41" name="Line 29">
            <a:extLst>
              <a:ext uri="{FF2B5EF4-FFF2-40B4-BE49-F238E27FC236}">
                <a16:creationId xmlns:a16="http://schemas.microsoft.com/office/drawing/2014/main" id="{9B6986FA-CDD8-41BC-AA34-776FE3AB5E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65575" y="1656792"/>
            <a:ext cx="498401" cy="400819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42" name="Line 30">
            <a:extLst>
              <a:ext uri="{FF2B5EF4-FFF2-40B4-BE49-F238E27FC236}">
                <a16:creationId xmlns:a16="http://schemas.microsoft.com/office/drawing/2014/main" id="{E640FB9E-673F-4A0C-825A-6C74B75E61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21735" y="2115320"/>
            <a:ext cx="388228" cy="741831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43" name="Line 31">
            <a:extLst>
              <a:ext uri="{FF2B5EF4-FFF2-40B4-BE49-F238E27FC236}">
                <a16:creationId xmlns:a16="http://schemas.microsoft.com/office/drawing/2014/main" id="{0598F4CC-8A82-454D-84FD-D914803FE0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21735" y="2571751"/>
            <a:ext cx="720846" cy="28540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45" name="Line 33">
            <a:extLst>
              <a:ext uri="{FF2B5EF4-FFF2-40B4-BE49-F238E27FC236}">
                <a16:creationId xmlns:a16="http://schemas.microsoft.com/office/drawing/2014/main" id="{A154A388-E6B0-4D3D-8745-26B8B61D7F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86969" y="2170932"/>
            <a:ext cx="609624" cy="400819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48" name="Line 36">
            <a:extLst>
              <a:ext uri="{FF2B5EF4-FFF2-40B4-BE49-F238E27FC236}">
                <a16:creationId xmlns:a16="http://schemas.microsoft.com/office/drawing/2014/main" id="{C798787A-2E45-4AF8-8415-7CA6921E139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771161"/>
            <a:ext cx="996802" cy="80059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49" name="Line 37">
            <a:extLst>
              <a:ext uri="{FF2B5EF4-FFF2-40B4-BE49-F238E27FC236}">
                <a16:creationId xmlns:a16="http://schemas.microsoft.com/office/drawing/2014/main" id="{CB3ED925-EC9A-4B78-91BA-F37A67597AB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58630" y="3256921"/>
            <a:ext cx="221395" cy="68622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50" name="Line 38">
            <a:extLst>
              <a:ext uri="{FF2B5EF4-FFF2-40B4-BE49-F238E27FC236}">
                <a16:creationId xmlns:a16="http://schemas.microsoft.com/office/drawing/2014/main" id="{D2941A32-2595-457A-ABDC-0686AD62F69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63976" y="1656791"/>
            <a:ext cx="1108024" cy="57709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51" name="Line 39">
            <a:extLst>
              <a:ext uri="{FF2B5EF4-FFF2-40B4-BE49-F238E27FC236}">
                <a16:creationId xmlns:a16="http://schemas.microsoft.com/office/drawing/2014/main" id="{6D9D6D91-2433-4955-9B84-EA6D7011F0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80025" y="3143601"/>
            <a:ext cx="665234" cy="79954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52" name="Line 40">
            <a:extLst>
              <a:ext uri="{FF2B5EF4-FFF2-40B4-BE49-F238E27FC236}">
                <a16:creationId xmlns:a16="http://schemas.microsoft.com/office/drawing/2014/main" id="{49B9FD3C-C256-43E3-B426-65B224E982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89649" y="2743830"/>
            <a:ext cx="442790" cy="45643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53" name="Line 41">
            <a:extLst>
              <a:ext uri="{FF2B5EF4-FFF2-40B4-BE49-F238E27FC236}">
                <a16:creationId xmlns:a16="http://schemas.microsoft.com/office/drawing/2014/main" id="{0739879A-D2E0-4DC9-AC17-DB40D0126A9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45259" y="3200261"/>
            <a:ext cx="331568" cy="913911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54" name="Line 42">
            <a:extLst>
              <a:ext uri="{FF2B5EF4-FFF2-40B4-BE49-F238E27FC236}">
                <a16:creationId xmlns:a16="http://schemas.microsoft.com/office/drawing/2014/main" id="{83A9D29D-4DDC-47C3-A049-07D1CBA4BD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8803" y="2228640"/>
            <a:ext cx="665234" cy="28645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55" name="Line 43">
            <a:extLst>
              <a:ext uri="{FF2B5EF4-FFF2-40B4-BE49-F238E27FC236}">
                <a16:creationId xmlns:a16="http://schemas.microsoft.com/office/drawing/2014/main" id="{062A55F1-4D9F-4EE4-8945-883283BD3A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14241" y="1714500"/>
            <a:ext cx="554012" cy="28540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56" name="Line 44">
            <a:extLst>
              <a:ext uri="{FF2B5EF4-FFF2-40B4-BE49-F238E27FC236}">
                <a16:creationId xmlns:a16="http://schemas.microsoft.com/office/drawing/2014/main" id="{3295CC6F-EE9F-4272-BDCA-AC4CD28E68E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14240" y="1999901"/>
            <a:ext cx="54562" cy="51519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57" name="Line 45">
            <a:extLst>
              <a:ext uri="{FF2B5EF4-FFF2-40B4-BE49-F238E27FC236}">
                <a16:creationId xmlns:a16="http://schemas.microsoft.com/office/drawing/2014/main" id="{BEA5054B-6635-4280-81D6-B4EABDCC60B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68253" y="1714501"/>
            <a:ext cx="165784" cy="456431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58" name="Line 46">
            <a:extLst>
              <a:ext uri="{FF2B5EF4-FFF2-40B4-BE49-F238E27FC236}">
                <a16:creationId xmlns:a16="http://schemas.microsoft.com/office/drawing/2014/main" id="{C6BC0A3C-523C-4BDC-8728-D0C464A20CD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68802" y="2571751"/>
            <a:ext cx="776457" cy="62851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59" name="Line 47">
            <a:extLst>
              <a:ext uri="{FF2B5EF4-FFF2-40B4-BE49-F238E27FC236}">
                <a16:creationId xmlns:a16="http://schemas.microsoft.com/office/drawing/2014/main" id="{5413CE78-DEDC-498C-847C-98F43F76B6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76827" y="2686120"/>
            <a:ext cx="111222" cy="1428051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60" name="Line 48">
            <a:extLst>
              <a:ext uri="{FF2B5EF4-FFF2-40B4-BE49-F238E27FC236}">
                <a16:creationId xmlns:a16="http://schemas.microsoft.com/office/drawing/2014/main" id="{317C5D84-0BE8-46C7-8059-6C4E3C294A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89648" y="2228641"/>
            <a:ext cx="0" cy="97162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61" name="Line 49">
            <a:extLst>
              <a:ext uri="{FF2B5EF4-FFF2-40B4-BE49-F238E27FC236}">
                <a16:creationId xmlns:a16="http://schemas.microsoft.com/office/drawing/2014/main" id="{9603EBF4-2E2D-4147-BD7B-8AE58202953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72000" y="1714500"/>
            <a:ext cx="942241" cy="28540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63" name="Line 51">
            <a:extLst>
              <a:ext uri="{FF2B5EF4-FFF2-40B4-BE49-F238E27FC236}">
                <a16:creationId xmlns:a16="http://schemas.microsoft.com/office/drawing/2014/main" id="{390D2F44-8031-4A4C-8824-86A8925BC77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86970" y="3314631"/>
            <a:ext cx="221395" cy="68622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64" name="Line 52">
            <a:extLst>
              <a:ext uri="{FF2B5EF4-FFF2-40B4-BE49-F238E27FC236}">
                <a16:creationId xmlns:a16="http://schemas.microsoft.com/office/drawing/2014/main" id="{97AEA672-135F-4A7F-8C24-EAE3CAC13C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40982" y="2686121"/>
            <a:ext cx="996802" cy="22874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65" name="Oval 53">
            <a:extLst>
              <a:ext uri="{FF2B5EF4-FFF2-40B4-BE49-F238E27FC236}">
                <a16:creationId xmlns:a16="http://schemas.microsoft.com/office/drawing/2014/main" id="{CC36BF69-129E-4726-B17A-87A3E9CA3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7346" y="3601080"/>
            <a:ext cx="166833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1366" name="Line 54">
            <a:extLst>
              <a:ext uri="{FF2B5EF4-FFF2-40B4-BE49-F238E27FC236}">
                <a16:creationId xmlns:a16="http://schemas.microsoft.com/office/drawing/2014/main" id="{4D413724-E664-47A0-9115-8A8B2798DA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73599" y="3943141"/>
            <a:ext cx="1606425" cy="34311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69" name="Oval 57">
            <a:extLst>
              <a:ext uri="{FF2B5EF4-FFF2-40B4-BE49-F238E27FC236}">
                <a16:creationId xmlns:a16="http://schemas.microsoft.com/office/drawing/2014/main" id="{1D484ACB-3A33-4FA4-B55A-7058677CC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1359" y="2457381"/>
            <a:ext cx="166833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1370" name="Oval 58">
            <a:extLst>
              <a:ext uri="{FF2B5EF4-FFF2-40B4-BE49-F238E27FC236}">
                <a16:creationId xmlns:a16="http://schemas.microsoft.com/office/drawing/2014/main" id="{BE593F9C-6882-4672-8306-01F1507CC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5747" y="3200260"/>
            <a:ext cx="16683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1371" name="Oval 59">
            <a:extLst>
              <a:ext uri="{FF2B5EF4-FFF2-40B4-BE49-F238E27FC236}">
                <a16:creationId xmlns:a16="http://schemas.microsoft.com/office/drawing/2014/main" id="{03797BB8-E745-447A-8AE1-D11120E0A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4352" y="1999901"/>
            <a:ext cx="166833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1372" name="Oval 60">
            <a:extLst>
              <a:ext uri="{FF2B5EF4-FFF2-40B4-BE49-F238E27FC236}">
                <a16:creationId xmlns:a16="http://schemas.microsoft.com/office/drawing/2014/main" id="{54E017F7-248F-4ED7-B5AE-B5D071CF6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5371" y="2057610"/>
            <a:ext cx="166833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1373" name="Oval 61">
            <a:extLst>
              <a:ext uri="{FF2B5EF4-FFF2-40B4-BE49-F238E27FC236}">
                <a16:creationId xmlns:a16="http://schemas.microsoft.com/office/drawing/2014/main" id="{9745C3DC-59F9-4C90-ACC5-7D1E5A240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5371" y="2857151"/>
            <a:ext cx="166833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1374" name="Oval 62">
            <a:extLst>
              <a:ext uri="{FF2B5EF4-FFF2-40B4-BE49-F238E27FC236}">
                <a16:creationId xmlns:a16="http://schemas.microsoft.com/office/drawing/2014/main" id="{001BF7D6-40AD-4C3F-9213-B8A1B1C51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6593" y="3429000"/>
            <a:ext cx="16578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1375" name="Oval 63">
            <a:extLst>
              <a:ext uri="{FF2B5EF4-FFF2-40B4-BE49-F238E27FC236}">
                <a16:creationId xmlns:a16="http://schemas.microsoft.com/office/drawing/2014/main" id="{44F385A1-786D-4E96-9D57-97D7F0930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7612" y="2628411"/>
            <a:ext cx="165784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1376" name="Oval 64">
            <a:extLst>
              <a:ext uri="{FF2B5EF4-FFF2-40B4-BE49-F238E27FC236}">
                <a16:creationId xmlns:a16="http://schemas.microsoft.com/office/drawing/2014/main" id="{E7CDFA70-8911-4A27-A719-7735CED0C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4994" y="2228641"/>
            <a:ext cx="16578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1377" name="Oval 65">
            <a:extLst>
              <a:ext uri="{FF2B5EF4-FFF2-40B4-BE49-F238E27FC236}">
                <a16:creationId xmlns:a16="http://schemas.microsoft.com/office/drawing/2014/main" id="{D746BEFA-6D6F-46A2-A835-14072B9EC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389" y="1656791"/>
            <a:ext cx="166833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1378" name="Oval 66">
            <a:extLst>
              <a:ext uri="{FF2B5EF4-FFF2-40B4-BE49-F238E27FC236}">
                <a16:creationId xmlns:a16="http://schemas.microsoft.com/office/drawing/2014/main" id="{E40F772D-DE17-46B2-831F-65F732B3E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7408" y="3200260"/>
            <a:ext cx="166833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1379" name="Oval 67">
            <a:extLst>
              <a:ext uri="{FF2B5EF4-FFF2-40B4-BE49-F238E27FC236}">
                <a16:creationId xmlns:a16="http://schemas.microsoft.com/office/drawing/2014/main" id="{79E8F729-F3D6-4AE7-B426-A19C2C65D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7612" y="3714401"/>
            <a:ext cx="16578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1380" name="Oval 68">
            <a:extLst>
              <a:ext uri="{FF2B5EF4-FFF2-40B4-BE49-F238E27FC236}">
                <a16:creationId xmlns:a16="http://schemas.microsoft.com/office/drawing/2014/main" id="{2D8DB232-792C-447C-ACB1-8138A6167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8630" y="2457381"/>
            <a:ext cx="16578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1381" name="Oval 69">
            <a:extLst>
              <a:ext uri="{FF2B5EF4-FFF2-40B4-BE49-F238E27FC236}">
                <a16:creationId xmlns:a16="http://schemas.microsoft.com/office/drawing/2014/main" id="{AC71A5C0-6CBD-492D-B70F-06AAA9C4F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4037" y="3085891"/>
            <a:ext cx="165784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1382" name="Oval 70">
            <a:extLst>
              <a:ext uri="{FF2B5EF4-FFF2-40B4-BE49-F238E27FC236}">
                <a16:creationId xmlns:a16="http://schemas.microsoft.com/office/drawing/2014/main" id="{CFA08ABA-261C-4A0A-A829-A0D00C695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426" y="2115320"/>
            <a:ext cx="166833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1383" name="Oval 71">
            <a:extLst>
              <a:ext uri="{FF2B5EF4-FFF2-40B4-BE49-F238E27FC236}">
                <a16:creationId xmlns:a16="http://schemas.microsoft.com/office/drawing/2014/main" id="{7A54418A-779D-49C4-9535-91297C2F5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192" y="3885431"/>
            <a:ext cx="16578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1384" name="Oval 72">
            <a:extLst>
              <a:ext uri="{FF2B5EF4-FFF2-40B4-BE49-F238E27FC236}">
                <a16:creationId xmlns:a16="http://schemas.microsoft.com/office/drawing/2014/main" id="{17897E7D-8DD0-48F5-A551-F88BB8239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3019" y="1943240"/>
            <a:ext cx="16578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1386" name="Oval 74">
            <a:extLst>
              <a:ext uri="{FF2B5EF4-FFF2-40B4-BE49-F238E27FC236}">
                <a16:creationId xmlns:a16="http://schemas.microsoft.com/office/drawing/2014/main" id="{4E2F33DB-C154-4F1A-92FA-3865E48B1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7031" y="1599081"/>
            <a:ext cx="16578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1387" name="Oval 75">
            <a:extLst>
              <a:ext uri="{FF2B5EF4-FFF2-40B4-BE49-F238E27FC236}">
                <a16:creationId xmlns:a16="http://schemas.microsoft.com/office/drawing/2014/main" id="{E2A7FE0A-1947-4829-99A7-7C208A8A1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6655" y="4000850"/>
            <a:ext cx="165784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1388" name="Oval 76">
            <a:extLst>
              <a:ext uri="{FF2B5EF4-FFF2-40B4-BE49-F238E27FC236}">
                <a16:creationId xmlns:a16="http://schemas.microsoft.com/office/drawing/2014/main" id="{B30E8A22-578F-4F25-A8BF-B339626F9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377" y="4171880"/>
            <a:ext cx="166833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1389" name="Oval 77">
            <a:extLst>
              <a:ext uri="{FF2B5EF4-FFF2-40B4-BE49-F238E27FC236}">
                <a16:creationId xmlns:a16="http://schemas.microsoft.com/office/drawing/2014/main" id="{564FC56F-309C-4014-98F7-5E4AE9C74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8365" y="1599081"/>
            <a:ext cx="166833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1390" name="Oval 78">
            <a:extLst>
              <a:ext uri="{FF2B5EF4-FFF2-40B4-BE49-F238E27FC236}">
                <a16:creationId xmlns:a16="http://schemas.microsoft.com/office/drawing/2014/main" id="{88DC46DD-925E-413F-AF49-111E0F1B9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8802" y="3885431"/>
            <a:ext cx="16683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1391" name="Rectangle 79">
            <a:extLst>
              <a:ext uri="{FF2B5EF4-FFF2-40B4-BE49-F238E27FC236}">
                <a16:creationId xmlns:a16="http://schemas.microsoft.com/office/drawing/2014/main" id="{73A95189-CA6B-4679-A669-B373808A9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9006" y="2515090"/>
            <a:ext cx="165784" cy="171030"/>
          </a:xfrm>
          <a:prstGeom prst="rect">
            <a:avLst/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1394" name="Oval 82">
            <a:extLst>
              <a:ext uri="{FF2B5EF4-FFF2-40B4-BE49-F238E27FC236}">
                <a16:creationId xmlns:a16="http://schemas.microsoft.com/office/drawing/2014/main" id="{346605D5-5288-41C0-91F7-95AB83967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563" y="2799441"/>
            <a:ext cx="165784" cy="173129"/>
          </a:xfrm>
          <a:prstGeom prst="ellipse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1395" name="Line 83">
            <a:extLst>
              <a:ext uri="{FF2B5EF4-FFF2-40B4-BE49-F238E27FC236}">
                <a16:creationId xmlns:a16="http://schemas.microsoft.com/office/drawing/2014/main" id="{B9BDCDEE-83DC-4885-93A9-6FF790747CD2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8945" y="2515090"/>
            <a:ext cx="332618" cy="284351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96" name="Text Box 84">
            <a:extLst>
              <a:ext uri="{FF2B5EF4-FFF2-40B4-BE49-F238E27FC236}">
                <a16:creationId xmlns:a16="http://schemas.microsoft.com/office/drawing/2014/main" id="{A5950993-14B2-415E-8BFC-DCBCDDBF9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717" y="2228641"/>
            <a:ext cx="997852" cy="34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379" tIns="34190" rIns="68379" bIns="34190">
            <a:spAutoFit/>
          </a:bodyPr>
          <a:lstStyle>
            <a:lvl1pPr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1pPr>
            <a:lvl2pPr marL="51752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2pPr>
            <a:lvl3pPr marL="1035050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3pPr>
            <a:lvl4pPr marL="155257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4pPr>
            <a:lvl5pPr marL="2068513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5pPr>
            <a:lvl6pPr marL="25257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6pPr>
            <a:lvl7pPr marL="29829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7pPr>
            <a:lvl8pPr marL="34401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8pPr>
            <a:lvl9pPr marL="38973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85" dirty="0"/>
              <a:t>Source</a:t>
            </a:r>
          </a:p>
        </p:txBody>
      </p:sp>
      <p:sp>
        <p:nvSpPr>
          <p:cNvPr id="141397" name="Oval 85">
            <a:extLst>
              <a:ext uri="{FF2B5EF4-FFF2-40B4-BE49-F238E27FC236}">
                <a16:creationId xmlns:a16="http://schemas.microsoft.com/office/drawing/2014/main" id="{A3B9F30B-3610-4D84-A727-D34646714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6827" y="2628411"/>
            <a:ext cx="166834" cy="171030"/>
          </a:xfrm>
          <a:prstGeom prst="ellipse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1398" name="Text Box 86">
            <a:extLst>
              <a:ext uri="{FF2B5EF4-FFF2-40B4-BE49-F238E27FC236}">
                <a16:creationId xmlns:a16="http://schemas.microsoft.com/office/drawing/2014/main" id="{85857F5F-D596-462B-9700-60E913D77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5433" y="1828871"/>
            <a:ext cx="1440641" cy="34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379" tIns="34190" rIns="68379" bIns="34190">
            <a:spAutoFit/>
          </a:bodyPr>
          <a:lstStyle>
            <a:lvl1pPr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1pPr>
            <a:lvl2pPr marL="51752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2pPr>
            <a:lvl3pPr marL="1035050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3pPr>
            <a:lvl4pPr marL="155257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4pPr>
            <a:lvl5pPr marL="2068513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5pPr>
            <a:lvl6pPr marL="25257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6pPr>
            <a:lvl7pPr marL="29829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7pPr>
            <a:lvl8pPr marL="34401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8pPr>
            <a:lvl9pPr marL="38973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85"/>
              <a:t>Destination</a:t>
            </a:r>
          </a:p>
        </p:txBody>
      </p:sp>
      <p:sp>
        <p:nvSpPr>
          <p:cNvPr id="141399" name="Line 87">
            <a:extLst>
              <a:ext uri="{FF2B5EF4-FFF2-40B4-BE49-F238E27FC236}">
                <a16:creationId xmlns:a16="http://schemas.microsoft.com/office/drawing/2014/main" id="{CE67501D-CDB9-400D-97F4-6FEBD6001F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43660" y="2170932"/>
            <a:ext cx="110173" cy="400819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82" name="Rectangle 55">
            <a:extLst>
              <a:ext uri="{FF2B5EF4-FFF2-40B4-BE49-F238E27FC236}">
                <a16:creationId xmlns:a16="http://schemas.microsoft.com/office/drawing/2014/main" id="{B548733A-F8FB-4B10-A11F-00890C80CB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887" y="215235"/>
            <a:ext cx="8994225" cy="1116283"/>
          </a:xfrm>
        </p:spPr>
        <p:txBody>
          <a:bodyPr>
            <a:normAutofit/>
          </a:bodyPr>
          <a:lstStyle/>
          <a:p>
            <a:pPr algn="ctr"/>
            <a:r>
              <a:rPr lang="en-US" altLang="en-US" sz="4400" dirty="0"/>
              <a:t>Face Routing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72" name="Line 88">
            <a:extLst>
              <a:ext uri="{FF2B5EF4-FFF2-40B4-BE49-F238E27FC236}">
                <a16:creationId xmlns:a16="http://schemas.microsoft.com/office/drawing/2014/main" id="{3BE34778-4332-45BF-908B-21E1D20CCB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26742" y="3978816"/>
            <a:ext cx="453283" cy="402918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73" name="Line 89">
            <a:extLst>
              <a:ext uri="{FF2B5EF4-FFF2-40B4-BE49-F238E27FC236}">
                <a16:creationId xmlns:a16="http://schemas.microsoft.com/office/drawing/2014/main" id="{3B34F675-B7D3-45CD-9AB0-EBB563165A3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68352" y="4281004"/>
            <a:ext cx="1208754" cy="10072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74" name="Line 90">
            <a:extLst>
              <a:ext uri="{FF2B5EF4-FFF2-40B4-BE49-F238E27FC236}">
                <a16:creationId xmlns:a16="http://schemas.microsoft.com/office/drawing/2014/main" id="{51EBC52C-8A8B-4F6C-B889-0875257AD67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3094" y="2719697"/>
            <a:ext cx="503647" cy="1611672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75" name="Oval 91">
            <a:extLst>
              <a:ext uri="{FF2B5EF4-FFF2-40B4-BE49-F238E27FC236}">
                <a16:creationId xmlns:a16="http://schemas.microsoft.com/office/drawing/2014/main" id="{AEEF0CAC-2C7B-451C-B4C8-502D6F87A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6013" y="4281004"/>
            <a:ext cx="16578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4386" name="Line 2">
            <a:extLst>
              <a:ext uri="{FF2B5EF4-FFF2-40B4-BE49-F238E27FC236}">
                <a16:creationId xmlns:a16="http://schemas.microsoft.com/office/drawing/2014/main" id="{C211E54B-EC2A-4364-8070-9A27F0D847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08365" y="3828771"/>
            <a:ext cx="1329419" cy="17208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387" name="Line 3">
            <a:extLst>
              <a:ext uri="{FF2B5EF4-FFF2-40B4-BE49-F238E27FC236}">
                <a16:creationId xmlns:a16="http://schemas.microsoft.com/office/drawing/2014/main" id="{D48506FF-7A0A-4716-BAA7-3F678D94A9D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8569" y="3714400"/>
            <a:ext cx="664185" cy="28645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388" name="Line 4">
            <a:extLst>
              <a:ext uri="{FF2B5EF4-FFF2-40B4-BE49-F238E27FC236}">
                <a16:creationId xmlns:a16="http://schemas.microsoft.com/office/drawing/2014/main" id="{A87B4772-8CC1-4106-8C9A-A8FBD6650C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40982" y="2286351"/>
            <a:ext cx="665234" cy="68622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389" name="Line 5">
            <a:extLst>
              <a:ext uri="{FF2B5EF4-FFF2-40B4-BE49-F238E27FC236}">
                <a16:creationId xmlns:a16="http://schemas.microsoft.com/office/drawing/2014/main" id="{2F1BE399-441F-4D11-A6D9-59B2F7F39A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58630" y="2170931"/>
            <a:ext cx="831018" cy="11437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390" name="Line 6">
            <a:extLst>
              <a:ext uri="{FF2B5EF4-FFF2-40B4-BE49-F238E27FC236}">
                <a16:creationId xmlns:a16="http://schemas.microsoft.com/office/drawing/2014/main" id="{D28CA415-495E-474D-A491-2B457C3B1A89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9649" y="2228640"/>
            <a:ext cx="442790" cy="45748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391" name="Line 7">
            <a:extLst>
              <a:ext uri="{FF2B5EF4-FFF2-40B4-BE49-F238E27FC236}">
                <a16:creationId xmlns:a16="http://schemas.microsoft.com/office/drawing/2014/main" id="{4068F693-0272-4A3A-A411-6B6F187E2A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58630" y="3200261"/>
            <a:ext cx="886629" cy="11437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392" name="Line 8">
            <a:extLst>
              <a:ext uri="{FF2B5EF4-FFF2-40B4-BE49-F238E27FC236}">
                <a16:creationId xmlns:a16="http://schemas.microsoft.com/office/drawing/2014/main" id="{83015D49-62A3-465C-BDC8-2E3082AFCA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37784" y="2686120"/>
            <a:ext cx="0" cy="114265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393" name="Line 9">
            <a:extLst>
              <a:ext uri="{FF2B5EF4-FFF2-40B4-BE49-F238E27FC236}">
                <a16:creationId xmlns:a16="http://schemas.microsoft.com/office/drawing/2014/main" id="{7EB6844C-7994-49AE-9338-F55B819BBB5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52204" y="3544420"/>
            <a:ext cx="165784" cy="74183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394" name="Line 10">
            <a:extLst>
              <a:ext uri="{FF2B5EF4-FFF2-40B4-BE49-F238E27FC236}">
                <a16:creationId xmlns:a16="http://schemas.microsoft.com/office/drawing/2014/main" id="{DB4A82DC-11D9-44D0-8C6C-2D5976DE1DC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40982" y="2914860"/>
            <a:ext cx="996802" cy="85725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395" name="Line 11">
            <a:extLst>
              <a:ext uri="{FF2B5EF4-FFF2-40B4-BE49-F238E27FC236}">
                <a16:creationId xmlns:a16="http://schemas.microsoft.com/office/drawing/2014/main" id="{41AE58CB-D6CE-4158-8344-D716344A5F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86970" y="2286351"/>
            <a:ext cx="1219247" cy="2854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396" name="Line 12">
            <a:extLst>
              <a:ext uri="{FF2B5EF4-FFF2-40B4-BE49-F238E27FC236}">
                <a16:creationId xmlns:a16="http://schemas.microsoft.com/office/drawing/2014/main" id="{D1299D62-94A7-4EED-B1D7-408738DC53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58630" y="2515091"/>
            <a:ext cx="110173" cy="79954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397" name="Line 13">
            <a:extLst>
              <a:ext uri="{FF2B5EF4-FFF2-40B4-BE49-F238E27FC236}">
                <a16:creationId xmlns:a16="http://schemas.microsoft.com/office/drawing/2014/main" id="{F57EF1BE-832A-42B6-B9D0-0A33731D2B6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06765" y="3544420"/>
            <a:ext cx="776457" cy="22769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398" name="Line 14">
            <a:extLst>
              <a:ext uri="{FF2B5EF4-FFF2-40B4-BE49-F238E27FC236}">
                <a16:creationId xmlns:a16="http://schemas.microsoft.com/office/drawing/2014/main" id="{EF8ECD12-1F73-4B09-9B86-49A7801314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73599" y="2743831"/>
            <a:ext cx="609623" cy="154242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399" name="Line 15">
            <a:extLst>
              <a:ext uri="{FF2B5EF4-FFF2-40B4-BE49-F238E27FC236}">
                <a16:creationId xmlns:a16="http://schemas.microsoft.com/office/drawing/2014/main" id="{96B05211-7A65-48A9-B65C-46074AD144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42581" y="1714501"/>
            <a:ext cx="277006" cy="80059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00" name="Line 16">
            <a:extLst>
              <a:ext uri="{FF2B5EF4-FFF2-40B4-BE49-F238E27FC236}">
                <a16:creationId xmlns:a16="http://schemas.microsoft.com/office/drawing/2014/main" id="{A63E2E2B-6D9E-4104-81C6-4206AD91989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80025" y="4000850"/>
            <a:ext cx="942241" cy="11332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01" name="Line 17">
            <a:extLst>
              <a:ext uri="{FF2B5EF4-FFF2-40B4-BE49-F238E27FC236}">
                <a16:creationId xmlns:a16="http://schemas.microsoft.com/office/drawing/2014/main" id="{EA3E2451-8B21-4A1E-9485-946464A74D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08365" y="3486710"/>
            <a:ext cx="443839" cy="45643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02" name="Line 18">
            <a:extLst>
              <a:ext uri="{FF2B5EF4-FFF2-40B4-BE49-F238E27FC236}">
                <a16:creationId xmlns:a16="http://schemas.microsoft.com/office/drawing/2014/main" id="{989D2784-B0F0-4377-8E50-B869E0A65D4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86970" y="3256921"/>
            <a:ext cx="719796" cy="28749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03" name="Line 19">
            <a:extLst>
              <a:ext uri="{FF2B5EF4-FFF2-40B4-BE49-F238E27FC236}">
                <a16:creationId xmlns:a16="http://schemas.microsoft.com/office/drawing/2014/main" id="{257368BA-4830-43FD-A91F-0832B467D5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88568" y="3256921"/>
            <a:ext cx="498401" cy="39977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04" name="Line 20">
            <a:extLst>
              <a:ext uri="{FF2B5EF4-FFF2-40B4-BE49-F238E27FC236}">
                <a16:creationId xmlns:a16="http://schemas.microsoft.com/office/drawing/2014/main" id="{28055DE3-A34E-4871-A24D-23849396A7D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1735" y="2914860"/>
            <a:ext cx="609624" cy="39977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05" name="Line 21">
            <a:extLst>
              <a:ext uri="{FF2B5EF4-FFF2-40B4-BE49-F238E27FC236}">
                <a16:creationId xmlns:a16="http://schemas.microsoft.com/office/drawing/2014/main" id="{5E0A4661-FD1C-462B-B13F-1CB2DBDCD4D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96593" y="2914860"/>
            <a:ext cx="110173" cy="62955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06" name="Line 22">
            <a:extLst>
              <a:ext uri="{FF2B5EF4-FFF2-40B4-BE49-F238E27FC236}">
                <a16:creationId xmlns:a16="http://schemas.microsoft.com/office/drawing/2014/main" id="{EFADC5CB-BE24-4919-BAFF-29DE75D123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86969" y="2914860"/>
            <a:ext cx="609624" cy="34206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07" name="Line 23">
            <a:extLst>
              <a:ext uri="{FF2B5EF4-FFF2-40B4-BE49-F238E27FC236}">
                <a16:creationId xmlns:a16="http://schemas.microsoft.com/office/drawing/2014/main" id="{DD9EDA63-2446-488B-AEA4-22C331D88E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37784" y="3256921"/>
            <a:ext cx="720846" cy="57185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08" name="Line 24">
            <a:extLst>
              <a:ext uri="{FF2B5EF4-FFF2-40B4-BE49-F238E27FC236}">
                <a16:creationId xmlns:a16="http://schemas.microsoft.com/office/drawing/2014/main" id="{6CDB456A-DF5F-4EC5-B4E6-E9CE20A0613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50605" y="2286350"/>
            <a:ext cx="387179" cy="45748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09" name="Line 25">
            <a:extLst>
              <a:ext uri="{FF2B5EF4-FFF2-40B4-BE49-F238E27FC236}">
                <a16:creationId xmlns:a16="http://schemas.microsoft.com/office/drawing/2014/main" id="{78D54C6E-583C-4663-815C-252EC66E784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21735" y="2914861"/>
            <a:ext cx="166834" cy="79954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10" name="Line 26">
            <a:extLst>
              <a:ext uri="{FF2B5EF4-FFF2-40B4-BE49-F238E27FC236}">
                <a16:creationId xmlns:a16="http://schemas.microsoft.com/office/drawing/2014/main" id="{C05F097B-1C63-4FC3-AC28-AAE9A9570C1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83222" y="3772110"/>
            <a:ext cx="941192" cy="17103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11" name="Line 27">
            <a:extLst>
              <a:ext uri="{FF2B5EF4-FFF2-40B4-BE49-F238E27FC236}">
                <a16:creationId xmlns:a16="http://schemas.microsoft.com/office/drawing/2014/main" id="{FC356AD4-2351-419F-AFB2-9C2A8898D14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52754" y="3943141"/>
            <a:ext cx="720846" cy="34311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12" name="Line 28">
            <a:extLst>
              <a:ext uri="{FF2B5EF4-FFF2-40B4-BE49-F238E27FC236}">
                <a16:creationId xmlns:a16="http://schemas.microsoft.com/office/drawing/2014/main" id="{43C8C377-5664-4CF4-A154-DDEA56268D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32957" y="3544420"/>
            <a:ext cx="1219247" cy="16998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13" name="Line 29">
            <a:extLst>
              <a:ext uri="{FF2B5EF4-FFF2-40B4-BE49-F238E27FC236}">
                <a16:creationId xmlns:a16="http://schemas.microsoft.com/office/drawing/2014/main" id="{A28386FB-36A3-4F25-8F67-B0C9E96289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65575" y="1656792"/>
            <a:ext cx="498401" cy="40081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14" name="Line 30">
            <a:extLst>
              <a:ext uri="{FF2B5EF4-FFF2-40B4-BE49-F238E27FC236}">
                <a16:creationId xmlns:a16="http://schemas.microsoft.com/office/drawing/2014/main" id="{9443657F-509F-4CAB-96A4-BDBE11BBCE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21735" y="2115320"/>
            <a:ext cx="388228" cy="74183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15" name="Line 31">
            <a:extLst>
              <a:ext uri="{FF2B5EF4-FFF2-40B4-BE49-F238E27FC236}">
                <a16:creationId xmlns:a16="http://schemas.microsoft.com/office/drawing/2014/main" id="{3C328C2F-DA09-4604-A7FB-0002E8B6C4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21735" y="2571751"/>
            <a:ext cx="720846" cy="2854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16" name="Line 32">
            <a:extLst>
              <a:ext uri="{FF2B5EF4-FFF2-40B4-BE49-F238E27FC236}">
                <a16:creationId xmlns:a16="http://schemas.microsoft.com/office/drawing/2014/main" id="{155C2C15-6CE0-439A-A7AC-25DD5C0E447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65575" y="2115320"/>
            <a:ext cx="165784" cy="119931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17" name="Line 33">
            <a:extLst>
              <a:ext uri="{FF2B5EF4-FFF2-40B4-BE49-F238E27FC236}">
                <a16:creationId xmlns:a16="http://schemas.microsoft.com/office/drawing/2014/main" id="{7406D092-66A5-414C-B629-7B49F8D238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86969" y="2170932"/>
            <a:ext cx="609624" cy="40081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18" name="Line 34">
            <a:extLst>
              <a:ext uri="{FF2B5EF4-FFF2-40B4-BE49-F238E27FC236}">
                <a16:creationId xmlns:a16="http://schemas.microsoft.com/office/drawing/2014/main" id="{403A0A28-BABD-4718-B825-2247FFD299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40982" y="2170932"/>
            <a:ext cx="55611" cy="74392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19" name="Line 35">
            <a:extLst>
              <a:ext uri="{FF2B5EF4-FFF2-40B4-BE49-F238E27FC236}">
                <a16:creationId xmlns:a16="http://schemas.microsoft.com/office/drawing/2014/main" id="{3BC4FF7E-2D10-4933-ADBE-8BE749B5C6D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9587" y="1714501"/>
            <a:ext cx="886629" cy="62955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20" name="Line 36">
            <a:extLst>
              <a:ext uri="{FF2B5EF4-FFF2-40B4-BE49-F238E27FC236}">
                <a16:creationId xmlns:a16="http://schemas.microsoft.com/office/drawing/2014/main" id="{DD06870D-E374-4144-A341-0B829F9464D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771161"/>
            <a:ext cx="996802" cy="80059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21" name="Line 37">
            <a:extLst>
              <a:ext uri="{FF2B5EF4-FFF2-40B4-BE49-F238E27FC236}">
                <a16:creationId xmlns:a16="http://schemas.microsoft.com/office/drawing/2014/main" id="{5627AB43-E632-4774-977C-8C2E04A2546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58630" y="3256921"/>
            <a:ext cx="221395" cy="68622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22" name="Line 38">
            <a:extLst>
              <a:ext uri="{FF2B5EF4-FFF2-40B4-BE49-F238E27FC236}">
                <a16:creationId xmlns:a16="http://schemas.microsoft.com/office/drawing/2014/main" id="{9BC6945E-10A5-45C8-A85B-E516933B3E6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63976" y="1656791"/>
            <a:ext cx="1108024" cy="5770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23" name="Line 39">
            <a:extLst>
              <a:ext uri="{FF2B5EF4-FFF2-40B4-BE49-F238E27FC236}">
                <a16:creationId xmlns:a16="http://schemas.microsoft.com/office/drawing/2014/main" id="{DF15E0EA-9A5B-4926-B697-07C3FCE1A8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80025" y="3143601"/>
            <a:ext cx="665234" cy="79954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24" name="Line 40">
            <a:extLst>
              <a:ext uri="{FF2B5EF4-FFF2-40B4-BE49-F238E27FC236}">
                <a16:creationId xmlns:a16="http://schemas.microsoft.com/office/drawing/2014/main" id="{73BC8850-EFDA-4C4E-A86C-2ECA8D3432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89649" y="2743830"/>
            <a:ext cx="442790" cy="45643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25" name="Line 41">
            <a:extLst>
              <a:ext uri="{FF2B5EF4-FFF2-40B4-BE49-F238E27FC236}">
                <a16:creationId xmlns:a16="http://schemas.microsoft.com/office/drawing/2014/main" id="{C191A808-4C2F-4FFF-A5E5-57B6F4894FB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45259" y="3200261"/>
            <a:ext cx="331568" cy="91391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26" name="Line 42">
            <a:extLst>
              <a:ext uri="{FF2B5EF4-FFF2-40B4-BE49-F238E27FC236}">
                <a16:creationId xmlns:a16="http://schemas.microsoft.com/office/drawing/2014/main" id="{8E5AA9B8-3292-4C5A-86E7-0FEB3A61B0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8803" y="2228640"/>
            <a:ext cx="665234" cy="28645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27" name="Line 43">
            <a:extLst>
              <a:ext uri="{FF2B5EF4-FFF2-40B4-BE49-F238E27FC236}">
                <a16:creationId xmlns:a16="http://schemas.microsoft.com/office/drawing/2014/main" id="{A3531167-182C-4326-A607-8EAA6FE42A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14241" y="1714500"/>
            <a:ext cx="554012" cy="2854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28" name="Line 44">
            <a:extLst>
              <a:ext uri="{FF2B5EF4-FFF2-40B4-BE49-F238E27FC236}">
                <a16:creationId xmlns:a16="http://schemas.microsoft.com/office/drawing/2014/main" id="{749A9636-87D7-4EEA-9614-5A6C35DFF31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14240" y="1999901"/>
            <a:ext cx="54562" cy="51519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29" name="Line 45">
            <a:extLst>
              <a:ext uri="{FF2B5EF4-FFF2-40B4-BE49-F238E27FC236}">
                <a16:creationId xmlns:a16="http://schemas.microsoft.com/office/drawing/2014/main" id="{DB35B886-56F5-49AD-A731-56255A6C403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68253" y="1714501"/>
            <a:ext cx="165784" cy="45643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30" name="Line 46">
            <a:extLst>
              <a:ext uri="{FF2B5EF4-FFF2-40B4-BE49-F238E27FC236}">
                <a16:creationId xmlns:a16="http://schemas.microsoft.com/office/drawing/2014/main" id="{78851917-4526-474F-B86D-CF87CFDFF66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68802" y="2571751"/>
            <a:ext cx="776457" cy="62851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31" name="Line 47">
            <a:extLst>
              <a:ext uri="{FF2B5EF4-FFF2-40B4-BE49-F238E27FC236}">
                <a16:creationId xmlns:a16="http://schemas.microsoft.com/office/drawing/2014/main" id="{BB5E70CB-D6A7-4BB2-AB41-D813C54C37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76827" y="2686120"/>
            <a:ext cx="111222" cy="142805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32" name="Line 48">
            <a:extLst>
              <a:ext uri="{FF2B5EF4-FFF2-40B4-BE49-F238E27FC236}">
                <a16:creationId xmlns:a16="http://schemas.microsoft.com/office/drawing/2014/main" id="{BE832440-BE0E-46C1-B12A-246DC05E2B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89648" y="2228641"/>
            <a:ext cx="0" cy="97162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33" name="Line 49">
            <a:extLst>
              <a:ext uri="{FF2B5EF4-FFF2-40B4-BE49-F238E27FC236}">
                <a16:creationId xmlns:a16="http://schemas.microsoft.com/office/drawing/2014/main" id="{35348751-A5E0-44B1-B966-FB862B393C1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72000" y="1714500"/>
            <a:ext cx="942241" cy="2854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34" name="Line 50">
            <a:extLst>
              <a:ext uri="{FF2B5EF4-FFF2-40B4-BE49-F238E27FC236}">
                <a16:creationId xmlns:a16="http://schemas.microsoft.com/office/drawing/2014/main" id="{19ACE69B-E718-46A8-852B-BBF22B5327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96593" y="1771161"/>
            <a:ext cx="831018" cy="344159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35" name="Line 51">
            <a:extLst>
              <a:ext uri="{FF2B5EF4-FFF2-40B4-BE49-F238E27FC236}">
                <a16:creationId xmlns:a16="http://schemas.microsoft.com/office/drawing/2014/main" id="{A2F6B4C2-B5A3-4460-9588-D60171851F7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86970" y="3314631"/>
            <a:ext cx="221395" cy="68622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36" name="Line 52">
            <a:extLst>
              <a:ext uri="{FF2B5EF4-FFF2-40B4-BE49-F238E27FC236}">
                <a16:creationId xmlns:a16="http://schemas.microsoft.com/office/drawing/2014/main" id="{0448FA9E-DEEE-484F-9034-939F35382D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40982" y="2686121"/>
            <a:ext cx="996802" cy="22874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37" name="Oval 53">
            <a:extLst>
              <a:ext uri="{FF2B5EF4-FFF2-40B4-BE49-F238E27FC236}">
                <a16:creationId xmlns:a16="http://schemas.microsoft.com/office/drawing/2014/main" id="{6DFCD420-EF47-4264-8A59-3F9CA2DC9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7346" y="3601080"/>
            <a:ext cx="166833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4438" name="Line 54">
            <a:extLst>
              <a:ext uri="{FF2B5EF4-FFF2-40B4-BE49-F238E27FC236}">
                <a16:creationId xmlns:a16="http://schemas.microsoft.com/office/drawing/2014/main" id="{CC67A4CB-0920-43A4-928C-A58BA633B24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73599" y="3943141"/>
            <a:ext cx="1606425" cy="34311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41" name="Oval 57">
            <a:extLst>
              <a:ext uri="{FF2B5EF4-FFF2-40B4-BE49-F238E27FC236}">
                <a16:creationId xmlns:a16="http://schemas.microsoft.com/office/drawing/2014/main" id="{8CD4C18F-B515-49D9-BD50-1A66A9B5F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1359" y="2457381"/>
            <a:ext cx="166833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4442" name="Oval 58">
            <a:extLst>
              <a:ext uri="{FF2B5EF4-FFF2-40B4-BE49-F238E27FC236}">
                <a16:creationId xmlns:a16="http://schemas.microsoft.com/office/drawing/2014/main" id="{D00973AE-DF6B-4C25-9249-6565E0402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5747" y="3200260"/>
            <a:ext cx="16683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4443" name="Oval 59">
            <a:extLst>
              <a:ext uri="{FF2B5EF4-FFF2-40B4-BE49-F238E27FC236}">
                <a16:creationId xmlns:a16="http://schemas.microsoft.com/office/drawing/2014/main" id="{1D22F422-6022-4864-972B-98B47D429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4352" y="1999901"/>
            <a:ext cx="166833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4444" name="Oval 60">
            <a:extLst>
              <a:ext uri="{FF2B5EF4-FFF2-40B4-BE49-F238E27FC236}">
                <a16:creationId xmlns:a16="http://schemas.microsoft.com/office/drawing/2014/main" id="{8A609BA2-DF5F-4BBF-B658-65F23F0C9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5371" y="2057610"/>
            <a:ext cx="166833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4445" name="Oval 61">
            <a:extLst>
              <a:ext uri="{FF2B5EF4-FFF2-40B4-BE49-F238E27FC236}">
                <a16:creationId xmlns:a16="http://schemas.microsoft.com/office/drawing/2014/main" id="{15A40FB2-CDA6-4A9E-B799-C58DB0C50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5371" y="2857151"/>
            <a:ext cx="166833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4446" name="Oval 62">
            <a:extLst>
              <a:ext uri="{FF2B5EF4-FFF2-40B4-BE49-F238E27FC236}">
                <a16:creationId xmlns:a16="http://schemas.microsoft.com/office/drawing/2014/main" id="{DE2E816C-090F-45D0-BCAD-2DD1D8E4D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6593" y="3429000"/>
            <a:ext cx="16578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4447" name="Oval 63">
            <a:extLst>
              <a:ext uri="{FF2B5EF4-FFF2-40B4-BE49-F238E27FC236}">
                <a16:creationId xmlns:a16="http://schemas.microsoft.com/office/drawing/2014/main" id="{68A25C34-1562-493F-9B4C-852EA79DC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7612" y="2628411"/>
            <a:ext cx="165784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4448" name="Oval 64">
            <a:extLst>
              <a:ext uri="{FF2B5EF4-FFF2-40B4-BE49-F238E27FC236}">
                <a16:creationId xmlns:a16="http://schemas.microsoft.com/office/drawing/2014/main" id="{E1810D74-628C-4CD6-9AB1-491CBDD51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4994" y="2228641"/>
            <a:ext cx="16578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4449" name="Oval 65">
            <a:extLst>
              <a:ext uri="{FF2B5EF4-FFF2-40B4-BE49-F238E27FC236}">
                <a16:creationId xmlns:a16="http://schemas.microsoft.com/office/drawing/2014/main" id="{65505D82-8908-45AD-B237-0AECFA414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389" y="1656791"/>
            <a:ext cx="166833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4450" name="Oval 66">
            <a:extLst>
              <a:ext uri="{FF2B5EF4-FFF2-40B4-BE49-F238E27FC236}">
                <a16:creationId xmlns:a16="http://schemas.microsoft.com/office/drawing/2014/main" id="{09C07E82-4801-498A-AEBA-8BC00D417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7408" y="3200260"/>
            <a:ext cx="166833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4451" name="Oval 67">
            <a:extLst>
              <a:ext uri="{FF2B5EF4-FFF2-40B4-BE49-F238E27FC236}">
                <a16:creationId xmlns:a16="http://schemas.microsoft.com/office/drawing/2014/main" id="{91734F55-152B-4159-97BA-A988B8132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7612" y="3714401"/>
            <a:ext cx="16578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4452" name="Oval 68">
            <a:extLst>
              <a:ext uri="{FF2B5EF4-FFF2-40B4-BE49-F238E27FC236}">
                <a16:creationId xmlns:a16="http://schemas.microsoft.com/office/drawing/2014/main" id="{A9BD68A8-28AF-428A-9C5B-AAEB8DE06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8630" y="2457381"/>
            <a:ext cx="16578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4453" name="Oval 69">
            <a:extLst>
              <a:ext uri="{FF2B5EF4-FFF2-40B4-BE49-F238E27FC236}">
                <a16:creationId xmlns:a16="http://schemas.microsoft.com/office/drawing/2014/main" id="{B0C19F0C-E631-4587-A672-0CE618D6D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4037" y="3085891"/>
            <a:ext cx="165784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4454" name="Oval 70">
            <a:extLst>
              <a:ext uri="{FF2B5EF4-FFF2-40B4-BE49-F238E27FC236}">
                <a16:creationId xmlns:a16="http://schemas.microsoft.com/office/drawing/2014/main" id="{3E48C745-8240-489F-AC51-CBB7F4C63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426" y="2115320"/>
            <a:ext cx="166833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4455" name="Oval 71">
            <a:extLst>
              <a:ext uri="{FF2B5EF4-FFF2-40B4-BE49-F238E27FC236}">
                <a16:creationId xmlns:a16="http://schemas.microsoft.com/office/drawing/2014/main" id="{E9C95819-5BE3-44B8-BA32-DA1E833D1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192" y="3885431"/>
            <a:ext cx="16578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4456" name="Oval 72">
            <a:extLst>
              <a:ext uri="{FF2B5EF4-FFF2-40B4-BE49-F238E27FC236}">
                <a16:creationId xmlns:a16="http://schemas.microsoft.com/office/drawing/2014/main" id="{E84F27F0-03EE-4841-B52B-30B052BA2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3019" y="1943240"/>
            <a:ext cx="16578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4458" name="Oval 74">
            <a:extLst>
              <a:ext uri="{FF2B5EF4-FFF2-40B4-BE49-F238E27FC236}">
                <a16:creationId xmlns:a16="http://schemas.microsoft.com/office/drawing/2014/main" id="{EC9D3D30-FC52-4EE8-A5E2-50739A373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7031" y="1599081"/>
            <a:ext cx="16578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4459" name="Oval 75">
            <a:extLst>
              <a:ext uri="{FF2B5EF4-FFF2-40B4-BE49-F238E27FC236}">
                <a16:creationId xmlns:a16="http://schemas.microsoft.com/office/drawing/2014/main" id="{CAC03D95-70F4-4BBB-9522-885A31381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6655" y="4000850"/>
            <a:ext cx="165784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4460" name="Oval 76">
            <a:extLst>
              <a:ext uri="{FF2B5EF4-FFF2-40B4-BE49-F238E27FC236}">
                <a16:creationId xmlns:a16="http://schemas.microsoft.com/office/drawing/2014/main" id="{20B91E2F-51E3-4F78-9FDC-58550A011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377" y="4171880"/>
            <a:ext cx="166833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4461" name="Oval 77">
            <a:extLst>
              <a:ext uri="{FF2B5EF4-FFF2-40B4-BE49-F238E27FC236}">
                <a16:creationId xmlns:a16="http://schemas.microsoft.com/office/drawing/2014/main" id="{79355197-C2AF-4D67-AB1F-E9FBEBFD4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8365" y="1599081"/>
            <a:ext cx="166833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4462" name="Oval 78">
            <a:extLst>
              <a:ext uri="{FF2B5EF4-FFF2-40B4-BE49-F238E27FC236}">
                <a16:creationId xmlns:a16="http://schemas.microsoft.com/office/drawing/2014/main" id="{39138866-CBB2-4327-B222-7C583DCA9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8802" y="3885431"/>
            <a:ext cx="16683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4466" name="Oval 82">
            <a:extLst>
              <a:ext uri="{FF2B5EF4-FFF2-40B4-BE49-F238E27FC236}">
                <a16:creationId xmlns:a16="http://schemas.microsoft.com/office/drawing/2014/main" id="{59161FD5-9A16-4382-8896-6C73821B2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563" y="2799441"/>
            <a:ext cx="165784" cy="173129"/>
          </a:xfrm>
          <a:prstGeom prst="ellipse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4467" name="Line 83">
            <a:extLst>
              <a:ext uri="{FF2B5EF4-FFF2-40B4-BE49-F238E27FC236}">
                <a16:creationId xmlns:a16="http://schemas.microsoft.com/office/drawing/2014/main" id="{1ED558CC-27B4-4D88-A0C0-E90EC75E1343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8945" y="2515090"/>
            <a:ext cx="332618" cy="284351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4468" name="Text Box 84">
            <a:extLst>
              <a:ext uri="{FF2B5EF4-FFF2-40B4-BE49-F238E27FC236}">
                <a16:creationId xmlns:a16="http://schemas.microsoft.com/office/drawing/2014/main" id="{2727F029-679E-4F2D-A5AB-430A988B0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717" y="2228641"/>
            <a:ext cx="997852" cy="34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379" tIns="34190" rIns="68379" bIns="34190">
            <a:spAutoFit/>
          </a:bodyPr>
          <a:lstStyle>
            <a:lvl1pPr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1pPr>
            <a:lvl2pPr marL="51752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2pPr>
            <a:lvl3pPr marL="1035050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3pPr>
            <a:lvl4pPr marL="155257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4pPr>
            <a:lvl5pPr marL="2068513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5pPr>
            <a:lvl6pPr marL="25257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6pPr>
            <a:lvl7pPr marL="29829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7pPr>
            <a:lvl8pPr marL="34401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8pPr>
            <a:lvl9pPr marL="38973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85" dirty="0"/>
              <a:t>Source</a:t>
            </a:r>
          </a:p>
        </p:txBody>
      </p:sp>
      <p:sp>
        <p:nvSpPr>
          <p:cNvPr id="144469" name="Oval 85">
            <a:extLst>
              <a:ext uri="{FF2B5EF4-FFF2-40B4-BE49-F238E27FC236}">
                <a16:creationId xmlns:a16="http://schemas.microsoft.com/office/drawing/2014/main" id="{3AA12B9B-E463-4BBC-B29C-0F7CF0B4F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6827" y="2628411"/>
            <a:ext cx="166834" cy="171030"/>
          </a:xfrm>
          <a:prstGeom prst="ellipse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4470" name="Text Box 86">
            <a:extLst>
              <a:ext uri="{FF2B5EF4-FFF2-40B4-BE49-F238E27FC236}">
                <a16:creationId xmlns:a16="http://schemas.microsoft.com/office/drawing/2014/main" id="{8D201BED-3CFE-48AB-94DC-F4675220F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5433" y="1828871"/>
            <a:ext cx="1440641" cy="34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379" tIns="34190" rIns="68379" bIns="34190">
            <a:spAutoFit/>
          </a:bodyPr>
          <a:lstStyle>
            <a:lvl1pPr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1pPr>
            <a:lvl2pPr marL="51752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2pPr>
            <a:lvl3pPr marL="1035050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3pPr>
            <a:lvl4pPr marL="155257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4pPr>
            <a:lvl5pPr marL="2068513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5pPr>
            <a:lvl6pPr marL="25257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6pPr>
            <a:lvl7pPr marL="29829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7pPr>
            <a:lvl8pPr marL="34401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8pPr>
            <a:lvl9pPr marL="38973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/>
              <a:t>Destination</a:t>
            </a:r>
          </a:p>
        </p:txBody>
      </p:sp>
      <p:sp>
        <p:nvSpPr>
          <p:cNvPr id="144471" name="Line 87">
            <a:extLst>
              <a:ext uri="{FF2B5EF4-FFF2-40B4-BE49-F238E27FC236}">
                <a16:creationId xmlns:a16="http://schemas.microsoft.com/office/drawing/2014/main" id="{72D8577F-4CE8-422C-9E67-83ADA200F3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43660" y="2170932"/>
            <a:ext cx="110173" cy="400819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90" name="Rectangle 55">
            <a:extLst>
              <a:ext uri="{FF2B5EF4-FFF2-40B4-BE49-F238E27FC236}">
                <a16:creationId xmlns:a16="http://schemas.microsoft.com/office/drawing/2014/main" id="{0732BCB9-152E-4C4A-9C74-A02C98DD7D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887" y="215235"/>
            <a:ext cx="8994225" cy="1116283"/>
          </a:xfrm>
        </p:spPr>
        <p:txBody>
          <a:bodyPr>
            <a:normAutofit/>
          </a:bodyPr>
          <a:lstStyle/>
          <a:p>
            <a:pPr algn="ctr"/>
            <a:r>
              <a:rPr lang="en-US" altLang="en-US" sz="4400" dirty="0"/>
              <a:t>Key idea: Planarization</a:t>
            </a:r>
          </a:p>
        </p:txBody>
      </p:sp>
    </p:spTree>
    <p:extLst>
      <p:ext uri="{BB962C8B-B14F-4D97-AF65-F5344CB8AC3E}">
        <p14:creationId xmlns:p14="http://schemas.microsoft.com/office/powerpoint/2010/main" val="11646942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04" name="Line 92">
            <a:extLst>
              <a:ext uri="{FF2B5EF4-FFF2-40B4-BE49-F238E27FC236}">
                <a16:creationId xmlns:a16="http://schemas.microsoft.com/office/drawing/2014/main" id="{17D5C134-BE11-4E70-B781-D0A9B5FBCF4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17988" y="4281004"/>
            <a:ext cx="1208754" cy="100729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405" name="Line 93">
            <a:extLst>
              <a:ext uri="{FF2B5EF4-FFF2-40B4-BE49-F238E27FC236}">
                <a16:creationId xmlns:a16="http://schemas.microsoft.com/office/drawing/2014/main" id="{748F5828-8838-41F9-85B3-18D1FEA1B8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26742" y="3978816"/>
            <a:ext cx="402918" cy="402918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403" name="Oval 91">
            <a:extLst>
              <a:ext uri="{FF2B5EF4-FFF2-40B4-BE49-F238E27FC236}">
                <a16:creationId xmlns:a16="http://schemas.microsoft.com/office/drawing/2014/main" id="{DC2B8198-CC84-4ED4-BD35-F95320A4D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6013" y="4281004"/>
            <a:ext cx="16578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1393" name="Line 81">
            <a:extLst>
              <a:ext uri="{FF2B5EF4-FFF2-40B4-BE49-F238E27FC236}">
                <a16:creationId xmlns:a16="http://schemas.microsoft.com/office/drawing/2014/main" id="{C0BA55D9-40DB-4464-BFF4-E3634F2B2C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40982" y="2170932"/>
            <a:ext cx="55611" cy="743929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92" name="Line 80">
            <a:extLst>
              <a:ext uri="{FF2B5EF4-FFF2-40B4-BE49-F238E27FC236}">
                <a16:creationId xmlns:a16="http://schemas.microsoft.com/office/drawing/2014/main" id="{EEF00981-CC85-48EC-A3E1-FD8411F9148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96593" y="1771161"/>
            <a:ext cx="831018" cy="344159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15" name="Line 3">
            <a:extLst>
              <a:ext uri="{FF2B5EF4-FFF2-40B4-BE49-F238E27FC236}">
                <a16:creationId xmlns:a16="http://schemas.microsoft.com/office/drawing/2014/main" id="{DD4BA970-6D8B-4721-8030-A6CDB9922B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8569" y="3714400"/>
            <a:ext cx="664185" cy="28645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16" name="Line 4">
            <a:extLst>
              <a:ext uri="{FF2B5EF4-FFF2-40B4-BE49-F238E27FC236}">
                <a16:creationId xmlns:a16="http://schemas.microsoft.com/office/drawing/2014/main" id="{6343D390-1D55-4472-9E57-5439BD882F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40982" y="2286351"/>
            <a:ext cx="665234" cy="68622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18" name="Line 6">
            <a:extLst>
              <a:ext uri="{FF2B5EF4-FFF2-40B4-BE49-F238E27FC236}">
                <a16:creationId xmlns:a16="http://schemas.microsoft.com/office/drawing/2014/main" id="{ACF97372-4166-46F9-A7ED-441CF6CA80D2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9649" y="2228640"/>
            <a:ext cx="442790" cy="45748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19" name="Line 7">
            <a:extLst>
              <a:ext uri="{FF2B5EF4-FFF2-40B4-BE49-F238E27FC236}">
                <a16:creationId xmlns:a16="http://schemas.microsoft.com/office/drawing/2014/main" id="{314885BB-BD2D-450C-ABCC-607F9E2950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58630" y="3200261"/>
            <a:ext cx="886629" cy="11437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20" name="Line 8">
            <a:extLst>
              <a:ext uri="{FF2B5EF4-FFF2-40B4-BE49-F238E27FC236}">
                <a16:creationId xmlns:a16="http://schemas.microsoft.com/office/drawing/2014/main" id="{1FB9B279-A701-4D7D-B149-7B93E28335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37784" y="2686120"/>
            <a:ext cx="0" cy="1142651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21" name="Line 9">
            <a:extLst>
              <a:ext uri="{FF2B5EF4-FFF2-40B4-BE49-F238E27FC236}">
                <a16:creationId xmlns:a16="http://schemas.microsoft.com/office/drawing/2014/main" id="{B1A32A29-2C3C-4457-8BA5-AE7A5B2C135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52204" y="3544420"/>
            <a:ext cx="165784" cy="741831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22" name="Line 10">
            <a:extLst>
              <a:ext uri="{FF2B5EF4-FFF2-40B4-BE49-F238E27FC236}">
                <a16:creationId xmlns:a16="http://schemas.microsoft.com/office/drawing/2014/main" id="{1E6F4318-5693-4601-8CC0-1AFF2C5FB4E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40982" y="2914860"/>
            <a:ext cx="996802" cy="85725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24" name="Line 12">
            <a:extLst>
              <a:ext uri="{FF2B5EF4-FFF2-40B4-BE49-F238E27FC236}">
                <a16:creationId xmlns:a16="http://schemas.microsoft.com/office/drawing/2014/main" id="{997DC543-40D4-4F67-8B12-A26DF7CFD3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58630" y="2515091"/>
            <a:ext cx="110173" cy="79954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25" name="Line 13">
            <a:extLst>
              <a:ext uri="{FF2B5EF4-FFF2-40B4-BE49-F238E27FC236}">
                <a16:creationId xmlns:a16="http://schemas.microsoft.com/office/drawing/2014/main" id="{3567FC89-5481-4064-8380-19E32AF0F6A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06765" y="3544420"/>
            <a:ext cx="776457" cy="227691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27" name="Line 15">
            <a:extLst>
              <a:ext uri="{FF2B5EF4-FFF2-40B4-BE49-F238E27FC236}">
                <a16:creationId xmlns:a16="http://schemas.microsoft.com/office/drawing/2014/main" id="{9F90A3DF-B40B-42B9-AF24-8E41123B3F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42581" y="1714501"/>
            <a:ext cx="277006" cy="80059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28" name="Line 16">
            <a:extLst>
              <a:ext uri="{FF2B5EF4-FFF2-40B4-BE49-F238E27FC236}">
                <a16:creationId xmlns:a16="http://schemas.microsoft.com/office/drawing/2014/main" id="{EB0E50DB-1EBB-4DAF-A71D-560DAE596CA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80025" y="4000850"/>
            <a:ext cx="942241" cy="113321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29" name="Line 17">
            <a:extLst>
              <a:ext uri="{FF2B5EF4-FFF2-40B4-BE49-F238E27FC236}">
                <a16:creationId xmlns:a16="http://schemas.microsoft.com/office/drawing/2014/main" id="{0D49B4E5-B17E-49F0-B4E1-24E0FD6BB7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08365" y="3486710"/>
            <a:ext cx="443839" cy="45643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30" name="Line 18">
            <a:extLst>
              <a:ext uri="{FF2B5EF4-FFF2-40B4-BE49-F238E27FC236}">
                <a16:creationId xmlns:a16="http://schemas.microsoft.com/office/drawing/2014/main" id="{F2DAC361-1339-4573-9A00-187F4EA8E2C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86970" y="3256921"/>
            <a:ext cx="719796" cy="287499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31" name="Line 19">
            <a:extLst>
              <a:ext uri="{FF2B5EF4-FFF2-40B4-BE49-F238E27FC236}">
                <a16:creationId xmlns:a16="http://schemas.microsoft.com/office/drawing/2014/main" id="{4308F833-6D03-4988-8CAE-2640361FFE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88568" y="3256921"/>
            <a:ext cx="498401" cy="399771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32" name="Line 20">
            <a:extLst>
              <a:ext uri="{FF2B5EF4-FFF2-40B4-BE49-F238E27FC236}">
                <a16:creationId xmlns:a16="http://schemas.microsoft.com/office/drawing/2014/main" id="{4B99B2C5-B7DD-4E28-82E7-44692B93F86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1735" y="2914860"/>
            <a:ext cx="609624" cy="399771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33" name="Line 21">
            <a:extLst>
              <a:ext uri="{FF2B5EF4-FFF2-40B4-BE49-F238E27FC236}">
                <a16:creationId xmlns:a16="http://schemas.microsoft.com/office/drawing/2014/main" id="{D273E815-36BB-4FB7-BE78-EBD57987244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96593" y="2914860"/>
            <a:ext cx="110173" cy="629559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34" name="Line 22">
            <a:extLst>
              <a:ext uri="{FF2B5EF4-FFF2-40B4-BE49-F238E27FC236}">
                <a16:creationId xmlns:a16="http://schemas.microsoft.com/office/drawing/2014/main" id="{90051109-C62A-4187-A9A5-C7DDC74582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86969" y="2914860"/>
            <a:ext cx="609624" cy="342061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35" name="Line 23">
            <a:extLst>
              <a:ext uri="{FF2B5EF4-FFF2-40B4-BE49-F238E27FC236}">
                <a16:creationId xmlns:a16="http://schemas.microsoft.com/office/drawing/2014/main" id="{D749B9FA-1447-4D54-B9D0-50D5B44F34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37784" y="3256921"/>
            <a:ext cx="720846" cy="57185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36" name="Line 24">
            <a:extLst>
              <a:ext uri="{FF2B5EF4-FFF2-40B4-BE49-F238E27FC236}">
                <a16:creationId xmlns:a16="http://schemas.microsoft.com/office/drawing/2014/main" id="{91BED487-4A8C-46F1-BAE5-0C8A50707E8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50605" y="2286350"/>
            <a:ext cx="387179" cy="45748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37" name="Line 25">
            <a:extLst>
              <a:ext uri="{FF2B5EF4-FFF2-40B4-BE49-F238E27FC236}">
                <a16:creationId xmlns:a16="http://schemas.microsoft.com/office/drawing/2014/main" id="{BD3F859E-7D9F-4D88-9204-31D04794DDB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21735" y="2914861"/>
            <a:ext cx="166834" cy="79954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38" name="Line 26">
            <a:extLst>
              <a:ext uri="{FF2B5EF4-FFF2-40B4-BE49-F238E27FC236}">
                <a16:creationId xmlns:a16="http://schemas.microsoft.com/office/drawing/2014/main" id="{76B31ACA-AEA8-4AF5-AE4E-985DB45E59F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83222" y="3772110"/>
            <a:ext cx="941192" cy="17103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39" name="Line 27">
            <a:extLst>
              <a:ext uri="{FF2B5EF4-FFF2-40B4-BE49-F238E27FC236}">
                <a16:creationId xmlns:a16="http://schemas.microsoft.com/office/drawing/2014/main" id="{35F070DA-CF1C-470D-A142-7A8369A7CF2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52754" y="3943141"/>
            <a:ext cx="720846" cy="34311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41" name="Line 29">
            <a:extLst>
              <a:ext uri="{FF2B5EF4-FFF2-40B4-BE49-F238E27FC236}">
                <a16:creationId xmlns:a16="http://schemas.microsoft.com/office/drawing/2014/main" id="{9B6986FA-CDD8-41BC-AA34-776FE3AB5E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65575" y="1656792"/>
            <a:ext cx="498401" cy="400819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42" name="Line 30">
            <a:extLst>
              <a:ext uri="{FF2B5EF4-FFF2-40B4-BE49-F238E27FC236}">
                <a16:creationId xmlns:a16="http://schemas.microsoft.com/office/drawing/2014/main" id="{E640FB9E-673F-4A0C-825A-6C74B75E61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21735" y="2115320"/>
            <a:ext cx="388228" cy="741831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43" name="Line 31">
            <a:extLst>
              <a:ext uri="{FF2B5EF4-FFF2-40B4-BE49-F238E27FC236}">
                <a16:creationId xmlns:a16="http://schemas.microsoft.com/office/drawing/2014/main" id="{0598F4CC-8A82-454D-84FD-D914803FE0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21735" y="2571751"/>
            <a:ext cx="720846" cy="28540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45" name="Line 33">
            <a:extLst>
              <a:ext uri="{FF2B5EF4-FFF2-40B4-BE49-F238E27FC236}">
                <a16:creationId xmlns:a16="http://schemas.microsoft.com/office/drawing/2014/main" id="{A154A388-E6B0-4D3D-8745-26B8B61D7F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86969" y="2170932"/>
            <a:ext cx="609624" cy="400819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48" name="Line 36">
            <a:extLst>
              <a:ext uri="{FF2B5EF4-FFF2-40B4-BE49-F238E27FC236}">
                <a16:creationId xmlns:a16="http://schemas.microsoft.com/office/drawing/2014/main" id="{C798787A-2E45-4AF8-8415-7CA6921E139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771161"/>
            <a:ext cx="996802" cy="80059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49" name="Line 37">
            <a:extLst>
              <a:ext uri="{FF2B5EF4-FFF2-40B4-BE49-F238E27FC236}">
                <a16:creationId xmlns:a16="http://schemas.microsoft.com/office/drawing/2014/main" id="{CB3ED925-EC9A-4B78-91BA-F37A67597AB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58630" y="3256921"/>
            <a:ext cx="221395" cy="68622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50" name="Line 38">
            <a:extLst>
              <a:ext uri="{FF2B5EF4-FFF2-40B4-BE49-F238E27FC236}">
                <a16:creationId xmlns:a16="http://schemas.microsoft.com/office/drawing/2014/main" id="{D2941A32-2595-457A-ABDC-0686AD62F69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63976" y="1656791"/>
            <a:ext cx="1108024" cy="57709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51" name="Line 39">
            <a:extLst>
              <a:ext uri="{FF2B5EF4-FFF2-40B4-BE49-F238E27FC236}">
                <a16:creationId xmlns:a16="http://schemas.microsoft.com/office/drawing/2014/main" id="{6D9D6D91-2433-4955-9B84-EA6D7011F0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80025" y="3143601"/>
            <a:ext cx="665234" cy="79954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52" name="Line 40">
            <a:extLst>
              <a:ext uri="{FF2B5EF4-FFF2-40B4-BE49-F238E27FC236}">
                <a16:creationId xmlns:a16="http://schemas.microsoft.com/office/drawing/2014/main" id="{49B9FD3C-C256-43E3-B426-65B224E982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89649" y="2743830"/>
            <a:ext cx="442790" cy="45643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53" name="Line 41">
            <a:extLst>
              <a:ext uri="{FF2B5EF4-FFF2-40B4-BE49-F238E27FC236}">
                <a16:creationId xmlns:a16="http://schemas.microsoft.com/office/drawing/2014/main" id="{0739879A-D2E0-4DC9-AC17-DB40D0126A9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45259" y="3200261"/>
            <a:ext cx="331568" cy="913911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54" name="Line 42">
            <a:extLst>
              <a:ext uri="{FF2B5EF4-FFF2-40B4-BE49-F238E27FC236}">
                <a16:creationId xmlns:a16="http://schemas.microsoft.com/office/drawing/2014/main" id="{83A9D29D-4DDC-47C3-A049-07D1CBA4BD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8803" y="2228640"/>
            <a:ext cx="665234" cy="28645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55" name="Line 43">
            <a:extLst>
              <a:ext uri="{FF2B5EF4-FFF2-40B4-BE49-F238E27FC236}">
                <a16:creationId xmlns:a16="http://schemas.microsoft.com/office/drawing/2014/main" id="{062A55F1-4D9F-4EE4-8945-883283BD3A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14241" y="1714500"/>
            <a:ext cx="554012" cy="28540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56" name="Line 44">
            <a:extLst>
              <a:ext uri="{FF2B5EF4-FFF2-40B4-BE49-F238E27FC236}">
                <a16:creationId xmlns:a16="http://schemas.microsoft.com/office/drawing/2014/main" id="{3295CC6F-EE9F-4272-BDCA-AC4CD28E68E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14240" y="1999901"/>
            <a:ext cx="54562" cy="51519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57" name="Line 45">
            <a:extLst>
              <a:ext uri="{FF2B5EF4-FFF2-40B4-BE49-F238E27FC236}">
                <a16:creationId xmlns:a16="http://schemas.microsoft.com/office/drawing/2014/main" id="{BEA5054B-6635-4280-81D6-B4EABDCC60B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68253" y="1714501"/>
            <a:ext cx="165784" cy="456431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58" name="Line 46">
            <a:extLst>
              <a:ext uri="{FF2B5EF4-FFF2-40B4-BE49-F238E27FC236}">
                <a16:creationId xmlns:a16="http://schemas.microsoft.com/office/drawing/2014/main" id="{C6BC0A3C-523C-4BDC-8728-D0C464A20CD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68802" y="2571751"/>
            <a:ext cx="776457" cy="62851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59" name="Line 47">
            <a:extLst>
              <a:ext uri="{FF2B5EF4-FFF2-40B4-BE49-F238E27FC236}">
                <a16:creationId xmlns:a16="http://schemas.microsoft.com/office/drawing/2014/main" id="{5413CE78-DEDC-498C-847C-98F43F76B6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76827" y="2686120"/>
            <a:ext cx="111222" cy="1428051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60" name="Line 48">
            <a:extLst>
              <a:ext uri="{FF2B5EF4-FFF2-40B4-BE49-F238E27FC236}">
                <a16:creationId xmlns:a16="http://schemas.microsoft.com/office/drawing/2014/main" id="{317C5D84-0BE8-46C7-8059-6C4E3C294A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89648" y="2228641"/>
            <a:ext cx="0" cy="97162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61" name="Line 49">
            <a:extLst>
              <a:ext uri="{FF2B5EF4-FFF2-40B4-BE49-F238E27FC236}">
                <a16:creationId xmlns:a16="http://schemas.microsoft.com/office/drawing/2014/main" id="{9603EBF4-2E2D-4147-BD7B-8AE58202953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72000" y="1714500"/>
            <a:ext cx="942241" cy="28540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63" name="Line 51">
            <a:extLst>
              <a:ext uri="{FF2B5EF4-FFF2-40B4-BE49-F238E27FC236}">
                <a16:creationId xmlns:a16="http://schemas.microsoft.com/office/drawing/2014/main" id="{390D2F44-8031-4A4C-8824-86A8925BC77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86970" y="3314631"/>
            <a:ext cx="221395" cy="68622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64" name="Line 52">
            <a:extLst>
              <a:ext uri="{FF2B5EF4-FFF2-40B4-BE49-F238E27FC236}">
                <a16:creationId xmlns:a16="http://schemas.microsoft.com/office/drawing/2014/main" id="{97AEA672-135F-4A7F-8C24-EAE3CAC13C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40982" y="2686121"/>
            <a:ext cx="996802" cy="22874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65" name="Oval 53">
            <a:extLst>
              <a:ext uri="{FF2B5EF4-FFF2-40B4-BE49-F238E27FC236}">
                <a16:creationId xmlns:a16="http://schemas.microsoft.com/office/drawing/2014/main" id="{CC36BF69-129E-4726-B17A-87A3E9CA3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7346" y="3601080"/>
            <a:ext cx="166833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1366" name="Line 54">
            <a:extLst>
              <a:ext uri="{FF2B5EF4-FFF2-40B4-BE49-F238E27FC236}">
                <a16:creationId xmlns:a16="http://schemas.microsoft.com/office/drawing/2014/main" id="{4D413724-E664-47A0-9115-8A8B2798DA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73599" y="3943141"/>
            <a:ext cx="1606425" cy="34311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69" name="Oval 57">
            <a:extLst>
              <a:ext uri="{FF2B5EF4-FFF2-40B4-BE49-F238E27FC236}">
                <a16:creationId xmlns:a16="http://schemas.microsoft.com/office/drawing/2014/main" id="{1D484ACB-3A33-4FA4-B55A-7058677CC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1359" y="2457381"/>
            <a:ext cx="166833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1370" name="Oval 58">
            <a:extLst>
              <a:ext uri="{FF2B5EF4-FFF2-40B4-BE49-F238E27FC236}">
                <a16:creationId xmlns:a16="http://schemas.microsoft.com/office/drawing/2014/main" id="{BE593F9C-6882-4672-8306-01F1507CC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5747" y="3200260"/>
            <a:ext cx="16683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1371" name="Oval 59">
            <a:extLst>
              <a:ext uri="{FF2B5EF4-FFF2-40B4-BE49-F238E27FC236}">
                <a16:creationId xmlns:a16="http://schemas.microsoft.com/office/drawing/2014/main" id="{03797BB8-E745-447A-8AE1-D11120E0A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4352" y="1999901"/>
            <a:ext cx="166833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1372" name="Oval 60">
            <a:extLst>
              <a:ext uri="{FF2B5EF4-FFF2-40B4-BE49-F238E27FC236}">
                <a16:creationId xmlns:a16="http://schemas.microsoft.com/office/drawing/2014/main" id="{54E017F7-248F-4ED7-B5AE-B5D071CF6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5371" y="2057610"/>
            <a:ext cx="166833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1373" name="Oval 61">
            <a:extLst>
              <a:ext uri="{FF2B5EF4-FFF2-40B4-BE49-F238E27FC236}">
                <a16:creationId xmlns:a16="http://schemas.microsoft.com/office/drawing/2014/main" id="{9745C3DC-59F9-4C90-ACC5-7D1E5A240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5371" y="2857151"/>
            <a:ext cx="166833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1374" name="Oval 62">
            <a:extLst>
              <a:ext uri="{FF2B5EF4-FFF2-40B4-BE49-F238E27FC236}">
                <a16:creationId xmlns:a16="http://schemas.microsoft.com/office/drawing/2014/main" id="{001BF7D6-40AD-4C3F-9213-B8A1B1C51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6593" y="3429000"/>
            <a:ext cx="16578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1375" name="Oval 63">
            <a:extLst>
              <a:ext uri="{FF2B5EF4-FFF2-40B4-BE49-F238E27FC236}">
                <a16:creationId xmlns:a16="http://schemas.microsoft.com/office/drawing/2014/main" id="{44F385A1-786D-4E96-9D57-97D7F0930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7612" y="2628411"/>
            <a:ext cx="165784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1376" name="Oval 64">
            <a:extLst>
              <a:ext uri="{FF2B5EF4-FFF2-40B4-BE49-F238E27FC236}">
                <a16:creationId xmlns:a16="http://schemas.microsoft.com/office/drawing/2014/main" id="{E7CDFA70-8911-4A27-A719-7735CED0C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4994" y="2228641"/>
            <a:ext cx="16578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1377" name="Oval 65">
            <a:extLst>
              <a:ext uri="{FF2B5EF4-FFF2-40B4-BE49-F238E27FC236}">
                <a16:creationId xmlns:a16="http://schemas.microsoft.com/office/drawing/2014/main" id="{D746BEFA-6D6F-46A2-A835-14072B9EC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389" y="1656791"/>
            <a:ext cx="166833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1378" name="Oval 66">
            <a:extLst>
              <a:ext uri="{FF2B5EF4-FFF2-40B4-BE49-F238E27FC236}">
                <a16:creationId xmlns:a16="http://schemas.microsoft.com/office/drawing/2014/main" id="{E40F772D-DE17-46B2-831F-65F732B3E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7408" y="3200260"/>
            <a:ext cx="166833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1379" name="Oval 67">
            <a:extLst>
              <a:ext uri="{FF2B5EF4-FFF2-40B4-BE49-F238E27FC236}">
                <a16:creationId xmlns:a16="http://schemas.microsoft.com/office/drawing/2014/main" id="{79E8F729-F3D6-4AE7-B426-A19C2C65D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7612" y="3714401"/>
            <a:ext cx="16578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1380" name="Oval 68">
            <a:extLst>
              <a:ext uri="{FF2B5EF4-FFF2-40B4-BE49-F238E27FC236}">
                <a16:creationId xmlns:a16="http://schemas.microsoft.com/office/drawing/2014/main" id="{2D8DB232-792C-447C-ACB1-8138A6167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8630" y="2457381"/>
            <a:ext cx="16578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1381" name="Oval 69">
            <a:extLst>
              <a:ext uri="{FF2B5EF4-FFF2-40B4-BE49-F238E27FC236}">
                <a16:creationId xmlns:a16="http://schemas.microsoft.com/office/drawing/2014/main" id="{AC71A5C0-6CBD-492D-B70F-06AAA9C4F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4037" y="3085891"/>
            <a:ext cx="165784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1382" name="Oval 70">
            <a:extLst>
              <a:ext uri="{FF2B5EF4-FFF2-40B4-BE49-F238E27FC236}">
                <a16:creationId xmlns:a16="http://schemas.microsoft.com/office/drawing/2014/main" id="{CFA08ABA-261C-4A0A-A829-A0D00C695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426" y="2115320"/>
            <a:ext cx="166833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1383" name="Oval 71">
            <a:extLst>
              <a:ext uri="{FF2B5EF4-FFF2-40B4-BE49-F238E27FC236}">
                <a16:creationId xmlns:a16="http://schemas.microsoft.com/office/drawing/2014/main" id="{7A54418A-779D-49C4-9535-91297C2F5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192" y="3885431"/>
            <a:ext cx="16578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1384" name="Oval 72">
            <a:extLst>
              <a:ext uri="{FF2B5EF4-FFF2-40B4-BE49-F238E27FC236}">
                <a16:creationId xmlns:a16="http://schemas.microsoft.com/office/drawing/2014/main" id="{17897E7D-8DD0-48F5-A551-F88BB8239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3019" y="1943240"/>
            <a:ext cx="16578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1386" name="Oval 74">
            <a:extLst>
              <a:ext uri="{FF2B5EF4-FFF2-40B4-BE49-F238E27FC236}">
                <a16:creationId xmlns:a16="http://schemas.microsoft.com/office/drawing/2014/main" id="{4E2F33DB-C154-4F1A-92FA-3865E48B1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7031" y="1599081"/>
            <a:ext cx="16578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1387" name="Oval 75">
            <a:extLst>
              <a:ext uri="{FF2B5EF4-FFF2-40B4-BE49-F238E27FC236}">
                <a16:creationId xmlns:a16="http://schemas.microsoft.com/office/drawing/2014/main" id="{E2A7FE0A-1947-4829-99A7-7C208A8A1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6655" y="4000850"/>
            <a:ext cx="165784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1388" name="Oval 76">
            <a:extLst>
              <a:ext uri="{FF2B5EF4-FFF2-40B4-BE49-F238E27FC236}">
                <a16:creationId xmlns:a16="http://schemas.microsoft.com/office/drawing/2014/main" id="{B30E8A22-578F-4F25-A8BF-B339626F9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377" y="4171880"/>
            <a:ext cx="166833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1389" name="Oval 77">
            <a:extLst>
              <a:ext uri="{FF2B5EF4-FFF2-40B4-BE49-F238E27FC236}">
                <a16:creationId xmlns:a16="http://schemas.microsoft.com/office/drawing/2014/main" id="{564FC56F-309C-4014-98F7-5E4AE9C74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8365" y="1599081"/>
            <a:ext cx="166833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1390" name="Oval 78">
            <a:extLst>
              <a:ext uri="{FF2B5EF4-FFF2-40B4-BE49-F238E27FC236}">
                <a16:creationId xmlns:a16="http://schemas.microsoft.com/office/drawing/2014/main" id="{88DC46DD-925E-413F-AF49-111E0F1B9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8802" y="3885431"/>
            <a:ext cx="16683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1391" name="Rectangle 79">
            <a:extLst>
              <a:ext uri="{FF2B5EF4-FFF2-40B4-BE49-F238E27FC236}">
                <a16:creationId xmlns:a16="http://schemas.microsoft.com/office/drawing/2014/main" id="{73A95189-CA6B-4679-A669-B373808A9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9006" y="2515090"/>
            <a:ext cx="165784" cy="171030"/>
          </a:xfrm>
          <a:prstGeom prst="rect">
            <a:avLst/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1394" name="Oval 82">
            <a:extLst>
              <a:ext uri="{FF2B5EF4-FFF2-40B4-BE49-F238E27FC236}">
                <a16:creationId xmlns:a16="http://schemas.microsoft.com/office/drawing/2014/main" id="{346605D5-5288-41C0-91F7-95AB83967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563" y="2799441"/>
            <a:ext cx="165784" cy="173129"/>
          </a:xfrm>
          <a:prstGeom prst="ellipse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1395" name="Line 83">
            <a:extLst>
              <a:ext uri="{FF2B5EF4-FFF2-40B4-BE49-F238E27FC236}">
                <a16:creationId xmlns:a16="http://schemas.microsoft.com/office/drawing/2014/main" id="{B9BDCDEE-83DC-4885-93A9-6FF790747CD2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8945" y="2515090"/>
            <a:ext cx="332618" cy="284351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141396" name="Text Box 84">
            <a:extLst>
              <a:ext uri="{FF2B5EF4-FFF2-40B4-BE49-F238E27FC236}">
                <a16:creationId xmlns:a16="http://schemas.microsoft.com/office/drawing/2014/main" id="{A5950993-14B2-415E-8BFC-DCBCDDBF9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717" y="2228641"/>
            <a:ext cx="997852" cy="34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379" tIns="34190" rIns="68379" bIns="34190">
            <a:spAutoFit/>
          </a:bodyPr>
          <a:lstStyle>
            <a:lvl1pPr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1pPr>
            <a:lvl2pPr marL="51752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2pPr>
            <a:lvl3pPr marL="1035050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3pPr>
            <a:lvl4pPr marL="155257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4pPr>
            <a:lvl5pPr marL="2068513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5pPr>
            <a:lvl6pPr marL="25257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6pPr>
            <a:lvl7pPr marL="29829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7pPr>
            <a:lvl8pPr marL="34401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8pPr>
            <a:lvl9pPr marL="38973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85" dirty="0"/>
              <a:t>Source</a:t>
            </a:r>
          </a:p>
        </p:txBody>
      </p:sp>
      <p:sp>
        <p:nvSpPr>
          <p:cNvPr id="141397" name="Oval 85">
            <a:extLst>
              <a:ext uri="{FF2B5EF4-FFF2-40B4-BE49-F238E27FC236}">
                <a16:creationId xmlns:a16="http://schemas.microsoft.com/office/drawing/2014/main" id="{A3B9F30B-3610-4D84-A727-D34646714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6827" y="2628411"/>
            <a:ext cx="166834" cy="171030"/>
          </a:xfrm>
          <a:prstGeom prst="ellipse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141398" name="Text Box 86">
            <a:extLst>
              <a:ext uri="{FF2B5EF4-FFF2-40B4-BE49-F238E27FC236}">
                <a16:creationId xmlns:a16="http://schemas.microsoft.com/office/drawing/2014/main" id="{85857F5F-D596-462B-9700-60E913D77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5433" y="1828871"/>
            <a:ext cx="1440641" cy="34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379" tIns="34190" rIns="68379" bIns="34190">
            <a:spAutoFit/>
          </a:bodyPr>
          <a:lstStyle>
            <a:lvl1pPr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1pPr>
            <a:lvl2pPr marL="51752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2pPr>
            <a:lvl3pPr marL="1035050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3pPr>
            <a:lvl4pPr marL="155257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4pPr>
            <a:lvl5pPr marL="2068513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5pPr>
            <a:lvl6pPr marL="25257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6pPr>
            <a:lvl7pPr marL="29829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7pPr>
            <a:lvl8pPr marL="34401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8pPr>
            <a:lvl9pPr marL="38973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85"/>
              <a:t>Destination</a:t>
            </a:r>
          </a:p>
        </p:txBody>
      </p:sp>
      <p:sp>
        <p:nvSpPr>
          <p:cNvPr id="141399" name="Line 87">
            <a:extLst>
              <a:ext uri="{FF2B5EF4-FFF2-40B4-BE49-F238E27FC236}">
                <a16:creationId xmlns:a16="http://schemas.microsoft.com/office/drawing/2014/main" id="{CE67501D-CDB9-400D-97F4-6FEBD6001F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43660" y="2170932"/>
            <a:ext cx="110173" cy="400819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82" name="Rectangle 55">
            <a:extLst>
              <a:ext uri="{FF2B5EF4-FFF2-40B4-BE49-F238E27FC236}">
                <a16:creationId xmlns:a16="http://schemas.microsoft.com/office/drawing/2014/main" id="{B548733A-F8FB-4B10-A11F-00890C80CB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887" y="215235"/>
            <a:ext cx="8994225" cy="1116283"/>
          </a:xfrm>
        </p:spPr>
        <p:txBody>
          <a:bodyPr>
            <a:normAutofit/>
          </a:bodyPr>
          <a:lstStyle/>
          <a:p>
            <a:pPr algn="ctr"/>
            <a:r>
              <a:rPr lang="en-US" altLang="en-US" sz="4400" dirty="0"/>
              <a:t>Key idea: Planarization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E3FA4513-2AAC-4D4F-BC6A-7C71325CF844}"/>
              </a:ext>
            </a:extLst>
          </p:cNvPr>
          <p:cNvSpPr txBox="1">
            <a:spLocks noChangeArrowheads="1"/>
          </p:cNvSpPr>
          <p:nvPr/>
        </p:nvSpPr>
        <p:spPr>
          <a:xfrm>
            <a:off x="162901" y="4026206"/>
            <a:ext cx="3427657" cy="981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90000"/>
              </a:lnSpc>
              <a:buFont typeface="Arial"/>
              <a:buNone/>
            </a:pPr>
            <a:r>
              <a:rPr lang="en-US" altLang="en-US" sz="2800" dirty="0">
                <a:solidFill>
                  <a:srgbClr val="FF0000"/>
                </a:solidFill>
              </a:rPr>
              <a:t>Converting graph to planar graph </a:t>
            </a:r>
          </a:p>
        </p:txBody>
      </p:sp>
      <p:sp>
        <p:nvSpPr>
          <p:cNvPr id="81" name="Rectangle 84">
            <a:extLst>
              <a:ext uri="{FF2B5EF4-FFF2-40B4-BE49-F238E27FC236}">
                <a16:creationId xmlns:a16="http://schemas.microsoft.com/office/drawing/2014/main" id="{68DE0B90-A2C2-463E-9731-40B154C3B18C}"/>
              </a:ext>
            </a:extLst>
          </p:cNvPr>
          <p:cNvSpPr txBox="1">
            <a:spLocks noChangeArrowheads="1"/>
          </p:cNvSpPr>
          <p:nvPr/>
        </p:nvSpPr>
        <p:spPr>
          <a:xfrm>
            <a:off x="7286450" y="2418393"/>
            <a:ext cx="1084137" cy="981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90000"/>
              </a:lnSpc>
              <a:buFont typeface="Arial"/>
              <a:buNone/>
            </a:pPr>
            <a:r>
              <a:rPr lang="en-US" altLang="en-US" sz="4400" dirty="0">
                <a:solidFill>
                  <a:srgbClr val="FF0000"/>
                </a:solidFill>
              </a:rPr>
              <a:t>GG</a:t>
            </a:r>
          </a:p>
        </p:txBody>
      </p:sp>
      <p:sp>
        <p:nvSpPr>
          <p:cNvPr id="83" name="Rectangle 84">
            <a:extLst>
              <a:ext uri="{FF2B5EF4-FFF2-40B4-BE49-F238E27FC236}">
                <a16:creationId xmlns:a16="http://schemas.microsoft.com/office/drawing/2014/main" id="{F567CBE3-203E-4463-9E8C-FF8D70BB0E18}"/>
              </a:ext>
            </a:extLst>
          </p:cNvPr>
          <p:cNvSpPr txBox="1">
            <a:spLocks noChangeArrowheads="1"/>
          </p:cNvSpPr>
          <p:nvPr/>
        </p:nvSpPr>
        <p:spPr>
          <a:xfrm>
            <a:off x="7119616" y="3044454"/>
            <a:ext cx="1815760" cy="981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90000"/>
              </a:lnSpc>
              <a:buFont typeface="Arial"/>
              <a:buNone/>
            </a:pPr>
            <a:r>
              <a:rPr lang="en-US" altLang="en-US" sz="4400" dirty="0">
                <a:solidFill>
                  <a:srgbClr val="FF0000"/>
                </a:solidFill>
              </a:rPr>
              <a:t>RNG</a:t>
            </a:r>
          </a:p>
        </p:txBody>
      </p:sp>
      <p:sp>
        <p:nvSpPr>
          <p:cNvPr id="84" name="Rectangle 84">
            <a:extLst>
              <a:ext uri="{FF2B5EF4-FFF2-40B4-BE49-F238E27FC236}">
                <a16:creationId xmlns:a16="http://schemas.microsoft.com/office/drawing/2014/main" id="{88F4B34D-E775-4F1B-9667-B613CF7799E5}"/>
              </a:ext>
            </a:extLst>
          </p:cNvPr>
          <p:cNvSpPr txBox="1">
            <a:spLocks noChangeArrowheads="1"/>
          </p:cNvSpPr>
          <p:nvPr/>
        </p:nvSpPr>
        <p:spPr>
          <a:xfrm>
            <a:off x="7119616" y="3640471"/>
            <a:ext cx="1815760" cy="981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90000"/>
              </a:lnSpc>
              <a:buFont typeface="Arial"/>
              <a:buNone/>
            </a:pPr>
            <a:r>
              <a:rPr lang="en-US" altLang="en-US" sz="4400" dirty="0">
                <a:solidFill>
                  <a:srgbClr val="FF0000"/>
                </a:solidFill>
              </a:rPr>
              <a:t>CLDP</a:t>
            </a:r>
          </a:p>
        </p:txBody>
      </p:sp>
    </p:spTree>
    <p:extLst>
      <p:ext uri="{BB962C8B-B14F-4D97-AF65-F5344CB8AC3E}">
        <p14:creationId xmlns:p14="http://schemas.microsoft.com/office/powerpoint/2010/main" val="703159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3" grpId="0"/>
      <p:bldP spid="8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449" name="Line 57">
            <a:extLst>
              <a:ext uri="{FF2B5EF4-FFF2-40B4-BE49-F238E27FC236}">
                <a16:creationId xmlns:a16="http://schemas.microsoft.com/office/drawing/2014/main" id="{6A0A4E01-7EB1-4E18-A1C3-DB788B8B3BD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68353" y="4281004"/>
            <a:ext cx="1158389" cy="100729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15450" name="Oval 58">
            <a:extLst>
              <a:ext uri="{FF2B5EF4-FFF2-40B4-BE49-F238E27FC236}">
                <a16:creationId xmlns:a16="http://schemas.microsoft.com/office/drawing/2014/main" id="{5B768BB8-6E9C-4A5F-8DF7-7B3D1F62D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6013" y="4281004"/>
            <a:ext cx="16578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15448" name="Line 56">
            <a:extLst>
              <a:ext uri="{FF2B5EF4-FFF2-40B4-BE49-F238E27FC236}">
                <a16:creationId xmlns:a16="http://schemas.microsoft.com/office/drawing/2014/main" id="{0065C3AE-326D-43B1-960E-66C7F5A4A21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34037" y="2165685"/>
            <a:ext cx="503647" cy="503647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15447" name="Freeform 55">
            <a:extLst>
              <a:ext uri="{FF2B5EF4-FFF2-40B4-BE49-F238E27FC236}">
                <a16:creationId xmlns:a16="http://schemas.microsoft.com/office/drawing/2014/main" id="{ABEC88AE-10C1-4387-8C24-B6BC71BA578C}"/>
              </a:ext>
            </a:extLst>
          </p:cNvPr>
          <p:cNvSpPr>
            <a:spLocks/>
          </p:cNvSpPr>
          <p:nvPr/>
        </p:nvSpPr>
        <p:spPr bwMode="auto">
          <a:xfrm>
            <a:off x="3212152" y="1662037"/>
            <a:ext cx="1510942" cy="1259119"/>
          </a:xfrm>
          <a:custGeom>
            <a:avLst/>
            <a:gdLst>
              <a:gd name="T0" fmla="*/ 1440 w 1440"/>
              <a:gd name="T1" fmla="*/ 1008 h 1200"/>
              <a:gd name="T2" fmla="*/ 528 w 1440"/>
              <a:gd name="T3" fmla="*/ 1200 h 1200"/>
              <a:gd name="T4" fmla="*/ 0 w 1440"/>
              <a:gd name="T5" fmla="*/ 864 h 1200"/>
              <a:gd name="T6" fmla="*/ 240 w 1440"/>
              <a:gd name="T7" fmla="*/ 0 h 1200"/>
              <a:gd name="T8" fmla="*/ 1104 w 1440"/>
              <a:gd name="T9" fmla="*/ 624 h 1200"/>
              <a:gd name="T10" fmla="*/ 1440 w 1440"/>
              <a:gd name="T11" fmla="*/ 1008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40" h="1200">
                <a:moveTo>
                  <a:pt x="1440" y="1008"/>
                </a:moveTo>
                <a:lnTo>
                  <a:pt x="528" y="1200"/>
                </a:lnTo>
                <a:lnTo>
                  <a:pt x="0" y="864"/>
                </a:lnTo>
                <a:lnTo>
                  <a:pt x="240" y="0"/>
                </a:lnTo>
                <a:lnTo>
                  <a:pt x="1104" y="624"/>
                </a:lnTo>
                <a:lnTo>
                  <a:pt x="1440" y="1008"/>
                </a:lnTo>
                <a:close/>
              </a:path>
            </a:pathLst>
          </a:cu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15394" name="Line 2">
            <a:extLst>
              <a:ext uri="{FF2B5EF4-FFF2-40B4-BE49-F238E27FC236}">
                <a16:creationId xmlns:a16="http://schemas.microsoft.com/office/drawing/2014/main" id="{4B80DEC1-D355-4E37-9FA8-0049BB2F358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96593" y="2719697"/>
            <a:ext cx="926501" cy="195163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15395" name="Line 3">
            <a:extLst>
              <a:ext uri="{FF2B5EF4-FFF2-40B4-BE49-F238E27FC236}">
                <a16:creationId xmlns:a16="http://schemas.microsoft.com/office/drawing/2014/main" id="{96E1B90C-D7E3-4F6F-9930-BE295D837B24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8569" y="3714400"/>
            <a:ext cx="664185" cy="28645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15396" name="Line 4">
            <a:extLst>
              <a:ext uri="{FF2B5EF4-FFF2-40B4-BE49-F238E27FC236}">
                <a16:creationId xmlns:a16="http://schemas.microsoft.com/office/drawing/2014/main" id="{51278300-770A-45AD-AC09-3332091C0D2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52204" y="3544420"/>
            <a:ext cx="165784" cy="741831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15397" name="Line 5">
            <a:extLst>
              <a:ext uri="{FF2B5EF4-FFF2-40B4-BE49-F238E27FC236}">
                <a16:creationId xmlns:a16="http://schemas.microsoft.com/office/drawing/2014/main" id="{CAF556AC-B68D-418C-8394-B7E1A4D4AD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58630" y="2515091"/>
            <a:ext cx="110173" cy="79954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15398" name="Line 6">
            <a:extLst>
              <a:ext uri="{FF2B5EF4-FFF2-40B4-BE49-F238E27FC236}">
                <a16:creationId xmlns:a16="http://schemas.microsoft.com/office/drawing/2014/main" id="{CD56AA36-654D-43CE-A589-8DBABB0FEB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73599" y="2743831"/>
            <a:ext cx="609623" cy="154242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15399" name="Line 7">
            <a:extLst>
              <a:ext uri="{FF2B5EF4-FFF2-40B4-BE49-F238E27FC236}">
                <a16:creationId xmlns:a16="http://schemas.microsoft.com/office/drawing/2014/main" id="{A4F4900D-6785-4478-B65D-36392E481EB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80025" y="4000850"/>
            <a:ext cx="942241" cy="113321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15400" name="Line 8">
            <a:extLst>
              <a:ext uri="{FF2B5EF4-FFF2-40B4-BE49-F238E27FC236}">
                <a16:creationId xmlns:a16="http://schemas.microsoft.com/office/drawing/2014/main" id="{BEEF3CC1-A69F-4163-B0A8-BDF32F00C3D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61787" y="3324074"/>
            <a:ext cx="744979" cy="220346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15401" name="Line 9">
            <a:extLst>
              <a:ext uri="{FF2B5EF4-FFF2-40B4-BE49-F238E27FC236}">
                <a16:creationId xmlns:a16="http://schemas.microsoft.com/office/drawing/2014/main" id="{D566AAA6-47F6-4D5A-9C6A-646895A949E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1735" y="2914860"/>
            <a:ext cx="609624" cy="399771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15402" name="Line 10">
            <a:extLst>
              <a:ext uri="{FF2B5EF4-FFF2-40B4-BE49-F238E27FC236}">
                <a16:creationId xmlns:a16="http://schemas.microsoft.com/office/drawing/2014/main" id="{4DD95CB4-E453-4CF1-9FEE-F6508DBDA58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50605" y="2286350"/>
            <a:ext cx="387179" cy="45748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15403" name="Line 11">
            <a:extLst>
              <a:ext uri="{FF2B5EF4-FFF2-40B4-BE49-F238E27FC236}">
                <a16:creationId xmlns:a16="http://schemas.microsoft.com/office/drawing/2014/main" id="{56F6EAFF-5A08-4F75-A83F-1FD47623A97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83222" y="3772110"/>
            <a:ext cx="941192" cy="17103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15404" name="Line 12">
            <a:extLst>
              <a:ext uri="{FF2B5EF4-FFF2-40B4-BE49-F238E27FC236}">
                <a16:creationId xmlns:a16="http://schemas.microsoft.com/office/drawing/2014/main" id="{7FA89CDC-E396-41F2-980E-3F2722E103E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52754" y="3943141"/>
            <a:ext cx="720846" cy="34311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15405" name="Line 13">
            <a:extLst>
              <a:ext uri="{FF2B5EF4-FFF2-40B4-BE49-F238E27FC236}">
                <a16:creationId xmlns:a16="http://schemas.microsoft.com/office/drawing/2014/main" id="{2E8E4B5F-08BB-4EC6-911A-1681EF5F92F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65575" y="2115320"/>
            <a:ext cx="165784" cy="1199311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15406" name="Line 14">
            <a:extLst>
              <a:ext uri="{FF2B5EF4-FFF2-40B4-BE49-F238E27FC236}">
                <a16:creationId xmlns:a16="http://schemas.microsoft.com/office/drawing/2014/main" id="{0E57879B-813E-4F9C-A686-70A72664DE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86969" y="2170932"/>
            <a:ext cx="609624" cy="400819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15407" name="Line 15">
            <a:extLst>
              <a:ext uri="{FF2B5EF4-FFF2-40B4-BE49-F238E27FC236}">
                <a16:creationId xmlns:a16="http://schemas.microsoft.com/office/drawing/2014/main" id="{EF20F57A-B9CC-42AC-B3C2-A0E2C9042A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40982" y="2170932"/>
            <a:ext cx="55611" cy="743929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15408" name="Line 16">
            <a:extLst>
              <a:ext uri="{FF2B5EF4-FFF2-40B4-BE49-F238E27FC236}">
                <a16:creationId xmlns:a16="http://schemas.microsoft.com/office/drawing/2014/main" id="{6FAFB7E1-F8A7-4C8F-A32F-9E114C66B929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9587" y="1714501"/>
            <a:ext cx="886629" cy="629559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15409" name="Line 17">
            <a:extLst>
              <a:ext uri="{FF2B5EF4-FFF2-40B4-BE49-F238E27FC236}">
                <a16:creationId xmlns:a16="http://schemas.microsoft.com/office/drawing/2014/main" id="{E609B181-FDC3-40E7-A75D-CB1E1B2B097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771161"/>
            <a:ext cx="996802" cy="80059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15410" name="Line 18">
            <a:extLst>
              <a:ext uri="{FF2B5EF4-FFF2-40B4-BE49-F238E27FC236}">
                <a16:creationId xmlns:a16="http://schemas.microsoft.com/office/drawing/2014/main" id="{E02C89AA-A9D1-4FC9-8B40-1947D7FD7D0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58630" y="3256921"/>
            <a:ext cx="221395" cy="68622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15411" name="Line 19">
            <a:extLst>
              <a:ext uri="{FF2B5EF4-FFF2-40B4-BE49-F238E27FC236}">
                <a16:creationId xmlns:a16="http://schemas.microsoft.com/office/drawing/2014/main" id="{8FE39E30-ACF1-4186-BB14-67EE52EA4AF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80025" y="3143601"/>
            <a:ext cx="665234" cy="79954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15413" name="Line 21">
            <a:extLst>
              <a:ext uri="{FF2B5EF4-FFF2-40B4-BE49-F238E27FC236}">
                <a16:creationId xmlns:a16="http://schemas.microsoft.com/office/drawing/2014/main" id="{688A3E9F-076B-4D60-A833-0671D001AB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8803" y="2228640"/>
            <a:ext cx="665234" cy="28645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15414" name="Line 22">
            <a:extLst>
              <a:ext uri="{FF2B5EF4-FFF2-40B4-BE49-F238E27FC236}">
                <a16:creationId xmlns:a16="http://schemas.microsoft.com/office/drawing/2014/main" id="{855B79D0-21E1-4433-A4C1-31031DC2B5F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14240" y="1999901"/>
            <a:ext cx="54562" cy="51519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15415" name="Line 23">
            <a:extLst>
              <a:ext uri="{FF2B5EF4-FFF2-40B4-BE49-F238E27FC236}">
                <a16:creationId xmlns:a16="http://schemas.microsoft.com/office/drawing/2014/main" id="{C5083296-4ACB-4686-A2FB-0AF64C907BE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68253" y="1714501"/>
            <a:ext cx="165784" cy="456431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15416" name="Oval 24">
            <a:extLst>
              <a:ext uri="{FF2B5EF4-FFF2-40B4-BE49-F238E27FC236}">
                <a16:creationId xmlns:a16="http://schemas.microsoft.com/office/drawing/2014/main" id="{A13DE278-5ADC-4F43-BBAD-F39F897F4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7346" y="3601080"/>
            <a:ext cx="166833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15417" name="Line 25">
            <a:extLst>
              <a:ext uri="{FF2B5EF4-FFF2-40B4-BE49-F238E27FC236}">
                <a16:creationId xmlns:a16="http://schemas.microsoft.com/office/drawing/2014/main" id="{E3D4C50E-E4C1-45FB-9F20-00C19621EE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73599" y="3943141"/>
            <a:ext cx="1606425" cy="343110"/>
          </a:xfrm>
          <a:prstGeom prst="line">
            <a:avLst/>
          </a:prstGeom>
          <a:noFill/>
          <a:ln w="63500">
            <a:solidFill>
              <a:srgbClr val="0EF2C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15419" name="Oval 27">
            <a:extLst>
              <a:ext uri="{FF2B5EF4-FFF2-40B4-BE49-F238E27FC236}">
                <a16:creationId xmlns:a16="http://schemas.microsoft.com/office/drawing/2014/main" id="{84D6A4B7-2A42-40AB-983E-D70D45E69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1359" y="2457381"/>
            <a:ext cx="166833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15420" name="Oval 28">
            <a:extLst>
              <a:ext uri="{FF2B5EF4-FFF2-40B4-BE49-F238E27FC236}">
                <a16:creationId xmlns:a16="http://schemas.microsoft.com/office/drawing/2014/main" id="{7B1512E1-7C16-4FC4-AC91-8A2C792D6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5747" y="3200260"/>
            <a:ext cx="16683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15421" name="Oval 29">
            <a:extLst>
              <a:ext uri="{FF2B5EF4-FFF2-40B4-BE49-F238E27FC236}">
                <a16:creationId xmlns:a16="http://schemas.microsoft.com/office/drawing/2014/main" id="{20B5895D-C25A-4589-8EB4-2FB218240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4352" y="1999901"/>
            <a:ext cx="166833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15422" name="Oval 30">
            <a:extLst>
              <a:ext uri="{FF2B5EF4-FFF2-40B4-BE49-F238E27FC236}">
                <a16:creationId xmlns:a16="http://schemas.microsoft.com/office/drawing/2014/main" id="{84947A2C-F4CF-4A64-9B96-6564083A9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5371" y="2057610"/>
            <a:ext cx="166833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15423" name="Oval 31">
            <a:extLst>
              <a:ext uri="{FF2B5EF4-FFF2-40B4-BE49-F238E27FC236}">
                <a16:creationId xmlns:a16="http://schemas.microsoft.com/office/drawing/2014/main" id="{3F5A6C2B-D5AF-46BD-B516-0BB86171F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5371" y="2857151"/>
            <a:ext cx="166833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15424" name="Oval 32">
            <a:extLst>
              <a:ext uri="{FF2B5EF4-FFF2-40B4-BE49-F238E27FC236}">
                <a16:creationId xmlns:a16="http://schemas.microsoft.com/office/drawing/2014/main" id="{CE0D5013-BF25-41DB-BE21-B59B26F28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6593" y="3429000"/>
            <a:ext cx="16578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15425" name="Oval 33">
            <a:extLst>
              <a:ext uri="{FF2B5EF4-FFF2-40B4-BE49-F238E27FC236}">
                <a16:creationId xmlns:a16="http://schemas.microsoft.com/office/drawing/2014/main" id="{87BB8B9C-D39B-47B4-BAC5-CF73F431D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7612" y="2628411"/>
            <a:ext cx="165784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15426" name="Oval 34">
            <a:extLst>
              <a:ext uri="{FF2B5EF4-FFF2-40B4-BE49-F238E27FC236}">
                <a16:creationId xmlns:a16="http://schemas.microsoft.com/office/drawing/2014/main" id="{6CAED2F9-36C7-41A9-9F15-57DBB5651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4994" y="2228641"/>
            <a:ext cx="16578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15427" name="Oval 35">
            <a:extLst>
              <a:ext uri="{FF2B5EF4-FFF2-40B4-BE49-F238E27FC236}">
                <a16:creationId xmlns:a16="http://schemas.microsoft.com/office/drawing/2014/main" id="{3CD3C56B-B25B-4494-BF3B-49DB1A992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389" y="1656791"/>
            <a:ext cx="166833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15428" name="Oval 36">
            <a:extLst>
              <a:ext uri="{FF2B5EF4-FFF2-40B4-BE49-F238E27FC236}">
                <a16:creationId xmlns:a16="http://schemas.microsoft.com/office/drawing/2014/main" id="{EF267279-129C-4169-AD3D-BD58F9B5D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7408" y="3200260"/>
            <a:ext cx="166833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15429" name="Oval 37">
            <a:extLst>
              <a:ext uri="{FF2B5EF4-FFF2-40B4-BE49-F238E27FC236}">
                <a16:creationId xmlns:a16="http://schemas.microsoft.com/office/drawing/2014/main" id="{91190FBC-7848-4FB7-BFDD-83A45C12D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7612" y="3714401"/>
            <a:ext cx="16578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15430" name="Oval 38">
            <a:extLst>
              <a:ext uri="{FF2B5EF4-FFF2-40B4-BE49-F238E27FC236}">
                <a16:creationId xmlns:a16="http://schemas.microsoft.com/office/drawing/2014/main" id="{BA5B21B9-7E17-48FD-953E-F899151DD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8630" y="2457381"/>
            <a:ext cx="165784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15431" name="Oval 39">
            <a:extLst>
              <a:ext uri="{FF2B5EF4-FFF2-40B4-BE49-F238E27FC236}">
                <a16:creationId xmlns:a16="http://schemas.microsoft.com/office/drawing/2014/main" id="{E82AE9C5-90C2-4F2A-8875-B9B043A0E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4037" y="3085891"/>
            <a:ext cx="165784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15432" name="Oval 40">
            <a:extLst>
              <a:ext uri="{FF2B5EF4-FFF2-40B4-BE49-F238E27FC236}">
                <a16:creationId xmlns:a16="http://schemas.microsoft.com/office/drawing/2014/main" id="{3D8FE00E-2E42-4221-A97E-78523A845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426" y="2115320"/>
            <a:ext cx="166833" cy="171031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15433" name="Oval 41">
            <a:extLst>
              <a:ext uri="{FF2B5EF4-FFF2-40B4-BE49-F238E27FC236}">
                <a16:creationId xmlns:a16="http://schemas.microsoft.com/office/drawing/2014/main" id="{3D711AC6-6FE0-4CFD-AA7E-C375123AE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192" y="3885431"/>
            <a:ext cx="16578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15434" name="Oval 42">
            <a:extLst>
              <a:ext uri="{FF2B5EF4-FFF2-40B4-BE49-F238E27FC236}">
                <a16:creationId xmlns:a16="http://schemas.microsoft.com/office/drawing/2014/main" id="{9AC0ED18-06BB-4526-91B2-CB88F1151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3019" y="1943240"/>
            <a:ext cx="16578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15435" name="Oval 43">
            <a:extLst>
              <a:ext uri="{FF2B5EF4-FFF2-40B4-BE49-F238E27FC236}">
                <a16:creationId xmlns:a16="http://schemas.microsoft.com/office/drawing/2014/main" id="{83DE3A1E-B6CA-49EE-9860-DED9C9EC7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7031" y="1599081"/>
            <a:ext cx="16578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15436" name="Oval 44">
            <a:extLst>
              <a:ext uri="{FF2B5EF4-FFF2-40B4-BE49-F238E27FC236}">
                <a16:creationId xmlns:a16="http://schemas.microsoft.com/office/drawing/2014/main" id="{75F9B9F3-4631-4242-86AC-94605479C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6655" y="4000850"/>
            <a:ext cx="165784" cy="17103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15437" name="Oval 45">
            <a:extLst>
              <a:ext uri="{FF2B5EF4-FFF2-40B4-BE49-F238E27FC236}">
                <a16:creationId xmlns:a16="http://schemas.microsoft.com/office/drawing/2014/main" id="{D9FAD865-7842-4484-8633-BB42305F5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377" y="4171880"/>
            <a:ext cx="166833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15438" name="Oval 46">
            <a:extLst>
              <a:ext uri="{FF2B5EF4-FFF2-40B4-BE49-F238E27FC236}">
                <a16:creationId xmlns:a16="http://schemas.microsoft.com/office/drawing/2014/main" id="{25C563CD-0765-4DE0-B4AE-B4B622F48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8365" y="1599081"/>
            <a:ext cx="166833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15439" name="Oval 47">
            <a:extLst>
              <a:ext uri="{FF2B5EF4-FFF2-40B4-BE49-F238E27FC236}">
                <a16:creationId xmlns:a16="http://schemas.microsoft.com/office/drawing/2014/main" id="{68804FAF-2AC7-4502-8703-70B9E0EF9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8802" y="3885431"/>
            <a:ext cx="166834" cy="17208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15440" name="Rectangle 48">
            <a:extLst>
              <a:ext uri="{FF2B5EF4-FFF2-40B4-BE49-F238E27FC236}">
                <a16:creationId xmlns:a16="http://schemas.microsoft.com/office/drawing/2014/main" id="{5A219130-B5B7-4F38-8C0A-D2F4C33C5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8718" y="4381734"/>
            <a:ext cx="165784" cy="171031"/>
          </a:xfrm>
          <a:prstGeom prst="rect">
            <a:avLst/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15441" name="Oval 49">
            <a:extLst>
              <a:ext uri="{FF2B5EF4-FFF2-40B4-BE49-F238E27FC236}">
                <a16:creationId xmlns:a16="http://schemas.microsoft.com/office/drawing/2014/main" id="{5D727F42-776A-4A34-BC8A-9ADE934A0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563" y="2799441"/>
            <a:ext cx="165784" cy="173129"/>
          </a:xfrm>
          <a:prstGeom prst="ellipse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15442" name="Line 50">
            <a:extLst>
              <a:ext uri="{FF2B5EF4-FFF2-40B4-BE49-F238E27FC236}">
                <a16:creationId xmlns:a16="http://schemas.microsoft.com/office/drawing/2014/main" id="{E5B44939-F561-415E-B87C-9CC7DD3C7E05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8945" y="2515090"/>
            <a:ext cx="332618" cy="284351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315443" name="Text Box 51">
            <a:extLst>
              <a:ext uri="{FF2B5EF4-FFF2-40B4-BE49-F238E27FC236}">
                <a16:creationId xmlns:a16="http://schemas.microsoft.com/office/drawing/2014/main" id="{AC16F11D-FCA1-4145-82E0-B37AD72E5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717" y="2228641"/>
            <a:ext cx="997852" cy="34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379" tIns="34190" rIns="68379" bIns="34190">
            <a:spAutoFit/>
          </a:bodyPr>
          <a:lstStyle>
            <a:lvl1pPr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1pPr>
            <a:lvl2pPr marL="51752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2pPr>
            <a:lvl3pPr marL="1035050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3pPr>
            <a:lvl4pPr marL="155257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4pPr>
            <a:lvl5pPr marL="2068513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5pPr>
            <a:lvl6pPr marL="25257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6pPr>
            <a:lvl7pPr marL="29829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7pPr>
            <a:lvl8pPr marL="34401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8pPr>
            <a:lvl9pPr marL="38973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85" dirty="0"/>
              <a:t>Source</a:t>
            </a:r>
          </a:p>
        </p:txBody>
      </p:sp>
      <p:sp>
        <p:nvSpPr>
          <p:cNvPr id="315444" name="Oval 52">
            <a:extLst>
              <a:ext uri="{FF2B5EF4-FFF2-40B4-BE49-F238E27FC236}">
                <a16:creationId xmlns:a16="http://schemas.microsoft.com/office/drawing/2014/main" id="{DC176036-A000-4050-B66D-4B17E7DC0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6827" y="2628411"/>
            <a:ext cx="166834" cy="171030"/>
          </a:xfrm>
          <a:prstGeom prst="ellipse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sz="925"/>
          </a:p>
        </p:txBody>
      </p:sp>
      <p:sp>
        <p:nvSpPr>
          <p:cNvPr id="315445" name="Text Box 53">
            <a:extLst>
              <a:ext uri="{FF2B5EF4-FFF2-40B4-BE49-F238E27FC236}">
                <a16:creationId xmlns:a16="http://schemas.microsoft.com/office/drawing/2014/main" id="{A13418E2-6B6A-4A15-BCC1-DE6F393D5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5433" y="1828871"/>
            <a:ext cx="1440641" cy="34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379" tIns="34190" rIns="68379" bIns="34190">
            <a:spAutoFit/>
          </a:bodyPr>
          <a:lstStyle>
            <a:lvl1pPr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1pPr>
            <a:lvl2pPr marL="51752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2pPr>
            <a:lvl3pPr marL="1035050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3pPr>
            <a:lvl4pPr marL="1552575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4pPr>
            <a:lvl5pPr marL="2068513" defTabSz="1035050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5pPr>
            <a:lvl6pPr marL="25257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6pPr>
            <a:lvl7pPr marL="29829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7pPr>
            <a:lvl8pPr marL="34401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8pPr>
            <a:lvl9pPr marL="3897313" defTabSz="1035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85"/>
              <a:t>Destination</a:t>
            </a:r>
          </a:p>
        </p:txBody>
      </p:sp>
      <p:sp>
        <p:nvSpPr>
          <p:cNvPr id="315446" name="Line 54">
            <a:extLst>
              <a:ext uri="{FF2B5EF4-FFF2-40B4-BE49-F238E27FC236}">
                <a16:creationId xmlns:a16="http://schemas.microsoft.com/office/drawing/2014/main" id="{F2E4F057-5D4C-4A42-97BB-24693D2B1B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43660" y="2170932"/>
            <a:ext cx="110173" cy="400819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SG" sz="925"/>
          </a:p>
        </p:txBody>
      </p:sp>
      <p:sp>
        <p:nvSpPr>
          <p:cNvPr id="60" name="Rectangle 55">
            <a:extLst>
              <a:ext uri="{FF2B5EF4-FFF2-40B4-BE49-F238E27FC236}">
                <a16:creationId xmlns:a16="http://schemas.microsoft.com/office/drawing/2014/main" id="{C9759F6C-9C92-4182-B69F-258DDFD07B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887" y="215235"/>
            <a:ext cx="8994225" cy="1116283"/>
          </a:xfrm>
        </p:spPr>
        <p:txBody>
          <a:bodyPr>
            <a:normAutofit/>
          </a:bodyPr>
          <a:lstStyle/>
          <a:p>
            <a:pPr algn="ctr"/>
            <a:r>
              <a:rPr lang="en-US" altLang="en-US" sz="4400" dirty="0"/>
              <a:t>GDSTR: Hull Tree Routing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4F44-6AE5-4730-A491-A48BF244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14" y="78117"/>
            <a:ext cx="8493972" cy="931534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latin typeface="Arial"/>
                <a:ea typeface="Arial"/>
                <a:cs typeface="Arial"/>
                <a:sym typeface="Arial"/>
              </a:rPr>
              <a:t>Geographic Routing</a:t>
            </a:r>
            <a:br>
              <a:rPr lang="en-US" sz="4800" b="1" dirty="0">
                <a:latin typeface="Arial"/>
                <a:ea typeface="Arial"/>
                <a:cs typeface="Arial"/>
                <a:sym typeface="Arial"/>
              </a:rPr>
            </a:br>
            <a:endParaRPr lang="en-SG" sz="4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4DD12F-1B61-4936-80B2-37BAE15D6BBD}"/>
              </a:ext>
            </a:extLst>
          </p:cNvPr>
          <p:cNvSpPr txBox="1"/>
          <p:nvPr/>
        </p:nvSpPr>
        <p:spPr>
          <a:xfrm>
            <a:off x="701519" y="1300498"/>
            <a:ext cx="804528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/>
              <a:t>Greedy Forwarding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Recover from Dead End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Back to Greedy Forwarding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02196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4F44-6AE5-4730-A491-A48BF244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14" y="20966"/>
            <a:ext cx="8493972" cy="1301479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latin typeface="URWBookmanL-Ligh"/>
              </a:rPr>
              <a:t>Peer-to-Peer Systems</a:t>
            </a:r>
            <a:endParaRPr lang="en-SG" sz="6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E2CD93-D608-420F-A5B1-3C8FD4403806}"/>
              </a:ext>
            </a:extLst>
          </p:cNvPr>
          <p:cNvSpPr txBox="1"/>
          <p:nvPr/>
        </p:nvSpPr>
        <p:spPr>
          <a:xfrm>
            <a:off x="1013841" y="1114424"/>
            <a:ext cx="760780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600" dirty="0"/>
              <a:t>Consistent Hashing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600" dirty="0"/>
              <a:t>Distributed Hash Tables (DHT)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600" dirty="0"/>
              <a:t>Recursive vs Iterative Lookup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600" dirty="0"/>
              <a:t>Rendezvous problem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600" dirty="0"/>
              <a:t>State “liveness” &amp; Parallel queries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600" dirty="0"/>
              <a:t>Incentives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633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23BDF8B-7F61-44B3-9802-980712FE2C34}"/>
              </a:ext>
            </a:extLst>
          </p:cNvPr>
          <p:cNvSpPr/>
          <p:nvPr/>
        </p:nvSpPr>
        <p:spPr>
          <a:xfrm>
            <a:off x="2124075" y="409569"/>
            <a:ext cx="4434426" cy="43243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6A68F6C2-7EF2-4845-8D8C-C98451E6F4A0}"/>
              </a:ext>
            </a:extLst>
          </p:cNvPr>
          <p:cNvSpPr/>
          <p:nvPr/>
        </p:nvSpPr>
        <p:spPr>
          <a:xfrm>
            <a:off x="5885032" y="3857992"/>
            <a:ext cx="239543" cy="2853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2" name="Flowchart: Connector 61">
            <a:extLst>
              <a:ext uri="{FF2B5EF4-FFF2-40B4-BE49-F238E27FC236}">
                <a16:creationId xmlns:a16="http://schemas.microsoft.com/office/drawing/2014/main" id="{98DC9E63-964F-459C-889D-D8C0549D895F}"/>
              </a:ext>
            </a:extLst>
          </p:cNvPr>
          <p:cNvSpPr/>
          <p:nvPr/>
        </p:nvSpPr>
        <p:spPr>
          <a:xfrm>
            <a:off x="5451106" y="4219942"/>
            <a:ext cx="239543" cy="2853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8" name="Flowchart: Connector 67">
            <a:extLst>
              <a:ext uri="{FF2B5EF4-FFF2-40B4-BE49-F238E27FC236}">
                <a16:creationId xmlns:a16="http://schemas.microsoft.com/office/drawing/2014/main" id="{FFF73CCD-88A8-4861-A2A3-2A3161773A34}"/>
              </a:ext>
            </a:extLst>
          </p:cNvPr>
          <p:cNvSpPr/>
          <p:nvPr/>
        </p:nvSpPr>
        <p:spPr>
          <a:xfrm>
            <a:off x="4917706" y="4486275"/>
            <a:ext cx="239543" cy="2853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9" name="Flowchart: Connector 68">
            <a:extLst>
              <a:ext uri="{FF2B5EF4-FFF2-40B4-BE49-F238E27FC236}">
                <a16:creationId xmlns:a16="http://schemas.microsoft.com/office/drawing/2014/main" id="{0D004BB9-C45D-4A5F-BBC8-B631BB3073B3}"/>
              </a:ext>
            </a:extLst>
          </p:cNvPr>
          <p:cNvSpPr/>
          <p:nvPr/>
        </p:nvSpPr>
        <p:spPr>
          <a:xfrm>
            <a:off x="4452228" y="4581161"/>
            <a:ext cx="239543" cy="2853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0" name="Flowchart: Connector 69">
            <a:extLst>
              <a:ext uri="{FF2B5EF4-FFF2-40B4-BE49-F238E27FC236}">
                <a16:creationId xmlns:a16="http://schemas.microsoft.com/office/drawing/2014/main" id="{8E19AF6B-1CBF-4752-8EEE-160BC78EC3DF}"/>
              </a:ext>
            </a:extLst>
          </p:cNvPr>
          <p:cNvSpPr/>
          <p:nvPr/>
        </p:nvSpPr>
        <p:spPr>
          <a:xfrm>
            <a:off x="3520507" y="4505325"/>
            <a:ext cx="239543" cy="2853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1" name="Flowchart: Connector 70">
            <a:extLst>
              <a:ext uri="{FF2B5EF4-FFF2-40B4-BE49-F238E27FC236}">
                <a16:creationId xmlns:a16="http://schemas.microsoft.com/office/drawing/2014/main" id="{F28D21E8-DEEF-4F1A-BCD6-EF29FCD48970}"/>
              </a:ext>
            </a:extLst>
          </p:cNvPr>
          <p:cNvSpPr/>
          <p:nvPr/>
        </p:nvSpPr>
        <p:spPr>
          <a:xfrm>
            <a:off x="2844232" y="4143375"/>
            <a:ext cx="239543" cy="2853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2" name="Flowchart: Connector 71">
            <a:extLst>
              <a:ext uri="{FF2B5EF4-FFF2-40B4-BE49-F238E27FC236}">
                <a16:creationId xmlns:a16="http://schemas.microsoft.com/office/drawing/2014/main" id="{C179BC9D-88FB-461A-ACA2-2CD9CC1E405D}"/>
              </a:ext>
            </a:extLst>
          </p:cNvPr>
          <p:cNvSpPr/>
          <p:nvPr/>
        </p:nvSpPr>
        <p:spPr>
          <a:xfrm>
            <a:off x="2301307" y="3563086"/>
            <a:ext cx="239543" cy="2853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3" name="Flowchart: Connector 72">
            <a:extLst>
              <a:ext uri="{FF2B5EF4-FFF2-40B4-BE49-F238E27FC236}">
                <a16:creationId xmlns:a16="http://schemas.microsoft.com/office/drawing/2014/main" id="{21ADD9AF-9ECE-4D2A-A1E7-BA6B370C976C}"/>
              </a:ext>
            </a:extLst>
          </p:cNvPr>
          <p:cNvSpPr/>
          <p:nvPr/>
        </p:nvSpPr>
        <p:spPr>
          <a:xfrm>
            <a:off x="2061764" y="2905861"/>
            <a:ext cx="239543" cy="2853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4" name="Flowchart: Connector 73">
            <a:extLst>
              <a:ext uri="{FF2B5EF4-FFF2-40B4-BE49-F238E27FC236}">
                <a16:creationId xmlns:a16="http://schemas.microsoft.com/office/drawing/2014/main" id="{1643A6CF-4F4B-42B4-876D-EB8C4985B661}"/>
              </a:ext>
            </a:extLst>
          </p:cNvPr>
          <p:cNvSpPr/>
          <p:nvPr/>
        </p:nvSpPr>
        <p:spPr>
          <a:xfrm>
            <a:off x="2004303" y="2237639"/>
            <a:ext cx="239543" cy="2853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5" name="Flowchart: Connector 74">
            <a:extLst>
              <a:ext uri="{FF2B5EF4-FFF2-40B4-BE49-F238E27FC236}">
                <a16:creationId xmlns:a16="http://schemas.microsoft.com/office/drawing/2014/main" id="{DDE36B69-060F-4A50-81BA-A224F70C595C}"/>
              </a:ext>
            </a:extLst>
          </p:cNvPr>
          <p:cNvSpPr/>
          <p:nvPr/>
        </p:nvSpPr>
        <p:spPr>
          <a:xfrm>
            <a:off x="2240103" y="1437722"/>
            <a:ext cx="239543" cy="2853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6" name="Flowchart: Connector 75">
            <a:extLst>
              <a:ext uri="{FF2B5EF4-FFF2-40B4-BE49-F238E27FC236}">
                <a16:creationId xmlns:a16="http://schemas.microsoft.com/office/drawing/2014/main" id="{D5AD3C35-8FBC-437E-988B-3484854F1B29}"/>
              </a:ext>
            </a:extLst>
          </p:cNvPr>
          <p:cNvSpPr/>
          <p:nvPr/>
        </p:nvSpPr>
        <p:spPr>
          <a:xfrm>
            <a:off x="2724460" y="809072"/>
            <a:ext cx="239543" cy="2853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7" name="Flowchart: Connector 76">
            <a:extLst>
              <a:ext uri="{FF2B5EF4-FFF2-40B4-BE49-F238E27FC236}">
                <a16:creationId xmlns:a16="http://schemas.microsoft.com/office/drawing/2014/main" id="{A8977D6C-F620-465F-8008-8EA6C1F2CEEA}"/>
              </a:ext>
            </a:extLst>
          </p:cNvPr>
          <p:cNvSpPr/>
          <p:nvPr/>
        </p:nvSpPr>
        <p:spPr>
          <a:xfrm>
            <a:off x="3503185" y="409569"/>
            <a:ext cx="239543" cy="2853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8" name="Flowchart: Connector 77">
            <a:extLst>
              <a:ext uri="{FF2B5EF4-FFF2-40B4-BE49-F238E27FC236}">
                <a16:creationId xmlns:a16="http://schemas.microsoft.com/office/drawing/2014/main" id="{DE200082-A9DF-4076-B85D-876E2ACEFC5F}"/>
              </a:ext>
            </a:extLst>
          </p:cNvPr>
          <p:cNvSpPr/>
          <p:nvPr/>
        </p:nvSpPr>
        <p:spPr>
          <a:xfrm>
            <a:off x="4221516" y="276955"/>
            <a:ext cx="239543" cy="2853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9" name="Flowchart: Connector 78">
            <a:extLst>
              <a:ext uri="{FF2B5EF4-FFF2-40B4-BE49-F238E27FC236}">
                <a16:creationId xmlns:a16="http://schemas.microsoft.com/office/drawing/2014/main" id="{138F707F-3E9B-4F8B-A6E5-3B682218C572}"/>
              </a:ext>
            </a:extLst>
          </p:cNvPr>
          <p:cNvSpPr/>
          <p:nvPr/>
        </p:nvSpPr>
        <p:spPr>
          <a:xfrm>
            <a:off x="5002066" y="420009"/>
            <a:ext cx="239543" cy="2853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0" name="Flowchart: Connector 79">
            <a:extLst>
              <a:ext uri="{FF2B5EF4-FFF2-40B4-BE49-F238E27FC236}">
                <a16:creationId xmlns:a16="http://schemas.microsoft.com/office/drawing/2014/main" id="{ED1A4833-95E6-4631-A04B-3D601AC41C3E}"/>
              </a:ext>
            </a:extLst>
          </p:cNvPr>
          <p:cNvSpPr/>
          <p:nvPr/>
        </p:nvSpPr>
        <p:spPr>
          <a:xfrm>
            <a:off x="5663034" y="781954"/>
            <a:ext cx="239543" cy="2853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1" name="Flowchart: Connector 80">
            <a:extLst>
              <a:ext uri="{FF2B5EF4-FFF2-40B4-BE49-F238E27FC236}">
                <a16:creationId xmlns:a16="http://schemas.microsoft.com/office/drawing/2014/main" id="{185BCDEE-727C-424C-95F1-C08FDB01259A}"/>
              </a:ext>
            </a:extLst>
          </p:cNvPr>
          <p:cNvSpPr/>
          <p:nvPr/>
        </p:nvSpPr>
        <p:spPr>
          <a:xfrm>
            <a:off x="6124575" y="1295567"/>
            <a:ext cx="239543" cy="2853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2" name="Flowchart: Connector 81">
            <a:extLst>
              <a:ext uri="{FF2B5EF4-FFF2-40B4-BE49-F238E27FC236}">
                <a16:creationId xmlns:a16="http://schemas.microsoft.com/office/drawing/2014/main" id="{50E3C88F-191F-4C5C-8A4C-B5B4D99D6E38}"/>
              </a:ext>
            </a:extLst>
          </p:cNvPr>
          <p:cNvSpPr/>
          <p:nvPr/>
        </p:nvSpPr>
        <p:spPr>
          <a:xfrm>
            <a:off x="6381269" y="1952256"/>
            <a:ext cx="239543" cy="2853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3" name="Flowchart: Connector 82">
            <a:extLst>
              <a:ext uri="{FF2B5EF4-FFF2-40B4-BE49-F238E27FC236}">
                <a16:creationId xmlns:a16="http://schemas.microsoft.com/office/drawing/2014/main" id="{64ABF095-5908-4769-AA29-685DA6CA9A87}"/>
              </a:ext>
            </a:extLst>
          </p:cNvPr>
          <p:cNvSpPr/>
          <p:nvPr/>
        </p:nvSpPr>
        <p:spPr>
          <a:xfrm>
            <a:off x="6469885" y="2571749"/>
            <a:ext cx="239543" cy="2853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4" name="Flowchart: Connector 83">
            <a:extLst>
              <a:ext uri="{FF2B5EF4-FFF2-40B4-BE49-F238E27FC236}">
                <a16:creationId xmlns:a16="http://schemas.microsoft.com/office/drawing/2014/main" id="{440DB42A-8E43-4596-A3FF-9EA23A9689F9}"/>
              </a:ext>
            </a:extLst>
          </p:cNvPr>
          <p:cNvSpPr/>
          <p:nvPr/>
        </p:nvSpPr>
        <p:spPr>
          <a:xfrm>
            <a:off x="6337472" y="3123637"/>
            <a:ext cx="239543" cy="2853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5" name="Flowchart: Connector 84">
            <a:extLst>
              <a:ext uri="{FF2B5EF4-FFF2-40B4-BE49-F238E27FC236}">
                <a16:creationId xmlns:a16="http://schemas.microsoft.com/office/drawing/2014/main" id="{BB462567-1718-49FE-A260-164AB58FF903}"/>
              </a:ext>
            </a:extLst>
          </p:cNvPr>
          <p:cNvSpPr/>
          <p:nvPr/>
        </p:nvSpPr>
        <p:spPr>
          <a:xfrm>
            <a:off x="6142663" y="3531179"/>
            <a:ext cx="239543" cy="2853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176B54E-BF61-4250-B5AF-EA2C867FF5F6}"/>
              </a:ext>
            </a:extLst>
          </p:cNvPr>
          <p:cNvCxnSpPr>
            <a:cxnSpLocks/>
            <a:stCxn id="71" idx="0"/>
            <a:endCxn id="72" idx="6"/>
          </p:cNvCxnSpPr>
          <p:nvPr/>
        </p:nvCxnSpPr>
        <p:spPr>
          <a:xfrm flipH="1" flipV="1">
            <a:off x="2540850" y="3705778"/>
            <a:ext cx="423154" cy="43759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523D6E4-0CD8-4E43-916E-33D406396D3F}"/>
              </a:ext>
            </a:extLst>
          </p:cNvPr>
          <p:cNvCxnSpPr>
            <a:cxnSpLocks/>
            <a:stCxn id="71" idx="0"/>
          </p:cNvCxnSpPr>
          <p:nvPr/>
        </p:nvCxnSpPr>
        <p:spPr>
          <a:xfrm flipH="1" flipV="1">
            <a:off x="2289456" y="3000837"/>
            <a:ext cx="674548" cy="11425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5F28C48-D51A-4BA2-BB2C-C3F53B7830CD}"/>
              </a:ext>
            </a:extLst>
          </p:cNvPr>
          <p:cNvCxnSpPr>
            <a:cxnSpLocks/>
            <a:stCxn id="71" idx="0"/>
          </p:cNvCxnSpPr>
          <p:nvPr/>
        </p:nvCxnSpPr>
        <p:spPr>
          <a:xfrm flipH="1" flipV="1">
            <a:off x="2479646" y="1656705"/>
            <a:ext cx="484358" cy="248667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1755B54-585F-40A9-A078-EA9881F0ACAB}"/>
              </a:ext>
            </a:extLst>
          </p:cNvPr>
          <p:cNvCxnSpPr>
            <a:cxnSpLocks/>
            <a:stCxn id="71" idx="7"/>
          </p:cNvCxnSpPr>
          <p:nvPr/>
        </p:nvCxnSpPr>
        <p:spPr>
          <a:xfrm flipV="1">
            <a:off x="3048695" y="1067337"/>
            <a:ext cx="2556267" cy="311783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25D2BD6-701F-483B-8157-06684EA61741}"/>
              </a:ext>
            </a:extLst>
          </p:cNvPr>
          <p:cNvCxnSpPr>
            <a:cxnSpLocks/>
          </p:cNvCxnSpPr>
          <p:nvPr/>
        </p:nvCxnSpPr>
        <p:spPr>
          <a:xfrm flipV="1">
            <a:off x="3020153" y="671344"/>
            <a:ext cx="684859" cy="340481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4649627-AFD8-4A17-8F84-6C8967EACBE2}"/>
              </a:ext>
            </a:extLst>
          </p:cNvPr>
          <p:cNvSpPr txBox="1"/>
          <p:nvPr/>
        </p:nvSpPr>
        <p:spPr>
          <a:xfrm>
            <a:off x="3155097" y="3118907"/>
            <a:ext cx="33770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/>
              <a:t>Chord</a:t>
            </a:r>
            <a:endParaRPr lang="en-SG" sz="5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26F0BB8-F74F-4BC3-8C6A-BA8F11523B60}"/>
              </a:ext>
            </a:extLst>
          </p:cNvPr>
          <p:cNvSpPr txBox="1"/>
          <p:nvPr/>
        </p:nvSpPr>
        <p:spPr>
          <a:xfrm>
            <a:off x="6014666" y="3222946"/>
            <a:ext cx="337703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/>
              <a:t>Binary</a:t>
            </a:r>
            <a:br>
              <a:rPr lang="en-US" sz="5400" dirty="0"/>
            </a:br>
            <a:r>
              <a:rPr lang="en-US" sz="5400" dirty="0"/>
              <a:t>Search</a:t>
            </a:r>
            <a:endParaRPr lang="en-SG" sz="5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6C90F9D-AECB-4FF2-8547-29652EA99ABA}"/>
              </a:ext>
            </a:extLst>
          </p:cNvPr>
          <p:cNvSpPr txBox="1"/>
          <p:nvPr/>
        </p:nvSpPr>
        <p:spPr>
          <a:xfrm>
            <a:off x="5733722" y="166227"/>
            <a:ext cx="33770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Half distance in each step!</a:t>
            </a:r>
            <a:endParaRPr lang="en-SG" sz="3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588E8AC-CED8-4FA2-A2F0-1B26C8BC4587}"/>
              </a:ext>
            </a:extLst>
          </p:cNvPr>
          <p:cNvSpPr txBox="1"/>
          <p:nvPr/>
        </p:nvSpPr>
        <p:spPr>
          <a:xfrm>
            <a:off x="6142663" y="1735671"/>
            <a:ext cx="33770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O(log n)</a:t>
            </a:r>
          </a:p>
          <a:p>
            <a:pPr algn="ctr"/>
            <a:r>
              <a:rPr lang="en-US" sz="3600" dirty="0"/>
              <a:t>steps</a:t>
            </a:r>
            <a:endParaRPr lang="en-SG" sz="3600" dirty="0"/>
          </a:p>
        </p:txBody>
      </p:sp>
    </p:spTree>
    <p:extLst>
      <p:ext uri="{BB962C8B-B14F-4D97-AF65-F5344CB8AC3E}">
        <p14:creationId xmlns:p14="http://schemas.microsoft.com/office/powerpoint/2010/main" val="381384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4F44-6AE5-4730-A491-A48BF244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14" y="170704"/>
            <a:ext cx="8493972" cy="1301479"/>
          </a:xfrm>
        </p:spPr>
        <p:txBody>
          <a:bodyPr>
            <a:noAutofit/>
          </a:bodyPr>
          <a:lstStyle/>
          <a:p>
            <a:pPr algn="ctr"/>
            <a:r>
              <a:rPr lang="en-US" sz="7200" b="0" i="0" u="none" strike="noStrike" baseline="0" dirty="0">
                <a:latin typeface="URWBookmanL-Ligh"/>
              </a:rPr>
              <a:t>EpiChord</a:t>
            </a:r>
            <a:endParaRPr lang="en-SG" sz="7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F8A51-8983-4C48-98A1-41793847C575}"/>
              </a:ext>
            </a:extLst>
          </p:cNvPr>
          <p:cNvSpPr txBox="1"/>
          <p:nvPr/>
        </p:nvSpPr>
        <p:spPr>
          <a:xfrm>
            <a:off x="1108600" y="1477516"/>
            <a:ext cx="726970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3200" dirty="0"/>
              <a:t>Intrinsically iterative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3200" dirty="0"/>
              <a:t>Additional policies to learn new routing entries:</a:t>
            </a:r>
          </a:p>
          <a:p>
            <a:pPr marL="685800" lvl="1" indent="-400050">
              <a:buFont typeface="Arial" panose="020B0604020202020204" pitchFamily="34" charset="0"/>
              <a:buChar char="•"/>
            </a:pPr>
            <a:r>
              <a:rPr lang="en-US" sz="2800" dirty="0"/>
              <a:t>When a node first joins network, obtains a cache transfer from successor</a:t>
            </a:r>
          </a:p>
          <a:p>
            <a:pPr marL="685800" lvl="1" indent="-400050">
              <a:buFont typeface="Arial" panose="020B0604020202020204" pitchFamily="34" charset="0"/>
              <a:buChar char="•"/>
            </a:pPr>
            <a:r>
              <a:rPr lang="en-US" sz="2800" dirty="0"/>
              <a:t>Nodes gather information by observing lookup traffic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9829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>
            <a:spLocks noGrp="1"/>
          </p:cNvSpPr>
          <p:nvPr>
            <p:ph type="ctrTitle"/>
          </p:nvPr>
        </p:nvSpPr>
        <p:spPr>
          <a:xfrm>
            <a:off x="155850" y="1110862"/>
            <a:ext cx="8832300" cy="292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sz="8000" b="1" dirty="0"/>
              <a:t>Last Chance </a:t>
            </a:r>
            <a:br>
              <a:rPr lang="en-US" sz="8000" b="1" dirty="0"/>
            </a:br>
            <a:r>
              <a:rPr lang="en-US" sz="8000" b="1" dirty="0"/>
              <a:t>to Own Up</a:t>
            </a:r>
            <a:endParaRPr lang="en-US" sz="80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3426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4F44-6AE5-4730-A491-A48BF244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14" y="170704"/>
            <a:ext cx="8493972" cy="1301479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URWBookmanL-Ligh"/>
              </a:rPr>
              <a:t>Reactive Cache Management</a:t>
            </a:r>
            <a:endParaRPr lang="en-SG" sz="5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F8A51-8983-4C48-98A1-41793847C575}"/>
              </a:ext>
            </a:extLst>
          </p:cNvPr>
          <p:cNvSpPr txBox="1"/>
          <p:nvPr/>
        </p:nvSpPr>
        <p:spPr>
          <a:xfrm>
            <a:off x="775548" y="1259031"/>
            <a:ext cx="7971260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800" dirty="0"/>
              <a:t>Traditional (active) approach </a:t>
            </a:r>
            <a:r>
              <a:rPr lang="en-US" sz="2800" dirty="0">
                <a:sym typeface="Symbol" panose="05050102010706020507" pitchFamily="18" charset="2"/>
              </a:rPr>
              <a:t></a:t>
            </a:r>
            <a:r>
              <a:rPr lang="en-US" sz="2800" dirty="0"/>
              <a:t> Ping fingers periodically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800" dirty="0"/>
              <a:t>Reactive approach: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2400" dirty="0"/>
              <a:t>Cache entries have a fixed expiration period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2400" dirty="0"/>
              <a:t>Divide address space into exponentially smaller slices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2400" dirty="0"/>
              <a:t>Periodically check if each slice has sufficient (j) un-expired entries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2400" dirty="0"/>
              <a:t>If not, make a lookup to the midpoint of the offending slice</a:t>
            </a:r>
          </a:p>
        </p:txBody>
      </p:sp>
    </p:spTree>
    <p:extLst>
      <p:ext uri="{BB962C8B-B14F-4D97-AF65-F5344CB8AC3E}">
        <p14:creationId xmlns:p14="http://schemas.microsoft.com/office/powerpoint/2010/main" val="13046380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BBE37-04F1-466A-9D40-ADB8453964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729D0D-971D-4CB0-9ED7-882A2906DD04}"/>
              </a:ext>
            </a:extLst>
          </p:cNvPr>
          <p:cNvSpPr txBox="1"/>
          <p:nvPr/>
        </p:nvSpPr>
        <p:spPr>
          <a:xfrm>
            <a:off x="531340" y="365297"/>
            <a:ext cx="80813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BitTorrent’s </a:t>
            </a:r>
            <a:r>
              <a:rPr lang="en-US" sz="4000" b="1" dirty="0">
                <a:solidFill>
                  <a:srgbClr val="FF0000"/>
                </a:solidFill>
              </a:rPr>
              <a:t>Choking Algorithm</a:t>
            </a:r>
          </a:p>
          <a:p>
            <a:pPr algn="ctr"/>
            <a:r>
              <a:rPr lang="en-US" sz="2000" dirty="0"/>
              <a:t>based on Tit-for-tat! </a:t>
            </a:r>
            <a:endParaRPr lang="en-SG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15142B-7A8E-4DE7-BD41-52700C63305E}"/>
              </a:ext>
            </a:extLst>
          </p:cNvPr>
          <p:cNvSpPr txBox="1"/>
          <p:nvPr/>
        </p:nvSpPr>
        <p:spPr>
          <a:xfrm>
            <a:off x="1214925" y="1464195"/>
            <a:ext cx="625666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Peers can select who they upload to</a:t>
            </a:r>
          </a:p>
          <a:p>
            <a:pPr algn="ctr"/>
            <a:r>
              <a:rPr lang="en-US" sz="2400" b="1" dirty="0"/>
              <a:t>Peers often </a:t>
            </a:r>
            <a:r>
              <a:rPr lang="en-US" sz="2400" b="1" dirty="0" err="1">
                <a:solidFill>
                  <a:srgbClr val="FF0000"/>
                </a:solidFill>
              </a:rPr>
              <a:t>unchoke</a:t>
            </a:r>
            <a:r>
              <a:rPr lang="en-US" sz="2400" b="1" dirty="0"/>
              <a:t> only the </a:t>
            </a:r>
            <a:r>
              <a:rPr lang="en-US" sz="2400" b="1" dirty="0">
                <a:solidFill>
                  <a:srgbClr val="FF0000"/>
                </a:solidFill>
              </a:rPr>
              <a:t>top 4 peers </a:t>
            </a:r>
            <a:r>
              <a:rPr lang="en-US" sz="2400" b="1" dirty="0"/>
              <a:t>ranked by download rate</a:t>
            </a:r>
          </a:p>
          <a:p>
            <a:pPr algn="ctr"/>
            <a:r>
              <a:rPr lang="en-US" sz="2400" b="1" dirty="0"/>
              <a:t>With one </a:t>
            </a:r>
            <a:r>
              <a:rPr lang="en-US" sz="2400" b="1" dirty="0">
                <a:solidFill>
                  <a:srgbClr val="FF0000"/>
                </a:solidFill>
              </a:rPr>
              <a:t>optimistic </a:t>
            </a:r>
            <a:r>
              <a:rPr lang="en-US" sz="2400" b="1" dirty="0" err="1">
                <a:solidFill>
                  <a:srgbClr val="FF0000"/>
                </a:solidFill>
              </a:rPr>
              <a:t>unchoke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/>
              <a:t>on a random peer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Therefore a selfish peer gets starved because no one will send to him!</a:t>
            </a:r>
            <a:endParaRPr lang="en-SG" sz="2400" b="1" dirty="0"/>
          </a:p>
        </p:txBody>
      </p:sp>
    </p:spTree>
    <p:extLst>
      <p:ext uri="{BB962C8B-B14F-4D97-AF65-F5344CB8AC3E}">
        <p14:creationId xmlns:p14="http://schemas.microsoft.com/office/powerpoint/2010/main" val="147749848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1531" y="216244"/>
            <a:ext cx="8736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BitTorrent’s </a:t>
            </a:r>
            <a:r>
              <a:rPr lang="en-US" sz="3600" dirty="0">
                <a:solidFill>
                  <a:schemeClr val="tx1"/>
                </a:solidFill>
              </a:rPr>
              <a:t>other practical considerations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9398" y="1010655"/>
            <a:ext cx="8260492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Peer selection: </a:t>
            </a:r>
            <a:r>
              <a:rPr lang="en-US" sz="2400" dirty="0"/>
              <a:t>BitTorrent selects a finite number of peers randomly from a list of available peers</a:t>
            </a:r>
          </a:p>
          <a:p>
            <a:endParaRPr lang="en-US" sz="1100" dirty="0"/>
          </a:p>
          <a:p>
            <a:r>
              <a:rPr lang="en-US" sz="2400" b="1" dirty="0">
                <a:solidFill>
                  <a:srgbClr val="FF0000"/>
                </a:solidFill>
              </a:rPr>
              <a:t>Rarest first:</a:t>
            </a:r>
            <a:r>
              <a:rPr lang="en-US" sz="2400" dirty="0"/>
              <a:t> BitTorrent prioritizes downloading the rare chunks before the common chunks.</a:t>
            </a:r>
          </a:p>
          <a:p>
            <a:endParaRPr lang="en-US" sz="1100" dirty="0"/>
          </a:p>
          <a:p>
            <a:r>
              <a:rPr lang="en-US" sz="2400" b="1" dirty="0">
                <a:solidFill>
                  <a:srgbClr val="FF0000"/>
                </a:solidFill>
              </a:rPr>
              <a:t>Endgame mode: </a:t>
            </a:r>
            <a:r>
              <a:rPr lang="en-US" sz="2400" dirty="0"/>
              <a:t>In the end-phase, BitTorrent will open up multiple connections in parallel to get the last few chunks quickly.</a:t>
            </a:r>
          </a:p>
          <a:p>
            <a:endParaRPr lang="en-US" sz="1100" dirty="0"/>
          </a:p>
          <a:p>
            <a:r>
              <a:rPr lang="en-US" sz="2400" b="1" dirty="0">
                <a:solidFill>
                  <a:srgbClr val="FF0000"/>
                </a:solidFill>
              </a:rPr>
              <a:t>Anti-snubbing:</a:t>
            </a:r>
            <a:r>
              <a:rPr lang="en-US" sz="2400" dirty="0"/>
              <a:t> When a client is snubbed, peer selection is done based on best upload rate.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212362525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>
            <a:extLst>
              <a:ext uri="{FF2B5EF4-FFF2-40B4-BE49-F238E27FC236}">
                <a16:creationId xmlns:a16="http://schemas.microsoft.com/office/drawing/2014/main" id="{72106C21-977E-405F-9AC3-5C42510A16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700" y="282321"/>
            <a:ext cx="8520600" cy="816682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44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Google MapReduce</a:t>
            </a:r>
            <a:endParaRPr lang="en-US" sz="4400" dirty="0"/>
          </a:p>
        </p:txBody>
      </p:sp>
      <p:sp>
        <p:nvSpPr>
          <p:cNvPr id="111621" name="Text Box 5">
            <a:extLst>
              <a:ext uri="{FF2B5EF4-FFF2-40B4-BE49-F238E27FC236}">
                <a16:creationId xmlns:a16="http://schemas.microsoft.com/office/drawing/2014/main" id="{9D304208-D15A-47C4-AAA0-65DD33FB8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8044" y="1369219"/>
            <a:ext cx="798908" cy="55399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ts val="900"/>
              </a:spcBef>
              <a:buSzPct val="100000"/>
              <a:buFont typeface="Arial" panose="020B0604020202020204" pitchFamily="34" charset="0"/>
              <a:buChar char="•"/>
              <a:defRPr sz="4000">
                <a:solidFill>
                  <a:srgbClr val="9FF828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ts val="800"/>
              </a:spcBef>
              <a:buSzPct val="100000"/>
              <a:buFont typeface="Arial" panose="020B0604020202020204" pitchFamily="34" charset="0"/>
              <a:buChar char="–"/>
              <a:defRPr sz="3200">
                <a:solidFill>
                  <a:srgbClr val="9FF828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F1E10F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ts val="600"/>
              </a:spcBef>
              <a:buSzPct val="100000"/>
              <a:buFont typeface="Arial" panose="020B0604020202020204" pitchFamily="34" charset="0"/>
              <a:buChar char="–"/>
              <a:defRPr sz="2800">
                <a:solidFill>
                  <a:srgbClr val="F1E10F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ts val="600"/>
              </a:spcBef>
              <a:buSzPct val="100000"/>
              <a:buFont typeface="Arial" panose="020B0604020202020204" pitchFamily="34" charset="0"/>
              <a:buChar char="»"/>
              <a:defRPr sz="2800">
                <a:solidFill>
                  <a:srgbClr val="F1E10F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800">
                <a:solidFill>
                  <a:srgbClr val="F1E10F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800">
                <a:solidFill>
                  <a:srgbClr val="F1E10F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800">
                <a:solidFill>
                  <a:srgbClr val="F1E10F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800">
                <a:solidFill>
                  <a:srgbClr val="F1E10F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500" dirty="0">
                <a:solidFill>
                  <a:srgbClr val="FF0000"/>
                </a:solidFill>
                <a:latin typeface="Verdana" panose="020B0604030504040204" pitchFamily="34" charset="0"/>
              </a:rPr>
              <a:t>Map</a:t>
            </a: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500" dirty="0">
                <a:solidFill>
                  <a:srgbClr val="FF0000"/>
                </a:solidFill>
                <a:latin typeface="Verdana" panose="020B0604030504040204" pitchFamily="34" charset="0"/>
              </a:rPr>
              <a:t> </a:t>
            </a:r>
          </a:p>
        </p:txBody>
      </p:sp>
      <p:sp>
        <p:nvSpPr>
          <p:cNvPr id="111622" name="Text Box 6">
            <a:extLst>
              <a:ext uri="{FF2B5EF4-FFF2-40B4-BE49-F238E27FC236}">
                <a16:creationId xmlns:a16="http://schemas.microsoft.com/office/drawing/2014/main" id="{98E82659-6F26-4620-A9D5-316E8FDEE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0829" y="1369219"/>
            <a:ext cx="978694" cy="55399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ts val="900"/>
              </a:spcBef>
              <a:buSzPct val="100000"/>
              <a:buFont typeface="Arial" panose="020B0604020202020204" pitchFamily="34" charset="0"/>
              <a:buChar char="•"/>
              <a:defRPr sz="4000">
                <a:solidFill>
                  <a:srgbClr val="9FF828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ts val="800"/>
              </a:spcBef>
              <a:buSzPct val="100000"/>
              <a:buFont typeface="Arial" panose="020B0604020202020204" pitchFamily="34" charset="0"/>
              <a:buChar char="–"/>
              <a:defRPr sz="3200">
                <a:solidFill>
                  <a:srgbClr val="9FF828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F1E10F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ts val="600"/>
              </a:spcBef>
              <a:buSzPct val="100000"/>
              <a:buFont typeface="Arial" panose="020B0604020202020204" pitchFamily="34" charset="0"/>
              <a:buChar char="–"/>
              <a:defRPr sz="2800">
                <a:solidFill>
                  <a:srgbClr val="F1E10F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ts val="600"/>
              </a:spcBef>
              <a:buSzPct val="100000"/>
              <a:buFont typeface="Arial" panose="020B0604020202020204" pitchFamily="34" charset="0"/>
              <a:buChar char="»"/>
              <a:defRPr sz="2800">
                <a:solidFill>
                  <a:srgbClr val="F1E10F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800">
                <a:solidFill>
                  <a:srgbClr val="F1E10F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800">
                <a:solidFill>
                  <a:srgbClr val="F1E10F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800">
                <a:solidFill>
                  <a:srgbClr val="F1E10F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800">
                <a:solidFill>
                  <a:srgbClr val="F1E10F"/>
                </a:solidFill>
                <a:latin typeface="Arial" panose="020B0604020202020204" pitchFamily="34" charset="0"/>
                <a:ea typeface="华文细黑" panose="02010600040101010101" pitchFamily="2" charset="-122"/>
                <a:sym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500" dirty="0">
                <a:solidFill>
                  <a:schemeClr val="accent1"/>
                </a:solidFill>
                <a:latin typeface="Verdana" panose="020B0604030504040204" pitchFamily="34" charset="0"/>
              </a:rPr>
              <a:t>Reduce</a:t>
            </a:r>
          </a:p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1500" dirty="0">
              <a:solidFill>
                <a:schemeClr val="accent1"/>
              </a:solidFill>
              <a:latin typeface="Verdana" panose="020B0604030504040204" pitchFamily="34" charset="0"/>
            </a:endParaRPr>
          </a:p>
        </p:txBody>
      </p:sp>
      <p:sp>
        <p:nvSpPr>
          <p:cNvPr id="111624" name="Line 8">
            <a:extLst>
              <a:ext uri="{FF2B5EF4-FFF2-40B4-BE49-F238E27FC236}">
                <a16:creationId xmlns:a16="http://schemas.microsoft.com/office/drawing/2014/main" id="{BE818A24-9571-4B57-BC1C-E3F88101F62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5378" y="1635919"/>
            <a:ext cx="3762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 sz="1050"/>
          </a:p>
        </p:txBody>
      </p:sp>
      <p:sp>
        <p:nvSpPr>
          <p:cNvPr id="111625" name="Line 9">
            <a:extLst>
              <a:ext uri="{FF2B5EF4-FFF2-40B4-BE49-F238E27FC236}">
                <a16:creationId xmlns:a16="http://schemas.microsoft.com/office/drawing/2014/main" id="{96813F6D-8E43-45F5-890C-4D178ADF29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0538" y="1635919"/>
            <a:ext cx="39171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 sz="1050"/>
          </a:p>
        </p:txBody>
      </p:sp>
      <p:sp>
        <p:nvSpPr>
          <p:cNvPr id="111626" name="Line 10">
            <a:extLst>
              <a:ext uri="{FF2B5EF4-FFF2-40B4-BE49-F238E27FC236}">
                <a16:creationId xmlns:a16="http://schemas.microsoft.com/office/drawing/2014/main" id="{A8EDCA6F-F7B2-469A-82A3-67B24E9AB71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53100" y="1635919"/>
            <a:ext cx="407194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 sz="105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8FCBEC-DC95-4968-9BF8-97B8C243D288}"/>
              </a:ext>
            </a:extLst>
          </p:cNvPr>
          <p:cNvSpPr txBox="1"/>
          <p:nvPr/>
        </p:nvSpPr>
        <p:spPr>
          <a:xfrm>
            <a:off x="6218634" y="1482030"/>
            <a:ext cx="14930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400" dirty="0">
                <a:solidFill>
                  <a:schemeClr val="tx1"/>
                </a:solidFill>
                <a:latin typeface="Verdana" panose="020B0604030504040204" pitchFamily="34" charset="0"/>
              </a:rPr>
              <a:t>Output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28E40C-A3BA-4F6D-952D-94041949F61A}"/>
              </a:ext>
            </a:extLst>
          </p:cNvPr>
          <p:cNvSpPr txBox="1"/>
          <p:nvPr/>
        </p:nvSpPr>
        <p:spPr>
          <a:xfrm>
            <a:off x="2184797" y="1482029"/>
            <a:ext cx="14930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400" dirty="0">
                <a:solidFill>
                  <a:schemeClr val="tx1"/>
                </a:solidFill>
                <a:latin typeface="Verdana" panose="020B0604030504040204" pitchFamily="34" charset="0"/>
              </a:rPr>
              <a:t>Input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4" name="TextShape 1">
            <a:extLst>
              <a:ext uri="{FF2B5EF4-FFF2-40B4-BE49-F238E27FC236}">
                <a16:creationId xmlns:a16="http://schemas.microsoft.com/office/drawing/2014/main" id="{66F995D2-BB8D-4B04-A229-D113C78E5468}"/>
              </a:ext>
            </a:extLst>
          </p:cNvPr>
          <p:cNvSpPr txBox="1"/>
          <p:nvPr/>
        </p:nvSpPr>
        <p:spPr>
          <a:xfrm>
            <a:off x="130768" y="2873882"/>
            <a:ext cx="6196500" cy="651851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000" b="1" strike="noStrike" spc="-1" dirty="0">
                <a:solidFill>
                  <a:srgbClr val="000000"/>
                </a:solidFill>
                <a:latin typeface="Arial"/>
              </a:rPr>
              <a:t>Why is this better?</a:t>
            </a:r>
            <a:endParaRPr lang="en-IN" sz="4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402C5E-225F-4CF8-A2E9-498E68BC01F6}"/>
              </a:ext>
            </a:extLst>
          </p:cNvPr>
          <p:cNvSpPr txBox="1"/>
          <p:nvPr/>
        </p:nvSpPr>
        <p:spPr>
          <a:xfrm>
            <a:off x="1793987" y="3512136"/>
            <a:ext cx="585368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/>
              <a:t>Simpler, easier to debug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Reuseable components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Easily parallelized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A62D07-1872-47C3-BD0B-03119C0FF533}"/>
              </a:ext>
            </a:extLst>
          </p:cNvPr>
          <p:cNvSpPr txBox="1"/>
          <p:nvPr/>
        </p:nvSpPr>
        <p:spPr>
          <a:xfrm>
            <a:off x="1506189" y="2147178"/>
            <a:ext cx="18210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800" b="0" i="0" u="none" strike="noStrike" baseline="0" dirty="0">
                <a:latin typeface="+mj-lt"/>
              </a:rPr>
              <a:t>key/value pairs </a:t>
            </a:r>
            <a:endParaRPr lang="en-SG" sz="1800" dirty="0">
              <a:latin typeface="+mj-lt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86C8F5C-27CE-4A87-A75A-06B2DE70A31F}"/>
              </a:ext>
            </a:extLst>
          </p:cNvPr>
          <p:cNvCxnSpPr>
            <a:cxnSpLocks/>
          </p:cNvCxnSpPr>
          <p:nvPr/>
        </p:nvCxnSpPr>
        <p:spPr>
          <a:xfrm>
            <a:off x="2470547" y="1789806"/>
            <a:ext cx="0" cy="3578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74FE2B4-4D46-479B-A5B8-A0E56464EC97}"/>
              </a:ext>
            </a:extLst>
          </p:cNvPr>
          <p:cNvSpPr txBox="1"/>
          <p:nvPr/>
        </p:nvSpPr>
        <p:spPr>
          <a:xfrm>
            <a:off x="3563589" y="2171180"/>
            <a:ext cx="18210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800" b="0" i="0" u="none" strike="noStrike" baseline="0" dirty="0">
                <a:latin typeface="+mj-lt"/>
              </a:rPr>
              <a:t>Intermediate key/value pairs </a:t>
            </a:r>
            <a:endParaRPr lang="en-SG" sz="1800" dirty="0">
              <a:latin typeface="+mj-lt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A95F26D-FB48-43BC-A376-FE20634D2539}"/>
              </a:ext>
            </a:extLst>
          </p:cNvPr>
          <p:cNvCxnSpPr>
            <a:cxnSpLocks/>
          </p:cNvCxnSpPr>
          <p:nvPr/>
        </p:nvCxnSpPr>
        <p:spPr>
          <a:xfrm>
            <a:off x="4527947" y="1813808"/>
            <a:ext cx="0" cy="3578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2A83BF4-B5AC-4E23-9F0A-E59B7D582B71}"/>
              </a:ext>
            </a:extLst>
          </p:cNvPr>
          <p:cNvSpPr txBox="1"/>
          <p:nvPr/>
        </p:nvSpPr>
        <p:spPr>
          <a:xfrm>
            <a:off x="5620988" y="2161192"/>
            <a:ext cx="18210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800" dirty="0">
                <a:latin typeface="+mj-lt"/>
              </a:rPr>
              <a:t>v</a:t>
            </a:r>
            <a:r>
              <a:rPr lang="en-SG" sz="1800" b="0" i="0" u="none" strike="noStrike" baseline="0" dirty="0">
                <a:latin typeface="+mj-lt"/>
              </a:rPr>
              <a:t>alues </a:t>
            </a:r>
            <a:br>
              <a:rPr lang="en-SG" sz="1800" b="0" i="0" u="none" strike="noStrike" baseline="0" dirty="0">
                <a:latin typeface="+mj-lt"/>
              </a:rPr>
            </a:br>
            <a:r>
              <a:rPr lang="en-SG" sz="1800" b="0" i="0" u="none" strike="noStrike" baseline="0" dirty="0">
                <a:latin typeface="+mj-lt"/>
              </a:rPr>
              <a:t>(files)</a:t>
            </a:r>
            <a:endParaRPr lang="en-SG" sz="1800" dirty="0">
              <a:latin typeface="+mj-lt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4E83CCC-FF11-4332-997F-1EA9AACDB8E8}"/>
              </a:ext>
            </a:extLst>
          </p:cNvPr>
          <p:cNvCxnSpPr>
            <a:cxnSpLocks/>
          </p:cNvCxnSpPr>
          <p:nvPr/>
        </p:nvCxnSpPr>
        <p:spPr>
          <a:xfrm>
            <a:off x="6585346" y="1803820"/>
            <a:ext cx="0" cy="3578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Shape 1">
            <a:extLst>
              <a:ext uri="{FF2B5EF4-FFF2-40B4-BE49-F238E27FC236}">
                <a16:creationId xmlns:a16="http://schemas.microsoft.com/office/drawing/2014/main" id="{7865AFF7-17C2-423F-9A62-4FED4630373E}"/>
              </a:ext>
            </a:extLst>
          </p:cNvPr>
          <p:cNvSpPr txBox="1"/>
          <p:nvPr/>
        </p:nvSpPr>
        <p:spPr>
          <a:xfrm>
            <a:off x="6369987" y="4203926"/>
            <a:ext cx="2683382" cy="651851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FF0000"/>
                </a:solidFill>
                <a:latin typeface="Arial"/>
              </a:rPr>
              <a:t>Possible input for another MapReduce operation</a:t>
            </a:r>
            <a:endParaRPr lang="en-IN" sz="2000" b="0" strike="noStrike" spc="-1" dirty="0">
              <a:solidFill>
                <a:srgbClr val="FF0000"/>
              </a:solidFill>
              <a:latin typeface="Arial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2321917-95B4-4DD3-B471-95B54F54FEF9}"/>
              </a:ext>
            </a:extLst>
          </p:cNvPr>
          <p:cNvCxnSpPr>
            <a:cxnSpLocks/>
          </p:cNvCxnSpPr>
          <p:nvPr/>
        </p:nvCxnSpPr>
        <p:spPr>
          <a:xfrm flipH="1" flipV="1">
            <a:off x="6810375" y="1813808"/>
            <a:ext cx="837296" cy="20322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0034CFD-70FC-434C-9E71-833E34EA3905}"/>
              </a:ext>
            </a:extLst>
          </p:cNvPr>
          <p:cNvSpPr/>
          <p:nvPr/>
        </p:nvSpPr>
        <p:spPr>
          <a:xfrm>
            <a:off x="3162300" y="1277975"/>
            <a:ext cx="2724147" cy="704612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411563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4A0BBB-E6D0-4763-B6FE-E2387C2EB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73" y="0"/>
            <a:ext cx="8025054" cy="5143500"/>
          </a:xfrm>
          <a:prstGeom prst="rect">
            <a:avLst/>
          </a:prstGeom>
        </p:spPr>
      </p:pic>
      <p:sp>
        <p:nvSpPr>
          <p:cNvPr id="6" name="TextShape 1">
            <a:extLst>
              <a:ext uri="{FF2B5EF4-FFF2-40B4-BE49-F238E27FC236}">
                <a16:creationId xmlns:a16="http://schemas.microsoft.com/office/drawing/2014/main" id="{539546FE-6E83-47E3-B3E4-02D65ACD217B}"/>
              </a:ext>
            </a:extLst>
          </p:cNvPr>
          <p:cNvSpPr txBox="1"/>
          <p:nvPr/>
        </p:nvSpPr>
        <p:spPr>
          <a:xfrm>
            <a:off x="-152400" y="1509366"/>
            <a:ext cx="3233594" cy="651851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400" b="1" strike="noStrike" spc="-1" dirty="0">
                <a:solidFill>
                  <a:srgbClr val="FF0000"/>
                </a:solidFill>
                <a:latin typeface="Arial"/>
              </a:rPr>
              <a:t>M pieces</a:t>
            </a:r>
            <a:endParaRPr lang="en-IN" sz="2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7" name="TextShape 1">
            <a:extLst>
              <a:ext uri="{FF2B5EF4-FFF2-40B4-BE49-F238E27FC236}">
                <a16:creationId xmlns:a16="http://schemas.microsoft.com/office/drawing/2014/main" id="{08EF0B6F-049D-4C6D-BC39-0E4DF61254ED}"/>
              </a:ext>
            </a:extLst>
          </p:cNvPr>
          <p:cNvSpPr txBox="1"/>
          <p:nvPr/>
        </p:nvSpPr>
        <p:spPr>
          <a:xfrm>
            <a:off x="3810000" y="3881091"/>
            <a:ext cx="3233594" cy="651851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400" b="1" strike="noStrike" spc="-1" dirty="0">
                <a:solidFill>
                  <a:srgbClr val="FF0000"/>
                </a:solidFill>
                <a:latin typeface="Arial"/>
              </a:rPr>
              <a:t>R pieces</a:t>
            </a:r>
            <a:endParaRPr lang="en-IN" sz="2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8" name="TextShape 1">
            <a:extLst>
              <a:ext uri="{FF2B5EF4-FFF2-40B4-BE49-F238E27FC236}">
                <a16:creationId xmlns:a16="http://schemas.microsoft.com/office/drawing/2014/main" id="{7C3A3FAD-1AC6-4F32-A00F-BE783B4D59B6}"/>
              </a:ext>
            </a:extLst>
          </p:cNvPr>
          <p:cNvSpPr txBox="1"/>
          <p:nvPr/>
        </p:nvSpPr>
        <p:spPr>
          <a:xfrm>
            <a:off x="5426797" y="962769"/>
            <a:ext cx="3233594" cy="651851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3200" b="1" spc="-1" dirty="0">
                <a:solidFill>
                  <a:srgbClr val="FF0000"/>
                </a:solidFill>
              </a:rPr>
              <a:t>Ideally, </a:t>
            </a: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3200" b="1" spc="-1" dirty="0">
                <a:solidFill>
                  <a:srgbClr val="FF0000"/>
                </a:solidFill>
              </a:rPr>
              <a:t>M+R &gt;&gt; n</a:t>
            </a:r>
            <a:endParaRPr lang="en-IN" sz="3200" b="0" strike="noStrike" spc="-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6BB66F-BBD2-4AF4-808D-A3D2A1E5BA7D}"/>
              </a:ext>
            </a:extLst>
          </p:cNvPr>
          <p:cNvSpPr txBox="1"/>
          <p:nvPr/>
        </p:nvSpPr>
        <p:spPr>
          <a:xfrm>
            <a:off x="0" y="365297"/>
            <a:ext cx="3400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MapReduce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99996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4F44-6AE5-4730-A491-A48BF244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14" y="0"/>
            <a:ext cx="8493972" cy="1301479"/>
          </a:xfrm>
        </p:spPr>
        <p:txBody>
          <a:bodyPr>
            <a:normAutofit/>
          </a:bodyPr>
          <a:lstStyle/>
          <a:p>
            <a:pPr algn="ctr"/>
            <a:r>
              <a:rPr lang="en-US" sz="5400" b="0" i="0" u="none" strike="noStrike" baseline="0" dirty="0">
                <a:latin typeface="URWBookmanL-Ligh"/>
              </a:rPr>
              <a:t>Dynamo</a:t>
            </a:r>
            <a:endParaRPr lang="en-SG" sz="5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E2CD93-D608-420F-A5B1-3C8FD4403806}"/>
              </a:ext>
            </a:extLst>
          </p:cNvPr>
          <p:cNvSpPr txBox="1"/>
          <p:nvPr/>
        </p:nvSpPr>
        <p:spPr>
          <a:xfrm>
            <a:off x="1358075" y="1086499"/>
            <a:ext cx="703345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600" dirty="0"/>
              <a:t>Key-Value Store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600" dirty="0"/>
              <a:t>Consistent Hashing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600" dirty="0"/>
              <a:t>Vector clocks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600" dirty="0"/>
              <a:t>Quorum + sloppiness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600" dirty="0"/>
              <a:t>Merkle Trees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600" dirty="0"/>
              <a:t>Gossip</a:t>
            </a:r>
          </a:p>
          <a:p>
            <a:pPr marL="342900" indent="-342900">
              <a:buFont typeface="+mj-lt"/>
              <a:buAutoNum type="arabicPeriod"/>
            </a:pPr>
            <a:endParaRPr lang="en-US" sz="3600" dirty="0"/>
          </a:p>
          <a:p>
            <a:pPr marL="342900" indent="-342900">
              <a:buFont typeface="+mj-lt"/>
              <a:buAutoNum type="arabicPeriod"/>
            </a:pP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3885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4F44-6AE5-4730-A491-A48BF244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14" y="160049"/>
            <a:ext cx="8493972" cy="1301479"/>
          </a:xfrm>
        </p:spPr>
        <p:txBody>
          <a:bodyPr>
            <a:normAutofit/>
          </a:bodyPr>
          <a:lstStyle/>
          <a:p>
            <a:pPr algn="ctr"/>
            <a:r>
              <a:rPr lang="en-US" sz="4800" b="0" i="0" u="none" strike="noStrike" baseline="0" dirty="0">
                <a:latin typeface="URWBookmanL-Ligh"/>
              </a:rPr>
              <a:t>Consistent Hashing</a:t>
            </a:r>
            <a:endParaRPr lang="en-SG" sz="4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66</a:t>
            </a:fld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0EFB788-EABD-40D2-8859-8B9985F0DB63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910869" y="3082618"/>
            <a:ext cx="29241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Wave 5">
            <a:extLst>
              <a:ext uri="{FF2B5EF4-FFF2-40B4-BE49-F238E27FC236}">
                <a16:creationId xmlns:a16="http://schemas.microsoft.com/office/drawing/2014/main" id="{15037367-8312-4D28-A3B0-F626FDA23B8F}"/>
              </a:ext>
            </a:extLst>
          </p:cNvPr>
          <p:cNvSpPr/>
          <p:nvPr/>
        </p:nvSpPr>
        <p:spPr>
          <a:xfrm>
            <a:off x="996469" y="2625418"/>
            <a:ext cx="914400" cy="914400"/>
          </a:xfrm>
          <a:prstGeom prst="wav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7B799-91FC-4783-94C2-E328B49BD699}"/>
              </a:ext>
            </a:extLst>
          </p:cNvPr>
          <p:cNvSpPr txBox="1"/>
          <p:nvPr/>
        </p:nvSpPr>
        <p:spPr>
          <a:xfrm>
            <a:off x="2825269" y="2759452"/>
            <a:ext cx="1038225" cy="646331"/>
          </a:xfrm>
          <a:prstGeom prst="rect">
            <a:avLst/>
          </a:prstGeom>
          <a:solidFill>
            <a:schemeClr val="lt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/>
              <a:t>f</a:t>
            </a:r>
            <a:endParaRPr lang="en-SG" sz="3600" i="1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28B7FF6-AECE-4C99-9B98-5EA14C402567}"/>
              </a:ext>
            </a:extLst>
          </p:cNvPr>
          <p:cNvGrpSpPr/>
          <p:nvPr/>
        </p:nvGrpSpPr>
        <p:grpSpPr>
          <a:xfrm>
            <a:off x="5010972" y="1466850"/>
            <a:ext cx="3437957" cy="3393167"/>
            <a:chOff x="5010972" y="1466850"/>
            <a:chExt cx="3437957" cy="339316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23BDF8B-7F61-44B3-9802-980712FE2C34}"/>
                </a:ext>
              </a:extLst>
            </p:cNvPr>
            <p:cNvSpPr/>
            <p:nvPr/>
          </p:nvSpPr>
          <p:spPr>
            <a:xfrm>
              <a:off x="5186901" y="1606166"/>
              <a:ext cx="3086100" cy="31005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27E1B40-CE52-4CA1-A255-EABBB1039A4B}"/>
                </a:ext>
              </a:extLst>
            </p:cNvPr>
            <p:cNvCxnSpPr/>
            <p:nvPr/>
          </p:nvCxnSpPr>
          <p:spPr>
            <a:xfrm>
              <a:off x="6729951" y="1466850"/>
              <a:ext cx="0" cy="32385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34C60D9-5B61-4AFB-97C3-54E03C171107}"/>
                </a:ext>
              </a:extLst>
            </p:cNvPr>
            <p:cNvCxnSpPr/>
            <p:nvPr/>
          </p:nvCxnSpPr>
          <p:spPr>
            <a:xfrm>
              <a:off x="6729951" y="4536167"/>
              <a:ext cx="0" cy="32385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D4BBE18-DEBA-4D75-A8E8-D6144F432CF4}"/>
                </a:ext>
              </a:extLst>
            </p:cNvPr>
            <p:cNvCxnSpPr>
              <a:cxnSpLocks/>
            </p:cNvCxnSpPr>
            <p:nvPr/>
          </p:nvCxnSpPr>
          <p:spPr>
            <a:xfrm>
              <a:off x="8097072" y="3112934"/>
              <a:ext cx="351857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FD79457-6462-4899-A335-6DC898B6AD83}"/>
                </a:ext>
              </a:extLst>
            </p:cNvPr>
            <p:cNvCxnSpPr>
              <a:cxnSpLocks/>
            </p:cNvCxnSpPr>
            <p:nvPr/>
          </p:nvCxnSpPr>
          <p:spPr>
            <a:xfrm>
              <a:off x="5010972" y="3082618"/>
              <a:ext cx="351857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743C61D-3297-4D26-86AF-C3F998DE6C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44352" y="1883379"/>
              <a:ext cx="281270" cy="26543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05FA3B2-10A4-4DF0-A5DA-A08ACB85C4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91702" y="4131279"/>
              <a:ext cx="281270" cy="26543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9894A55-2C67-4732-BB4F-34909575EE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57234" y="4131278"/>
              <a:ext cx="261398" cy="26543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EA6F711-EE8E-415E-ABDC-BA7790AC0F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11574" y="1883378"/>
              <a:ext cx="261398" cy="26543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7AAAF58-1719-4FC4-8A78-0000172D6FD4}"/>
                </a:ext>
              </a:extLst>
            </p:cNvPr>
            <p:cNvSpPr txBox="1"/>
            <p:nvPr/>
          </p:nvSpPr>
          <p:spPr>
            <a:xfrm>
              <a:off x="6561249" y="175416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  <a:endParaRPr lang="en-SG" sz="24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E1D9000-5E9F-48E1-96D0-FFA6E6E4026B}"/>
                </a:ext>
              </a:extLst>
            </p:cNvPr>
            <p:cNvSpPr txBox="1"/>
            <p:nvPr/>
          </p:nvSpPr>
          <p:spPr>
            <a:xfrm>
              <a:off x="7414070" y="203116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  <a:endParaRPr lang="en-SG" sz="24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EE52032-59D6-4160-9084-F32568D40298}"/>
                </a:ext>
              </a:extLst>
            </p:cNvPr>
            <p:cNvSpPr txBox="1"/>
            <p:nvPr/>
          </p:nvSpPr>
          <p:spPr>
            <a:xfrm>
              <a:off x="7770258" y="288210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  <a:endParaRPr lang="en-SG" sz="24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AD21508-6D6C-4E31-A28D-9A7C92B66468}"/>
                </a:ext>
              </a:extLst>
            </p:cNvPr>
            <p:cNvSpPr txBox="1"/>
            <p:nvPr/>
          </p:nvSpPr>
          <p:spPr>
            <a:xfrm>
              <a:off x="7448900" y="380232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  <a:endParaRPr lang="en-SG" sz="24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8E9F650-DFE4-46A1-B830-2184A4576790}"/>
                </a:ext>
              </a:extLst>
            </p:cNvPr>
            <p:cNvSpPr txBox="1"/>
            <p:nvPr/>
          </p:nvSpPr>
          <p:spPr>
            <a:xfrm>
              <a:off x="6561249" y="413127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  <a:endParaRPr lang="en-SG" sz="24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67DF819-3FFF-445D-BC37-59D9B9A3DDC9}"/>
                </a:ext>
              </a:extLst>
            </p:cNvPr>
            <p:cNvSpPr txBox="1"/>
            <p:nvPr/>
          </p:nvSpPr>
          <p:spPr>
            <a:xfrm>
              <a:off x="5701650" y="3798687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  <a:endParaRPr lang="en-SG" sz="24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5F2A905-E4D2-4158-B532-0D0197ABAB79}"/>
                </a:ext>
              </a:extLst>
            </p:cNvPr>
            <p:cNvSpPr txBox="1"/>
            <p:nvPr/>
          </p:nvSpPr>
          <p:spPr>
            <a:xfrm>
              <a:off x="5327403" y="285178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6</a:t>
              </a:r>
              <a:endParaRPr lang="en-SG" sz="24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12C70F7-5D2C-423C-9389-659DD712EA78}"/>
                </a:ext>
              </a:extLst>
            </p:cNvPr>
            <p:cNvSpPr txBox="1"/>
            <p:nvPr/>
          </p:nvSpPr>
          <p:spPr>
            <a:xfrm>
              <a:off x="5708428" y="2059586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7</a:t>
              </a:r>
              <a:endParaRPr lang="en-SG" sz="2400" dirty="0"/>
            </a:p>
          </p:txBody>
        </p:sp>
      </p:grp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C8EB6171-2472-406A-B43F-E980036910B7}"/>
              </a:ext>
            </a:extLst>
          </p:cNvPr>
          <p:cNvSpPr/>
          <p:nvPr/>
        </p:nvSpPr>
        <p:spPr>
          <a:xfrm>
            <a:off x="6565580" y="1415390"/>
            <a:ext cx="351857" cy="3238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0B399EFD-4A47-40D1-897E-2CB70DD0EBEC}"/>
              </a:ext>
            </a:extLst>
          </p:cNvPr>
          <p:cNvSpPr/>
          <p:nvPr/>
        </p:nvSpPr>
        <p:spPr>
          <a:xfrm>
            <a:off x="7573008" y="1854169"/>
            <a:ext cx="351857" cy="3238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6A68F6C2-7EF2-4845-8D8C-C98451E6F4A0}"/>
              </a:ext>
            </a:extLst>
          </p:cNvPr>
          <p:cNvSpPr/>
          <p:nvPr/>
        </p:nvSpPr>
        <p:spPr>
          <a:xfrm>
            <a:off x="7659350" y="4004528"/>
            <a:ext cx="351857" cy="3238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A89B464-8851-42AF-B376-5686A99D2B06}"/>
              </a:ext>
            </a:extLst>
          </p:cNvPr>
          <p:cNvSpPr txBox="1"/>
          <p:nvPr/>
        </p:nvSpPr>
        <p:spPr>
          <a:xfrm>
            <a:off x="7995106" y="1484633"/>
            <a:ext cx="453823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en-SG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C5A8F1D-0CBB-417A-94BB-AB24197FFA01}"/>
              </a:ext>
            </a:extLst>
          </p:cNvPr>
          <p:cNvSpPr txBox="1"/>
          <p:nvPr/>
        </p:nvSpPr>
        <p:spPr>
          <a:xfrm>
            <a:off x="8128143" y="4104781"/>
            <a:ext cx="453823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en-SG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A5DE015-3DB3-4135-B08A-D2EEE61A25F2}"/>
              </a:ext>
            </a:extLst>
          </p:cNvPr>
          <p:cNvSpPr txBox="1"/>
          <p:nvPr/>
        </p:nvSpPr>
        <p:spPr>
          <a:xfrm>
            <a:off x="5981638" y="1144238"/>
            <a:ext cx="453823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  <a:endParaRPr lang="en-SG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D309F01-F895-4E09-BE2E-AA25D0E789D3}"/>
              </a:ext>
            </a:extLst>
          </p:cNvPr>
          <p:cNvSpPr txBox="1"/>
          <p:nvPr/>
        </p:nvSpPr>
        <p:spPr>
          <a:xfrm>
            <a:off x="820515" y="3981212"/>
            <a:ext cx="36792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virtual nodes</a:t>
            </a:r>
            <a:endParaRPr lang="en-SG" sz="4800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9C1122-47AF-48F8-9C5C-6ED73B31546B}"/>
              </a:ext>
            </a:extLst>
          </p:cNvPr>
          <p:cNvSpPr txBox="1"/>
          <p:nvPr/>
        </p:nvSpPr>
        <p:spPr>
          <a:xfrm>
            <a:off x="875112" y="1105038"/>
            <a:ext cx="31293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successor </a:t>
            </a:r>
            <a:endParaRPr lang="en-SG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6606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Shape 1"/>
          <p:cNvSpPr txBox="1"/>
          <p:nvPr/>
        </p:nvSpPr>
        <p:spPr>
          <a:xfrm>
            <a:off x="311940" y="1386165"/>
            <a:ext cx="8520120" cy="1185585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6000" spc="-1" dirty="0"/>
              <a:t>Replication consistency:</a:t>
            </a:r>
            <a:r>
              <a:rPr lang="en-US" sz="6000" strike="noStrike" spc="-1" dirty="0">
                <a:solidFill>
                  <a:srgbClr val="000000"/>
                </a:solidFill>
              </a:rPr>
              <a:t> Quorum</a:t>
            </a:r>
            <a:endParaRPr lang="en-IN" sz="6000" strike="noStrike" spc="-1" dirty="0">
              <a:solidFill>
                <a:srgbClr val="000000"/>
              </a:solidFill>
            </a:endParaRPr>
          </a:p>
        </p:txBody>
      </p:sp>
      <p:sp>
        <p:nvSpPr>
          <p:cNvPr id="310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1164A82A-26C6-43F7-814F-4CBF51F464C0}" type="slidenum">
              <a:rPr lang="en-US" sz="1000" b="0" strike="noStrike" spc="-1">
                <a:solidFill>
                  <a:srgbClr val="595959"/>
                </a:solidFill>
                <a:latin typeface="Arial"/>
                <a:ea typeface="Arial"/>
              </a:rPr>
              <a:t>67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6F3B9D38-61BC-4087-9668-C9D5C753A582}"/>
              </a:ext>
            </a:extLst>
          </p:cNvPr>
          <p:cNvSpPr txBox="1"/>
          <p:nvPr/>
        </p:nvSpPr>
        <p:spPr>
          <a:xfrm>
            <a:off x="226620" y="2816806"/>
            <a:ext cx="8520120" cy="1717095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11500" strike="noStrike" spc="-1" dirty="0">
                <a:solidFill>
                  <a:srgbClr val="000000"/>
                </a:solidFill>
                <a:latin typeface="Arial"/>
              </a:rPr>
              <a:t>R+W &gt; N</a:t>
            </a:r>
            <a:endParaRPr lang="en-IN" sz="1150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657791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E0F5C85-0ABD-41EE-8601-B667A573B2FF}"/>
              </a:ext>
            </a:extLst>
          </p:cNvPr>
          <p:cNvCxnSpPr>
            <a:cxnSpLocks/>
          </p:cNvCxnSpPr>
          <p:nvPr/>
        </p:nvCxnSpPr>
        <p:spPr>
          <a:xfrm>
            <a:off x="2721146" y="2125126"/>
            <a:ext cx="500664" cy="82727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B9F2111-AB03-4920-8089-3B8CACB04D9C}"/>
              </a:ext>
            </a:extLst>
          </p:cNvPr>
          <p:cNvCxnSpPr>
            <a:cxnSpLocks/>
          </p:cNvCxnSpPr>
          <p:nvPr/>
        </p:nvCxnSpPr>
        <p:spPr>
          <a:xfrm flipH="1">
            <a:off x="2010228" y="2125126"/>
            <a:ext cx="682798" cy="82727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DA8FB35-05B8-45E0-B5DD-34557AACE6F7}"/>
              </a:ext>
            </a:extLst>
          </p:cNvPr>
          <p:cNvSpPr/>
          <p:nvPr/>
        </p:nvSpPr>
        <p:spPr>
          <a:xfrm>
            <a:off x="2493000" y="1934627"/>
            <a:ext cx="400050" cy="38099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4690BDB-AB66-4E81-A9B3-517203CAC894}"/>
              </a:ext>
            </a:extLst>
          </p:cNvPr>
          <p:cNvCxnSpPr>
            <a:cxnSpLocks/>
          </p:cNvCxnSpPr>
          <p:nvPr/>
        </p:nvCxnSpPr>
        <p:spPr>
          <a:xfrm>
            <a:off x="3255735" y="2952399"/>
            <a:ext cx="248558" cy="79743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6ECAB62-7A78-468C-B9B5-89C97B00AFDB}"/>
              </a:ext>
            </a:extLst>
          </p:cNvPr>
          <p:cNvCxnSpPr/>
          <p:nvPr/>
        </p:nvCxnSpPr>
        <p:spPr>
          <a:xfrm flipH="1">
            <a:off x="2855685" y="2952399"/>
            <a:ext cx="371929" cy="80997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47FEAFF-A5B9-47C5-8B41-78F618462686}"/>
              </a:ext>
            </a:extLst>
          </p:cNvPr>
          <p:cNvSpPr/>
          <p:nvPr/>
        </p:nvSpPr>
        <p:spPr>
          <a:xfrm>
            <a:off x="3027589" y="2761900"/>
            <a:ext cx="400050" cy="38099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F528BE4-5565-40B6-B5E2-3491DC818474}"/>
              </a:ext>
            </a:extLst>
          </p:cNvPr>
          <p:cNvCxnSpPr>
            <a:cxnSpLocks/>
          </p:cNvCxnSpPr>
          <p:nvPr/>
        </p:nvCxnSpPr>
        <p:spPr>
          <a:xfrm>
            <a:off x="2038349" y="2952399"/>
            <a:ext cx="248558" cy="79743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2F100E6-7495-4E44-B002-10F6E488CE4D}"/>
              </a:ext>
            </a:extLst>
          </p:cNvPr>
          <p:cNvCxnSpPr/>
          <p:nvPr/>
        </p:nvCxnSpPr>
        <p:spPr>
          <a:xfrm flipH="1">
            <a:off x="1638299" y="2952399"/>
            <a:ext cx="371929" cy="80997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" name="TextShape 1"/>
          <p:cNvSpPr txBox="1"/>
          <p:nvPr/>
        </p:nvSpPr>
        <p:spPr>
          <a:xfrm>
            <a:off x="311940" y="205417"/>
            <a:ext cx="8520120" cy="1185585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7200" strike="noStrike" spc="-1" dirty="0">
                <a:solidFill>
                  <a:srgbClr val="000000"/>
                </a:solidFill>
                <a:latin typeface="Arial"/>
                <a:ea typeface="Arial"/>
              </a:rPr>
              <a:t>Merkle Trees</a:t>
            </a:r>
            <a:endParaRPr lang="en-IN" sz="720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1164A82A-26C6-43F7-814F-4CBF51F464C0}" type="slidenum">
              <a:rPr lang="en-US" sz="1000" b="0" strike="noStrike" spc="-1">
                <a:solidFill>
                  <a:srgbClr val="595959"/>
                </a:solidFill>
                <a:latin typeface="Arial"/>
                <a:ea typeface="Arial"/>
              </a:rPr>
              <a:t>68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78E262E-8578-4E19-9B86-0CC31492ECF5}"/>
              </a:ext>
            </a:extLst>
          </p:cNvPr>
          <p:cNvSpPr/>
          <p:nvPr/>
        </p:nvSpPr>
        <p:spPr>
          <a:xfrm>
            <a:off x="1438275" y="3571875"/>
            <a:ext cx="400050" cy="38099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  <a:endParaRPr lang="en-SG" sz="24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BF59697-DCB2-4BD8-8383-21D38159DF98}"/>
              </a:ext>
            </a:extLst>
          </p:cNvPr>
          <p:cNvSpPr/>
          <p:nvPr/>
        </p:nvSpPr>
        <p:spPr>
          <a:xfrm>
            <a:off x="2066925" y="3571875"/>
            <a:ext cx="400050" cy="38099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</a:t>
            </a:r>
            <a:endParaRPr lang="en-SG" sz="24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11BDA11-7BAC-4A51-836D-55923259ECE2}"/>
              </a:ext>
            </a:extLst>
          </p:cNvPr>
          <p:cNvSpPr/>
          <p:nvPr/>
        </p:nvSpPr>
        <p:spPr>
          <a:xfrm>
            <a:off x="2695575" y="3571874"/>
            <a:ext cx="400050" cy="38099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</a:t>
            </a:r>
            <a:endParaRPr lang="en-SG" sz="2400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C0E5303-188A-4F68-A2A6-5CFE2279C27B}"/>
              </a:ext>
            </a:extLst>
          </p:cNvPr>
          <p:cNvSpPr/>
          <p:nvPr/>
        </p:nvSpPr>
        <p:spPr>
          <a:xfrm>
            <a:off x="3324225" y="3571874"/>
            <a:ext cx="400050" cy="38099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</a:t>
            </a:r>
            <a:endParaRPr lang="en-SG" sz="24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01B09E-4D1C-48AE-B4F9-3064F1A16D24}"/>
              </a:ext>
            </a:extLst>
          </p:cNvPr>
          <p:cNvSpPr txBox="1"/>
          <p:nvPr/>
        </p:nvSpPr>
        <p:spPr>
          <a:xfrm>
            <a:off x="1361621" y="4008938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H(A)</a:t>
            </a:r>
            <a:endParaRPr lang="en-S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E5EA44-B89B-4544-B68B-7856B01C2C36}"/>
              </a:ext>
            </a:extLst>
          </p:cNvPr>
          <p:cNvSpPr txBox="1"/>
          <p:nvPr/>
        </p:nvSpPr>
        <p:spPr>
          <a:xfrm>
            <a:off x="2010228" y="4016888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H(B)</a:t>
            </a:r>
            <a:endParaRPr lang="en-S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00D00B-5597-4CE2-BD35-EAC5F60B0442}"/>
              </a:ext>
            </a:extLst>
          </p:cNvPr>
          <p:cNvSpPr txBox="1"/>
          <p:nvPr/>
        </p:nvSpPr>
        <p:spPr>
          <a:xfrm>
            <a:off x="2658835" y="4008937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H(C)</a:t>
            </a:r>
            <a:endParaRPr lang="en-S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ACD151-A5FF-4C77-8949-307ACBABE009}"/>
              </a:ext>
            </a:extLst>
          </p:cNvPr>
          <p:cNvSpPr txBox="1"/>
          <p:nvPr/>
        </p:nvSpPr>
        <p:spPr>
          <a:xfrm>
            <a:off x="3242762" y="4008936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H(D)</a:t>
            </a:r>
            <a:endParaRPr lang="en-SG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AA67ABF-174B-435D-A19A-EB9806ED84DB}"/>
              </a:ext>
            </a:extLst>
          </p:cNvPr>
          <p:cNvSpPr/>
          <p:nvPr/>
        </p:nvSpPr>
        <p:spPr>
          <a:xfrm>
            <a:off x="1810203" y="2761900"/>
            <a:ext cx="400050" cy="38099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42D9DA-072F-44B7-9807-B2E26991C93A}"/>
              </a:ext>
            </a:extLst>
          </p:cNvPr>
          <p:cNvSpPr txBox="1"/>
          <p:nvPr/>
        </p:nvSpPr>
        <p:spPr>
          <a:xfrm>
            <a:off x="600981" y="2789090"/>
            <a:ext cx="1274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H(H(A)+H(B))</a:t>
            </a:r>
            <a:endParaRPr lang="en-SG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EB865F-8AF0-4AC2-8049-14E0E87AB406}"/>
              </a:ext>
            </a:extLst>
          </p:cNvPr>
          <p:cNvSpPr txBox="1"/>
          <p:nvPr/>
        </p:nvSpPr>
        <p:spPr>
          <a:xfrm>
            <a:off x="3439614" y="2847515"/>
            <a:ext cx="1293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H(H(C)+H(D))</a:t>
            </a:r>
            <a:endParaRPr lang="en-SG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2AC0418-5AEE-475D-8BC8-203EC6FE08D1}"/>
              </a:ext>
            </a:extLst>
          </p:cNvPr>
          <p:cNvSpPr txBox="1"/>
          <p:nvPr/>
        </p:nvSpPr>
        <p:spPr>
          <a:xfrm>
            <a:off x="725628" y="1554432"/>
            <a:ext cx="2847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H(H(H(A)+H(B))+H(H(C)+H(D))</a:t>
            </a:r>
            <a:r>
              <a:rPr lang="en-SG" dirty="0"/>
              <a:t>)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3E0D54A-56C0-4118-9F12-B66F31D7F8CB}"/>
              </a:ext>
            </a:extLst>
          </p:cNvPr>
          <p:cNvCxnSpPr>
            <a:cxnSpLocks/>
          </p:cNvCxnSpPr>
          <p:nvPr/>
        </p:nvCxnSpPr>
        <p:spPr>
          <a:xfrm>
            <a:off x="6923033" y="2137662"/>
            <a:ext cx="500664" cy="82727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4CBB181-C2F8-45F9-80DC-DA41445D3576}"/>
              </a:ext>
            </a:extLst>
          </p:cNvPr>
          <p:cNvCxnSpPr>
            <a:cxnSpLocks/>
          </p:cNvCxnSpPr>
          <p:nvPr/>
        </p:nvCxnSpPr>
        <p:spPr>
          <a:xfrm flipH="1">
            <a:off x="6212115" y="2137662"/>
            <a:ext cx="682798" cy="82727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3E5F5C45-BBB7-4E24-B752-8C3C54CB55C7}"/>
              </a:ext>
            </a:extLst>
          </p:cNvPr>
          <p:cNvSpPr/>
          <p:nvPr/>
        </p:nvSpPr>
        <p:spPr>
          <a:xfrm>
            <a:off x="6694887" y="1947163"/>
            <a:ext cx="400050" cy="38099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>
              <a:solidFill>
                <a:schemeClr val="tx1"/>
              </a:solidFill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1A13589-1E7C-4E19-ACE9-3D2BCF8CF8BB}"/>
              </a:ext>
            </a:extLst>
          </p:cNvPr>
          <p:cNvCxnSpPr>
            <a:cxnSpLocks/>
          </p:cNvCxnSpPr>
          <p:nvPr/>
        </p:nvCxnSpPr>
        <p:spPr>
          <a:xfrm>
            <a:off x="7457622" y="2964935"/>
            <a:ext cx="248558" cy="79743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628E141-9835-408C-BCE8-B9303EBE5C85}"/>
              </a:ext>
            </a:extLst>
          </p:cNvPr>
          <p:cNvCxnSpPr/>
          <p:nvPr/>
        </p:nvCxnSpPr>
        <p:spPr>
          <a:xfrm flipH="1">
            <a:off x="7057572" y="2964935"/>
            <a:ext cx="371929" cy="80997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82B6DC51-BD02-481E-84A7-F98D2E9E6E08}"/>
              </a:ext>
            </a:extLst>
          </p:cNvPr>
          <p:cNvSpPr/>
          <p:nvPr/>
        </p:nvSpPr>
        <p:spPr>
          <a:xfrm>
            <a:off x="7229476" y="2774436"/>
            <a:ext cx="400050" cy="38099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>
              <a:solidFill>
                <a:schemeClr val="tx1"/>
              </a:solidFill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E15325E-7648-44D6-AAD8-324A75A2756D}"/>
              </a:ext>
            </a:extLst>
          </p:cNvPr>
          <p:cNvCxnSpPr>
            <a:cxnSpLocks/>
          </p:cNvCxnSpPr>
          <p:nvPr/>
        </p:nvCxnSpPr>
        <p:spPr>
          <a:xfrm>
            <a:off x="6240236" y="2964935"/>
            <a:ext cx="248558" cy="79743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860A5C3-00D1-4F32-B641-D746517B1449}"/>
              </a:ext>
            </a:extLst>
          </p:cNvPr>
          <p:cNvCxnSpPr/>
          <p:nvPr/>
        </p:nvCxnSpPr>
        <p:spPr>
          <a:xfrm flipH="1">
            <a:off x="5840186" y="2964935"/>
            <a:ext cx="371929" cy="80997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FF670DDF-95E5-4C52-ABDF-4C217B5D49D8}"/>
              </a:ext>
            </a:extLst>
          </p:cNvPr>
          <p:cNvSpPr/>
          <p:nvPr/>
        </p:nvSpPr>
        <p:spPr>
          <a:xfrm>
            <a:off x="5640162" y="3584411"/>
            <a:ext cx="400050" cy="38099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  <a:endParaRPr lang="en-SG" sz="2400" dirty="0">
              <a:solidFill>
                <a:schemeClr val="tx1"/>
              </a:solidFill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E3F15B0-2BA8-429B-AB49-0F3795578E45}"/>
              </a:ext>
            </a:extLst>
          </p:cNvPr>
          <p:cNvSpPr/>
          <p:nvPr/>
        </p:nvSpPr>
        <p:spPr>
          <a:xfrm>
            <a:off x="6268812" y="3584411"/>
            <a:ext cx="400050" cy="38099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</a:t>
            </a:r>
            <a:endParaRPr lang="en-SG" sz="2400" dirty="0">
              <a:solidFill>
                <a:schemeClr val="tx1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A4A0E50-AC01-4F88-B9A8-D8D31F31DF60}"/>
              </a:ext>
            </a:extLst>
          </p:cNvPr>
          <p:cNvSpPr/>
          <p:nvPr/>
        </p:nvSpPr>
        <p:spPr>
          <a:xfrm>
            <a:off x="6897462" y="3584410"/>
            <a:ext cx="400050" cy="38099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</a:t>
            </a:r>
            <a:endParaRPr lang="en-SG" sz="2400" dirty="0">
              <a:solidFill>
                <a:schemeClr val="tx1"/>
              </a:solidFill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E58F0B8-C910-49DC-94DB-B49961D1C7D7}"/>
              </a:ext>
            </a:extLst>
          </p:cNvPr>
          <p:cNvSpPr/>
          <p:nvPr/>
        </p:nvSpPr>
        <p:spPr>
          <a:xfrm>
            <a:off x="7526112" y="3584410"/>
            <a:ext cx="400050" cy="38099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</a:t>
            </a:r>
            <a:endParaRPr lang="en-SG" sz="2400" dirty="0">
              <a:solidFill>
                <a:schemeClr val="tx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AA92BD1-075F-4253-9D59-6D417DF705BA}"/>
              </a:ext>
            </a:extLst>
          </p:cNvPr>
          <p:cNvSpPr txBox="1"/>
          <p:nvPr/>
        </p:nvSpPr>
        <p:spPr>
          <a:xfrm>
            <a:off x="5563508" y="4021474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H(A)</a:t>
            </a:r>
            <a:endParaRPr lang="en-SG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ACE7EEC-C3FC-445C-AD42-594335E59F84}"/>
              </a:ext>
            </a:extLst>
          </p:cNvPr>
          <p:cNvSpPr txBox="1"/>
          <p:nvPr/>
        </p:nvSpPr>
        <p:spPr>
          <a:xfrm>
            <a:off x="6212115" y="4029424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H(B)</a:t>
            </a:r>
            <a:endParaRPr lang="en-SG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D02E18A-913D-4858-9486-1FDF73D4899D}"/>
              </a:ext>
            </a:extLst>
          </p:cNvPr>
          <p:cNvSpPr txBox="1"/>
          <p:nvPr/>
        </p:nvSpPr>
        <p:spPr>
          <a:xfrm>
            <a:off x="6860722" y="4021473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H(C’)</a:t>
            </a:r>
            <a:endParaRPr lang="en-SG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18B55CA-A80D-40D5-8A36-392C6D0BD5F4}"/>
              </a:ext>
            </a:extLst>
          </p:cNvPr>
          <p:cNvSpPr txBox="1"/>
          <p:nvPr/>
        </p:nvSpPr>
        <p:spPr>
          <a:xfrm>
            <a:off x="7444649" y="4021472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H(D)</a:t>
            </a:r>
            <a:endParaRPr lang="en-SG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49F74B4-E19F-4F8B-923F-B9B564AC2F74}"/>
              </a:ext>
            </a:extLst>
          </p:cNvPr>
          <p:cNvSpPr/>
          <p:nvPr/>
        </p:nvSpPr>
        <p:spPr>
          <a:xfrm>
            <a:off x="6012090" y="2774436"/>
            <a:ext cx="400050" cy="38099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>
              <a:solidFill>
                <a:schemeClr val="tx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7EF2D82-A46C-4D19-965D-F9A41251434E}"/>
              </a:ext>
            </a:extLst>
          </p:cNvPr>
          <p:cNvSpPr txBox="1"/>
          <p:nvPr/>
        </p:nvSpPr>
        <p:spPr>
          <a:xfrm>
            <a:off x="4802868" y="2801626"/>
            <a:ext cx="1274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H(H(A)+H(B))</a:t>
            </a:r>
            <a:endParaRPr lang="en-SG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68AAD12-5604-461F-B59A-FA19119C82DC}"/>
              </a:ext>
            </a:extLst>
          </p:cNvPr>
          <p:cNvSpPr txBox="1"/>
          <p:nvPr/>
        </p:nvSpPr>
        <p:spPr>
          <a:xfrm>
            <a:off x="7613820" y="2820325"/>
            <a:ext cx="1327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H(H(C’)+H(D))</a:t>
            </a:r>
            <a:endParaRPr lang="en-SG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A9C2B70-9431-483C-AF85-B0B513E63527}"/>
              </a:ext>
            </a:extLst>
          </p:cNvPr>
          <p:cNvSpPr txBox="1"/>
          <p:nvPr/>
        </p:nvSpPr>
        <p:spPr>
          <a:xfrm>
            <a:off x="4927515" y="1566968"/>
            <a:ext cx="2847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H(H(H(A)+H(B))+H(H(C’)+H(D))</a:t>
            </a:r>
            <a:r>
              <a:rPr lang="en-SG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2058504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Shape 1"/>
          <p:cNvSpPr txBox="1"/>
          <p:nvPr/>
        </p:nvSpPr>
        <p:spPr>
          <a:xfrm>
            <a:off x="311940" y="8730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6600" strike="noStrike" spc="-1" dirty="0">
                <a:solidFill>
                  <a:srgbClr val="000000"/>
                </a:solidFill>
                <a:latin typeface="Arial"/>
                <a:ea typeface="Arial"/>
              </a:rPr>
              <a:t>Network-Distributed System Co-Design</a:t>
            </a:r>
            <a:endParaRPr lang="en-IN" sz="660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1164A82A-26C6-43F7-814F-4CBF51F464C0}" type="slidenum">
              <a:rPr lang="en-US" sz="1000" b="0" strike="noStrike" spc="-1">
                <a:solidFill>
                  <a:srgbClr val="595959"/>
                </a:solidFill>
                <a:latin typeface="Arial"/>
                <a:ea typeface="Arial"/>
              </a:rPr>
              <a:t>69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550702-E17D-4BE9-BAA1-F7801E1F2EFD}"/>
              </a:ext>
            </a:extLst>
          </p:cNvPr>
          <p:cNvSpPr txBox="1"/>
          <p:nvPr/>
        </p:nvSpPr>
        <p:spPr>
          <a:xfrm>
            <a:off x="1234250" y="2311343"/>
            <a:ext cx="703345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NOPaxos: Indirection with sequencer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Pegasus: Selective replication with coherence directory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2812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>
            <a:spLocks noGrp="1"/>
          </p:cNvSpPr>
          <p:nvPr>
            <p:ph type="ctrTitle"/>
          </p:nvPr>
        </p:nvSpPr>
        <p:spPr>
          <a:xfrm>
            <a:off x="155850" y="1110862"/>
            <a:ext cx="8832300" cy="292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sz="8000" b="1" dirty="0"/>
              <a:t>There’s a lot </a:t>
            </a:r>
            <a:br>
              <a:rPr lang="en-US" sz="8000" b="1" dirty="0"/>
            </a:br>
            <a:r>
              <a:rPr lang="en-US" sz="8000" b="1" dirty="0"/>
              <a:t>of stuff. </a:t>
            </a:r>
            <a:r>
              <a:rPr lang="en-US" sz="8000" b="1" dirty="0">
                <a:sym typeface="Wingdings" panose="05000000000000000000" pitchFamily="2" charset="2"/>
              </a:rPr>
              <a:t></a:t>
            </a:r>
            <a:endParaRPr lang="en-US" sz="80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91687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1051560" y="710820"/>
            <a:ext cx="704088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6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Don’t memorize anything</a:t>
            </a:r>
            <a:endParaRPr lang="en-IN" sz="6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298110" y="2789550"/>
            <a:ext cx="4934880" cy="130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0000"/>
                </a:solidFill>
                <a:latin typeface="Arial"/>
                <a:ea typeface="Arial"/>
              </a:rPr>
              <a:t>Focus on concepts</a:t>
            </a:r>
            <a:br>
              <a:rPr dirty="0"/>
            </a:br>
            <a:r>
              <a:rPr lang="en-US" sz="4000" b="1" strike="noStrike" spc="-1" dirty="0">
                <a:solidFill>
                  <a:srgbClr val="FF0000"/>
                </a:solidFill>
                <a:latin typeface="Arial"/>
                <a:ea typeface="Arial"/>
              </a:rPr>
              <a:t>&amp; understanding!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4974840" y="2789550"/>
            <a:ext cx="4046040" cy="19375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0000"/>
                </a:solidFill>
                <a:latin typeface="Arial"/>
                <a:ea typeface="Arial"/>
              </a:rPr>
              <a:t>Exam </a:t>
            </a:r>
            <a:endParaRPr lang="en-IN" sz="4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0000"/>
                </a:solidFill>
                <a:latin typeface="Arial"/>
                <a:ea typeface="Arial"/>
              </a:rPr>
              <a:t>open-book!</a:t>
            </a:r>
            <a:br>
              <a:rPr lang="en-US" sz="4000" b="1" strike="noStrike" spc="-1" dirty="0">
                <a:solidFill>
                  <a:srgbClr val="FF0000"/>
                </a:solidFill>
                <a:latin typeface="Arial"/>
                <a:ea typeface="Arial"/>
              </a:rPr>
            </a:br>
            <a:endParaRPr lang="en-IN" sz="4000" b="0" strike="noStrike" spc="-1" dirty="0">
              <a:latin typeface="Arial"/>
            </a:endParaRPr>
          </a:p>
        </p:txBody>
      </p:sp>
      <p:sp>
        <p:nvSpPr>
          <p:cNvPr id="206" name="TextShape 4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1B51A5F1-0F7F-42BE-9A5D-2B7E3C64DD81}" type="slidenum">
              <a:rPr lang="en-US" sz="1000" b="0" strike="noStrike" spc="-1">
                <a:solidFill>
                  <a:srgbClr val="595959"/>
                </a:solidFill>
                <a:latin typeface="Arial"/>
                <a:ea typeface="Arial"/>
              </a:rPr>
              <a:t>70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530316D4-6292-49E9-BF6D-A8C8184F6241}"/>
              </a:ext>
            </a:extLst>
          </p:cNvPr>
          <p:cNvSpPr/>
          <p:nvPr/>
        </p:nvSpPr>
        <p:spPr>
          <a:xfrm>
            <a:off x="1386000" y="3468729"/>
            <a:ext cx="7693980" cy="19375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endParaRPr lang="en-US" sz="4000" b="1" strike="noStrike" spc="-1" dirty="0">
              <a:solidFill>
                <a:srgbClr val="FF0000"/>
              </a:solidFill>
              <a:latin typeface="Arial"/>
              <a:ea typeface="Arial"/>
            </a:endParaRPr>
          </a:p>
          <a:p>
            <a:pPr algn="ctr">
              <a:lnSpc>
                <a:spcPct val="100000"/>
              </a:lnSpc>
            </a:pPr>
            <a:r>
              <a:rPr lang="en-US" sz="4000" b="1" spc="-1" dirty="0">
                <a:solidFill>
                  <a:srgbClr val="FF0000"/>
                </a:solidFill>
                <a:latin typeface="Arial"/>
                <a:ea typeface="Arial"/>
              </a:rPr>
              <a:t>Open laptop (no internet)</a:t>
            </a:r>
            <a:r>
              <a:rPr lang="en-US" sz="4000" b="1" strike="noStrike" spc="-1" dirty="0">
                <a:solidFill>
                  <a:srgbClr val="FF0000"/>
                </a:solidFill>
                <a:latin typeface="Arial"/>
                <a:ea typeface="Arial"/>
              </a:rPr>
              <a:t>!</a:t>
            </a:r>
            <a:br>
              <a:rPr lang="en-US" sz="4000" b="1" strike="noStrike" spc="-1" dirty="0">
                <a:solidFill>
                  <a:srgbClr val="FF0000"/>
                </a:solidFill>
                <a:latin typeface="Arial"/>
                <a:ea typeface="Arial"/>
              </a:rPr>
            </a:br>
            <a:endParaRPr lang="en-IN" sz="4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1051560" y="996570"/>
            <a:ext cx="704088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6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Abstractions</a:t>
            </a:r>
            <a:endParaRPr lang="en-IN" sz="6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TextShape 4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1B51A5F1-0F7F-42BE-9A5D-2B7E3C64DD81}" type="slidenum">
              <a:rPr lang="en-US" sz="1000" b="0" strike="noStrike" spc="-1">
                <a:solidFill>
                  <a:srgbClr val="595959"/>
                </a:solidFill>
                <a:latin typeface="Arial"/>
                <a:ea typeface="Arial"/>
              </a:rPr>
              <a:t>71</a:t>
            </a:fld>
            <a:endParaRPr lang="en-IN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4814771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Shape 1"/>
          <p:cNvSpPr txBox="1"/>
          <p:nvPr/>
        </p:nvSpPr>
        <p:spPr>
          <a:xfrm>
            <a:off x="325260" y="170640"/>
            <a:ext cx="8493480" cy="1301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b="0" i="0" u="none" strike="noStrike" baseline="0" dirty="0">
                <a:latin typeface="URWBookmanL-Ligh"/>
              </a:rPr>
              <a:t>Final Admin Notes</a:t>
            </a:r>
            <a:endParaRPr lang="en-IN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DA142693-940F-4E78-A3B7-E401451E0986}" type="slidenum">
              <a:rPr lang="en-US" sz="1000" b="0" strike="noStrike" spc="-1">
                <a:solidFill>
                  <a:srgbClr val="595959"/>
                </a:solidFill>
                <a:latin typeface="Arial"/>
                <a:ea typeface="Arial"/>
              </a:rPr>
              <a:t>72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359" name="CustomShape 3"/>
          <p:cNvSpPr/>
          <p:nvPr/>
        </p:nvSpPr>
        <p:spPr>
          <a:xfrm>
            <a:off x="926067" y="1177929"/>
            <a:ext cx="7510962" cy="19375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457200" indent="-456840">
              <a:buFont typeface="Arial"/>
              <a:buChar char="•"/>
            </a:pPr>
            <a:r>
              <a:rPr lang="en-US" sz="4000" spc="-1" dirty="0"/>
              <a:t>Exam instructions forthcoming</a:t>
            </a:r>
          </a:p>
          <a:p>
            <a:pPr marL="457200" indent="-456840">
              <a:buFont typeface="Arial"/>
              <a:buChar char="•"/>
            </a:pPr>
            <a:r>
              <a:rPr lang="en-US" sz="4000" spc="-1" dirty="0">
                <a:latin typeface="Arial"/>
              </a:rPr>
              <a:t>Project grading</a:t>
            </a: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n-US" sz="4000" spc="-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72</a:t>
            </a:fld>
            <a:endParaRPr lang="en-US"/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EE506EE2-AFF3-4729-BEF7-D97DDD2211E9}"/>
              </a:ext>
            </a:extLst>
          </p:cNvPr>
          <p:cNvSpPr txBox="1"/>
          <p:nvPr/>
        </p:nvSpPr>
        <p:spPr>
          <a:xfrm>
            <a:off x="434808" y="3286476"/>
            <a:ext cx="8493480" cy="1301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8000" b="0" i="0" u="none" strike="noStrike" baseline="0" dirty="0">
                <a:latin typeface="URWBookmanL-Ligh"/>
              </a:rPr>
              <a:t>Questions?</a:t>
            </a:r>
            <a:endParaRPr lang="en-IN" sz="8000" b="0" strike="noStrike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9870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1051560" y="613995"/>
            <a:ext cx="704088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6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Thanks for being great students!</a:t>
            </a:r>
            <a:endParaRPr lang="en-IN" sz="6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TextShape 4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1B51A5F1-0F7F-42BE-9A5D-2B7E3C64DD81}" type="slidenum">
              <a:rPr lang="en-US" sz="1000" b="0" strike="noStrike" spc="-1">
                <a:solidFill>
                  <a:srgbClr val="595959"/>
                </a:solidFill>
                <a:latin typeface="Arial"/>
                <a:ea typeface="Arial"/>
              </a:rPr>
              <a:t>73</a:t>
            </a:fld>
            <a:endParaRPr lang="en-IN" sz="1000" b="0" strike="noStrike" spc="-1">
              <a:latin typeface="Times New Roman"/>
            </a:endParaRPr>
          </a:p>
        </p:txBody>
      </p:sp>
      <p:pic>
        <p:nvPicPr>
          <p:cNvPr id="3" name="Picture 2" descr="Thank You Teodor the Cat">
            <a:extLst>
              <a:ext uri="{FF2B5EF4-FFF2-40B4-BE49-F238E27FC236}">
                <a16:creationId xmlns:a16="http://schemas.microsoft.com/office/drawing/2014/main" id="{10A165D6-DFF3-4448-99DE-D5CE2CCAB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4200" y="2617800"/>
            <a:ext cx="2438400" cy="2438400"/>
          </a:xfrm>
          <a:prstGeom prst="rect">
            <a:avLst/>
          </a:prstGeom>
        </p:spPr>
      </p:pic>
      <p:sp>
        <p:nvSpPr>
          <p:cNvPr id="6" name="CustomShape 3">
            <a:extLst>
              <a:ext uri="{FF2B5EF4-FFF2-40B4-BE49-F238E27FC236}">
                <a16:creationId xmlns:a16="http://schemas.microsoft.com/office/drawing/2014/main" id="{1E4C8735-4D28-427D-8DC4-03AF24521BC4}"/>
              </a:ext>
            </a:extLst>
          </p:cNvPr>
          <p:cNvSpPr/>
          <p:nvPr/>
        </p:nvSpPr>
        <p:spPr>
          <a:xfrm>
            <a:off x="193290" y="3341095"/>
            <a:ext cx="5483610" cy="13219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0000"/>
                </a:solidFill>
                <a:latin typeface="Arial"/>
                <a:ea typeface="Arial"/>
              </a:rPr>
              <a:t>See you in</a:t>
            </a:r>
          </a:p>
          <a:p>
            <a:pPr algn="ctr">
              <a:lnSpc>
                <a:spcPct val="100000"/>
              </a:lnSpc>
            </a:pPr>
            <a:r>
              <a:rPr lang="en-US" sz="4000" b="1" spc="-1" dirty="0">
                <a:solidFill>
                  <a:srgbClr val="FF0000"/>
                </a:solidFill>
                <a:latin typeface="Arial"/>
              </a:rPr>
              <a:t>person next week!</a:t>
            </a:r>
            <a:endParaRPr lang="en-IN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8556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Shape 1"/>
          <p:cNvSpPr txBox="1"/>
          <p:nvPr/>
        </p:nvSpPr>
        <p:spPr>
          <a:xfrm>
            <a:off x="325080" y="426600"/>
            <a:ext cx="8493480" cy="987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URWBookmanL-Ligh"/>
                <a:ea typeface="Arial"/>
              </a:rPr>
              <a:t>Protocol Layer Abstraction</a:t>
            </a:r>
            <a:endParaRPr lang="en-IN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6D1E9231-0E93-4060-94F2-D85A170F01C6}" type="slidenum">
              <a:rPr lang="en-US" sz="1000" b="0" strike="noStrike" spc="-1">
                <a:solidFill>
                  <a:srgbClr val="595959"/>
                </a:solidFill>
                <a:latin typeface="Arial"/>
                <a:ea typeface="Arial"/>
              </a:rPr>
              <a:t>8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321" name="CustomShape 3"/>
          <p:cNvSpPr/>
          <p:nvPr/>
        </p:nvSpPr>
        <p:spPr>
          <a:xfrm>
            <a:off x="4344480" y="1636200"/>
            <a:ext cx="361656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Key Principle: 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322" name="CustomShape 4"/>
          <p:cNvSpPr/>
          <p:nvPr/>
        </p:nvSpPr>
        <p:spPr>
          <a:xfrm>
            <a:off x="4344480" y="2421360"/>
            <a:ext cx="3616560" cy="137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Each layer interacts only with the layer above and below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323" name="CustomShape 5"/>
          <p:cNvSpPr/>
          <p:nvPr/>
        </p:nvSpPr>
        <p:spPr>
          <a:xfrm>
            <a:off x="4344480" y="4067640"/>
            <a:ext cx="361656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Add/strip headers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324" name="CustomShape 6"/>
          <p:cNvSpPr/>
          <p:nvPr/>
        </p:nvSpPr>
        <p:spPr>
          <a:xfrm>
            <a:off x="705960" y="3319920"/>
            <a:ext cx="3044880" cy="5169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Physical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325" name="CustomShape 7"/>
          <p:cNvSpPr/>
          <p:nvPr/>
        </p:nvSpPr>
        <p:spPr>
          <a:xfrm>
            <a:off x="705960" y="2796480"/>
            <a:ext cx="3044880" cy="5169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Network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326" name="CustomShape 8"/>
          <p:cNvSpPr/>
          <p:nvPr/>
        </p:nvSpPr>
        <p:spPr>
          <a:xfrm>
            <a:off x="705960" y="2273400"/>
            <a:ext cx="3044880" cy="5169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Transport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327" name="CustomShape 9"/>
          <p:cNvSpPr/>
          <p:nvPr/>
        </p:nvSpPr>
        <p:spPr>
          <a:xfrm>
            <a:off x="705960" y="1750320"/>
            <a:ext cx="3044880" cy="5169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Application</a:t>
            </a: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TextShape 1"/>
          <p:cNvSpPr txBox="1"/>
          <p:nvPr/>
        </p:nvSpPr>
        <p:spPr>
          <a:xfrm>
            <a:off x="325080" y="515880"/>
            <a:ext cx="8493480" cy="1301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URWBookmanL-Ligh"/>
                <a:ea typeface="Arial"/>
              </a:rPr>
              <a:t>Core Principles &amp; Design Decisions</a:t>
            </a:r>
            <a:endParaRPr lang="en-IN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F909E897-CD9F-4811-A3B0-2B584FDEF8B1}" type="slidenum">
              <a:rPr lang="en-US" sz="1000" b="0" strike="noStrike" spc="-1">
                <a:solidFill>
                  <a:srgbClr val="595959"/>
                </a:solidFill>
                <a:latin typeface="Arial"/>
                <a:ea typeface="Arial"/>
              </a:rPr>
              <a:t>9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330" name="CustomShape 3"/>
          <p:cNvSpPr/>
          <p:nvPr/>
        </p:nvSpPr>
        <p:spPr>
          <a:xfrm>
            <a:off x="932760" y="1668240"/>
            <a:ext cx="7278120" cy="368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  <a:ea typeface="Arial"/>
              </a:rPr>
              <a:t>Provide useful interconnection among </a:t>
            </a:r>
            <a:r>
              <a:rPr lang="en-US" sz="3600" b="0" u="sng" strike="noStrike" spc="-1">
                <a:solidFill>
                  <a:srgbClr val="000000"/>
                </a:solidFill>
                <a:uFillTx/>
                <a:latin typeface="Arial"/>
                <a:ea typeface="Arial"/>
              </a:rPr>
              <a:t>heterogeneous</a:t>
            </a:r>
            <a:r>
              <a:rPr lang="en-US" sz="3600" b="0" strike="noStrike" spc="-1">
                <a:solidFill>
                  <a:srgbClr val="000000"/>
                </a:solidFill>
                <a:latin typeface="Arial"/>
                <a:ea typeface="Arial"/>
              </a:rPr>
              <a:t> machines</a:t>
            </a:r>
            <a:endParaRPr lang="en-IN" sz="36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  <a:ea typeface="Arial"/>
              </a:rPr>
              <a:t>Support independent administrative boundaries of control </a:t>
            </a:r>
            <a:endParaRPr lang="en-IN" sz="3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3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3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5|0.1|0.6|0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5.4|37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3307</TotalTime>
  <Words>2103</Words>
  <Application>Microsoft Office PowerPoint</Application>
  <PresentationFormat>On-screen Show (16:9)</PresentationFormat>
  <Paragraphs>574</Paragraphs>
  <Slides>73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5" baseType="lpstr">
      <vt:lpstr>Arial Unicode MS</vt:lpstr>
      <vt:lpstr>TDGZOU+TimesNewRomanPSMT</vt:lpstr>
      <vt:lpstr>URWBookmanL-Ligh</vt:lpstr>
      <vt:lpstr>Arial</vt:lpstr>
      <vt:lpstr>Bookman Old Style</vt:lpstr>
      <vt:lpstr>Calibri</vt:lpstr>
      <vt:lpstr>Courier New</vt:lpstr>
      <vt:lpstr>Segoe UI Semibold</vt:lpstr>
      <vt:lpstr>Times New Roman</vt:lpstr>
      <vt:lpstr>Verdana</vt:lpstr>
      <vt:lpstr>Wingdings</vt:lpstr>
      <vt:lpstr>Simple Light</vt:lpstr>
      <vt:lpstr>Lecture 12:  The Last Lecture</vt:lpstr>
      <vt:lpstr>PowerPoint Presentation</vt:lpstr>
      <vt:lpstr>PowerPoint Presentation</vt:lpstr>
      <vt:lpstr>Out of country</vt:lpstr>
      <vt:lpstr>PowerPoint Presentation</vt:lpstr>
      <vt:lpstr>Last Chance  to Own Up</vt:lpstr>
      <vt:lpstr>There’s a lot  of stuff. 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Congestion Avoidance</vt:lpstr>
      <vt:lpstr>AIMD  Convergence to fairness  &amp; efficiency</vt:lpstr>
      <vt:lpstr>Synchronization of TCP Flows</vt:lpstr>
      <vt:lpstr>Explicit Congestion Notification (ECN)</vt:lpstr>
      <vt:lpstr>Nonce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CoDeL  </vt:lpstr>
      <vt:lpstr>PowerPoint Presentation</vt:lpstr>
      <vt:lpstr>PowerPoint Presentation</vt:lpstr>
      <vt:lpstr>PowerPoint Presentation</vt:lpstr>
      <vt:lpstr>What if more bandwidth becomes available?</vt:lpstr>
      <vt:lpstr>PowerPoint Presentation</vt:lpstr>
      <vt:lpstr>Does BBR need a cwnd?</vt:lpstr>
      <vt:lpstr>BBR vs CUBIC</vt:lpstr>
      <vt:lpstr>XCP </vt:lpstr>
      <vt:lpstr>XCP Efficiency Controller</vt:lpstr>
      <vt:lpstr>XCP Fairness Controller</vt:lpstr>
      <vt:lpstr>XCP Fairness Controller</vt:lpstr>
      <vt:lpstr>XCP fairness controller (AIMD)</vt:lpstr>
      <vt:lpstr>XCP Fairness Controller</vt:lpstr>
      <vt:lpstr>Max-min fairness</vt:lpstr>
      <vt:lpstr>Max-min fairness</vt:lpstr>
      <vt:lpstr>Max-min fairness</vt:lpstr>
      <vt:lpstr>FatTree</vt:lpstr>
      <vt:lpstr> Jellyfish  </vt:lpstr>
      <vt:lpstr>Part 2 of  Final Project</vt:lpstr>
      <vt:lpstr>Data Centre Networks</vt:lpstr>
      <vt:lpstr>Data Centres: Buffer Sizing</vt:lpstr>
      <vt:lpstr>DCTCP</vt:lpstr>
      <vt:lpstr>PowerPoint Presentation</vt:lpstr>
      <vt:lpstr>PowerPoint Presentation</vt:lpstr>
      <vt:lpstr>PowerPoint Presentation</vt:lpstr>
      <vt:lpstr>Overview: Ad Hoc Routing</vt:lpstr>
      <vt:lpstr>Geographic Routing </vt:lpstr>
      <vt:lpstr>Face Routing</vt:lpstr>
      <vt:lpstr>Key idea: Planarization</vt:lpstr>
      <vt:lpstr>Key idea: Planarization</vt:lpstr>
      <vt:lpstr>GDSTR: Hull Tree Routing</vt:lpstr>
      <vt:lpstr>Geographic Routing </vt:lpstr>
      <vt:lpstr>Peer-to-Peer Systems</vt:lpstr>
      <vt:lpstr>PowerPoint Presentation</vt:lpstr>
      <vt:lpstr>EpiChord</vt:lpstr>
      <vt:lpstr>Reactive Cache Management</vt:lpstr>
      <vt:lpstr>PowerPoint Presentation</vt:lpstr>
      <vt:lpstr>PowerPoint Presentation</vt:lpstr>
      <vt:lpstr>Google MapReduce</vt:lpstr>
      <vt:lpstr>PowerPoint Presentation</vt:lpstr>
      <vt:lpstr>Dynamo</vt:lpstr>
      <vt:lpstr>Consistent Hashing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Intro to IT2900 &amp; Leadership</dc:title>
  <cp:lastModifiedBy>Ben Leong</cp:lastModifiedBy>
  <cp:revision>400</cp:revision>
  <dcterms:modified xsi:type="dcterms:W3CDTF">2021-11-05T10:28:42Z</dcterms:modified>
</cp:coreProperties>
</file>