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540" r:id="rId3"/>
    <p:sldId id="510" r:id="rId4"/>
    <p:sldId id="417" r:id="rId5"/>
    <p:sldId id="541" r:id="rId6"/>
    <p:sldId id="511" r:id="rId7"/>
    <p:sldId id="512" r:id="rId8"/>
    <p:sldId id="471" r:id="rId9"/>
    <p:sldId id="287" r:id="rId10"/>
    <p:sldId id="542" r:id="rId11"/>
    <p:sldId id="543" r:id="rId12"/>
    <p:sldId id="544" r:id="rId13"/>
    <p:sldId id="572" r:id="rId14"/>
    <p:sldId id="545" r:id="rId15"/>
    <p:sldId id="549" r:id="rId16"/>
    <p:sldId id="546" r:id="rId17"/>
    <p:sldId id="462" r:id="rId18"/>
    <p:sldId id="508" r:id="rId19"/>
    <p:sldId id="443" r:id="rId20"/>
    <p:sldId id="429" r:id="rId21"/>
    <p:sldId id="547" r:id="rId22"/>
    <p:sldId id="548" r:id="rId23"/>
    <p:sldId id="550" r:id="rId24"/>
    <p:sldId id="552" r:id="rId25"/>
    <p:sldId id="553" r:id="rId26"/>
    <p:sldId id="554" r:id="rId27"/>
    <p:sldId id="555" r:id="rId28"/>
    <p:sldId id="562" r:id="rId29"/>
    <p:sldId id="556" r:id="rId30"/>
    <p:sldId id="557" r:id="rId31"/>
    <p:sldId id="558" r:id="rId32"/>
    <p:sldId id="559" r:id="rId33"/>
    <p:sldId id="560" r:id="rId34"/>
    <p:sldId id="509" r:id="rId35"/>
    <p:sldId id="563" r:id="rId36"/>
    <p:sldId id="566" r:id="rId37"/>
    <p:sldId id="571" r:id="rId38"/>
    <p:sldId id="568" r:id="rId39"/>
    <p:sldId id="569" r:id="rId40"/>
    <p:sldId id="570" r:id="rId41"/>
    <p:sldId id="564" r:id="rId42"/>
    <p:sldId id="466" r:id="rId43"/>
    <p:sldId id="561" r:id="rId44"/>
    <p:sldId id="565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78909C"/>
    <a:srgbClr val="0097A7"/>
    <a:srgbClr val="FF0000"/>
    <a:srgbClr val="FF6500"/>
    <a:srgbClr val="777777"/>
    <a:srgbClr val="A9D18E"/>
    <a:srgbClr val="7030A0"/>
    <a:srgbClr val="43682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84642" autoAdjust="0"/>
  </p:normalViewPr>
  <p:slideViewPr>
    <p:cSldViewPr snapToGrid="0">
      <p:cViewPr varScale="1">
        <p:scale>
          <a:sx n="124" d="100"/>
          <a:sy n="124" d="100"/>
        </p:scale>
        <p:origin x="1932" y="102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9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709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28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6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2430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5: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Network-Assisted Congestion Control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3600" dirty="0"/>
              <a:t>RFCs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Contain technical recommendations and organizational notes for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Stands for ‘Request For Comments’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RFCs usually begin as Internet-Drafts (I-Ds) written by an individual or a small group.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IETF (Internet Engineering Task Force), these are then usually adopted by a working group, and improved and revised.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Learning Points from RFC3168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for incremental deployment </a:t>
            </a:r>
            <a:r>
              <a:rPr lang="en-US" sz="2800" dirty="0">
                <a:sym typeface="Symbol" panose="05050102010706020507" pitchFamily="18" charset="2"/>
              </a:rPr>
              <a:t> islands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Attempt to address need for low-latency applications for which packet loss (+retrans) is undesirable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active queue management to avoid packet drops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Asymmetric routing is likely to be a normal occurrence in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Learning Points from RFC3168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Routers often process the "regular" headers in IP packets more efficiently than IP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End-systems should react at most once every RTT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benefit of lying about participating in new mechanisms such as ECN-capability should be small.</a:t>
            </a:r>
            <a:r>
              <a:rPr lang="en-US" sz="2800" dirty="0">
                <a:sym typeface="Symbol" panose="05050102010706020507" pitchFamily="18" charset="2"/>
              </a:rPr>
              <a:t>  lack of trust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ECN nonce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83F-5D3D-4778-B7C8-14AB2017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98706"/>
            <a:ext cx="8547991" cy="123009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Nonce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B1EBA-880E-48BD-AF33-77D560A36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BCE5D7-905A-435A-8B1D-DFA6333946C1}"/>
              </a:ext>
            </a:extLst>
          </p:cNvPr>
          <p:cNvSpPr/>
          <p:nvPr/>
        </p:nvSpPr>
        <p:spPr>
          <a:xfrm>
            <a:off x="886968" y="1519992"/>
            <a:ext cx="777240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A random or non-repeating value that is included in data exchanged by a protocol, usually for the purpose of guaranteeing the transmittal of live data rather than replayed data, thus detecting and protecting against replay attacks.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13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Learning Points from RFC3168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knows of RED, but anticipates unknown AQMs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 codepoint should not be set based on the instantaneous queue size.</a:t>
            </a:r>
            <a:r>
              <a:rPr lang="en-US" sz="2800" dirty="0">
                <a:sym typeface="Symbol" panose="05050102010706020507" pitchFamily="18" charset="2"/>
              </a:rPr>
              <a:t>  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Symbol" panose="05050102010706020507" pitchFamily="18" charset="2"/>
              </a:rPr>
              <a:t>Fragmentation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Middleboxes can cause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Dealing with non-compliant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1-bit implementation vs 2-bit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latin typeface="Arial"/>
              </a:rPr>
              <a:t>eXplicit Control Protocol, XCP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10768" y="1448269"/>
            <a:ext cx="777240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Arial"/>
              </a:rPr>
              <a:t>Dina Katabi, Mark Handley, and Charlie Rohrs. Congestion control for high bandwidth-delay product networks. In Proceedings of the 2002 conference on Applications, technologies, architectures, and protocols for computer communications, pages 89–102, 2002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F5192-0200-4C6D-ADC5-07E8DC22D93D}"/>
              </a:ext>
            </a:extLst>
          </p:cNvPr>
          <p:cNvSpPr txBox="1"/>
          <p:nvPr/>
        </p:nvSpPr>
        <p:spPr>
          <a:xfrm>
            <a:off x="2625393" y="4050562"/>
            <a:ext cx="58472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-1" dirty="0">
                <a:solidFill>
                  <a:srgbClr val="FF0000"/>
                </a:solidFill>
                <a:latin typeface="URWBookmanL-Ligh"/>
                <a:cs typeface="+mn-cs"/>
              </a:rPr>
              <a:t>SIGCOMM Test Of Time Paper Award, 2014</a:t>
            </a:r>
            <a:endParaRPr lang="en-SG" sz="3200" spc="-1" dirty="0">
              <a:solidFill>
                <a:srgbClr val="FF0000"/>
              </a:solidFill>
              <a:latin typeface="URWBookmanL-Ligh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XCP: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85787" y="1113963"/>
            <a:ext cx="79724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AQM instability for high bandwidth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TCP’s additive increase policy limits its ability to acquire spare bandwidth to one packet per RTT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Short TCP flows cannot acquire the spare bandwidth fast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RTT unfairness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eXplicit Control Protocol, XCP, generalizes ECN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Recap: RED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57224" y="1466803"/>
            <a:ext cx="8029395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Router knows when congestion is building up!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No need to wait for buffer to overflow before signalling congestion!</a:t>
            </a:r>
            <a:endParaRPr lang="en-US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A135EBB-D20E-4051-9478-E0953E912B82}"/>
              </a:ext>
            </a:extLst>
          </p:cNvPr>
          <p:cNvSpPr/>
          <p:nvPr/>
        </p:nvSpPr>
        <p:spPr>
          <a:xfrm>
            <a:off x="633786" y="2109854"/>
            <a:ext cx="785299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SG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spc="-1" dirty="0"/>
              <a:t>propagation delay v queueing delay</a:t>
            </a:r>
            <a:endParaRPr lang="en-IN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75BB610-68D9-4201-B8FF-D6C50138BA6A}"/>
              </a:ext>
            </a:extLst>
          </p:cNvPr>
          <p:cNvSpPr/>
          <p:nvPr/>
        </p:nvSpPr>
        <p:spPr>
          <a:xfrm>
            <a:off x="1095374" y="3805237"/>
            <a:ext cx="7698487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Key insight: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Router can tell end-points what bandwidth!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A33F3D44-914A-4056-8261-626849FFCFDE}"/>
              </a:ext>
            </a:extLst>
          </p:cNvPr>
          <p:cNvSpPr/>
          <p:nvPr/>
        </p:nvSpPr>
        <p:spPr>
          <a:xfrm>
            <a:off x="256307" y="2267202"/>
            <a:ext cx="731520" cy="1942848"/>
          </a:xfrm>
          <a:prstGeom prst="curved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29819" y="1761570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routers vs core routers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Only edge routers store per flow state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Approximate max-min fairness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Edge routers estimate rate: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Inserted into packet labels</a:t>
            </a:r>
          </a:p>
          <a:p>
            <a:pPr marL="114300"/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E1F9209-FB4A-427F-A15A-D9A9B536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00" y="2879146"/>
            <a:ext cx="5208270" cy="11581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50BCD7E-C374-4597-A026-A79B6B95D31C}"/>
              </a:ext>
            </a:extLst>
          </p:cNvPr>
          <p:cNvSpPr txBox="1">
            <a:spLocks/>
          </p:cNvSpPr>
          <p:nvPr/>
        </p:nvSpPr>
        <p:spPr>
          <a:xfrm>
            <a:off x="1070769" y="280971"/>
            <a:ext cx="7002462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spc="-1">
                <a:latin typeface="URWBookmanL-Ligh"/>
              </a:rPr>
              <a:t>Recap: CSFQ</a:t>
            </a:r>
            <a:endParaRPr lang="en-IN" sz="7200" spc="-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FA62B-3219-4589-A4AF-A16ADCAD96DB}"/>
              </a:ext>
            </a:extLst>
          </p:cNvPr>
          <p:cNvSpPr/>
          <p:nvPr/>
        </p:nvSpPr>
        <p:spPr>
          <a:xfrm>
            <a:off x="1070769" y="4162425"/>
            <a:ext cx="4158456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7A58E4B0-E6AB-4B7C-999A-294A8B50DD97}"/>
              </a:ext>
            </a:extLst>
          </p:cNvPr>
          <p:cNvSpPr/>
          <p:nvPr/>
        </p:nvSpPr>
        <p:spPr>
          <a:xfrm>
            <a:off x="5591946" y="4022398"/>
            <a:ext cx="3123686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FF0000"/>
                </a:solidFill>
                <a:latin typeface="URWBookmanL-Ligh"/>
                <a:ea typeface="Arial"/>
              </a:rPr>
              <a:t>Comms + avoid per-flow state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11940" y="1020435"/>
            <a:ext cx="8520120" cy="29121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Key idea:</a:t>
            </a:r>
            <a:b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Decouple utilization control from fairness control.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B38F6BA-B95E-4D87-8D84-71D4CCC34CC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667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70668" y="1202707"/>
            <a:ext cx="7847892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3200" spc="-1" dirty="0"/>
              <a:t>Reminder to form teams (12 Sep 23:59)</a:t>
            </a:r>
          </a:p>
          <a:p>
            <a:pPr marL="457200" indent="-456840">
              <a:buFont typeface="Arial"/>
              <a:buChar char="•"/>
            </a:pPr>
            <a:r>
              <a:rPr lang="en-US" sz="3200" spc="-1" dirty="0"/>
              <a:t>Venues for end-of-semester assessment confirmed</a:t>
            </a:r>
          </a:p>
          <a:p>
            <a:pPr marL="457200" indent="-456840">
              <a:buFont typeface="Arial"/>
              <a:buChar char="•"/>
            </a:pPr>
            <a:endParaRPr lang="en-US" sz="3200" spc="-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325080" y="355860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90500" y="533079"/>
            <a:ext cx="5381625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Utilization control </a:t>
            </a: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800" b="0" strike="noStrike" spc="-1">
                <a:solidFill>
                  <a:srgbClr val="595959"/>
                </a:solidFill>
              </a:rPr>
              <a:t>20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5885F6C2-F309-4FE4-921E-82D23171671C}"/>
              </a:ext>
            </a:extLst>
          </p:cNvPr>
          <p:cNvSpPr txBox="1"/>
          <p:nvPr/>
        </p:nvSpPr>
        <p:spPr>
          <a:xfrm>
            <a:off x="1038225" y="1340557"/>
            <a:ext cx="758011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</a:rPr>
              <a:t>Adjust aggressiveness according to delay feedback</a:t>
            </a:r>
            <a:endParaRPr lang="en-IN" sz="4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CAC988E7-2930-4268-83BC-594E3583A9BF}"/>
              </a:ext>
            </a:extLst>
          </p:cNvPr>
          <p:cNvSpPr txBox="1"/>
          <p:nvPr/>
        </p:nvSpPr>
        <p:spPr>
          <a:xfrm>
            <a:off x="95250" y="2739864"/>
            <a:ext cx="5381625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Fairness control </a:t>
            </a: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5F50E072-F5B4-4E97-BA98-145D39F0788A}"/>
              </a:ext>
            </a:extLst>
          </p:cNvPr>
          <p:cNvSpPr txBox="1"/>
          <p:nvPr/>
        </p:nvSpPr>
        <p:spPr>
          <a:xfrm>
            <a:off x="1038225" y="3569407"/>
            <a:ext cx="758011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</a:rPr>
              <a:t>Reclaim bandwidth from flows with more than fair share</a:t>
            </a:r>
            <a:endParaRPr lang="en-IN" sz="4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52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XCP: Design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00033" y="1002477"/>
            <a:ext cx="797242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Congestion is not 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Aggressiveness of the sender should be adjusted according to the delay in the feedback-loop.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Robustness to congestion should be independent of unknown and quickly changing parameters, such as the number of flows.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aggregate rate increases by N packets per RTT, or decreases proportionally to 1/N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FF67F-20E0-420C-AC12-A24463090D4C}"/>
              </a:ext>
            </a:extLst>
          </p:cNvPr>
          <p:cNvSpPr/>
          <p:nvPr/>
        </p:nvSpPr>
        <p:spPr>
          <a:xfrm>
            <a:off x="949692" y="3439701"/>
            <a:ext cx="7073106" cy="92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9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0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22943-983A-443F-9D55-F0EDED06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1" y="1232175"/>
            <a:ext cx="7840058" cy="2345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D82C7-0D6B-4343-87B0-EAA87338B2F9}"/>
              </a:ext>
            </a:extLst>
          </p:cNvPr>
          <p:cNvSpPr txBox="1"/>
          <p:nvPr/>
        </p:nvSpPr>
        <p:spPr>
          <a:xfrm>
            <a:off x="872301" y="3911325"/>
            <a:ext cx="7600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2800" dirty="0"/>
              <a:t> = max(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2800" dirty="0"/>
              <a:t> + H_feedback, packet size)</a:t>
            </a:r>
            <a:endParaRPr lang="en-SG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63ECB-14AB-4C10-ABA1-B77CEA7C334C}"/>
              </a:ext>
            </a:extLst>
          </p:cNvPr>
          <p:cNvSpPr/>
          <p:nvPr/>
        </p:nvSpPr>
        <p:spPr>
          <a:xfrm>
            <a:off x="4257674" y="3911325"/>
            <a:ext cx="192405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7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0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Efficiency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C1038-12DC-4848-B281-A576221D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029374"/>
            <a:ext cx="5133975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3D588-EA00-4037-8D1C-E5B2DA9EC9D8}"/>
              </a:ext>
            </a:extLst>
          </p:cNvPr>
          <p:cNvSpPr txBox="1"/>
          <p:nvPr/>
        </p:nvSpPr>
        <p:spPr>
          <a:xfrm>
            <a:off x="190500" y="2234489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Aggregate feedback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6DDE1-7879-47C0-94DD-2DE68FBABFAA}"/>
              </a:ext>
            </a:extLst>
          </p:cNvPr>
          <p:cNvSpPr txBox="1"/>
          <p:nvPr/>
        </p:nvSpPr>
        <p:spPr>
          <a:xfrm>
            <a:off x="6881200" y="103705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Constants</a:t>
            </a:r>
            <a:endParaRPr lang="en-SG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3811C-34BB-4271-A633-2E193A0E3F06}"/>
              </a:ext>
            </a:extLst>
          </p:cNvPr>
          <p:cNvCxnSpPr>
            <a:cxnSpLocks/>
          </p:cNvCxnSpPr>
          <p:nvPr/>
        </p:nvCxnSpPr>
        <p:spPr>
          <a:xfrm flipH="1">
            <a:off x="5069682" y="1506212"/>
            <a:ext cx="2055018" cy="80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76151-D6BE-40FC-A9BE-9B74C1EE7777}"/>
              </a:ext>
            </a:extLst>
          </p:cNvPr>
          <p:cNvCxnSpPr>
            <a:cxnSpLocks/>
          </p:cNvCxnSpPr>
          <p:nvPr/>
        </p:nvCxnSpPr>
        <p:spPr>
          <a:xfrm flipH="1">
            <a:off x="7124700" y="1527799"/>
            <a:ext cx="314325" cy="706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280B66-DCAD-4DD4-809F-C73EC5C994DC}"/>
              </a:ext>
            </a:extLst>
          </p:cNvPr>
          <p:cNvSpPr txBox="1"/>
          <p:nvPr/>
        </p:nvSpPr>
        <p:spPr>
          <a:xfrm>
            <a:off x="4043150" y="1055486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RTT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F07560-E57A-4D39-9A2D-EA218EEF8F4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84938" y="1578706"/>
            <a:ext cx="982412" cy="733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DAB492-392D-4C9A-81DA-CE75F458911F}"/>
              </a:ext>
            </a:extLst>
          </p:cNvPr>
          <p:cNvSpPr txBox="1"/>
          <p:nvPr/>
        </p:nvSpPr>
        <p:spPr>
          <a:xfrm>
            <a:off x="3206850" y="3296960"/>
            <a:ext cx="2111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Spare bandwidth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C75F3-BA9E-45DF-BF82-C2F805139E7A}"/>
              </a:ext>
            </a:extLst>
          </p:cNvPr>
          <p:cNvCxnSpPr>
            <a:cxnSpLocks/>
          </p:cNvCxnSpPr>
          <p:nvPr/>
        </p:nvCxnSpPr>
        <p:spPr>
          <a:xfrm flipV="1">
            <a:off x="4404024" y="2623124"/>
            <a:ext cx="1634826" cy="862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AA846A-9E7D-4A8C-932C-2C9140C2F2D7}"/>
              </a:ext>
            </a:extLst>
          </p:cNvPr>
          <p:cNvSpPr txBox="1"/>
          <p:nvPr/>
        </p:nvSpPr>
        <p:spPr>
          <a:xfrm>
            <a:off x="6097191" y="3611076"/>
            <a:ext cx="2111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Persistent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queue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D60C5-DB6F-4937-BC47-8B86792ABE44}"/>
              </a:ext>
            </a:extLst>
          </p:cNvPr>
          <p:cNvCxnSpPr>
            <a:cxnSpLocks/>
          </p:cNvCxnSpPr>
          <p:nvPr/>
        </p:nvCxnSpPr>
        <p:spPr>
          <a:xfrm flipV="1">
            <a:off x="7236024" y="2757651"/>
            <a:ext cx="574476" cy="917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7D77A-9369-46A2-9900-F43D8C76F2C2}"/>
              </a:ext>
            </a:extLst>
          </p:cNvPr>
          <p:cNvSpPr txBox="1"/>
          <p:nvPr/>
        </p:nvSpPr>
        <p:spPr>
          <a:xfrm>
            <a:off x="280347" y="2739445"/>
            <a:ext cx="292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Can be negative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1" grpId="0"/>
      <p:bldP spid="37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1958" y="1107252"/>
            <a:ext cx="7972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Divide aggregate feedback between the flows!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5F4B6-A4E4-4489-B54D-2AC39588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32"/>
            <a:ext cx="9144000" cy="1707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8A005-0B6A-41D5-9CAA-017B8A01DB74}"/>
              </a:ext>
            </a:extLst>
          </p:cNvPr>
          <p:cNvSpPr txBox="1"/>
          <p:nvPr/>
        </p:nvSpPr>
        <p:spPr>
          <a:xfrm>
            <a:off x="-28575" y="3130192"/>
            <a:ext cx="484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AIMD!</a:t>
            </a:r>
            <a:endParaRPr lang="en-SG" sz="8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5A8DE-BD8B-45CC-8349-EFB3E2FD4FA8}"/>
              </a:ext>
            </a:extLst>
          </p:cNvPr>
          <p:cNvSpPr txBox="1"/>
          <p:nvPr/>
        </p:nvSpPr>
        <p:spPr>
          <a:xfrm>
            <a:off x="2211985" y="4210810"/>
            <a:ext cx="6422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+ Bandwidth shuffling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9C97C-13AA-453D-88D4-863F3FEA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4" y="1195784"/>
            <a:ext cx="4443412" cy="785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FCE9E0-0655-4660-91CD-094E883E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37" y="2225124"/>
            <a:ext cx="2862262" cy="532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133C0A-4A57-4BD8-A57D-3BB01D49D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121677"/>
            <a:ext cx="1543050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0B7363-6664-43EF-8E95-77AF757B9A44}"/>
              </a:ext>
            </a:extLst>
          </p:cNvPr>
          <p:cNvSpPr txBox="1"/>
          <p:nvPr/>
        </p:nvSpPr>
        <p:spPr>
          <a:xfrm>
            <a:off x="2066925" y="1981199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  <a:endParaRPr lang="en-SG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1A867-605D-46D4-BA74-9C1A6FA1258E}"/>
              </a:ext>
            </a:extLst>
          </p:cNvPr>
          <p:cNvSpPr txBox="1"/>
          <p:nvPr/>
        </p:nvSpPr>
        <p:spPr>
          <a:xfrm>
            <a:off x="2578525" y="2193647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Rate = </a:t>
            </a:r>
            <a:endParaRPr lang="en-S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A7DBB-F373-41B9-9FFF-43983F4662D0}"/>
              </a:ext>
            </a:extLst>
          </p:cNvPr>
          <p:cNvSpPr txBox="1"/>
          <p:nvPr/>
        </p:nvSpPr>
        <p:spPr>
          <a:xfrm>
            <a:off x="3769130" y="196807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C54E3-D41C-40D1-91B6-A39A500B81B1}"/>
              </a:ext>
            </a:extLst>
          </p:cNvPr>
          <p:cNvSpPr txBox="1"/>
          <p:nvPr/>
        </p:nvSpPr>
        <p:spPr>
          <a:xfrm>
            <a:off x="3880913" y="244212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RTT </a:t>
            </a:r>
            <a:endParaRPr lang="en-SG" sz="2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694F0-5E5A-4AFB-AC0D-1E7267D4ADCE}"/>
              </a:ext>
            </a:extLst>
          </p:cNvPr>
          <p:cNvCxnSpPr>
            <a:cxnSpLocks/>
          </p:cNvCxnSpPr>
          <p:nvPr/>
        </p:nvCxnSpPr>
        <p:spPr>
          <a:xfrm>
            <a:off x="3841949" y="2442129"/>
            <a:ext cx="971057" cy="1312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9210FF-03FC-4724-A517-B021E73E5D2A}"/>
              </a:ext>
            </a:extLst>
          </p:cNvPr>
          <p:cNvSpPr txBox="1"/>
          <p:nvPr/>
        </p:nvSpPr>
        <p:spPr>
          <a:xfrm>
            <a:off x="4997007" y="2167314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</a:t>
            </a:r>
            <a:endParaRPr lang="en-SG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E9C63-ADFB-4C66-B1F7-EC79768FFAE1}"/>
              </a:ext>
            </a:extLst>
          </p:cNvPr>
          <p:cNvSpPr txBox="1"/>
          <p:nvPr/>
        </p:nvSpPr>
        <p:spPr>
          <a:xfrm>
            <a:off x="523875" y="3015015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Divide this over the #packets</a:t>
            </a:r>
            <a:endParaRPr lang="en-SG"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7CAA240-E782-4411-BE89-A87841E46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8" y="3741054"/>
            <a:ext cx="2726240" cy="11520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1290B1-9263-4114-BCC2-D62D579B5C25}"/>
              </a:ext>
            </a:extLst>
          </p:cNvPr>
          <p:cNvSpPr txBox="1"/>
          <p:nvPr/>
        </p:nvSpPr>
        <p:spPr>
          <a:xfrm>
            <a:off x="720650" y="386271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</a:t>
            </a:r>
            <a:endParaRPr lang="en-SG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16BBE8-6AF0-4056-8CAF-DF36DD32F125}"/>
              </a:ext>
            </a:extLst>
          </p:cNvPr>
          <p:cNvGrpSpPr/>
          <p:nvPr/>
        </p:nvGrpSpPr>
        <p:grpSpPr>
          <a:xfrm>
            <a:off x="5256930" y="2816532"/>
            <a:ext cx="3377059" cy="1131184"/>
            <a:chOff x="5256930" y="2816532"/>
            <a:chExt cx="3377059" cy="113118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71CB29-4E89-4FE5-A401-A1C17DC68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0060" y="2942927"/>
              <a:ext cx="1657350" cy="9048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98F824-CC79-46C1-B602-35945254C964}"/>
                </a:ext>
              </a:extLst>
            </p:cNvPr>
            <p:cNvSpPr txBox="1"/>
            <p:nvPr/>
          </p:nvSpPr>
          <p:spPr>
            <a:xfrm>
              <a:off x="7281808" y="2816532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</a:t>
              </a:r>
              <a:endParaRPr lang="en-SG" sz="4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8C62DF-C3FA-41E2-B980-7B0FA208FC0C}"/>
                </a:ext>
              </a:extLst>
            </p:cNvPr>
            <p:cNvSpPr txBox="1"/>
            <p:nvPr/>
          </p:nvSpPr>
          <p:spPr>
            <a:xfrm>
              <a:off x="7651028" y="3424496"/>
              <a:ext cx="98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RTT </a:t>
              </a:r>
              <a:endParaRPr lang="en-SG" sz="28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4F932D-3CA7-4D18-8F44-CE29F091BDB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064" y="3424496"/>
              <a:ext cx="971057" cy="131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C30ED4-CA1B-4E8A-8258-7765C19831B7}"/>
                </a:ext>
              </a:extLst>
            </p:cNvPr>
            <p:cNvSpPr txBox="1"/>
            <p:nvPr/>
          </p:nvSpPr>
          <p:spPr>
            <a:xfrm>
              <a:off x="7855378" y="2942927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</a:t>
              </a:r>
              <a:endParaRPr lang="en-SG" sz="2800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EDE0E4-ADC6-40D6-84FB-2073788D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930" y="3180449"/>
              <a:ext cx="6381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7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3" grpId="0"/>
      <p:bldP spid="24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B7363-6664-43EF-8E95-77AF757B9A44}"/>
              </a:ext>
            </a:extLst>
          </p:cNvPr>
          <p:cNvSpPr txBox="1"/>
          <p:nvPr/>
        </p:nvSpPr>
        <p:spPr>
          <a:xfrm>
            <a:off x="2269831" y="1108068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  <a:endParaRPr lang="en-SG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C275E-38BE-40FB-82F4-E65E999D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3793"/>
            <a:ext cx="1885950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7D1F5-440D-47C1-B30D-2DBCF935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19" y="1388044"/>
            <a:ext cx="5300662" cy="551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C91FF0-4632-4469-BA12-1B0BCA91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174868"/>
            <a:ext cx="4162425" cy="676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6B0569-16CD-4FA1-A634-844CE0B6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112" y="4012292"/>
            <a:ext cx="4314825" cy="847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51A059-965B-4AB9-BFC5-A4015C2B4E20}"/>
              </a:ext>
            </a:extLst>
          </p:cNvPr>
          <p:cNvSpPr txBox="1"/>
          <p:nvPr/>
        </p:nvSpPr>
        <p:spPr>
          <a:xfrm>
            <a:off x="523875" y="3015015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Divide this over the #packets</a:t>
            </a:r>
            <a:endParaRPr lang="en-SG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721BAB-5237-4535-9A41-F710D2507E8F}"/>
              </a:ext>
            </a:extLst>
          </p:cNvPr>
          <p:cNvGrpSpPr/>
          <p:nvPr/>
        </p:nvGrpSpPr>
        <p:grpSpPr>
          <a:xfrm>
            <a:off x="5256930" y="2816532"/>
            <a:ext cx="3377059" cy="1131184"/>
            <a:chOff x="5256930" y="2816532"/>
            <a:chExt cx="3377059" cy="113118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D9458-6BF4-438C-8F6E-55922270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0060" y="2942927"/>
              <a:ext cx="1657350" cy="90487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18C1B8-0EEA-4047-922D-3BA604CBD1D8}"/>
                </a:ext>
              </a:extLst>
            </p:cNvPr>
            <p:cNvSpPr txBox="1"/>
            <p:nvPr/>
          </p:nvSpPr>
          <p:spPr>
            <a:xfrm>
              <a:off x="7281808" y="2816532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</a:t>
              </a:r>
              <a:endParaRPr lang="en-SG" sz="4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65B548-2DF9-4FB0-98BC-A640AFB1DBC1}"/>
                </a:ext>
              </a:extLst>
            </p:cNvPr>
            <p:cNvSpPr txBox="1"/>
            <p:nvPr/>
          </p:nvSpPr>
          <p:spPr>
            <a:xfrm>
              <a:off x="7651028" y="3424496"/>
              <a:ext cx="98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RTT </a:t>
              </a:r>
              <a:endParaRPr lang="en-SG" sz="28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C569B4-27C9-42B0-97D0-E754CED6B1D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064" y="3424496"/>
              <a:ext cx="971057" cy="131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7C7A47-8C7D-48B0-93F7-C044CFCF542F}"/>
                </a:ext>
              </a:extLst>
            </p:cNvPr>
            <p:cNvSpPr txBox="1"/>
            <p:nvPr/>
          </p:nvSpPr>
          <p:spPr>
            <a:xfrm>
              <a:off x="7855378" y="2942927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</a:t>
              </a:r>
              <a:endParaRPr lang="en-SG" sz="28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8211D08-78A1-4848-A4CE-403918EA6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930" y="3180449"/>
              <a:ext cx="6381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9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XCP: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00033" y="1294477"/>
            <a:ext cx="79724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Aggregate state, not per-flow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replace AIMD/MIMD with other controllers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Robust to estimation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Incremental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TCP Friendliness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Everything needs to be modified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latin typeface="Arial"/>
              </a:rPr>
              <a:t>Rate Control Protocol (RCP)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20293" y="1746000"/>
            <a:ext cx="777240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Arial"/>
              </a:rPr>
              <a:t>Nandita Dukkipati, Masayoshi Kobayashi, Rui Zhang-Shen, and Nick McKeown. </a:t>
            </a:r>
            <a:r>
              <a:rPr lang="en-IN" sz="2800" b="0" i="1" strike="noStrike" spc="-1" dirty="0">
                <a:latin typeface="Arial"/>
              </a:rPr>
              <a:t>Processor sharing flows in the internet</a:t>
            </a:r>
            <a:r>
              <a:rPr lang="en-IN" sz="2800" b="0" strike="noStrike" spc="-1" dirty="0">
                <a:latin typeface="Arial"/>
              </a:rPr>
              <a:t>. In International Workshop on Quality of Service, pages 271–285, 2005.</a:t>
            </a:r>
          </a:p>
        </p:txBody>
      </p:sp>
    </p:spTree>
    <p:extLst>
      <p:ext uri="{BB962C8B-B14F-4D97-AF65-F5344CB8AC3E}">
        <p14:creationId xmlns:p14="http://schemas.microsoft.com/office/powerpoint/2010/main" val="259695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RCP: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85787" y="1113963"/>
            <a:ext cx="79724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XCP is good for long-lived flows, but many flows are short-lived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flows finish before TCP finds the correct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Instead of incremental changes every RTT, just set(!) the rate!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Key Lessons for End-to-End Congestion Control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38212" y="1683127"/>
            <a:ext cx="79686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Slow start-Congestion Avoidance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ACK-clocking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Congestion window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Bandwidth-delay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TCP Friendliness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Signalling congestion + delay-based control loop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Naïve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85785" y="2855604"/>
            <a:ext cx="79724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But, it is hard to estimate N(t)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Also, there is a delay, by the time we sent R(t) to the sender, N(t) would have changed!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ABDCC-33F7-412A-8F1B-D41CD03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95" y="1186755"/>
            <a:ext cx="3597102" cy="1668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116BB-F495-4971-BE5F-1814FA2E70D2}"/>
              </a:ext>
            </a:extLst>
          </p:cNvPr>
          <p:cNvSpPr txBox="1"/>
          <p:nvPr/>
        </p:nvSpPr>
        <p:spPr>
          <a:xfrm>
            <a:off x="4211141" y="4240599"/>
            <a:ext cx="399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Recall CSFQ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RCP: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819150" y="1243681"/>
            <a:ext cx="77390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router maintains R(t)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Packets carry R</a:t>
            </a:r>
            <a:r>
              <a:rPr lang="en-US" sz="3200" baseline="-25000" dirty="0"/>
              <a:t>p</a:t>
            </a:r>
            <a:r>
              <a:rPr lang="en-US" sz="3200" dirty="0"/>
              <a:t> in header. Updated by routers with minimal R</a:t>
            </a:r>
            <a:r>
              <a:rPr lang="en-US" sz="3200" baseline="-25000" dirty="0"/>
              <a:t>p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Source sends at  R</a:t>
            </a:r>
            <a:r>
              <a:rPr lang="en-US" sz="3200" baseline="-25000" dirty="0"/>
              <a:t>p</a:t>
            </a:r>
            <a:r>
              <a:rPr lang="en-US" sz="3200" dirty="0"/>
              <a:t> echoed in 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R(t) is updated every RTT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Updating R(t)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8470E-07A4-43CE-B905-98AFD842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83578"/>
            <a:ext cx="6934200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D946D-B7CC-4424-97AE-18E832A5139C}"/>
              </a:ext>
            </a:extLst>
          </p:cNvPr>
          <p:cNvSpPr txBox="1"/>
          <p:nvPr/>
        </p:nvSpPr>
        <p:spPr>
          <a:xfrm>
            <a:off x="6729895" y="1085943"/>
            <a:ext cx="180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Constants</a:t>
            </a:r>
            <a:endParaRPr lang="en-SG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F1B4B-9D5E-4075-90CC-11B4EB134117}"/>
              </a:ext>
            </a:extLst>
          </p:cNvPr>
          <p:cNvCxnSpPr>
            <a:cxnSpLocks/>
          </p:cNvCxnSpPr>
          <p:nvPr/>
        </p:nvCxnSpPr>
        <p:spPr>
          <a:xfrm flipH="1">
            <a:off x="4791075" y="1555102"/>
            <a:ext cx="2182320" cy="88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21A369-0226-4228-A41F-E18379ACC9BF}"/>
              </a:ext>
            </a:extLst>
          </p:cNvPr>
          <p:cNvCxnSpPr>
            <a:cxnSpLocks/>
          </p:cNvCxnSpPr>
          <p:nvPr/>
        </p:nvCxnSpPr>
        <p:spPr>
          <a:xfrm flipH="1">
            <a:off x="6973395" y="1576689"/>
            <a:ext cx="314326" cy="706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59F199-BC1C-4D65-BBCB-2EA85D66595C}"/>
              </a:ext>
            </a:extLst>
          </p:cNvPr>
          <p:cNvSpPr txBox="1"/>
          <p:nvPr/>
        </p:nvSpPr>
        <p:spPr>
          <a:xfrm>
            <a:off x="2300075" y="1153520"/>
            <a:ext cx="88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RTT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B8CA4-620F-454F-8BBD-4B1EAD7F8A1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41863" y="1676740"/>
            <a:ext cx="778403" cy="1044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DE3C5B-35FF-4FF2-A680-8497ED1C1E63}"/>
              </a:ext>
            </a:extLst>
          </p:cNvPr>
          <p:cNvSpPr txBox="1"/>
          <p:nvPr/>
        </p:nvSpPr>
        <p:spPr>
          <a:xfrm>
            <a:off x="1854300" y="3872047"/>
            <a:ext cx="211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Capacity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C5553-7D3A-4C3E-B5CA-A2B035C39A64}"/>
              </a:ext>
            </a:extLst>
          </p:cNvPr>
          <p:cNvCxnSpPr>
            <a:cxnSpLocks/>
          </p:cNvCxnSpPr>
          <p:nvPr/>
        </p:nvCxnSpPr>
        <p:spPr>
          <a:xfrm flipV="1">
            <a:off x="2909887" y="2721158"/>
            <a:ext cx="2052638" cy="1198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A58AB4-E747-44D9-9B98-AF070C729AB8}"/>
              </a:ext>
            </a:extLst>
          </p:cNvPr>
          <p:cNvSpPr txBox="1"/>
          <p:nvPr/>
        </p:nvSpPr>
        <p:spPr>
          <a:xfrm>
            <a:off x="7413425" y="3580503"/>
            <a:ext cx="1495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queue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 size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E15E4-E590-496D-B376-BB9D404E607A}"/>
              </a:ext>
            </a:extLst>
          </p:cNvPr>
          <p:cNvCxnSpPr>
            <a:cxnSpLocks/>
          </p:cNvCxnSpPr>
          <p:nvPr/>
        </p:nvCxnSpPr>
        <p:spPr>
          <a:xfrm flipH="1" flipV="1">
            <a:off x="7430988" y="2571750"/>
            <a:ext cx="493812" cy="1101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683766-9E53-4A28-BA14-4A9CD0381751}"/>
              </a:ext>
            </a:extLst>
          </p:cNvPr>
          <p:cNvSpPr txBox="1"/>
          <p:nvPr/>
        </p:nvSpPr>
        <p:spPr>
          <a:xfrm>
            <a:off x="5792296" y="3853022"/>
            <a:ext cx="149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#flows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0F678C-25A8-450A-BD2B-B99903132DA4}"/>
              </a:ext>
            </a:extLst>
          </p:cNvPr>
          <p:cNvCxnSpPr>
            <a:cxnSpLocks/>
          </p:cNvCxnSpPr>
          <p:nvPr/>
        </p:nvCxnSpPr>
        <p:spPr>
          <a:xfrm flipH="1" flipV="1">
            <a:off x="6238876" y="3512329"/>
            <a:ext cx="248594" cy="359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FF2D4-FE2D-465C-ACF6-25913C4AA83F}"/>
              </a:ext>
            </a:extLst>
          </p:cNvPr>
          <p:cNvSpPr txBox="1"/>
          <p:nvPr/>
        </p:nvSpPr>
        <p:spPr>
          <a:xfrm>
            <a:off x="3827706" y="4005943"/>
            <a:ext cx="1566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input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traffic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1D848-FAD9-4B03-A277-C89EC9C0084A}"/>
              </a:ext>
            </a:extLst>
          </p:cNvPr>
          <p:cNvCxnSpPr>
            <a:cxnSpLocks/>
          </p:cNvCxnSpPr>
          <p:nvPr/>
        </p:nvCxnSpPr>
        <p:spPr>
          <a:xfrm flipV="1">
            <a:off x="4733425" y="2760052"/>
            <a:ext cx="1014614" cy="1298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EEED8287-9F57-4555-A754-356B05DB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21" y="4395267"/>
            <a:ext cx="1138237" cy="5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22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47725" y="1018493"/>
            <a:ext cx="7308060" cy="22180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77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if some flows don’t have enough data to send at R(t)?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B38F6BA-B95E-4D87-8D84-71D4CCC34CC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D182B-B1A7-4BD0-B435-EF2020325C10}"/>
              </a:ext>
            </a:extLst>
          </p:cNvPr>
          <p:cNvSpPr txBox="1"/>
          <p:nvPr/>
        </p:nvSpPr>
        <p:spPr>
          <a:xfrm>
            <a:off x="3187322" y="3314375"/>
            <a:ext cx="536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Recall: max-min fairness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50" y="39986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6000" spc="-1" dirty="0">
                <a:latin typeface="URWBookmanL-Ligh"/>
              </a:rPr>
              <a:t>Recall: CSFQ</a:t>
            </a:r>
            <a:endParaRPr lang="en-IN" sz="60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707757" y="1918779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Fair share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(t)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14300"/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Drop probability: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Estimate aggregate arrival rate A and accepted traffic F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 A &lt; C, (t) will be largest r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(t) seen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Else, </a:t>
            </a:r>
          </a:p>
          <a:p>
            <a:pPr marL="114300"/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5DC055B-B02F-4D39-A99D-F1AC154D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92" y="1255257"/>
            <a:ext cx="3184200" cy="1018146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F56CC8D-F2A6-4B0E-9BD2-7F923A2A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77" y="2300094"/>
            <a:ext cx="2053973" cy="75763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549BEF4-4ADF-4C5E-B0F7-7E6DD700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02" y="4450546"/>
            <a:ext cx="1728025" cy="6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1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25260" y="205552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latin typeface="Arial"/>
              </a:rPr>
              <a:t>S-Perc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58572" y="1134621"/>
            <a:ext cx="777240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Arial"/>
              </a:rPr>
              <a:t>Lavanya Jose, Stephen Ibanez, Mohammad Alizadeh, and Nick McKeown. </a:t>
            </a:r>
            <a:r>
              <a:rPr lang="en-IN" sz="2800" b="0" i="1" strike="noStrike" spc="-1" dirty="0">
                <a:latin typeface="Arial"/>
              </a:rPr>
              <a:t>A distributed</a:t>
            </a:r>
          </a:p>
          <a:p>
            <a:pPr>
              <a:lnSpc>
                <a:spcPct val="100000"/>
              </a:lnSpc>
            </a:pPr>
            <a:r>
              <a:rPr lang="en-IN" sz="2800" b="0" i="1" strike="noStrike" spc="-1" dirty="0">
                <a:latin typeface="Arial"/>
              </a:rPr>
              <a:t>algorithm to calculate max-min fair rates without per-flow state</a:t>
            </a:r>
            <a:r>
              <a:rPr lang="en-IN" sz="2800" b="0" strike="noStrike" spc="-1" dirty="0">
                <a:latin typeface="Arial"/>
              </a:rPr>
              <a:t>. Proceedings of the ACM on Measurement and Analysis of Computing Systems, 3(2):1–42, 2019.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BB196-0C77-446B-9A08-3742009EF12E}"/>
              </a:ext>
            </a:extLst>
          </p:cNvPr>
          <p:cNvSpPr txBox="1"/>
          <p:nvPr/>
        </p:nvSpPr>
        <p:spPr>
          <a:xfrm>
            <a:off x="3234947" y="3696950"/>
            <a:ext cx="536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Achieves max-min fairness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93" y="947097"/>
            <a:ext cx="4282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Max-min fairness does rate allocation </a:t>
            </a:r>
            <a:r>
              <a:rPr lang="en-US" sz="2400" b="1" dirty="0"/>
              <a:t>over a network</a:t>
            </a:r>
            <a:r>
              <a:rPr lang="en-US" sz="2400" dirty="0"/>
              <a:t>, not a single bottleneck</a:t>
            </a:r>
          </a:p>
          <a:p>
            <a:endParaRPr lang="en-US" sz="2400" dirty="0"/>
          </a:p>
          <a:p>
            <a:r>
              <a:rPr lang="en-US" sz="2400" dirty="0"/>
              <a:t>Maximize the minimum bandwidth allocated to every flow</a:t>
            </a:r>
          </a:p>
          <a:p>
            <a:endParaRPr lang="en-US" sz="2400" dirty="0"/>
          </a:p>
          <a:p>
            <a:r>
              <a:rPr lang="en-US" sz="2400" dirty="0"/>
              <a:t>Key Idea: Every flow must be </a:t>
            </a:r>
            <a:r>
              <a:rPr lang="en-US" sz="2400" i="1" dirty="0"/>
              <a:t>bottlenecked</a:t>
            </a:r>
            <a:r>
              <a:rPr lang="en-US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2585" y="257657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905548" y="166740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5691226" y="2426385"/>
            <a:ext cx="274320" cy="827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7454187" y="1576519"/>
            <a:ext cx="274321" cy="676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5738774" y="2477821"/>
            <a:ext cx="242996" cy="69697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501738" y="1644072"/>
            <a:ext cx="235558" cy="2439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05548" y="3580338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7454185" y="3288070"/>
            <a:ext cx="274323" cy="1178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7501736" y="3345683"/>
            <a:ext cx="235560" cy="47285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7501736" y="1947348"/>
            <a:ext cx="235558" cy="24675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7501736" y="3877285"/>
            <a:ext cx="235560" cy="5264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>
            <a:stCxn id="9" idx="4"/>
            <a:endCxn id="19" idx="0"/>
          </p:cNvCxnSpPr>
          <p:nvPr/>
        </p:nvCxnSpPr>
        <p:spPr>
          <a:xfrm>
            <a:off x="7179868" y="2194101"/>
            <a:ext cx="0" cy="138623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546" y="3253462"/>
            <a:ext cx="940002" cy="502848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66732" y="2173806"/>
            <a:ext cx="473660" cy="728569"/>
          </a:xfrm>
          <a:prstGeom prst="straightConnector1">
            <a:avLst/>
          </a:prstGeom>
          <a:ln w="76200">
            <a:solidFill>
              <a:srgbClr val="789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8613" y="2184933"/>
            <a:ext cx="751174" cy="478431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79868" y="907085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909" y="4107032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5497" y="4107032"/>
            <a:ext cx="0" cy="762407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90992" y="3633993"/>
            <a:ext cx="216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flow here is not bottlenecked?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2124" y="2099516"/>
            <a:ext cx="128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327271" y="1290851"/>
            <a:ext cx="13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7196092" y="2950436"/>
            <a:ext cx="147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4776861" y="1065100"/>
            <a:ext cx="216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FQ is not Max-min fair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42585" y="257657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905548" y="166740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5691226" y="2426385"/>
            <a:ext cx="290544" cy="827077"/>
            <a:chOff x="5691226" y="2426385"/>
            <a:chExt cx="290544" cy="827077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5691226" y="2426385"/>
              <a:ext cx="274320" cy="827077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38774" y="2477821"/>
              <a:ext cx="242996" cy="69697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Oval 18"/>
          <p:cNvSpPr/>
          <p:nvPr/>
        </p:nvSpPr>
        <p:spPr>
          <a:xfrm>
            <a:off x="6905548" y="3580338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454187" y="1576519"/>
            <a:ext cx="283109" cy="676886"/>
            <a:chOff x="7454187" y="1576519"/>
            <a:chExt cx="283109" cy="67688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7454187" y="1576519"/>
              <a:ext cx="274321" cy="676886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01738" y="1644072"/>
              <a:ext cx="235558" cy="243972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01736" y="1947348"/>
              <a:ext cx="235558" cy="246753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54185" y="3288070"/>
            <a:ext cx="283111" cy="1178430"/>
            <a:chOff x="7454185" y="3288070"/>
            <a:chExt cx="283111" cy="117843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7454185" y="3288070"/>
              <a:ext cx="274323" cy="1178430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01736" y="3345683"/>
              <a:ext cx="235560" cy="472851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1736" y="3877285"/>
              <a:ext cx="235560" cy="52646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6" name="Straight Arrow Connector 25"/>
          <p:cNvCxnSpPr>
            <a:stCxn id="9" idx="4"/>
            <a:endCxn id="19" idx="0"/>
          </p:cNvCxnSpPr>
          <p:nvPr/>
        </p:nvCxnSpPr>
        <p:spPr>
          <a:xfrm>
            <a:off x="7179868" y="2194101"/>
            <a:ext cx="0" cy="138623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546" y="3253462"/>
            <a:ext cx="940002" cy="502848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66732" y="2173806"/>
            <a:ext cx="473660" cy="728569"/>
          </a:xfrm>
          <a:prstGeom prst="straightConnector1">
            <a:avLst/>
          </a:prstGeom>
          <a:ln w="76200">
            <a:solidFill>
              <a:srgbClr val="789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8613" y="2184933"/>
            <a:ext cx="751174" cy="478431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79868" y="907085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909" y="4107032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5497" y="4107032"/>
            <a:ext cx="0" cy="762407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90992" y="3633993"/>
            <a:ext cx="216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flow here is not bottlenecked?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2124" y="2099516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6052410" y="2423550"/>
            <a:ext cx="274320" cy="827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6099958" y="2474986"/>
            <a:ext cx="242996" cy="553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7836414" y="1591493"/>
            <a:ext cx="274321" cy="676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7883965" y="1659046"/>
            <a:ext cx="235558" cy="243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7883963" y="1962322"/>
            <a:ext cx="235558" cy="2467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7851452" y="3288070"/>
            <a:ext cx="274323" cy="1178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7899003" y="3345683"/>
            <a:ext cx="235560" cy="472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899003" y="3877285"/>
            <a:ext cx="235560" cy="2297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7220768" y="1263799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274046" y="2948395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41" name="TextBox 4"/>
          <p:cNvSpPr txBox="1"/>
          <p:nvPr/>
        </p:nvSpPr>
        <p:spPr>
          <a:xfrm>
            <a:off x="274393" y="947097"/>
            <a:ext cx="4282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Max-min fairness does rate allocation </a:t>
            </a:r>
            <a:r>
              <a:rPr lang="en-US" sz="2400" b="1" dirty="0"/>
              <a:t>over a network</a:t>
            </a:r>
            <a:r>
              <a:rPr lang="en-US" sz="2400" dirty="0"/>
              <a:t>, not a single bottleneck</a:t>
            </a:r>
          </a:p>
          <a:p>
            <a:endParaRPr lang="en-US" sz="2400" dirty="0"/>
          </a:p>
          <a:p>
            <a:r>
              <a:rPr lang="en-US" sz="2400" dirty="0"/>
              <a:t>Maximize the minimum bandwidth allocated to every flow</a:t>
            </a:r>
          </a:p>
          <a:p>
            <a:endParaRPr lang="en-US" sz="2400" dirty="0"/>
          </a:p>
          <a:p>
            <a:r>
              <a:rPr lang="en-US" sz="2400" dirty="0"/>
              <a:t>Key Idea: Every flow must be </a:t>
            </a:r>
            <a:r>
              <a:rPr lang="en-US" sz="2400" i="1" dirty="0"/>
              <a:t>bottlenecked</a:t>
            </a:r>
            <a:r>
              <a:rPr lang="en-US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64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93" y="947097"/>
            <a:ext cx="42821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AB40"/>
                </a:solidFill>
              </a:rPr>
              <a:t>Yellow</a:t>
            </a:r>
            <a:r>
              <a:rPr lang="en-US" sz="2400" dirty="0">
                <a:solidFill>
                  <a:schemeClr val="tx1"/>
                </a:solidFill>
              </a:rPr>
              <a:t> flow is not bottlenecked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can be smarter about our allocation. Locally: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non-bottlenecked  flows their bottleneck bandwidth.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bottlenecked flows fair share of </a:t>
            </a:r>
            <a:r>
              <a:rPr lang="en-US" sz="2000" i="1" dirty="0">
                <a:solidFill>
                  <a:schemeClr val="tx1"/>
                </a:solidFill>
              </a:rPr>
              <a:t>remaining</a:t>
            </a:r>
            <a:r>
              <a:rPr lang="en-US" sz="2000" dirty="0">
                <a:solidFill>
                  <a:schemeClr val="tx1"/>
                </a:solidFill>
              </a:rPr>
              <a:t> bandwidth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2585" y="257657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905548" y="166740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5691226" y="2426385"/>
            <a:ext cx="290544" cy="827077"/>
            <a:chOff x="5691226" y="2426385"/>
            <a:chExt cx="290544" cy="827077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5691226" y="2426385"/>
              <a:ext cx="274320" cy="827077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38774" y="2477821"/>
              <a:ext cx="242996" cy="69697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Oval 18"/>
          <p:cNvSpPr/>
          <p:nvPr/>
        </p:nvSpPr>
        <p:spPr>
          <a:xfrm>
            <a:off x="6905548" y="3580338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454187" y="1576519"/>
            <a:ext cx="283109" cy="676886"/>
            <a:chOff x="7454187" y="1576519"/>
            <a:chExt cx="283109" cy="67688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7454187" y="1576519"/>
              <a:ext cx="274321" cy="676886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01738" y="1644072"/>
              <a:ext cx="235558" cy="243972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01736" y="1947348"/>
              <a:ext cx="235558" cy="246753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54185" y="3288070"/>
            <a:ext cx="283111" cy="1178430"/>
            <a:chOff x="7454185" y="3288070"/>
            <a:chExt cx="283111" cy="117843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7454185" y="3288070"/>
              <a:ext cx="274323" cy="1178430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01736" y="3345683"/>
              <a:ext cx="235560" cy="472851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1736" y="3877285"/>
              <a:ext cx="235560" cy="52646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6" name="Straight Arrow Connector 25"/>
          <p:cNvCxnSpPr>
            <a:stCxn id="9" idx="4"/>
            <a:endCxn id="19" idx="0"/>
          </p:cNvCxnSpPr>
          <p:nvPr/>
        </p:nvCxnSpPr>
        <p:spPr>
          <a:xfrm>
            <a:off x="7179868" y="2194101"/>
            <a:ext cx="0" cy="138623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546" y="3253462"/>
            <a:ext cx="940002" cy="502848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66732" y="2173806"/>
            <a:ext cx="473660" cy="728569"/>
          </a:xfrm>
          <a:prstGeom prst="straightConnector1">
            <a:avLst/>
          </a:prstGeom>
          <a:ln w="76200">
            <a:solidFill>
              <a:srgbClr val="789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8613" y="2184933"/>
            <a:ext cx="751174" cy="478431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79868" y="907085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909" y="4107032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5497" y="4107032"/>
            <a:ext cx="0" cy="762407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90992" y="3633993"/>
            <a:ext cx="216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flow here is not bottlenecked?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2124" y="2099516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6052410" y="2423550"/>
            <a:ext cx="274320" cy="827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6099958" y="2474986"/>
            <a:ext cx="242996" cy="553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7836414" y="1591493"/>
            <a:ext cx="274321" cy="676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7883965" y="1659046"/>
            <a:ext cx="235558" cy="243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7883963" y="1962322"/>
            <a:ext cx="235558" cy="2467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7851452" y="3288070"/>
            <a:ext cx="274323" cy="1178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7899003" y="3345683"/>
            <a:ext cx="235560" cy="472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899003" y="3877285"/>
            <a:ext cx="235560" cy="2297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7220768" y="1263799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274046" y="2948395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267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42585" y="257657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905548" y="166740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5691226" y="2426385"/>
            <a:ext cx="274320" cy="827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7454187" y="1576519"/>
            <a:ext cx="274321" cy="676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5738774" y="2477821"/>
            <a:ext cx="242996" cy="696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501738" y="1644072"/>
            <a:ext cx="235558" cy="243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05548" y="3580338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7454185" y="3288070"/>
            <a:ext cx="274323" cy="1178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7501736" y="3345683"/>
            <a:ext cx="235560" cy="761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7501736" y="1947348"/>
            <a:ext cx="235558" cy="2467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7501736" y="4169664"/>
            <a:ext cx="235560" cy="234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>
            <a:stCxn id="9" idx="4"/>
            <a:endCxn id="19" idx="0"/>
          </p:cNvCxnSpPr>
          <p:nvPr/>
        </p:nvCxnSpPr>
        <p:spPr>
          <a:xfrm>
            <a:off x="7179868" y="2194101"/>
            <a:ext cx="0" cy="138623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546" y="3253462"/>
            <a:ext cx="940002" cy="502848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66732" y="2173806"/>
            <a:ext cx="473660" cy="728569"/>
          </a:xfrm>
          <a:prstGeom prst="straightConnector1">
            <a:avLst/>
          </a:prstGeom>
          <a:ln w="76200">
            <a:solidFill>
              <a:srgbClr val="789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8613" y="2184933"/>
            <a:ext cx="751174" cy="478431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79868" y="907085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909" y="4107032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5497" y="4107032"/>
            <a:ext cx="0" cy="762407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2124" y="2099516"/>
            <a:ext cx="128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327271" y="1290851"/>
            <a:ext cx="13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7196092" y="2950436"/>
            <a:ext cx="147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Fair allocation</a:t>
            </a:r>
            <a:endParaRPr lang="en-SG" dirty="0"/>
          </a:p>
        </p:txBody>
      </p:sp>
      <p:sp>
        <p:nvSpPr>
          <p:cNvPr id="27" name="TextBox 4"/>
          <p:cNvSpPr txBox="1"/>
          <p:nvPr/>
        </p:nvSpPr>
        <p:spPr>
          <a:xfrm>
            <a:off x="274393" y="947097"/>
            <a:ext cx="42821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AB40"/>
                </a:solidFill>
              </a:rPr>
              <a:t>Yellow</a:t>
            </a:r>
            <a:r>
              <a:rPr lang="en-US" sz="2400" dirty="0">
                <a:solidFill>
                  <a:schemeClr val="tx1"/>
                </a:solidFill>
              </a:rPr>
              <a:t> flow is not bottlenecked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can be smarter about our allocation. Locally: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non-bottlenecked  flows their bottleneck bandwidth.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bottlenecked flows fair share of </a:t>
            </a:r>
            <a:r>
              <a:rPr lang="en-US" sz="2000" i="1" dirty="0">
                <a:solidFill>
                  <a:schemeClr val="tx1"/>
                </a:solidFill>
              </a:rPr>
              <a:t>remaining</a:t>
            </a:r>
            <a:r>
              <a:rPr lang="en-US" sz="2000" dirty="0">
                <a:solidFill>
                  <a:schemeClr val="tx1"/>
                </a:solidFill>
              </a:rPr>
              <a:t> bandwidth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0227" y="3951273"/>
            <a:ext cx="128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Non-bottlenecked flow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820227" y="3409653"/>
            <a:ext cx="126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Bottlenecked flow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4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203408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Recap: what we need to do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22842" y="1248214"/>
            <a:ext cx="5491574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Estimate the available bandwidth</a:t>
            </a:r>
          </a:p>
          <a:p>
            <a:pPr marL="743310" indent="-742950">
              <a:buFont typeface="+mj-lt"/>
              <a:buAutoNum type="arabicPeriod"/>
            </a:pPr>
            <a:r>
              <a:rPr lang="en-US" sz="3600" spc="-1" dirty="0">
                <a:ea typeface="Arial"/>
              </a:rPr>
              <a:t>Be “fair” to other flows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spc="-1" dirty="0">
                <a:latin typeface="Arial"/>
                <a:ea typeface="Arial"/>
              </a:rPr>
              <a:t>Adapt to network changes</a:t>
            </a:r>
          </a:p>
          <a:p>
            <a:pPr marL="743310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Deal with packet loss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1EBBB1-6AEC-4082-9539-A2ECA92C1B93}"/>
              </a:ext>
            </a:extLst>
          </p:cNvPr>
          <p:cNvSpPr txBox="1">
            <a:spLocks/>
          </p:cNvSpPr>
          <p:nvPr/>
        </p:nvSpPr>
        <p:spPr>
          <a:xfrm>
            <a:off x="5669712" y="1347581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“TCP friendliness”</a:t>
            </a:r>
            <a:endParaRPr lang="en-SG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A8EDB-0997-4158-B804-C1DCB41DC166}"/>
              </a:ext>
            </a:extLst>
          </p:cNvPr>
          <p:cNvCxnSpPr>
            <a:cxnSpLocks/>
          </p:cNvCxnSpPr>
          <p:nvPr/>
        </p:nvCxnSpPr>
        <p:spPr>
          <a:xfrm flipH="1">
            <a:off x="4892040" y="1919981"/>
            <a:ext cx="1106424" cy="548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03972F8-1633-41EB-B3FC-34E3ECAE567C}"/>
              </a:ext>
            </a:extLst>
          </p:cNvPr>
          <p:cNvSpPr txBox="1">
            <a:spLocks/>
          </p:cNvSpPr>
          <p:nvPr/>
        </p:nvSpPr>
        <p:spPr>
          <a:xfrm>
            <a:off x="5614416" y="2689560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“give way” to new flows</a:t>
            </a:r>
            <a:endParaRPr lang="en-SG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0CA7DB-CF72-44B3-8193-4515ABF92357}"/>
              </a:ext>
            </a:extLst>
          </p:cNvPr>
          <p:cNvCxnSpPr>
            <a:cxnSpLocks/>
          </p:cNvCxnSpPr>
          <p:nvPr/>
        </p:nvCxnSpPr>
        <p:spPr>
          <a:xfrm flipH="1">
            <a:off x="4453128" y="2884413"/>
            <a:ext cx="1618488" cy="362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0C12BA-2A01-4D28-802F-EFD3A66965FC}"/>
              </a:ext>
            </a:extLst>
          </p:cNvPr>
          <p:cNvSpPr txBox="1">
            <a:spLocks/>
          </p:cNvSpPr>
          <p:nvPr/>
        </p:nvSpPr>
        <p:spPr>
          <a:xfrm>
            <a:off x="5669712" y="4045755"/>
            <a:ext cx="335116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“soak up” available bandwidth</a:t>
            </a:r>
            <a:endParaRPr lang="en-SG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C90E05-4239-4350-B3C5-7F9CA0B3BC99}"/>
              </a:ext>
            </a:extLst>
          </p:cNvPr>
          <p:cNvCxnSpPr>
            <a:cxnSpLocks/>
          </p:cNvCxnSpPr>
          <p:nvPr/>
        </p:nvCxnSpPr>
        <p:spPr>
          <a:xfrm flipH="1" flipV="1">
            <a:off x="4453128" y="3426383"/>
            <a:ext cx="1618488" cy="7860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42585" y="257657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905548" y="1667407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5691226" y="2426385"/>
            <a:ext cx="290544" cy="827077"/>
            <a:chOff x="5691226" y="2426385"/>
            <a:chExt cx="290544" cy="827077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5691226" y="2426385"/>
              <a:ext cx="274320" cy="827077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38774" y="2477821"/>
              <a:ext cx="242996" cy="69697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Oval 18"/>
          <p:cNvSpPr/>
          <p:nvPr/>
        </p:nvSpPr>
        <p:spPr>
          <a:xfrm>
            <a:off x="6905548" y="3580338"/>
            <a:ext cx="548640" cy="5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454187" y="1576519"/>
            <a:ext cx="283109" cy="676886"/>
            <a:chOff x="7454187" y="1576519"/>
            <a:chExt cx="283109" cy="67688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7454187" y="1576519"/>
              <a:ext cx="274321" cy="676886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01738" y="1644072"/>
              <a:ext cx="235558" cy="243972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01736" y="1947348"/>
              <a:ext cx="235558" cy="246753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54185" y="3288070"/>
            <a:ext cx="283111" cy="1178430"/>
            <a:chOff x="7454185" y="3288070"/>
            <a:chExt cx="283111" cy="117843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7454185" y="3288070"/>
              <a:ext cx="274323" cy="1178430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01736" y="3345683"/>
              <a:ext cx="235560" cy="472851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1736" y="3877285"/>
              <a:ext cx="235560" cy="526465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6" name="Straight Arrow Connector 25"/>
          <p:cNvCxnSpPr>
            <a:stCxn id="9" idx="4"/>
            <a:endCxn id="19" idx="0"/>
          </p:cNvCxnSpPr>
          <p:nvPr/>
        </p:nvCxnSpPr>
        <p:spPr>
          <a:xfrm>
            <a:off x="7179868" y="2194101"/>
            <a:ext cx="0" cy="138623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546" y="3253462"/>
            <a:ext cx="940002" cy="502848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66732" y="2173806"/>
            <a:ext cx="473660" cy="728569"/>
          </a:xfrm>
          <a:prstGeom prst="straightConnector1">
            <a:avLst/>
          </a:prstGeom>
          <a:ln w="76200">
            <a:solidFill>
              <a:srgbClr val="789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8613" y="2184933"/>
            <a:ext cx="751174" cy="478431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79868" y="907085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909" y="4107032"/>
            <a:ext cx="0" cy="762407"/>
          </a:xfrm>
          <a:prstGeom prst="straightConnector1">
            <a:avLst/>
          </a:prstGeom>
          <a:ln w="762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5497" y="4107032"/>
            <a:ext cx="0" cy="762407"/>
          </a:xfrm>
          <a:prstGeom prst="straightConnector1">
            <a:avLst/>
          </a:prstGeom>
          <a:ln w="76200">
            <a:solidFill>
              <a:srgbClr val="FFAB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2124" y="2099516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6052410" y="2423550"/>
            <a:ext cx="274320" cy="827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6099958" y="2474986"/>
            <a:ext cx="242996" cy="69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7836414" y="1591493"/>
            <a:ext cx="274321" cy="676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7883965" y="1659046"/>
            <a:ext cx="235558" cy="243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7883963" y="1962322"/>
            <a:ext cx="235558" cy="2467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7851452" y="3288070"/>
            <a:ext cx="274323" cy="1178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7924111" y="3350905"/>
            <a:ext cx="235560" cy="7568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924111" y="4169664"/>
            <a:ext cx="235560" cy="2297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7220768" y="1263799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274046" y="2948395"/>
            <a:ext cx="153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bandwidth</a:t>
            </a:r>
            <a:endParaRPr lang="en-SG" dirty="0"/>
          </a:p>
        </p:txBody>
      </p:sp>
      <p:sp>
        <p:nvSpPr>
          <p:cNvPr id="41" name="Rectangle 19"/>
          <p:cNvSpPr/>
          <p:nvPr/>
        </p:nvSpPr>
        <p:spPr>
          <a:xfrm>
            <a:off x="7454185" y="3288070"/>
            <a:ext cx="274323" cy="11784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20"/>
          <p:cNvSpPr/>
          <p:nvPr/>
        </p:nvSpPr>
        <p:spPr>
          <a:xfrm>
            <a:off x="7501736" y="3345683"/>
            <a:ext cx="235560" cy="7612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22"/>
          <p:cNvSpPr/>
          <p:nvPr/>
        </p:nvSpPr>
        <p:spPr>
          <a:xfrm>
            <a:off x="7501736" y="4169664"/>
            <a:ext cx="235560" cy="2340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38"/>
          <p:cNvSpPr txBox="1"/>
          <p:nvPr/>
        </p:nvSpPr>
        <p:spPr>
          <a:xfrm>
            <a:off x="4690992" y="3633993"/>
            <a:ext cx="216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flows are bottlenecked now!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274393" y="947097"/>
            <a:ext cx="42821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AB40"/>
                </a:solidFill>
              </a:rPr>
              <a:t>Yellow</a:t>
            </a:r>
            <a:r>
              <a:rPr lang="en-US" sz="2400" dirty="0">
                <a:solidFill>
                  <a:schemeClr val="tx1"/>
                </a:solidFill>
              </a:rPr>
              <a:t> flow is not bottlenecked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can be smarter about our allocation. Locally: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non-bottlenecked  flows their bottleneck bandwidth.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Allocate bottlenecked flows fair share of </a:t>
            </a:r>
            <a:r>
              <a:rPr lang="en-US" sz="2000" i="1" dirty="0">
                <a:solidFill>
                  <a:schemeClr val="tx1"/>
                </a:solidFill>
              </a:rPr>
              <a:t>remaining</a:t>
            </a:r>
            <a:r>
              <a:rPr lang="en-US" sz="2000" dirty="0">
                <a:solidFill>
                  <a:schemeClr val="tx1"/>
                </a:solidFill>
              </a:rPr>
              <a:t> bandwidth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latin typeface="Arial"/>
              </a:rPr>
              <a:t>S-Perc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819150" y="1243681"/>
            <a:ext cx="77390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Claim: reactive congestion control algorithms converge too slowly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Extra header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per-flow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Bounded convergence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b="0" i="0" u="none" strike="noStrike" baseline="0" dirty="0">
                <a:latin typeface="URWBookmanL-Ligh"/>
              </a:rPr>
              <a:t>Summary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864650" y="1202572"/>
            <a:ext cx="7607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Routers know a 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can do better CC with network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Need for incremental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Embedding information in packet headers to avoid per-flow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Feedback loop can become unstable if delay increases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Convergence &amp; stability matters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027507" y="817937"/>
            <a:ext cx="7088985" cy="22180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77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Network-Assisted Algorithms not successfully deployed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B38F6BA-B95E-4D87-8D84-71D4CCC34CC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F38A-84DC-4BC2-A5E3-5D5170491484}"/>
              </a:ext>
            </a:extLst>
          </p:cNvPr>
          <p:cNvSpPr txBox="1"/>
          <p:nvPr/>
        </p:nvSpPr>
        <p:spPr>
          <a:xfrm>
            <a:off x="3111122" y="3216530"/>
            <a:ext cx="536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Why do people think that it’s so?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975716" y="684587"/>
            <a:ext cx="7192568" cy="3534988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77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Next week: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66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10100" b="0" strike="noStrike" spc="-1" dirty="0">
                <a:solidFill>
                  <a:srgbClr val="000000"/>
                </a:solidFill>
                <a:latin typeface="Arial"/>
              </a:rPr>
              <a:t>What happens in data centres</a:t>
            </a:r>
          </a:p>
        </p:txBody>
      </p:sp>
      <p:sp>
        <p:nvSpPr>
          <p:cNvPr id="24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B38F6BA-B95E-4D87-8D84-71D4CCC34CC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44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969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Recap: BBR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76208" y="1616603"/>
            <a:ext cx="8096250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Packet pacing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From ACKs, measure RTT and BtlBW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Deduce RTT</a:t>
            </a:r>
            <a:r>
              <a:rPr lang="en-US" sz="3200" spc="-1" baseline="-25000" dirty="0"/>
              <a:t>min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spc="-1" dirty="0"/>
              <a:t>Deduce BtlBW</a:t>
            </a:r>
            <a:r>
              <a:rPr lang="en-US" sz="3200" spc="-1" baseline="-25000" dirty="0"/>
              <a:t>max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Regulate send rate around </a:t>
            </a:r>
            <a:r>
              <a:rPr lang="en-US" sz="3200" spc="-1" dirty="0"/>
              <a:t>BtlBW</a:t>
            </a:r>
            <a:r>
              <a:rPr lang="en-US" sz="3200" spc="-1" baseline="-25000" dirty="0"/>
              <a:t>max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2EB24-9402-4D76-AEA0-C61C94FA69DB}"/>
              </a:ext>
            </a:extLst>
          </p:cNvPr>
          <p:cNvSpPr/>
          <p:nvPr/>
        </p:nvSpPr>
        <p:spPr>
          <a:xfrm>
            <a:off x="1384662" y="419144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A46A79-1738-4C19-B51B-5EDCB9B21B64}"/>
              </a:ext>
            </a:extLst>
          </p:cNvPr>
          <p:cNvSpPr/>
          <p:nvPr/>
        </p:nvSpPr>
        <p:spPr>
          <a:xfrm>
            <a:off x="1832337" y="3752168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FFBB21-F8AD-4B6B-B986-16248F9F0E51}"/>
              </a:ext>
            </a:extLst>
          </p:cNvPr>
          <p:cNvSpPr/>
          <p:nvPr/>
        </p:nvSpPr>
        <p:spPr>
          <a:xfrm>
            <a:off x="1428369" y="3804519"/>
            <a:ext cx="381043" cy="357906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F9B78-7E42-44F5-B181-888C555AEE2B}"/>
              </a:ext>
            </a:extLst>
          </p:cNvPr>
          <p:cNvSpPr/>
          <p:nvPr/>
        </p:nvSpPr>
        <p:spPr>
          <a:xfrm>
            <a:off x="2547813" y="2931766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4F00EB6-A7D4-49E1-9E2F-16CA57BDBEB9}"/>
              </a:ext>
            </a:extLst>
          </p:cNvPr>
          <p:cNvSpPr/>
          <p:nvPr/>
        </p:nvSpPr>
        <p:spPr>
          <a:xfrm>
            <a:off x="1898354" y="2931766"/>
            <a:ext cx="627415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F6DBD3-6F75-4CEC-9DC4-E1E2012CA75A}"/>
              </a:ext>
            </a:extLst>
          </p:cNvPr>
          <p:cNvSpPr/>
          <p:nvPr/>
        </p:nvSpPr>
        <p:spPr>
          <a:xfrm>
            <a:off x="3396206" y="211543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F48AEA2-43A1-443B-9486-0A364AB188A3}"/>
              </a:ext>
            </a:extLst>
          </p:cNvPr>
          <p:cNvSpPr/>
          <p:nvPr/>
        </p:nvSpPr>
        <p:spPr>
          <a:xfrm>
            <a:off x="2634701" y="2169586"/>
            <a:ext cx="719894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Startup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4552757" y="1944424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B789B3-9118-4EE5-9A4B-58DAD5CD54C0}"/>
              </a:ext>
            </a:extLst>
          </p:cNvPr>
          <p:cNvSpPr/>
          <p:nvPr/>
        </p:nvSpPr>
        <p:spPr>
          <a:xfrm>
            <a:off x="3531645" y="1671352"/>
            <a:ext cx="1029639" cy="457200"/>
          </a:xfrm>
          <a:custGeom>
            <a:avLst/>
            <a:gdLst>
              <a:gd name="connsiteX0" fmla="*/ 0 w 1029639"/>
              <a:gd name="connsiteY0" fmla="*/ 457200 h 457200"/>
              <a:gd name="connsiteX1" fmla="*/ 9525 w 1029639"/>
              <a:gd name="connsiteY1" fmla="*/ 409575 h 457200"/>
              <a:gd name="connsiteX2" fmla="*/ 76200 w 1029639"/>
              <a:gd name="connsiteY2" fmla="*/ 314325 h 457200"/>
              <a:gd name="connsiteX3" fmla="*/ 142875 w 1029639"/>
              <a:gd name="connsiteY3" fmla="*/ 200025 h 457200"/>
              <a:gd name="connsiteX4" fmla="*/ 219075 w 1029639"/>
              <a:gd name="connsiteY4" fmla="*/ 114300 h 457200"/>
              <a:gd name="connsiteX5" fmla="*/ 266700 w 1029639"/>
              <a:gd name="connsiteY5" fmla="*/ 85725 h 457200"/>
              <a:gd name="connsiteX6" fmla="*/ 409575 w 1029639"/>
              <a:gd name="connsiteY6" fmla="*/ 28575 h 457200"/>
              <a:gd name="connsiteX7" fmla="*/ 485775 w 1029639"/>
              <a:gd name="connsiteY7" fmla="*/ 19050 h 457200"/>
              <a:gd name="connsiteX8" fmla="*/ 571500 w 1029639"/>
              <a:gd name="connsiteY8" fmla="*/ 0 h 457200"/>
              <a:gd name="connsiteX9" fmla="*/ 762000 w 1029639"/>
              <a:gd name="connsiteY9" fmla="*/ 19050 h 457200"/>
              <a:gd name="connsiteX10" fmla="*/ 914400 w 1029639"/>
              <a:gd name="connsiteY10" fmla="*/ 85725 h 457200"/>
              <a:gd name="connsiteX11" fmla="*/ 981075 w 1029639"/>
              <a:gd name="connsiteY11" fmla="*/ 152400 h 457200"/>
              <a:gd name="connsiteX12" fmla="*/ 1000125 w 1029639"/>
              <a:gd name="connsiteY12" fmla="*/ 190500 h 457200"/>
              <a:gd name="connsiteX13" fmla="*/ 1028700 w 1029639"/>
              <a:gd name="connsiteY13" fmla="*/ 2571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639" h="457200">
                <a:moveTo>
                  <a:pt x="0" y="457200"/>
                </a:moveTo>
                <a:cubicBezTo>
                  <a:pt x="3175" y="441325"/>
                  <a:pt x="4405" y="424934"/>
                  <a:pt x="9525" y="409575"/>
                </a:cubicBezTo>
                <a:cubicBezTo>
                  <a:pt x="24179" y="365613"/>
                  <a:pt x="46530" y="353885"/>
                  <a:pt x="76200" y="314325"/>
                </a:cubicBezTo>
                <a:cubicBezTo>
                  <a:pt x="142881" y="225417"/>
                  <a:pt x="88464" y="290711"/>
                  <a:pt x="142875" y="200025"/>
                </a:cubicBezTo>
                <a:cubicBezTo>
                  <a:pt x="159146" y="172907"/>
                  <a:pt x="196675" y="132220"/>
                  <a:pt x="219075" y="114300"/>
                </a:cubicBezTo>
                <a:cubicBezTo>
                  <a:pt x="233531" y="102735"/>
                  <a:pt x="250447" y="94590"/>
                  <a:pt x="266700" y="85725"/>
                </a:cubicBezTo>
                <a:cubicBezTo>
                  <a:pt x="314790" y="59494"/>
                  <a:pt x="354556" y="41521"/>
                  <a:pt x="409575" y="28575"/>
                </a:cubicBezTo>
                <a:cubicBezTo>
                  <a:pt x="434492" y="22712"/>
                  <a:pt x="460567" y="23498"/>
                  <a:pt x="485775" y="19050"/>
                </a:cubicBezTo>
                <a:cubicBezTo>
                  <a:pt x="514602" y="13963"/>
                  <a:pt x="542925" y="6350"/>
                  <a:pt x="571500" y="0"/>
                </a:cubicBezTo>
                <a:cubicBezTo>
                  <a:pt x="635000" y="6350"/>
                  <a:pt x="699572" y="5808"/>
                  <a:pt x="762000" y="19050"/>
                </a:cubicBezTo>
                <a:cubicBezTo>
                  <a:pt x="777120" y="22257"/>
                  <a:pt x="879935" y="54707"/>
                  <a:pt x="914400" y="85725"/>
                </a:cubicBezTo>
                <a:cubicBezTo>
                  <a:pt x="937762" y="106751"/>
                  <a:pt x="967019" y="124287"/>
                  <a:pt x="981075" y="152400"/>
                </a:cubicBezTo>
                <a:cubicBezTo>
                  <a:pt x="987425" y="165100"/>
                  <a:pt x="991872" y="178946"/>
                  <a:pt x="1000125" y="190500"/>
                </a:cubicBezTo>
                <a:cubicBezTo>
                  <a:pt x="1037680" y="243077"/>
                  <a:pt x="1028700" y="191442"/>
                  <a:pt x="1028700" y="2571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TextShape 1">
            <a:extLst>
              <a:ext uri="{FF2B5EF4-FFF2-40B4-BE49-F238E27FC236}">
                <a16:creationId xmlns:a16="http://schemas.microsoft.com/office/drawing/2014/main" id="{FB2B1F42-B69D-4269-907D-A50FDA96BBBE}"/>
              </a:ext>
            </a:extLst>
          </p:cNvPr>
          <p:cNvSpPr txBox="1"/>
          <p:nvPr/>
        </p:nvSpPr>
        <p:spPr>
          <a:xfrm>
            <a:off x="1276628" y="883819"/>
            <a:ext cx="2178773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Increase sending rate by 2.89 times every RTT</a:t>
            </a:r>
            <a:endParaRPr lang="en-IN" sz="2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7" name="CustomShape 2">
            <a:extLst>
              <a:ext uri="{FF2B5EF4-FFF2-40B4-BE49-F238E27FC236}">
                <a16:creationId xmlns:a16="http://schemas.microsoft.com/office/drawing/2014/main" id="{48AD2FBF-83D1-4CBA-8EF1-74B0BB059117}"/>
              </a:ext>
            </a:extLst>
          </p:cNvPr>
          <p:cNvSpPr/>
          <p:nvPr/>
        </p:nvSpPr>
        <p:spPr>
          <a:xfrm>
            <a:off x="5307632" y="972240"/>
            <a:ext cx="3988585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When to stop?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4E384-6E7D-46F0-8AE6-BC270CD9E5D6}"/>
              </a:ext>
            </a:extLst>
          </p:cNvPr>
          <p:cNvSpPr txBox="1"/>
          <p:nvPr/>
        </p:nvSpPr>
        <p:spPr>
          <a:xfrm>
            <a:off x="3719864" y="3357320"/>
            <a:ext cx="376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RTTs where throughput </a:t>
            </a:r>
          </a:p>
          <a:p>
            <a:r>
              <a:rPr lang="en-US" sz="2400" dirty="0"/>
              <a:t>does not increase &gt; 25%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554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Drain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6109097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58EDFD-D734-4498-83D4-486A0DB1C232}"/>
              </a:ext>
            </a:extLst>
          </p:cNvPr>
          <p:cNvSpPr/>
          <p:nvPr/>
        </p:nvSpPr>
        <p:spPr>
          <a:xfrm>
            <a:off x="4932035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E6C218-7381-49A6-A779-77107289AF5F}"/>
              </a:ext>
            </a:extLst>
          </p:cNvPr>
          <p:cNvSpPr/>
          <p:nvPr/>
        </p:nvSpPr>
        <p:spPr>
          <a:xfrm>
            <a:off x="5054420" y="1628776"/>
            <a:ext cx="1079680" cy="333374"/>
          </a:xfrm>
          <a:custGeom>
            <a:avLst/>
            <a:gdLst>
              <a:gd name="connsiteX0" fmla="*/ 1171575 w 1171575"/>
              <a:gd name="connsiteY0" fmla="*/ 285750 h 285750"/>
              <a:gd name="connsiteX1" fmla="*/ 1162050 w 1171575"/>
              <a:gd name="connsiteY1" fmla="*/ 171450 h 285750"/>
              <a:gd name="connsiteX2" fmla="*/ 1133475 w 1171575"/>
              <a:gd name="connsiteY2" fmla="*/ 142875 h 285750"/>
              <a:gd name="connsiteX3" fmla="*/ 1076325 w 1171575"/>
              <a:gd name="connsiteY3" fmla="*/ 95250 h 285750"/>
              <a:gd name="connsiteX4" fmla="*/ 1038225 w 1171575"/>
              <a:gd name="connsiteY4" fmla="*/ 66675 h 285750"/>
              <a:gd name="connsiteX5" fmla="*/ 990600 w 1171575"/>
              <a:gd name="connsiteY5" fmla="*/ 47625 h 285750"/>
              <a:gd name="connsiteX6" fmla="*/ 742950 w 1171575"/>
              <a:gd name="connsiteY6" fmla="*/ 0 h 285750"/>
              <a:gd name="connsiteX7" fmla="*/ 247650 w 1171575"/>
              <a:gd name="connsiteY7" fmla="*/ 19050 h 285750"/>
              <a:gd name="connsiteX8" fmla="*/ 123825 w 1171575"/>
              <a:gd name="connsiteY8" fmla="*/ 95250 h 285750"/>
              <a:gd name="connsiteX9" fmla="*/ 85725 w 1171575"/>
              <a:gd name="connsiteY9" fmla="*/ 123825 h 285750"/>
              <a:gd name="connsiteX10" fmla="*/ 57150 w 1171575"/>
              <a:gd name="connsiteY10" fmla="*/ 152400 h 285750"/>
              <a:gd name="connsiteX11" fmla="*/ 28575 w 1171575"/>
              <a:gd name="connsiteY11" fmla="*/ 200025 h 285750"/>
              <a:gd name="connsiteX12" fmla="*/ 0 w 1171575"/>
              <a:gd name="connsiteY12" fmla="*/ 2286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285750">
                <a:moveTo>
                  <a:pt x="1171575" y="285750"/>
                </a:moveTo>
                <a:cubicBezTo>
                  <a:pt x="1168400" y="247650"/>
                  <a:pt x="1171901" y="208391"/>
                  <a:pt x="1162050" y="171450"/>
                </a:cubicBezTo>
                <a:cubicBezTo>
                  <a:pt x="1158579" y="158434"/>
                  <a:pt x="1143543" y="151824"/>
                  <a:pt x="1133475" y="142875"/>
                </a:cubicBezTo>
                <a:cubicBezTo>
                  <a:pt x="1114941" y="126400"/>
                  <a:pt x="1095689" y="110741"/>
                  <a:pt x="1076325" y="95250"/>
                </a:cubicBezTo>
                <a:cubicBezTo>
                  <a:pt x="1063929" y="85333"/>
                  <a:pt x="1052102" y="74385"/>
                  <a:pt x="1038225" y="66675"/>
                </a:cubicBezTo>
                <a:cubicBezTo>
                  <a:pt x="1023279" y="58372"/>
                  <a:pt x="1007187" y="51772"/>
                  <a:pt x="990600" y="47625"/>
                </a:cubicBezTo>
                <a:cubicBezTo>
                  <a:pt x="862425" y="15581"/>
                  <a:pt x="843424" y="14353"/>
                  <a:pt x="742950" y="0"/>
                </a:cubicBezTo>
                <a:cubicBezTo>
                  <a:pt x="577850" y="6350"/>
                  <a:pt x="411514" y="-2094"/>
                  <a:pt x="247650" y="19050"/>
                </a:cubicBezTo>
                <a:cubicBezTo>
                  <a:pt x="242761" y="19681"/>
                  <a:pt x="152236" y="74957"/>
                  <a:pt x="123825" y="95250"/>
                </a:cubicBezTo>
                <a:cubicBezTo>
                  <a:pt x="110907" y="104477"/>
                  <a:pt x="97778" y="113494"/>
                  <a:pt x="85725" y="123825"/>
                </a:cubicBezTo>
                <a:cubicBezTo>
                  <a:pt x="75498" y="132591"/>
                  <a:pt x="65232" y="141624"/>
                  <a:pt x="57150" y="152400"/>
                </a:cubicBezTo>
                <a:cubicBezTo>
                  <a:pt x="46042" y="167211"/>
                  <a:pt x="39683" y="185214"/>
                  <a:pt x="28575" y="200025"/>
                </a:cubicBezTo>
                <a:cubicBezTo>
                  <a:pt x="20493" y="210801"/>
                  <a:pt x="0" y="228600"/>
                  <a:pt x="0" y="2286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D3E61-A2BA-465C-98F0-09BB2196C067}"/>
              </a:ext>
            </a:extLst>
          </p:cNvPr>
          <p:cNvSpPr/>
          <p:nvPr/>
        </p:nvSpPr>
        <p:spPr>
          <a:xfrm>
            <a:off x="4178554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11B72F-6186-4393-84FA-248D91789102}"/>
              </a:ext>
            </a:extLst>
          </p:cNvPr>
          <p:cNvSpPr/>
          <p:nvPr/>
        </p:nvSpPr>
        <p:spPr>
          <a:xfrm>
            <a:off x="3762755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A62DB9-0AE6-462D-8260-EFB2DDD52895}"/>
              </a:ext>
            </a:extLst>
          </p:cNvPr>
          <p:cNvSpPr/>
          <p:nvPr/>
        </p:nvSpPr>
        <p:spPr>
          <a:xfrm>
            <a:off x="4295775" y="1781175"/>
            <a:ext cx="657225" cy="152400"/>
          </a:xfrm>
          <a:custGeom>
            <a:avLst/>
            <a:gdLst>
              <a:gd name="connsiteX0" fmla="*/ 657225 w 657225"/>
              <a:gd name="connsiteY0" fmla="*/ 133350 h 152400"/>
              <a:gd name="connsiteX1" fmla="*/ 581025 w 657225"/>
              <a:gd name="connsiteY1" fmla="*/ 57150 h 152400"/>
              <a:gd name="connsiteX2" fmla="*/ 523875 w 657225"/>
              <a:gd name="connsiteY2" fmla="*/ 9525 h 152400"/>
              <a:gd name="connsiteX3" fmla="*/ 438150 w 657225"/>
              <a:gd name="connsiteY3" fmla="*/ 0 h 152400"/>
              <a:gd name="connsiteX4" fmla="*/ 171450 w 657225"/>
              <a:gd name="connsiteY4" fmla="*/ 9525 h 152400"/>
              <a:gd name="connsiteX5" fmla="*/ 133350 w 657225"/>
              <a:gd name="connsiteY5" fmla="*/ 28575 h 152400"/>
              <a:gd name="connsiteX6" fmla="*/ 47625 w 657225"/>
              <a:gd name="connsiteY6" fmla="*/ 76200 h 152400"/>
              <a:gd name="connsiteX7" fmla="*/ 0 w 657225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225" h="152400">
                <a:moveTo>
                  <a:pt x="657225" y="133350"/>
                </a:moveTo>
                <a:cubicBezTo>
                  <a:pt x="590221" y="49595"/>
                  <a:pt x="650215" y="116456"/>
                  <a:pt x="581025" y="57150"/>
                </a:cubicBezTo>
                <a:cubicBezTo>
                  <a:pt x="567853" y="45860"/>
                  <a:pt x="543688" y="14478"/>
                  <a:pt x="523875" y="9525"/>
                </a:cubicBezTo>
                <a:cubicBezTo>
                  <a:pt x="495983" y="2552"/>
                  <a:pt x="466725" y="3175"/>
                  <a:pt x="438150" y="0"/>
                </a:cubicBezTo>
                <a:cubicBezTo>
                  <a:pt x="349250" y="3175"/>
                  <a:pt x="260018" y="1222"/>
                  <a:pt x="171450" y="9525"/>
                </a:cubicBezTo>
                <a:cubicBezTo>
                  <a:pt x="157313" y="10850"/>
                  <a:pt x="145762" y="21679"/>
                  <a:pt x="133350" y="28575"/>
                </a:cubicBezTo>
                <a:cubicBezTo>
                  <a:pt x="25709" y="88376"/>
                  <a:pt x="138976" y="30525"/>
                  <a:pt x="47625" y="76200"/>
                </a:cubicBezTo>
                <a:cubicBezTo>
                  <a:pt x="5587" y="139257"/>
                  <a:pt x="19764" y="112872"/>
                  <a:pt x="0" y="152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1129F4-3D3B-4658-80D7-1C9725E7B50C}"/>
              </a:ext>
            </a:extLst>
          </p:cNvPr>
          <p:cNvSpPr/>
          <p:nvPr/>
        </p:nvSpPr>
        <p:spPr>
          <a:xfrm>
            <a:off x="3886200" y="1857375"/>
            <a:ext cx="334117" cy="104775"/>
          </a:xfrm>
          <a:custGeom>
            <a:avLst/>
            <a:gdLst>
              <a:gd name="connsiteX0" fmla="*/ 333375 w 334117"/>
              <a:gd name="connsiteY0" fmla="*/ 95250 h 104775"/>
              <a:gd name="connsiteX1" fmla="*/ 323850 w 334117"/>
              <a:gd name="connsiteY1" fmla="*/ 28575 h 104775"/>
              <a:gd name="connsiteX2" fmla="*/ 209550 w 334117"/>
              <a:gd name="connsiteY2" fmla="*/ 0 h 104775"/>
              <a:gd name="connsiteX3" fmla="*/ 66675 w 334117"/>
              <a:gd name="connsiteY3" fmla="*/ 9525 h 104775"/>
              <a:gd name="connsiteX4" fmla="*/ 19050 w 334117"/>
              <a:gd name="connsiteY4" fmla="*/ 66675 h 104775"/>
              <a:gd name="connsiteX5" fmla="*/ 0 w 334117"/>
              <a:gd name="connsiteY5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7" h="104775">
                <a:moveTo>
                  <a:pt x="333375" y="95250"/>
                </a:moveTo>
                <a:cubicBezTo>
                  <a:pt x="330200" y="73025"/>
                  <a:pt x="341645" y="42263"/>
                  <a:pt x="323850" y="28575"/>
                </a:cubicBezTo>
                <a:cubicBezTo>
                  <a:pt x="292722" y="4630"/>
                  <a:pt x="209550" y="0"/>
                  <a:pt x="209550" y="0"/>
                </a:cubicBezTo>
                <a:cubicBezTo>
                  <a:pt x="161925" y="3175"/>
                  <a:pt x="113269" y="-829"/>
                  <a:pt x="66675" y="9525"/>
                </a:cubicBezTo>
                <a:cubicBezTo>
                  <a:pt x="53780" y="12390"/>
                  <a:pt x="25367" y="55620"/>
                  <a:pt x="19050" y="66675"/>
                </a:cubicBezTo>
                <a:cubicBezTo>
                  <a:pt x="12005" y="79003"/>
                  <a:pt x="0" y="104775"/>
                  <a:pt x="0" y="1047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ustomShape 2">
            <a:extLst>
              <a:ext uri="{FF2B5EF4-FFF2-40B4-BE49-F238E27FC236}">
                <a16:creationId xmlns:a16="http://schemas.microsoft.com/office/drawing/2014/main" id="{AF1F1E7C-B5DB-4AC7-9CAA-380A5C661944}"/>
              </a:ext>
            </a:extLst>
          </p:cNvPr>
          <p:cNvSpPr/>
          <p:nvPr/>
        </p:nvSpPr>
        <p:spPr>
          <a:xfrm>
            <a:off x="5143963" y="2213952"/>
            <a:ext cx="28453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How?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00A859FD-90D3-485E-BBB5-8ADB341DB923}"/>
              </a:ext>
            </a:extLst>
          </p:cNvPr>
          <p:cNvSpPr/>
          <p:nvPr/>
        </p:nvSpPr>
        <p:spPr>
          <a:xfrm>
            <a:off x="3155425" y="3363256"/>
            <a:ext cx="3743213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Compute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28BF0-0BCA-4B3F-BE12-E8B872BDD4C3}"/>
              </a:ext>
            </a:extLst>
          </p:cNvPr>
          <p:cNvCxnSpPr/>
          <p:nvPr/>
        </p:nvCxnSpPr>
        <p:spPr>
          <a:xfrm flipH="1">
            <a:off x="3657600" y="3837125"/>
            <a:ext cx="520954" cy="632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8F480B-B082-4AB9-A194-7B642A29F12B}"/>
              </a:ext>
            </a:extLst>
          </p:cNvPr>
          <p:cNvSpPr txBox="1"/>
          <p:nvPr/>
        </p:nvSpPr>
        <p:spPr>
          <a:xfrm>
            <a:off x="5027031" y="1086187"/>
            <a:ext cx="356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 when inflight = BDP</a:t>
            </a:r>
            <a:endParaRPr lang="en-SG" sz="2400" dirty="0"/>
          </a:p>
        </p:txBody>
      </p:sp>
      <p:sp>
        <p:nvSpPr>
          <p:cNvPr id="25" name="TextShape 1">
            <a:extLst>
              <a:ext uri="{FF2B5EF4-FFF2-40B4-BE49-F238E27FC236}">
                <a16:creationId xmlns:a16="http://schemas.microsoft.com/office/drawing/2014/main" id="{FB2B1F42-B69D-4269-907D-A50FDA96BBBE}"/>
              </a:ext>
            </a:extLst>
          </p:cNvPr>
          <p:cNvSpPr txBox="1"/>
          <p:nvPr/>
        </p:nvSpPr>
        <p:spPr>
          <a:xfrm>
            <a:off x="1222838" y="883819"/>
            <a:ext cx="2287438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Divide sending rate by 2.89 </a:t>
            </a:r>
          </a:p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every RTT</a:t>
            </a:r>
            <a:endParaRPr lang="en-IN" sz="2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3600" dirty="0"/>
              <a:t>Recap: ECN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ECN uses last 2 bits in </a:t>
            </a:r>
            <a:r>
              <a:rPr lang="en-SG" sz="2800" dirty="0"/>
              <a:t>DiffServ field</a:t>
            </a:r>
            <a:r>
              <a:rPr lang="en-US" sz="2800" dirty="0"/>
              <a:t> of IP Header.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One is set by source to indicate that it is ECN capable. The other bit is set by routers to signal congestion.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latter bit is echoed back by destination host.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TCP responds to ECN bit like dropped packet.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latin typeface="Arial"/>
              </a:rPr>
              <a:t>RFC3168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86968" y="1519992"/>
            <a:ext cx="7772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K Ramakrishnan, Sally Floyd, and D Black. RFC3168: </a:t>
            </a:r>
            <a:r>
              <a:rPr lang="en-US" sz="3600" b="0" i="1" strike="noStrike" spc="-1" dirty="0">
                <a:latin typeface="Arial"/>
              </a:rPr>
              <a:t>The addition of explicit congestion notification (ECN) to IP</a:t>
            </a:r>
            <a:r>
              <a:rPr lang="en-US" sz="3600" b="0" strike="noStrike" spc="-1" dirty="0">
                <a:latin typeface="Arial"/>
              </a:rPr>
              <a:t>, 2001.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1497</Words>
  <Application>Microsoft Office PowerPoint</Application>
  <PresentationFormat>On-screen Show (16:9)</PresentationFormat>
  <Paragraphs>313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URWBookmanL-Ligh</vt:lpstr>
      <vt:lpstr>Arial</vt:lpstr>
      <vt:lpstr>Calibri</vt:lpstr>
      <vt:lpstr>Courier New</vt:lpstr>
      <vt:lpstr>Times New Roman</vt:lpstr>
      <vt:lpstr>Simple Light</vt:lpstr>
      <vt:lpstr>Lecture 5: Network-Assisted Congestion Control</vt:lpstr>
      <vt:lpstr>PowerPoint Presentation</vt:lpstr>
      <vt:lpstr>Key Lessons for End-to-End Congestion Control</vt:lpstr>
      <vt:lpstr>PowerPoint Presentation</vt:lpstr>
      <vt:lpstr>PowerPoint Presentation</vt:lpstr>
      <vt:lpstr>PowerPoint Presentation</vt:lpstr>
      <vt:lpstr>PowerPoint Presentation</vt:lpstr>
      <vt:lpstr>Recap: ECN</vt:lpstr>
      <vt:lpstr>PowerPoint Presentation</vt:lpstr>
      <vt:lpstr>RFCs</vt:lpstr>
      <vt:lpstr>Learning Points from RFC3168</vt:lpstr>
      <vt:lpstr>Learning Points from RFC3168</vt:lpstr>
      <vt:lpstr>Nonce</vt:lpstr>
      <vt:lpstr>Learning Points from RFC3168</vt:lpstr>
      <vt:lpstr>PowerPoint Presentation</vt:lpstr>
      <vt:lpstr>XCP: Motivation</vt:lpstr>
      <vt:lpstr>Recap: RED</vt:lpstr>
      <vt:lpstr>PowerPoint Presentation</vt:lpstr>
      <vt:lpstr>PowerPoint Presentation</vt:lpstr>
      <vt:lpstr>PowerPoint Presentation</vt:lpstr>
      <vt:lpstr>XCP: Design Considerations</vt:lpstr>
      <vt:lpstr>XCP Header</vt:lpstr>
      <vt:lpstr>XCP Efficiency Controller</vt:lpstr>
      <vt:lpstr>XCP Fairness Controller</vt:lpstr>
      <vt:lpstr>XCP Fairness Controller</vt:lpstr>
      <vt:lpstr>XCP Fairness Controller</vt:lpstr>
      <vt:lpstr>XCP: Implementation</vt:lpstr>
      <vt:lpstr>PowerPoint Presentation</vt:lpstr>
      <vt:lpstr>RCP: Motivation</vt:lpstr>
      <vt:lpstr>Naïve solution</vt:lpstr>
      <vt:lpstr>RCP: Implementation</vt:lpstr>
      <vt:lpstr>Updating R(t)</vt:lpstr>
      <vt:lpstr>PowerPoint Presentation</vt:lpstr>
      <vt:lpstr>Recall: CSFQ</vt:lpstr>
      <vt:lpstr>PowerPoint Presentation</vt:lpstr>
      <vt:lpstr>Max-min fairness</vt:lpstr>
      <vt:lpstr>Max-min fairness</vt:lpstr>
      <vt:lpstr>Max-min fairness</vt:lpstr>
      <vt:lpstr>Max-min fairness</vt:lpstr>
      <vt:lpstr>Max-min fairness</vt:lpstr>
      <vt:lpstr>S-Perc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425</cp:revision>
  <dcterms:modified xsi:type="dcterms:W3CDTF">2021-09-10T13:50:31Z</dcterms:modified>
</cp:coreProperties>
</file>