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416" r:id="rId3"/>
    <p:sldId id="417" r:id="rId4"/>
    <p:sldId id="286" r:id="rId5"/>
    <p:sldId id="287" r:id="rId6"/>
    <p:sldId id="372" r:id="rId7"/>
    <p:sldId id="373" r:id="rId8"/>
    <p:sldId id="408" r:id="rId9"/>
    <p:sldId id="385" r:id="rId10"/>
    <p:sldId id="295" r:id="rId11"/>
    <p:sldId id="387" r:id="rId12"/>
    <p:sldId id="389" r:id="rId13"/>
    <p:sldId id="388" r:id="rId14"/>
    <p:sldId id="293" r:id="rId15"/>
    <p:sldId id="291" r:id="rId16"/>
    <p:sldId id="283" r:id="rId17"/>
    <p:sldId id="290" r:id="rId18"/>
    <p:sldId id="298" r:id="rId19"/>
    <p:sldId id="377" r:id="rId20"/>
    <p:sldId id="378" r:id="rId21"/>
    <p:sldId id="384" r:id="rId22"/>
    <p:sldId id="386" r:id="rId23"/>
    <p:sldId id="382" r:id="rId24"/>
    <p:sldId id="375" r:id="rId25"/>
    <p:sldId id="393" r:id="rId26"/>
    <p:sldId id="294" r:id="rId27"/>
    <p:sldId id="296" r:id="rId28"/>
    <p:sldId id="390" r:id="rId29"/>
    <p:sldId id="394" r:id="rId30"/>
    <p:sldId id="391" r:id="rId31"/>
    <p:sldId id="395" r:id="rId32"/>
    <p:sldId id="396" r:id="rId33"/>
    <p:sldId id="392" r:id="rId34"/>
    <p:sldId id="297" r:id="rId35"/>
    <p:sldId id="368" r:id="rId36"/>
    <p:sldId id="299" r:id="rId37"/>
    <p:sldId id="300" r:id="rId38"/>
    <p:sldId id="409" r:id="rId39"/>
    <p:sldId id="338" r:id="rId40"/>
    <p:sldId id="410" r:id="rId41"/>
    <p:sldId id="411" r:id="rId42"/>
    <p:sldId id="414" r:id="rId43"/>
    <p:sldId id="413" r:id="rId44"/>
    <p:sldId id="288" r:id="rId45"/>
    <p:sldId id="259" r:id="rId46"/>
    <p:sldId id="401" r:id="rId47"/>
    <p:sldId id="261" r:id="rId48"/>
    <p:sldId id="403" r:id="rId49"/>
    <p:sldId id="405" r:id="rId50"/>
    <p:sldId id="406" r:id="rId51"/>
    <p:sldId id="407" r:id="rId52"/>
    <p:sldId id="264" r:id="rId53"/>
    <p:sldId id="415" r:id="rId54"/>
    <p:sldId id="419" r:id="rId55"/>
    <p:sldId id="398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432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4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D4294-FD2D-E549-803F-6696C784C6AA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5AC7-F138-5543-A0C4-96412FD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CAE7F-C858-D347-952D-4ACEA31BE7CA}" type="slidenum">
              <a:rPr lang="en-US"/>
              <a:pPr/>
              <a:t>14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069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lIns="91440" tIns="45720" rIns="91440" bIns="45720"/>
          <a:lstStyle/>
          <a:p>
            <a:pPr>
              <a:buFont typeface="Times New Roman" charset="0"/>
              <a:buChar char="•"/>
            </a:pPr>
            <a:r>
              <a:rPr lang="en-US"/>
              <a:t>There are components at different levels that work together in making it work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EFA146-0E08-244C-AF7C-E1557158C972}" type="slidenum">
              <a:rPr lang="en-US"/>
              <a:pPr/>
              <a:t>37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EFA146-0E08-244C-AF7C-E1557158C972}" type="slidenum">
              <a:rPr lang="en-US"/>
              <a:pPr/>
              <a:t>38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079A-C6CB-4D4A-BDC9-8FB312A605B9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7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079A-C6CB-4D4A-BDC9-8FB312A605B9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079A-C6CB-4D4A-BDC9-8FB312A605B9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079A-C6CB-4D4A-BDC9-8FB312A605B9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079A-C6CB-4D4A-BDC9-8FB312A605B9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7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079A-C6CB-4D4A-BDC9-8FB312A605B9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079A-C6CB-4D4A-BDC9-8FB312A605B9}" type="datetimeFigureOut">
              <a:rPr lang="en-US" smtClean="0"/>
              <a:t>8/26/14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079A-C6CB-4D4A-BDC9-8FB312A605B9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079A-C6CB-4D4A-BDC9-8FB312A605B9}" type="datetimeFigureOut">
              <a:rPr lang="en-US" smtClean="0"/>
              <a:t>8/26/14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4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079A-C6CB-4D4A-BDC9-8FB312A605B9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079A-C6CB-4D4A-BDC9-8FB312A605B9}" type="datetimeFigureOut">
              <a:rPr lang="en-US" smtClean="0"/>
              <a:t>8/26/14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6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2079A-C6CB-4D4A-BDC9-8FB312A605B9}" type="datetimeFigureOut">
              <a:rPr lang="en-US" smtClean="0"/>
              <a:t>8/26/14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5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w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w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w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CPS 590: Software Defined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Theophilus Benson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00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SDN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715323" y="3200548"/>
            <a:ext cx="2919114" cy="497527"/>
            <a:chOff x="5053993" y="3449312"/>
            <a:chExt cx="3477204" cy="578240"/>
          </a:xfrm>
        </p:grpSpPr>
        <p:sp>
          <p:nvSpPr>
            <p:cNvPr id="31" name="Rectangle 30"/>
            <p:cNvSpPr/>
            <p:nvPr/>
          </p:nvSpPr>
          <p:spPr>
            <a:xfrm>
              <a:off x="5053993" y="3449312"/>
              <a:ext cx="3477204" cy="5782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31908" y="3502142"/>
              <a:ext cx="2856850" cy="472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 (N. O.S.)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15323" y="2312475"/>
            <a:ext cx="2919113" cy="699914"/>
            <a:chOff x="5053993" y="2460936"/>
            <a:chExt cx="3477204" cy="795510"/>
          </a:xfrm>
        </p:grpSpPr>
        <p:sp>
          <p:nvSpPr>
            <p:cNvPr id="32" name="Rectangle 31"/>
            <p:cNvSpPr/>
            <p:nvPr/>
          </p:nvSpPr>
          <p:spPr>
            <a:xfrm>
              <a:off x="5053993" y="2460936"/>
              <a:ext cx="3477204" cy="7955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141811" y="2496380"/>
              <a:ext cx="3146947" cy="664470"/>
              <a:chOff x="2970160" y="1695266"/>
              <a:chExt cx="3306446" cy="66447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970160" y="1695266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Applications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122560" y="1775972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Applications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74960" y="1887404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Applications</a:t>
                </a:r>
                <a:endParaRPr lang="en-US" dirty="0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942804" y="4160987"/>
            <a:ext cx="1274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Southbound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904025" y="3750786"/>
            <a:ext cx="0" cy="1112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215470" y="5726769"/>
            <a:ext cx="1572910" cy="732372"/>
            <a:chOff x="5053993" y="4807319"/>
            <a:chExt cx="3477204" cy="1253108"/>
          </a:xfrm>
        </p:grpSpPr>
        <p:sp>
          <p:nvSpPr>
            <p:cNvPr id="30" name="Rectangle 29"/>
            <p:cNvSpPr/>
            <p:nvPr/>
          </p:nvSpPr>
          <p:spPr>
            <a:xfrm>
              <a:off x="5053993" y="4807319"/>
              <a:ext cx="3477204" cy="12531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31909" y="4959719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 O.S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31908" y="5407368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 HW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375521" y="4853197"/>
            <a:ext cx="1572910" cy="732372"/>
            <a:chOff x="5053993" y="4807319"/>
            <a:chExt cx="3477204" cy="1253108"/>
          </a:xfrm>
        </p:grpSpPr>
        <p:sp>
          <p:nvSpPr>
            <p:cNvPr id="49" name="Rectangle 48"/>
            <p:cNvSpPr/>
            <p:nvPr/>
          </p:nvSpPr>
          <p:spPr>
            <a:xfrm>
              <a:off x="5053993" y="4807319"/>
              <a:ext cx="3477204" cy="12531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431909" y="4959719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 O.S</a:t>
              </a:r>
              <a:endParaRPr lang="en-US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431908" y="5407368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 HW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56069" y="5726769"/>
            <a:ext cx="1572910" cy="732372"/>
            <a:chOff x="5053993" y="4807319"/>
            <a:chExt cx="3477204" cy="1253108"/>
          </a:xfrm>
        </p:grpSpPr>
        <p:sp>
          <p:nvSpPr>
            <p:cNvPr id="53" name="Rectangle 52"/>
            <p:cNvSpPr/>
            <p:nvPr/>
          </p:nvSpPr>
          <p:spPr>
            <a:xfrm>
              <a:off x="5053993" y="4807319"/>
              <a:ext cx="3477204" cy="12531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431909" y="4959719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 O.S</a:t>
              </a:r>
              <a:endParaRPr lang="en-US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431908" y="5407368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 HW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061478" y="3780962"/>
            <a:ext cx="0" cy="1954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368797" y="3791204"/>
            <a:ext cx="0" cy="1954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ular Callout 60"/>
          <p:cNvSpPr/>
          <p:nvPr/>
        </p:nvSpPr>
        <p:spPr>
          <a:xfrm>
            <a:off x="4100937" y="2833831"/>
            <a:ext cx="1285483" cy="465174"/>
          </a:xfrm>
          <a:prstGeom prst="wedgeRectCallout">
            <a:avLst>
              <a:gd name="adj1" fmla="val 96553"/>
              <a:gd name="adj2" fmla="val 7614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Global View</a:t>
            </a:r>
            <a:endParaRPr lang="en-US" sz="1600" dirty="0"/>
          </a:p>
        </p:txBody>
      </p:sp>
      <p:sp>
        <p:nvSpPr>
          <p:cNvPr id="62" name="Rectangular Callout 61"/>
          <p:cNvSpPr/>
          <p:nvPr/>
        </p:nvSpPr>
        <p:spPr>
          <a:xfrm>
            <a:off x="3928049" y="4066652"/>
            <a:ext cx="1433951" cy="465174"/>
          </a:xfrm>
          <a:prstGeom prst="wedgeRectCallout">
            <a:avLst>
              <a:gd name="adj1" fmla="val 101368"/>
              <a:gd name="adj2" fmla="val 541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Programmatic</a:t>
            </a:r>
          </a:p>
          <a:p>
            <a:pPr algn="ctr"/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56" name="Text Placeholder 6"/>
          <p:cNvSpPr>
            <a:spLocks noGrp="1"/>
          </p:cNvSpPr>
          <p:nvPr>
            <p:ph type="body" idx="1"/>
          </p:nvPr>
        </p:nvSpPr>
        <p:spPr>
          <a:xfrm>
            <a:off x="457200" y="1017436"/>
            <a:ext cx="4040188" cy="706791"/>
          </a:xfrm>
        </p:spPr>
        <p:txBody>
          <a:bodyPr/>
          <a:lstStyle/>
          <a:p>
            <a:r>
              <a:rPr lang="en-US" dirty="0" smtClean="0"/>
              <a:t>Current Networking</a:t>
            </a:r>
            <a:endParaRPr lang="en-US" dirty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017436"/>
            <a:ext cx="4041775" cy="706791"/>
          </a:xfrm>
        </p:spPr>
        <p:txBody>
          <a:bodyPr/>
          <a:lstStyle/>
          <a:p>
            <a:r>
              <a:rPr lang="en-US" dirty="0" smtClean="0"/>
              <a:t>SDN Enabled Environment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2669" y="1269953"/>
            <a:ext cx="3502938" cy="52916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68007" y="1259149"/>
            <a:ext cx="5163402" cy="53024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58671" y="2412401"/>
            <a:ext cx="1316484" cy="886604"/>
            <a:chOff x="452538" y="2412401"/>
            <a:chExt cx="2662527" cy="1565640"/>
          </a:xfrm>
        </p:grpSpPr>
        <p:sp>
          <p:nvSpPr>
            <p:cNvPr id="64" name="Rectangle 63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6499" y="3114707"/>
              <a:ext cx="2477949" cy="4076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Network O.S.</a:t>
              </a:r>
              <a:endParaRPr lang="en-US" sz="9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6499" y="3550658"/>
              <a:ext cx="2477949" cy="4076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ASIC</a:t>
              </a:r>
              <a:endParaRPr lang="en-US" sz="9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7946" y="2637790"/>
              <a:ext cx="2222623" cy="407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Applications</a:t>
              </a:r>
              <a:endParaRPr lang="en-US" sz="9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6497" y="2583392"/>
              <a:ext cx="2444072" cy="407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Applications</a:t>
              </a:r>
              <a:endParaRPr lang="en-US" sz="9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93686" y="2512709"/>
            <a:ext cx="1316484" cy="886604"/>
            <a:chOff x="452538" y="2412401"/>
            <a:chExt cx="2662527" cy="1565640"/>
          </a:xfrm>
        </p:grpSpPr>
        <p:sp>
          <p:nvSpPr>
            <p:cNvPr id="71" name="Rectangle 70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6499" y="3114707"/>
              <a:ext cx="2477949" cy="4076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Network O.S.</a:t>
              </a:r>
              <a:endParaRPr lang="en-US" sz="9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6499" y="3550658"/>
              <a:ext cx="2477949" cy="4076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ASIC</a:t>
              </a:r>
              <a:endParaRPr lang="en-US" sz="9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57946" y="2637790"/>
              <a:ext cx="2222623" cy="407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Applications</a:t>
              </a:r>
              <a:endParaRPr lang="en-US" sz="9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6497" y="2583392"/>
              <a:ext cx="2444072" cy="407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Applications</a:t>
              </a:r>
              <a:endParaRPr lang="en-US" sz="9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235444" y="3799039"/>
            <a:ext cx="1316484" cy="886604"/>
            <a:chOff x="452538" y="2412401"/>
            <a:chExt cx="2662527" cy="1565640"/>
          </a:xfrm>
        </p:grpSpPr>
        <p:sp>
          <p:nvSpPr>
            <p:cNvPr id="77" name="Rectangle 76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6499" y="3114707"/>
              <a:ext cx="2477949" cy="4076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Network O.S.</a:t>
              </a:r>
              <a:endParaRPr lang="en-US" sz="9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6499" y="3550658"/>
              <a:ext cx="2477949" cy="4076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ASIC</a:t>
              </a:r>
              <a:endParaRPr lang="en-US" sz="9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7946" y="2637790"/>
              <a:ext cx="2222623" cy="407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Applications</a:t>
              </a:r>
              <a:endParaRPr lang="en-US" sz="9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6497" y="2583392"/>
              <a:ext cx="2444072" cy="407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Applications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924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SDN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017436"/>
            <a:ext cx="4040188" cy="706791"/>
          </a:xfrm>
        </p:spPr>
        <p:txBody>
          <a:bodyPr/>
          <a:lstStyle/>
          <a:p>
            <a:r>
              <a:rPr lang="en-US" dirty="0" smtClean="0"/>
              <a:t>Current Networking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017436"/>
            <a:ext cx="4041775" cy="706791"/>
          </a:xfrm>
        </p:spPr>
        <p:txBody>
          <a:bodyPr/>
          <a:lstStyle/>
          <a:p>
            <a:r>
              <a:rPr lang="en-US" dirty="0" smtClean="0"/>
              <a:t>SDN Enabled Environment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15470" y="1861827"/>
            <a:ext cx="2732961" cy="2193808"/>
            <a:chOff x="5215470" y="2312475"/>
            <a:chExt cx="3613509" cy="4146666"/>
          </a:xfrm>
        </p:grpSpPr>
        <p:grpSp>
          <p:nvGrpSpPr>
            <p:cNvPr id="46" name="Group 45"/>
            <p:cNvGrpSpPr/>
            <p:nvPr/>
          </p:nvGrpSpPr>
          <p:grpSpPr>
            <a:xfrm>
              <a:off x="5715323" y="3200548"/>
              <a:ext cx="2919114" cy="497527"/>
              <a:chOff x="5053993" y="3449312"/>
              <a:chExt cx="3477204" cy="57824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715323" y="2312475"/>
              <a:ext cx="2919113" cy="699914"/>
              <a:chOff x="5053993" y="2460936"/>
              <a:chExt cx="3477204" cy="79551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  <p:sp>
          <p:nvSpPr>
            <p:cNvPr id="36" name="TextBox 35"/>
            <p:cNvSpPr txBox="1"/>
            <p:nvPr/>
          </p:nvSpPr>
          <p:spPr>
            <a:xfrm>
              <a:off x="6991581" y="3986763"/>
              <a:ext cx="1177011" cy="814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Southbound</a:t>
              </a:r>
            </a:p>
            <a:p>
              <a:pPr algn="ctr"/>
              <a:r>
                <a:rPr lang="en-US" sz="1100" dirty="0" smtClean="0"/>
                <a:t>API</a:t>
              </a:r>
              <a:endParaRPr lang="en-US" sz="11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6904025" y="3750786"/>
              <a:ext cx="0" cy="111203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5215470" y="5726769"/>
              <a:ext cx="1572910" cy="732372"/>
              <a:chOff x="5053993" y="4807319"/>
              <a:chExt cx="3477204" cy="12531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053993" y="4807319"/>
                <a:ext cx="3477204" cy="125310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5431909" y="4959719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Switch O.S</a:t>
                </a:r>
                <a:endParaRPr lang="en-US" sz="11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431908" y="5407368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Switch HW</a:t>
                </a:r>
                <a:endParaRPr lang="en-US" sz="11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375521" y="4853197"/>
              <a:ext cx="1572910" cy="732372"/>
              <a:chOff x="5053993" y="4807319"/>
              <a:chExt cx="3477204" cy="1253108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053993" y="4807319"/>
                <a:ext cx="3477204" cy="125310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431909" y="4959719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Switch O.S</a:t>
                </a:r>
                <a:endParaRPr lang="en-US" sz="11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5431908" y="5407368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Switch HW</a:t>
                </a:r>
                <a:endParaRPr lang="en-US" sz="11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256069" y="5726769"/>
              <a:ext cx="1572910" cy="732372"/>
              <a:chOff x="5053993" y="4807319"/>
              <a:chExt cx="3477204" cy="125310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053993" y="4807319"/>
                <a:ext cx="3477204" cy="125310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5431909" y="4959719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Switch O.S</a:t>
                </a:r>
                <a:endParaRPr lang="en-US" sz="11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5431908" y="5407368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Switch HW</a:t>
                </a:r>
                <a:endParaRPr lang="en-US" sz="1100" dirty="0"/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6061478" y="3780962"/>
              <a:ext cx="0" cy="19543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8368797" y="3791204"/>
              <a:ext cx="0" cy="19543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112669" y="1269953"/>
            <a:ext cx="3502938" cy="52916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768007" y="1259149"/>
            <a:ext cx="5163402" cy="53024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8075" y="4393627"/>
            <a:ext cx="3301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Distributed protocols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Each switch has a brain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Hard to achieve optimal solution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Network configured indirectly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Configure protocols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Hope protocols converge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98526" y="4393627"/>
            <a:ext cx="4549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Global view of the network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Applications can achieve optimal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Southbound API gives fine grained control over switch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Network configured directly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Allows automation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Allows definition of new interfaces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203111" y="1970746"/>
            <a:ext cx="1316484" cy="886604"/>
            <a:chOff x="452538" y="2412401"/>
            <a:chExt cx="2662527" cy="1565640"/>
          </a:xfrm>
        </p:grpSpPr>
        <p:sp>
          <p:nvSpPr>
            <p:cNvPr id="59" name="Rectangle 58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6499" y="3114707"/>
              <a:ext cx="2477949" cy="4076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Network O.S.</a:t>
              </a:r>
              <a:endParaRPr lang="en-US" sz="9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6499" y="3550658"/>
              <a:ext cx="2477949" cy="4076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ASIC</a:t>
              </a:r>
              <a:endParaRPr lang="en-US" sz="9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7946" y="2637790"/>
              <a:ext cx="2222623" cy="407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Applications</a:t>
              </a:r>
              <a:endParaRPr lang="en-US" sz="9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6497" y="2583392"/>
              <a:ext cx="2444072" cy="407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Applications</a:t>
              </a:r>
              <a:endParaRPr lang="en-US" sz="9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938126" y="2071054"/>
            <a:ext cx="1316484" cy="886604"/>
            <a:chOff x="452538" y="2412401"/>
            <a:chExt cx="2662527" cy="1565640"/>
          </a:xfrm>
        </p:grpSpPr>
        <p:sp>
          <p:nvSpPr>
            <p:cNvPr id="68" name="Rectangle 67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6499" y="3114707"/>
              <a:ext cx="2477949" cy="4076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Network O.S.</a:t>
              </a:r>
              <a:endParaRPr lang="en-US" sz="9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6499" y="3550658"/>
              <a:ext cx="2477949" cy="4076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ASIC</a:t>
              </a:r>
              <a:endParaRPr lang="en-US" sz="9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7946" y="2637790"/>
              <a:ext cx="2222623" cy="407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Applications</a:t>
              </a:r>
              <a:endParaRPr lang="en-US" sz="9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6497" y="2583392"/>
              <a:ext cx="2444072" cy="407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Applications</a:t>
              </a:r>
              <a:endParaRPr lang="en-US" sz="9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279884" y="3357384"/>
            <a:ext cx="1316484" cy="886604"/>
            <a:chOff x="452538" y="2412401"/>
            <a:chExt cx="2662527" cy="1565640"/>
          </a:xfrm>
        </p:grpSpPr>
        <p:sp>
          <p:nvSpPr>
            <p:cNvPr id="74" name="Rectangle 73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6499" y="3114707"/>
              <a:ext cx="2477949" cy="4076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Network O.S.</a:t>
              </a:r>
              <a:endParaRPr lang="en-US" sz="9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6499" y="3550658"/>
              <a:ext cx="2477949" cy="4076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ASIC</a:t>
              </a:r>
              <a:endParaRPr lang="en-US" sz="9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7946" y="2637790"/>
              <a:ext cx="2222623" cy="407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Applications</a:t>
              </a:r>
              <a:endParaRPr lang="en-US" sz="9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6497" y="2583392"/>
              <a:ext cx="2444072" cy="407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Applications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495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SDN Works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705131" y="1869499"/>
            <a:ext cx="2207778" cy="263218"/>
            <a:chOff x="5053993" y="3449312"/>
            <a:chExt cx="3477204" cy="578240"/>
          </a:xfrm>
        </p:grpSpPr>
        <p:sp>
          <p:nvSpPr>
            <p:cNvPr id="32" name="Rectangle 31"/>
            <p:cNvSpPr/>
            <p:nvPr/>
          </p:nvSpPr>
          <p:spPr>
            <a:xfrm>
              <a:off x="5053993" y="3449312"/>
              <a:ext cx="3477204" cy="5782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1908" y="3502142"/>
              <a:ext cx="2856850" cy="472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Controller (N. O.S.)</a:t>
              </a:r>
              <a:endParaRPr lang="en-US" sz="11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5131" y="1399661"/>
            <a:ext cx="2207777" cy="370292"/>
            <a:chOff x="5053993" y="2460936"/>
            <a:chExt cx="3477204" cy="795510"/>
          </a:xfrm>
        </p:grpSpPr>
        <p:sp>
          <p:nvSpPr>
            <p:cNvPr id="27" name="Rectangle 26"/>
            <p:cNvSpPr/>
            <p:nvPr/>
          </p:nvSpPr>
          <p:spPr>
            <a:xfrm>
              <a:off x="5053993" y="2460936"/>
              <a:ext cx="3477204" cy="7955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141811" y="2496380"/>
              <a:ext cx="3146947" cy="664470"/>
              <a:chOff x="2970160" y="1695266"/>
              <a:chExt cx="3306446" cy="66447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70160" y="1695266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22560" y="1775972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4960" y="1887404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6357900" y="2500892"/>
            <a:ext cx="1270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Southbound</a:t>
            </a:r>
          </a:p>
          <a:p>
            <a:pPr algn="ctr"/>
            <a:r>
              <a:rPr lang="en-US" sz="1100" dirty="0" smtClean="0"/>
              <a:t>API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32" idx="2"/>
            <a:endCxn id="50" idx="0"/>
          </p:cNvCxnSpPr>
          <p:nvPr/>
        </p:nvCxnSpPr>
        <p:spPr>
          <a:xfrm>
            <a:off x="3809020" y="2132717"/>
            <a:ext cx="779349" cy="1323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4" idx="0"/>
          </p:cNvCxnSpPr>
          <p:nvPr/>
        </p:nvCxnSpPr>
        <p:spPr>
          <a:xfrm flipH="1">
            <a:off x="2667154" y="2132717"/>
            <a:ext cx="1062825" cy="1323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887805" y="3455917"/>
            <a:ext cx="1558697" cy="1363521"/>
            <a:chOff x="1386383" y="3747014"/>
            <a:chExt cx="1558697" cy="1363521"/>
          </a:xfrm>
        </p:grpSpPr>
        <p:sp>
          <p:nvSpPr>
            <p:cNvPr id="24" name="Rectangle 23"/>
            <p:cNvSpPr/>
            <p:nvPr/>
          </p:nvSpPr>
          <p:spPr>
            <a:xfrm>
              <a:off x="1386383" y="3747014"/>
              <a:ext cx="1558697" cy="136352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474032" y="3982727"/>
              <a:ext cx="1411613" cy="9719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H.W</a:t>
              </a:r>
              <a:endParaRPr lang="en-US" sz="11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499952" y="3794137"/>
              <a:ext cx="1353032" cy="1339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O.S</a:t>
              </a:r>
              <a:endParaRPr lang="en-US" sz="11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90670" y="41042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90669" y="4306631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90669" y="4503838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90670" y="47010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09020" y="3455917"/>
            <a:ext cx="1558697" cy="1363521"/>
            <a:chOff x="1386383" y="3747014"/>
            <a:chExt cx="1558697" cy="1363521"/>
          </a:xfrm>
        </p:grpSpPr>
        <p:sp>
          <p:nvSpPr>
            <p:cNvPr id="50" name="Rectangle 49"/>
            <p:cNvSpPr/>
            <p:nvPr/>
          </p:nvSpPr>
          <p:spPr>
            <a:xfrm>
              <a:off x="1386383" y="3747014"/>
              <a:ext cx="1558697" cy="136352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474032" y="3982727"/>
              <a:ext cx="1411613" cy="9719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H.W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499952" y="3794137"/>
              <a:ext cx="1353032" cy="1339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O.S</a:t>
              </a:r>
              <a:endParaRPr lang="en-US" sz="11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90670" y="41042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90669" y="4306631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90669" y="4503838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90670" y="47010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61" name="Group 48"/>
          <p:cNvGrpSpPr>
            <a:grpSpLocks/>
          </p:cNvGrpSpPr>
          <p:nvPr/>
        </p:nvGrpSpPr>
        <p:grpSpPr bwMode="auto">
          <a:xfrm>
            <a:off x="108158" y="4379624"/>
            <a:ext cx="911225" cy="909638"/>
            <a:chOff x="0" y="0"/>
            <a:chExt cx="816" cy="816"/>
          </a:xfrm>
        </p:grpSpPr>
        <p:pic>
          <p:nvPicPr>
            <p:cNvPr id="62" name="Picture 4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63" name="Group 50"/>
          <p:cNvGrpSpPr>
            <a:grpSpLocks/>
          </p:cNvGrpSpPr>
          <p:nvPr/>
        </p:nvGrpSpPr>
        <p:grpSpPr bwMode="auto">
          <a:xfrm>
            <a:off x="976580" y="5289262"/>
            <a:ext cx="911225" cy="911225"/>
            <a:chOff x="0" y="0"/>
            <a:chExt cx="816" cy="816"/>
          </a:xfrm>
        </p:grpSpPr>
        <p:pic>
          <p:nvPicPr>
            <p:cNvPr id="64" name="Picture 51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66" name="Group 48"/>
          <p:cNvGrpSpPr>
            <a:grpSpLocks/>
          </p:cNvGrpSpPr>
          <p:nvPr/>
        </p:nvGrpSpPr>
        <p:grpSpPr bwMode="auto">
          <a:xfrm>
            <a:off x="6459428" y="4152336"/>
            <a:ext cx="911225" cy="909638"/>
            <a:chOff x="0" y="0"/>
            <a:chExt cx="816" cy="816"/>
          </a:xfrm>
        </p:grpSpPr>
        <p:pic>
          <p:nvPicPr>
            <p:cNvPr id="67" name="Picture 4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68" name="Group 50"/>
          <p:cNvGrpSpPr>
            <a:grpSpLocks/>
          </p:cNvGrpSpPr>
          <p:nvPr/>
        </p:nvGrpSpPr>
        <p:grpSpPr bwMode="auto">
          <a:xfrm>
            <a:off x="5742756" y="5118373"/>
            <a:ext cx="911225" cy="911225"/>
            <a:chOff x="0" y="0"/>
            <a:chExt cx="816" cy="816"/>
          </a:xfrm>
        </p:grpSpPr>
        <p:pic>
          <p:nvPicPr>
            <p:cNvPr id="69" name="Picture 51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70" name="Right Brace 69"/>
          <p:cNvSpPr/>
          <p:nvPr/>
        </p:nvSpPr>
        <p:spPr>
          <a:xfrm>
            <a:off x="6081574" y="2212642"/>
            <a:ext cx="515473" cy="11442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Pick an SDN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06488" y="4260983"/>
            <a:ext cx="3246332" cy="11010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06488" y="2807360"/>
            <a:ext cx="3246332" cy="594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06488" y="1790931"/>
            <a:ext cx="3246332" cy="8180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96585" y="2861689"/>
            <a:ext cx="2856850" cy="4857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O.S.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858963" y="1827381"/>
            <a:ext cx="3146947" cy="683329"/>
            <a:chOff x="2970160" y="1695266"/>
            <a:chExt cx="3306446" cy="664470"/>
          </a:xfrm>
        </p:grpSpPr>
        <p:sp>
          <p:nvSpPr>
            <p:cNvPr id="14" name="Rectangle 13"/>
            <p:cNvSpPr/>
            <p:nvPr/>
          </p:nvSpPr>
          <p:spPr>
            <a:xfrm>
              <a:off x="2970160" y="1695266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2560" y="1775972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4960" y="1887404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33822" y="3539234"/>
            <a:ext cx="1274566" cy="66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Southbound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5233" y="3317643"/>
            <a:ext cx="763644" cy="538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SDN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95043" y="3402012"/>
            <a:ext cx="0" cy="8589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096586" y="4360636"/>
            <a:ext cx="2711802" cy="4603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Operating System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096585" y="4820991"/>
            <a:ext cx="2711802" cy="4603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Hardware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7132904" y="1886922"/>
            <a:ext cx="515473" cy="34750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033" y="3586678"/>
            <a:ext cx="306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Southbound AP!?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2591" y="5433613"/>
            <a:ext cx="234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switch hardware and OS closed?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2591" y="4497825"/>
            <a:ext cx="234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switch virtual or physical?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2592" y="2147355"/>
            <a:ext cx="2637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easy is it to develop on for the</a:t>
            </a:r>
          </a:p>
          <a:p>
            <a:r>
              <a:rPr lang="en-US" dirty="0" smtClean="0"/>
              <a:t>Controller platform?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9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C921A90-1D2D-EC4F-AD9B-9A2ECDB05DC6}" type="slidenum">
              <a:rPr lang="en-US"/>
              <a:pPr/>
              <a:t>14</a:t>
            </a:fld>
            <a:endParaRPr lang="en-US"/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403225" y="1220788"/>
            <a:ext cx="8335963" cy="838200"/>
          </a:xfrm>
          <a:prstGeom prst="roundRect">
            <a:avLst>
              <a:gd name="adj" fmla="val 16667"/>
            </a:avLst>
          </a:prstGeom>
          <a:solidFill>
            <a:srgbClr val="B3A2C7"/>
          </a:solidFill>
          <a:ln w="9525">
            <a:solidFill>
              <a:srgbClr val="604A7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endParaRPr lang="en-US" b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9667" name="Rectangle 3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r>
              <a:rPr lang="en-US" sz="3000"/>
              <a:t>The SDN Stack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390525" y="3238500"/>
            <a:ext cx="8334375" cy="712788"/>
          </a:xfrm>
          <a:prstGeom prst="roundRect">
            <a:avLst>
              <a:gd name="adj" fmla="val 16667"/>
            </a:avLst>
          </a:prstGeom>
          <a:solidFill>
            <a:srgbClr val="FDEADA"/>
          </a:solidFill>
          <a:ln w="9525">
            <a:solidFill>
              <a:srgbClr val="FDEADA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9317" name="TextBox 25"/>
          <p:cNvSpPr txBox="1">
            <a:spLocks noChangeArrowheads="1"/>
          </p:cNvSpPr>
          <p:nvPr/>
        </p:nvSpPr>
        <p:spPr bwMode="auto">
          <a:xfrm>
            <a:off x="7351713" y="3344863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2400" b="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Controller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542925" y="3330575"/>
            <a:ext cx="1033463" cy="522288"/>
          </a:xfrm>
          <a:prstGeom prst="roundRect">
            <a:avLst>
              <a:gd name="adj" fmla="val 16667"/>
            </a:avLst>
          </a:prstGeom>
          <a:solidFill>
            <a:srgbClr val="E46C0A">
              <a:alpha val="76862"/>
            </a:srgbClr>
          </a:solidFill>
          <a:ln w="9525">
            <a:solidFill>
              <a:srgbClr val="E46C0A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NOX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90525" y="4008438"/>
            <a:ext cx="8334375" cy="887412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9525">
            <a:solidFill>
              <a:srgbClr val="DBEEF4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9320" name="TextBox 22"/>
          <p:cNvSpPr txBox="1">
            <a:spLocks noChangeArrowheads="1"/>
          </p:cNvSpPr>
          <p:nvPr/>
        </p:nvSpPr>
        <p:spPr bwMode="auto">
          <a:xfrm>
            <a:off x="7467600" y="4008438"/>
            <a:ext cx="1301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buClrTx/>
              <a:buSzTx/>
              <a:buFontTx/>
              <a:buNone/>
            </a:pPr>
            <a:r>
              <a:rPr lang="en-US" sz="2400" b="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Slicing</a:t>
            </a:r>
          </a:p>
          <a:p>
            <a:pPr algn="r">
              <a:buClrTx/>
              <a:buSzTx/>
              <a:buFontTx/>
              <a:buNone/>
            </a:pPr>
            <a:r>
              <a:rPr lang="en-US" sz="2400" b="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Software</a:t>
            </a:r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2870200" y="4254500"/>
            <a:ext cx="3313113" cy="522288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9525">
            <a:solidFill>
              <a:srgbClr val="215968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FlowVisor</a:t>
            </a:r>
          </a:p>
        </p:txBody>
      </p:sp>
      <p:cxnSp>
        <p:nvCxnSpPr>
          <p:cNvPr id="33" name="Straight Arrow Connector 32"/>
          <p:cNvCxnSpPr>
            <a:cxnSpLocks noChangeShapeType="1"/>
            <a:stCxn id="25" idx="1"/>
          </p:cNvCxnSpPr>
          <p:nvPr/>
        </p:nvCxnSpPr>
        <p:spPr bwMode="auto">
          <a:xfrm rot="10800000">
            <a:off x="2465388" y="4514850"/>
            <a:ext cx="404812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1233488" y="4210050"/>
            <a:ext cx="1220787" cy="520700"/>
          </a:xfrm>
          <a:prstGeom prst="roundRect">
            <a:avLst>
              <a:gd name="adj" fmla="val 16667"/>
            </a:avLst>
          </a:prstGeom>
          <a:solidFill>
            <a:srgbClr val="31859C">
              <a:alpha val="70979"/>
            </a:srgbClr>
          </a:solidFill>
          <a:ln w="9525">
            <a:solidFill>
              <a:srgbClr val="31859C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SzTx/>
              <a:buFontTx/>
              <a:buNone/>
            </a:pPr>
            <a:r>
              <a:rPr lang="en-US" b="0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FlowVisor</a:t>
            </a:r>
          </a:p>
          <a:p>
            <a:pPr algn="ctr">
              <a:buClrTx/>
              <a:buSzTx/>
              <a:buFontTx/>
              <a:buNone/>
            </a:pPr>
            <a:r>
              <a:rPr lang="en-US" b="0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Console</a:t>
            </a:r>
          </a:p>
        </p:txBody>
      </p:sp>
      <p:sp>
        <p:nvSpPr>
          <p:cNvPr id="48" name="Slide Number Placeholder 47"/>
          <p:cNvSpPr txBox="1">
            <a:spLocks noGrp="1"/>
          </p:cNvSpPr>
          <p:nvPr/>
        </p:nvSpPr>
        <p:spPr bwMode="auto">
          <a:xfrm>
            <a:off x="6181725" y="64706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Tx/>
              <a:buSzTx/>
              <a:buFontTx/>
              <a:buNone/>
            </a:pPr>
            <a:fld id="{A8B39ACB-0CDE-734A-8A47-064C653542C2}" type="slidenum">
              <a:rPr lang="en-US" sz="1200" b="0">
                <a:solidFill>
                  <a:srgbClr val="898989"/>
                </a:solidFill>
                <a:latin typeface="Calibri" charset="0"/>
                <a:ea typeface="MS PGothic" charset="0"/>
                <a:cs typeface="MS PGothic" charset="0"/>
              </a:rPr>
              <a:pPr algn="r">
                <a:buClrTx/>
                <a:buSzTx/>
                <a:buFontTx/>
                <a:buNone/>
              </a:pPr>
              <a:t>14</a:t>
            </a:fld>
            <a:endParaRPr lang="en-US" sz="1200" b="0">
              <a:solidFill>
                <a:srgbClr val="898989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90525" y="2095500"/>
            <a:ext cx="8334375" cy="1089025"/>
          </a:xfrm>
          <a:prstGeom prst="roundRect">
            <a:avLst>
              <a:gd name="adj" fmla="val 16667"/>
            </a:avLst>
          </a:prstGeom>
          <a:solidFill>
            <a:srgbClr val="F2DCDB"/>
          </a:solidFill>
          <a:ln w="9525">
            <a:solidFill>
              <a:srgbClr val="F2DCDB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9326" name="TextBox 26"/>
          <p:cNvSpPr txBox="1">
            <a:spLocks noChangeArrowheads="1"/>
          </p:cNvSpPr>
          <p:nvPr/>
        </p:nvSpPr>
        <p:spPr bwMode="auto">
          <a:xfrm>
            <a:off x="7065963" y="2476500"/>
            <a:ext cx="170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2400" b="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Applications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1990725" y="2476500"/>
            <a:ext cx="1335088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953735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LAVI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542925" y="2476500"/>
            <a:ext cx="1335088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953735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ENVI (GUI)</a:t>
            </a:r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5038725" y="2476500"/>
            <a:ext cx="1828800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953735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</a:pPr>
            <a:r>
              <a:rPr lang="en-US" b="0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…</a:t>
            </a: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3438525" y="2501900"/>
            <a:ext cx="1466850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953735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n-Casting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90525" y="4957763"/>
            <a:ext cx="8334375" cy="1755775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4533900" y="5302250"/>
            <a:ext cx="1343025" cy="522288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sz="1700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NetFPGA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200400" y="5302250"/>
            <a:ext cx="1295400" cy="522288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sz="1700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Software </a:t>
            </a:r>
          </a:p>
          <a:p>
            <a:pPr algn="ctr">
              <a:buClrTx/>
              <a:buSzTx/>
              <a:buFontTx/>
              <a:buNone/>
              <a:defRPr/>
            </a:pPr>
            <a:r>
              <a:rPr lang="en-US" sz="1700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Ref. Switch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5915025" y="5302250"/>
            <a:ext cx="1355725" cy="522288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sz="1700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Broadcom </a:t>
            </a:r>
          </a:p>
          <a:p>
            <a:pPr algn="ctr">
              <a:buClrTx/>
              <a:buSzTx/>
              <a:buFontTx/>
              <a:buNone/>
              <a:defRPr/>
            </a:pPr>
            <a:r>
              <a:rPr lang="en-US" sz="1700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Ref. Switch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200400" y="5976938"/>
            <a:ext cx="1295400" cy="522287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sz="1700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OpenWRT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4533900" y="5976938"/>
            <a:ext cx="1371600" cy="522287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sz="1700" b="0" dirty="0" err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PCEngine</a:t>
            </a:r>
            <a:r>
              <a:rPr lang="en-US" sz="1700" b="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 </a:t>
            </a:r>
            <a:br>
              <a:rPr lang="en-US" sz="1700" b="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</a:br>
            <a:r>
              <a:rPr lang="en-US" sz="1700" b="0" dirty="0" err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WiFi</a:t>
            </a:r>
            <a:r>
              <a:rPr lang="en-US" sz="1700" b="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AP</a:t>
            </a:r>
          </a:p>
        </p:txBody>
      </p:sp>
      <p:sp>
        <p:nvSpPr>
          <p:cNvPr id="269337" name="TextBox 18"/>
          <p:cNvSpPr txBox="1">
            <a:spLocks noChangeArrowheads="1"/>
          </p:cNvSpPr>
          <p:nvPr/>
        </p:nvSpPr>
        <p:spPr bwMode="auto">
          <a:xfrm>
            <a:off x="627063" y="4989513"/>
            <a:ext cx="2166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b="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Commercial Switches</a:t>
            </a:r>
          </a:p>
        </p:txBody>
      </p:sp>
      <p:sp>
        <p:nvSpPr>
          <p:cNvPr id="269339" name="TextBox 21"/>
          <p:cNvSpPr txBox="1">
            <a:spLocks noChangeArrowheads="1"/>
          </p:cNvSpPr>
          <p:nvPr/>
        </p:nvSpPr>
        <p:spPr bwMode="auto">
          <a:xfrm>
            <a:off x="7332663" y="5465763"/>
            <a:ext cx="14462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2400" b="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OpenFlow</a:t>
            </a:r>
          </a:p>
          <a:p>
            <a:pPr>
              <a:buClrTx/>
              <a:buSzTx/>
              <a:buFontTx/>
              <a:buNone/>
            </a:pPr>
            <a:r>
              <a:rPr lang="en-US" sz="2400" b="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Switches</a:t>
            </a:r>
          </a:p>
        </p:txBody>
      </p:sp>
      <p:sp>
        <p:nvSpPr>
          <p:cNvPr id="2" name="Rounded Rectangle 27"/>
          <p:cNvSpPr>
            <a:spLocks noChangeArrowheads="1"/>
          </p:cNvSpPr>
          <p:nvPr/>
        </p:nvSpPr>
        <p:spPr bwMode="auto">
          <a:xfrm>
            <a:off x="5705475" y="3340100"/>
            <a:ext cx="895350" cy="522288"/>
          </a:xfrm>
          <a:prstGeom prst="roundRect">
            <a:avLst>
              <a:gd name="adj" fmla="val 16667"/>
            </a:avLst>
          </a:prstGeom>
          <a:solidFill>
            <a:srgbClr val="E46C0A">
              <a:alpha val="76862"/>
            </a:srgbClr>
          </a:solidFill>
          <a:ln w="9525">
            <a:solidFill>
              <a:srgbClr val="E46C0A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</a:pPr>
            <a:r>
              <a:rPr lang="en-US" b="0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…</a:t>
            </a:r>
          </a:p>
        </p:txBody>
      </p:sp>
      <p:sp>
        <p:nvSpPr>
          <p:cNvPr id="269342" name="TextBox 26"/>
          <p:cNvSpPr txBox="1">
            <a:spLocks noChangeArrowheads="1"/>
          </p:cNvSpPr>
          <p:nvPr/>
        </p:nvSpPr>
        <p:spPr bwMode="auto">
          <a:xfrm>
            <a:off x="6553200" y="1333500"/>
            <a:ext cx="2155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  <a:buClrTx/>
              <a:buSzTx/>
              <a:buFontTx/>
              <a:buNone/>
            </a:pPr>
            <a:r>
              <a:rPr lang="en-US" sz="2400" b="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Monitoring/</a:t>
            </a:r>
            <a:br>
              <a:rPr lang="en-US" sz="2400" b="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</a:br>
            <a:r>
              <a:rPr lang="en-US" sz="2400" b="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debugging tools</a:t>
            </a:r>
          </a:p>
        </p:txBody>
      </p:sp>
      <p:sp>
        <p:nvSpPr>
          <p:cNvPr id="3" name="Rounded Rectangle 37"/>
          <p:cNvSpPr>
            <a:spLocks noChangeArrowheads="1"/>
          </p:cNvSpPr>
          <p:nvPr/>
        </p:nvSpPr>
        <p:spPr bwMode="auto">
          <a:xfrm>
            <a:off x="2371725" y="1409700"/>
            <a:ext cx="1335088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953735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oflops</a:t>
            </a:r>
          </a:p>
        </p:txBody>
      </p:sp>
      <p:sp>
        <p:nvSpPr>
          <p:cNvPr id="4" name="Rounded Rectangle 38"/>
          <p:cNvSpPr>
            <a:spLocks noChangeArrowheads="1"/>
          </p:cNvSpPr>
          <p:nvPr/>
        </p:nvSpPr>
        <p:spPr bwMode="auto">
          <a:xfrm>
            <a:off x="923925" y="1409700"/>
            <a:ext cx="1335088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953735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oftrace</a:t>
            </a:r>
          </a:p>
        </p:txBody>
      </p:sp>
      <p:sp>
        <p:nvSpPr>
          <p:cNvPr id="5" name="Rounded Rectangle 63"/>
          <p:cNvSpPr>
            <a:spLocks noChangeArrowheads="1"/>
          </p:cNvSpPr>
          <p:nvPr/>
        </p:nvSpPr>
        <p:spPr bwMode="auto">
          <a:xfrm>
            <a:off x="3819525" y="1435100"/>
            <a:ext cx="1466850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953735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openseer</a:t>
            </a:r>
          </a:p>
        </p:txBody>
      </p:sp>
      <p:sp>
        <p:nvSpPr>
          <p:cNvPr id="6" name="Rounded Rectangle 16"/>
          <p:cNvSpPr>
            <a:spLocks noChangeArrowheads="1"/>
          </p:cNvSpPr>
          <p:nvPr/>
        </p:nvSpPr>
        <p:spPr bwMode="auto">
          <a:xfrm>
            <a:off x="5930900" y="5967413"/>
            <a:ext cx="1308100" cy="522287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sz="1700" b="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Open </a:t>
            </a:r>
            <a:r>
              <a:rPr lang="en-US" sz="1700" b="0" dirty="0" err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vSwitch</a:t>
            </a:r>
            <a:endParaRPr lang="en-US" sz="1700" b="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ounded Rectangle 13"/>
          <p:cNvSpPr>
            <a:spLocks noChangeArrowheads="1"/>
          </p:cNvSpPr>
          <p:nvPr/>
        </p:nvSpPr>
        <p:spPr bwMode="auto">
          <a:xfrm>
            <a:off x="657225" y="5448300"/>
            <a:ext cx="1911350" cy="936625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</a:pPr>
            <a:r>
              <a:rPr lang="en-US" sz="1700" b="0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HP, IBM, NEC, Pronto, Juniper.. and many more </a:t>
            </a:r>
          </a:p>
        </p:txBody>
      </p:sp>
      <p:sp>
        <p:nvSpPr>
          <p:cNvPr id="8" name="Rounded Rectangle 27"/>
          <p:cNvSpPr>
            <a:spLocks noChangeArrowheads="1"/>
          </p:cNvSpPr>
          <p:nvPr/>
        </p:nvSpPr>
        <p:spPr bwMode="auto">
          <a:xfrm>
            <a:off x="1804988" y="3330575"/>
            <a:ext cx="1131887" cy="522288"/>
          </a:xfrm>
          <a:prstGeom prst="roundRect">
            <a:avLst>
              <a:gd name="adj" fmla="val 16667"/>
            </a:avLst>
          </a:prstGeom>
          <a:solidFill>
            <a:srgbClr val="E46C0A">
              <a:alpha val="76862"/>
            </a:srgbClr>
          </a:solidFill>
          <a:ln w="9525">
            <a:solidFill>
              <a:srgbClr val="E46C0A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Beacon</a:t>
            </a:r>
          </a:p>
        </p:txBody>
      </p:sp>
      <p:sp>
        <p:nvSpPr>
          <p:cNvPr id="9" name="Rounded Rectangle 27"/>
          <p:cNvSpPr>
            <a:spLocks noChangeArrowheads="1"/>
          </p:cNvSpPr>
          <p:nvPr/>
        </p:nvSpPr>
        <p:spPr bwMode="auto">
          <a:xfrm>
            <a:off x="3200400" y="3344863"/>
            <a:ext cx="895350" cy="522287"/>
          </a:xfrm>
          <a:prstGeom prst="roundRect">
            <a:avLst>
              <a:gd name="adj" fmla="val 16667"/>
            </a:avLst>
          </a:prstGeom>
          <a:solidFill>
            <a:srgbClr val="E46C0A">
              <a:alpha val="76862"/>
            </a:srgbClr>
          </a:solidFill>
          <a:ln w="9525">
            <a:solidFill>
              <a:srgbClr val="E46C0A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0" dirty="0" err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Trema</a:t>
            </a:r>
            <a:endParaRPr lang="en-US" b="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ounded Rectangle 27"/>
          <p:cNvSpPr>
            <a:spLocks noChangeArrowheads="1"/>
          </p:cNvSpPr>
          <p:nvPr/>
        </p:nvSpPr>
        <p:spPr bwMode="auto">
          <a:xfrm>
            <a:off x="4343400" y="3352800"/>
            <a:ext cx="1219200" cy="522288"/>
          </a:xfrm>
          <a:prstGeom prst="roundRect">
            <a:avLst>
              <a:gd name="adj" fmla="val 16667"/>
            </a:avLst>
          </a:prstGeom>
          <a:solidFill>
            <a:srgbClr val="E46C0A">
              <a:alpha val="76862"/>
            </a:srgbClr>
          </a:solidFill>
          <a:ln w="9525">
            <a:solidFill>
              <a:srgbClr val="E46C0A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</a:pPr>
            <a:r>
              <a:rPr lang="en-US" b="0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FloodLight</a:t>
            </a:r>
          </a:p>
        </p:txBody>
      </p:sp>
      <p:sp>
        <p:nvSpPr>
          <p:cNvPr id="369701" name="Text Box 37"/>
          <p:cNvSpPr txBox="1">
            <a:spLocks noChangeArrowheads="1"/>
          </p:cNvSpPr>
          <p:nvPr/>
        </p:nvSpPr>
        <p:spPr bwMode="auto">
          <a:xfrm>
            <a:off x="304800" y="6564313"/>
            <a:ext cx="18637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3038" indent="-173038"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Tx/>
              <a:buFont typeface="Wingdings" charset="0"/>
              <a:buNone/>
            </a:pPr>
            <a:r>
              <a:rPr lang="en-US" sz="800" b="0">
                <a:solidFill>
                  <a:schemeClr val="bg2"/>
                </a:solidFill>
              </a:rPr>
              <a:t>Source:  SDN Tutorial  by B. Heller</a:t>
            </a:r>
          </a:p>
          <a:p>
            <a:pPr defTabSz="9144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Tx/>
              <a:buFont typeface="Wingdings" charset="0"/>
              <a:buNone/>
            </a:pPr>
            <a:r>
              <a:rPr lang="en-US" sz="800" b="0">
                <a:solidFill>
                  <a:schemeClr val="bg2"/>
                </a:solidFill>
              </a:rPr>
              <a:t>Open Networking Summit, April 2012</a:t>
            </a:r>
          </a:p>
        </p:txBody>
      </p:sp>
    </p:spTree>
    <p:extLst>
      <p:ext uri="{BB962C8B-B14F-4D97-AF65-F5344CB8AC3E}">
        <p14:creationId xmlns:p14="http://schemas.microsoft.com/office/powerpoint/2010/main" val="5131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1" grpId="0" animBg="1"/>
      <p:bldP spid="269317" grpId="0"/>
      <p:bldP spid="28" grpId="0" animBg="1"/>
      <p:bldP spid="30" grpId="0" animBg="1"/>
      <p:bldP spid="269320" grpId="0"/>
      <p:bldP spid="25" grpId="0" animBg="1"/>
      <p:bldP spid="34" grpId="0" animBg="1"/>
      <p:bldP spid="48" grpId="0"/>
      <p:bldP spid="37" grpId="0" animBg="1"/>
      <p:bldP spid="269326" grpId="0"/>
      <p:bldP spid="38" grpId="0" animBg="1"/>
      <p:bldP spid="39" grpId="0" animBg="1"/>
      <p:bldP spid="63" grpId="0" animBg="1"/>
      <p:bldP spid="64" grpId="0" animBg="1"/>
      <p:bldP spid="2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9337" grpId="0"/>
      <p:bldP spid="269339" grpId="0"/>
      <p:bldP spid="2" grpId="0" animBg="1"/>
      <p:bldP spid="26934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Dimensions of SDN Environments:</a:t>
            </a:r>
            <a:br>
              <a:rPr lang="en-US" dirty="0" smtClean="0"/>
            </a:br>
            <a:r>
              <a:rPr lang="en-US" dirty="0" smtClean="0"/>
              <a:t>Vendor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Vertical Stacks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Vendor bundles switch and switch OS</a:t>
            </a:r>
          </a:p>
          <a:p>
            <a:pPr lvl="1"/>
            <a:r>
              <a:rPr lang="en-US" dirty="0" smtClean="0"/>
              <a:t>Restricted to vendor OS and </a:t>
            </a:r>
            <a:r>
              <a:rPr lang="en-US" dirty="0"/>
              <a:t>v</a:t>
            </a:r>
            <a:r>
              <a:rPr lang="en-US" dirty="0" smtClean="0"/>
              <a:t>endor interface</a:t>
            </a:r>
          </a:p>
          <a:p>
            <a:pPr lvl="1"/>
            <a:endParaRPr lang="en-US" dirty="0"/>
          </a:p>
          <a:p>
            <a:r>
              <a:rPr lang="en-US" dirty="0" smtClean="0"/>
              <a:t>Low operational overhead</a:t>
            </a:r>
          </a:p>
          <a:p>
            <a:pPr lvl="1"/>
            <a:r>
              <a:rPr lang="en-US" dirty="0" smtClean="0"/>
              <a:t>One stop shop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Whitebox</a:t>
            </a:r>
            <a:r>
              <a:rPr lang="en-US" dirty="0" smtClean="0"/>
              <a:t> Networking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Vendor provides hardware with no switch OS</a:t>
            </a:r>
          </a:p>
          <a:p>
            <a:r>
              <a:rPr lang="en-US" dirty="0" smtClean="0"/>
              <a:t>Switch OS provided by third party</a:t>
            </a:r>
          </a:p>
          <a:p>
            <a:pPr lvl="1"/>
            <a:r>
              <a:rPr lang="en-US" dirty="0" smtClean="0"/>
              <a:t>Flexibility in picking OS</a:t>
            </a:r>
          </a:p>
          <a:p>
            <a:pPr lvl="1"/>
            <a:endParaRPr lang="en-US" dirty="0"/>
          </a:p>
          <a:p>
            <a:r>
              <a:rPr lang="en-US" dirty="0" smtClean="0"/>
              <a:t>High operational overhead</a:t>
            </a:r>
          </a:p>
          <a:p>
            <a:pPr lvl="1"/>
            <a:r>
              <a:rPr lang="en-US" dirty="0" smtClean="0"/>
              <a:t>Must deal with multiple vendors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4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Dimensions of SDN Environments:</a:t>
            </a:r>
            <a:br>
              <a:rPr lang="en-US" dirty="0" smtClean="0"/>
            </a:br>
            <a:r>
              <a:rPr lang="en-US" dirty="0" smtClean="0"/>
              <a:t>Switch Hardware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Virtual: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 smtClean="0"/>
              <a:t>Pure software implementation</a:t>
            </a:r>
          </a:p>
          <a:p>
            <a:pPr lvl="1"/>
            <a:r>
              <a:rPr lang="en-US" sz="1600" dirty="0" smtClean="0"/>
              <a:t>Assumes programmable virtual switches</a:t>
            </a:r>
          </a:p>
          <a:p>
            <a:pPr lvl="1"/>
            <a:r>
              <a:rPr lang="en-US" sz="1600" dirty="0" smtClean="0"/>
              <a:t>Run in Hypervisor or in the OS</a:t>
            </a:r>
          </a:p>
          <a:p>
            <a:pPr lvl="1"/>
            <a:r>
              <a:rPr lang="en-US" sz="1600" dirty="0" smtClean="0"/>
              <a:t>Larger Flow Table entries (more memory and CPU)</a:t>
            </a:r>
          </a:p>
          <a:p>
            <a:r>
              <a:rPr lang="en-US" sz="1800" dirty="0" smtClean="0"/>
              <a:t>Backward compatible</a:t>
            </a:r>
          </a:p>
          <a:p>
            <a:pPr lvl="1"/>
            <a:r>
              <a:rPr lang="en-US" sz="1600" dirty="0" smtClean="0"/>
              <a:t>Physical switches run traditional protocols</a:t>
            </a:r>
          </a:p>
          <a:p>
            <a:r>
              <a:rPr lang="en-US" sz="1800" dirty="0" smtClean="0"/>
              <a:t>Traffic sent in tunnels</a:t>
            </a:r>
          </a:p>
          <a:p>
            <a:pPr lvl="1"/>
            <a:r>
              <a:rPr lang="en-US" sz="1600" dirty="0"/>
              <a:t>Lack of visibility into physical </a:t>
            </a:r>
            <a:r>
              <a:rPr lang="en-US" sz="1600" dirty="0" smtClean="0"/>
              <a:t>network</a:t>
            </a:r>
          </a:p>
          <a:p>
            <a:pPr lvl="1"/>
            <a:endParaRPr lang="en-US" dirty="0"/>
          </a:p>
          <a:p>
            <a:pPr lvl="1"/>
            <a:endParaRPr lang="en-US" sz="2200" dirty="0" smtClean="0"/>
          </a:p>
          <a:p>
            <a:pPr lvl="1"/>
            <a:endParaRPr lang="en-US" dirty="0" smtClean="0"/>
          </a:p>
          <a:p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Physical: Underlay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 smtClean="0"/>
              <a:t>Fine </a:t>
            </a:r>
            <a:r>
              <a:rPr lang="en-US" sz="1800" dirty="0"/>
              <a:t>grained control and visibility into network</a:t>
            </a:r>
          </a:p>
          <a:p>
            <a:r>
              <a:rPr lang="en-US" sz="1800" dirty="0" smtClean="0"/>
              <a:t>Assumes specialized hardware</a:t>
            </a:r>
          </a:p>
          <a:p>
            <a:pPr lvl="1"/>
            <a:r>
              <a:rPr lang="en-US" sz="1800" dirty="0" smtClean="0"/>
              <a:t>Limited Flow Table entries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904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Dimensions of SDN </a:t>
            </a:r>
            <a:r>
              <a:rPr lang="en-US" dirty="0"/>
              <a:t>Environments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Southbound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Flexible matching</a:t>
            </a:r>
          </a:p>
          <a:p>
            <a:pPr lvl="1"/>
            <a:r>
              <a:rPr lang="en-US" dirty="0" smtClean="0"/>
              <a:t>L2, L3, VLAN, MPLS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Flexible actions</a:t>
            </a:r>
          </a:p>
          <a:p>
            <a:pPr lvl="1"/>
            <a:r>
              <a:rPr lang="en-US" dirty="0" smtClean="0"/>
              <a:t>Encapsulation: IP-in-IP</a:t>
            </a:r>
          </a:p>
          <a:p>
            <a:pPr lvl="1"/>
            <a:r>
              <a:rPr lang="en-US" dirty="0" smtClean="0"/>
              <a:t>Address rewriting: </a:t>
            </a:r>
          </a:p>
          <a:p>
            <a:pPr lvl="2"/>
            <a:r>
              <a:rPr lang="en-US" dirty="0" smtClean="0"/>
              <a:t>IP address</a:t>
            </a:r>
          </a:p>
          <a:p>
            <a:pPr lvl="2"/>
            <a:r>
              <a:rPr lang="en-US" dirty="0" smtClean="0"/>
              <a:t>Mac address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BGP/XMPP/IS-IS/</a:t>
            </a:r>
            <a:r>
              <a:rPr lang="en-US" dirty="0" err="1" smtClean="0"/>
              <a:t>NetConf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Limited matching</a:t>
            </a:r>
          </a:p>
          <a:p>
            <a:pPr lvl="1"/>
            <a:r>
              <a:rPr lang="en-US" dirty="0" smtClean="0"/>
              <a:t>IS-IS: L3</a:t>
            </a:r>
          </a:p>
          <a:p>
            <a:pPr lvl="1"/>
            <a:r>
              <a:rPr lang="en-US" dirty="0" smtClean="0"/>
              <a:t>BGP+MPLS: L3+MPLS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Limited actions</a:t>
            </a:r>
          </a:p>
          <a:p>
            <a:pPr lvl="1"/>
            <a:r>
              <a:rPr lang="en-US" dirty="0" smtClean="0"/>
              <a:t>L3/l2 forwarding</a:t>
            </a:r>
          </a:p>
          <a:p>
            <a:pPr lvl="1"/>
            <a:r>
              <a:rPr lang="en-US" dirty="0" smtClean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87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Dimensions of SDN Environments:</a:t>
            </a:r>
            <a:br>
              <a:rPr lang="en-US" dirty="0" smtClean="0"/>
            </a:br>
            <a:r>
              <a:rPr lang="en-US" dirty="0" smtClean="0"/>
              <a:t>Controller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Modular Controllers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smtClean="0"/>
              <a:t>Application code manipulates forwarding rules</a:t>
            </a:r>
          </a:p>
          <a:p>
            <a:pPr lvl="1"/>
            <a:r>
              <a:rPr lang="en-US" sz="1800" dirty="0" smtClean="0"/>
              <a:t>E.g. </a:t>
            </a:r>
            <a:r>
              <a:rPr lang="en-US" sz="1800" dirty="0" err="1" smtClean="0"/>
              <a:t>OpenDaylight</a:t>
            </a:r>
            <a:r>
              <a:rPr lang="en-US" sz="1800" dirty="0" smtClean="0"/>
              <a:t>, Floodlight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Written in imperative languages</a:t>
            </a:r>
          </a:p>
          <a:p>
            <a:pPr lvl="1"/>
            <a:r>
              <a:rPr lang="en-US" sz="1800" dirty="0" smtClean="0"/>
              <a:t>Java, C++, Python</a:t>
            </a:r>
          </a:p>
          <a:p>
            <a:endParaRPr lang="en-US" sz="2200" dirty="0"/>
          </a:p>
          <a:p>
            <a:r>
              <a:rPr lang="en-US" sz="2200" dirty="0" smtClean="0"/>
              <a:t>Dominant controller style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High Level Controllers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 smtClean="0"/>
              <a:t>Application code specifies declarative policies</a:t>
            </a:r>
          </a:p>
          <a:p>
            <a:pPr lvl="1"/>
            <a:r>
              <a:rPr lang="en-US" sz="1600" dirty="0" smtClean="0"/>
              <a:t>E.g. Frenetic, </a:t>
            </a:r>
            <a:r>
              <a:rPr lang="en-US" sz="1600" dirty="0" err="1" smtClean="0"/>
              <a:t>McNettle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1800" dirty="0" smtClean="0"/>
              <a:t>Application code is verifiable</a:t>
            </a:r>
          </a:p>
          <a:p>
            <a:pPr lvl="1"/>
            <a:r>
              <a:rPr lang="en-US" sz="1600" dirty="0" smtClean="0"/>
              <a:t>Amendable to formal verification</a:t>
            </a:r>
          </a:p>
          <a:p>
            <a:pPr lvl="1"/>
            <a:endParaRPr lang="en-US" sz="1600" dirty="0"/>
          </a:p>
          <a:p>
            <a:r>
              <a:rPr lang="en-US" dirty="0" smtClean="0"/>
              <a:t>Written in functional languages</a:t>
            </a:r>
          </a:p>
          <a:p>
            <a:pPr lvl="1"/>
            <a:r>
              <a:rPr lang="en-US" dirty="0" smtClean="0"/>
              <a:t>Nettle, </a:t>
            </a:r>
            <a:r>
              <a:rPr lang="en-US" dirty="0" err="1" smtClean="0"/>
              <a:t>OCamal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0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26"/>
            <a:ext cx="3008313" cy="1162050"/>
          </a:xfrm>
        </p:spPr>
        <p:txBody>
          <a:bodyPr/>
          <a:lstStyle/>
          <a:p>
            <a:r>
              <a:rPr lang="en-US" dirty="0" err="1" smtClean="0"/>
              <a:t>BigSwitch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209776"/>
            <a:ext cx="3008313" cy="2118729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Controller Type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Modular: Floodlight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Southbound API: </a:t>
            </a:r>
            <a:r>
              <a:rPr lang="en-US" dirty="0" err="1" smtClean="0"/>
              <a:t>OpenFlow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OpenFlow</a:t>
            </a:r>
            <a:r>
              <a:rPr lang="en-US" dirty="0" smtClean="0"/>
              <a:t> 1.3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SDN Device: </a:t>
            </a:r>
            <a:r>
              <a:rPr lang="en-US" dirty="0" err="1" smtClean="0"/>
              <a:t>Whitebox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 (indigo)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SDN Flavor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Underlay+Overlay</a:t>
            </a:r>
            <a:endParaRPr lang="en-US" dirty="0" smtClean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rcRect t="-29701" b="-29701"/>
          <a:stretch>
            <a:fillRect/>
          </a:stretch>
        </p:blipFill>
        <p:spPr>
          <a:xfrm>
            <a:off x="3465513" y="-556516"/>
            <a:ext cx="5111750" cy="5853113"/>
          </a:xfrm>
        </p:spPr>
      </p:pic>
    </p:spTree>
    <p:extLst>
      <p:ext uri="{BB962C8B-B14F-4D97-AF65-F5344CB8AC3E}">
        <p14:creationId xmlns:p14="http://schemas.microsoft.com/office/powerpoint/2010/main" val="242737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683"/>
            <a:ext cx="8229600" cy="1143000"/>
          </a:xfr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42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679" y="1088650"/>
            <a:ext cx="5834175" cy="39352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Juniper </a:t>
            </a:r>
            <a:r>
              <a:rPr lang="en-US" dirty="0" smtClean="0"/>
              <a:t>Contrail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05628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57200" y="1433918"/>
            <a:ext cx="3008313" cy="469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 smtClean="0"/>
              <a:t>Controller Type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Modular: </a:t>
            </a:r>
            <a:r>
              <a:rPr lang="en-US" dirty="0" err="1" smtClean="0"/>
              <a:t>OpenContrail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Southbound API: XMPP/</a:t>
            </a:r>
            <a:r>
              <a:rPr lang="en-US" dirty="0" err="1" smtClean="0"/>
              <a:t>NetConf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BGP+MPLS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SDN Device: Vertical Stack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Propriety </a:t>
            </a:r>
            <a:r>
              <a:rPr lang="en-US" dirty="0" err="1" smtClean="0"/>
              <a:t>Junos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SDN Flavor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Overlay</a:t>
            </a:r>
          </a:p>
        </p:txBody>
      </p:sp>
    </p:spTree>
    <p:extLst>
      <p:ext uri="{BB962C8B-B14F-4D97-AF65-F5344CB8AC3E}">
        <p14:creationId xmlns:p14="http://schemas.microsoft.com/office/powerpoint/2010/main" val="131386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</a:t>
            </a:r>
            <a:r>
              <a:rPr lang="en-US" dirty="0" err="1" smtClean="0"/>
              <a:t>EcoSystem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30289" y="1591477"/>
            <a:ext cx="1946077" cy="1475419"/>
            <a:chOff x="1167646" y="1873568"/>
            <a:chExt cx="1946077" cy="1475419"/>
          </a:xfrm>
        </p:grpSpPr>
        <p:sp>
          <p:nvSpPr>
            <p:cNvPr id="7" name="Rectangle 6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Arista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OF + proprietary 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Underlay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Vertical Stack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90220" y="1591477"/>
            <a:ext cx="1946077" cy="1475419"/>
            <a:chOff x="1167646" y="1873568"/>
            <a:chExt cx="1946077" cy="1475419"/>
          </a:xfrm>
        </p:grpSpPr>
        <p:sp>
          <p:nvSpPr>
            <p:cNvPr id="14" name="Rectangle 13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Broadcom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OF + proprietary 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Underlay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Vertical Stack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17713" y="3332861"/>
            <a:ext cx="1946077" cy="1475419"/>
            <a:chOff x="1167646" y="1873568"/>
            <a:chExt cx="1946077" cy="1475419"/>
          </a:xfrm>
        </p:grpSpPr>
        <p:sp>
          <p:nvSpPr>
            <p:cNvPr id="20" name="Rectangle 19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HP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OF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Underlay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Vertical Stack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01329" y="1579745"/>
            <a:ext cx="1946077" cy="1475419"/>
            <a:chOff x="1167646" y="1873568"/>
            <a:chExt cx="1946077" cy="1475419"/>
          </a:xfrm>
        </p:grpSpPr>
        <p:sp>
          <p:nvSpPr>
            <p:cNvPr id="27" name="Rectangle 26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Cisco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OF + proprietary 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Underlay+Overlay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Vertical Stack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06603" y="3332861"/>
            <a:ext cx="1946077" cy="1475419"/>
            <a:chOff x="1167646" y="1873568"/>
            <a:chExt cx="1946077" cy="1475419"/>
          </a:xfrm>
        </p:grpSpPr>
        <p:sp>
          <p:nvSpPr>
            <p:cNvPr id="33" name="Rectangle 32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FloodLight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OF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Underlay+Overlay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Whitebox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04414" y="3321129"/>
            <a:ext cx="1946077" cy="1475419"/>
            <a:chOff x="1167646" y="1873568"/>
            <a:chExt cx="1946077" cy="1475419"/>
          </a:xfrm>
        </p:grpSpPr>
        <p:sp>
          <p:nvSpPr>
            <p:cNvPr id="39" name="Rectangle 38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Dell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OF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Underlay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Vertical Stack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7200" y="3331331"/>
            <a:ext cx="1946077" cy="1475419"/>
            <a:chOff x="1167646" y="1873568"/>
            <a:chExt cx="1946077" cy="1475419"/>
          </a:xfrm>
        </p:grpSpPr>
        <p:sp>
          <p:nvSpPr>
            <p:cNvPr id="45" name="Rectangle 44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HP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OF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Underlay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Vertical Stack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06604" y="5075362"/>
            <a:ext cx="1946077" cy="1475419"/>
            <a:chOff x="1167646" y="1873568"/>
            <a:chExt cx="1946077" cy="1475419"/>
          </a:xfrm>
        </p:grpSpPr>
        <p:sp>
          <p:nvSpPr>
            <p:cNvPr id="51" name="Rectangle 50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Alcatel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BGP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Overlay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Vertical Stack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24949" y="5096801"/>
            <a:ext cx="1946077" cy="1475419"/>
            <a:chOff x="1167646" y="1873568"/>
            <a:chExt cx="1946077" cy="1475419"/>
          </a:xfrm>
        </p:grpSpPr>
        <p:sp>
          <p:nvSpPr>
            <p:cNvPr id="57" name="Rectangle 56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Juniper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BGP+NetConf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Overlay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Vertical Stack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043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2807518" y="3707896"/>
            <a:ext cx="3286775" cy="11261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913741"/>
            <a:ext cx="6446520" cy="1579404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Southbound API: decouples the switch hardware from control function</a:t>
            </a:r>
          </a:p>
          <a:p>
            <a:pPr lvl="1"/>
            <a:r>
              <a:rPr lang="en-US" sz="2000" dirty="0" smtClean="0"/>
              <a:t>Data plane from control plane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Switch Operating System: exposes switch hardware primitives</a:t>
            </a:r>
          </a:p>
          <a:p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70160" y="2304050"/>
            <a:ext cx="3001646" cy="472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(Network O.S.)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65360" y="1390466"/>
            <a:ext cx="3306446" cy="777132"/>
            <a:chOff x="2970160" y="1695266"/>
            <a:chExt cx="3306446" cy="777132"/>
          </a:xfrm>
        </p:grpSpPr>
        <p:sp>
          <p:nvSpPr>
            <p:cNvPr id="14" name="Rectangle 13"/>
            <p:cNvSpPr/>
            <p:nvPr/>
          </p:nvSpPr>
          <p:spPr>
            <a:xfrm>
              <a:off x="2970160" y="1695266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2560" y="1847666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4960" y="2000066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80241" y="3024347"/>
            <a:ext cx="1339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Southbound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6851325" y="1417638"/>
            <a:ext cx="541599" cy="33791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41704" y="2824293"/>
            <a:ext cx="80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SDN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39497" y="2890912"/>
            <a:ext cx="0" cy="835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970161" y="3823079"/>
            <a:ext cx="2849246" cy="4476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Operating System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970160" y="4270728"/>
            <a:ext cx="2849246" cy="4476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1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40F0491-F124-7748-8481-B972A88A4F3B}" type="slidenum">
              <a:rPr lang="en-US"/>
              <a:pPr/>
              <a:t>23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0"/>
            <a:ext cx="8685213" cy="4556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Section2: Southbound API: </a:t>
            </a:r>
            <a:r>
              <a:rPr lang="en-US" dirty="0" err="1" smtClean="0"/>
              <a:t>OpenFlow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2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Developed in Stanford</a:t>
            </a:r>
          </a:p>
          <a:p>
            <a:pPr lvl="1"/>
            <a:r>
              <a:rPr lang="en-US" sz="2000" dirty="0" smtClean="0"/>
              <a:t>Standardized by Open Networking Foundation (ONF)</a:t>
            </a:r>
          </a:p>
          <a:p>
            <a:pPr lvl="1"/>
            <a:r>
              <a:rPr lang="en-US" sz="2000" dirty="0" smtClean="0"/>
              <a:t>Current Version 1.4</a:t>
            </a:r>
          </a:p>
          <a:p>
            <a:pPr lvl="2"/>
            <a:r>
              <a:rPr lang="en-US" sz="1600" dirty="0" smtClean="0"/>
              <a:t>Version implemented by switch vendors: 1.3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Allows control of underlay + overlay	</a:t>
            </a:r>
          </a:p>
          <a:p>
            <a:pPr lvl="1"/>
            <a:r>
              <a:rPr lang="en-US" sz="2400" dirty="0" smtClean="0"/>
              <a:t>Overlay switches: </a:t>
            </a:r>
            <a:r>
              <a:rPr lang="en-US" sz="2400" dirty="0" err="1" smtClean="0"/>
              <a:t>OpenVSwitch</a:t>
            </a:r>
            <a:r>
              <a:rPr lang="en-US" sz="2400" dirty="0" smtClean="0"/>
              <a:t>/Indigo-light</a:t>
            </a:r>
          </a:p>
          <a:p>
            <a:endParaRPr lang="en-US" dirty="0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5605602" y="4009592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PC</a:t>
            </a:r>
          </a:p>
        </p:txBody>
      </p:sp>
      <p:pic>
        <p:nvPicPr>
          <p:cNvPr id="5" name="Picture 29" descr="screenshot log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90" y="4791661"/>
            <a:ext cx="1723556" cy="160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51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SDN Works: </a:t>
            </a:r>
            <a:r>
              <a:rPr lang="en-US" dirty="0" err="1" smtClean="0"/>
              <a:t>OpenFlow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705131" y="1869499"/>
            <a:ext cx="2207778" cy="263218"/>
            <a:chOff x="5053993" y="3449312"/>
            <a:chExt cx="3477204" cy="578240"/>
          </a:xfrm>
        </p:grpSpPr>
        <p:sp>
          <p:nvSpPr>
            <p:cNvPr id="32" name="Rectangle 31"/>
            <p:cNvSpPr/>
            <p:nvPr/>
          </p:nvSpPr>
          <p:spPr>
            <a:xfrm>
              <a:off x="5053993" y="3449312"/>
              <a:ext cx="3477204" cy="5782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1908" y="3502142"/>
              <a:ext cx="2856850" cy="472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Controller (N. O.S.)</a:t>
              </a:r>
              <a:endParaRPr lang="en-US" sz="11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5131" y="1399661"/>
            <a:ext cx="2207777" cy="370292"/>
            <a:chOff x="5053993" y="2460936"/>
            <a:chExt cx="3477204" cy="795510"/>
          </a:xfrm>
        </p:grpSpPr>
        <p:sp>
          <p:nvSpPr>
            <p:cNvPr id="27" name="Rectangle 26"/>
            <p:cNvSpPr/>
            <p:nvPr/>
          </p:nvSpPr>
          <p:spPr>
            <a:xfrm>
              <a:off x="5053993" y="2460936"/>
              <a:ext cx="3477204" cy="7955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141811" y="2496380"/>
              <a:ext cx="3146947" cy="664470"/>
              <a:chOff x="2970160" y="1695266"/>
              <a:chExt cx="3306446" cy="66447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70160" y="1695266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22560" y="1775972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4960" y="1887404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6357900" y="2500892"/>
            <a:ext cx="1270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Southbound</a:t>
            </a:r>
          </a:p>
          <a:p>
            <a:pPr algn="ctr"/>
            <a:r>
              <a:rPr lang="en-US" sz="1100" dirty="0" smtClean="0"/>
              <a:t>API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32" idx="2"/>
            <a:endCxn id="50" idx="0"/>
          </p:cNvCxnSpPr>
          <p:nvPr/>
        </p:nvCxnSpPr>
        <p:spPr>
          <a:xfrm>
            <a:off x="3809020" y="2132717"/>
            <a:ext cx="779349" cy="1323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4" idx="0"/>
          </p:cNvCxnSpPr>
          <p:nvPr/>
        </p:nvCxnSpPr>
        <p:spPr>
          <a:xfrm flipH="1">
            <a:off x="2667154" y="2132717"/>
            <a:ext cx="1062825" cy="1323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887805" y="3455917"/>
            <a:ext cx="1558697" cy="1363521"/>
            <a:chOff x="1386383" y="3747014"/>
            <a:chExt cx="1558697" cy="1363521"/>
          </a:xfrm>
        </p:grpSpPr>
        <p:sp>
          <p:nvSpPr>
            <p:cNvPr id="24" name="Rectangle 23"/>
            <p:cNvSpPr/>
            <p:nvPr/>
          </p:nvSpPr>
          <p:spPr>
            <a:xfrm>
              <a:off x="1386383" y="3747014"/>
              <a:ext cx="1558697" cy="136352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474032" y="3982727"/>
              <a:ext cx="1411613" cy="9719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H.W</a:t>
              </a:r>
              <a:endParaRPr lang="en-US" sz="11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499952" y="3794137"/>
              <a:ext cx="1353032" cy="1339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O.S</a:t>
              </a:r>
              <a:endParaRPr lang="en-US" sz="11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90670" y="41042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90669" y="4306631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90669" y="4503838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90670" y="47010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09020" y="3455917"/>
            <a:ext cx="1558697" cy="1363521"/>
            <a:chOff x="1386383" y="3747014"/>
            <a:chExt cx="1558697" cy="1363521"/>
          </a:xfrm>
        </p:grpSpPr>
        <p:sp>
          <p:nvSpPr>
            <p:cNvPr id="50" name="Rectangle 49"/>
            <p:cNvSpPr/>
            <p:nvPr/>
          </p:nvSpPr>
          <p:spPr>
            <a:xfrm>
              <a:off x="1386383" y="3747014"/>
              <a:ext cx="1558697" cy="136352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474032" y="3982727"/>
              <a:ext cx="1411613" cy="9719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H.W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499952" y="3794137"/>
              <a:ext cx="1353032" cy="1339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O.S</a:t>
              </a:r>
              <a:endParaRPr lang="en-US" sz="11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90670" y="41042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90669" y="4306631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90669" y="4503838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90670" y="47010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61" name="Group 48"/>
          <p:cNvGrpSpPr>
            <a:grpSpLocks/>
          </p:cNvGrpSpPr>
          <p:nvPr/>
        </p:nvGrpSpPr>
        <p:grpSpPr bwMode="auto">
          <a:xfrm>
            <a:off x="108158" y="4379624"/>
            <a:ext cx="911225" cy="909638"/>
            <a:chOff x="0" y="0"/>
            <a:chExt cx="816" cy="816"/>
          </a:xfrm>
        </p:grpSpPr>
        <p:pic>
          <p:nvPicPr>
            <p:cNvPr id="62" name="Picture 4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63" name="Group 50"/>
          <p:cNvGrpSpPr>
            <a:grpSpLocks/>
          </p:cNvGrpSpPr>
          <p:nvPr/>
        </p:nvGrpSpPr>
        <p:grpSpPr bwMode="auto">
          <a:xfrm>
            <a:off x="976580" y="5289262"/>
            <a:ext cx="911225" cy="911225"/>
            <a:chOff x="0" y="0"/>
            <a:chExt cx="816" cy="816"/>
          </a:xfrm>
        </p:grpSpPr>
        <p:pic>
          <p:nvPicPr>
            <p:cNvPr id="64" name="Picture 51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66" name="Group 48"/>
          <p:cNvGrpSpPr>
            <a:grpSpLocks/>
          </p:cNvGrpSpPr>
          <p:nvPr/>
        </p:nvGrpSpPr>
        <p:grpSpPr bwMode="auto">
          <a:xfrm>
            <a:off x="6459428" y="4152336"/>
            <a:ext cx="911225" cy="909638"/>
            <a:chOff x="0" y="0"/>
            <a:chExt cx="816" cy="816"/>
          </a:xfrm>
        </p:grpSpPr>
        <p:pic>
          <p:nvPicPr>
            <p:cNvPr id="67" name="Picture 4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68" name="Group 50"/>
          <p:cNvGrpSpPr>
            <a:grpSpLocks/>
          </p:cNvGrpSpPr>
          <p:nvPr/>
        </p:nvGrpSpPr>
        <p:grpSpPr bwMode="auto">
          <a:xfrm>
            <a:off x="5742756" y="5118373"/>
            <a:ext cx="911225" cy="911225"/>
            <a:chOff x="0" y="0"/>
            <a:chExt cx="816" cy="816"/>
          </a:xfrm>
        </p:grpSpPr>
        <p:pic>
          <p:nvPicPr>
            <p:cNvPr id="69" name="Picture 51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70" name="Right Brace 69"/>
          <p:cNvSpPr/>
          <p:nvPr/>
        </p:nvSpPr>
        <p:spPr>
          <a:xfrm>
            <a:off x="6081574" y="2212642"/>
            <a:ext cx="515473" cy="11442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037486" y="2631697"/>
            <a:ext cx="1270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OpenFlow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234385" y="2523140"/>
            <a:ext cx="1270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OpenFlow</a:t>
            </a:r>
            <a:endParaRPr lang="en-US" sz="1100" dirty="0"/>
          </a:p>
        </p:txBody>
      </p:sp>
      <p:pic>
        <p:nvPicPr>
          <p:cNvPr id="43" name="Picture 29" descr="screenshot 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3" y="4298066"/>
            <a:ext cx="664884" cy="61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9" descr="screenshot 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841" y="4254932"/>
            <a:ext cx="664884" cy="61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098836" y="3813147"/>
            <a:ext cx="1189552" cy="197207"/>
            <a:chOff x="938213" y="1839913"/>
            <a:chExt cx="7238001" cy="687387"/>
          </a:xfrm>
        </p:grpSpPr>
        <p:sp>
          <p:nvSpPr>
            <p:cNvPr id="45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6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7" name="Rectangle 26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8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7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100259" y="4009952"/>
            <a:ext cx="1189552" cy="197207"/>
            <a:chOff x="938213" y="1839913"/>
            <a:chExt cx="7238001" cy="687387"/>
          </a:xfrm>
        </p:grpSpPr>
        <p:sp>
          <p:nvSpPr>
            <p:cNvPr id="59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0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5" name="Rectangle 26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1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2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011883" y="3818729"/>
            <a:ext cx="1189552" cy="197207"/>
            <a:chOff x="938213" y="1839913"/>
            <a:chExt cx="7238001" cy="687387"/>
          </a:xfrm>
        </p:grpSpPr>
        <p:sp>
          <p:nvSpPr>
            <p:cNvPr id="74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5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6" name="Rectangle 26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7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8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013306" y="4015534"/>
            <a:ext cx="1189552" cy="197207"/>
            <a:chOff x="938213" y="1839913"/>
            <a:chExt cx="7238001" cy="687387"/>
          </a:xfrm>
        </p:grpSpPr>
        <p:sp>
          <p:nvSpPr>
            <p:cNvPr id="80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2" name="Rectangle 26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4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41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>: Anatomy of a Flow Table Entry</a:t>
            </a:r>
            <a:endParaRPr lang="en-US" dirty="0"/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565043" y="5881854"/>
            <a:ext cx="698500" cy="471488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611081" y="5837404"/>
            <a:ext cx="5794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700" b="0" dirty="0">
                <a:solidFill>
                  <a:schemeClr val="tx1"/>
                </a:solidFill>
                <a:latin typeface="Calibri" charset="0"/>
              </a:rPr>
              <a:t>Switch</a:t>
            </a:r>
          </a:p>
          <a:p>
            <a:pPr>
              <a:buClrTx/>
              <a:buSzTx/>
              <a:buFontTx/>
              <a:buNone/>
            </a:pPr>
            <a:r>
              <a:rPr lang="en-US" sz="1700" b="0" dirty="0">
                <a:solidFill>
                  <a:schemeClr val="tx1"/>
                </a:solidFill>
                <a:latin typeface="Calibri" charset="0"/>
              </a:rPr>
              <a:t>Port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514493" y="5883442"/>
            <a:ext cx="700088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2651018" y="5877092"/>
            <a:ext cx="425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MAC</a:t>
            </a:r>
          </a:p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src</a:t>
            </a:r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3214581" y="5883442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3320943" y="5877092"/>
            <a:ext cx="425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MAC</a:t>
            </a:r>
          </a:p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dst</a:t>
            </a:r>
          </a:p>
        </p:txBody>
      </p:sp>
      <p:sp>
        <p:nvSpPr>
          <p:cNvPr id="10" name="Rectangle 8"/>
          <p:cNvSpPr>
            <a:spLocks/>
          </p:cNvSpPr>
          <p:nvPr/>
        </p:nvSpPr>
        <p:spPr bwMode="auto">
          <a:xfrm>
            <a:off x="3886093" y="5883442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4059131" y="5829467"/>
            <a:ext cx="3921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700" b="0" dirty="0">
                <a:solidFill>
                  <a:schemeClr val="tx1"/>
                </a:solidFill>
                <a:latin typeface="Calibri" charset="0"/>
              </a:rPr>
              <a:t>Eth</a:t>
            </a:r>
          </a:p>
          <a:p>
            <a:pPr>
              <a:buClrTx/>
              <a:buSzTx/>
              <a:buFontTx/>
              <a:buNone/>
            </a:pPr>
            <a:r>
              <a:rPr lang="en-US" sz="1700" b="0" dirty="0">
                <a:solidFill>
                  <a:schemeClr val="tx1"/>
                </a:solidFill>
                <a:latin typeface="Calibri" charset="0"/>
              </a:rPr>
              <a:t>type</a:t>
            </a:r>
          </a:p>
        </p:txBody>
      </p:sp>
      <p:sp>
        <p:nvSpPr>
          <p:cNvPr id="12" name="Rectangle 10"/>
          <p:cNvSpPr>
            <a:spLocks/>
          </p:cNvSpPr>
          <p:nvPr/>
        </p:nvSpPr>
        <p:spPr bwMode="auto">
          <a:xfrm>
            <a:off x="1255606" y="5883442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3" name="Rectangle 11"/>
          <p:cNvSpPr>
            <a:spLocks/>
          </p:cNvSpPr>
          <p:nvPr/>
        </p:nvSpPr>
        <p:spPr bwMode="auto">
          <a:xfrm>
            <a:off x="1330218" y="5878679"/>
            <a:ext cx="4778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VLAN</a:t>
            </a:r>
          </a:p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ID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4576656" y="5883442"/>
            <a:ext cx="59055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" name="Rectangle 13"/>
          <p:cNvSpPr>
            <a:spLocks/>
          </p:cNvSpPr>
          <p:nvPr/>
        </p:nvSpPr>
        <p:spPr bwMode="auto">
          <a:xfrm>
            <a:off x="4765568" y="5861217"/>
            <a:ext cx="26511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IP</a:t>
            </a:r>
          </a:p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Src</a:t>
            </a:r>
          </a:p>
        </p:txBody>
      </p:sp>
      <p:sp>
        <p:nvSpPr>
          <p:cNvPr id="16" name="Rectangle 14"/>
          <p:cNvSpPr>
            <a:spLocks/>
          </p:cNvSpPr>
          <p:nvPr/>
        </p:nvSpPr>
        <p:spPr bwMode="auto">
          <a:xfrm>
            <a:off x="5168793" y="5883442"/>
            <a:ext cx="57785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7" name="Rectangle 15"/>
          <p:cNvSpPr>
            <a:spLocks/>
          </p:cNvSpPr>
          <p:nvPr/>
        </p:nvSpPr>
        <p:spPr bwMode="auto">
          <a:xfrm>
            <a:off x="5332306" y="5861217"/>
            <a:ext cx="2905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IP</a:t>
            </a:r>
          </a:p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Dst</a:t>
            </a:r>
          </a:p>
        </p:txBody>
      </p:sp>
      <p:sp>
        <p:nvSpPr>
          <p:cNvPr id="18" name="Rectangle 16"/>
          <p:cNvSpPr>
            <a:spLocks/>
          </p:cNvSpPr>
          <p:nvPr/>
        </p:nvSpPr>
        <p:spPr bwMode="auto">
          <a:xfrm>
            <a:off x="6337193" y="5883442"/>
            <a:ext cx="5588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9" name="Rectangle 17"/>
          <p:cNvSpPr>
            <a:spLocks/>
          </p:cNvSpPr>
          <p:nvPr/>
        </p:nvSpPr>
        <p:spPr bwMode="auto">
          <a:xfrm>
            <a:off x="6419743" y="5861217"/>
            <a:ext cx="3730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IP</a:t>
            </a:r>
          </a:p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Prot</a:t>
            </a:r>
          </a:p>
        </p:txBody>
      </p:sp>
      <p:sp>
        <p:nvSpPr>
          <p:cNvPr id="20" name="Rectangle 18"/>
          <p:cNvSpPr>
            <a:spLocks/>
          </p:cNvSpPr>
          <p:nvPr/>
        </p:nvSpPr>
        <p:spPr bwMode="auto">
          <a:xfrm>
            <a:off x="6895993" y="5883442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1" name="Rectangle 19"/>
          <p:cNvSpPr>
            <a:spLocks/>
          </p:cNvSpPr>
          <p:nvPr/>
        </p:nvSpPr>
        <p:spPr bwMode="auto">
          <a:xfrm>
            <a:off x="6996006" y="5861217"/>
            <a:ext cx="4587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L4</a:t>
            </a:r>
          </a:p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sport</a:t>
            </a:r>
          </a:p>
        </p:txBody>
      </p:sp>
      <p:sp>
        <p:nvSpPr>
          <p:cNvPr id="22" name="Rectangle 20"/>
          <p:cNvSpPr>
            <a:spLocks/>
          </p:cNvSpPr>
          <p:nvPr/>
        </p:nvSpPr>
        <p:spPr bwMode="auto">
          <a:xfrm>
            <a:off x="7604018" y="5883442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3" name="Rectangle 21"/>
          <p:cNvSpPr>
            <a:spLocks/>
          </p:cNvSpPr>
          <p:nvPr/>
        </p:nvSpPr>
        <p:spPr bwMode="auto">
          <a:xfrm>
            <a:off x="7684981" y="5861217"/>
            <a:ext cx="4873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700" b="0" dirty="0">
                <a:solidFill>
                  <a:schemeClr val="tx1"/>
                </a:solidFill>
                <a:latin typeface="Calibri" charset="0"/>
              </a:rPr>
              <a:t>L4</a:t>
            </a:r>
          </a:p>
          <a:p>
            <a:pPr>
              <a:buClrTx/>
              <a:buSzTx/>
              <a:buFontTx/>
              <a:buNone/>
            </a:pPr>
            <a:r>
              <a:rPr lang="en-US" sz="1700" b="0" dirty="0" err="1">
                <a:solidFill>
                  <a:schemeClr val="tx1"/>
                </a:solidFill>
                <a:latin typeface="Calibri" charset="0"/>
              </a:rPr>
              <a:t>dport</a:t>
            </a:r>
            <a:endParaRPr lang="en-US" sz="1700" b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4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5" name="Rectangle 23"/>
          <p:cNvSpPr>
            <a:spLocks/>
          </p:cNvSpPr>
          <p:nvPr/>
        </p:nvSpPr>
        <p:spPr bwMode="auto">
          <a:xfrm>
            <a:off x="914293" y="1891120"/>
            <a:ext cx="6041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b="0" dirty="0" smtClean="0">
                <a:solidFill>
                  <a:schemeClr val="tx1"/>
                </a:solidFill>
                <a:latin typeface="Calibri" charset="0"/>
              </a:rPr>
              <a:t>Match</a:t>
            </a:r>
            <a:endParaRPr lang="en-US" b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6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7" name="Rectangle 25"/>
          <p:cNvSpPr>
            <a:spLocks/>
          </p:cNvSpPr>
          <p:nvPr/>
        </p:nvSpPr>
        <p:spPr bwMode="auto">
          <a:xfrm>
            <a:off x="2405063" y="1892300"/>
            <a:ext cx="5984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b="0">
                <a:solidFill>
                  <a:schemeClr val="tx1"/>
                </a:solidFill>
                <a:latin typeface="Calibri" charset="0"/>
              </a:rPr>
              <a:t>Action</a:t>
            </a:r>
          </a:p>
        </p:txBody>
      </p:sp>
      <p:sp>
        <p:nvSpPr>
          <p:cNvPr id="28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9" name="Rectangle 27"/>
          <p:cNvSpPr>
            <a:spLocks/>
          </p:cNvSpPr>
          <p:nvPr/>
        </p:nvSpPr>
        <p:spPr bwMode="auto">
          <a:xfrm>
            <a:off x="3998913" y="1891120"/>
            <a:ext cx="7600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b="0" dirty="0" smtClean="0">
                <a:solidFill>
                  <a:schemeClr val="tx1"/>
                </a:solidFill>
                <a:latin typeface="Calibri" charset="0"/>
              </a:rPr>
              <a:t>Counter</a:t>
            </a:r>
            <a:endParaRPr lang="en-US" b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0" name="Rectangle 28"/>
          <p:cNvSpPr>
            <a:spLocks/>
          </p:cNvSpPr>
          <p:nvPr/>
        </p:nvSpPr>
        <p:spPr bwMode="auto">
          <a:xfrm>
            <a:off x="1554182" y="4340359"/>
            <a:ext cx="5634037" cy="1385910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7188" indent="-330200">
              <a:buClrTx/>
              <a:buSzTx/>
              <a:buFontTx/>
              <a:buAutoNum type="arabicPeriod"/>
            </a:pPr>
            <a:r>
              <a:rPr lang="en-US" sz="2200" b="0" dirty="0">
                <a:solidFill>
                  <a:schemeClr val="tx1"/>
                </a:solidFill>
                <a:latin typeface="Calibri" charset="0"/>
              </a:rPr>
              <a:t>Forward packet to zero or more ports</a:t>
            </a:r>
          </a:p>
          <a:p>
            <a:pPr marL="357188" indent="-330200">
              <a:buClrTx/>
              <a:buSzTx/>
              <a:buFontTx/>
              <a:buAutoNum type="arabicPeriod"/>
            </a:pPr>
            <a:r>
              <a:rPr lang="en-US" sz="2200" b="0" dirty="0">
                <a:solidFill>
                  <a:schemeClr val="tx1"/>
                </a:solidFill>
                <a:latin typeface="Calibri" charset="0"/>
              </a:rPr>
              <a:t>Encapsulate and forward to controller</a:t>
            </a:r>
          </a:p>
          <a:p>
            <a:pPr marL="357188" indent="-330200">
              <a:buClrTx/>
              <a:buSzTx/>
              <a:buFontTx/>
              <a:buAutoNum type="arabicPeriod"/>
            </a:pPr>
            <a:r>
              <a:rPr lang="en-US" sz="2200" b="0" dirty="0">
                <a:solidFill>
                  <a:schemeClr val="tx1"/>
                </a:solidFill>
                <a:latin typeface="Calibri" charset="0"/>
              </a:rPr>
              <a:t>Send to normal processing pipeline</a:t>
            </a:r>
          </a:p>
          <a:p>
            <a:pPr marL="357188" indent="-330200">
              <a:buClrTx/>
              <a:buSzTx/>
              <a:buFontTx/>
              <a:buAutoNum type="arabicPeriod"/>
            </a:pPr>
            <a:r>
              <a:rPr lang="en-US" sz="2200" b="0" dirty="0">
                <a:solidFill>
                  <a:schemeClr val="tx1"/>
                </a:solidFill>
                <a:latin typeface="Calibri" charset="0"/>
              </a:rPr>
              <a:t>Modify </a:t>
            </a:r>
            <a:r>
              <a:rPr lang="en-US" sz="2200" b="0" dirty="0" smtClean="0">
                <a:solidFill>
                  <a:schemeClr val="tx1"/>
                </a:solidFill>
                <a:latin typeface="Calibri" charset="0"/>
              </a:rPr>
              <a:t>Fields</a:t>
            </a:r>
            <a:endParaRPr lang="en-US" sz="2200" b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785814" y="2455863"/>
            <a:ext cx="0" cy="361139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2759075" y="2374900"/>
            <a:ext cx="0" cy="1965459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072080" y="2663223"/>
            <a:ext cx="3044825" cy="384175"/>
            <a:chOff x="5224032" y="2625725"/>
            <a:chExt cx="3044825" cy="384175"/>
          </a:xfrm>
          <a:solidFill>
            <a:schemeClr val="bg2">
              <a:lumMod val="75000"/>
            </a:schemeClr>
          </a:solidFill>
        </p:grpSpPr>
        <p:sp>
          <p:nvSpPr>
            <p:cNvPr id="34" name="Rectangle 32"/>
            <p:cNvSpPr>
              <a:spLocks/>
            </p:cNvSpPr>
            <p:nvPr/>
          </p:nvSpPr>
          <p:spPr bwMode="auto">
            <a:xfrm>
              <a:off x="5224032" y="2625725"/>
              <a:ext cx="3044825" cy="384175"/>
            </a:xfrm>
            <a:prstGeom prst="rect">
              <a:avLst/>
            </a:prstGeom>
            <a:grpFill/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35" name="Rectangle 33"/>
            <p:cNvSpPr>
              <a:spLocks/>
            </p:cNvSpPr>
            <p:nvPr/>
          </p:nvSpPr>
          <p:spPr bwMode="auto">
            <a:xfrm>
              <a:off x="5332306" y="2663223"/>
              <a:ext cx="2911053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sz="2200" b="0" dirty="0" smtClean="0">
                  <a:solidFill>
                    <a:schemeClr val="tx1"/>
                  </a:solidFill>
                  <a:latin typeface="Calibri" charset="0"/>
                </a:rPr>
                <a:t>When to delete the entry</a:t>
              </a:r>
              <a:endParaRPr lang="en-US" sz="2200" b="0" dirty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sp>
        <p:nvSpPr>
          <p:cNvPr id="36" name="Line 34"/>
          <p:cNvSpPr>
            <a:spLocks noChangeShapeType="1"/>
          </p:cNvSpPr>
          <p:nvPr/>
        </p:nvSpPr>
        <p:spPr bwMode="auto">
          <a:xfrm rot="10800000" flipH="1">
            <a:off x="5759714" y="2339973"/>
            <a:ext cx="0" cy="109343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37" name="Rectangle 4"/>
          <p:cNvSpPr>
            <a:spLocks/>
          </p:cNvSpPr>
          <p:nvPr/>
        </p:nvSpPr>
        <p:spPr bwMode="auto">
          <a:xfrm>
            <a:off x="1954106" y="5883442"/>
            <a:ext cx="60325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8" name="Rectangle 5"/>
          <p:cNvSpPr>
            <a:spLocks/>
          </p:cNvSpPr>
          <p:nvPr/>
        </p:nvSpPr>
        <p:spPr bwMode="auto">
          <a:xfrm>
            <a:off x="2058881" y="5877092"/>
            <a:ext cx="4778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VLAN</a:t>
            </a:r>
          </a:p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pcp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5752993" y="5883442"/>
            <a:ext cx="57785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0" name="Rectangle 15"/>
          <p:cNvSpPr>
            <a:spLocks/>
          </p:cNvSpPr>
          <p:nvPr/>
        </p:nvSpPr>
        <p:spPr bwMode="auto">
          <a:xfrm>
            <a:off x="5916506" y="5861217"/>
            <a:ext cx="317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IP</a:t>
            </a:r>
          </a:p>
          <a:p>
            <a:pPr>
              <a:buClrTx/>
              <a:buSzTx/>
              <a:buFontTx/>
              <a:buNone/>
            </a:pPr>
            <a:r>
              <a:rPr lang="en-US" sz="1700" b="0">
                <a:solidFill>
                  <a:schemeClr val="tx1"/>
                </a:solidFill>
                <a:latin typeface="Calibri" charset="0"/>
              </a:rPr>
              <a:t>ToS</a:t>
            </a:r>
          </a:p>
        </p:txBody>
      </p:sp>
      <p:sp>
        <p:nvSpPr>
          <p:cNvPr id="42" name="Rectangle 26"/>
          <p:cNvSpPr>
            <a:spLocks/>
          </p:cNvSpPr>
          <p:nvPr/>
        </p:nvSpPr>
        <p:spPr bwMode="auto">
          <a:xfrm>
            <a:off x="5128214" y="1687513"/>
            <a:ext cx="1447800" cy="687387"/>
          </a:xfrm>
          <a:prstGeom prst="rect">
            <a:avLst/>
          </a:prstGeom>
          <a:solidFill>
            <a:srgbClr val="ED7D31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 dirty="0" smtClean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3" name="Rectangle 27"/>
          <p:cNvSpPr>
            <a:spLocks/>
          </p:cNvSpPr>
          <p:nvPr/>
        </p:nvSpPr>
        <p:spPr bwMode="auto">
          <a:xfrm>
            <a:off x="5446119" y="1905020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dirty="0" smtClean="0">
                <a:latin typeface="Calibri" charset="0"/>
              </a:rPr>
              <a:t>Priority</a:t>
            </a:r>
            <a:endParaRPr lang="en-US" b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4" name="Rectangle 26"/>
          <p:cNvSpPr>
            <a:spLocks/>
          </p:cNvSpPr>
          <p:nvPr/>
        </p:nvSpPr>
        <p:spPr bwMode="auto">
          <a:xfrm>
            <a:off x="6576014" y="1687513"/>
            <a:ext cx="1447800" cy="68738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0" dirty="0" smtClean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5" name="Rectangle 27"/>
          <p:cNvSpPr>
            <a:spLocks/>
          </p:cNvSpPr>
          <p:nvPr/>
        </p:nvSpPr>
        <p:spPr bwMode="auto">
          <a:xfrm>
            <a:off x="6940535" y="1889939"/>
            <a:ext cx="8592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dirty="0" smtClean="0">
                <a:latin typeface="Calibri" charset="0"/>
              </a:rPr>
              <a:t>Time-out</a:t>
            </a:r>
            <a:endParaRPr lang="en-US" b="0" dirty="0">
              <a:solidFill>
                <a:schemeClr val="tx1"/>
              </a:solidFill>
              <a:latin typeface="Calibri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464779" y="3269710"/>
            <a:ext cx="3690745" cy="384175"/>
            <a:chOff x="5224032" y="2625725"/>
            <a:chExt cx="3789880" cy="384175"/>
          </a:xfrm>
          <a:solidFill>
            <a:srgbClr val="ED7D31"/>
          </a:solidFill>
        </p:grpSpPr>
        <p:sp>
          <p:nvSpPr>
            <p:cNvPr id="48" name="Rectangle 32"/>
            <p:cNvSpPr>
              <a:spLocks/>
            </p:cNvSpPr>
            <p:nvPr/>
          </p:nvSpPr>
          <p:spPr bwMode="auto">
            <a:xfrm>
              <a:off x="5224032" y="2625725"/>
              <a:ext cx="3789880" cy="384175"/>
            </a:xfrm>
            <a:prstGeom prst="rect">
              <a:avLst/>
            </a:prstGeom>
            <a:grpFill/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9" name="Rectangle 33"/>
            <p:cNvSpPr>
              <a:spLocks/>
            </p:cNvSpPr>
            <p:nvPr/>
          </p:nvSpPr>
          <p:spPr bwMode="auto">
            <a:xfrm>
              <a:off x="5332304" y="2663223"/>
              <a:ext cx="3681607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sz="2200" b="0" dirty="0" smtClean="0">
                  <a:solidFill>
                    <a:schemeClr val="tx1"/>
                  </a:solidFill>
                  <a:latin typeface="Calibri" charset="0"/>
                </a:rPr>
                <a:t>What order to </a:t>
              </a:r>
              <a:r>
                <a:rPr lang="en-US" sz="2200" dirty="0" smtClean="0">
                  <a:latin typeface="Calibri" charset="0"/>
                </a:rPr>
                <a:t>process the rule</a:t>
              </a:r>
              <a:endParaRPr lang="en-US" sz="2200" b="0" dirty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51242" y="3806532"/>
            <a:ext cx="4979381" cy="384175"/>
            <a:chOff x="5224032" y="2625725"/>
            <a:chExt cx="4011506" cy="384175"/>
          </a:xfrm>
        </p:grpSpPr>
        <p:sp>
          <p:nvSpPr>
            <p:cNvPr id="51" name="Rectangle 32"/>
            <p:cNvSpPr>
              <a:spLocks/>
            </p:cNvSpPr>
            <p:nvPr/>
          </p:nvSpPr>
          <p:spPr bwMode="auto">
            <a:xfrm>
              <a:off x="5224032" y="2625725"/>
              <a:ext cx="3789880" cy="384175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2" name="Rectangle 33"/>
            <p:cNvSpPr>
              <a:spLocks/>
            </p:cNvSpPr>
            <p:nvPr/>
          </p:nvSpPr>
          <p:spPr bwMode="auto">
            <a:xfrm>
              <a:off x="5332305" y="2663223"/>
              <a:ext cx="39032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sz="2200" dirty="0" smtClean="0">
                  <a:latin typeface="Calibri" charset="0"/>
                </a:rPr>
                <a:t># of Packet/Bytes processed by the rule</a:t>
              </a:r>
              <a:endParaRPr lang="en-US" sz="2200" b="0" dirty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sp>
        <p:nvSpPr>
          <p:cNvPr id="53" name="Line 34"/>
          <p:cNvSpPr>
            <a:spLocks noChangeShapeType="1"/>
          </p:cNvSpPr>
          <p:nvPr/>
        </p:nvSpPr>
        <p:spPr bwMode="auto">
          <a:xfrm rot="10800000" flipH="1">
            <a:off x="7594494" y="2339974"/>
            <a:ext cx="18014" cy="32324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 rot="10800000" flipH="1">
            <a:off x="4585639" y="2213772"/>
            <a:ext cx="0" cy="1725241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84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: Types of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5739"/>
          </a:xfrm>
        </p:spPr>
        <p:txBody>
          <a:bodyPr>
            <a:normAutofit fontScale="77500" lnSpcReduction="20000"/>
          </a:bodyPr>
          <a:lstStyle/>
          <a:p>
            <a:pPr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dirty="0">
                <a:solidFill>
                  <a:srgbClr val="000000"/>
                </a:solidFill>
              </a:rPr>
              <a:t>Asynchronous </a:t>
            </a:r>
            <a:r>
              <a:rPr lang="en-US" dirty="0" smtClean="0">
                <a:solidFill>
                  <a:srgbClr val="000000"/>
                </a:solidFill>
              </a:rPr>
              <a:t>(Controller</a:t>
            </a:r>
            <a:r>
              <a:rPr lang="en-US" dirty="0">
                <a:solidFill>
                  <a:srgbClr val="000000"/>
                </a:solidFill>
              </a:rPr>
              <a:t>-to-</a:t>
            </a:r>
            <a:r>
              <a:rPr lang="en-US" dirty="0" smtClean="0">
                <a:solidFill>
                  <a:srgbClr val="000000"/>
                </a:solidFill>
              </a:rPr>
              <a:t>Switch)</a:t>
            </a:r>
            <a:endParaRPr lang="en-US" dirty="0">
              <a:solidFill>
                <a:srgbClr val="000000"/>
              </a:solidFill>
            </a:endParaRP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Send</a:t>
            </a:r>
            <a:r>
              <a:rPr lang="en-US" sz="1600" dirty="0">
                <a:solidFill>
                  <a:srgbClr val="FF0000"/>
                </a:solidFill>
              </a:rPr>
              <a:t>-packet: </a:t>
            </a:r>
            <a:r>
              <a:rPr lang="en-US" sz="1600" dirty="0">
                <a:solidFill>
                  <a:srgbClr val="000000"/>
                </a:solidFill>
              </a:rPr>
              <a:t>to send packet out of a specific port on a switch</a:t>
            </a: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Flow-mod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  <a:r>
              <a:rPr lang="en-US" sz="1600" dirty="0">
                <a:solidFill>
                  <a:srgbClr val="000000"/>
                </a:solidFill>
              </a:rPr>
              <a:t>to add/delete/modify flows in the flow </a:t>
            </a:r>
            <a:r>
              <a:rPr lang="en-US" sz="1600" dirty="0" smtClean="0">
                <a:solidFill>
                  <a:srgbClr val="000000"/>
                </a:solidFill>
              </a:rPr>
              <a:t>table</a:t>
            </a: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330200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3100" dirty="0">
                <a:solidFill>
                  <a:srgbClr val="000000"/>
                </a:solidFill>
              </a:rPr>
              <a:t>Asynchronous (initiated by the switch)</a:t>
            </a: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Read-state: </a:t>
            </a:r>
            <a:r>
              <a:rPr lang="en-US" sz="1600" dirty="0">
                <a:solidFill>
                  <a:srgbClr val="000000"/>
                </a:solidFill>
              </a:rPr>
              <a:t>to collect statistics about flow table, ports and individual </a:t>
            </a:r>
            <a:r>
              <a:rPr lang="en-US" sz="1600" dirty="0" smtClean="0">
                <a:solidFill>
                  <a:srgbClr val="000000"/>
                </a:solidFill>
              </a:rPr>
              <a:t>flows</a:t>
            </a: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Features: </a:t>
            </a:r>
            <a:r>
              <a:rPr lang="en-US" sz="1600" dirty="0">
                <a:solidFill>
                  <a:srgbClr val="000000"/>
                </a:solidFill>
              </a:rPr>
              <a:t>sent by controller when a switch connects to find out the features supported by a switch</a:t>
            </a: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Configuration: </a:t>
            </a:r>
            <a:r>
              <a:rPr lang="en-US" sz="1600" dirty="0">
                <a:solidFill>
                  <a:srgbClr val="000000"/>
                </a:solidFill>
              </a:rPr>
              <a:t>to set and query configuration parameters in the switch</a:t>
            </a: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endParaRPr lang="en-US" sz="1600" dirty="0">
              <a:solidFill>
                <a:srgbClr val="000000"/>
              </a:solidFill>
            </a:endParaRPr>
          </a:p>
          <a:p>
            <a:pPr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Asynchronous (initiated by the switch)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Packet</a:t>
            </a:r>
            <a:r>
              <a:rPr lang="en-US" sz="1600" dirty="0">
                <a:solidFill>
                  <a:srgbClr val="FF0000"/>
                </a:solidFill>
              </a:rPr>
              <a:t>-in</a:t>
            </a:r>
            <a:r>
              <a:rPr lang="en-US" sz="1600" dirty="0"/>
              <a:t>: for all packets that do not have a matching rule, this event is sent to controller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Flow-removed:  </a:t>
            </a:r>
            <a:r>
              <a:rPr lang="en-US" sz="1600" dirty="0">
                <a:solidFill>
                  <a:srgbClr val="000000"/>
                </a:solidFill>
              </a:rPr>
              <a:t>whenever a flow rule expires, the controller is sent a flow-removed message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Port-status: </a:t>
            </a:r>
            <a:r>
              <a:rPr lang="en-US" sz="1600" dirty="0">
                <a:solidFill>
                  <a:srgbClr val="000000"/>
                </a:solidFill>
              </a:rPr>
              <a:t>whenever a port configuration or  state changes, a message is sent to controller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Error:  </a:t>
            </a:r>
            <a:r>
              <a:rPr lang="en-US" sz="1600" dirty="0">
                <a:solidFill>
                  <a:srgbClr val="000000"/>
                </a:solidFill>
              </a:rPr>
              <a:t>error messages </a:t>
            </a:r>
          </a:p>
          <a:p>
            <a:pPr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dirty="0">
                <a:solidFill>
                  <a:srgbClr val="000000"/>
                </a:solidFill>
              </a:rPr>
              <a:t>Symmetric (can be sent in either direction without solicitation)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Hello: </a:t>
            </a:r>
            <a:r>
              <a:rPr lang="en-US" sz="1600" dirty="0">
                <a:solidFill>
                  <a:srgbClr val="000000"/>
                </a:solidFill>
              </a:rPr>
              <a:t>at connection startup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Echo: </a:t>
            </a:r>
            <a:r>
              <a:rPr lang="en-US" sz="1600" dirty="0">
                <a:solidFill>
                  <a:srgbClr val="000000"/>
                </a:solidFill>
              </a:rPr>
              <a:t>to indicate latency, bandwidth or liveliness of a controller-switch connection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Vendor: </a:t>
            </a:r>
            <a:r>
              <a:rPr lang="en-US" sz="1600" dirty="0">
                <a:solidFill>
                  <a:srgbClr val="000000"/>
                </a:solidFill>
              </a:rPr>
              <a:t>for extensions (that can be included in later </a:t>
            </a:r>
            <a:r>
              <a:rPr lang="en-US" sz="1600" dirty="0" err="1">
                <a:solidFill>
                  <a:srgbClr val="000000"/>
                </a:solidFill>
              </a:rPr>
              <a:t>OpenFlow</a:t>
            </a:r>
            <a:r>
              <a:rPr lang="en-US" sz="1600" dirty="0">
                <a:solidFill>
                  <a:srgbClr val="000000"/>
                </a:solidFill>
              </a:rPr>
              <a:t> versions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08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 of SDN Applications:</a:t>
            </a:r>
            <a:br>
              <a:rPr lang="en-US" dirty="0" smtClean="0"/>
            </a:br>
            <a:r>
              <a:rPr lang="en-US" dirty="0" smtClean="0"/>
              <a:t>Rule installation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Proactive Rules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Reactive Rules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02870" y="2680627"/>
            <a:ext cx="3855704" cy="2686721"/>
            <a:chOff x="-184875" y="2680627"/>
            <a:chExt cx="4411530" cy="2686721"/>
          </a:xfrm>
        </p:grpSpPr>
        <p:grpSp>
          <p:nvGrpSpPr>
            <p:cNvPr id="86" name="Group 85"/>
            <p:cNvGrpSpPr/>
            <p:nvPr/>
          </p:nvGrpSpPr>
          <p:grpSpPr>
            <a:xfrm>
              <a:off x="1015306" y="3150465"/>
              <a:ext cx="2207778" cy="263218"/>
              <a:chOff x="5053993" y="3449312"/>
              <a:chExt cx="3477204" cy="57824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015306" y="2680627"/>
              <a:ext cx="2207777" cy="370292"/>
              <a:chOff x="5053993" y="2460936"/>
              <a:chExt cx="3477204" cy="79551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  <p:cxnSp>
          <p:nvCxnSpPr>
            <p:cNvPr id="88" name="Straight Arrow Connector 87"/>
            <p:cNvCxnSpPr>
              <a:stCxn id="118" idx="2"/>
              <a:endCxn id="108" idx="0"/>
            </p:cNvCxnSpPr>
            <p:nvPr/>
          </p:nvCxnSpPr>
          <p:spPr>
            <a:xfrm>
              <a:off x="2119195" y="3413683"/>
              <a:ext cx="0" cy="5901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1339846" y="4003827"/>
              <a:ext cx="1558697" cy="1363521"/>
              <a:chOff x="1386383" y="3747014"/>
              <a:chExt cx="1558697" cy="1363521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1386383" y="3747014"/>
                <a:ext cx="1558697" cy="136352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1474032" y="3991608"/>
                <a:ext cx="1411613" cy="97192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 smtClean="0"/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 smtClean="0"/>
              </a:p>
              <a:p>
                <a:pPr algn="ctr"/>
                <a:endParaRPr lang="en-US" sz="1100" dirty="0"/>
              </a:p>
              <a:p>
                <a:pPr algn="ctr"/>
                <a:r>
                  <a:rPr lang="en-US" sz="1100" dirty="0" smtClean="0"/>
                  <a:t>Switch H.W</a:t>
                </a:r>
                <a:endParaRPr lang="en-US" sz="1100" dirty="0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1499952" y="3794137"/>
                <a:ext cx="1353032" cy="13392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O.S</a:t>
                </a:r>
                <a:endParaRPr lang="en-US" sz="1100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90670" y="4104245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590669" y="4306631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90" name="Group 48"/>
            <p:cNvGrpSpPr>
              <a:grpSpLocks/>
            </p:cNvGrpSpPr>
            <p:nvPr/>
          </p:nvGrpSpPr>
          <p:grpSpPr bwMode="auto">
            <a:xfrm>
              <a:off x="-184875" y="4184873"/>
              <a:ext cx="911225" cy="909638"/>
              <a:chOff x="-86" y="0"/>
              <a:chExt cx="816" cy="816"/>
            </a:xfrm>
          </p:grpSpPr>
          <p:pic>
            <p:nvPicPr>
              <p:cNvPr id="107" name="Picture 49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86" y="0"/>
                <a:ext cx="816" cy="8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91" name="Group 48"/>
            <p:cNvGrpSpPr>
              <a:grpSpLocks/>
            </p:cNvGrpSpPr>
            <p:nvPr/>
          </p:nvGrpSpPr>
          <p:grpSpPr bwMode="auto">
            <a:xfrm>
              <a:off x="3315430" y="4216713"/>
              <a:ext cx="911225" cy="909638"/>
              <a:chOff x="0" y="0"/>
              <a:chExt cx="816" cy="816"/>
            </a:xfrm>
          </p:grpSpPr>
          <p:pic>
            <p:nvPicPr>
              <p:cNvPr id="106" name="Picture 49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816" cy="8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1550877" y="4361057"/>
              <a:ext cx="1189552" cy="197207"/>
              <a:chOff x="938213" y="1839913"/>
              <a:chExt cx="7238001" cy="687387"/>
            </a:xfrm>
          </p:grpSpPr>
          <p:sp>
            <p:nvSpPr>
              <p:cNvPr id="101" name="Rectangle 22"/>
              <p:cNvSpPr>
                <a:spLocks/>
              </p:cNvSpPr>
              <p:nvPr/>
            </p:nvSpPr>
            <p:spPr bwMode="auto">
              <a:xfrm>
                <a:off x="938213" y="1839913"/>
                <a:ext cx="1446212" cy="68738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02" name="Rectangle 24"/>
              <p:cNvSpPr>
                <a:spLocks/>
              </p:cNvSpPr>
              <p:nvPr/>
            </p:nvSpPr>
            <p:spPr bwMode="auto">
              <a:xfrm>
                <a:off x="2384425" y="1839913"/>
                <a:ext cx="1446213" cy="687387"/>
              </a:xfrm>
              <a:prstGeom prst="rect">
                <a:avLst/>
              </a:prstGeom>
              <a:solidFill>
                <a:srgbClr val="CBE97B"/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03" name="Rectangle 102"/>
              <p:cNvSpPr>
                <a:spLocks/>
              </p:cNvSpPr>
              <p:nvPr/>
            </p:nvSpPr>
            <p:spPr bwMode="auto">
              <a:xfrm>
                <a:off x="3830638" y="1839913"/>
                <a:ext cx="1447800" cy="687387"/>
              </a:xfrm>
              <a:prstGeom prst="rect">
                <a:avLst/>
              </a:prstGeom>
              <a:solidFill>
                <a:srgbClr val="FA90AB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04" name="Rectangle 26"/>
              <p:cNvSpPr>
                <a:spLocks/>
              </p:cNvSpPr>
              <p:nvPr/>
            </p:nvSpPr>
            <p:spPr bwMode="auto">
              <a:xfrm>
                <a:off x="5280614" y="1839913"/>
                <a:ext cx="1447800" cy="68738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05" name="Rectangle 26"/>
              <p:cNvSpPr>
                <a:spLocks/>
              </p:cNvSpPr>
              <p:nvPr/>
            </p:nvSpPr>
            <p:spPr bwMode="auto">
              <a:xfrm>
                <a:off x="6728414" y="1839913"/>
                <a:ext cx="1447800" cy="6873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552300" y="4557862"/>
              <a:ext cx="1189552" cy="197207"/>
              <a:chOff x="938213" y="1839913"/>
              <a:chExt cx="7238001" cy="687387"/>
            </a:xfrm>
          </p:grpSpPr>
          <p:sp>
            <p:nvSpPr>
              <p:cNvPr id="96" name="Rectangle 22"/>
              <p:cNvSpPr>
                <a:spLocks/>
              </p:cNvSpPr>
              <p:nvPr/>
            </p:nvSpPr>
            <p:spPr bwMode="auto">
              <a:xfrm>
                <a:off x="938213" y="1839913"/>
                <a:ext cx="1446212" cy="68738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97" name="Rectangle 24"/>
              <p:cNvSpPr>
                <a:spLocks/>
              </p:cNvSpPr>
              <p:nvPr/>
            </p:nvSpPr>
            <p:spPr bwMode="auto">
              <a:xfrm>
                <a:off x="2384425" y="1839913"/>
                <a:ext cx="1446213" cy="687387"/>
              </a:xfrm>
              <a:prstGeom prst="rect">
                <a:avLst/>
              </a:prstGeom>
              <a:solidFill>
                <a:srgbClr val="CBE97B"/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98" name="Rectangle 26"/>
              <p:cNvSpPr>
                <a:spLocks/>
              </p:cNvSpPr>
              <p:nvPr/>
            </p:nvSpPr>
            <p:spPr bwMode="auto">
              <a:xfrm>
                <a:off x="3830638" y="1839913"/>
                <a:ext cx="1447800" cy="687387"/>
              </a:xfrm>
              <a:prstGeom prst="rect">
                <a:avLst/>
              </a:prstGeom>
              <a:solidFill>
                <a:srgbClr val="FA90AB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99" name="Rectangle 26"/>
              <p:cNvSpPr>
                <a:spLocks/>
              </p:cNvSpPr>
              <p:nvPr/>
            </p:nvSpPr>
            <p:spPr bwMode="auto">
              <a:xfrm>
                <a:off x="5280614" y="1839913"/>
                <a:ext cx="1447800" cy="68738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00" name="Rectangle 26"/>
              <p:cNvSpPr>
                <a:spLocks/>
              </p:cNvSpPr>
              <p:nvPr/>
            </p:nvSpPr>
            <p:spPr bwMode="auto">
              <a:xfrm>
                <a:off x="6728414" y="1839913"/>
                <a:ext cx="1447800" cy="6873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4210974" y="2698389"/>
            <a:ext cx="3855704" cy="2686721"/>
            <a:chOff x="-184875" y="2680627"/>
            <a:chExt cx="4411530" cy="2686721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15306" y="3150465"/>
              <a:ext cx="2207778" cy="263218"/>
              <a:chOff x="5053993" y="3449312"/>
              <a:chExt cx="3477204" cy="57824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015306" y="2680627"/>
              <a:ext cx="2207777" cy="370292"/>
              <a:chOff x="5053993" y="2460936"/>
              <a:chExt cx="3477204" cy="79551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  <p:cxnSp>
          <p:nvCxnSpPr>
            <p:cNvPr id="123" name="Straight Arrow Connector 122"/>
            <p:cNvCxnSpPr>
              <a:stCxn id="151" idx="2"/>
              <a:endCxn id="141" idx="0"/>
            </p:cNvCxnSpPr>
            <p:nvPr/>
          </p:nvCxnSpPr>
          <p:spPr>
            <a:xfrm>
              <a:off x="2119195" y="3413683"/>
              <a:ext cx="0" cy="5901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1339846" y="4003827"/>
              <a:ext cx="1558697" cy="1363521"/>
              <a:chOff x="1386383" y="3747014"/>
              <a:chExt cx="1558697" cy="1363521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1386383" y="3747014"/>
                <a:ext cx="1558697" cy="136352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474032" y="3991608"/>
                <a:ext cx="1411613" cy="97192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 smtClean="0"/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 smtClean="0"/>
              </a:p>
              <a:p>
                <a:pPr algn="ctr"/>
                <a:endParaRPr lang="en-US" sz="1100" dirty="0"/>
              </a:p>
              <a:p>
                <a:pPr algn="ctr"/>
                <a:r>
                  <a:rPr lang="en-US" sz="1100" dirty="0" smtClean="0"/>
                  <a:t>Switch H.W</a:t>
                </a:r>
                <a:endParaRPr lang="en-US" sz="11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1499952" y="3794137"/>
                <a:ext cx="1353032" cy="13392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O.S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90670" y="4104245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590669" y="4306631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25" name="Group 48"/>
            <p:cNvGrpSpPr>
              <a:grpSpLocks/>
            </p:cNvGrpSpPr>
            <p:nvPr/>
          </p:nvGrpSpPr>
          <p:grpSpPr bwMode="auto">
            <a:xfrm>
              <a:off x="-184875" y="4184873"/>
              <a:ext cx="911225" cy="909638"/>
              <a:chOff x="-86" y="0"/>
              <a:chExt cx="816" cy="816"/>
            </a:xfrm>
          </p:grpSpPr>
          <p:pic>
            <p:nvPicPr>
              <p:cNvPr id="140" name="Picture 49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86" y="0"/>
                <a:ext cx="816" cy="8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6" name="Group 48"/>
            <p:cNvGrpSpPr>
              <a:grpSpLocks/>
            </p:cNvGrpSpPr>
            <p:nvPr/>
          </p:nvGrpSpPr>
          <p:grpSpPr bwMode="auto">
            <a:xfrm>
              <a:off x="3315430" y="4216713"/>
              <a:ext cx="911225" cy="909638"/>
              <a:chOff x="0" y="0"/>
              <a:chExt cx="816" cy="816"/>
            </a:xfrm>
          </p:grpSpPr>
          <p:pic>
            <p:nvPicPr>
              <p:cNvPr id="139" name="Picture 49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816" cy="8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6113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 of SDN Applications:</a:t>
            </a:r>
            <a:br>
              <a:rPr lang="en-US" dirty="0" smtClean="0"/>
            </a:br>
            <a:r>
              <a:rPr lang="en-US" dirty="0" smtClean="0"/>
              <a:t>Rule installation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Proactive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Controller pre-installs flow table entries</a:t>
            </a:r>
          </a:p>
          <a:p>
            <a:pPr lvl="1"/>
            <a:r>
              <a:rPr lang="en-US" dirty="0" smtClean="0"/>
              <a:t>Zero flow setup time</a:t>
            </a:r>
          </a:p>
          <a:p>
            <a:pPr lvl="1"/>
            <a:endParaRPr lang="en-US" dirty="0"/>
          </a:p>
          <a:p>
            <a:r>
              <a:rPr lang="en-US" dirty="0" smtClean="0"/>
              <a:t>Requires installation of rules for all possible traffic patterns</a:t>
            </a:r>
          </a:p>
          <a:p>
            <a:pPr lvl="1"/>
            <a:r>
              <a:rPr lang="en-US" dirty="0" smtClean="0"/>
              <a:t>Requires use of aggregate rules (Wildcards)</a:t>
            </a:r>
          </a:p>
          <a:p>
            <a:pPr lvl="1"/>
            <a:r>
              <a:rPr lang="en-US" dirty="0" smtClean="0"/>
              <a:t>Require foreknowledge of traffic patterns</a:t>
            </a:r>
          </a:p>
          <a:p>
            <a:pPr lvl="1"/>
            <a:r>
              <a:rPr lang="en-US" dirty="0" smtClean="0"/>
              <a:t>Waste flow table entries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Reactive Rules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First packet of each flow triggers rule insertion by the controller</a:t>
            </a:r>
          </a:p>
          <a:p>
            <a:pPr lvl="1"/>
            <a:r>
              <a:rPr lang="en-US" dirty="0" smtClean="0"/>
              <a:t>Each flow incurs flow setup time</a:t>
            </a:r>
          </a:p>
          <a:p>
            <a:pPr lvl="1"/>
            <a:r>
              <a:rPr lang="en-US" dirty="0" smtClean="0"/>
              <a:t>Controller is bottleneck</a:t>
            </a:r>
          </a:p>
          <a:p>
            <a:pPr lvl="1"/>
            <a:r>
              <a:rPr lang="en-US" dirty="0" smtClean="0"/>
              <a:t>Efficient use of flow tables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7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Format</a:t>
            </a:r>
          </a:p>
          <a:p>
            <a:pPr lvl="1"/>
            <a:r>
              <a:rPr lang="en-US" dirty="0" smtClean="0"/>
              <a:t>Student Engagement (30%)</a:t>
            </a:r>
          </a:p>
          <a:p>
            <a:pPr lvl="2"/>
            <a:r>
              <a:rPr lang="en-US" dirty="0" smtClean="0"/>
              <a:t>Class Participation (20%)</a:t>
            </a:r>
          </a:p>
          <a:p>
            <a:pPr lvl="2"/>
            <a:r>
              <a:rPr lang="en-US" dirty="0" smtClean="0"/>
              <a:t>Paper Reviews (10%)</a:t>
            </a:r>
          </a:p>
          <a:p>
            <a:pPr lvl="1"/>
            <a:r>
              <a:rPr lang="en-US" dirty="0" smtClean="0"/>
              <a:t>Course Assignments (20%)</a:t>
            </a:r>
          </a:p>
          <a:p>
            <a:pPr lvl="2"/>
            <a:r>
              <a:rPr lang="en-US" dirty="0" smtClean="0"/>
              <a:t>Learning to use SDN environments</a:t>
            </a:r>
          </a:p>
          <a:p>
            <a:pPr lvl="2"/>
            <a:r>
              <a:rPr lang="en-US" dirty="0" smtClean="0"/>
              <a:t>Writing Controller Applications</a:t>
            </a:r>
          </a:p>
          <a:p>
            <a:pPr lvl="1"/>
            <a:r>
              <a:rPr lang="en-US" dirty="0" smtClean="0"/>
              <a:t>Course Project (60%)</a:t>
            </a:r>
          </a:p>
          <a:p>
            <a:pPr lvl="2"/>
            <a:r>
              <a:rPr lang="en-US" dirty="0" smtClean="0"/>
              <a:t>Deep dive into an SDN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71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Dimensions of SDN Applications:</a:t>
            </a:r>
            <a:br>
              <a:rPr lang="en-US" dirty="0" smtClean="0"/>
            </a:br>
            <a:r>
              <a:rPr lang="en-US" dirty="0" smtClean="0"/>
              <a:t>Granularity of Rules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Microflow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WildCards</a:t>
            </a:r>
            <a:r>
              <a:rPr lang="en-US" dirty="0" smtClean="0"/>
              <a:t> (aggregated rules)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2870" y="2680627"/>
            <a:ext cx="3855704" cy="2686721"/>
            <a:chOff x="-184875" y="2680627"/>
            <a:chExt cx="4411530" cy="2686721"/>
          </a:xfrm>
        </p:grpSpPr>
        <p:grpSp>
          <p:nvGrpSpPr>
            <p:cNvPr id="10" name="Group 9"/>
            <p:cNvGrpSpPr/>
            <p:nvPr/>
          </p:nvGrpSpPr>
          <p:grpSpPr>
            <a:xfrm>
              <a:off x="1015306" y="3150465"/>
              <a:ext cx="2207778" cy="263218"/>
              <a:chOff x="5053993" y="3449312"/>
              <a:chExt cx="3477204" cy="5782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15306" y="2680627"/>
              <a:ext cx="2207777" cy="370292"/>
              <a:chOff x="5053993" y="2460936"/>
              <a:chExt cx="3477204" cy="79551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  <p:cxnSp>
          <p:nvCxnSpPr>
            <p:cNvPr id="12" name="Straight Arrow Connector 11"/>
            <p:cNvCxnSpPr>
              <a:stCxn id="44" idx="2"/>
              <a:endCxn id="32" idx="0"/>
            </p:cNvCxnSpPr>
            <p:nvPr/>
          </p:nvCxnSpPr>
          <p:spPr>
            <a:xfrm>
              <a:off x="2119195" y="3413683"/>
              <a:ext cx="0" cy="5901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339846" y="4003827"/>
              <a:ext cx="1558697" cy="1363521"/>
              <a:chOff x="1386383" y="3747014"/>
              <a:chExt cx="1558697" cy="136352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6383" y="3747014"/>
                <a:ext cx="1558697" cy="136352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474032" y="3991608"/>
                <a:ext cx="1411613" cy="97192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 smtClean="0"/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 smtClean="0"/>
              </a:p>
              <a:p>
                <a:pPr algn="ctr"/>
                <a:endParaRPr lang="en-US" sz="1100" dirty="0"/>
              </a:p>
              <a:p>
                <a:pPr algn="ctr"/>
                <a:r>
                  <a:rPr lang="en-US" sz="1100" dirty="0" smtClean="0"/>
                  <a:t>Switch H.W</a:t>
                </a:r>
                <a:endParaRPr lang="en-US" sz="11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499952" y="3794137"/>
                <a:ext cx="1353032" cy="13392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O.S</a:t>
                </a:r>
                <a:endParaRPr lang="en-US" sz="11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90670" y="4104245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590669" y="4306631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-184875" y="4184873"/>
              <a:ext cx="911225" cy="909638"/>
              <a:chOff x="-86" y="0"/>
              <a:chExt cx="816" cy="816"/>
            </a:xfrm>
          </p:grpSpPr>
          <p:pic>
            <p:nvPicPr>
              <p:cNvPr id="31" name="Picture 49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86" y="0"/>
                <a:ext cx="816" cy="8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48"/>
            <p:cNvGrpSpPr>
              <a:grpSpLocks/>
            </p:cNvGrpSpPr>
            <p:nvPr/>
          </p:nvGrpSpPr>
          <p:grpSpPr bwMode="auto">
            <a:xfrm>
              <a:off x="3315430" y="4216713"/>
              <a:ext cx="911225" cy="909638"/>
              <a:chOff x="0" y="0"/>
              <a:chExt cx="816" cy="816"/>
            </a:xfrm>
          </p:grpSpPr>
          <p:pic>
            <p:nvPicPr>
              <p:cNvPr id="30" name="Picture 49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816" cy="8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1550877" y="4361057"/>
              <a:ext cx="1189552" cy="197207"/>
              <a:chOff x="938213" y="1839913"/>
              <a:chExt cx="7238001" cy="687387"/>
            </a:xfrm>
          </p:grpSpPr>
          <p:sp>
            <p:nvSpPr>
              <p:cNvPr id="25" name="Rectangle 22"/>
              <p:cNvSpPr>
                <a:spLocks/>
              </p:cNvSpPr>
              <p:nvPr/>
            </p:nvSpPr>
            <p:spPr bwMode="auto">
              <a:xfrm>
                <a:off x="938213" y="1839913"/>
                <a:ext cx="1446212" cy="68738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6" name="Rectangle 24"/>
              <p:cNvSpPr>
                <a:spLocks/>
              </p:cNvSpPr>
              <p:nvPr/>
            </p:nvSpPr>
            <p:spPr bwMode="auto">
              <a:xfrm>
                <a:off x="2384425" y="1839913"/>
                <a:ext cx="1446213" cy="687387"/>
              </a:xfrm>
              <a:prstGeom prst="rect">
                <a:avLst/>
              </a:prstGeom>
              <a:solidFill>
                <a:srgbClr val="CBE97B"/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7" name="Rectangle 26"/>
              <p:cNvSpPr>
                <a:spLocks/>
              </p:cNvSpPr>
              <p:nvPr/>
            </p:nvSpPr>
            <p:spPr bwMode="auto">
              <a:xfrm>
                <a:off x="3830638" y="1839913"/>
                <a:ext cx="1447800" cy="687387"/>
              </a:xfrm>
              <a:prstGeom prst="rect">
                <a:avLst/>
              </a:prstGeom>
              <a:solidFill>
                <a:srgbClr val="FA90AB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8" name="Rectangle 26"/>
              <p:cNvSpPr>
                <a:spLocks/>
              </p:cNvSpPr>
              <p:nvPr/>
            </p:nvSpPr>
            <p:spPr bwMode="auto">
              <a:xfrm>
                <a:off x="5280614" y="1839913"/>
                <a:ext cx="1447800" cy="68738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9" name="Rectangle 26"/>
              <p:cNvSpPr>
                <a:spLocks/>
              </p:cNvSpPr>
              <p:nvPr/>
            </p:nvSpPr>
            <p:spPr bwMode="auto">
              <a:xfrm>
                <a:off x="6728414" y="1839913"/>
                <a:ext cx="1447800" cy="6873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552300" y="4557862"/>
              <a:ext cx="1189552" cy="197207"/>
              <a:chOff x="938213" y="1839913"/>
              <a:chExt cx="7238001" cy="687387"/>
            </a:xfrm>
          </p:grpSpPr>
          <p:sp>
            <p:nvSpPr>
              <p:cNvPr id="20" name="Rectangle 22"/>
              <p:cNvSpPr>
                <a:spLocks/>
              </p:cNvSpPr>
              <p:nvPr/>
            </p:nvSpPr>
            <p:spPr bwMode="auto">
              <a:xfrm>
                <a:off x="938213" y="1839913"/>
                <a:ext cx="1446212" cy="68738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1" name="Rectangle 24"/>
              <p:cNvSpPr>
                <a:spLocks/>
              </p:cNvSpPr>
              <p:nvPr/>
            </p:nvSpPr>
            <p:spPr bwMode="auto">
              <a:xfrm>
                <a:off x="2384425" y="1839913"/>
                <a:ext cx="1446213" cy="687387"/>
              </a:xfrm>
              <a:prstGeom prst="rect">
                <a:avLst/>
              </a:prstGeom>
              <a:solidFill>
                <a:srgbClr val="CBE97B"/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2" name="Rectangle 26"/>
              <p:cNvSpPr>
                <a:spLocks/>
              </p:cNvSpPr>
              <p:nvPr/>
            </p:nvSpPr>
            <p:spPr bwMode="auto">
              <a:xfrm>
                <a:off x="3830638" y="1839913"/>
                <a:ext cx="1447800" cy="687387"/>
              </a:xfrm>
              <a:prstGeom prst="rect">
                <a:avLst/>
              </a:prstGeom>
              <a:solidFill>
                <a:srgbClr val="FA90AB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3" name="Rectangle 26"/>
              <p:cNvSpPr>
                <a:spLocks/>
              </p:cNvSpPr>
              <p:nvPr/>
            </p:nvSpPr>
            <p:spPr bwMode="auto">
              <a:xfrm>
                <a:off x="5280614" y="1839913"/>
                <a:ext cx="1447800" cy="68738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4" name="Rectangle 26"/>
              <p:cNvSpPr>
                <a:spLocks/>
              </p:cNvSpPr>
              <p:nvPr/>
            </p:nvSpPr>
            <p:spPr bwMode="auto">
              <a:xfrm>
                <a:off x="6728414" y="1839913"/>
                <a:ext cx="1447800" cy="6873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flipV="1">
              <a:off x="641360" y="4456878"/>
              <a:ext cx="2819436" cy="11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0" idx="1"/>
            </p:cNvCxnSpPr>
            <p:nvPr/>
          </p:nvCxnSpPr>
          <p:spPr>
            <a:xfrm flipH="1">
              <a:off x="593412" y="4671532"/>
              <a:ext cx="2722018" cy="4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552274" y="3061025"/>
            <a:ext cx="1929611" cy="263218"/>
            <a:chOff x="5053993" y="3449312"/>
            <a:chExt cx="3477204" cy="578240"/>
          </a:xfrm>
        </p:grpSpPr>
        <p:sp>
          <p:nvSpPr>
            <p:cNvPr id="81" name="Rectangle 80"/>
            <p:cNvSpPr/>
            <p:nvPr/>
          </p:nvSpPr>
          <p:spPr>
            <a:xfrm>
              <a:off x="5053993" y="3449312"/>
              <a:ext cx="3477204" cy="5782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431908" y="3502142"/>
              <a:ext cx="2856850" cy="472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Controller (N. O.S.)</a:t>
              </a:r>
              <a:endParaRPr lang="en-US" sz="11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52274" y="2591187"/>
            <a:ext cx="1929611" cy="370292"/>
            <a:chOff x="5053993" y="2460936"/>
            <a:chExt cx="3477204" cy="795510"/>
          </a:xfrm>
        </p:grpSpPr>
        <p:sp>
          <p:nvSpPr>
            <p:cNvPr id="76" name="Rectangle 75"/>
            <p:cNvSpPr/>
            <p:nvPr/>
          </p:nvSpPr>
          <p:spPr>
            <a:xfrm>
              <a:off x="5053993" y="2460936"/>
              <a:ext cx="3477204" cy="7955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5141811" y="2496380"/>
              <a:ext cx="3146947" cy="664470"/>
              <a:chOff x="2970160" y="1695266"/>
              <a:chExt cx="3306446" cy="66447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970160" y="1695266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122560" y="1775972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274960" y="1887404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</p:grpSp>
      </p:grpSp>
      <p:cxnSp>
        <p:nvCxnSpPr>
          <p:cNvPr id="49" name="Straight Arrow Connector 48"/>
          <p:cNvCxnSpPr>
            <a:stCxn id="81" idx="2"/>
            <a:endCxn id="69" idx="0"/>
          </p:cNvCxnSpPr>
          <p:nvPr/>
        </p:nvCxnSpPr>
        <p:spPr>
          <a:xfrm>
            <a:off x="6517080" y="3324243"/>
            <a:ext cx="0" cy="590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835924" y="3914387"/>
            <a:ext cx="1362311" cy="1363521"/>
            <a:chOff x="1386383" y="3747014"/>
            <a:chExt cx="1558697" cy="1363521"/>
          </a:xfrm>
        </p:grpSpPr>
        <p:sp>
          <p:nvSpPr>
            <p:cNvPr id="69" name="Rectangle 68"/>
            <p:cNvSpPr/>
            <p:nvPr/>
          </p:nvSpPr>
          <p:spPr>
            <a:xfrm>
              <a:off x="1386383" y="3747014"/>
              <a:ext cx="1558697" cy="136352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474032" y="3982727"/>
              <a:ext cx="1411613" cy="9719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smtClean="0"/>
            </a:p>
            <a:p>
              <a:pPr algn="ctr"/>
              <a:endParaRPr lang="en-US" sz="1100" dirty="0"/>
            </a:p>
            <a:p>
              <a:pPr algn="ctr"/>
              <a:endParaRPr lang="en-US" sz="1100" dirty="0" smtClean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 smtClean="0"/>
                <a:t>Switch H.W</a:t>
              </a:r>
              <a:endParaRPr lang="en-US" sz="11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499952" y="3794137"/>
              <a:ext cx="1353032" cy="1339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O.S</a:t>
              </a:r>
              <a:endParaRPr lang="en-US" sz="11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590670" y="41042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4503309" y="4095433"/>
            <a:ext cx="796416" cy="909638"/>
            <a:chOff x="-86" y="0"/>
            <a:chExt cx="816" cy="816"/>
          </a:xfrm>
        </p:grpSpPr>
        <p:pic>
          <p:nvPicPr>
            <p:cNvPr id="68" name="Picture 4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86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52" name="Group 48"/>
          <p:cNvGrpSpPr>
            <a:grpSpLocks/>
          </p:cNvGrpSpPr>
          <p:nvPr/>
        </p:nvGrpSpPr>
        <p:grpSpPr bwMode="auto">
          <a:xfrm>
            <a:off x="7562597" y="4127273"/>
            <a:ext cx="796416" cy="909638"/>
            <a:chOff x="0" y="0"/>
            <a:chExt cx="816" cy="816"/>
          </a:xfrm>
        </p:grpSpPr>
        <p:pic>
          <p:nvPicPr>
            <p:cNvPr id="67" name="Picture 4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53" name="Group 52"/>
          <p:cNvGrpSpPr/>
          <p:nvPr/>
        </p:nvGrpSpPr>
        <p:grpSpPr>
          <a:xfrm>
            <a:off x="6020367" y="4271617"/>
            <a:ext cx="1039676" cy="197207"/>
            <a:chOff x="938213" y="1839913"/>
            <a:chExt cx="7238001" cy="687387"/>
          </a:xfrm>
        </p:grpSpPr>
        <p:sp>
          <p:nvSpPr>
            <p:cNvPr id="62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3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5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6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V="1">
            <a:off x="5225443" y="4367438"/>
            <a:ext cx="2464204" cy="1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90108" y="4440003"/>
            <a:ext cx="2379060" cy="4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Dimensions of SDN Applications:</a:t>
            </a:r>
            <a:br>
              <a:rPr lang="en-US" dirty="0" smtClean="0"/>
            </a:br>
            <a:r>
              <a:rPr lang="en-US" dirty="0" smtClean="0"/>
              <a:t>Granularity of Rules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Microflow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 flow table matches one flow</a:t>
            </a:r>
          </a:p>
          <a:p>
            <a:r>
              <a:rPr lang="en-US" dirty="0" smtClean="0"/>
              <a:t>Uses CAM/hash-table</a:t>
            </a:r>
          </a:p>
          <a:p>
            <a:pPr lvl="1"/>
            <a:r>
              <a:rPr lang="en-US" dirty="0" smtClean="0"/>
              <a:t>10-20K per physical switch</a:t>
            </a:r>
          </a:p>
          <a:p>
            <a:r>
              <a:rPr lang="en-US" dirty="0" smtClean="0"/>
              <a:t>Allows precisions</a:t>
            </a:r>
          </a:p>
          <a:p>
            <a:pPr lvl="1"/>
            <a:r>
              <a:rPr lang="en-US" dirty="0" smtClean="0"/>
              <a:t>Monitoring: gives counters for individual flows</a:t>
            </a:r>
          </a:p>
          <a:p>
            <a:pPr lvl="1"/>
            <a:r>
              <a:rPr lang="en-US" dirty="0" smtClean="0"/>
              <a:t>Access-Control: allow/deny individual flows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WildCards</a:t>
            </a:r>
            <a:r>
              <a:rPr lang="en-US" dirty="0" smtClean="0"/>
              <a:t> (aggregated rules)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One flow table entry matches a group of flow</a:t>
            </a:r>
          </a:p>
          <a:p>
            <a:r>
              <a:rPr lang="en-US" dirty="0" smtClean="0"/>
              <a:t>Uses TCAM</a:t>
            </a:r>
          </a:p>
          <a:p>
            <a:pPr lvl="1"/>
            <a:r>
              <a:rPr lang="en-US" dirty="0" smtClean="0"/>
              <a:t>5000~4K per physical switch</a:t>
            </a:r>
          </a:p>
          <a:p>
            <a:r>
              <a:rPr lang="en-US" dirty="0" smtClean="0"/>
              <a:t>Allows scale</a:t>
            </a:r>
          </a:p>
          <a:p>
            <a:pPr lvl="1"/>
            <a:r>
              <a:rPr lang="en-US" dirty="0" smtClean="0"/>
              <a:t>Minimizes overhead by grouping flows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68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Dimensions of SDN Applications:</a:t>
            </a:r>
            <a:br>
              <a:rPr lang="en-US" dirty="0" smtClean="0"/>
            </a:br>
            <a:r>
              <a:rPr lang="en-US" dirty="0" smtClean="0"/>
              <a:t>Granularity of Rules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 Controller 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Centralized Controller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85736" y="2701143"/>
            <a:ext cx="2732961" cy="2193808"/>
            <a:chOff x="5215470" y="2312475"/>
            <a:chExt cx="3613509" cy="4146666"/>
          </a:xfrm>
        </p:grpSpPr>
        <p:grpSp>
          <p:nvGrpSpPr>
            <p:cNvPr id="74" name="Group 73"/>
            <p:cNvGrpSpPr/>
            <p:nvPr/>
          </p:nvGrpSpPr>
          <p:grpSpPr>
            <a:xfrm>
              <a:off x="5715323" y="3200548"/>
              <a:ext cx="2919114" cy="497527"/>
              <a:chOff x="5053993" y="3449312"/>
              <a:chExt cx="3477204" cy="57824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715323" y="2312475"/>
              <a:ext cx="2919113" cy="699914"/>
              <a:chOff x="5053993" y="2460936"/>
              <a:chExt cx="3477204" cy="79551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  <p:cxnSp>
          <p:nvCxnSpPr>
            <p:cNvPr id="83" name="Straight Arrow Connector 82"/>
            <p:cNvCxnSpPr/>
            <p:nvPr/>
          </p:nvCxnSpPr>
          <p:spPr>
            <a:xfrm>
              <a:off x="6904025" y="3750786"/>
              <a:ext cx="0" cy="111203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5215470" y="5726769"/>
              <a:ext cx="1572910" cy="732372"/>
              <a:chOff x="5053993" y="4807319"/>
              <a:chExt cx="3477204" cy="1253108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5053993" y="4807319"/>
                <a:ext cx="3477204" cy="125310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5431909" y="4959719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Switch O.S</a:t>
                </a:r>
                <a:endParaRPr lang="en-US" sz="1100" dirty="0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5431908" y="5407368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Switch HW</a:t>
                </a:r>
                <a:endParaRPr lang="en-US" sz="1100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375521" y="4853197"/>
              <a:ext cx="1572910" cy="732372"/>
              <a:chOff x="5053993" y="4807319"/>
              <a:chExt cx="3477204" cy="1253108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053993" y="4807319"/>
                <a:ext cx="3477204" cy="125310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5431909" y="4959719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Switch O.S</a:t>
                </a:r>
                <a:endParaRPr lang="en-US" sz="1100" dirty="0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5431908" y="5407368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Switch HW</a:t>
                </a:r>
                <a:endParaRPr lang="en-US" sz="1100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256069" y="5726769"/>
              <a:ext cx="1572910" cy="732372"/>
              <a:chOff x="5053993" y="4807319"/>
              <a:chExt cx="3477204" cy="125310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053993" y="4807319"/>
                <a:ext cx="3477204" cy="125310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5431909" y="4959719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Switch O.S</a:t>
                </a:r>
                <a:endParaRPr lang="en-US" sz="1100" dirty="0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5431908" y="5407368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Switch HW</a:t>
                </a:r>
                <a:endParaRPr lang="en-US" sz="1100" dirty="0"/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6061478" y="3780962"/>
              <a:ext cx="0" cy="19543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8368797" y="3791204"/>
              <a:ext cx="0" cy="19543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24633" y="3967059"/>
            <a:ext cx="1683098" cy="733056"/>
            <a:chOff x="1123641" y="3018428"/>
            <a:chExt cx="2207778" cy="733056"/>
          </a:xfrm>
        </p:grpSpPr>
        <p:grpSp>
          <p:nvGrpSpPr>
            <p:cNvPr id="106" name="Group 105"/>
            <p:cNvGrpSpPr/>
            <p:nvPr/>
          </p:nvGrpSpPr>
          <p:grpSpPr>
            <a:xfrm>
              <a:off x="1123641" y="3488266"/>
              <a:ext cx="2207778" cy="263218"/>
              <a:chOff x="5053993" y="3449312"/>
              <a:chExt cx="3477204" cy="57824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123641" y="3018428"/>
              <a:ext cx="2207777" cy="370292"/>
              <a:chOff x="5053993" y="2460936"/>
              <a:chExt cx="3477204" cy="79551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</p:grpSp>
      <p:cxnSp>
        <p:nvCxnSpPr>
          <p:cNvPr id="108" name="Straight Arrow Connector 107"/>
          <p:cNvCxnSpPr>
            <a:stCxn id="128" idx="2"/>
          </p:cNvCxnSpPr>
          <p:nvPr/>
        </p:nvCxnSpPr>
        <p:spPr>
          <a:xfrm>
            <a:off x="1166182" y="4700115"/>
            <a:ext cx="723928" cy="8226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13026" y="5979827"/>
            <a:ext cx="1189620" cy="387464"/>
            <a:chOff x="5053993" y="4807319"/>
            <a:chExt cx="3477204" cy="1253108"/>
          </a:xfrm>
        </p:grpSpPr>
        <p:sp>
          <p:nvSpPr>
            <p:cNvPr id="120" name="Rectangle 119"/>
            <p:cNvSpPr/>
            <p:nvPr/>
          </p:nvSpPr>
          <p:spPr>
            <a:xfrm>
              <a:off x="5053993" y="4807319"/>
              <a:ext cx="3477204" cy="12531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5431909" y="4959719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O.S</a:t>
              </a:r>
              <a:endParaRPr lang="en-US" sz="1100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431908" y="5407368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HW</a:t>
              </a:r>
              <a:endParaRPr lang="en-US" sz="11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490393" y="5517661"/>
            <a:ext cx="1189620" cy="387464"/>
            <a:chOff x="5053993" y="4807319"/>
            <a:chExt cx="3477204" cy="1253108"/>
          </a:xfrm>
        </p:grpSpPr>
        <p:sp>
          <p:nvSpPr>
            <p:cNvPr id="117" name="Rectangle 116"/>
            <p:cNvSpPr/>
            <p:nvPr/>
          </p:nvSpPr>
          <p:spPr>
            <a:xfrm>
              <a:off x="5053993" y="4807319"/>
              <a:ext cx="3477204" cy="12531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5431909" y="4959719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O.S</a:t>
              </a:r>
              <a:endParaRPr lang="en-US" sz="1100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5431908" y="5407368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HW</a:t>
              </a:r>
              <a:endParaRPr lang="en-US" sz="11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156367" y="5979827"/>
            <a:ext cx="1189620" cy="387464"/>
            <a:chOff x="5053993" y="4807319"/>
            <a:chExt cx="3477204" cy="1253108"/>
          </a:xfrm>
        </p:grpSpPr>
        <p:sp>
          <p:nvSpPr>
            <p:cNvPr id="114" name="Rectangle 113"/>
            <p:cNvSpPr/>
            <p:nvPr/>
          </p:nvSpPr>
          <p:spPr>
            <a:xfrm>
              <a:off x="5053993" y="4807319"/>
              <a:ext cx="3477204" cy="12531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431909" y="4959719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O.S</a:t>
              </a:r>
              <a:endParaRPr lang="en-US" sz="1100" dirty="0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5431908" y="5407368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Switch HW</a:t>
              </a:r>
              <a:endParaRPr lang="en-US" sz="1100" dirty="0"/>
            </a:p>
          </p:txBody>
        </p:sp>
      </p:grpSp>
      <p:cxnSp>
        <p:nvCxnSpPr>
          <p:cNvPr id="112" name="Straight Arrow Connector 111"/>
          <p:cNvCxnSpPr>
            <a:stCxn id="128" idx="2"/>
          </p:cNvCxnSpPr>
          <p:nvPr/>
        </p:nvCxnSpPr>
        <p:spPr>
          <a:xfrm>
            <a:off x="1166182" y="4700115"/>
            <a:ext cx="86695" cy="12842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49" idx="2"/>
            <a:endCxn id="114" idx="0"/>
          </p:cNvCxnSpPr>
          <p:nvPr/>
        </p:nvCxnSpPr>
        <p:spPr>
          <a:xfrm flipH="1">
            <a:off x="2751177" y="4652365"/>
            <a:ext cx="507875" cy="13274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444110" y="2660484"/>
            <a:ext cx="1683098" cy="733056"/>
            <a:chOff x="1123641" y="3018428"/>
            <a:chExt cx="2207778" cy="733056"/>
          </a:xfrm>
        </p:grpSpPr>
        <p:grpSp>
          <p:nvGrpSpPr>
            <p:cNvPr id="131" name="Group 130"/>
            <p:cNvGrpSpPr/>
            <p:nvPr/>
          </p:nvGrpSpPr>
          <p:grpSpPr>
            <a:xfrm>
              <a:off x="1123641" y="3488266"/>
              <a:ext cx="2207778" cy="263218"/>
              <a:chOff x="5053993" y="3449312"/>
              <a:chExt cx="3477204" cy="57824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123641" y="3018428"/>
              <a:ext cx="2207777" cy="370292"/>
              <a:chOff x="5053993" y="2460936"/>
              <a:chExt cx="3477204" cy="79551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</p:grpSp>
      <p:grpSp>
        <p:nvGrpSpPr>
          <p:cNvPr id="140" name="Group 139"/>
          <p:cNvGrpSpPr/>
          <p:nvPr/>
        </p:nvGrpSpPr>
        <p:grpSpPr>
          <a:xfrm>
            <a:off x="2384715" y="3943470"/>
            <a:ext cx="1683098" cy="733056"/>
            <a:chOff x="1123641" y="3018428"/>
            <a:chExt cx="2207778" cy="733056"/>
          </a:xfrm>
        </p:grpSpPr>
        <p:grpSp>
          <p:nvGrpSpPr>
            <p:cNvPr id="141" name="Group 140"/>
            <p:cNvGrpSpPr/>
            <p:nvPr/>
          </p:nvGrpSpPr>
          <p:grpSpPr>
            <a:xfrm>
              <a:off x="1123641" y="3488266"/>
              <a:ext cx="2207778" cy="263218"/>
              <a:chOff x="5053993" y="3449312"/>
              <a:chExt cx="3477204" cy="57824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1123641" y="3018428"/>
              <a:ext cx="2207777" cy="370292"/>
              <a:chOff x="5053993" y="2460936"/>
              <a:chExt cx="3477204" cy="79551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970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 B4 Application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648890"/>
            <a:ext cx="3008313" cy="4477273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installation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Proactive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Rule Granularity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Aggregate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Distributed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Multiple instances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6335" b="-26335"/>
          <a:stretch>
            <a:fillRect/>
          </a:stretch>
        </p:blipFill>
        <p:spPr>
          <a:xfrm>
            <a:off x="3575050" y="-792071"/>
            <a:ext cx="5111750" cy="58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3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: Message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9194"/>
            <a:ext cx="8229600" cy="1014139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Controller encapsulates message into an object</a:t>
            </a:r>
          </a:p>
          <a:p>
            <a:pPr lvl="1"/>
            <a:r>
              <a:rPr lang="en-US" sz="2000" dirty="0" err="1" smtClean="0"/>
              <a:t>Accessor</a:t>
            </a:r>
            <a:r>
              <a:rPr lang="en-US" sz="2000" dirty="0" smtClean="0"/>
              <a:t> functions to different fields</a:t>
            </a:r>
          </a:p>
          <a:p>
            <a:pPr lvl="1"/>
            <a:r>
              <a:rPr lang="en-US" sz="2000" dirty="0" smtClean="0"/>
              <a:t>No need to worry about crafting network packets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398291"/>
            <a:ext cx="3764145" cy="31737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1451620"/>
            <a:ext cx="3695700" cy="3120380"/>
          </a:xfrm>
          <a:prstGeom prst="rect">
            <a:avLst/>
          </a:prstGeom>
        </p:spPr>
      </p:pic>
      <p:cxnSp>
        <p:nvCxnSpPr>
          <p:cNvPr id="6" name="直接连接符 7"/>
          <p:cNvCxnSpPr/>
          <p:nvPr/>
        </p:nvCxnSpPr>
        <p:spPr>
          <a:xfrm flipV="1">
            <a:off x="4029075" y="1907822"/>
            <a:ext cx="621947" cy="2822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>
          <a:xfrm>
            <a:off x="4029075" y="2506133"/>
            <a:ext cx="621947" cy="19755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3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A04F4CA-C19D-6B40-881C-A1838DE227D1}" type="slidenum">
              <a:rPr lang="en-US"/>
              <a:pPr/>
              <a:t>35</a:t>
            </a:fld>
            <a:endParaRPr lang="en-US"/>
          </a:p>
        </p:txBody>
      </p:sp>
      <p:sp>
        <p:nvSpPr>
          <p:cNvPr id="245762" name="Title 1"/>
          <p:cNvSpPr>
            <a:spLocks noGrp="1"/>
          </p:cNvSpPr>
          <p:nvPr>
            <p:ph type="title" idx="4294967295"/>
          </p:nvPr>
        </p:nvSpPr>
        <p:spPr>
          <a:xfrm>
            <a:off x="152400" y="304800"/>
            <a:ext cx="8991600" cy="455613"/>
          </a:xfrm>
        </p:spPr>
        <p:txBody>
          <a:bodyPr lIns="91440" tIns="45720" rIns="91440" bIns="45720" anchor="ctr">
            <a:normAutofit fontScale="90000"/>
          </a:bodyPr>
          <a:lstStyle/>
          <a:p>
            <a:r>
              <a:rPr lang="en-US" sz="2400"/>
              <a:t>OpenFlow Actions (Partial list  from OpenFlow 1.0 spec)</a:t>
            </a:r>
          </a:p>
        </p:txBody>
      </p:sp>
      <p:sp>
        <p:nvSpPr>
          <p:cNvPr id="245763" name="Content Placeholder 2"/>
          <p:cNvSpPr>
            <a:spLocks noGrp="1"/>
          </p:cNvSpPr>
          <p:nvPr>
            <p:ph idx="4294967295"/>
          </p:nvPr>
        </p:nvSpPr>
        <p:spPr>
          <a:xfrm>
            <a:off x="152400" y="685800"/>
            <a:ext cx="8686800" cy="5943600"/>
          </a:xfrm>
        </p:spPr>
        <p:txBody>
          <a:bodyPr lIns="91440" tIns="45720" rIns="91440" bIns="45720">
            <a:normAutofit fontScale="62500" lnSpcReduction="20000"/>
          </a:bodyPr>
          <a:lstStyle/>
          <a:p>
            <a:pPr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Output to switch port (Physical ports &amp; virtual ports). Virtual ports include the following: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ALL (all standard ports excluding the ingress port) - flood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CONTROLLER (encapsulate and send the packet to controller) – PACKET_IN message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LOCAL (switch’s stack) – go through the IP layer, </a:t>
            </a:r>
            <a:r>
              <a:rPr lang="en-US" dirty="0" err="1"/>
              <a:t>etc</a:t>
            </a:r>
            <a:r>
              <a:rPr lang="en-US" dirty="0"/>
              <a:t> (mostly used for </a:t>
            </a:r>
            <a:r>
              <a:rPr lang="en-US" dirty="0" err="1"/>
              <a:t>vSwitches</a:t>
            </a:r>
            <a:r>
              <a:rPr lang="en-US" dirty="0"/>
              <a:t>)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NORMAL (process the packet using traditional non-</a:t>
            </a:r>
            <a:r>
              <a:rPr lang="en-US" dirty="0" err="1"/>
              <a:t>OpenFlow</a:t>
            </a:r>
            <a:r>
              <a:rPr lang="en-US" dirty="0"/>
              <a:t> pipeline of the switch) – traditional L2 forwarding, L3 routing</a:t>
            </a:r>
          </a:p>
          <a:p>
            <a:pPr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Drop</a:t>
            </a:r>
          </a:p>
          <a:p>
            <a:pPr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Set fields (packet modification/header rewriting)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Ethernet Source address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Ethernet </a:t>
            </a:r>
            <a:r>
              <a:rPr lang="en-US" dirty="0" err="1"/>
              <a:t>Dest</a:t>
            </a:r>
            <a:r>
              <a:rPr lang="en-US" dirty="0"/>
              <a:t> address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IP source &amp; </a:t>
            </a:r>
            <a:r>
              <a:rPr lang="en-US" dirty="0" err="1"/>
              <a:t>dest</a:t>
            </a:r>
            <a:r>
              <a:rPr lang="en-US" dirty="0"/>
              <a:t> addresses, IP </a:t>
            </a:r>
            <a:r>
              <a:rPr lang="en-US" dirty="0" err="1"/>
              <a:t>ToS</a:t>
            </a:r>
            <a:r>
              <a:rPr lang="en-US" dirty="0"/>
              <a:t>, IP ECN, IP TTL, VLAN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TCP/UDP source and destination ports</a:t>
            </a:r>
          </a:p>
          <a:p>
            <a:pPr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Strip (pop) the outer VLAN tag</a:t>
            </a:r>
          </a:p>
          <a:p>
            <a:pPr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Set queue ID when outputting to a port (</a:t>
            </a:r>
            <a:r>
              <a:rPr lang="en-US" dirty="0" err="1"/>
              <a:t>Enqueue</a:t>
            </a:r>
            <a:r>
              <a:rPr lang="en-US" dirty="0"/>
              <a:t>)</a:t>
            </a:r>
          </a:p>
          <a:p>
            <a:pPr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New in </a:t>
            </a:r>
            <a:r>
              <a:rPr lang="en-US" dirty="0" err="1"/>
              <a:t>OpenFlow</a:t>
            </a:r>
            <a:r>
              <a:rPr lang="en-US" dirty="0"/>
              <a:t> 1.1+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Support for matching across </a:t>
            </a:r>
            <a:r>
              <a:rPr lang="en-US" dirty="0" err="1"/>
              <a:t>mulitple</a:t>
            </a:r>
            <a:r>
              <a:rPr lang="en-US" dirty="0"/>
              <a:t> tables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Support for tunneling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Support for Push/Pop </a:t>
            </a:r>
            <a:r>
              <a:rPr lang="en-US" dirty="0" err="1"/>
              <a:t>mulitple</a:t>
            </a:r>
            <a:r>
              <a:rPr lang="en-US" dirty="0"/>
              <a:t> VLAN/MPLS/PBB tags</a:t>
            </a:r>
          </a:p>
        </p:txBody>
      </p:sp>
    </p:spTree>
    <p:extLst>
      <p:ext uri="{BB962C8B-B14F-4D97-AF65-F5344CB8AC3E}">
        <p14:creationId xmlns:p14="http://schemas.microsoft.com/office/powerpoint/2010/main" val="250713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40F0491-F124-7748-8481-B972A88A4F3B}" type="slidenum">
              <a:rPr lang="en-US"/>
              <a:pPr/>
              <a:t>36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0"/>
            <a:ext cx="8685213" cy="4556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Section 2: SDN </a:t>
            </a:r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93218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3889512-A86B-5342-A628-8C83AA9AFA97}" type="slidenum">
              <a:rPr lang="en-US"/>
              <a:pPr/>
              <a:t>37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Use Cases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066800"/>
            <a:ext cx="8685212" cy="5286375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 smtClean="0"/>
              <a:t>Network Virtualization (</a:t>
            </a:r>
            <a:r>
              <a:rPr lang="en-US" dirty="0" err="1" smtClean="0"/>
              <a:t>VMWare</a:t>
            </a:r>
            <a:r>
              <a:rPr lang="en-US" dirty="0" smtClean="0"/>
              <a:t>, Azure)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Port tapping (Big Switch’s </a:t>
            </a:r>
            <a:r>
              <a:rPr lang="en-US" dirty="0" err="1" smtClean="0"/>
              <a:t>BigTap</a:t>
            </a:r>
            <a:r>
              <a:rPr lang="en-US" dirty="0" smtClean="0"/>
              <a:t>)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Access control (Big Switch’s SNAC)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WAN Traffic Engineering (Google B4)</a:t>
            </a:r>
          </a:p>
          <a:p>
            <a:pPr>
              <a:buClr>
                <a:schemeClr val="accent2"/>
              </a:buClr>
            </a:pPr>
            <a:r>
              <a:rPr lang="en-US" dirty="0" err="1" smtClean="0"/>
              <a:t>DDoS</a:t>
            </a:r>
            <a:r>
              <a:rPr lang="en-US" dirty="0" smtClean="0"/>
              <a:t> Detection (Defense4All)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Network Orchestration (</a:t>
            </a:r>
            <a:r>
              <a:rPr lang="en-US" dirty="0" err="1" smtClean="0"/>
              <a:t>OpenStack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  <a:endParaRPr lang="en-US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3889512-A86B-5342-A628-8C83AA9AFA97}" type="slidenum">
              <a:rPr lang="en-US"/>
              <a:pPr/>
              <a:t>38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Use Cases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066800"/>
            <a:ext cx="8685212" cy="5286375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WAN-Traffic engineering </a:t>
            </a:r>
            <a:endParaRPr lang="en-US" dirty="0" smtClean="0"/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Google’s </a:t>
            </a:r>
            <a:r>
              <a:rPr lang="en-US" dirty="0" smtClean="0"/>
              <a:t>B4 (</a:t>
            </a:r>
            <a:r>
              <a:rPr lang="en-US" dirty="0"/>
              <a:t>SIGCOMM 2013)</a:t>
            </a:r>
            <a:endParaRPr lang="en-US" dirty="0" smtClean="0"/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dirty="0" smtClean="0"/>
              <a:t>Microsoft’s SWAN (SIGCOMM 2013)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dirty="0" smtClean="0"/>
              <a:t>Network Function Virtualization: Service Chaining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dirty="0" smtClean="0"/>
              <a:t>SIMPLIFY/</a:t>
            </a:r>
            <a:r>
              <a:rPr lang="en-US" dirty="0" err="1" smtClean="0"/>
              <a:t>FlowTags</a:t>
            </a:r>
            <a:r>
              <a:rPr lang="en-US" dirty="0" smtClean="0"/>
              <a:t> (SIGCOMM 2013, NSDI 2014)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dirty="0" smtClean="0"/>
              <a:t>Slick (ONS 2013)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dirty="0" smtClean="0"/>
              <a:t>Network virtualization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dirty="0" err="1" smtClean="0"/>
              <a:t>Nicira</a:t>
            </a:r>
            <a:r>
              <a:rPr lang="en-US" dirty="0" smtClean="0"/>
              <a:t>, Azure, Google, 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dirty="0" smtClean="0"/>
              <a:t>VL2 </a:t>
            </a:r>
            <a:r>
              <a:rPr lang="en-US" dirty="0"/>
              <a:t>&amp; Portland (SIGCOMM 2009</a:t>
            </a:r>
            <a:r>
              <a:rPr lang="en-US" dirty="0" smtClean="0"/>
              <a:t>)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dirty="0" err="1" smtClean="0"/>
              <a:t>CloudNaaS</a:t>
            </a:r>
            <a:r>
              <a:rPr lang="en-US" dirty="0" smtClean="0"/>
              <a:t> (</a:t>
            </a:r>
            <a:r>
              <a:rPr lang="en-US" dirty="0" err="1" smtClean="0"/>
              <a:t>SoCC</a:t>
            </a:r>
            <a:r>
              <a:rPr lang="en-US" dirty="0" smtClean="0"/>
              <a:t> 2011)</a:t>
            </a:r>
            <a:endParaRPr lang="en-US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dirty="0"/>
              <a:t>Seamless workload (VM) mobility  </a:t>
            </a:r>
            <a:endParaRPr lang="en-US" dirty="0" smtClean="0"/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dirty="0" smtClean="0"/>
              <a:t>(</a:t>
            </a:r>
            <a:r>
              <a:rPr lang="en-US" dirty="0" err="1"/>
              <a:t>CrossRoads</a:t>
            </a:r>
            <a:r>
              <a:rPr lang="en-US" dirty="0"/>
              <a:t> (NOMS 2012))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dirty="0" smtClean="0"/>
              <a:t>Data Center Traffic engineering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dirty="0" smtClean="0"/>
              <a:t>Routing elephant </a:t>
            </a:r>
            <a:r>
              <a:rPr lang="en-US" dirty="0"/>
              <a:t>flows differently (</a:t>
            </a:r>
            <a:r>
              <a:rPr lang="en-US" dirty="0" err="1"/>
              <a:t>Hedera</a:t>
            </a:r>
            <a:r>
              <a:rPr lang="en-US" dirty="0"/>
              <a:t> – NSDI 2010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dirty="0" smtClean="0"/>
              <a:t>Routing predictable traffic (</a:t>
            </a:r>
            <a:r>
              <a:rPr lang="en-US" dirty="0" err="1" smtClean="0"/>
              <a:t>MicroTE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CoNext</a:t>
            </a:r>
            <a:r>
              <a:rPr lang="en-US" dirty="0" smtClean="0"/>
              <a:t> 2011)</a:t>
            </a:r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r>
              <a:rPr lang="en-US" dirty="0" smtClean="0"/>
              <a:t>Port-Mirroring</a:t>
            </a:r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dirty="0" err="1" smtClean="0"/>
              <a:t>BigTap</a:t>
            </a:r>
            <a:endParaRPr lang="en-US" dirty="0" smtClean="0"/>
          </a:p>
          <a:p>
            <a:pPr lvl="1">
              <a:buClr>
                <a:schemeClr val="accent2"/>
              </a:buClr>
              <a:buFont typeface="Wingdings" charset="0"/>
              <a:buChar char="§"/>
            </a:pPr>
            <a:r>
              <a:rPr lang="en-US" dirty="0" err="1" smtClean="0"/>
              <a:t>OpenSafe</a:t>
            </a:r>
            <a:r>
              <a:rPr lang="en-US" dirty="0" smtClean="0"/>
              <a:t> (INM/WREN 2011)</a:t>
            </a:r>
            <a:endParaRPr lang="en-US" dirty="0"/>
          </a:p>
          <a:p>
            <a:pPr>
              <a:buClr>
                <a:schemeClr val="accent2"/>
              </a:buClr>
              <a:buFont typeface="Wingdings" charset="0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1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D16ADF5-32AD-0B4C-8A62-0AA9730B899C}" type="slidenum">
              <a:rPr lang="en-US"/>
              <a:pPr/>
              <a:t>39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0"/>
            <a:ext cx="8685213" cy="4556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SDN Use Case: Network </a:t>
            </a:r>
            <a:r>
              <a:rPr lang="en-US" dirty="0" smtClean="0"/>
              <a:t>Function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7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Section 1: SDN Ecosystem</a:t>
            </a:r>
          </a:p>
          <a:p>
            <a:pPr lvl="1"/>
            <a:r>
              <a:rPr lang="en-US" dirty="0" smtClean="0"/>
              <a:t>SDN Motivation</a:t>
            </a:r>
          </a:p>
          <a:p>
            <a:pPr lvl="1"/>
            <a:r>
              <a:rPr lang="en-US" dirty="0" smtClean="0"/>
              <a:t>SDN Primer</a:t>
            </a:r>
          </a:p>
          <a:p>
            <a:pPr lvl="1"/>
            <a:r>
              <a:rPr lang="en-US" dirty="0" smtClean="0"/>
              <a:t>Dimensions of SDN Environments</a:t>
            </a:r>
          </a:p>
          <a:p>
            <a:pPr lvl="1"/>
            <a:r>
              <a:rPr lang="en-US" dirty="0"/>
              <a:t>Dimensions of </a:t>
            </a:r>
            <a:r>
              <a:rPr lang="en-US" dirty="0" smtClean="0"/>
              <a:t>SDN Applications</a:t>
            </a:r>
          </a:p>
          <a:p>
            <a:pPr lvl="1"/>
            <a:endParaRPr lang="en-US" dirty="0" smtClean="0"/>
          </a:p>
          <a:p>
            <a:r>
              <a:rPr lang="en-US" smtClean="0"/>
              <a:t>Section 2: OpenFlow</a:t>
            </a:r>
            <a:r>
              <a:rPr lang="en-US" dirty="0" smtClean="0"/>
              <a:t> Primer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Section 3: Demo/Use-cases</a:t>
            </a:r>
          </a:p>
          <a:p>
            <a:pPr lvl="1"/>
            <a:r>
              <a:rPr lang="en-US" dirty="0" smtClean="0"/>
              <a:t>Network Virtualization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Section 4: SDN Challenges</a:t>
            </a:r>
          </a:p>
          <a:p>
            <a:pPr lvl="1"/>
            <a:r>
              <a:rPr lang="en-US" dirty="0" smtClean="0"/>
              <a:t>SDN Challenges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75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6324" y="498645"/>
            <a:ext cx="4043384" cy="2125159"/>
            <a:chOff x="56324" y="1056025"/>
            <a:chExt cx="4043384" cy="2125159"/>
          </a:xfrm>
        </p:grpSpPr>
        <p:grpSp>
          <p:nvGrpSpPr>
            <p:cNvPr id="64" name="Group 63"/>
            <p:cNvGrpSpPr/>
            <p:nvPr/>
          </p:nvGrpSpPr>
          <p:grpSpPr>
            <a:xfrm>
              <a:off x="56324" y="1056025"/>
              <a:ext cx="4043384" cy="2125159"/>
              <a:chOff x="56324" y="1056025"/>
              <a:chExt cx="4043384" cy="212515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324" y="1056025"/>
                <a:ext cx="4043384" cy="212515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8451" y="1103922"/>
                <a:ext cx="3262432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Network Policy: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Goals: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 smtClean="0"/>
                  <a:t>Detect attacks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dirty="0" smtClean="0"/>
                  <a:t>Prevent unauthorized access</a:t>
                </a:r>
                <a:endParaRPr lang="en-US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24706" y="1561220"/>
              <a:ext cx="2700912" cy="441764"/>
              <a:chOff x="3610139" y="1130709"/>
              <a:chExt cx="2655430" cy="44176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52842" y="1130714"/>
                <a:ext cx="904956" cy="44175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Firewall</a:t>
                </a:r>
                <a:endParaRPr lang="en-US" sz="1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78931" y="1130714"/>
                <a:ext cx="586638" cy="44175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IDS</a:t>
                </a:r>
                <a:endParaRPr lang="en-US" sz="1600" dirty="0"/>
              </a:p>
            </p:txBody>
          </p:sp>
          <p:cxnSp>
            <p:nvCxnSpPr>
              <p:cNvPr id="7" name="Straight Arrow Connector 6"/>
              <p:cNvCxnSpPr>
                <a:stCxn id="5" idx="3"/>
                <a:endCxn id="6" idx="1"/>
              </p:cNvCxnSpPr>
              <p:nvPr/>
            </p:nvCxnSpPr>
            <p:spPr>
              <a:xfrm>
                <a:off x="5257798" y="1351594"/>
                <a:ext cx="42113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610139" y="1130709"/>
                <a:ext cx="675210" cy="40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Web</a:t>
                </a:r>
                <a:endParaRPr lang="en-US" sz="2000" dirty="0"/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46" y="4661539"/>
            <a:ext cx="653224" cy="6424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1" y="3986448"/>
            <a:ext cx="653224" cy="6424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79" y="4053658"/>
            <a:ext cx="653224" cy="642414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12" idx="1"/>
            <a:endCxn id="13" idx="3"/>
          </p:cNvCxnSpPr>
          <p:nvPr/>
        </p:nvCxnSpPr>
        <p:spPr>
          <a:xfrm flipH="1" flipV="1">
            <a:off x="4524275" y="4307655"/>
            <a:ext cx="653971" cy="675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1"/>
            <a:endCxn id="13" idx="3"/>
          </p:cNvCxnSpPr>
          <p:nvPr/>
        </p:nvCxnSpPr>
        <p:spPr>
          <a:xfrm flipH="1" flipV="1">
            <a:off x="4524275" y="4307655"/>
            <a:ext cx="2207504" cy="67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1"/>
            <a:endCxn id="12" idx="3"/>
          </p:cNvCxnSpPr>
          <p:nvPr/>
        </p:nvCxnSpPr>
        <p:spPr>
          <a:xfrm flipH="1">
            <a:off x="5831470" y="4374865"/>
            <a:ext cx="900309" cy="607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</p:cNvCxnSpPr>
          <p:nvPr/>
        </p:nvCxnSpPr>
        <p:spPr>
          <a:xfrm>
            <a:off x="7385003" y="4374865"/>
            <a:ext cx="457173" cy="64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3"/>
          </p:cNvCxnSpPr>
          <p:nvPr/>
        </p:nvCxnSpPr>
        <p:spPr>
          <a:xfrm flipV="1">
            <a:off x="7385003" y="4208150"/>
            <a:ext cx="575134" cy="166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58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8472" y="4982746"/>
            <a:ext cx="631932" cy="644673"/>
          </a:xfrm>
          <a:prstGeom prst="rect">
            <a:avLst/>
          </a:prstGeom>
          <a:noFill/>
        </p:spPr>
      </p:pic>
      <p:pic>
        <p:nvPicPr>
          <p:cNvPr id="21" name="Picture 158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2176" y="4071179"/>
            <a:ext cx="631932" cy="644673"/>
          </a:xfrm>
          <a:prstGeom prst="rect">
            <a:avLst/>
          </a:prstGeom>
          <a:noFill/>
        </p:spPr>
      </p:pic>
      <p:pic>
        <p:nvPicPr>
          <p:cNvPr id="31" name="Picture 1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550" y="3181185"/>
            <a:ext cx="3077308" cy="221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Straight Connector 31"/>
          <p:cNvCxnSpPr>
            <a:stCxn id="13" idx="1"/>
            <a:endCxn id="31" idx="3"/>
          </p:cNvCxnSpPr>
          <p:nvPr/>
        </p:nvCxnSpPr>
        <p:spPr>
          <a:xfrm flipH="1" flipV="1">
            <a:off x="3270858" y="4289311"/>
            <a:ext cx="600193" cy="18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34242" y="40542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56" name="Picture 230" descr="UCS5108BladeServerChassi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0474" y="5464943"/>
            <a:ext cx="1089158" cy="324952"/>
          </a:xfrm>
          <a:prstGeom prst="rect">
            <a:avLst/>
          </a:prstGeom>
          <a:noFill/>
        </p:spPr>
      </p:pic>
      <p:pic>
        <p:nvPicPr>
          <p:cNvPr id="57" name="Picture 230" descr="UCS5108BladeServerChassi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49577" y="5464943"/>
            <a:ext cx="1089158" cy="324952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4099708" y="5697914"/>
            <a:ext cx="1107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Firewall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5723114" y="5702439"/>
            <a:ext cx="1107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IDS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5549577" y="625231"/>
            <a:ext cx="3185487" cy="12602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549577" y="625231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Traffic takes shortest path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Avoids middleboxes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Servers are unprotected</a:t>
            </a:r>
            <a:endParaRPr lang="en-US" dirty="0"/>
          </a:p>
        </p:txBody>
      </p:sp>
      <p:cxnSp>
        <p:nvCxnSpPr>
          <p:cNvPr id="69" name="Straight Connector 68"/>
          <p:cNvCxnSpPr>
            <a:stCxn id="31" idx="3"/>
          </p:cNvCxnSpPr>
          <p:nvPr/>
        </p:nvCxnSpPr>
        <p:spPr>
          <a:xfrm flipV="1">
            <a:off x="3270858" y="4208150"/>
            <a:ext cx="4689279" cy="81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30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6324" y="498646"/>
            <a:ext cx="4043384" cy="1162124"/>
            <a:chOff x="56324" y="1056026"/>
            <a:chExt cx="4043384" cy="1162124"/>
          </a:xfrm>
        </p:grpSpPr>
        <p:grpSp>
          <p:nvGrpSpPr>
            <p:cNvPr id="64" name="Group 63"/>
            <p:cNvGrpSpPr/>
            <p:nvPr/>
          </p:nvGrpSpPr>
          <p:grpSpPr>
            <a:xfrm>
              <a:off x="56324" y="1056026"/>
              <a:ext cx="4043384" cy="1162124"/>
              <a:chOff x="56324" y="1056026"/>
              <a:chExt cx="4043384" cy="1162124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324" y="1056026"/>
                <a:ext cx="4043384" cy="116212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8451" y="1103922"/>
                <a:ext cx="16609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Network Policy: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24706" y="1561220"/>
              <a:ext cx="2700912" cy="441764"/>
              <a:chOff x="3610139" y="1130709"/>
              <a:chExt cx="2655430" cy="44176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52842" y="1130714"/>
                <a:ext cx="904956" cy="44175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Firewall</a:t>
                </a:r>
                <a:endParaRPr lang="en-US" sz="1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78931" y="1130714"/>
                <a:ext cx="586638" cy="44175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IDS</a:t>
                </a:r>
                <a:endParaRPr lang="en-US" sz="1600" dirty="0"/>
              </a:p>
            </p:txBody>
          </p:sp>
          <p:cxnSp>
            <p:nvCxnSpPr>
              <p:cNvPr id="7" name="Straight Arrow Connector 6"/>
              <p:cNvCxnSpPr>
                <a:stCxn id="5" idx="3"/>
                <a:endCxn id="6" idx="1"/>
              </p:cNvCxnSpPr>
              <p:nvPr/>
            </p:nvCxnSpPr>
            <p:spPr>
              <a:xfrm>
                <a:off x="5257798" y="1351594"/>
                <a:ext cx="42113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610139" y="1130709"/>
                <a:ext cx="675210" cy="40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Web</a:t>
                </a:r>
                <a:endParaRPr lang="en-US" sz="2000" dirty="0"/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46" y="4661539"/>
            <a:ext cx="653224" cy="6424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1" y="3986448"/>
            <a:ext cx="653224" cy="6424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79" y="4053658"/>
            <a:ext cx="653224" cy="642414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12" idx="1"/>
            <a:endCxn id="13" idx="3"/>
          </p:cNvCxnSpPr>
          <p:nvPr/>
        </p:nvCxnSpPr>
        <p:spPr>
          <a:xfrm flipH="1" flipV="1">
            <a:off x="4524275" y="4307655"/>
            <a:ext cx="653971" cy="675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1"/>
            <a:endCxn id="13" idx="3"/>
          </p:cNvCxnSpPr>
          <p:nvPr/>
        </p:nvCxnSpPr>
        <p:spPr>
          <a:xfrm flipH="1" flipV="1">
            <a:off x="4524275" y="4307655"/>
            <a:ext cx="2207504" cy="67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1"/>
            <a:endCxn id="12" idx="3"/>
          </p:cNvCxnSpPr>
          <p:nvPr/>
        </p:nvCxnSpPr>
        <p:spPr>
          <a:xfrm flipH="1">
            <a:off x="5831470" y="4374865"/>
            <a:ext cx="900309" cy="607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</p:cNvCxnSpPr>
          <p:nvPr/>
        </p:nvCxnSpPr>
        <p:spPr>
          <a:xfrm>
            <a:off x="7385003" y="4374865"/>
            <a:ext cx="457173" cy="64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3"/>
          </p:cNvCxnSpPr>
          <p:nvPr/>
        </p:nvCxnSpPr>
        <p:spPr>
          <a:xfrm flipV="1">
            <a:off x="7385003" y="4208150"/>
            <a:ext cx="575134" cy="166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58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8472" y="4982746"/>
            <a:ext cx="631932" cy="644673"/>
          </a:xfrm>
          <a:prstGeom prst="rect">
            <a:avLst/>
          </a:prstGeom>
          <a:noFill/>
        </p:spPr>
      </p:pic>
      <p:pic>
        <p:nvPicPr>
          <p:cNvPr id="21" name="Picture 158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2176" y="4071179"/>
            <a:ext cx="631932" cy="644673"/>
          </a:xfrm>
          <a:prstGeom prst="rect">
            <a:avLst/>
          </a:prstGeom>
          <a:noFill/>
        </p:spPr>
      </p:pic>
      <p:pic>
        <p:nvPicPr>
          <p:cNvPr id="31" name="Picture 1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550" y="3181185"/>
            <a:ext cx="3077308" cy="221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Straight Connector 31"/>
          <p:cNvCxnSpPr>
            <a:stCxn id="13" idx="1"/>
            <a:endCxn id="31" idx="3"/>
          </p:cNvCxnSpPr>
          <p:nvPr/>
        </p:nvCxnSpPr>
        <p:spPr>
          <a:xfrm flipH="1" flipV="1">
            <a:off x="3270858" y="4289311"/>
            <a:ext cx="600193" cy="18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34242" y="40542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56" name="Picture 230" descr="UCS5108BladeServerChassi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0474" y="5464943"/>
            <a:ext cx="1089158" cy="324952"/>
          </a:xfrm>
          <a:prstGeom prst="rect">
            <a:avLst/>
          </a:prstGeom>
          <a:noFill/>
        </p:spPr>
      </p:pic>
      <p:pic>
        <p:nvPicPr>
          <p:cNvPr id="57" name="Picture 230" descr="UCS5108BladeServerChassi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49577" y="5464943"/>
            <a:ext cx="1089158" cy="324952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4099708" y="5697914"/>
            <a:ext cx="1107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Firewall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5723114" y="5702439"/>
            <a:ext cx="1107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IDS</a:t>
            </a:r>
            <a:endParaRPr 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904865" y="1785146"/>
            <a:ext cx="1636497" cy="733056"/>
            <a:chOff x="3478554" y="1915892"/>
            <a:chExt cx="2207778" cy="733056"/>
          </a:xfrm>
        </p:grpSpPr>
        <p:grpSp>
          <p:nvGrpSpPr>
            <p:cNvPr id="33" name="Group 32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2" name="Freeform 1"/>
          <p:cNvSpPr/>
          <p:nvPr/>
        </p:nvSpPr>
        <p:spPr>
          <a:xfrm>
            <a:off x="3145692" y="4174984"/>
            <a:ext cx="5021385" cy="1375376"/>
          </a:xfrm>
          <a:custGeom>
            <a:avLst/>
            <a:gdLst>
              <a:gd name="connsiteX0" fmla="*/ 0 w 5021385"/>
              <a:gd name="connsiteY0" fmla="*/ 64862 h 1375376"/>
              <a:gd name="connsiteX1" fmla="*/ 1103923 w 5021385"/>
              <a:gd name="connsiteY1" fmla="*/ 64862 h 1375376"/>
              <a:gd name="connsiteX2" fmla="*/ 2149231 w 5021385"/>
              <a:gd name="connsiteY2" fmla="*/ 738939 h 1375376"/>
              <a:gd name="connsiteX3" fmla="*/ 1709616 w 5021385"/>
              <a:gd name="connsiteY3" fmla="*/ 1373939 h 1375376"/>
              <a:gd name="connsiteX4" fmla="*/ 2344616 w 5021385"/>
              <a:gd name="connsiteY4" fmla="*/ 924554 h 1375376"/>
              <a:gd name="connsiteX5" fmla="*/ 2754923 w 5021385"/>
              <a:gd name="connsiteY5" fmla="*/ 1364170 h 1375376"/>
              <a:gd name="connsiteX6" fmla="*/ 2549770 w 5021385"/>
              <a:gd name="connsiteY6" fmla="*/ 865939 h 1375376"/>
              <a:gd name="connsiteX7" fmla="*/ 3927231 w 5021385"/>
              <a:gd name="connsiteY7" fmla="*/ 172324 h 1375376"/>
              <a:gd name="connsiteX8" fmla="*/ 5021385 w 5021385"/>
              <a:gd name="connsiteY8" fmla="*/ 25785 h 137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1385" h="1375376">
                <a:moveTo>
                  <a:pt x="0" y="64862"/>
                </a:moveTo>
                <a:cubicBezTo>
                  <a:pt x="372859" y="8689"/>
                  <a:pt x="745718" y="-47484"/>
                  <a:pt x="1103923" y="64862"/>
                </a:cubicBezTo>
                <a:cubicBezTo>
                  <a:pt x="1462128" y="177208"/>
                  <a:pt x="2048282" y="520760"/>
                  <a:pt x="2149231" y="738939"/>
                </a:cubicBezTo>
                <a:cubicBezTo>
                  <a:pt x="2250180" y="957118"/>
                  <a:pt x="1677052" y="1343003"/>
                  <a:pt x="1709616" y="1373939"/>
                </a:cubicBezTo>
                <a:cubicBezTo>
                  <a:pt x="1742180" y="1404875"/>
                  <a:pt x="2170398" y="926182"/>
                  <a:pt x="2344616" y="924554"/>
                </a:cubicBezTo>
                <a:cubicBezTo>
                  <a:pt x="2518834" y="922926"/>
                  <a:pt x="2720731" y="1373939"/>
                  <a:pt x="2754923" y="1364170"/>
                </a:cubicBezTo>
                <a:cubicBezTo>
                  <a:pt x="2789115" y="1354401"/>
                  <a:pt x="2354385" y="1064580"/>
                  <a:pt x="2549770" y="865939"/>
                </a:cubicBezTo>
                <a:cubicBezTo>
                  <a:pt x="2745155" y="667298"/>
                  <a:pt x="3515295" y="312350"/>
                  <a:pt x="3927231" y="172324"/>
                </a:cubicBezTo>
                <a:cubicBezTo>
                  <a:pt x="4339167" y="32298"/>
                  <a:pt x="4834141" y="50208"/>
                  <a:pt x="5021385" y="25785"/>
                </a:cubicBezTo>
              </a:path>
            </a:pathLst>
          </a:cu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2" idx="2"/>
          </p:cNvCxnSpPr>
          <p:nvPr/>
        </p:nvCxnSpPr>
        <p:spPr>
          <a:xfrm flipH="1">
            <a:off x="4197663" y="2494041"/>
            <a:ext cx="1557330" cy="1110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2" idx="2"/>
          </p:cNvCxnSpPr>
          <p:nvPr/>
        </p:nvCxnSpPr>
        <p:spPr>
          <a:xfrm>
            <a:off x="5754993" y="2494041"/>
            <a:ext cx="1115403" cy="1110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</p:cNvCxnSpPr>
          <p:nvPr/>
        </p:nvCxnSpPr>
        <p:spPr>
          <a:xfrm flipH="1">
            <a:off x="5504858" y="2518202"/>
            <a:ext cx="218256" cy="1771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734885" y="3712308"/>
            <a:ext cx="925556" cy="124537"/>
            <a:chOff x="938213" y="1839913"/>
            <a:chExt cx="7238001" cy="687387"/>
          </a:xfrm>
        </p:grpSpPr>
        <p:sp>
          <p:nvSpPr>
            <p:cNvPr id="50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1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3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4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30981" y="3845170"/>
            <a:ext cx="925556" cy="124537"/>
            <a:chOff x="938213" y="1839913"/>
            <a:chExt cx="7238001" cy="687387"/>
          </a:xfrm>
        </p:grpSpPr>
        <p:sp>
          <p:nvSpPr>
            <p:cNvPr id="61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8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9" name="Rectangle 68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0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1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86629" y="4390463"/>
            <a:ext cx="925556" cy="124537"/>
            <a:chOff x="938213" y="1839913"/>
            <a:chExt cx="7238001" cy="687387"/>
          </a:xfrm>
        </p:grpSpPr>
        <p:sp>
          <p:nvSpPr>
            <p:cNvPr id="73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4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6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7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82725" y="4523325"/>
            <a:ext cx="925556" cy="124537"/>
            <a:chOff x="938213" y="1839913"/>
            <a:chExt cx="7238001" cy="687387"/>
          </a:xfrm>
        </p:grpSpPr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0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2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500528" y="3736526"/>
            <a:ext cx="925556" cy="124537"/>
            <a:chOff x="938213" y="1839913"/>
            <a:chExt cx="7238001" cy="687387"/>
          </a:xfrm>
        </p:grpSpPr>
        <p:sp>
          <p:nvSpPr>
            <p:cNvPr id="85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6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7" name="Rectangle 86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8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9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496624" y="3869388"/>
            <a:ext cx="925556" cy="124537"/>
            <a:chOff x="938213" y="1839913"/>
            <a:chExt cx="7238001" cy="687387"/>
          </a:xfrm>
        </p:grpSpPr>
        <p:sp>
          <p:nvSpPr>
            <p:cNvPr id="91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2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4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5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274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6324" y="498646"/>
            <a:ext cx="4043384" cy="1162124"/>
            <a:chOff x="56324" y="1056026"/>
            <a:chExt cx="4043384" cy="1162124"/>
          </a:xfrm>
        </p:grpSpPr>
        <p:grpSp>
          <p:nvGrpSpPr>
            <p:cNvPr id="64" name="Group 63"/>
            <p:cNvGrpSpPr/>
            <p:nvPr/>
          </p:nvGrpSpPr>
          <p:grpSpPr>
            <a:xfrm>
              <a:off x="56324" y="1056026"/>
              <a:ext cx="4043384" cy="1162124"/>
              <a:chOff x="56324" y="1056026"/>
              <a:chExt cx="4043384" cy="1162124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324" y="1056026"/>
                <a:ext cx="4043384" cy="116212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8451" y="1103922"/>
                <a:ext cx="16609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Network Policy: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24706" y="1561220"/>
              <a:ext cx="2700912" cy="441764"/>
              <a:chOff x="3610139" y="1130709"/>
              <a:chExt cx="2655430" cy="44176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52842" y="1130714"/>
                <a:ext cx="904956" cy="44175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Firewall</a:t>
                </a:r>
                <a:endParaRPr lang="en-US" sz="16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78931" y="1130714"/>
                <a:ext cx="586638" cy="44175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IDS</a:t>
                </a:r>
                <a:endParaRPr lang="en-US" sz="1600" dirty="0"/>
              </a:p>
            </p:txBody>
          </p:sp>
          <p:cxnSp>
            <p:nvCxnSpPr>
              <p:cNvPr id="7" name="Straight Arrow Connector 6"/>
              <p:cNvCxnSpPr>
                <a:stCxn id="5" idx="3"/>
                <a:endCxn id="6" idx="1"/>
              </p:cNvCxnSpPr>
              <p:nvPr/>
            </p:nvCxnSpPr>
            <p:spPr>
              <a:xfrm>
                <a:off x="5257798" y="1351594"/>
                <a:ext cx="42113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610139" y="1130709"/>
                <a:ext cx="675210" cy="40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Web</a:t>
                </a:r>
                <a:endParaRPr lang="en-US" sz="2000" dirty="0"/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46" y="4661539"/>
            <a:ext cx="653224" cy="6424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1" y="3986448"/>
            <a:ext cx="653224" cy="6424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79" y="4053658"/>
            <a:ext cx="653224" cy="642414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12" idx="1"/>
            <a:endCxn id="13" idx="3"/>
          </p:cNvCxnSpPr>
          <p:nvPr/>
        </p:nvCxnSpPr>
        <p:spPr>
          <a:xfrm flipH="1" flipV="1">
            <a:off x="4524275" y="4307655"/>
            <a:ext cx="653971" cy="675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1"/>
            <a:endCxn id="13" idx="3"/>
          </p:cNvCxnSpPr>
          <p:nvPr/>
        </p:nvCxnSpPr>
        <p:spPr>
          <a:xfrm flipH="1" flipV="1">
            <a:off x="4524275" y="4307655"/>
            <a:ext cx="2207504" cy="67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1"/>
            <a:endCxn id="12" idx="3"/>
          </p:cNvCxnSpPr>
          <p:nvPr/>
        </p:nvCxnSpPr>
        <p:spPr>
          <a:xfrm flipH="1">
            <a:off x="5831470" y="4374865"/>
            <a:ext cx="900309" cy="607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</p:cNvCxnSpPr>
          <p:nvPr/>
        </p:nvCxnSpPr>
        <p:spPr>
          <a:xfrm>
            <a:off x="7385003" y="4374865"/>
            <a:ext cx="457173" cy="64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3"/>
          </p:cNvCxnSpPr>
          <p:nvPr/>
        </p:nvCxnSpPr>
        <p:spPr>
          <a:xfrm flipV="1">
            <a:off x="7385003" y="4208150"/>
            <a:ext cx="575134" cy="166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58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8472" y="4982746"/>
            <a:ext cx="631932" cy="644673"/>
          </a:xfrm>
          <a:prstGeom prst="rect">
            <a:avLst/>
          </a:prstGeom>
          <a:noFill/>
        </p:spPr>
      </p:pic>
      <p:pic>
        <p:nvPicPr>
          <p:cNvPr id="21" name="Picture 158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2176" y="4071179"/>
            <a:ext cx="631932" cy="644673"/>
          </a:xfrm>
          <a:prstGeom prst="rect">
            <a:avLst/>
          </a:prstGeom>
          <a:noFill/>
        </p:spPr>
      </p:pic>
      <p:pic>
        <p:nvPicPr>
          <p:cNvPr id="31" name="Picture 1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550" y="3181185"/>
            <a:ext cx="3077308" cy="221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Straight Connector 31"/>
          <p:cNvCxnSpPr>
            <a:stCxn id="13" idx="1"/>
            <a:endCxn id="31" idx="3"/>
          </p:cNvCxnSpPr>
          <p:nvPr/>
        </p:nvCxnSpPr>
        <p:spPr>
          <a:xfrm flipH="1" flipV="1">
            <a:off x="3270858" y="4289311"/>
            <a:ext cx="600193" cy="18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34242" y="40542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56" name="Picture 230" descr="UCS5108BladeServerChassi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1400" y="5511625"/>
            <a:ext cx="800163" cy="324952"/>
          </a:xfrm>
          <a:prstGeom prst="rect">
            <a:avLst/>
          </a:prstGeom>
          <a:solidFill>
            <a:srgbClr val="C0504D"/>
          </a:solidFill>
        </p:spPr>
      </p:pic>
      <p:pic>
        <p:nvPicPr>
          <p:cNvPr id="57" name="Picture 230" descr="UCS5108BladeServerChassi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1312" y="5549129"/>
            <a:ext cx="877683" cy="324952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3770714" y="5227309"/>
            <a:ext cx="103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Firewall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5930308" y="5150250"/>
            <a:ext cx="1107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IDS</a:t>
            </a:r>
            <a:endParaRPr 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904865" y="1785146"/>
            <a:ext cx="1636497" cy="733056"/>
            <a:chOff x="3478554" y="1915892"/>
            <a:chExt cx="2207778" cy="733056"/>
          </a:xfrm>
        </p:grpSpPr>
        <p:grpSp>
          <p:nvGrpSpPr>
            <p:cNvPr id="33" name="Group 32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2" name="Freeform 1"/>
          <p:cNvSpPr/>
          <p:nvPr/>
        </p:nvSpPr>
        <p:spPr>
          <a:xfrm>
            <a:off x="3145692" y="4174984"/>
            <a:ext cx="5021385" cy="1375376"/>
          </a:xfrm>
          <a:custGeom>
            <a:avLst/>
            <a:gdLst>
              <a:gd name="connsiteX0" fmla="*/ 0 w 5021385"/>
              <a:gd name="connsiteY0" fmla="*/ 64862 h 1375376"/>
              <a:gd name="connsiteX1" fmla="*/ 1103923 w 5021385"/>
              <a:gd name="connsiteY1" fmla="*/ 64862 h 1375376"/>
              <a:gd name="connsiteX2" fmla="*/ 2149231 w 5021385"/>
              <a:gd name="connsiteY2" fmla="*/ 738939 h 1375376"/>
              <a:gd name="connsiteX3" fmla="*/ 1709616 w 5021385"/>
              <a:gd name="connsiteY3" fmla="*/ 1373939 h 1375376"/>
              <a:gd name="connsiteX4" fmla="*/ 2344616 w 5021385"/>
              <a:gd name="connsiteY4" fmla="*/ 924554 h 1375376"/>
              <a:gd name="connsiteX5" fmla="*/ 2754923 w 5021385"/>
              <a:gd name="connsiteY5" fmla="*/ 1364170 h 1375376"/>
              <a:gd name="connsiteX6" fmla="*/ 2549770 w 5021385"/>
              <a:gd name="connsiteY6" fmla="*/ 865939 h 1375376"/>
              <a:gd name="connsiteX7" fmla="*/ 3927231 w 5021385"/>
              <a:gd name="connsiteY7" fmla="*/ 172324 h 1375376"/>
              <a:gd name="connsiteX8" fmla="*/ 5021385 w 5021385"/>
              <a:gd name="connsiteY8" fmla="*/ 25785 h 137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1385" h="1375376">
                <a:moveTo>
                  <a:pt x="0" y="64862"/>
                </a:moveTo>
                <a:cubicBezTo>
                  <a:pt x="372859" y="8689"/>
                  <a:pt x="745718" y="-47484"/>
                  <a:pt x="1103923" y="64862"/>
                </a:cubicBezTo>
                <a:cubicBezTo>
                  <a:pt x="1462128" y="177208"/>
                  <a:pt x="2048282" y="520760"/>
                  <a:pt x="2149231" y="738939"/>
                </a:cubicBezTo>
                <a:cubicBezTo>
                  <a:pt x="2250180" y="957118"/>
                  <a:pt x="1677052" y="1343003"/>
                  <a:pt x="1709616" y="1373939"/>
                </a:cubicBezTo>
                <a:cubicBezTo>
                  <a:pt x="1742180" y="1404875"/>
                  <a:pt x="2170398" y="926182"/>
                  <a:pt x="2344616" y="924554"/>
                </a:cubicBezTo>
                <a:cubicBezTo>
                  <a:pt x="2518834" y="922926"/>
                  <a:pt x="2720731" y="1373939"/>
                  <a:pt x="2754923" y="1364170"/>
                </a:cubicBezTo>
                <a:cubicBezTo>
                  <a:pt x="2789115" y="1354401"/>
                  <a:pt x="2354385" y="1064580"/>
                  <a:pt x="2549770" y="865939"/>
                </a:cubicBezTo>
                <a:cubicBezTo>
                  <a:pt x="2745155" y="667298"/>
                  <a:pt x="3515295" y="312350"/>
                  <a:pt x="3927231" y="172324"/>
                </a:cubicBezTo>
                <a:cubicBezTo>
                  <a:pt x="4339167" y="32298"/>
                  <a:pt x="4834141" y="50208"/>
                  <a:pt x="5021385" y="25785"/>
                </a:cubicBezTo>
              </a:path>
            </a:pathLst>
          </a:cu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2" idx="2"/>
          </p:cNvCxnSpPr>
          <p:nvPr/>
        </p:nvCxnSpPr>
        <p:spPr>
          <a:xfrm flipH="1">
            <a:off x="4197663" y="2494041"/>
            <a:ext cx="1557330" cy="1110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2" idx="2"/>
          </p:cNvCxnSpPr>
          <p:nvPr/>
        </p:nvCxnSpPr>
        <p:spPr>
          <a:xfrm>
            <a:off x="5754993" y="2494041"/>
            <a:ext cx="1115403" cy="1110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</p:cNvCxnSpPr>
          <p:nvPr/>
        </p:nvCxnSpPr>
        <p:spPr>
          <a:xfrm flipH="1">
            <a:off x="5504858" y="2518202"/>
            <a:ext cx="218256" cy="1771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734885" y="3712308"/>
            <a:ext cx="925556" cy="124537"/>
            <a:chOff x="938213" y="1839913"/>
            <a:chExt cx="7238001" cy="687387"/>
          </a:xfrm>
        </p:grpSpPr>
        <p:sp>
          <p:nvSpPr>
            <p:cNvPr id="50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1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3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4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30981" y="3845170"/>
            <a:ext cx="925556" cy="124537"/>
            <a:chOff x="938213" y="1839913"/>
            <a:chExt cx="7238001" cy="687387"/>
          </a:xfrm>
        </p:grpSpPr>
        <p:sp>
          <p:nvSpPr>
            <p:cNvPr id="61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8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9" name="Rectangle 68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0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1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86629" y="4390463"/>
            <a:ext cx="925556" cy="124537"/>
            <a:chOff x="938213" y="1839913"/>
            <a:chExt cx="7238001" cy="687387"/>
          </a:xfrm>
        </p:grpSpPr>
        <p:sp>
          <p:nvSpPr>
            <p:cNvPr id="73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4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6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7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82725" y="4523325"/>
            <a:ext cx="925556" cy="124537"/>
            <a:chOff x="938213" y="1839913"/>
            <a:chExt cx="7238001" cy="687387"/>
          </a:xfrm>
        </p:grpSpPr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0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2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500528" y="3736526"/>
            <a:ext cx="925556" cy="124537"/>
            <a:chOff x="938213" y="1839913"/>
            <a:chExt cx="7238001" cy="687387"/>
          </a:xfrm>
        </p:grpSpPr>
        <p:sp>
          <p:nvSpPr>
            <p:cNvPr id="85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6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7" name="Rectangle 86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8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9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496624" y="3869388"/>
            <a:ext cx="925556" cy="124537"/>
            <a:chOff x="938213" y="1839913"/>
            <a:chExt cx="7238001" cy="687387"/>
          </a:xfrm>
        </p:grpSpPr>
        <p:sp>
          <p:nvSpPr>
            <p:cNvPr id="91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2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4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5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sz="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pic>
        <p:nvPicPr>
          <p:cNvPr id="96" name="Picture 158" descr="MCj043161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6816" y="5874081"/>
            <a:ext cx="2544338" cy="4821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587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330" b="-330"/>
          <a:stretch>
            <a:fillRect/>
          </a:stretch>
        </p:blipFill>
        <p:spPr>
          <a:xfrm>
            <a:off x="457200" y="557213"/>
            <a:ext cx="8229600" cy="5568950"/>
          </a:xfrm>
        </p:spPr>
      </p:pic>
      <p:sp>
        <p:nvSpPr>
          <p:cNvPr id="7" name="TextBox 6"/>
          <p:cNvSpPr txBox="1"/>
          <p:nvPr/>
        </p:nvSpPr>
        <p:spPr>
          <a:xfrm>
            <a:off x="5617308" y="6126163"/>
            <a:ext cx="199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ONF NVF </a:t>
            </a:r>
            <a:r>
              <a:rPr lang="en-US" dirty="0" err="1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4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2: </a:t>
            </a:r>
            <a:r>
              <a:rPr lang="en-US" dirty="0" smtClean="0"/>
              <a:t>SDN Challenges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1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 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FD3-D06C-462C-AE6B-9979863FA640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78554" y="1915892"/>
            <a:ext cx="2207778" cy="733056"/>
            <a:chOff x="3478554" y="1915892"/>
            <a:chExt cx="2207778" cy="733056"/>
          </a:xfrm>
        </p:grpSpPr>
        <p:grpSp>
          <p:nvGrpSpPr>
            <p:cNvPr id="14" name="Group 13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</p:grpSp>
      <p:cxnSp>
        <p:nvCxnSpPr>
          <p:cNvPr id="17" name="Straight Arrow Connector 16"/>
          <p:cNvCxnSpPr/>
          <p:nvPr/>
        </p:nvCxnSpPr>
        <p:spPr>
          <a:xfrm>
            <a:off x="4377590" y="2676835"/>
            <a:ext cx="0" cy="5883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40357" y="2692800"/>
            <a:ext cx="0" cy="10339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5423" y="2698219"/>
            <a:ext cx="0" cy="10339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891" y="3702959"/>
            <a:ext cx="653224" cy="64241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15" y="3265158"/>
            <a:ext cx="653224" cy="64241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87" y="3738765"/>
            <a:ext cx="653224" cy="64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7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 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FD3-D06C-462C-AE6B-9979863FA640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78554" y="1915892"/>
            <a:ext cx="2207778" cy="733056"/>
            <a:chOff x="3478554" y="1915892"/>
            <a:chExt cx="2207778" cy="733056"/>
          </a:xfrm>
        </p:grpSpPr>
        <p:grpSp>
          <p:nvGrpSpPr>
            <p:cNvPr id="14" name="Group 13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</p:grpSp>
      <p:cxnSp>
        <p:nvCxnSpPr>
          <p:cNvPr id="17" name="Straight Arrow Connector 16"/>
          <p:cNvCxnSpPr/>
          <p:nvPr/>
        </p:nvCxnSpPr>
        <p:spPr>
          <a:xfrm>
            <a:off x="4377590" y="2676835"/>
            <a:ext cx="0" cy="5883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40357" y="2692800"/>
            <a:ext cx="0" cy="10339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5423" y="2698219"/>
            <a:ext cx="0" cy="10339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891" y="3702959"/>
            <a:ext cx="653224" cy="64241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15" y="3265158"/>
            <a:ext cx="653224" cy="64241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87" y="3738765"/>
            <a:ext cx="653224" cy="6424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33" y="4435348"/>
            <a:ext cx="653224" cy="64241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57" y="3997547"/>
            <a:ext cx="653224" cy="6424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129" y="4471154"/>
            <a:ext cx="653224" cy="64241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99" y="5210334"/>
            <a:ext cx="653224" cy="64241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23" y="4772533"/>
            <a:ext cx="653224" cy="64241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95" y="5246140"/>
            <a:ext cx="653224" cy="64241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35" y="5480329"/>
            <a:ext cx="653224" cy="64241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9" y="5042528"/>
            <a:ext cx="653224" cy="64241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31" y="5516135"/>
            <a:ext cx="653224" cy="64241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12" y="4614367"/>
            <a:ext cx="653224" cy="64241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636" y="4176566"/>
            <a:ext cx="653224" cy="6424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308" y="4650173"/>
            <a:ext cx="653224" cy="6424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370" y="5551369"/>
            <a:ext cx="653224" cy="64241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594" y="5113568"/>
            <a:ext cx="653224" cy="64241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266" y="5587175"/>
            <a:ext cx="653224" cy="64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4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3997944" y="5207578"/>
            <a:ext cx="3232649" cy="161543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737" y="5106037"/>
            <a:ext cx="3232649" cy="161543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en-US" sz="2400" dirty="0"/>
              <a:t>control a large force like a small force: divide and </a:t>
            </a:r>
            <a:r>
              <a:rPr lang="en-US" sz="2400" dirty="0" smtClean="0"/>
              <a:t>conquer”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smtClean="0"/>
              <a:t>		--Sun Tzu, Art of war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FD3-D06C-462C-AE6B-9979863FA64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0" y="2492749"/>
            <a:ext cx="4572000" cy="1850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many controllers?</a:t>
            </a:r>
          </a:p>
          <a:p>
            <a:r>
              <a:rPr lang="en-US" sz="2400" dirty="0" smtClean="0"/>
              <a:t>How do you assign switches to controllers?</a:t>
            </a:r>
          </a:p>
          <a:p>
            <a:r>
              <a:rPr lang="en-US" sz="2400" dirty="0" smtClean="0"/>
              <a:t>More importantly: which assignment reduces processing time</a:t>
            </a:r>
          </a:p>
          <a:p>
            <a:r>
              <a:rPr lang="en-US" sz="2400" dirty="0" smtClean="0"/>
              <a:t>How to ensure consistency between controllers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914482" y="5026825"/>
            <a:ext cx="1623485" cy="263218"/>
            <a:chOff x="5053993" y="3449312"/>
            <a:chExt cx="3477204" cy="578240"/>
          </a:xfrm>
        </p:grpSpPr>
        <p:sp>
          <p:nvSpPr>
            <p:cNvPr id="121" name="Rectangle 120"/>
            <p:cNvSpPr/>
            <p:nvPr/>
          </p:nvSpPr>
          <p:spPr>
            <a:xfrm>
              <a:off x="5053993" y="3449312"/>
              <a:ext cx="3477204" cy="5782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431908" y="3502142"/>
              <a:ext cx="2856850" cy="472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Controller (N. O.S.)</a:t>
              </a:r>
              <a:endParaRPr lang="en-US" sz="11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14483" y="4556987"/>
            <a:ext cx="1623484" cy="370292"/>
            <a:chOff x="5053993" y="2460936"/>
            <a:chExt cx="3477204" cy="795510"/>
          </a:xfrm>
        </p:grpSpPr>
        <p:sp>
          <p:nvSpPr>
            <p:cNvPr id="124" name="Rectangle 123"/>
            <p:cNvSpPr/>
            <p:nvPr/>
          </p:nvSpPr>
          <p:spPr>
            <a:xfrm>
              <a:off x="5053993" y="2460936"/>
              <a:ext cx="3477204" cy="7955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5141811" y="2496380"/>
              <a:ext cx="3146947" cy="664470"/>
              <a:chOff x="2970160" y="1695266"/>
              <a:chExt cx="3306446" cy="664470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970160" y="1695266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2560" y="1775972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274960" y="1887404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892871" y="5106037"/>
            <a:ext cx="1623485" cy="263218"/>
            <a:chOff x="5053993" y="3449312"/>
            <a:chExt cx="3477204" cy="578240"/>
          </a:xfrm>
        </p:grpSpPr>
        <p:sp>
          <p:nvSpPr>
            <p:cNvPr id="130" name="Rectangle 129"/>
            <p:cNvSpPr/>
            <p:nvPr/>
          </p:nvSpPr>
          <p:spPr>
            <a:xfrm>
              <a:off x="5053993" y="3449312"/>
              <a:ext cx="3477204" cy="5782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431908" y="3502142"/>
              <a:ext cx="2856850" cy="472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Controller (N. O.S.)</a:t>
              </a:r>
              <a:endParaRPr lang="en-US" sz="11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892872" y="4636199"/>
            <a:ext cx="1623484" cy="370292"/>
            <a:chOff x="5053993" y="2460936"/>
            <a:chExt cx="3477204" cy="795510"/>
          </a:xfrm>
        </p:grpSpPr>
        <p:sp>
          <p:nvSpPr>
            <p:cNvPr id="133" name="Rectangle 132"/>
            <p:cNvSpPr/>
            <p:nvPr/>
          </p:nvSpPr>
          <p:spPr>
            <a:xfrm>
              <a:off x="5053993" y="2460936"/>
              <a:ext cx="3477204" cy="7955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5141811" y="2496380"/>
              <a:ext cx="3146947" cy="664470"/>
              <a:chOff x="2970160" y="1695266"/>
              <a:chExt cx="3306446" cy="66447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970160" y="1695266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122560" y="1775972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274960" y="1887404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Applications</a:t>
                </a:r>
                <a:endParaRPr lang="en-US" sz="1100" dirty="0"/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1965635" y="3159169"/>
            <a:ext cx="2207778" cy="733056"/>
            <a:chOff x="3478554" y="1915892"/>
            <a:chExt cx="2207778" cy="733056"/>
          </a:xfrm>
        </p:grpSpPr>
        <p:grpSp>
          <p:nvGrpSpPr>
            <p:cNvPr id="140" name="Group 139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13" y="5807056"/>
            <a:ext cx="653224" cy="64241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37" y="5369255"/>
            <a:ext cx="653224" cy="642414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09" y="5842862"/>
            <a:ext cx="653224" cy="642414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648" y="5932919"/>
            <a:ext cx="653224" cy="64241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72" y="5495118"/>
            <a:ext cx="653224" cy="64241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544" y="5968725"/>
            <a:ext cx="653224" cy="64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Reliability/Fault Tolerance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FD3-D06C-462C-AE6B-9979863FA640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844546" y="2889069"/>
            <a:ext cx="1636497" cy="733056"/>
            <a:chOff x="3478554" y="1915892"/>
            <a:chExt cx="2207778" cy="733056"/>
          </a:xfrm>
        </p:grpSpPr>
        <p:grpSp>
          <p:nvGrpSpPr>
            <p:cNvPr id="36" name="Group 35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</p:grpSp>
      <p:pic>
        <p:nvPicPr>
          <p:cNvPr id="11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6834" y="2692833"/>
            <a:ext cx="865188" cy="865188"/>
          </a:xfrm>
          <a:prstGeom prst="rect">
            <a:avLst/>
          </a:prstGeom>
          <a:noFill/>
        </p:spPr>
      </p:pic>
      <p:grpSp>
        <p:nvGrpSpPr>
          <p:cNvPr id="76" name="Group 75"/>
          <p:cNvGrpSpPr/>
          <p:nvPr/>
        </p:nvGrpSpPr>
        <p:grpSpPr>
          <a:xfrm>
            <a:off x="348342" y="4286940"/>
            <a:ext cx="4083229" cy="1329828"/>
            <a:chOff x="348342" y="4286940"/>
            <a:chExt cx="4083229" cy="132982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5" name="Straight Connector 4"/>
            <p:cNvCxnSpPr>
              <a:stCxn id="48" idx="3"/>
              <a:endCxn id="4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1"/>
              <a:endCxn id="4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1"/>
              <a:endCxn id="4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59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grpSp>
        <p:nvGrpSpPr>
          <p:cNvPr id="77" name="Group 76"/>
          <p:cNvGrpSpPr/>
          <p:nvPr/>
        </p:nvGrpSpPr>
        <p:grpSpPr>
          <a:xfrm>
            <a:off x="4691742" y="4228634"/>
            <a:ext cx="4083229" cy="1329828"/>
            <a:chOff x="348342" y="4286940"/>
            <a:chExt cx="4083229" cy="1329828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81" name="Straight Connector 80"/>
            <p:cNvCxnSpPr>
              <a:stCxn id="78" idx="3"/>
              <a:endCxn id="7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0" idx="1"/>
              <a:endCxn id="7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0" idx="1"/>
              <a:endCxn id="7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7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87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pic>
        <p:nvPicPr>
          <p:cNvPr id="88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3557" y="3970054"/>
            <a:ext cx="865188" cy="865188"/>
          </a:xfrm>
          <a:prstGeom prst="rect">
            <a:avLst/>
          </a:prstGeom>
          <a:noFill/>
        </p:spPr>
      </p:pic>
      <p:sp>
        <p:nvSpPr>
          <p:cNvPr id="91" name="Rectangle 90"/>
          <p:cNvSpPr/>
          <p:nvPr/>
        </p:nvSpPr>
        <p:spPr>
          <a:xfrm>
            <a:off x="5323674" y="1318066"/>
            <a:ext cx="3751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Controller: </a:t>
            </a:r>
            <a:r>
              <a:rPr lang="en-US" dirty="0">
                <a:sym typeface="Wingdings"/>
              </a:rPr>
              <a:t>Single point of </a:t>
            </a:r>
            <a:r>
              <a:rPr lang="en-US" dirty="0" smtClean="0">
                <a:sym typeface="Wingdings"/>
              </a:rPr>
              <a:t>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Bug in controller takes the whole network down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  <p:cxnSp>
        <p:nvCxnSpPr>
          <p:cNvPr id="93" name="Straight Connector 92"/>
          <p:cNvCxnSpPr>
            <a:stCxn id="2" idx="2"/>
          </p:cNvCxnSpPr>
          <p:nvPr/>
        </p:nvCxnSpPr>
        <p:spPr>
          <a:xfrm>
            <a:off x="4572000" y="1417638"/>
            <a:ext cx="0" cy="469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48342" y="1461796"/>
            <a:ext cx="3751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Existing network survives failures or bugs in code for any one devices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1033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Reliability/Fault Tolerance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FD3-D06C-462C-AE6B-9979863FA640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844546" y="2889069"/>
            <a:ext cx="1636497" cy="733056"/>
            <a:chOff x="3478554" y="1915892"/>
            <a:chExt cx="2207778" cy="733056"/>
          </a:xfrm>
        </p:grpSpPr>
        <p:grpSp>
          <p:nvGrpSpPr>
            <p:cNvPr id="36" name="Group 35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</p:grpSp>
      <p:pic>
        <p:nvPicPr>
          <p:cNvPr id="11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6834" y="2692833"/>
            <a:ext cx="865188" cy="865188"/>
          </a:xfrm>
          <a:prstGeom prst="rect">
            <a:avLst/>
          </a:prstGeom>
          <a:noFill/>
        </p:spPr>
      </p:pic>
      <p:grpSp>
        <p:nvGrpSpPr>
          <p:cNvPr id="76" name="Group 75"/>
          <p:cNvGrpSpPr/>
          <p:nvPr/>
        </p:nvGrpSpPr>
        <p:grpSpPr>
          <a:xfrm>
            <a:off x="348342" y="4286940"/>
            <a:ext cx="4083229" cy="1329828"/>
            <a:chOff x="348342" y="4286940"/>
            <a:chExt cx="4083229" cy="132982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5" name="Straight Connector 4"/>
            <p:cNvCxnSpPr>
              <a:stCxn id="48" idx="3"/>
              <a:endCxn id="4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1"/>
              <a:endCxn id="4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1"/>
              <a:endCxn id="4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59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grpSp>
        <p:nvGrpSpPr>
          <p:cNvPr id="77" name="Group 76"/>
          <p:cNvGrpSpPr/>
          <p:nvPr/>
        </p:nvGrpSpPr>
        <p:grpSpPr>
          <a:xfrm>
            <a:off x="4691742" y="4228634"/>
            <a:ext cx="4083229" cy="1329828"/>
            <a:chOff x="348342" y="4286940"/>
            <a:chExt cx="4083229" cy="1329828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81" name="Straight Connector 80"/>
            <p:cNvCxnSpPr>
              <a:stCxn id="78" idx="3"/>
              <a:endCxn id="7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0" idx="1"/>
              <a:endCxn id="7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0" idx="1"/>
              <a:endCxn id="7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7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87" name="Picture 158" descr="MCj0431616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pic>
        <p:nvPicPr>
          <p:cNvPr id="88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3557" y="3970054"/>
            <a:ext cx="865188" cy="865188"/>
          </a:xfrm>
          <a:prstGeom prst="rect">
            <a:avLst/>
          </a:prstGeom>
          <a:noFill/>
        </p:spPr>
      </p:pic>
      <p:pic>
        <p:nvPicPr>
          <p:cNvPr id="45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3488" y="4028360"/>
            <a:ext cx="865188" cy="865188"/>
          </a:xfrm>
          <a:prstGeom prst="rect">
            <a:avLst/>
          </a:prstGeom>
          <a:noFill/>
        </p:spPr>
      </p:pic>
      <p:pic>
        <p:nvPicPr>
          <p:cNvPr id="46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3282" y="4612468"/>
            <a:ext cx="865188" cy="865188"/>
          </a:xfrm>
          <a:prstGeom prst="rect">
            <a:avLst/>
          </a:prstGeom>
          <a:noFill/>
        </p:spPr>
      </p:pic>
      <p:pic>
        <p:nvPicPr>
          <p:cNvPr id="47" name="Picture 7" descr="C:\Users\Tbenson\AppData\Local\Microsoft\Windows\Temporary Internet Files\Content.IE5\36L8KMJF\MC900438027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942" y="4670774"/>
            <a:ext cx="865188" cy="86518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23674" y="1318066"/>
            <a:ext cx="37519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Controller: </a:t>
            </a:r>
            <a:r>
              <a:rPr lang="en-US" dirty="0">
                <a:sym typeface="Wingdings"/>
              </a:rPr>
              <a:t>Single point of </a:t>
            </a:r>
            <a:r>
              <a:rPr lang="en-US" dirty="0" smtClean="0">
                <a:sym typeface="Wingdings"/>
              </a:rPr>
              <a:t>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Bug in controller takes the whole network down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Single point of failure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572000" y="1417638"/>
            <a:ext cx="0" cy="469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8342" y="1461796"/>
            <a:ext cx="3751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Existing network survives failures or bugs in code for any one devices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2767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FD3-D06C-462C-AE6B-9979863FA640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844546" y="2889069"/>
            <a:ext cx="1636497" cy="733056"/>
            <a:chOff x="3478554" y="1915892"/>
            <a:chExt cx="2207778" cy="733056"/>
          </a:xfrm>
        </p:grpSpPr>
        <p:grpSp>
          <p:nvGrpSpPr>
            <p:cNvPr id="36" name="Group 35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691742" y="1295400"/>
            <a:ext cx="455612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Controller: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Single point of control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Compromise controller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48342" y="4286940"/>
            <a:ext cx="4083229" cy="1329828"/>
            <a:chOff x="348342" y="4286940"/>
            <a:chExt cx="4083229" cy="132982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5" name="Straight Connector 4"/>
            <p:cNvCxnSpPr>
              <a:stCxn id="48" idx="3"/>
              <a:endCxn id="4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1"/>
              <a:endCxn id="4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1"/>
              <a:endCxn id="4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59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grpSp>
        <p:nvGrpSpPr>
          <p:cNvPr id="77" name="Group 76"/>
          <p:cNvGrpSpPr/>
          <p:nvPr/>
        </p:nvGrpSpPr>
        <p:grpSpPr>
          <a:xfrm>
            <a:off x="4691742" y="4228634"/>
            <a:ext cx="4083229" cy="1329828"/>
            <a:chOff x="348342" y="4286940"/>
            <a:chExt cx="4083229" cy="1329828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81" name="Straight Connector 80"/>
            <p:cNvCxnSpPr>
              <a:stCxn id="78" idx="3"/>
              <a:endCxn id="7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0" idx="1"/>
              <a:endCxn id="7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0" idx="1"/>
              <a:endCxn id="7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7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87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470" y="2527966"/>
            <a:ext cx="738472" cy="72220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15" y="3925837"/>
            <a:ext cx="738472" cy="72220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35" y="3903542"/>
            <a:ext cx="2562250" cy="2505813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4572000" y="1417638"/>
            <a:ext cx="0" cy="469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48342" y="1461796"/>
            <a:ext cx="3751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one device in the current networks are compromised the network may still be safe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2397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FD3-D06C-462C-AE6B-9979863FA640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844546" y="2889069"/>
            <a:ext cx="1636497" cy="733056"/>
            <a:chOff x="3478554" y="1915892"/>
            <a:chExt cx="2207778" cy="733056"/>
          </a:xfrm>
        </p:grpSpPr>
        <p:grpSp>
          <p:nvGrpSpPr>
            <p:cNvPr id="36" name="Group 35"/>
            <p:cNvGrpSpPr/>
            <p:nvPr/>
          </p:nvGrpSpPr>
          <p:grpSpPr>
            <a:xfrm>
              <a:off x="3478554" y="2385730"/>
              <a:ext cx="2207778" cy="263218"/>
              <a:chOff x="5053993" y="3449312"/>
              <a:chExt cx="3477204" cy="5782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478554" y="1915892"/>
              <a:ext cx="2207777" cy="370292"/>
              <a:chOff x="5053993" y="2460936"/>
              <a:chExt cx="3477204" cy="79551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646488" y="1227017"/>
            <a:ext cx="455612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Controller: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Single point of control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Compromise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controller</a:t>
            </a:r>
          </a:p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Denial of Service attack the control channel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sym typeface="Wingding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48342" y="4286940"/>
            <a:ext cx="4083229" cy="1329828"/>
            <a:chOff x="348342" y="4286940"/>
            <a:chExt cx="4083229" cy="1329828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5" name="Straight Connector 4"/>
            <p:cNvCxnSpPr>
              <a:stCxn id="48" idx="3"/>
              <a:endCxn id="4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1"/>
              <a:endCxn id="4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1"/>
              <a:endCxn id="4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59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grpSp>
        <p:nvGrpSpPr>
          <p:cNvPr id="77" name="Group 76"/>
          <p:cNvGrpSpPr/>
          <p:nvPr/>
        </p:nvGrpSpPr>
        <p:grpSpPr>
          <a:xfrm>
            <a:off x="4691742" y="4228634"/>
            <a:ext cx="4083229" cy="1329828"/>
            <a:chOff x="348342" y="4286940"/>
            <a:chExt cx="4083229" cy="1329828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308" y="4893548"/>
              <a:ext cx="653224" cy="64241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539" y="4286940"/>
              <a:ext cx="653224" cy="642414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334" y="4974354"/>
              <a:ext cx="653224" cy="642414"/>
            </a:xfrm>
            <a:prstGeom prst="rect">
              <a:avLst/>
            </a:prstGeom>
          </p:spPr>
        </p:pic>
        <p:cxnSp>
          <p:nvCxnSpPr>
            <p:cNvPr id="81" name="Straight Connector 80"/>
            <p:cNvCxnSpPr>
              <a:stCxn id="78" idx="3"/>
              <a:endCxn id="79" idx="2"/>
            </p:cNvCxnSpPr>
            <p:nvPr/>
          </p:nvCxnSpPr>
          <p:spPr>
            <a:xfrm flipV="1">
              <a:off x="1804532" y="4929354"/>
              <a:ext cx="591619" cy="285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0" idx="1"/>
              <a:endCxn id="79" idx="2"/>
            </p:cNvCxnSpPr>
            <p:nvPr/>
          </p:nvCxnSpPr>
          <p:spPr>
            <a:xfrm flipH="1" flipV="1">
              <a:off x="2396151" y="4929354"/>
              <a:ext cx="664183" cy="3662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0" idx="1"/>
              <a:endCxn id="78" idx="3"/>
            </p:cNvCxnSpPr>
            <p:nvPr/>
          </p:nvCxnSpPr>
          <p:spPr>
            <a:xfrm flipH="1" flipV="1">
              <a:off x="1804532" y="5214755"/>
              <a:ext cx="1255802" cy="80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78" idx="1"/>
            </p:cNvCxnSpPr>
            <p:nvPr/>
          </p:nvCxnSpPr>
          <p:spPr>
            <a:xfrm flipV="1">
              <a:off x="664308" y="5214755"/>
              <a:ext cx="487000" cy="4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0" idx="3"/>
            </p:cNvCxnSpPr>
            <p:nvPr/>
          </p:nvCxnSpPr>
          <p:spPr>
            <a:xfrm flipV="1">
              <a:off x="3713558" y="5259755"/>
              <a:ext cx="213673" cy="358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8342" y="4937418"/>
              <a:ext cx="631932" cy="644673"/>
            </a:xfrm>
            <a:prstGeom prst="rect">
              <a:avLst/>
            </a:prstGeom>
            <a:noFill/>
          </p:spPr>
        </p:pic>
        <p:pic>
          <p:nvPicPr>
            <p:cNvPr id="87" name="Picture 158" descr="MCj043161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99639" y="4966870"/>
              <a:ext cx="631932" cy="644673"/>
            </a:xfrm>
            <a:prstGeom prst="rect">
              <a:avLst/>
            </a:prstGeom>
            <a:noFill/>
          </p:spPr>
        </p:pic>
      </p:grpSp>
      <p:cxnSp>
        <p:nvCxnSpPr>
          <p:cNvPr id="6" name="Straight Arrow Connector 5"/>
          <p:cNvCxnSpPr>
            <a:stCxn id="43" idx="2"/>
          </p:cNvCxnSpPr>
          <p:nvPr/>
        </p:nvCxnSpPr>
        <p:spPr>
          <a:xfrm flipH="1">
            <a:off x="6643077" y="3622125"/>
            <a:ext cx="19718" cy="664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643077" y="3790462"/>
            <a:ext cx="1627554" cy="1640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088" y="3547644"/>
            <a:ext cx="803603" cy="813775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>
            <a:off x="4572000" y="1417638"/>
            <a:ext cx="0" cy="469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0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Data-Plane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8181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Limited Number of TCAM entries</a:t>
            </a:r>
          </a:p>
          <a:p>
            <a:pPr lvl="1"/>
            <a:r>
              <a:rPr lang="en-US" sz="2000" dirty="0" smtClean="0"/>
              <a:t>Currently only 1K</a:t>
            </a:r>
          </a:p>
          <a:p>
            <a:pPr lvl="2"/>
            <a:r>
              <a:rPr lang="en-US" sz="1600" dirty="0" smtClean="0"/>
              <a:t>Networks have more than 1K flows</a:t>
            </a:r>
          </a:p>
          <a:p>
            <a:pPr lvl="1"/>
            <a:r>
              <a:rPr lang="en-US" sz="2000" dirty="0" smtClean="0"/>
              <a:t>How to fit network in limited entries?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Limited control channel capacity</a:t>
            </a:r>
          </a:p>
          <a:p>
            <a:pPr lvl="1"/>
            <a:r>
              <a:rPr lang="en-US" sz="2000" dirty="0" smtClean="0"/>
              <a:t>All switches use same controller interface</a:t>
            </a:r>
          </a:p>
          <a:p>
            <a:pPr lvl="1"/>
            <a:r>
              <a:rPr lang="en-US" sz="2000" dirty="0" smtClean="0"/>
              <a:t>Need to rate limit control messages</a:t>
            </a:r>
          </a:p>
          <a:p>
            <a:pPr lvl="2"/>
            <a:r>
              <a:rPr lang="en-US" sz="1600" dirty="0" smtClean="0"/>
              <a:t>Prioritize certain messages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Limited switch CPU</a:t>
            </a:r>
          </a:p>
          <a:p>
            <a:pPr lvl="1"/>
            <a:r>
              <a:rPr lang="en-US" sz="2000" dirty="0" smtClean="0"/>
              <a:t>Less power than a smartphone </a:t>
            </a:r>
            <a:r>
              <a:rPr lang="en-US" sz="2000" dirty="0" smtClean="0">
                <a:sym typeface="Wingdings"/>
              </a:rPr>
              <a:t></a:t>
            </a:r>
            <a:endParaRPr lang="en-US" sz="2000" dirty="0" smtClean="0"/>
          </a:p>
          <a:p>
            <a:pPr lvl="1"/>
            <a:r>
              <a:rPr lang="en-US" sz="2000" dirty="0" smtClean="0"/>
              <a:t>Limit control messages and actions that use CPU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6407343" y="1627689"/>
            <a:ext cx="1929611" cy="2686721"/>
            <a:chOff x="1015306" y="2680627"/>
            <a:chExt cx="2207778" cy="2686721"/>
          </a:xfrm>
        </p:grpSpPr>
        <p:grpSp>
          <p:nvGrpSpPr>
            <p:cNvPr id="5" name="Group 4"/>
            <p:cNvGrpSpPr/>
            <p:nvPr/>
          </p:nvGrpSpPr>
          <p:grpSpPr>
            <a:xfrm>
              <a:off x="1015306" y="3150465"/>
              <a:ext cx="2207778" cy="263218"/>
              <a:chOff x="5053993" y="3449312"/>
              <a:chExt cx="3477204" cy="57824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Controller (N. O.S.)</a:t>
                </a:r>
                <a:endParaRPr lang="en-US" sz="11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015306" y="2680627"/>
              <a:ext cx="2207777" cy="370292"/>
              <a:chOff x="5053993" y="2460936"/>
              <a:chExt cx="3477204" cy="79551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Applications</a:t>
                  </a:r>
                  <a:endParaRPr lang="en-US" sz="1100" dirty="0"/>
                </a:p>
              </p:txBody>
            </p:sp>
          </p:grpSp>
        </p:grpSp>
        <p:cxnSp>
          <p:nvCxnSpPr>
            <p:cNvPr id="7" name="Straight Arrow Connector 6"/>
            <p:cNvCxnSpPr>
              <a:stCxn id="37" idx="2"/>
              <a:endCxn id="27" idx="0"/>
            </p:cNvCxnSpPr>
            <p:nvPr/>
          </p:nvCxnSpPr>
          <p:spPr>
            <a:xfrm>
              <a:off x="2119195" y="3413683"/>
              <a:ext cx="0" cy="5901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339846" y="4003827"/>
              <a:ext cx="1558697" cy="1363521"/>
              <a:chOff x="1386383" y="3747014"/>
              <a:chExt cx="1558697" cy="136352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386383" y="3747014"/>
                <a:ext cx="1558697" cy="136352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474032" y="3991608"/>
                <a:ext cx="1411613" cy="97192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 smtClean="0"/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 smtClean="0"/>
              </a:p>
              <a:p>
                <a:pPr algn="ctr"/>
                <a:endParaRPr lang="en-US" sz="1100" dirty="0"/>
              </a:p>
              <a:p>
                <a:pPr algn="ctr"/>
                <a:r>
                  <a:rPr lang="en-US" sz="1100" dirty="0" smtClean="0"/>
                  <a:t>Switch H.W</a:t>
                </a:r>
                <a:endParaRPr lang="en-US" sz="1100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1499952" y="3794137"/>
                <a:ext cx="1353032" cy="13392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O.S</a:t>
                </a:r>
                <a:endParaRPr lang="en-US" sz="11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90670" y="4104245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90669" y="4306631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50877" y="4361057"/>
              <a:ext cx="1189552" cy="197207"/>
              <a:chOff x="938213" y="1839913"/>
              <a:chExt cx="7238001" cy="687387"/>
            </a:xfrm>
          </p:grpSpPr>
          <p:sp>
            <p:nvSpPr>
              <p:cNvPr id="20" name="Rectangle 22"/>
              <p:cNvSpPr>
                <a:spLocks/>
              </p:cNvSpPr>
              <p:nvPr/>
            </p:nvSpPr>
            <p:spPr bwMode="auto">
              <a:xfrm>
                <a:off x="938213" y="1839913"/>
                <a:ext cx="1446212" cy="68738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1" name="Rectangle 24"/>
              <p:cNvSpPr>
                <a:spLocks/>
              </p:cNvSpPr>
              <p:nvPr/>
            </p:nvSpPr>
            <p:spPr bwMode="auto">
              <a:xfrm>
                <a:off x="2384425" y="1839913"/>
                <a:ext cx="1446213" cy="687387"/>
              </a:xfrm>
              <a:prstGeom prst="rect">
                <a:avLst/>
              </a:prstGeom>
              <a:solidFill>
                <a:srgbClr val="CBE97B"/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2" name="Rectangle 21"/>
              <p:cNvSpPr>
                <a:spLocks/>
              </p:cNvSpPr>
              <p:nvPr/>
            </p:nvSpPr>
            <p:spPr bwMode="auto">
              <a:xfrm>
                <a:off x="3830638" y="1839913"/>
                <a:ext cx="1447800" cy="687387"/>
              </a:xfrm>
              <a:prstGeom prst="rect">
                <a:avLst/>
              </a:prstGeom>
              <a:solidFill>
                <a:srgbClr val="FA90AB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3" name="Rectangle 26"/>
              <p:cNvSpPr>
                <a:spLocks/>
              </p:cNvSpPr>
              <p:nvPr/>
            </p:nvSpPr>
            <p:spPr bwMode="auto">
              <a:xfrm>
                <a:off x="5280614" y="1839913"/>
                <a:ext cx="1447800" cy="68738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4" name="Rectangle 26"/>
              <p:cNvSpPr>
                <a:spLocks/>
              </p:cNvSpPr>
              <p:nvPr/>
            </p:nvSpPr>
            <p:spPr bwMode="auto">
              <a:xfrm>
                <a:off x="6728414" y="1839913"/>
                <a:ext cx="1447800" cy="6873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552300" y="4557862"/>
              <a:ext cx="1189552" cy="197207"/>
              <a:chOff x="938213" y="1839913"/>
              <a:chExt cx="7238001" cy="687387"/>
            </a:xfrm>
          </p:grpSpPr>
          <p:sp>
            <p:nvSpPr>
              <p:cNvPr id="15" name="Rectangle 22"/>
              <p:cNvSpPr>
                <a:spLocks/>
              </p:cNvSpPr>
              <p:nvPr/>
            </p:nvSpPr>
            <p:spPr bwMode="auto">
              <a:xfrm>
                <a:off x="938213" y="1839913"/>
                <a:ext cx="1446212" cy="68738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6" name="Rectangle 24"/>
              <p:cNvSpPr>
                <a:spLocks/>
              </p:cNvSpPr>
              <p:nvPr/>
            </p:nvSpPr>
            <p:spPr bwMode="auto">
              <a:xfrm>
                <a:off x="2384425" y="1839913"/>
                <a:ext cx="1446213" cy="687387"/>
              </a:xfrm>
              <a:prstGeom prst="rect">
                <a:avLst/>
              </a:prstGeom>
              <a:solidFill>
                <a:srgbClr val="CBE97B"/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7" name="Rectangle 26"/>
              <p:cNvSpPr>
                <a:spLocks/>
              </p:cNvSpPr>
              <p:nvPr/>
            </p:nvSpPr>
            <p:spPr bwMode="auto">
              <a:xfrm>
                <a:off x="3830638" y="1839913"/>
                <a:ext cx="1447800" cy="687387"/>
              </a:xfrm>
              <a:prstGeom prst="rect">
                <a:avLst/>
              </a:prstGeom>
              <a:solidFill>
                <a:srgbClr val="FA90AB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8" name="Rectangle 26"/>
              <p:cNvSpPr>
                <a:spLocks/>
              </p:cNvSpPr>
              <p:nvPr/>
            </p:nvSpPr>
            <p:spPr bwMode="auto">
              <a:xfrm>
                <a:off x="5280614" y="1839913"/>
                <a:ext cx="1447800" cy="68738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9" name="Rectangle 26"/>
              <p:cNvSpPr>
                <a:spLocks/>
              </p:cNvSpPr>
              <p:nvPr/>
            </p:nvSpPr>
            <p:spPr bwMode="auto">
              <a:xfrm>
                <a:off x="6728414" y="1839913"/>
                <a:ext cx="1447800" cy="6873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0" dirty="0" smtClean="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910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SDNs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Problems can occur anywhere in the SDN stack</a:t>
            </a:r>
          </a:p>
          <a:p>
            <a:pPr lvl="1"/>
            <a:r>
              <a:rPr lang="en-US" dirty="0" smtClean="0"/>
              <a:t>How do you diagnose each type of problem?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7078" y="4681705"/>
            <a:ext cx="1514112" cy="10013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4953118" y="2730666"/>
            <a:ext cx="2671335" cy="594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118" y="1714237"/>
            <a:ext cx="2671335" cy="8180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1832" y="2784995"/>
            <a:ext cx="2350839" cy="4857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O.S.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996299" y="1750687"/>
            <a:ext cx="2589553" cy="683329"/>
            <a:chOff x="2970160" y="1695266"/>
            <a:chExt cx="3306446" cy="664470"/>
          </a:xfrm>
        </p:grpSpPr>
        <p:sp>
          <p:nvSpPr>
            <p:cNvPr id="9" name="Rectangle 8"/>
            <p:cNvSpPr/>
            <p:nvPr/>
          </p:nvSpPr>
          <p:spPr>
            <a:xfrm>
              <a:off x="2970160" y="1695266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2560" y="1775972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4960" y="1887404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602611" y="4723373"/>
            <a:ext cx="1264803" cy="4186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Switch Operating System</a:t>
            </a:r>
            <a:endParaRPr lang="en-US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4602610" y="5183728"/>
            <a:ext cx="1264803" cy="4186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Switch Hardware</a:t>
            </a:r>
            <a:endParaRPr lang="en-US" sz="1050" dirty="0"/>
          </a:p>
        </p:txBody>
      </p:sp>
      <p:sp>
        <p:nvSpPr>
          <p:cNvPr id="20" name="Rectangular Callout 19"/>
          <p:cNvSpPr/>
          <p:nvPr/>
        </p:nvSpPr>
        <p:spPr>
          <a:xfrm>
            <a:off x="8176846" y="1252659"/>
            <a:ext cx="791308" cy="522188"/>
          </a:xfrm>
          <a:prstGeom prst="wedgeRectCallout">
            <a:avLst>
              <a:gd name="adj1" fmla="val -124537"/>
              <a:gd name="adj2" fmla="val 1204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Buggy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8176846" y="3038558"/>
            <a:ext cx="791308" cy="522188"/>
          </a:xfrm>
          <a:prstGeom prst="wedgeRectCallout">
            <a:avLst>
              <a:gd name="adj1" fmla="val -124537"/>
              <a:gd name="adj2" fmla="val -609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Buggy</a:t>
            </a:r>
          </a:p>
          <a:p>
            <a:pPr algn="ctr"/>
            <a:r>
              <a:rPr lang="en-US" dirty="0" smtClean="0"/>
              <a:t>NOS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38560" y="4742030"/>
            <a:ext cx="1514112" cy="10013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Rounded Rectangle 22"/>
          <p:cNvSpPr/>
          <p:nvPr/>
        </p:nvSpPr>
        <p:spPr>
          <a:xfrm>
            <a:off x="6834093" y="4783698"/>
            <a:ext cx="1264803" cy="4186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Switch Operating System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834092" y="5244053"/>
            <a:ext cx="1264803" cy="4186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Switch Hardware</a:t>
            </a:r>
            <a:endParaRPr lang="en-US" sz="1050" dirty="0"/>
          </a:p>
        </p:txBody>
      </p:sp>
      <p:sp>
        <p:nvSpPr>
          <p:cNvPr id="25" name="Rectangular Callout 24"/>
          <p:cNvSpPr/>
          <p:nvPr/>
        </p:nvSpPr>
        <p:spPr>
          <a:xfrm>
            <a:off x="3141784" y="4522603"/>
            <a:ext cx="791308" cy="721449"/>
          </a:xfrm>
          <a:prstGeom prst="wedgeRectCallout">
            <a:avLst>
              <a:gd name="adj1" fmla="val 114969"/>
              <a:gd name="adj2" fmla="val 643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Buggy</a:t>
            </a:r>
          </a:p>
          <a:p>
            <a:pPr algn="ctr"/>
            <a:r>
              <a:rPr lang="en-US" dirty="0" smtClean="0"/>
              <a:t>Switch</a:t>
            </a:r>
          </a:p>
          <a:p>
            <a:pPr algn="ctr"/>
            <a:r>
              <a:rPr lang="en-US" smtClean="0"/>
              <a:t>H/W</a:t>
            </a:r>
            <a:endParaRPr lang="en-US" dirty="0"/>
          </a:p>
        </p:txBody>
      </p:sp>
      <p:sp>
        <p:nvSpPr>
          <p:cNvPr id="26" name="Rectangular Callout 25"/>
          <p:cNvSpPr/>
          <p:nvPr/>
        </p:nvSpPr>
        <p:spPr>
          <a:xfrm>
            <a:off x="5471760" y="3746927"/>
            <a:ext cx="791308" cy="522188"/>
          </a:xfrm>
          <a:prstGeom prst="wedgeRectCallout">
            <a:avLst>
              <a:gd name="adj1" fmla="val 89043"/>
              <a:gd name="adj2" fmla="val 344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Buggy</a:t>
            </a:r>
          </a:p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6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2: </a:t>
            </a:r>
            <a:r>
              <a:rPr lang="en-US" dirty="0" smtClean="0"/>
              <a:t>SDN </a:t>
            </a:r>
            <a:r>
              <a:rPr lang="en-US" dirty="0" smtClean="0"/>
              <a:t>– A </a:t>
            </a:r>
            <a:r>
              <a:rPr lang="en-US" smtClean="0"/>
              <a:t>Systems Approach to SDN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3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overview of </a:t>
            </a:r>
            <a:r>
              <a:rPr lang="en-US" dirty="0" smtClean="0"/>
              <a:t>SDN technologies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err="1" smtClean="0"/>
              <a:t>OpenFlow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Developing Applications on </a:t>
            </a:r>
            <a:r>
              <a:rPr lang="en-US" dirty="0" err="1" smtClean="0"/>
              <a:t>OpenFlow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Network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08401"/>
          </a:xfrm>
        </p:spPr>
        <p:txBody>
          <a:bodyPr/>
          <a:lstStyle/>
          <a:p>
            <a:r>
              <a:rPr lang="en-US" dirty="0" smtClean="0"/>
              <a:t>Vertical integrated stacks</a:t>
            </a:r>
          </a:p>
          <a:p>
            <a:pPr lvl="1"/>
            <a:r>
              <a:rPr lang="en-US" dirty="0" smtClean="0"/>
              <a:t>Similar to PC in 1980s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86400" y="4637834"/>
            <a:ext cx="180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IBM’s Mainframe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1309" y="481135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Cisco Routers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65222" y="3060734"/>
            <a:ext cx="2663052" cy="1370458"/>
            <a:chOff x="1065222" y="3060734"/>
            <a:chExt cx="2663052" cy="1370458"/>
          </a:xfrm>
        </p:grpSpPr>
        <p:sp>
          <p:nvSpPr>
            <p:cNvPr id="24" name="Rectangle 23"/>
            <p:cNvSpPr/>
            <p:nvPr/>
          </p:nvSpPr>
          <p:spPr>
            <a:xfrm>
              <a:off x="1065222" y="3060734"/>
              <a:ext cx="2663052" cy="137045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7404" y="3142665"/>
              <a:ext cx="95710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D.B.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7404" y="3559289"/>
              <a:ext cx="2478439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O.S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7404" y="3995240"/>
              <a:ext cx="2478439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4512" y="3143622"/>
              <a:ext cx="152133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COBOL Apps.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57901" y="3118783"/>
            <a:ext cx="2663052" cy="1370458"/>
            <a:chOff x="4957901" y="3118783"/>
            <a:chExt cx="2663052" cy="1370458"/>
          </a:xfrm>
        </p:grpSpPr>
        <p:sp>
          <p:nvSpPr>
            <p:cNvPr id="25" name="Rectangle 24"/>
            <p:cNvSpPr/>
            <p:nvPr/>
          </p:nvSpPr>
          <p:spPr>
            <a:xfrm>
              <a:off x="4957901" y="3118783"/>
              <a:ext cx="2663052" cy="137045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04416" y="3189957"/>
              <a:ext cx="1211239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VLANS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7216" y="3625908"/>
              <a:ext cx="2478439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O.S.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7216" y="4061859"/>
              <a:ext cx="2478439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ASIC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37216" y="3189957"/>
              <a:ext cx="1211239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L3 Routing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29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Implications of Networking…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Restricted to ill defined vendor CLI</a:t>
            </a:r>
          </a:p>
          <a:p>
            <a:pPr lvl="1"/>
            <a:r>
              <a:rPr lang="en-US" dirty="0" smtClean="0"/>
              <a:t>Provisioning is slow….</a:t>
            </a:r>
          </a:p>
          <a:p>
            <a:pPr lvl="2"/>
            <a:r>
              <a:rPr lang="en-US" dirty="0" smtClean="0"/>
              <a:t>VM provisioning: 1min</a:t>
            </a:r>
          </a:p>
          <a:p>
            <a:pPr lvl="2"/>
            <a:r>
              <a:rPr lang="en-US" dirty="0" smtClean="0"/>
              <a:t>Virtual network provisioning: 1-3 weeks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175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Switch Internals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View of a Switch</a:t>
            </a:r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Physical Architecture of a Switch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291970" y="2309489"/>
            <a:ext cx="3124810" cy="2831027"/>
            <a:chOff x="216" y="411"/>
            <a:chExt cx="5310" cy="319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214" y="1590"/>
              <a:ext cx="1314" cy="1836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buClrTx/>
                <a:buSzTx/>
                <a:buFontTx/>
                <a:buNone/>
              </a:pPr>
              <a:r>
                <a:rPr lang="en-US" sz="1200" dirty="0">
                  <a:latin typeface="Times New Roman" charset="0"/>
                </a:rPr>
                <a:t>Switching</a:t>
              </a:r>
            </a:p>
            <a:p>
              <a:pPr algn="ctr" defTabSz="914400" eaLnBrk="0" hangingPunct="0">
                <a:buClrTx/>
                <a:buSzTx/>
                <a:buFontTx/>
                <a:buNone/>
              </a:pPr>
              <a:r>
                <a:rPr lang="en-US" sz="1200" dirty="0">
                  <a:latin typeface="Times New Roman" charset="0"/>
                </a:rPr>
                <a:t>Fabric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231" y="555"/>
              <a:ext cx="1314" cy="819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buClrTx/>
                <a:buSzTx/>
                <a:buFontTx/>
                <a:buNone/>
              </a:pPr>
              <a:r>
                <a:rPr lang="en-US" sz="1200">
                  <a:latin typeface="Times New Roman" charset="0"/>
                </a:rPr>
                <a:t>Processor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745" y="1374"/>
              <a:ext cx="207" cy="21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26" y="1725"/>
              <a:ext cx="963" cy="1581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989" y="1815"/>
              <a:ext cx="225" cy="14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157" y="1670"/>
              <a:ext cx="81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1000" dirty="0" smtClean="0">
                  <a:solidFill>
                    <a:schemeClr val="bg1"/>
                  </a:solidFill>
                  <a:latin typeface="Times New Roman" charset="0"/>
                </a:rPr>
                <a:t>ASIC</a:t>
              </a:r>
              <a:endParaRPr lang="en-US" sz="1000" dirty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16" y="1896"/>
              <a:ext cx="8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 flipH="1">
              <a:off x="3744" y="1731"/>
              <a:ext cx="963" cy="1575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 flipH="1">
              <a:off x="3519" y="1830"/>
              <a:ext cx="225" cy="14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 flipH="1">
              <a:off x="3860" y="1652"/>
              <a:ext cx="81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1000" dirty="0" smtClean="0">
                  <a:solidFill>
                    <a:schemeClr val="bg1"/>
                  </a:solidFill>
                  <a:latin typeface="Times New Roman" charset="0"/>
                </a:rPr>
                <a:t>AISC</a:t>
              </a:r>
              <a:endParaRPr lang="en-US" sz="1000" dirty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716" y="1902"/>
              <a:ext cx="8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02" y="411"/>
              <a:ext cx="4347" cy="3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235" y="1190"/>
              <a:ext cx="508" cy="460"/>
            </a:xfrm>
            <a:custGeom>
              <a:avLst/>
              <a:gdLst>
                <a:gd name="T0" fmla="*/ 0 w 508"/>
                <a:gd name="T1" fmla="*/ 0 h 460"/>
                <a:gd name="T2" fmla="*/ 576263 w 508"/>
                <a:gd name="T3" fmla="*/ 230188 h 460"/>
                <a:gd name="T4" fmla="*/ 806450 w 508"/>
                <a:gd name="T5" fmla="*/ 730250 h 460"/>
                <a:gd name="T6" fmla="*/ 0 60000 65536"/>
                <a:gd name="T7" fmla="*/ 0 60000 65536"/>
                <a:gd name="T8" fmla="*/ 0 60000 65536"/>
                <a:gd name="T9" fmla="*/ 0 w 508"/>
                <a:gd name="T10" fmla="*/ 0 h 460"/>
                <a:gd name="T11" fmla="*/ 508 w 50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8" h="460">
                  <a:moveTo>
                    <a:pt x="0" y="0"/>
                  </a:moveTo>
                  <a:cubicBezTo>
                    <a:pt x="139" y="34"/>
                    <a:pt x="278" y="68"/>
                    <a:pt x="363" y="145"/>
                  </a:cubicBezTo>
                  <a:cubicBezTo>
                    <a:pt x="448" y="222"/>
                    <a:pt x="478" y="341"/>
                    <a:pt x="508" y="46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563" y="924"/>
              <a:ext cx="1433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defTabSz="914400">
                <a:buClrTx/>
                <a:buSzTx/>
                <a:buFontTx/>
                <a:buNone/>
              </a:pPr>
              <a:r>
                <a:rPr lang="en-US" sz="1100">
                  <a:solidFill>
                    <a:srgbClr val="0000FF"/>
                  </a:solidFill>
                  <a:latin typeface="Helvetica" charset="0"/>
                </a:rPr>
                <a:t>data plane</a:t>
              </a: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3582" y="900"/>
              <a:ext cx="411" cy="201"/>
            </a:xfrm>
            <a:custGeom>
              <a:avLst/>
              <a:gdLst>
                <a:gd name="T0" fmla="*/ 652463 w 411"/>
                <a:gd name="T1" fmla="*/ 0 h 201"/>
                <a:gd name="T2" fmla="*/ 384175 w 411"/>
                <a:gd name="T3" fmla="*/ 268288 h 201"/>
                <a:gd name="T4" fmla="*/ 0 w 411"/>
                <a:gd name="T5" fmla="*/ 306388 h 201"/>
                <a:gd name="T6" fmla="*/ 0 60000 65536"/>
                <a:gd name="T7" fmla="*/ 0 60000 65536"/>
                <a:gd name="T8" fmla="*/ 0 60000 65536"/>
                <a:gd name="T9" fmla="*/ 0 w 411"/>
                <a:gd name="T10" fmla="*/ 0 h 201"/>
                <a:gd name="T11" fmla="*/ 411 w 411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" h="201">
                  <a:moveTo>
                    <a:pt x="411" y="0"/>
                  </a:moveTo>
                  <a:cubicBezTo>
                    <a:pt x="360" y="68"/>
                    <a:pt x="310" y="137"/>
                    <a:pt x="242" y="169"/>
                  </a:cubicBezTo>
                  <a:cubicBezTo>
                    <a:pt x="174" y="201"/>
                    <a:pt x="87" y="197"/>
                    <a:pt x="0" y="193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363" y="625"/>
              <a:ext cx="168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defTabSz="914400">
                <a:buClrTx/>
                <a:buSzTx/>
                <a:buFontTx/>
                <a:buNone/>
              </a:pPr>
              <a:r>
                <a:rPr lang="en-US" sz="1100">
                  <a:solidFill>
                    <a:srgbClr val="0000FF"/>
                  </a:solidFill>
                  <a:latin typeface="Helvetica" charset="0"/>
                </a:rPr>
                <a:t>control plane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2631" y="3590350"/>
            <a:ext cx="2662527" cy="1565640"/>
            <a:chOff x="452538" y="2412401"/>
            <a:chExt cx="2662527" cy="1565640"/>
          </a:xfrm>
        </p:grpSpPr>
        <p:sp>
          <p:nvSpPr>
            <p:cNvPr id="38" name="Rectangle 37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499" y="3114708"/>
              <a:ext cx="247795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Network O.S.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99" y="3550659"/>
              <a:ext cx="2477950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ASIC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7946" y="2637789"/>
              <a:ext cx="222262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Applications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6498" y="2583392"/>
              <a:ext cx="244407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Applications</a:t>
              </a:r>
              <a:endParaRPr lang="en-US" dirty="0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3770923" y="1417638"/>
            <a:ext cx="0" cy="4931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9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Defined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5026401"/>
            <a:ext cx="6446520" cy="1579404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Southbound API: decouples the switch hardware from control function</a:t>
            </a:r>
          </a:p>
          <a:p>
            <a:pPr lvl="1"/>
            <a:r>
              <a:rPr lang="en-US" sz="2000" dirty="0" smtClean="0"/>
              <a:t>Data plane from control plane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Switch Operating System: exposes switch hardware primitives</a:t>
            </a:r>
          </a:p>
          <a:p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3858963" y="3775245"/>
            <a:ext cx="3246332" cy="11010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58963" y="2321622"/>
            <a:ext cx="3246332" cy="594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8963" y="1305193"/>
            <a:ext cx="3246332" cy="8180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49060" y="2375951"/>
            <a:ext cx="2856850" cy="4857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O.S.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911438" y="1341643"/>
            <a:ext cx="3146947" cy="683329"/>
            <a:chOff x="2970160" y="1695266"/>
            <a:chExt cx="3306446" cy="664470"/>
          </a:xfrm>
        </p:grpSpPr>
        <p:sp>
          <p:nvSpPr>
            <p:cNvPr id="14" name="Rectangle 13"/>
            <p:cNvSpPr/>
            <p:nvPr/>
          </p:nvSpPr>
          <p:spPr>
            <a:xfrm>
              <a:off x="2970160" y="1695266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2560" y="1775972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4960" y="1887404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Applications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86296" y="3151702"/>
            <a:ext cx="1274566" cy="664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Southbound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98247" y="2845673"/>
            <a:ext cx="763644" cy="538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SDN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47518" y="2916274"/>
            <a:ext cx="0" cy="8589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149061" y="3874898"/>
            <a:ext cx="2711802" cy="4603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Operating System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149060" y="4335253"/>
            <a:ext cx="2711802" cy="4603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Hardware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8670" y="2412401"/>
            <a:ext cx="2662527" cy="1565640"/>
            <a:chOff x="452538" y="2412401"/>
            <a:chExt cx="2662527" cy="1565640"/>
          </a:xfrm>
        </p:grpSpPr>
        <p:sp>
          <p:nvSpPr>
            <p:cNvPr id="28" name="Rectangle 27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6499" y="3114708"/>
              <a:ext cx="247795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Network O.S.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6499" y="3550659"/>
              <a:ext cx="2477950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ASIC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7946" y="2637789"/>
              <a:ext cx="222262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Applications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6498" y="2583392"/>
              <a:ext cx="244407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Applications</a:t>
              </a:r>
              <a:endParaRPr lang="en-US" dirty="0"/>
            </a:p>
          </p:txBody>
        </p:sp>
      </p:grpSp>
      <p:sp>
        <p:nvSpPr>
          <p:cNvPr id="4" name="Rounded Rectangular Callout 3"/>
          <p:cNvSpPr/>
          <p:nvPr/>
        </p:nvSpPr>
        <p:spPr>
          <a:xfrm>
            <a:off x="1365405" y="1188020"/>
            <a:ext cx="1649044" cy="873402"/>
          </a:xfrm>
          <a:prstGeom prst="wedgeRoundRectCallout">
            <a:avLst>
              <a:gd name="adj1" fmla="val -54546"/>
              <a:gd name="adj2" fmla="val 915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Switch</a:t>
            </a:r>
          </a:p>
          <a:p>
            <a:pPr algn="ctr"/>
            <a:r>
              <a:rPr lang="en-US" dirty="0" smtClean="0"/>
              <a:t>Vertical stack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7700852" y="3718172"/>
            <a:ext cx="1363769" cy="873402"/>
          </a:xfrm>
          <a:prstGeom prst="wedgeRoundRectCallout">
            <a:avLst>
              <a:gd name="adj1" fmla="val -80032"/>
              <a:gd name="adj2" fmla="val 2747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SDN Switch</a:t>
            </a:r>
          </a:p>
          <a:p>
            <a:pPr algn="ctr"/>
            <a:r>
              <a:rPr lang="en-US" dirty="0" smtClean="0"/>
              <a:t>Decoupled stack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7185379" y="1401184"/>
            <a:ext cx="515473" cy="34750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-937846" y="3513347"/>
            <a:ext cx="10081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61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8408</TotalTime>
  <Words>2435</Words>
  <Application>Microsoft Macintosh PowerPoint</Application>
  <PresentationFormat>On-screen Show (4:3)</PresentationFormat>
  <Paragraphs>764</Paragraphs>
  <Slides>55</Slides>
  <Notes>3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CPS 590: Software Defined Networking</vt:lpstr>
      <vt:lpstr>Welcome!</vt:lpstr>
      <vt:lpstr>Administrative Details</vt:lpstr>
      <vt:lpstr>Outline</vt:lpstr>
      <vt:lpstr>Section 1</vt:lpstr>
      <vt:lpstr>Network Today…</vt:lpstr>
      <vt:lpstr>Implications of Networking…</vt:lpstr>
      <vt:lpstr>Background: Switch Internals</vt:lpstr>
      <vt:lpstr>Software Defined Networking</vt:lpstr>
      <vt:lpstr>Implications Of SDN</vt:lpstr>
      <vt:lpstr>Implications Of SDN</vt:lpstr>
      <vt:lpstr>How SDN Works</vt:lpstr>
      <vt:lpstr>How to Pick an SDN Environment</vt:lpstr>
      <vt:lpstr>The SDN Stack</vt:lpstr>
      <vt:lpstr>Dimensions of SDN Environments: Vendor Devices</vt:lpstr>
      <vt:lpstr>Dimensions of SDN Environments: Switch Hardware</vt:lpstr>
      <vt:lpstr>Dimensions of SDN Environments:  Southbound Interface</vt:lpstr>
      <vt:lpstr>Dimensions of SDN Environments: Controller Types</vt:lpstr>
      <vt:lpstr>BigSwitch</vt:lpstr>
      <vt:lpstr>Juniper Contrail</vt:lpstr>
      <vt:lpstr>SDN EcoSystem</vt:lpstr>
      <vt:lpstr>SDN Stack</vt:lpstr>
      <vt:lpstr>Section2: Southbound API: OpenFlow</vt:lpstr>
      <vt:lpstr>OpenFlow</vt:lpstr>
      <vt:lpstr>How SDN Works: OpenFlow</vt:lpstr>
      <vt:lpstr>OpenFlow: Anatomy of a Flow Table Entry</vt:lpstr>
      <vt:lpstr>OpenFlow: Types of Messages</vt:lpstr>
      <vt:lpstr>Dimension of SDN Applications: Rule installation</vt:lpstr>
      <vt:lpstr>Dimension of SDN Applications: Rule installation</vt:lpstr>
      <vt:lpstr>Dimensions of SDN Applications: Granularity of Rules</vt:lpstr>
      <vt:lpstr>Dimensions of SDN Applications: Granularity of Rules</vt:lpstr>
      <vt:lpstr>Dimensions of SDN Applications: Granularity of Rules</vt:lpstr>
      <vt:lpstr>Google’ B4 Application</vt:lpstr>
      <vt:lpstr>OpenFlow: Message Formats</vt:lpstr>
      <vt:lpstr>OpenFlow Actions (Partial list  from OpenFlow 1.0 spec)</vt:lpstr>
      <vt:lpstr>Section 2: SDN Use Cases</vt:lpstr>
      <vt:lpstr>SDN Use Cases</vt:lpstr>
      <vt:lpstr>SDN Use Cases</vt:lpstr>
      <vt:lpstr>SDN Use Case: Network Function Virtualization</vt:lpstr>
      <vt:lpstr>PowerPoint Presentation</vt:lpstr>
      <vt:lpstr>PowerPoint Presentation</vt:lpstr>
      <vt:lpstr>PowerPoint Presentation</vt:lpstr>
      <vt:lpstr>PowerPoint Presentation</vt:lpstr>
      <vt:lpstr>Section 2: SDN Challenges</vt:lpstr>
      <vt:lpstr>Controller Availability</vt:lpstr>
      <vt:lpstr>Controller Availability</vt:lpstr>
      <vt:lpstr>Controller Availability</vt:lpstr>
      <vt:lpstr>SDN Reliability/Fault Tolerance</vt:lpstr>
      <vt:lpstr>SDN Reliability/Fault Tolerance</vt:lpstr>
      <vt:lpstr>SDN Security</vt:lpstr>
      <vt:lpstr>SDN Security</vt:lpstr>
      <vt:lpstr>Data-Plane Limitations</vt:lpstr>
      <vt:lpstr>Debugging SDNs</vt:lpstr>
      <vt:lpstr>Section 2: SDN – A Systems Approach to SDN</vt:lpstr>
      <vt:lpstr>Conclusion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Theophilus Benson</dc:creator>
  <cp:lastModifiedBy>Theophilus Benson</cp:lastModifiedBy>
  <cp:revision>174</cp:revision>
  <dcterms:created xsi:type="dcterms:W3CDTF">2014-04-06T01:54:31Z</dcterms:created>
  <dcterms:modified xsi:type="dcterms:W3CDTF">2014-08-26T17:55:58Z</dcterms:modified>
</cp:coreProperties>
</file>