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58" r:id="rId5"/>
    <p:sldId id="260" r:id="rId6"/>
    <p:sldId id="261" r:id="rId7"/>
    <p:sldId id="262" r:id="rId8"/>
    <p:sldId id="269" r:id="rId9"/>
    <p:sldId id="270" r:id="rId10"/>
    <p:sldId id="271" r:id="rId11"/>
    <p:sldId id="265" r:id="rId12"/>
    <p:sldId id="266" r:id="rId13"/>
    <p:sldId id="263" r:id="rId14"/>
    <p:sldId id="272" r:id="rId15"/>
    <p:sldId id="273" r:id="rId16"/>
    <p:sldId id="274" r:id="rId17"/>
    <p:sldId id="268" r:id="rId18"/>
    <p:sldId id="264" r:id="rId19"/>
    <p:sldId id="26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79" autoAdjust="0"/>
  </p:normalViewPr>
  <p:slideViewPr>
    <p:cSldViewPr snapToGrid="0" snapToObjects="1">
      <p:cViewPr varScale="1">
        <p:scale>
          <a:sx n="115" d="100"/>
          <a:sy n="115" d="100"/>
        </p:scale>
        <p:origin x="-6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84E57-8A97-7645-B2E6-69DC39CD604C}" type="datetimeFigureOut">
              <a:rPr lang="en-US" smtClean="0"/>
              <a:t>10/16/14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2E59C-3295-F94B-B78A-CDEAE3A6542A}" type="slidenum">
              <a:rPr lang="en-US" smtClean="0"/>
              <a:t>‹#›</a:t>
            </a:fld>
            <a:endParaRPr lang="en-US"/>
          </a:p>
        </p:txBody>
      </p:sp>
    </p:spTree>
    <p:extLst>
      <p:ext uri="{BB962C8B-B14F-4D97-AF65-F5344CB8AC3E}">
        <p14:creationId xmlns:p14="http://schemas.microsoft.com/office/powerpoint/2010/main" val="24342151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applications need to be able to learn from the network what resources are available and then be able to request resources from the network or inform the network of future requests. The applications should be able to inform the network of their requirements and thus to be able to request resources from the network. </a:t>
            </a:r>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7</a:t>
            </a:fld>
            <a:endParaRPr lang="en-US"/>
          </a:p>
        </p:txBody>
      </p:sp>
    </p:spTree>
    <p:extLst>
      <p:ext uri="{BB962C8B-B14F-4D97-AF65-F5344CB8AC3E}">
        <p14:creationId xmlns:p14="http://schemas.microsoft.com/office/powerpoint/2010/main" val="57689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share gives a set of </a:t>
            </a:r>
            <a:r>
              <a:rPr lang="en-US" i="1" dirty="0" smtClean="0"/>
              <a:t>Apps/Users </a:t>
            </a:r>
            <a:r>
              <a:rPr lang="en-US" dirty="0" smtClean="0"/>
              <a:t>some </a:t>
            </a:r>
            <a:r>
              <a:rPr lang="en-US" i="1" dirty="0" smtClean="0"/>
              <a:t>privileges </a:t>
            </a:r>
            <a:r>
              <a:rPr lang="en-US" dirty="0" smtClean="0"/>
              <a:t>to affect a set of </a:t>
            </a:r>
            <a:r>
              <a:rPr lang="en-US" i="1" dirty="0" smtClean="0"/>
              <a:t>flows </a:t>
            </a:r>
            <a:r>
              <a:rPr lang="en-US" dirty="0" smtClean="0"/>
              <a:t>in the 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b="1" kern="1200" dirty="0" smtClean="0">
                <a:solidFill>
                  <a:schemeClr val="tx1"/>
                </a:solidFill>
                <a:latin typeface="+mn-lt"/>
                <a:ea typeface="+mn-ea"/>
                <a:cs typeface="+mn-cs"/>
              </a:rPr>
              <a:t>Shares</a:t>
            </a:r>
            <a:r>
              <a:rPr lang="en-US" sz="1200" b="0" kern="1200" dirty="0" smtClean="0">
                <a:solidFill>
                  <a:schemeClr val="tx1"/>
                </a:solidFill>
                <a:latin typeface="+mn-lt"/>
                <a:ea typeface="+mn-ea"/>
                <a:cs typeface="+mn-cs"/>
              </a:rPr>
              <a:t>: PANEs realization of a capability. Its a token that encapsulates authority to use a resource:</a:t>
            </a:r>
          </a:p>
          <a:p>
            <a:r>
              <a:rPr lang="en-US" sz="1200" b="0" kern="1200" dirty="0" err="1" smtClean="0">
                <a:solidFill>
                  <a:schemeClr val="tx1"/>
                </a:solidFill>
                <a:latin typeface="+mn-lt"/>
                <a:ea typeface="+mn-ea"/>
                <a:cs typeface="+mn-cs"/>
              </a:rPr>
              <a:t>Flowgroup</a:t>
            </a:r>
            <a:r>
              <a:rPr lang="en-US" sz="1200" b="0" kern="1200" dirty="0" smtClean="0">
                <a:solidFill>
                  <a:schemeClr val="tx1"/>
                </a:solidFill>
                <a:latin typeface="+mn-lt"/>
                <a:ea typeface="+mn-ea"/>
                <a:cs typeface="+mn-cs"/>
              </a:rPr>
              <a:t>: some subset of the network’s flow </a:t>
            </a:r>
          </a:p>
          <a:p>
            <a:r>
              <a:rPr lang="en-US" sz="1200" b="0" kern="1200" dirty="0" smtClean="0">
                <a:solidFill>
                  <a:schemeClr val="tx1"/>
                </a:solidFill>
                <a:latin typeface="+mn-lt"/>
                <a:ea typeface="+mn-ea"/>
                <a:cs typeface="+mn-cs"/>
              </a:rPr>
              <a:t>Principals: </a:t>
            </a:r>
            <a:r>
              <a:rPr lang="en-US" sz="1200" b="0" kern="1200" dirty="0" err="1" smtClean="0">
                <a:solidFill>
                  <a:schemeClr val="tx1"/>
                </a:solidFill>
                <a:latin typeface="+mn-lt"/>
                <a:ea typeface="+mn-ea"/>
                <a:cs typeface="+mn-cs"/>
              </a:rPr>
              <a:t>ower</a:t>
            </a:r>
            <a:r>
              <a:rPr lang="en-US" sz="1200" b="0" kern="1200" dirty="0" smtClean="0">
                <a:solidFill>
                  <a:schemeClr val="tx1"/>
                </a:solidFill>
                <a:latin typeface="+mn-lt"/>
                <a:ea typeface="+mn-ea"/>
                <a:cs typeface="+mn-cs"/>
              </a:rPr>
              <a:t> of the share. can delegate to another user. or make a </a:t>
            </a:r>
            <a:r>
              <a:rPr lang="en-US" sz="1200" b="0" kern="1200" dirty="0" err="1" smtClean="0">
                <a:solidFill>
                  <a:schemeClr val="tx1"/>
                </a:solidFill>
                <a:latin typeface="+mn-lt"/>
                <a:ea typeface="+mn-ea"/>
                <a:cs typeface="+mn-cs"/>
              </a:rPr>
              <a:t>subshare</a:t>
            </a:r>
            <a:r>
              <a:rPr lang="en-US" sz="1200" b="0" kern="1200" dirty="0" smtClean="0">
                <a:solidFill>
                  <a:schemeClr val="tx1"/>
                </a:solidFill>
                <a:latin typeface="+mn-lt"/>
                <a:ea typeface="+mn-ea"/>
                <a:cs typeface="+mn-cs"/>
              </a:rPr>
              <a:t> for someone else</a:t>
            </a:r>
          </a:p>
          <a:p>
            <a:r>
              <a:rPr lang="en-US" sz="1200" b="0" kern="1200" dirty="0" err="1" smtClean="0">
                <a:solidFill>
                  <a:schemeClr val="tx1"/>
                </a:solidFill>
                <a:latin typeface="+mn-lt"/>
                <a:ea typeface="+mn-ea"/>
                <a:cs typeface="+mn-cs"/>
              </a:rPr>
              <a:t>privileges:what</a:t>
            </a:r>
            <a:r>
              <a:rPr lang="en-US" sz="1200" b="0" kern="1200" dirty="0" smtClean="0">
                <a:solidFill>
                  <a:schemeClr val="tx1"/>
                </a:solidFill>
                <a:latin typeface="+mn-lt"/>
                <a:ea typeface="+mn-ea"/>
                <a:cs typeface="+mn-cs"/>
              </a:rPr>
              <a:t> actions can be performed on a share</a:t>
            </a:r>
            <a:endParaRPr lang="en-US" dirty="0" smtClean="0"/>
          </a:p>
          <a:p>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8</a:t>
            </a:fld>
            <a:endParaRPr lang="en-US"/>
          </a:p>
        </p:txBody>
      </p:sp>
    </p:spTree>
    <p:extLst>
      <p:ext uri="{BB962C8B-B14F-4D97-AF65-F5344CB8AC3E}">
        <p14:creationId xmlns:p14="http://schemas.microsoft.com/office/powerpoint/2010/main" val="195784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share gives a set of </a:t>
            </a:r>
            <a:r>
              <a:rPr lang="en-US" i="1" dirty="0" smtClean="0"/>
              <a:t>Apps/Users </a:t>
            </a:r>
            <a:r>
              <a:rPr lang="en-US" dirty="0" smtClean="0"/>
              <a:t>some </a:t>
            </a:r>
            <a:r>
              <a:rPr lang="en-US" i="1" dirty="0" smtClean="0"/>
              <a:t>privileges </a:t>
            </a:r>
            <a:r>
              <a:rPr lang="en-US" dirty="0" smtClean="0"/>
              <a:t>to affect a set of </a:t>
            </a:r>
            <a:r>
              <a:rPr lang="en-US" i="1" dirty="0" smtClean="0"/>
              <a:t>flows </a:t>
            </a:r>
            <a:r>
              <a:rPr lang="en-US" dirty="0" smtClean="0"/>
              <a:t>in the 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b="1" kern="1200" dirty="0" smtClean="0">
                <a:solidFill>
                  <a:schemeClr val="tx1"/>
                </a:solidFill>
                <a:latin typeface="+mn-lt"/>
                <a:ea typeface="+mn-ea"/>
                <a:cs typeface="+mn-cs"/>
              </a:rPr>
              <a:t>Shares</a:t>
            </a:r>
            <a:r>
              <a:rPr lang="en-US" sz="1200" b="0" kern="1200" dirty="0" smtClean="0">
                <a:solidFill>
                  <a:schemeClr val="tx1"/>
                </a:solidFill>
                <a:latin typeface="+mn-lt"/>
                <a:ea typeface="+mn-ea"/>
                <a:cs typeface="+mn-cs"/>
              </a:rPr>
              <a:t>: PANEs realization of a capability. Its a token that encapsulates authority to use a resource:</a:t>
            </a:r>
          </a:p>
          <a:p>
            <a:r>
              <a:rPr lang="en-US" sz="1200" b="0" kern="1200" dirty="0" err="1" smtClean="0">
                <a:solidFill>
                  <a:schemeClr val="tx1"/>
                </a:solidFill>
                <a:latin typeface="+mn-lt"/>
                <a:ea typeface="+mn-ea"/>
                <a:cs typeface="+mn-cs"/>
              </a:rPr>
              <a:t>Flowgroup</a:t>
            </a:r>
            <a:r>
              <a:rPr lang="en-US" sz="1200" b="0" kern="1200" dirty="0" smtClean="0">
                <a:solidFill>
                  <a:schemeClr val="tx1"/>
                </a:solidFill>
                <a:latin typeface="+mn-lt"/>
                <a:ea typeface="+mn-ea"/>
                <a:cs typeface="+mn-cs"/>
              </a:rPr>
              <a:t>: some subset of the network’s flow </a:t>
            </a:r>
          </a:p>
          <a:p>
            <a:r>
              <a:rPr lang="en-US" sz="1200" b="0" kern="1200" dirty="0" smtClean="0">
                <a:solidFill>
                  <a:schemeClr val="tx1"/>
                </a:solidFill>
                <a:latin typeface="+mn-lt"/>
                <a:ea typeface="+mn-ea"/>
                <a:cs typeface="+mn-cs"/>
              </a:rPr>
              <a:t>Principals: </a:t>
            </a:r>
            <a:r>
              <a:rPr lang="en-US" sz="1200" b="0" kern="1200" dirty="0" err="1" smtClean="0">
                <a:solidFill>
                  <a:schemeClr val="tx1"/>
                </a:solidFill>
                <a:latin typeface="+mn-lt"/>
                <a:ea typeface="+mn-ea"/>
                <a:cs typeface="+mn-cs"/>
              </a:rPr>
              <a:t>ower</a:t>
            </a:r>
            <a:r>
              <a:rPr lang="en-US" sz="1200" b="0" kern="1200" dirty="0" smtClean="0">
                <a:solidFill>
                  <a:schemeClr val="tx1"/>
                </a:solidFill>
                <a:latin typeface="+mn-lt"/>
                <a:ea typeface="+mn-ea"/>
                <a:cs typeface="+mn-cs"/>
              </a:rPr>
              <a:t> of the share. can delegate to another user. or make a </a:t>
            </a:r>
            <a:r>
              <a:rPr lang="en-US" sz="1200" b="0" kern="1200" dirty="0" err="1" smtClean="0">
                <a:solidFill>
                  <a:schemeClr val="tx1"/>
                </a:solidFill>
                <a:latin typeface="+mn-lt"/>
                <a:ea typeface="+mn-ea"/>
                <a:cs typeface="+mn-cs"/>
              </a:rPr>
              <a:t>subshare</a:t>
            </a:r>
            <a:r>
              <a:rPr lang="en-US" sz="1200" b="0" kern="1200" dirty="0" smtClean="0">
                <a:solidFill>
                  <a:schemeClr val="tx1"/>
                </a:solidFill>
                <a:latin typeface="+mn-lt"/>
                <a:ea typeface="+mn-ea"/>
                <a:cs typeface="+mn-cs"/>
              </a:rPr>
              <a:t> for someone else</a:t>
            </a:r>
          </a:p>
          <a:p>
            <a:r>
              <a:rPr lang="en-US" sz="1200" b="0" kern="1200" dirty="0" err="1" smtClean="0">
                <a:solidFill>
                  <a:schemeClr val="tx1"/>
                </a:solidFill>
                <a:latin typeface="+mn-lt"/>
                <a:ea typeface="+mn-ea"/>
                <a:cs typeface="+mn-cs"/>
              </a:rPr>
              <a:t>privileges:what</a:t>
            </a:r>
            <a:r>
              <a:rPr lang="en-US" sz="1200" b="0" kern="1200" dirty="0" smtClean="0">
                <a:solidFill>
                  <a:schemeClr val="tx1"/>
                </a:solidFill>
                <a:latin typeface="+mn-lt"/>
                <a:ea typeface="+mn-ea"/>
                <a:cs typeface="+mn-cs"/>
              </a:rPr>
              <a:t> actions can be performed on a share</a:t>
            </a:r>
            <a:endParaRPr lang="en-US" dirty="0" smtClean="0"/>
          </a:p>
          <a:p>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9</a:t>
            </a:fld>
            <a:endParaRPr lang="en-US"/>
          </a:p>
        </p:txBody>
      </p:sp>
    </p:spTree>
    <p:extLst>
      <p:ext uri="{BB962C8B-B14F-4D97-AF65-F5344CB8AC3E}">
        <p14:creationId xmlns:p14="http://schemas.microsoft.com/office/powerpoint/2010/main" val="195784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share gives a set of </a:t>
            </a:r>
            <a:r>
              <a:rPr lang="en-US" i="1" dirty="0" smtClean="0"/>
              <a:t>Apps/Users </a:t>
            </a:r>
            <a:r>
              <a:rPr lang="en-US" dirty="0" smtClean="0"/>
              <a:t>some </a:t>
            </a:r>
            <a:r>
              <a:rPr lang="en-US" i="1" dirty="0" smtClean="0"/>
              <a:t>privileges </a:t>
            </a:r>
            <a:r>
              <a:rPr lang="en-US" dirty="0" smtClean="0"/>
              <a:t>to affect a set of </a:t>
            </a:r>
            <a:r>
              <a:rPr lang="en-US" i="1" dirty="0" smtClean="0"/>
              <a:t>flows </a:t>
            </a:r>
            <a:r>
              <a:rPr lang="en-US" dirty="0" smtClean="0"/>
              <a:t>in the 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b="1" kern="1200" dirty="0" smtClean="0">
                <a:solidFill>
                  <a:schemeClr val="tx1"/>
                </a:solidFill>
                <a:latin typeface="+mn-lt"/>
                <a:ea typeface="+mn-ea"/>
                <a:cs typeface="+mn-cs"/>
              </a:rPr>
              <a:t>Shares</a:t>
            </a:r>
            <a:r>
              <a:rPr lang="en-US" sz="1200" b="0" kern="1200" dirty="0" smtClean="0">
                <a:solidFill>
                  <a:schemeClr val="tx1"/>
                </a:solidFill>
                <a:latin typeface="+mn-lt"/>
                <a:ea typeface="+mn-ea"/>
                <a:cs typeface="+mn-cs"/>
              </a:rPr>
              <a:t>: PANEs realization of a capability. Its a token that encapsulates authority to use a resource:</a:t>
            </a:r>
          </a:p>
          <a:p>
            <a:r>
              <a:rPr lang="en-US" sz="1200" b="0" kern="1200" dirty="0" err="1" smtClean="0">
                <a:solidFill>
                  <a:schemeClr val="tx1"/>
                </a:solidFill>
                <a:latin typeface="+mn-lt"/>
                <a:ea typeface="+mn-ea"/>
                <a:cs typeface="+mn-cs"/>
              </a:rPr>
              <a:t>Flowgroup</a:t>
            </a:r>
            <a:r>
              <a:rPr lang="en-US" sz="1200" b="0" kern="1200" dirty="0" smtClean="0">
                <a:solidFill>
                  <a:schemeClr val="tx1"/>
                </a:solidFill>
                <a:latin typeface="+mn-lt"/>
                <a:ea typeface="+mn-ea"/>
                <a:cs typeface="+mn-cs"/>
              </a:rPr>
              <a:t>: some subset of the network’s flow </a:t>
            </a:r>
          </a:p>
          <a:p>
            <a:r>
              <a:rPr lang="en-US" sz="1200" b="0" kern="1200" dirty="0" smtClean="0">
                <a:solidFill>
                  <a:schemeClr val="tx1"/>
                </a:solidFill>
                <a:latin typeface="+mn-lt"/>
                <a:ea typeface="+mn-ea"/>
                <a:cs typeface="+mn-cs"/>
              </a:rPr>
              <a:t>Principals: </a:t>
            </a:r>
            <a:r>
              <a:rPr lang="en-US" sz="1200" b="0" kern="1200" dirty="0" err="1" smtClean="0">
                <a:solidFill>
                  <a:schemeClr val="tx1"/>
                </a:solidFill>
                <a:latin typeface="+mn-lt"/>
                <a:ea typeface="+mn-ea"/>
                <a:cs typeface="+mn-cs"/>
              </a:rPr>
              <a:t>ower</a:t>
            </a:r>
            <a:r>
              <a:rPr lang="en-US" sz="1200" b="0" kern="1200" dirty="0" smtClean="0">
                <a:solidFill>
                  <a:schemeClr val="tx1"/>
                </a:solidFill>
                <a:latin typeface="+mn-lt"/>
                <a:ea typeface="+mn-ea"/>
                <a:cs typeface="+mn-cs"/>
              </a:rPr>
              <a:t> of the share. can delegate to another user. or make a </a:t>
            </a:r>
            <a:r>
              <a:rPr lang="en-US" sz="1200" b="0" kern="1200" dirty="0" err="1" smtClean="0">
                <a:solidFill>
                  <a:schemeClr val="tx1"/>
                </a:solidFill>
                <a:latin typeface="+mn-lt"/>
                <a:ea typeface="+mn-ea"/>
                <a:cs typeface="+mn-cs"/>
              </a:rPr>
              <a:t>subshare</a:t>
            </a:r>
            <a:r>
              <a:rPr lang="en-US" sz="1200" b="0" kern="1200" dirty="0" smtClean="0">
                <a:solidFill>
                  <a:schemeClr val="tx1"/>
                </a:solidFill>
                <a:latin typeface="+mn-lt"/>
                <a:ea typeface="+mn-ea"/>
                <a:cs typeface="+mn-cs"/>
              </a:rPr>
              <a:t> for someone else</a:t>
            </a:r>
          </a:p>
          <a:p>
            <a:r>
              <a:rPr lang="en-US" sz="1200" b="0" kern="1200" dirty="0" err="1" smtClean="0">
                <a:solidFill>
                  <a:schemeClr val="tx1"/>
                </a:solidFill>
                <a:latin typeface="+mn-lt"/>
                <a:ea typeface="+mn-ea"/>
                <a:cs typeface="+mn-cs"/>
              </a:rPr>
              <a:t>privileges:what</a:t>
            </a:r>
            <a:r>
              <a:rPr lang="en-US" sz="1200" b="0" kern="1200" dirty="0" smtClean="0">
                <a:solidFill>
                  <a:schemeClr val="tx1"/>
                </a:solidFill>
                <a:latin typeface="+mn-lt"/>
                <a:ea typeface="+mn-ea"/>
                <a:cs typeface="+mn-cs"/>
              </a:rPr>
              <a:t> actions can be performed on a share</a:t>
            </a:r>
            <a:endParaRPr lang="en-US" dirty="0" smtClean="0"/>
          </a:p>
          <a:p>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10</a:t>
            </a:fld>
            <a:endParaRPr lang="en-US"/>
          </a:p>
        </p:txBody>
      </p:sp>
    </p:spTree>
    <p:extLst>
      <p:ext uri="{BB962C8B-B14F-4D97-AF65-F5344CB8AC3E}">
        <p14:creationId xmlns:p14="http://schemas.microsoft.com/office/powerpoint/2010/main" val="195784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share gives a set of </a:t>
            </a:r>
            <a:r>
              <a:rPr lang="en-US" i="1" dirty="0" smtClean="0"/>
              <a:t>Apps/Users </a:t>
            </a:r>
            <a:r>
              <a:rPr lang="en-US" dirty="0" smtClean="0"/>
              <a:t>some </a:t>
            </a:r>
            <a:r>
              <a:rPr lang="en-US" i="1" dirty="0" smtClean="0"/>
              <a:t>privileges </a:t>
            </a:r>
            <a:r>
              <a:rPr lang="en-US" dirty="0" smtClean="0"/>
              <a:t>to affect a set of </a:t>
            </a:r>
            <a:r>
              <a:rPr lang="en-US" i="1" dirty="0" smtClean="0"/>
              <a:t>flows </a:t>
            </a:r>
            <a:r>
              <a:rPr lang="en-US" dirty="0" smtClean="0"/>
              <a:t>in the 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b="1" kern="1200" dirty="0" smtClean="0">
                <a:solidFill>
                  <a:schemeClr val="tx1"/>
                </a:solidFill>
                <a:latin typeface="+mn-lt"/>
                <a:ea typeface="+mn-ea"/>
                <a:cs typeface="+mn-cs"/>
              </a:rPr>
              <a:t>Shares</a:t>
            </a:r>
            <a:r>
              <a:rPr lang="en-US" sz="1200" b="0" kern="1200" dirty="0" smtClean="0">
                <a:solidFill>
                  <a:schemeClr val="tx1"/>
                </a:solidFill>
                <a:latin typeface="+mn-lt"/>
                <a:ea typeface="+mn-ea"/>
                <a:cs typeface="+mn-cs"/>
              </a:rPr>
              <a:t>: PANEs realization of a capability. Its a token that encapsulates authority to use a resource:</a:t>
            </a:r>
          </a:p>
          <a:p>
            <a:r>
              <a:rPr lang="en-US" sz="1200" b="0" kern="1200" dirty="0" err="1" smtClean="0">
                <a:solidFill>
                  <a:schemeClr val="tx1"/>
                </a:solidFill>
                <a:latin typeface="+mn-lt"/>
                <a:ea typeface="+mn-ea"/>
                <a:cs typeface="+mn-cs"/>
              </a:rPr>
              <a:t>Flowgroup</a:t>
            </a:r>
            <a:r>
              <a:rPr lang="en-US" sz="1200" b="0" kern="1200" dirty="0" smtClean="0">
                <a:solidFill>
                  <a:schemeClr val="tx1"/>
                </a:solidFill>
                <a:latin typeface="+mn-lt"/>
                <a:ea typeface="+mn-ea"/>
                <a:cs typeface="+mn-cs"/>
              </a:rPr>
              <a:t>: some subset of the network’s flow </a:t>
            </a:r>
          </a:p>
          <a:p>
            <a:r>
              <a:rPr lang="en-US" sz="1200" b="0" kern="1200" dirty="0" smtClean="0">
                <a:solidFill>
                  <a:schemeClr val="tx1"/>
                </a:solidFill>
                <a:latin typeface="+mn-lt"/>
                <a:ea typeface="+mn-ea"/>
                <a:cs typeface="+mn-cs"/>
              </a:rPr>
              <a:t>Principals: </a:t>
            </a:r>
            <a:r>
              <a:rPr lang="en-US" sz="1200" b="0" kern="1200" dirty="0" err="1" smtClean="0">
                <a:solidFill>
                  <a:schemeClr val="tx1"/>
                </a:solidFill>
                <a:latin typeface="+mn-lt"/>
                <a:ea typeface="+mn-ea"/>
                <a:cs typeface="+mn-cs"/>
              </a:rPr>
              <a:t>ower</a:t>
            </a:r>
            <a:r>
              <a:rPr lang="en-US" sz="1200" b="0" kern="1200" dirty="0" smtClean="0">
                <a:solidFill>
                  <a:schemeClr val="tx1"/>
                </a:solidFill>
                <a:latin typeface="+mn-lt"/>
                <a:ea typeface="+mn-ea"/>
                <a:cs typeface="+mn-cs"/>
              </a:rPr>
              <a:t> of the share. can delegate to another user. or make a </a:t>
            </a:r>
            <a:r>
              <a:rPr lang="en-US" sz="1200" b="0" kern="1200" dirty="0" err="1" smtClean="0">
                <a:solidFill>
                  <a:schemeClr val="tx1"/>
                </a:solidFill>
                <a:latin typeface="+mn-lt"/>
                <a:ea typeface="+mn-ea"/>
                <a:cs typeface="+mn-cs"/>
              </a:rPr>
              <a:t>subshare</a:t>
            </a:r>
            <a:r>
              <a:rPr lang="en-US" sz="1200" b="0" kern="1200" dirty="0" smtClean="0">
                <a:solidFill>
                  <a:schemeClr val="tx1"/>
                </a:solidFill>
                <a:latin typeface="+mn-lt"/>
                <a:ea typeface="+mn-ea"/>
                <a:cs typeface="+mn-cs"/>
              </a:rPr>
              <a:t> for someone else</a:t>
            </a:r>
          </a:p>
          <a:p>
            <a:r>
              <a:rPr lang="en-US" sz="1200" b="0" kern="1200" dirty="0" err="1" smtClean="0">
                <a:solidFill>
                  <a:schemeClr val="tx1"/>
                </a:solidFill>
                <a:latin typeface="+mn-lt"/>
                <a:ea typeface="+mn-ea"/>
                <a:cs typeface="+mn-cs"/>
              </a:rPr>
              <a:t>privileges:what</a:t>
            </a:r>
            <a:r>
              <a:rPr lang="en-US" sz="1200" b="0" kern="1200" dirty="0" smtClean="0">
                <a:solidFill>
                  <a:schemeClr val="tx1"/>
                </a:solidFill>
                <a:latin typeface="+mn-lt"/>
                <a:ea typeface="+mn-ea"/>
                <a:cs typeface="+mn-cs"/>
              </a:rPr>
              <a:t> actions can be performed on a share</a:t>
            </a:r>
            <a:endParaRPr lang="en-US" dirty="0" smtClean="0"/>
          </a:p>
          <a:p>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11</a:t>
            </a:fld>
            <a:endParaRPr lang="en-US"/>
          </a:p>
        </p:txBody>
      </p:sp>
    </p:spTree>
    <p:extLst>
      <p:ext uri="{BB962C8B-B14F-4D97-AF65-F5344CB8AC3E}">
        <p14:creationId xmlns:p14="http://schemas.microsoft.com/office/powerpoint/2010/main" val="1281723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There are two challenges from arise from this (Classic resource sharing challenges):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Isolation between different tenants. Ensuring that one application doesn’t adversely affect another.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Enforcement resource limitations. No can use more than the set of resources appropriated to them.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Safely provide control/visibility over the network.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detect and resolve resource conflicts.</a:t>
            </a:r>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13</a:t>
            </a:fld>
            <a:endParaRPr lang="en-US"/>
          </a:p>
        </p:txBody>
      </p:sp>
    </p:spTree>
    <p:extLst>
      <p:ext uri="{BB962C8B-B14F-4D97-AF65-F5344CB8AC3E}">
        <p14:creationId xmlns:p14="http://schemas.microsoft.com/office/powerpoint/2010/main" val="105794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PANE builds a share tree from all shares, which shows how shares are related.</a:t>
            </a:r>
          </a:p>
          <a:p>
            <a:r>
              <a:rPr lang="en-US" sz="1200" kern="1200" dirty="0" smtClean="0">
                <a:solidFill>
                  <a:schemeClr val="tx1"/>
                </a:solidFill>
                <a:latin typeface="+mn-lt"/>
                <a:ea typeface="+mn-ea"/>
                <a:cs typeface="+mn-cs"/>
              </a:rPr>
              <a:t>Each sub-share is a subset in terms of flow group </a:t>
            </a:r>
          </a:p>
          <a:p>
            <a:r>
              <a:rPr lang="en-US" sz="1200" kern="1200" dirty="0" smtClean="0">
                <a:solidFill>
                  <a:schemeClr val="tx1"/>
                </a:solidFill>
                <a:latin typeface="+mn-lt"/>
                <a:ea typeface="+mn-ea"/>
                <a:cs typeface="+mn-cs"/>
              </a:rPr>
              <a:t>The sub-share’s actions can not be more permissive/powerful than the parent-share.</a:t>
            </a:r>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14</a:t>
            </a:fld>
            <a:endParaRPr lang="en-US"/>
          </a:p>
        </p:txBody>
      </p:sp>
    </p:spTree>
    <p:extLst>
      <p:ext uri="{BB962C8B-B14F-4D97-AF65-F5344CB8AC3E}">
        <p14:creationId xmlns:p14="http://schemas.microsoft.com/office/powerpoint/2010/main" val="773019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17</a:t>
            </a:fld>
            <a:endParaRPr lang="en-US"/>
          </a:p>
        </p:txBody>
      </p:sp>
    </p:spTree>
    <p:extLst>
      <p:ext uri="{BB962C8B-B14F-4D97-AF65-F5344CB8AC3E}">
        <p14:creationId xmlns:p14="http://schemas.microsoft.com/office/powerpoint/2010/main" val="3386070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2E59C-3295-F94B-B78A-CDEAE3A6542A}" type="slidenum">
              <a:rPr lang="en-US" smtClean="0"/>
              <a:t>18</a:t>
            </a:fld>
            <a:endParaRPr lang="en-US"/>
          </a:p>
        </p:txBody>
      </p:sp>
    </p:spTree>
    <p:extLst>
      <p:ext uri="{BB962C8B-B14F-4D97-AF65-F5344CB8AC3E}">
        <p14:creationId xmlns:p14="http://schemas.microsoft.com/office/powerpoint/2010/main" val="363218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63B3B-2C8C-5E4D-8473-99F3B547AC1F}"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318165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63B3B-2C8C-5E4D-8473-99F3B547AC1F}"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136450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63B3B-2C8C-5E4D-8473-99F3B547AC1F}"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398118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63B3B-2C8C-5E4D-8473-99F3B547AC1F}"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258873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63B3B-2C8C-5E4D-8473-99F3B547AC1F}" type="datetimeFigureOut">
              <a:rPr lang="en-US" smtClean="0"/>
              <a:t>10/16/14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92111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63B3B-2C8C-5E4D-8473-99F3B547AC1F}" type="datetimeFigureOut">
              <a:rPr lang="en-US" smtClean="0"/>
              <a:t>10/16/14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25794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63B3B-2C8C-5E4D-8473-99F3B547AC1F}" type="datetimeFigureOut">
              <a:rPr lang="en-US" smtClean="0"/>
              <a:t>10/16/14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298547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63B3B-2C8C-5E4D-8473-99F3B547AC1F}" type="datetimeFigureOut">
              <a:rPr lang="en-US" smtClean="0"/>
              <a:t>10/16/14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177272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63B3B-2C8C-5E4D-8473-99F3B547AC1F}" type="datetimeFigureOut">
              <a:rPr lang="en-US" smtClean="0"/>
              <a:t>10/16/14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179271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63B3B-2C8C-5E4D-8473-99F3B547AC1F}" type="datetimeFigureOut">
              <a:rPr lang="en-US" smtClean="0"/>
              <a:t>10/16/14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6393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63B3B-2C8C-5E4D-8473-99F3B547AC1F}" type="datetimeFigureOut">
              <a:rPr lang="en-US" smtClean="0"/>
              <a:t>10/16/14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301C7-BD56-BE44-8BA1-96D1383490CD}" type="slidenum">
              <a:rPr lang="en-US" smtClean="0"/>
              <a:t>‹#›</a:t>
            </a:fld>
            <a:endParaRPr lang="en-US"/>
          </a:p>
        </p:txBody>
      </p:sp>
    </p:spTree>
    <p:extLst>
      <p:ext uri="{BB962C8B-B14F-4D97-AF65-F5344CB8AC3E}">
        <p14:creationId xmlns:p14="http://schemas.microsoft.com/office/powerpoint/2010/main" val="15925926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63B3B-2C8C-5E4D-8473-99F3B547AC1F}" type="datetimeFigureOut">
              <a:rPr lang="en-US" smtClean="0"/>
              <a:t>10/16/14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301C7-BD56-BE44-8BA1-96D1383490CD}" type="slidenum">
              <a:rPr lang="en-US" smtClean="0"/>
              <a:t>‹#›</a:t>
            </a:fld>
            <a:endParaRPr lang="en-US"/>
          </a:p>
        </p:txBody>
      </p:sp>
    </p:spTree>
    <p:extLst>
      <p:ext uri="{BB962C8B-B14F-4D97-AF65-F5344CB8AC3E}">
        <p14:creationId xmlns:p14="http://schemas.microsoft.com/office/powerpoint/2010/main" val="361821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SDN Abstractions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5844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 share: performance example</a:t>
            </a:r>
            <a:endParaRPr lang="en-US" dirty="0"/>
          </a:p>
        </p:txBody>
      </p:sp>
      <p:sp>
        <p:nvSpPr>
          <p:cNvPr id="3" name="Content Placeholder 2"/>
          <p:cNvSpPr>
            <a:spLocks noGrp="1"/>
          </p:cNvSpPr>
          <p:nvPr>
            <p:ph idx="1"/>
          </p:nvPr>
        </p:nvSpPr>
        <p:spPr/>
        <p:txBody>
          <a:bodyPr/>
          <a:lstStyle/>
          <a:p>
            <a:r>
              <a:rPr lang="en-US" dirty="0" smtClean="0"/>
              <a:t>I’m windows update application, I would like to see how much B/W is available.</a:t>
            </a:r>
          </a:p>
          <a:p>
            <a:pPr lvl="1"/>
            <a:r>
              <a:rPr lang="en-US" dirty="0" smtClean="0"/>
              <a:t>Share:</a:t>
            </a:r>
          </a:p>
          <a:p>
            <a:pPr lvl="2"/>
            <a:r>
              <a:rPr lang="en-US" dirty="0" smtClean="0">
                <a:solidFill>
                  <a:srgbClr val="FF0000"/>
                </a:solidFill>
              </a:rPr>
              <a:t>App/User: </a:t>
            </a:r>
            <a:r>
              <a:rPr lang="en-US" dirty="0" smtClean="0"/>
              <a:t>window-update</a:t>
            </a:r>
          </a:p>
          <a:p>
            <a:pPr lvl="2"/>
            <a:r>
              <a:rPr lang="en-US" dirty="0" smtClean="0">
                <a:solidFill>
                  <a:srgbClr val="FF0000"/>
                </a:solidFill>
              </a:rPr>
              <a:t>Message type</a:t>
            </a:r>
            <a:r>
              <a:rPr lang="en-US" dirty="0" smtClean="0"/>
              <a:t>: query for available BW</a:t>
            </a:r>
          </a:p>
          <a:p>
            <a:pPr lvl="2"/>
            <a:r>
              <a:rPr lang="en-US" dirty="0" smtClean="0">
                <a:solidFill>
                  <a:srgbClr val="FF0000"/>
                </a:solidFill>
              </a:rPr>
              <a:t>Flow-Group: </a:t>
            </a:r>
            <a:r>
              <a:rPr lang="en-US" dirty="0" smtClean="0"/>
              <a:t>N/A</a:t>
            </a:r>
          </a:p>
          <a:p>
            <a:pPr lvl="2"/>
            <a:endParaRPr lang="en-US" dirty="0"/>
          </a:p>
        </p:txBody>
      </p:sp>
    </p:spTree>
    <p:extLst>
      <p:ext uri="{BB962C8B-B14F-4D97-AF65-F5344CB8AC3E}">
        <p14:creationId xmlns:p14="http://schemas.microsoft.com/office/powerpoint/2010/main" val="12109784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 Controller</a:t>
            </a:r>
            <a:endParaRPr lang="en-US" dirty="0"/>
          </a:p>
        </p:txBody>
      </p:sp>
      <p:sp>
        <p:nvSpPr>
          <p:cNvPr id="3" name="Content Placeholder 2"/>
          <p:cNvSpPr>
            <a:spLocks noGrp="1"/>
          </p:cNvSpPr>
          <p:nvPr>
            <p:ph idx="1"/>
          </p:nvPr>
        </p:nvSpPr>
        <p:spPr/>
        <p:txBody>
          <a:bodyPr>
            <a:normAutofit/>
          </a:bodyPr>
          <a:lstStyle/>
          <a:p>
            <a:r>
              <a:rPr lang="en-US" dirty="0"/>
              <a:t>allows for resource sharing by allowing people to specify </a:t>
            </a:r>
            <a:r>
              <a:rPr lang="en-US" dirty="0" smtClean="0"/>
              <a:t>`shares`</a:t>
            </a:r>
          </a:p>
          <a:p>
            <a:r>
              <a:rPr lang="en-US" dirty="0" smtClean="0"/>
              <a:t>A Share, includes</a:t>
            </a:r>
            <a:endParaRPr lang="en-US" dirty="0"/>
          </a:p>
          <a:p>
            <a:pPr lvl="1"/>
            <a:r>
              <a:rPr lang="en-US" dirty="0" smtClean="0"/>
              <a:t>App/User allowed to make requests</a:t>
            </a:r>
            <a:r>
              <a:rPr lang="en-US" dirty="0"/>
              <a:t>  </a:t>
            </a:r>
            <a:endParaRPr lang="en-US" dirty="0" smtClean="0"/>
          </a:p>
          <a:p>
            <a:pPr lvl="1"/>
            <a:r>
              <a:rPr lang="en-US" dirty="0"/>
              <a:t>T</a:t>
            </a:r>
            <a:r>
              <a:rPr lang="en-US" dirty="0" smtClean="0"/>
              <a:t>ypes </a:t>
            </a:r>
            <a:r>
              <a:rPr lang="en-US"/>
              <a:t>of </a:t>
            </a:r>
            <a:r>
              <a:rPr lang="en-US" smtClean="0"/>
              <a:t>messages that </a:t>
            </a:r>
            <a:r>
              <a:rPr lang="en-US" dirty="0"/>
              <a:t>can be </a:t>
            </a:r>
            <a:r>
              <a:rPr lang="en-US" dirty="0" smtClean="0"/>
              <a:t>sent to the network</a:t>
            </a:r>
          </a:p>
          <a:p>
            <a:pPr lvl="1"/>
            <a:r>
              <a:rPr lang="en-US" dirty="0" smtClean="0"/>
              <a:t>What IP/Subnets can the requests affect</a:t>
            </a:r>
            <a:endParaRPr lang="en-US" dirty="0"/>
          </a:p>
          <a:p>
            <a:pPr marL="0" indent="0">
              <a:buNone/>
            </a:pPr>
            <a:endParaRPr lang="en-US" dirty="0"/>
          </a:p>
        </p:txBody>
      </p:sp>
    </p:spTree>
    <p:extLst>
      <p:ext uri="{BB962C8B-B14F-4D97-AF65-F5344CB8AC3E}">
        <p14:creationId xmlns:p14="http://schemas.microsoft.com/office/powerpoint/2010/main" val="13336192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Messages/Requests</a:t>
            </a:r>
            <a:endParaRPr lang="en-US" dirty="0"/>
          </a:p>
        </p:txBody>
      </p:sp>
      <p:sp>
        <p:nvSpPr>
          <p:cNvPr id="3" name="Content Placeholder 2"/>
          <p:cNvSpPr>
            <a:spLocks noGrp="1"/>
          </p:cNvSpPr>
          <p:nvPr>
            <p:ph idx="1"/>
          </p:nvPr>
        </p:nvSpPr>
        <p:spPr/>
        <p:txBody>
          <a:bodyPr/>
          <a:lstStyle/>
          <a:p>
            <a:r>
              <a:rPr lang="en-US" b="1" dirty="0"/>
              <a:t>actions</a:t>
            </a:r>
            <a:r>
              <a:rPr lang="en-US" dirty="0"/>
              <a:t>: rate-limit, bandwidth requests, path control(way-points/avoidances), access-control</a:t>
            </a:r>
          </a:p>
          <a:p>
            <a:r>
              <a:rPr lang="en-US" b="1" dirty="0"/>
              <a:t>Queries</a:t>
            </a:r>
            <a:r>
              <a:rPr lang="en-US" dirty="0"/>
              <a:t>: Network weather service: (aggregate TM), Link info</a:t>
            </a:r>
            <a:r>
              <a:rPr lang="en-US" dirty="0" smtClean="0"/>
              <a:t>: anything </a:t>
            </a:r>
            <a:r>
              <a:rPr lang="en-US" dirty="0"/>
              <a:t>OF exposes </a:t>
            </a:r>
          </a:p>
          <a:p>
            <a:r>
              <a:rPr lang="en-US" b="1" dirty="0"/>
              <a:t>Hints:</a:t>
            </a:r>
            <a:r>
              <a:rPr lang="en-US" dirty="0"/>
              <a:t> Hints: e.g. size of flow, priority, deadline, predictability of TM</a:t>
            </a:r>
          </a:p>
        </p:txBody>
      </p:sp>
    </p:spTree>
    <p:extLst>
      <p:ext uri="{BB962C8B-B14F-4D97-AF65-F5344CB8AC3E}">
        <p14:creationId xmlns:p14="http://schemas.microsoft.com/office/powerpoint/2010/main" val="7676038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 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Isolation </a:t>
            </a:r>
            <a:r>
              <a:rPr lang="en-US" dirty="0"/>
              <a:t>between different </a:t>
            </a:r>
            <a:r>
              <a:rPr lang="en-US" dirty="0" smtClean="0"/>
              <a:t>tenants.</a:t>
            </a:r>
          </a:p>
          <a:p>
            <a:endParaRPr lang="en-US" dirty="0" smtClean="0"/>
          </a:p>
          <a:p>
            <a:r>
              <a:rPr lang="en-US" dirty="0" smtClean="0"/>
              <a:t>Enforcement </a:t>
            </a:r>
            <a:r>
              <a:rPr lang="en-US" dirty="0"/>
              <a:t>resource limitations. </a:t>
            </a:r>
            <a:endParaRPr lang="en-US" dirty="0" smtClean="0"/>
          </a:p>
          <a:p>
            <a:endParaRPr lang="en-US" dirty="0"/>
          </a:p>
          <a:p>
            <a:r>
              <a:rPr lang="en-US" dirty="0" smtClean="0"/>
              <a:t>Safely </a:t>
            </a:r>
            <a:r>
              <a:rPr lang="en-US" dirty="0"/>
              <a:t>provide control/visibility over the network</a:t>
            </a:r>
            <a:r>
              <a:rPr lang="en-US" dirty="0" smtClean="0"/>
              <a:t>.</a:t>
            </a:r>
          </a:p>
          <a:p>
            <a:endParaRPr lang="en-US" dirty="0"/>
          </a:p>
          <a:p>
            <a:r>
              <a:rPr lang="en-US" dirty="0"/>
              <a:t>detect and resolve resource conflicts.</a:t>
            </a:r>
          </a:p>
        </p:txBody>
      </p:sp>
    </p:spTree>
    <p:extLst>
      <p:ext uri="{BB962C8B-B14F-4D97-AF65-F5344CB8AC3E}">
        <p14:creationId xmlns:p14="http://schemas.microsoft.com/office/powerpoint/2010/main" val="16900926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Tree/HFT</a:t>
            </a:r>
            <a:endParaRPr lang="en-US" dirty="0"/>
          </a:p>
        </p:txBody>
      </p:sp>
      <p:sp>
        <p:nvSpPr>
          <p:cNvPr id="3" name="Content Placeholder 2"/>
          <p:cNvSpPr>
            <a:spLocks noGrp="1"/>
          </p:cNvSpPr>
          <p:nvPr>
            <p:ph idx="1"/>
          </p:nvPr>
        </p:nvSpPr>
        <p:spPr/>
        <p:txBody>
          <a:bodyPr/>
          <a:lstStyle/>
          <a:p>
            <a:r>
              <a:rPr lang="en-US" dirty="0" smtClean="0"/>
              <a:t>Build a hierarchical structure that shows how the </a:t>
            </a:r>
            <a:r>
              <a:rPr lang="en-US" dirty="0" err="1" smtClean="0"/>
              <a:t>flowgroups</a:t>
            </a:r>
            <a:r>
              <a:rPr lang="en-US" dirty="0" smtClean="0"/>
              <a:t> that a share acts on are related.</a:t>
            </a:r>
            <a:endParaRPr lang="en-US" dirty="0"/>
          </a:p>
        </p:txBody>
      </p:sp>
    </p:spTree>
    <p:extLst>
      <p:ext uri="{BB962C8B-B14F-4D97-AF65-F5344CB8AC3E}">
        <p14:creationId xmlns:p14="http://schemas.microsoft.com/office/powerpoint/2010/main" val="17488369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PANE Work: User submits actions</a:t>
            </a:r>
            <a:endParaRPr lang="en-US" dirty="0"/>
          </a:p>
        </p:txBody>
      </p:sp>
      <p:sp>
        <p:nvSpPr>
          <p:cNvPr id="3" name="Content Placeholder 2"/>
          <p:cNvSpPr>
            <a:spLocks noGrp="1"/>
          </p:cNvSpPr>
          <p:nvPr>
            <p:ph idx="1"/>
          </p:nvPr>
        </p:nvSpPr>
        <p:spPr/>
        <p:txBody>
          <a:bodyPr>
            <a:normAutofit/>
          </a:bodyPr>
          <a:lstStyle/>
          <a:p>
            <a:r>
              <a:rPr lang="en-US" dirty="0" smtClean="0"/>
              <a:t>User/App submits a request with</a:t>
            </a:r>
          </a:p>
          <a:p>
            <a:pPr lvl="1"/>
            <a:r>
              <a:rPr lang="en-US" dirty="0" smtClean="0"/>
              <a:t>The share the user owns.</a:t>
            </a:r>
          </a:p>
          <a:p>
            <a:pPr lvl="1"/>
            <a:r>
              <a:rPr lang="en-US" dirty="0" smtClean="0"/>
              <a:t>The action to perform</a:t>
            </a:r>
          </a:p>
          <a:p>
            <a:pPr lvl="1"/>
            <a:r>
              <a:rPr lang="en-US" dirty="0" smtClean="0"/>
              <a:t>The </a:t>
            </a:r>
            <a:r>
              <a:rPr lang="en-US" dirty="0" err="1" smtClean="0"/>
              <a:t>Flowgroup</a:t>
            </a:r>
            <a:r>
              <a:rPr lang="en-US" dirty="0" smtClean="0"/>
              <a:t> to perform action on.</a:t>
            </a:r>
          </a:p>
          <a:p>
            <a:pPr lvl="1"/>
            <a:endParaRPr lang="en-US" dirty="0"/>
          </a:p>
        </p:txBody>
      </p:sp>
    </p:spTree>
    <p:extLst>
      <p:ext uri="{BB962C8B-B14F-4D97-AF65-F5344CB8AC3E}">
        <p14:creationId xmlns:p14="http://schemas.microsoft.com/office/powerpoint/2010/main" val="25076739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PANE Work: </a:t>
            </a:r>
            <a:br>
              <a:rPr lang="en-US" dirty="0" smtClean="0"/>
            </a:br>
            <a:r>
              <a:rPr lang="en-US" dirty="0" smtClean="0"/>
              <a:t>verifies authentication + resource availability</a:t>
            </a:r>
            <a:endParaRPr lang="en-US" dirty="0"/>
          </a:p>
        </p:txBody>
      </p:sp>
      <p:sp>
        <p:nvSpPr>
          <p:cNvPr id="3" name="Content Placeholder 2"/>
          <p:cNvSpPr>
            <a:spLocks noGrp="1"/>
          </p:cNvSpPr>
          <p:nvPr>
            <p:ph idx="1"/>
          </p:nvPr>
        </p:nvSpPr>
        <p:spPr/>
        <p:txBody>
          <a:bodyPr>
            <a:normAutofit lnSpcReduction="10000"/>
          </a:bodyPr>
          <a:lstStyle/>
          <a:p>
            <a:r>
              <a:rPr lang="en-US" dirty="0"/>
              <a:t>PANE verifies</a:t>
            </a:r>
          </a:p>
          <a:p>
            <a:pPr lvl="1"/>
            <a:r>
              <a:rPr lang="en-US" dirty="0"/>
              <a:t>Ability to perform </a:t>
            </a:r>
            <a:r>
              <a:rPr lang="en-US" dirty="0">
                <a:solidFill>
                  <a:srgbClr val="FF0000"/>
                </a:solidFill>
              </a:rPr>
              <a:t>action</a:t>
            </a:r>
            <a:r>
              <a:rPr lang="en-US" dirty="0"/>
              <a:t> on flow-group based on </a:t>
            </a:r>
            <a:r>
              <a:rPr lang="en-US" dirty="0" smtClean="0"/>
              <a:t>‘</a:t>
            </a:r>
            <a:r>
              <a:rPr lang="en-US" dirty="0" smtClean="0">
                <a:solidFill>
                  <a:srgbClr val="FF0000"/>
                </a:solidFill>
              </a:rPr>
              <a:t>shares</a:t>
            </a:r>
            <a:r>
              <a:rPr lang="en-US" dirty="0" smtClean="0"/>
              <a:t>’</a:t>
            </a:r>
          </a:p>
          <a:p>
            <a:pPr lvl="1"/>
            <a:r>
              <a:rPr lang="en-US" dirty="0" smtClean="0"/>
              <a:t>Convert request into a </a:t>
            </a:r>
            <a:r>
              <a:rPr lang="en-US" dirty="0" smtClean="0">
                <a:solidFill>
                  <a:srgbClr val="FF0000"/>
                </a:solidFill>
              </a:rPr>
              <a:t>policy</a:t>
            </a:r>
          </a:p>
          <a:p>
            <a:pPr lvl="1"/>
            <a:r>
              <a:rPr lang="en-US" dirty="0" smtClean="0"/>
              <a:t>Can make a </a:t>
            </a:r>
            <a:r>
              <a:rPr lang="en-US" dirty="0" smtClean="0">
                <a:solidFill>
                  <a:srgbClr val="FF0000"/>
                </a:solidFill>
              </a:rPr>
              <a:t>policy tree.</a:t>
            </a:r>
            <a:endParaRPr lang="en-US" dirty="0">
              <a:solidFill>
                <a:srgbClr val="FF0000"/>
              </a:solidFill>
            </a:endParaRPr>
          </a:p>
          <a:p>
            <a:r>
              <a:rPr lang="en-US" dirty="0" smtClean="0"/>
              <a:t>PANE checks to see if enough resources exist:</a:t>
            </a:r>
          </a:p>
          <a:p>
            <a:pPr lvl="1"/>
            <a:r>
              <a:rPr lang="en-US" dirty="0" smtClean="0"/>
              <a:t>Conflict Resolution!!!</a:t>
            </a:r>
          </a:p>
          <a:p>
            <a:pPr lvl="1"/>
            <a:r>
              <a:rPr lang="en-US" dirty="0" smtClean="0"/>
              <a:t>Two apps can have shares that give 20MB</a:t>
            </a:r>
          </a:p>
          <a:p>
            <a:pPr lvl="1"/>
            <a:r>
              <a:rPr lang="en-US" dirty="0" smtClean="0"/>
              <a:t>But network only has 30MB so….</a:t>
            </a:r>
          </a:p>
          <a:p>
            <a:pPr lvl="2"/>
            <a:endParaRPr lang="en-US" dirty="0" smtClean="0"/>
          </a:p>
          <a:p>
            <a:pPr lvl="1"/>
            <a:endParaRPr lang="en-US" dirty="0"/>
          </a:p>
        </p:txBody>
      </p:sp>
    </p:spTree>
    <p:extLst>
      <p:ext uri="{BB962C8B-B14F-4D97-AF65-F5344CB8AC3E}">
        <p14:creationId xmlns:p14="http://schemas.microsoft.com/office/powerpoint/2010/main" val="4824515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of a </a:t>
            </a:r>
            <a:r>
              <a:rPr lang="en-US" smtClean="0"/>
              <a:t>Request in PANE</a:t>
            </a:r>
            <a:endParaRPr lang="en-US" dirty="0"/>
          </a:p>
        </p:txBody>
      </p:sp>
      <p:pic>
        <p:nvPicPr>
          <p:cNvPr id="4" name="Content Placeholder 3"/>
          <p:cNvPicPr>
            <a:picLocks noGrp="1" noChangeAspect="1"/>
          </p:cNvPicPr>
          <p:nvPr>
            <p:ph idx="1"/>
          </p:nvPr>
        </p:nvPicPr>
        <p:blipFill>
          <a:blip r:embed="rId3"/>
          <a:srcRect l="-17750" r="-17750"/>
          <a:stretch>
            <a:fillRect/>
          </a:stretch>
        </p:blipFill>
        <p:spPr/>
      </p:pic>
    </p:spTree>
    <p:extLst>
      <p:ext uri="{BB962C8B-B14F-4D97-AF65-F5344CB8AC3E}">
        <p14:creationId xmlns:p14="http://schemas.microsoft.com/office/powerpoint/2010/main" val="39928714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Delegation </a:t>
            </a:r>
            <a:r>
              <a:rPr lang="en-US" dirty="0"/>
              <a:t>of privileges (capabilities). </a:t>
            </a:r>
            <a:endParaRPr lang="en-US" dirty="0" smtClean="0"/>
          </a:p>
          <a:p>
            <a:pPr lvl="1"/>
            <a:r>
              <a:rPr lang="en-US" dirty="0" smtClean="0"/>
              <a:t>Provide </a:t>
            </a:r>
            <a:r>
              <a:rPr lang="en-US" dirty="0"/>
              <a:t>fine-grained control over resources. </a:t>
            </a:r>
            <a:endParaRPr lang="en-US" dirty="0" smtClean="0"/>
          </a:p>
          <a:p>
            <a:pPr lvl="1"/>
            <a:r>
              <a:rPr lang="en-US" dirty="0" smtClean="0"/>
              <a:t>Can </a:t>
            </a:r>
            <a:r>
              <a:rPr lang="en-US" dirty="0"/>
              <a:t>further chop-up and delegate resources to others.</a:t>
            </a:r>
          </a:p>
          <a:p>
            <a:r>
              <a:rPr lang="en-US" dirty="0" smtClean="0"/>
              <a:t>Hierarchical </a:t>
            </a:r>
            <a:r>
              <a:rPr lang="en-US" dirty="0"/>
              <a:t>conflict </a:t>
            </a:r>
            <a:r>
              <a:rPr lang="en-US" dirty="0" smtClean="0"/>
              <a:t>resolution</a:t>
            </a:r>
            <a:endParaRPr lang="en-US" dirty="0"/>
          </a:p>
          <a:p>
            <a:pPr lvl="1"/>
            <a:r>
              <a:rPr lang="en-US" dirty="0" smtClean="0"/>
              <a:t>Detect and resolve conflicts</a:t>
            </a:r>
            <a:endParaRPr lang="en-US" dirty="0"/>
          </a:p>
        </p:txBody>
      </p:sp>
    </p:spTree>
    <p:extLst>
      <p:ext uri="{BB962C8B-B14F-4D97-AF65-F5344CB8AC3E}">
        <p14:creationId xmlns:p14="http://schemas.microsoft.com/office/powerpoint/2010/main" val="655243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t>
            </a:r>
            <a:r>
              <a:rPr lang="en-US" dirty="0" err="1" smtClean="0"/>
              <a:t>Tid</a:t>
            </a:r>
            <a:r>
              <a:rPr lang="en-US" dirty="0" smtClean="0"/>
              <a:t>-Bits about </a:t>
            </a:r>
            <a:r>
              <a:rPr lang="en-US" dirty="0" smtClean="0"/>
              <a:t>PANE</a:t>
            </a:r>
            <a:endParaRPr lang="en-US" dirty="0"/>
          </a:p>
        </p:txBody>
      </p:sp>
      <p:sp>
        <p:nvSpPr>
          <p:cNvPr id="3" name="Content Placeholder 2"/>
          <p:cNvSpPr>
            <a:spLocks noGrp="1"/>
          </p:cNvSpPr>
          <p:nvPr>
            <p:ph idx="1"/>
          </p:nvPr>
        </p:nvSpPr>
        <p:spPr/>
        <p:txBody>
          <a:bodyPr/>
          <a:lstStyle/>
          <a:p>
            <a:r>
              <a:rPr lang="en-US" dirty="0" smtClean="0"/>
              <a:t>Single </a:t>
            </a:r>
            <a:r>
              <a:rPr lang="en-US" dirty="0"/>
              <a:t>admin domain.</a:t>
            </a:r>
          </a:p>
          <a:p>
            <a:r>
              <a:rPr lang="en-US" dirty="0" smtClean="0"/>
              <a:t>During </a:t>
            </a:r>
            <a:r>
              <a:rPr lang="en-US" dirty="0"/>
              <a:t>failures: accepted requests may be rejected due to resource limitations.</a:t>
            </a:r>
          </a:p>
        </p:txBody>
      </p:sp>
    </p:spTree>
    <p:extLst>
      <p:ext uri="{BB962C8B-B14F-4D97-AF65-F5344CB8AC3E}">
        <p14:creationId xmlns:p14="http://schemas.microsoft.com/office/powerpoint/2010/main" val="40339540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an SDN Ideal World, we want…</a:t>
            </a:r>
            <a:endParaRPr lang="en-US" dirty="0"/>
          </a:p>
        </p:txBody>
      </p:sp>
      <p:sp>
        <p:nvSpPr>
          <p:cNvPr id="3" name="Content Placeholder 2"/>
          <p:cNvSpPr>
            <a:spLocks noGrp="1"/>
          </p:cNvSpPr>
          <p:nvPr>
            <p:ph idx="1"/>
          </p:nvPr>
        </p:nvSpPr>
        <p:spPr/>
        <p:txBody>
          <a:bodyPr>
            <a:normAutofit lnSpcReduction="10000"/>
          </a:bodyPr>
          <a:lstStyle/>
          <a:p>
            <a:r>
              <a:rPr lang="en-US" dirty="0" smtClean="0"/>
              <a:t>multiple applications </a:t>
            </a:r>
            <a:r>
              <a:rPr lang="en-US" dirty="0" smtClean="0">
                <a:solidFill>
                  <a:srgbClr val="FF0000"/>
                </a:solidFill>
              </a:rPr>
              <a:t>(Composition)</a:t>
            </a:r>
            <a:r>
              <a:rPr lang="en-US" dirty="0" smtClean="0"/>
              <a:t>:</a:t>
            </a:r>
          </a:p>
          <a:p>
            <a:pPr lvl="1"/>
            <a:r>
              <a:rPr lang="en-US" dirty="0" smtClean="0"/>
              <a:t>So, need to worry about </a:t>
            </a:r>
            <a:r>
              <a:rPr lang="en-US" dirty="0" smtClean="0">
                <a:solidFill>
                  <a:srgbClr val="FF0000"/>
                </a:solidFill>
              </a:rPr>
              <a:t>sharing</a:t>
            </a:r>
            <a:r>
              <a:rPr lang="en-US" dirty="0" smtClean="0"/>
              <a:t>.</a:t>
            </a:r>
          </a:p>
          <a:p>
            <a:pPr lvl="1"/>
            <a:r>
              <a:rPr lang="en-US" dirty="0" smtClean="0"/>
              <a:t>About </a:t>
            </a:r>
            <a:r>
              <a:rPr lang="en-US" dirty="0" smtClean="0">
                <a:solidFill>
                  <a:srgbClr val="FF0000"/>
                </a:solidFill>
              </a:rPr>
              <a:t>isolation</a:t>
            </a:r>
            <a:r>
              <a:rPr lang="en-US" dirty="0" smtClean="0"/>
              <a:t>.</a:t>
            </a:r>
          </a:p>
          <a:p>
            <a:r>
              <a:rPr lang="en-US" dirty="0" smtClean="0"/>
              <a:t>Network policies affect multiple devices</a:t>
            </a:r>
          </a:p>
          <a:p>
            <a:pPr lvl="1"/>
            <a:r>
              <a:rPr lang="en-US" dirty="0" smtClean="0"/>
              <a:t>Need to worry about </a:t>
            </a:r>
            <a:r>
              <a:rPr lang="en-US" dirty="0" smtClean="0">
                <a:solidFill>
                  <a:srgbClr val="FF0000"/>
                </a:solidFill>
              </a:rPr>
              <a:t>consistency</a:t>
            </a:r>
            <a:r>
              <a:rPr lang="en-US" dirty="0" smtClean="0"/>
              <a:t> of updates</a:t>
            </a:r>
          </a:p>
          <a:p>
            <a:r>
              <a:rPr lang="en-US" dirty="0" smtClean="0"/>
              <a:t>We don</a:t>
            </a:r>
            <a:r>
              <a:rPr lang="fr-FR" dirty="0" smtClean="0"/>
              <a:t>’</a:t>
            </a:r>
            <a:r>
              <a:rPr lang="en-US" dirty="0" smtClean="0"/>
              <a:t>t want any bugs</a:t>
            </a:r>
          </a:p>
          <a:p>
            <a:pPr lvl="1"/>
            <a:r>
              <a:rPr lang="en-US" dirty="0" smtClean="0"/>
              <a:t>We need to </a:t>
            </a:r>
            <a:r>
              <a:rPr lang="en-US" dirty="0" smtClean="0">
                <a:solidFill>
                  <a:srgbClr val="FF0000"/>
                </a:solidFill>
              </a:rPr>
              <a:t>verify</a:t>
            </a:r>
            <a:r>
              <a:rPr lang="en-US" dirty="0" smtClean="0"/>
              <a:t> App and controllers</a:t>
            </a:r>
          </a:p>
          <a:p>
            <a:r>
              <a:rPr lang="en-US" dirty="0" smtClean="0">
                <a:solidFill>
                  <a:srgbClr val="FF0000"/>
                </a:solidFill>
              </a:rPr>
              <a:t>Scalable</a:t>
            </a:r>
            <a:r>
              <a:rPr lang="en-US" dirty="0" smtClean="0"/>
              <a:t> control plane</a:t>
            </a:r>
          </a:p>
          <a:p>
            <a:pPr lvl="1"/>
            <a:r>
              <a:rPr lang="en-US" dirty="0" smtClean="0"/>
              <a:t>Make sure data is </a:t>
            </a:r>
            <a:r>
              <a:rPr lang="en-US" dirty="0" smtClean="0">
                <a:solidFill>
                  <a:srgbClr val="FF0000"/>
                </a:solidFill>
              </a:rPr>
              <a:t>distributed</a:t>
            </a:r>
            <a:endParaRPr lang="en-US" dirty="0">
              <a:solidFill>
                <a:srgbClr val="FF0000"/>
              </a:solidFill>
            </a:endParaRPr>
          </a:p>
        </p:txBody>
      </p:sp>
    </p:spTree>
    <p:extLst>
      <p:ext uri="{BB962C8B-B14F-4D97-AF65-F5344CB8AC3E}">
        <p14:creationId xmlns:p14="http://schemas.microsoft.com/office/powerpoint/2010/main" val="25298449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have several problems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Composition: Network Sharing</a:t>
            </a:r>
          </a:p>
          <a:p>
            <a:pPr lvl="1"/>
            <a:r>
              <a:rPr lang="en-US" dirty="0" smtClean="0">
                <a:solidFill>
                  <a:srgbClr val="FF0000"/>
                </a:solidFill>
              </a:rPr>
              <a:t>PANE, HFT, Pyretic</a:t>
            </a:r>
          </a:p>
          <a:p>
            <a:r>
              <a:rPr lang="en-US" dirty="0" smtClean="0"/>
              <a:t>Composition/isolation: Network Isolation</a:t>
            </a:r>
          </a:p>
          <a:p>
            <a:pPr lvl="1"/>
            <a:r>
              <a:rPr lang="en-US" dirty="0" smtClean="0">
                <a:solidFill>
                  <a:srgbClr val="FF0000"/>
                </a:solidFill>
              </a:rPr>
              <a:t>Pyretic, </a:t>
            </a:r>
            <a:r>
              <a:rPr lang="en-US" dirty="0" err="1" smtClean="0">
                <a:solidFill>
                  <a:srgbClr val="FF0000"/>
                </a:solidFill>
              </a:rPr>
              <a:t>Nicira</a:t>
            </a:r>
            <a:endParaRPr lang="en-US" dirty="0" smtClean="0">
              <a:solidFill>
                <a:srgbClr val="FF0000"/>
              </a:solidFill>
            </a:endParaRPr>
          </a:p>
          <a:p>
            <a:r>
              <a:rPr lang="en-US" dirty="0" smtClean="0"/>
              <a:t>Consistent Updates</a:t>
            </a:r>
          </a:p>
          <a:p>
            <a:pPr lvl="1"/>
            <a:r>
              <a:rPr lang="en-US" dirty="0" smtClean="0">
                <a:solidFill>
                  <a:srgbClr val="FF0000"/>
                </a:solidFill>
              </a:rPr>
              <a:t>Pyretic, </a:t>
            </a:r>
            <a:r>
              <a:rPr lang="en-US" dirty="0" err="1" smtClean="0">
                <a:solidFill>
                  <a:srgbClr val="FF0000"/>
                </a:solidFill>
              </a:rPr>
              <a:t>Zupdates</a:t>
            </a:r>
            <a:r>
              <a:rPr lang="en-US" dirty="0" smtClean="0"/>
              <a:t>, </a:t>
            </a:r>
            <a:r>
              <a:rPr lang="en-US" dirty="0" err="1" smtClean="0"/>
              <a:t>ConsistentUpdates</a:t>
            </a:r>
            <a:endParaRPr lang="en-US" dirty="0" smtClean="0"/>
          </a:p>
          <a:p>
            <a:r>
              <a:rPr lang="en-US" dirty="0" smtClean="0"/>
              <a:t>Verification</a:t>
            </a:r>
          </a:p>
          <a:p>
            <a:pPr lvl="1"/>
            <a:r>
              <a:rPr lang="en-US" dirty="0" err="1" smtClean="0"/>
              <a:t>Vericon</a:t>
            </a:r>
            <a:r>
              <a:rPr lang="en-US" dirty="0" smtClean="0"/>
              <a:t> [PLDI’14], </a:t>
            </a:r>
            <a:r>
              <a:rPr lang="en-US" dirty="0" err="1" smtClean="0">
                <a:solidFill>
                  <a:srgbClr val="FF0000"/>
                </a:solidFill>
              </a:rPr>
              <a:t>Veriflow</a:t>
            </a:r>
            <a:r>
              <a:rPr lang="en-US" dirty="0" smtClean="0">
                <a:solidFill>
                  <a:srgbClr val="FF0000"/>
                </a:solidFill>
              </a:rPr>
              <a:t>, Libra</a:t>
            </a:r>
          </a:p>
          <a:p>
            <a:r>
              <a:rPr lang="en-US" dirty="0" smtClean="0"/>
              <a:t>Scalable/Distributed control place</a:t>
            </a:r>
          </a:p>
          <a:p>
            <a:pPr lvl="1"/>
            <a:r>
              <a:rPr lang="en-US" dirty="0" err="1" smtClean="0">
                <a:solidFill>
                  <a:srgbClr val="FF0000"/>
                </a:solidFill>
              </a:rPr>
              <a:t>Onix</a:t>
            </a:r>
            <a:r>
              <a:rPr lang="en-US" dirty="0" smtClean="0">
                <a:solidFill>
                  <a:srgbClr val="FF0000"/>
                </a:solidFill>
              </a:rPr>
              <a:t> [OSDI 10]</a:t>
            </a:r>
            <a:r>
              <a:rPr lang="en-US" dirty="0" smtClean="0"/>
              <a:t>, </a:t>
            </a:r>
            <a:r>
              <a:rPr lang="en-US" dirty="0" err="1" smtClean="0"/>
              <a:t>Kandoo</a:t>
            </a:r>
            <a:r>
              <a:rPr lang="en-US" dirty="0" smtClean="0"/>
              <a:t> [</a:t>
            </a:r>
            <a:r>
              <a:rPr lang="en-US" dirty="0" err="1" smtClean="0"/>
              <a:t>HotSDN</a:t>
            </a:r>
            <a:r>
              <a:rPr lang="en-US" dirty="0" smtClean="0"/>
              <a:t> 11], Beehive [</a:t>
            </a:r>
            <a:r>
              <a:rPr lang="en-US" dirty="0" err="1" smtClean="0"/>
              <a:t>HotNets</a:t>
            </a:r>
            <a:r>
              <a:rPr lang="en-US" dirty="0" smtClean="0"/>
              <a:t> 14], </a:t>
            </a:r>
            <a:r>
              <a:rPr lang="en-US" dirty="0" err="1" smtClean="0">
                <a:solidFill>
                  <a:srgbClr val="FF0000"/>
                </a:solidFill>
              </a:rPr>
              <a:t>ElasticCon</a:t>
            </a:r>
            <a:r>
              <a:rPr lang="en-US" dirty="0" smtClean="0">
                <a:solidFill>
                  <a:srgbClr val="FF0000"/>
                </a:solidFill>
              </a:rPr>
              <a:t> [ ANCS ‘14] </a:t>
            </a:r>
            <a:endParaRPr lang="en-US" dirty="0">
              <a:solidFill>
                <a:srgbClr val="FF0000"/>
              </a:solidFill>
            </a:endParaRPr>
          </a:p>
        </p:txBody>
      </p:sp>
    </p:spTree>
    <p:extLst>
      <p:ext uri="{BB962C8B-B14F-4D97-AF65-F5344CB8AC3E}">
        <p14:creationId xmlns:p14="http://schemas.microsoft.com/office/powerpoint/2010/main" val="2224871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Problems New?</a:t>
            </a:r>
            <a:endParaRPr lang="en-US" dirty="0"/>
          </a:p>
        </p:txBody>
      </p:sp>
      <p:sp>
        <p:nvSpPr>
          <p:cNvPr id="3" name="Content Placeholder 2"/>
          <p:cNvSpPr>
            <a:spLocks noGrp="1"/>
          </p:cNvSpPr>
          <p:nvPr>
            <p:ph idx="1"/>
          </p:nvPr>
        </p:nvSpPr>
        <p:spPr/>
        <p:txBody>
          <a:bodyPr>
            <a:normAutofit lnSpcReduction="10000"/>
          </a:bodyPr>
          <a:lstStyle/>
          <a:p>
            <a:r>
              <a:rPr lang="en-US" dirty="0" smtClean="0"/>
              <a:t>No…..</a:t>
            </a:r>
          </a:p>
          <a:p>
            <a:pPr lvl="1"/>
            <a:r>
              <a:rPr lang="en-US" dirty="0" smtClean="0"/>
              <a:t>We’ve always wanted verification</a:t>
            </a:r>
          </a:p>
          <a:p>
            <a:pPr lvl="1"/>
            <a:r>
              <a:rPr lang="en-US" dirty="0" smtClean="0"/>
              <a:t>We’ve always wanted  consistent updates</a:t>
            </a:r>
          </a:p>
          <a:p>
            <a:pPr lvl="1"/>
            <a:r>
              <a:rPr lang="en-US" dirty="0" smtClean="0"/>
              <a:t>Always wanted isolation</a:t>
            </a:r>
          </a:p>
          <a:p>
            <a:r>
              <a:rPr lang="en-US" dirty="0" smtClean="0"/>
              <a:t>We never really worried about	</a:t>
            </a:r>
          </a:p>
          <a:p>
            <a:pPr lvl="1"/>
            <a:r>
              <a:rPr lang="en-US" dirty="0" smtClean="0"/>
              <a:t>Network sharing: everything was made by Cisco and cisco figured out sharing. Or we manually figured it out: </a:t>
            </a:r>
            <a:r>
              <a:rPr lang="en-US" dirty="0" err="1" smtClean="0"/>
              <a:t>e.g</a:t>
            </a:r>
            <a:r>
              <a:rPr lang="en-US" dirty="0" smtClean="0"/>
              <a:t> </a:t>
            </a:r>
            <a:r>
              <a:rPr lang="en-US" dirty="0" err="1" smtClean="0"/>
              <a:t>QoS</a:t>
            </a:r>
            <a:endParaRPr lang="en-US" dirty="0" smtClean="0"/>
          </a:p>
          <a:p>
            <a:pPr lvl="1"/>
            <a:r>
              <a:rPr lang="en-US" dirty="0" smtClean="0"/>
              <a:t>Scalable control plane: all decentralized.</a:t>
            </a:r>
          </a:p>
          <a:p>
            <a:pPr lvl="1"/>
            <a:endParaRPr lang="en-US" dirty="0"/>
          </a:p>
        </p:txBody>
      </p:sp>
    </p:spTree>
    <p:extLst>
      <p:ext uri="{BB962C8B-B14F-4D97-AF65-F5344CB8AC3E}">
        <p14:creationId xmlns:p14="http://schemas.microsoft.com/office/powerpoint/2010/main" val="32505343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 and logical centralization</a:t>
            </a:r>
            <a:endParaRPr lang="en-US" dirty="0"/>
          </a:p>
        </p:txBody>
      </p:sp>
      <p:sp>
        <p:nvSpPr>
          <p:cNvPr id="3" name="Content Placeholder 2"/>
          <p:cNvSpPr>
            <a:spLocks noGrp="1"/>
          </p:cNvSpPr>
          <p:nvPr>
            <p:ph idx="1"/>
          </p:nvPr>
        </p:nvSpPr>
        <p:spPr/>
        <p:txBody>
          <a:bodyPr/>
          <a:lstStyle/>
          <a:p>
            <a:r>
              <a:rPr lang="en-US" dirty="0" smtClean="0"/>
              <a:t>As indicated in </a:t>
            </a:r>
            <a:r>
              <a:rPr lang="en-US" dirty="0" err="1" smtClean="0"/>
              <a:t>veriflow</a:t>
            </a:r>
            <a:endParaRPr lang="en-US" dirty="0" smtClean="0"/>
          </a:p>
          <a:p>
            <a:pPr lvl="1"/>
            <a:r>
              <a:rPr lang="en-US" dirty="0" smtClean="0"/>
              <a:t>A central location … we can debug from</a:t>
            </a:r>
          </a:p>
          <a:p>
            <a:r>
              <a:rPr lang="en-US" dirty="0" smtClean="0"/>
              <a:t>Programmatic API</a:t>
            </a:r>
          </a:p>
          <a:p>
            <a:pPr lvl="1"/>
            <a:r>
              <a:rPr lang="en-US" dirty="0" smtClean="0"/>
              <a:t>We can more directly control the network</a:t>
            </a:r>
          </a:p>
          <a:p>
            <a:pPr lvl="1"/>
            <a:r>
              <a:rPr lang="en-US" dirty="0" smtClean="0"/>
              <a:t>We can make more guarantees</a:t>
            </a:r>
          </a:p>
          <a:p>
            <a:pPr lvl="2"/>
            <a:r>
              <a:rPr lang="en-US" dirty="0" smtClean="0"/>
              <a:t>Consistency becomes a huge problem when you start making security/performance guarantees</a:t>
            </a:r>
            <a:endParaRPr lang="en-US" dirty="0"/>
          </a:p>
        </p:txBody>
      </p:sp>
    </p:spTree>
    <p:extLst>
      <p:ext uri="{BB962C8B-B14F-4D97-AF65-F5344CB8AC3E}">
        <p14:creationId xmlns:p14="http://schemas.microsoft.com/office/powerpoint/2010/main" val="39404739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Sharing: PANE/HFT</a:t>
            </a:r>
            <a:endParaRPr lang="en-US" dirty="0"/>
          </a:p>
        </p:txBody>
      </p:sp>
      <p:sp>
        <p:nvSpPr>
          <p:cNvPr id="3" name="Content Placeholder 2"/>
          <p:cNvSpPr>
            <a:spLocks noGrp="1"/>
          </p:cNvSpPr>
          <p:nvPr>
            <p:ph idx="1"/>
          </p:nvPr>
        </p:nvSpPr>
        <p:spPr/>
        <p:txBody>
          <a:bodyPr/>
          <a:lstStyle/>
          <a:p>
            <a:pPr marL="0" indent="0">
              <a:buNone/>
            </a:pPr>
            <a:r>
              <a:rPr lang="en-US" dirty="0">
                <a:solidFill>
                  <a:prstClr val="black"/>
                </a:solidFill>
                <a:latin typeface="ArialMT"/>
              </a:rPr>
              <a:t>Operators and users depend on the network but find ways to work around the network. </a:t>
            </a:r>
          </a:p>
          <a:p>
            <a:r>
              <a:rPr lang="en-US" dirty="0">
                <a:solidFill>
                  <a:prstClr val="black"/>
                </a:solidFill>
                <a:latin typeface="ArialMT"/>
              </a:rPr>
              <a:t>They employ overlays to find better paths</a:t>
            </a:r>
          </a:p>
          <a:p>
            <a:r>
              <a:rPr lang="en-US" dirty="0">
                <a:solidFill>
                  <a:prstClr val="black"/>
                </a:solidFill>
                <a:latin typeface="ArialMT"/>
              </a:rPr>
              <a:t>They use pings to measure bandwidth and manually shift traffic.</a:t>
            </a:r>
          </a:p>
          <a:p>
            <a:endParaRPr lang="en-US" dirty="0"/>
          </a:p>
        </p:txBody>
      </p:sp>
    </p:spTree>
    <p:extLst>
      <p:ext uri="{BB962C8B-B14F-4D97-AF65-F5344CB8AC3E}">
        <p14:creationId xmlns:p14="http://schemas.microsoft.com/office/powerpoint/2010/main" val="6209981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Participatory Networking</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Rather than working around the network, application should work with the network to achieve their goals</a:t>
            </a:r>
          </a:p>
          <a:p>
            <a:endParaRPr lang="en-US" dirty="0"/>
          </a:p>
          <a:p>
            <a:r>
              <a:rPr lang="en-US" dirty="0" smtClean="0"/>
              <a:t>Apps need to:</a:t>
            </a:r>
          </a:p>
          <a:p>
            <a:pPr lvl="1"/>
            <a:r>
              <a:rPr lang="en-US" dirty="0" smtClean="0"/>
              <a:t>Learn from the network: available resources</a:t>
            </a:r>
          </a:p>
          <a:p>
            <a:pPr lvl="1"/>
            <a:r>
              <a:rPr lang="en-US" dirty="0" smtClean="0"/>
              <a:t>Write to the network: make requests for current/future resources. E.g. bandwidth, links …</a:t>
            </a:r>
          </a:p>
          <a:p>
            <a:endParaRPr lang="en-US" dirty="0" smtClean="0"/>
          </a:p>
          <a:p>
            <a:endParaRPr lang="en-US" dirty="0"/>
          </a:p>
        </p:txBody>
      </p:sp>
    </p:spTree>
    <p:extLst>
      <p:ext uri="{BB962C8B-B14F-4D97-AF65-F5344CB8AC3E}">
        <p14:creationId xmlns:p14="http://schemas.microsoft.com/office/powerpoint/2010/main" val="17435617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 share: Skype example</a:t>
            </a:r>
            <a:endParaRPr lang="en-US" dirty="0"/>
          </a:p>
        </p:txBody>
      </p:sp>
      <p:sp>
        <p:nvSpPr>
          <p:cNvPr id="3" name="Content Placeholder 2"/>
          <p:cNvSpPr>
            <a:spLocks noGrp="1"/>
          </p:cNvSpPr>
          <p:nvPr>
            <p:ph idx="1"/>
          </p:nvPr>
        </p:nvSpPr>
        <p:spPr/>
        <p:txBody>
          <a:bodyPr/>
          <a:lstStyle/>
          <a:p>
            <a:r>
              <a:rPr lang="en-US" dirty="0" smtClean="0"/>
              <a:t>I’m </a:t>
            </a:r>
            <a:r>
              <a:rPr lang="en-US" dirty="0" err="1" smtClean="0"/>
              <a:t>skype</a:t>
            </a:r>
            <a:r>
              <a:rPr lang="en-US" dirty="0" smtClean="0"/>
              <a:t> application, I would like to request 20MB bandwidth for all port 432 traffic.</a:t>
            </a:r>
          </a:p>
          <a:p>
            <a:pPr lvl="1"/>
            <a:r>
              <a:rPr lang="en-US" dirty="0" smtClean="0"/>
              <a:t>Share:</a:t>
            </a:r>
          </a:p>
          <a:p>
            <a:pPr lvl="2"/>
            <a:r>
              <a:rPr lang="en-US" dirty="0" smtClean="0">
                <a:solidFill>
                  <a:srgbClr val="FF0000"/>
                </a:solidFill>
              </a:rPr>
              <a:t>App/User: </a:t>
            </a:r>
            <a:r>
              <a:rPr lang="en-US" dirty="0" err="1" smtClean="0"/>
              <a:t>skype</a:t>
            </a:r>
            <a:endParaRPr lang="en-US" dirty="0" smtClean="0"/>
          </a:p>
          <a:p>
            <a:pPr lvl="2"/>
            <a:r>
              <a:rPr lang="en-US" dirty="0" smtClean="0">
                <a:solidFill>
                  <a:srgbClr val="FF0000"/>
                </a:solidFill>
              </a:rPr>
              <a:t>Message type</a:t>
            </a:r>
            <a:r>
              <a:rPr lang="en-US" dirty="0" smtClean="0"/>
              <a:t>: request (20MB)</a:t>
            </a:r>
          </a:p>
          <a:p>
            <a:pPr lvl="2"/>
            <a:r>
              <a:rPr lang="en-US" dirty="0" smtClean="0">
                <a:solidFill>
                  <a:srgbClr val="FF0000"/>
                </a:solidFill>
              </a:rPr>
              <a:t>Flow-Group: </a:t>
            </a:r>
            <a:r>
              <a:rPr lang="en-US" dirty="0" smtClean="0"/>
              <a:t>traffic on port 432</a:t>
            </a:r>
          </a:p>
          <a:p>
            <a:pPr lvl="2"/>
            <a:endParaRPr lang="en-US" dirty="0"/>
          </a:p>
        </p:txBody>
      </p:sp>
    </p:spTree>
    <p:extLst>
      <p:ext uri="{BB962C8B-B14F-4D97-AF65-F5344CB8AC3E}">
        <p14:creationId xmlns:p14="http://schemas.microsoft.com/office/powerpoint/2010/main" val="28905920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 share: Security example</a:t>
            </a:r>
            <a:endParaRPr lang="en-US" dirty="0"/>
          </a:p>
        </p:txBody>
      </p:sp>
      <p:sp>
        <p:nvSpPr>
          <p:cNvPr id="3" name="Content Placeholder 2"/>
          <p:cNvSpPr>
            <a:spLocks noGrp="1"/>
          </p:cNvSpPr>
          <p:nvPr>
            <p:ph idx="1"/>
          </p:nvPr>
        </p:nvSpPr>
        <p:spPr/>
        <p:txBody>
          <a:bodyPr/>
          <a:lstStyle/>
          <a:p>
            <a:r>
              <a:rPr lang="en-US" dirty="0" smtClean="0"/>
              <a:t>I’m firewall application, I would like to request all port 80 traffic to go to a </a:t>
            </a:r>
            <a:r>
              <a:rPr lang="en-US" dirty="0" err="1" smtClean="0"/>
              <a:t>Middleboxes</a:t>
            </a:r>
            <a:r>
              <a:rPr lang="en-US" dirty="0" smtClean="0"/>
              <a:t> .</a:t>
            </a:r>
          </a:p>
          <a:p>
            <a:pPr lvl="1"/>
            <a:r>
              <a:rPr lang="en-US" dirty="0" smtClean="0"/>
              <a:t>Share:</a:t>
            </a:r>
          </a:p>
          <a:p>
            <a:pPr lvl="2"/>
            <a:r>
              <a:rPr lang="en-US" dirty="0" smtClean="0">
                <a:solidFill>
                  <a:srgbClr val="FF0000"/>
                </a:solidFill>
              </a:rPr>
              <a:t>App/User: </a:t>
            </a:r>
            <a:r>
              <a:rPr lang="en-US" dirty="0" smtClean="0"/>
              <a:t>firewall</a:t>
            </a:r>
          </a:p>
          <a:p>
            <a:pPr lvl="2"/>
            <a:r>
              <a:rPr lang="en-US" dirty="0" smtClean="0">
                <a:solidFill>
                  <a:srgbClr val="FF0000"/>
                </a:solidFill>
              </a:rPr>
              <a:t>Message type</a:t>
            </a:r>
            <a:r>
              <a:rPr lang="en-US" dirty="0" smtClean="0"/>
              <a:t>: send traffic to a </a:t>
            </a:r>
            <a:r>
              <a:rPr lang="en-US" dirty="0" err="1" smtClean="0"/>
              <a:t>middlebox</a:t>
            </a:r>
            <a:r>
              <a:rPr lang="en-US" dirty="0" smtClean="0"/>
              <a:t> ‘way-point’</a:t>
            </a:r>
          </a:p>
          <a:p>
            <a:pPr lvl="2"/>
            <a:r>
              <a:rPr lang="en-US" dirty="0" smtClean="0">
                <a:solidFill>
                  <a:srgbClr val="FF0000"/>
                </a:solidFill>
              </a:rPr>
              <a:t>Flow-Group: </a:t>
            </a:r>
            <a:r>
              <a:rPr lang="en-US" dirty="0" smtClean="0"/>
              <a:t>traffic on port 80</a:t>
            </a:r>
          </a:p>
          <a:p>
            <a:pPr lvl="2"/>
            <a:endParaRPr lang="en-US" dirty="0"/>
          </a:p>
        </p:txBody>
      </p:sp>
    </p:spTree>
    <p:extLst>
      <p:ext uri="{BB962C8B-B14F-4D97-AF65-F5344CB8AC3E}">
        <p14:creationId xmlns:p14="http://schemas.microsoft.com/office/powerpoint/2010/main" val="28899733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1038</Words>
  <Application>Microsoft Macintosh PowerPoint</Application>
  <PresentationFormat>On-screen Show (4:3)</PresentationFormat>
  <Paragraphs>156</Paragraphs>
  <Slides>19</Slides>
  <Notes>9</Notes>
  <HiddenSlides>1</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SDN Abstractions</vt:lpstr>
      <vt:lpstr>In an SDN Ideal World, we want…</vt:lpstr>
      <vt:lpstr>So.. We have several problems</vt:lpstr>
      <vt:lpstr>Are these Problems New?</vt:lpstr>
      <vt:lpstr>SDN … and logical centralization</vt:lpstr>
      <vt:lpstr>Network Sharing: PANE/HFT</vt:lpstr>
      <vt:lpstr>Participatory Networking</vt:lpstr>
      <vt:lpstr>So a share: Skype example</vt:lpstr>
      <vt:lpstr>So a share: Security example</vt:lpstr>
      <vt:lpstr>So a share: performance example</vt:lpstr>
      <vt:lpstr>PANE Controller</vt:lpstr>
      <vt:lpstr>Types of Messages/Requests</vt:lpstr>
      <vt:lpstr>PANE: Challenges.</vt:lpstr>
      <vt:lpstr>Share Tree/HFT</vt:lpstr>
      <vt:lpstr>How does PANE Work: User submits actions</vt:lpstr>
      <vt:lpstr>How does PANE Work:  verifies authentication + resource availability</vt:lpstr>
      <vt:lpstr>Life of a Request in PANE</vt:lpstr>
      <vt:lpstr>Contributions:</vt:lpstr>
      <vt:lpstr>Interesting Tid-Bits about PANE</vt:lpstr>
    </vt:vector>
  </TitlesOfParts>
  <Company>Duke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 Abstractions</dc:title>
  <dc:creator>Theophilus Benson</dc:creator>
  <cp:lastModifiedBy>Theophilus Benson</cp:lastModifiedBy>
  <cp:revision>23</cp:revision>
  <dcterms:created xsi:type="dcterms:W3CDTF">2014-10-16T18:23:41Z</dcterms:created>
  <dcterms:modified xsi:type="dcterms:W3CDTF">2014-10-16T20:19:58Z</dcterms:modified>
</cp:coreProperties>
</file>