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tags/tag1.xml" ContentType="application/vnd.openxmlformats-officedocument.presentationml.tags+xml"/>
  <Override PartName="/ppt/notesSlides/notesSlide29.xml" ContentType="application/vnd.openxmlformats-officedocument.presentationml.notesSlide+xml"/>
  <Override PartName="/ppt/tags/tag2.xml" ContentType="application/vnd.openxmlformats-officedocument.presentationml.tags+xml"/>
  <Override PartName="/ppt/notesSlides/notesSlide30.xml" ContentType="application/vnd.openxmlformats-officedocument.presentationml.notesSlide+xml"/>
  <Override PartName="/ppt/tags/tag3.xml" ContentType="application/vnd.openxmlformats-officedocument.presentationml.tags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embeddings/Microsoft_Equation1.bin" ContentType="application/vnd.openxmlformats-officedocument.oleObject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  <p:sldMasterId id="2147483672" r:id="rId3"/>
  </p:sldMasterIdLst>
  <p:notesMasterIdLst>
    <p:notesMasterId r:id="rId57"/>
  </p:notesMasterIdLst>
  <p:sldIdLst>
    <p:sldId id="256" r:id="rId4"/>
    <p:sldId id="310" r:id="rId5"/>
    <p:sldId id="312" r:id="rId6"/>
    <p:sldId id="257" r:id="rId7"/>
    <p:sldId id="326" r:id="rId8"/>
    <p:sldId id="325" r:id="rId9"/>
    <p:sldId id="311" r:id="rId10"/>
    <p:sldId id="313" r:id="rId11"/>
    <p:sldId id="329" r:id="rId12"/>
    <p:sldId id="330" r:id="rId13"/>
    <p:sldId id="314" r:id="rId14"/>
    <p:sldId id="318" r:id="rId15"/>
    <p:sldId id="316" r:id="rId16"/>
    <p:sldId id="327" r:id="rId17"/>
    <p:sldId id="315" r:id="rId18"/>
    <p:sldId id="317" r:id="rId19"/>
    <p:sldId id="328" r:id="rId20"/>
    <p:sldId id="262" r:id="rId21"/>
    <p:sldId id="259" r:id="rId22"/>
    <p:sldId id="260" r:id="rId23"/>
    <p:sldId id="263" r:id="rId24"/>
    <p:sldId id="320" r:id="rId25"/>
    <p:sldId id="319" r:id="rId26"/>
    <p:sldId id="321" r:id="rId27"/>
    <p:sldId id="324" r:id="rId28"/>
    <p:sldId id="268" r:id="rId29"/>
    <p:sldId id="269" r:id="rId30"/>
    <p:sldId id="322" r:id="rId31"/>
    <p:sldId id="270" r:id="rId32"/>
    <p:sldId id="323" r:id="rId33"/>
    <p:sldId id="282" r:id="rId34"/>
    <p:sldId id="283" r:id="rId35"/>
    <p:sldId id="284" r:id="rId36"/>
    <p:sldId id="288" r:id="rId37"/>
    <p:sldId id="33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0" d="100"/>
          <a:sy n="90" d="100"/>
        </p:scale>
        <p:origin x="-143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50" Type="http://schemas.openxmlformats.org/officeDocument/2006/relationships/slide" Target="slides/slide47.xml"/><Relationship Id="rId51" Type="http://schemas.openxmlformats.org/officeDocument/2006/relationships/slide" Target="slides/slide48.xml"/><Relationship Id="rId52" Type="http://schemas.openxmlformats.org/officeDocument/2006/relationships/slide" Target="slides/slide49.xml"/><Relationship Id="rId53" Type="http://schemas.openxmlformats.org/officeDocument/2006/relationships/slide" Target="slides/slide50.xml"/><Relationship Id="rId54" Type="http://schemas.openxmlformats.org/officeDocument/2006/relationships/slide" Target="slides/slide51.xml"/><Relationship Id="rId55" Type="http://schemas.openxmlformats.org/officeDocument/2006/relationships/slide" Target="slides/slide52.xml"/><Relationship Id="rId56" Type="http://schemas.openxmlformats.org/officeDocument/2006/relationships/slide" Target="slides/slide53.xml"/><Relationship Id="rId57" Type="http://schemas.openxmlformats.org/officeDocument/2006/relationships/notesMaster" Target="notesMasters/notesMaster1.xml"/><Relationship Id="rId58" Type="http://schemas.openxmlformats.org/officeDocument/2006/relationships/printerSettings" Target="printerSettings/printerSettings1.bin"/><Relationship Id="rId59" Type="http://schemas.openxmlformats.org/officeDocument/2006/relationships/presProps" Target="presProps.xml"/><Relationship Id="rId40" Type="http://schemas.openxmlformats.org/officeDocument/2006/relationships/slide" Target="slides/slide37.xml"/><Relationship Id="rId41" Type="http://schemas.openxmlformats.org/officeDocument/2006/relationships/slide" Target="slides/slide38.xml"/><Relationship Id="rId42" Type="http://schemas.openxmlformats.org/officeDocument/2006/relationships/slide" Target="slides/slide39.xml"/><Relationship Id="rId43" Type="http://schemas.openxmlformats.org/officeDocument/2006/relationships/slide" Target="slides/slide40.xml"/><Relationship Id="rId44" Type="http://schemas.openxmlformats.org/officeDocument/2006/relationships/slide" Target="slides/slide41.xml"/><Relationship Id="rId45" Type="http://schemas.openxmlformats.org/officeDocument/2006/relationships/slide" Target="slides/slide42.xml"/><Relationship Id="rId46" Type="http://schemas.openxmlformats.org/officeDocument/2006/relationships/slide" Target="slides/slide43.xml"/><Relationship Id="rId47" Type="http://schemas.openxmlformats.org/officeDocument/2006/relationships/slide" Target="slides/slide44.xml"/><Relationship Id="rId48" Type="http://schemas.openxmlformats.org/officeDocument/2006/relationships/slide" Target="slides/slide45.xml"/><Relationship Id="rId49" Type="http://schemas.openxmlformats.org/officeDocument/2006/relationships/slide" Target="slides/slide46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60" Type="http://schemas.openxmlformats.org/officeDocument/2006/relationships/viewProps" Target="viewProps.xml"/><Relationship Id="rId61" Type="http://schemas.openxmlformats.org/officeDocument/2006/relationships/theme" Target="theme/theme1.xml"/><Relationship Id="rId62" Type="http://schemas.openxmlformats.org/officeDocument/2006/relationships/tableStyles" Target="tableStyles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566B11-1B3C-C641-BD84-5FDC62A0D061}" type="datetimeFigureOut">
              <a:rPr lang="en-US" smtClean="0"/>
              <a:t>9/18/14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D55745-3C40-CC42-B337-21F901963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2079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BC3D87-4C2C-4E38-A02E-37F072E6C055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4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612610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2" indent="0" algn="l" defTabSz="9141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BC3D87-4C2C-4E38-A02E-37F072E6C055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26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950440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BC3D87-4C2C-4E38-A02E-37F072E6C055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27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291312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1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BC3D87-4C2C-4E38-A02E-37F072E6C055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9141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1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BC3D87-4C2C-4E38-A02E-37F072E6C055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29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088551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1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BC3D87-4C2C-4E38-A02E-37F072E6C055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9141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While</a:t>
            </a:r>
            <a:r>
              <a:rPr lang="en-US" baseline="0" dirty="0" smtClean="0"/>
              <a:t> this kind of debugging isn’t very </a:t>
            </a:r>
            <a:r>
              <a:rPr lang="en-US" baseline="0" dirty="0" err="1" smtClean="0"/>
              <a:t>visibile</a:t>
            </a:r>
            <a:r>
              <a:rPr lang="en-US" baseline="0" dirty="0" smtClean="0"/>
              <a:t> to researchers,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This is a real problem in the commercial world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Our intent was to build real techniques that can be integrated into existing commercial </a:t>
            </a:r>
            <a:r>
              <a:rPr lang="en-US" baseline="0" dirty="0" err="1" smtClean="0"/>
              <a:t>testbeds</a:t>
            </a:r>
            <a:endParaRPr lang="en-US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That would cope with real software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97EF24-E888-6140-BEBF-E66BCC1ED013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31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601686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TODO:</a:t>
            </a:r>
            <a:r>
              <a:rPr lang="en-US" baseline="0" dirty="0" smtClean="0"/>
              <a:t> crucial point: </a:t>
            </a:r>
            <a:r>
              <a:rPr lang="en-US" dirty="0" smtClean="0"/>
              <a:t>want to do</a:t>
            </a:r>
            <a:r>
              <a:rPr lang="en-US" baseline="0" dirty="0" smtClean="0"/>
              <a:t> this in a </a:t>
            </a:r>
            <a:r>
              <a:rPr lang="en-US" baseline="0" dirty="0" err="1" smtClean="0"/>
              <a:t>blackbox</a:t>
            </a:r>
            <a:r>
              <a:rPr lang="en-US" baseline="0" dirty="0" smtClean="0"/>
              <a:t> fashion.</a:t>
            </a:r>
          </a:p>
          <a:p>
            <a:r>
              <a:rPr lang="en-US" baseline="0" dirty="0" smtClean="0"/>
              <a:t>TODO: maybe say “approximate”?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97EF24-E888-6140-BEBF-E66BCC1ED013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32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884769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“I’m going to first try to convince you that there is a real problem with the way troubleshooting</a:t>
            </a:r>
            <a:r>
              <a:rPr lang="en-US" baseline="0" dirty="0" smtClean="0"/>
              <a:t> is done today.</a:t>
            </a:r>
          </a:p>
          <a:p>
            <a:r>
              <a:rPr lang="en-US" baseline="0" dirty="0" smtClean="0"/>
              <a:t>Then I’m going to describe a system and the techniques we apply within this system to make troubleshooting easier.</a:t>
            </a:r>
          </a:p>
          <a:p>
            <a:r>
              <a:rPr lang="en-US" baseline="0" dirty="0" smtClean="0"/>
              <a:t>Then I’ll end by showing you how well the system works.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97EF24-E888-6140-BEBF-E66BCC1ED013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34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555501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Signpost: how do we do it? Key slide</a:t>
            </a:r>
            <a:r>
              <a:rPr lang="en-US" baseline="0" dirty="0" smtClean="0"/>
              <a:t>!</a:t>
            </a:r>
            <a:r>
              <a:rPr lang="en-US" baseline="0" dirty="0"/>
              <a:t/>
            </a:r>
            <a:br>
              <a:rPr lang="en-US" baseline="0" dirty="0"/>
            </a:br>
            <a:endParaRPr lang="en-US" baseline="0" dirty="0"/>
          </a:p>
          <a:p>
            <a:r>
              <a:rPr lang="en-US" baseline="0" dirty="0"/>
              <a:t>Right now the cuts we make are based on time. But you could imagine doing this slicing based on nodes in the topology, or combinations of types of events.</a:t>
            </a:r>
            <a:endParaRPr lang="en-US" dirty="0"/>
          </a:p>
          <a:p>
            <a:r>
              <a:rPr lang="en-US" dirty="0"/>
              <a:t>If an</a:t>
            </a:r>
            <a:r>
              <a:rPr lang="en-US" baseline="0" dirty="0"/>
              <a:t>y of you are aware of the work, this technique is called delta debugging.</a:t>
            </a:r>
          </a:p>
          <a:p>
            <a:r>
              <a:rPr lang="en-US" dirty="0"/>
              <a:t>When</a:t>
            </a:r>
            <a:r>
              <a:rPr lang="en-US" baseline="0" dirty="0"/>
              <a:t> you apply delta debugging to a distributed system rather than a single program, you run into some challenges.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97EF24-E888-6140-BEBF-E66BCC1ED013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36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2762271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use the *same*</a:t>
            </a:r>
            <a:r>
              <a:rPr lang="en-US" baseline="0" dirty="0" smtClean="0"/>
              <a:t>, preexisting </a:t>
            </a:r>
            <a:r>
              <a:rPr lang="en-US" dirty="0" smtClean="0"/>
              <a:t>QA</a:t>
            </a:r>
            <a:r>
              <a:rPr lang="en-US" baseline="0" dirty="0" smtClean="0"/>
              <a:t> infrastructure that companies already have in place. We just need to employ our techniques to this </a:t>
            </a:r>
            <a:r>
              <a:rPr lang="en-US" baseline="0" dirty="0" err="1" smtClean="0"/>
              <a:t>infrastucture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97EF24-E888-6140-BEBF-E66BCC1ED013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37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200852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Only care about the controller state and not the rest of the system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BC3D87-4C2C-4E38-A02E-37F072E6C055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13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7056409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97EF24-E888-6140-BEBF-E66BCC1ED013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38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7236930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TODO: describe what would happen during interference, in a concise way.</a:t>
            </a:r>
          </a:p>
          <a:p>
            <a:endParaRPr lang="en-US" baseline="0" dirty="0"/>
          </a:p>
          <a:p>
            <a:r>
              <a:rPr lang="en-US" baseline="0" dirty="0"/>
              <a:t>Right now the cuts we make are based on time. But you could imagine doing this slicing based on nodes in the topology, or combinations of types of events.</a:t>
            </a:r>
            <a:endParaRPr lang="en-US" dirty="0"/>
          </a:p>
          <a:p>
            <a:r>
              <a:rPr lang="en-US" dirty="0"/>
              <a:t>If an</a:t>
            </a:r>
            <a:r>
              <a:rPr lang="en-US" baseline="0" dirty="0"/>
              <a:t>y of you are aware of the work, this technique is called delta debugging.</a:t>
            </a:r>
          </a:p>
          <a:p>
            <a:r>
              <a:rPr lang="en-US" dirty="0"/>
              <a:t>When</a:t>
            </a:r>
            <a:r>
              <a:rPr lang="en-US" baseline="0" dirty="0"/>
              <a:t> you apply delta debugging to a distributed system rather than a single program, you run into some challenges.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97EF24-E888-6140-BEBF-E66BCC1ED013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39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2762271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Verbal: And this is our contribution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97EF24-E888-6140-BEBF-E66BCC1ED013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40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4446098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NOTE: as you can probably tell, these are general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challenges. Here we develop practical heuristics for dealing with them that are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emperically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validated. We’re currently working on developing a model to show how to provide provable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guarentees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on how we cope with them.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TODO: cut these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subbullets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97EF24-E888-6140-BEBF-E66BCC1ED013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41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734798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97EF24-E888-6140-BEBF-E66BCC1ED013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42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734798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97EF24-E888-6140-BEBF-E66BCC1ED013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43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0857643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NOTE:</a:t>
            </a:r>
            <a:r>
              <a:rPr lang="en-US" baseline="0" dirty="0" smtClean="0"/>
              <a:t> as we replay subsequences, we’re going to try to keep as many of these causal dependencies from the original intact. Next slide: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97EF24-E888-6140-BEBF-E66BCC1ED013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44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1725325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NOTE: interposition gives us messages during the *recording* phase.=</a:t>
            </a:r>
          </a:p>
          <a:p>
            <a:endParaRPr lang="en-US" baseline="0" dirty="0" smtClean="0"/>
          </a:p>
          <a:p>
            <a:r>
              <a:rPr lang="en-US" baseline="0" dirty="0" smtClean="0"/>
              <a:t>And we achieve this by interposing on the internal events. As we observe messages, we allow them through in a way that is consistent with the causal dependencies from the original execution.</a:t>
            </a:r>
          </a:p>
          <a:p>
            <a:endParaRPr lang="en-US" baseline="0" dirty="0" smtClean="0"/>
          </a:p>
          <a:p>
            <a:r>
              <a:rPr lang="en-US" baseline="0" dirty="0" smtClean="0"/>
              <a:t>If you were a company with a QA </a:t>
            </a:r>
            <a:r>
              <a:rPr lang="en-US" baseline="0" dirty="0" err="1" smtClean="0"/>
              <a:t>testbed</a:t>
            </a:r>
            <a:r>
              <a:rPr lang="en-US" baseline="0" dirty="0" smtClean="0"/>
              <a:t>, you would just need to add interposition. We built our own, since no open source were available for SDN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97EF24-E888-6140-BEBF-E66BCC1ED013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45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350012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97EF24-E888-6140-BEBF-E66BCC1ED013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46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734798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97EF24-E888-6140-BEBF-E66BCC1ED013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47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147640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BC3D87-4C2C-4E38-A02E-37F072E6C055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15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3921254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97EF24-E888-6140-BEBF-E66BCC1ED013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48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1476409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TODO: Say: take a snapshot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97EF24-E888-6140-BEBF-E66BCC1ED013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49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1476409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97EF24-E888-6140-BEBF-E66BCC1ED013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50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734798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Other tricks: </a:t>
            </a:r>
          </a:p>
          <a:p>
            <a:r>
              <a:rPr lang="en-US" dirty="0" smtClean="0"/>
              <a:t>  - multiplexed</a:t>
            </a:r>
            <a:r>
              <a:rPr lang="en-US" baseline="0" dirty="0" smtClean="0"/>
              <a:t> sockets</a:t>
            </a:r>
          </a:p>
          <a:p>
            <a:r>
              <a:rPr lang="en-US" baseline="0" dirty="0" smtClean="0"/>
              <a:t> - override </a:t>
            </a:r>
            <a:r>
              <a:rPr lang="en-US" baseline="0" dirty="0" err="1" smtClean="0"/>
              <a:t>gettimeofday</a:t>
            </a:r>
            <a:r>
              <a:rPr lang="en-US" baseline="0" dirty="0" smtClean="0"/>
              <a:t> and rand</a:t>
            </a:r>
          </a:p>
          <a:p>
            <a:r>
              <a:rPr lang="en-US" baseline="0" dirty="0" smtClean="0"/>
              <a:t>  - interpose on logging library</a:t>
            </a:r>
          </a:p>
          <a:p>
            <a:r>
              <a:rPr lang="en-US" baseline="0" dirty="0" smtClean="0"/>
              <a:t>  - interpose on intra-controller messages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97EF24-E888-6140-BEBF-E66BCC1ED013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51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1692000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97EF24-E888-6140-BEBF-E66BCC1ED013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52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8198839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“I’m going to first try to convince you that there is a real problem with the way troubleshooting</a:t>
            </a:r>
            <a:r>
              <a:rPr lang="en-US" baseline="0" dirty="0" smtClean="0"/>
              <a:t> is done today.</a:t>
            </a:r>
          </a:p>
          <a:p>
            <a:r>
              <a:rPr lang="en-US" baseline="0" dirty="0" smtClean="0"/>
              <a:t>Then I’m going to describe a system and the techniques we apply within this system to make troubleshooting easier.</a:t>
            </a:r>
          </a:p>
          <a:p>
            <a:r>
              <a:rPr lang="en-US" baseline="0" dirty="0" smtClean="0"/>
              <a:t>Then I’ll end by showing you how well the system works.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97EF24-E888-6140-BEBF-E66BCC1ED013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53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555501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BC3D87-4C2C-4E38-A02E-37F072E6C055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16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392125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BC3D87-4C2C-4E38-A02E-37F072E6C055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17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754143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1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BC3D87-4C2C-4E38-A02E-37F072E6C055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18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369141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BC3D87-4C2C-4E38-A02E-37F072E6C055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19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831976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1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BC3D87-4C2C-4E38-A02E-37F072E6C055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20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831976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C8723F-EF30-476F-84A2-559690570387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21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669559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B44D9-DFF6-9441-A9F4-E6B332F39273}" type="datetimeFigureOut">
              <a:rPr lang="en-US" smtClean="0"/>
              <a:t>9/18/14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EEE8F-1A59-CF41-BFB2-D286D9B7AC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990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B44D9-DFF6-9441-A9F4-E6B332F39273}" type="datetimeFigureOut">
              <a:rPr lang="en-US" smtClean="0"/>
              <a:t>9/18/14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EEE8F-1A59-CF41-BFB2-D286D9B7AC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97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B44D9-DFF6-9441-A9F4-E6B332F39273}" type="datetimeFigureOut">
              <a:rPr lang="en-US" smtClean="0"/>
              <a:t>9/18/14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EEE8F-1A59-CF41-BFB2-D286D9B7AC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3796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8"/>
            <a:ext cx="7772400" cy="14700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8"/>
            <a:ext cx="6400800" cy="175259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3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25 Apr 2012</a:t>
            </a:r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NSDI'12</a:t>
            </a:r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6F19-1D91-4AB6-A289-00E8E86BAF50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595710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25 Apr 2012</a:t>
            </a:r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NSDI'12</a:t>
            </a:r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6F19-1D91-4AB6-A289-00E8E86BAF50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075955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4"/>
          </a:xfrm>
        </p:spPr>
        <p:txBody>
          <a:bodyPr anchor="t"/>
          <a:lstStyle>
            <a:lvl1pPr algn="l">
              <a:defRPr sz="41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06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13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9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82825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228532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74238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31994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365651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25 Apr 2012</a:t>
            </a:r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NSDI'12</a:t>
            </a:r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6F19-1D91-4AB6-A289-00E8E86BAF50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039096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199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199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25 Apr 2012</a:t>
            </a:r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NSDI'12</a:t>
            </a:r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6F19-1D91-4AB6-A289-00E8E86BAF50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832601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1"/>
            <a:ext cx="404018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063" indent="0">
              <a:buNone/>
              <a:defRPr sz="2000" b="1"/>
            </a:lvl2pPr>
            <a:lvl3pPr marL="914130" indent="0">
              <a:buNone/>
              <a:defRPr sz="1600" b="1"/>
            </a:lvl3pPr>
            <a:lvl4pPr marL="1371192" indent="0">
              <a:buNone/>
              <a:defRPr sz="1600" b="1"/>
            </a:lvl4pPr>
            <a:lvl5pPr marL="1828255" indent="0">
              <a:buNone/>
              <a:defRPr sz="1600" b="1"/>
            </a:lvl5pPr>
            <a:lvl6pPr marL="2285322" indent="0">
              <a:buNone/>
              <a:defRPr sz="1600" b="1"/>
            </a:lvl6pPr>
            <a:lvl7pPr marL="2742385" indent="0">
              <a:buNone/>
              <a:defRPr sz="1600" b="1"/>
            </a:lvl7pPr>
            <a:lvl8pPr marL="3199448" indent="0">
              <a:buNone/>
              <a:defRPr sz="1600" b="1"/>
            </a:lvl8pPr>
            <a:lvl9pPr marL="3656515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83"/>
            <a:ext cx="4040187" cy="395128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535111"/>
            <a:ext cx="404177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063" indent="0">
              <a:buNone/>
              <a:defRPr sz="2000" b="1"/>
            </a:lvl2pPr>
            <a:lvl3pPr marL="914130" indent="0">
              <a:buNone/>
              <a:defRPr sz="1600" b="1"/>
            </a:lvl3pPr>
            <a:lvl4pPr marL="1371192" indent="0">
              <a:buNone/>
              <a:defRPr sz="1600" b="1"/>
            </a:lvl4pPr>
            <a:lvl5pPr marL="1828255" indent="0">
              <a:buNone/>
              <a:defRPr sz="1600" b="1"/>
            </a:lvl5pPr>
            <a:lvl6pPr marL="2285322" indent="0">
              <a:buNone/>
              <a:defRPr sz="1600" b="1"/>
            </a:lvl6pPr>
            <a:lvl7pPr marL="2742385" indent="0">
              <a:buNone/>
              <a:defRPr sz="1600" b="1"/>
            </a:lvl7pPr>
            <a:lvl8pPr marL="3199448" indent="0">
              <a:buNone/>
              <a:defRPr sz="1600" b="1"/>
            </a:lvl8pPr>
            <a:lvl9pPr marL="3656515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2174883"/>
            <a:ext cx="4041777" cy="395128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25 Apr 2012</a:t>
            </a:r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NSDI'12</a:t>
            </a:r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6F19-1D91-4AB6-A289-00E8E86BAF50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949727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25 Apr 2012</a:t>
            </a:r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NSDI'12</a:t>
            </a:r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6F19-1D91-4AB6-A289-00E8E86BAF50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7655463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25 Apr 2012</a:t>
            </a:r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NSDI'12</a:t>
            </a:r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6F19-1D91-4AB6-A289-00E8E86BAF50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845587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48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5" y="273057"/>
            <a:ext cx="5111750" cy="5853113"/>
          </a:xfrm>
        </p:spPr>
        <p:txBody>
          <a:bodyPr/>
          <a:lstStyle>
            <a:lvl1pPr>
              <a:defRPr sz="33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8"/>
            <a:ext cx="3008313" cy="4691062"/>
          </a:xfrm>
        </p:spPr>
        <p:txBody>
          <a:bodyPr/>
          <a:lstStyle>
            <a:lvl1pPr marL="0" indent="0">
              <a:buNone/>
              <a:defRPr sz="1200"/>
            </a:lvl1pPr>
            <a:lvl2pPr marL="457063" indent="0">
              <a:buNone/>
              <a:defRPr sz="1200"/>
            </a:lvl2pPr>
            <a:lvl3pPr marL="914130" indent="0">
              <a:buNone/>
              <a:defRPr sz="800"/>
            </a:lvl3pPr>
            <a:lvl4pPr marL="1371192" indent="0">
              <a:buNone/>
              <a:defRPr sz="800"/>
            </a:lvl4pPr>
            <a:lvl5pPr marL="1828255" indent="0">
              <a:buNone/>
              <a:defRPr sz="800"/>
            </a:lvl5pPr>
            <a:lvl6pPr marL="2285322" indent="0">
              <a:buNone/>
              <a:defRPr sz="800"/>
            </a:lvl6pPr>
            <a:lvl7pPr marL="2742385" indent="0">
              <a:buNone/>
              <a:defRPr sz="800"/>
            </a:lvl7pPr>
            <a:lvl8pPr marL="3199448" indent="0">
              <a:buNone/>
              <a:defRPr sz="800"/>
            </a:lvl8pPr>
            <a:lvl9pPr marL="3656515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25 Apr 2012</a:t>
            </a:r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NSDI'12</a:t>
            </a:r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6F19-1D91-4AB6-A289-00E8E86BAF50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46361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B44D9-DFF6-9441-A9F4-E6B332F39273}" type="datetimeFigureOut">
              <a:rPr lang="en-US" smtClean="0"/>
              <a:t>9/18/14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EEE8F-1A59-CF41-BFB2-D286D9B7AC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67878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7" y="4800611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7" y="612785"/>
            <a:ext cx="5486400" cy="4114801"/>
          </a:xfrm>
        </p:spPr>
        <p:txBody>
          <a:bodyPr/>
          <a:lstStyle>
            <a:lvl1pPr marL="0" indent="0">
              <a:buNone/>
              <a:defRPr sz="3300"/>
            </a:lvl1pPr>
            <a:lvl2pPr marL="457063" indent="0">
              <a:buNone/>
              <a:defRPr sz="2800"/>
            </a:lvl2pPr>
            <a:lvl3pPr marL="914130" indent="0">
              <a:buNone/>
              <a:defRPr sz="2400"/>
            </a:lvl3pPr>
            <a:lvl4pPr marL="1371192" indent="0">
              <a:buNone/>
              <a:defRPr sz="2000"/>
            </a:lvl4pPr>
            <a:lvl5pPr marL="1828255" indent="0">
              <a:buNone/>
              <a:defRPr sz="2000"/>
            </a:lvl5pPr>
            <a:lvl6pPr marL="2285322" indent="0">
              <a:buNone/>
              <a:defRPr sz="2000"/>
            </a:lvl6pPr>
            <a:lvl7pPr marL="2742385" indent="0">
              <a:buNone/>
              <a:defRPr sz="2000"/>
            </a:lvl7pPr>
            <a:lvl8pPr marL="3199448" indent="0">
              <a:buNone/>
              <a:defRPr sz="2000"/>
            </a:lvl8pPr>
            <a:lvl9pPr marL="3656515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7" y="5367344"/>
            <a:ext cx="5486400" cy="804864"/>
          </a:xfrm>
        </p:spPr>
        <p:txBody>
          <a:bodyPr/>
          <a:lstStyle>
            <a:lvl1pPr marL="0" indent="0">
              <a:buNone/>
              <a:defRPr sz="1200"/>
            </a:lvl1pPr>
            <a:lvl2pPr marL="457063" indent="0">
              <a:buNone/>
              <a:defRPr sz="1200"/>
            </a:lvl2pPr>
            <a:lvl3pPr marL="914130" indent="0">
              <a:buNone/>
              <a:defRPr sz="800"/>
            </a:lvl3pPr>
            <a:lvl4pPr marL="1371192" indent="0">
              <a:buNone/>
              <a:defRPr sz="800"/>
            </a:lvl4pPr>
            <a:lvl5pPr marL="1828255" indent="0">
              <a:buNone/>
              <a:defRPr sz="800"/>
            </a:lvl5pPr>
            <a:lvl6pPr marL="2285322" indent="0">
              <a:buNone/>
              <a:defRPr sz="800"/>
            </a:lvl6pPr>
            <a:lvl7pPr marL="2742385" indent="0">
              <a:buNone/>
              <a:defRPr sz="800"/>
            </a:lvl7pPr>
            <a:lvl8pPr marL="3199448" indent="0">
              <a:buNone/>
              <a:defRPr sz="800"/>
            </a:lvl8pPr>
            <a:lvl9pPr marL="3656515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25 Apr 2012</a:t>
            </a:r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NSDI'12</a:t>
            </a:r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6F19-1D91-4AB6-A289-00E8E86BAF50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9865842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25 Apr 2012</a:t>
            </a:r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NSDI'12</a:t>
            </a:r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6F19-1D91-4AB6-A289-00E8E86BAF50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7808554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25 Apr 2012</a:t>
            </a:r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NSDI'12</a:t>
            </a:r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6F19-1D91-4AB6-A289-00E8E86BAF50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7978970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57319"/>
            <a:ext cx="8915400" cy="8778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034553"/>
            <a:ext cx="8001000" cy="3823447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  <a:latin typeface="Century Gothic"/>
              </a:rPr>
              <a:pPr/>
              <a:t>9/18/14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  <a:latin typeface="Century Gothic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  <a:latin typeface="Century Gothic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  <a:latin typeface="Century Gothic"/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94502928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  <a:latin typeface="Century Gothic"/>
              </a:rPr>
              <a:pPr/>
              <a:t>9/18/14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  <a:latin typeface="Century Gothic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  <a:latin typeface="Century Gothic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  <a:latin typeface="Century Gothic"/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92407082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025435"/>
            <a:ext cx="89154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943600"/>
            <a:ext cx="8001000" cy="91440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91440" rIns="274320" bIns="91440" rtlCol="0" anchor="t" anchorCtr="0"/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  <a:latin typeface="Century Gothic"/>
              </a:rPr>
              <a:pPr/>
              <a:t>9/18/14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  <a:latin typeface="Century Gothic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  <a:latin typeface="Century Gothic"/>
            </a:endParaRP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38862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8779719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00399"/>
            <a:ext cx="8915400" cy="2286000"/>
          </a:xfrm>
          <a:solidFill>
            <a:schemeClr val="tx2"/>
          </a:solidFill>
        </p:spPr>
        <p:txBody>
          <a:bodyPr vert="horz" lIns="1188720" tIns="45720" rIns="274320" bIns="45720" rtlCol="0" anchor="b" anchorCtr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484607"/>
            <a:ext cx="8001000" cy="77724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ctr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  <a:latin typeface="Century Gothic"/>
              </a:rPr>
              <a:pPr/>
              <a:t>9/18/14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  <a:latin typeface="Century Gothic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  <a:latin typeface="Century Gothic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  <a:latin typeface="Century Gothic"/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8311078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  <a:latin typeface="Century Gothic"/>
              </a:rPr>
              <a:pPr/>
              <a:t>9/18/14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  <a:latin typeface="Century Gothic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  <a:latin typeface="Century Gothic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  <a:latin typeface="Century Gothic"/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23369624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588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588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7534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7534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  <a:latin typeface="Century Gothic"/>
              </a:rPr>
              <a:pPr/>
              <a:t>9/18/14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  <a:latin typeface="Century Gothic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20588" y="188259"/>
            <a:ext cx="2895600" cy="365125"/>
          </a:xfrm>
        </p:spPr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  <a:latin typeface="Century Gothic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  <a:latin typeface="Century Gothic"/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  <a:latin typeface="Century Gothic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049025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  <a:latin typeface="Century Gothic"/>
              </a:rPr>
              <a:pPr/>
              <a:t>9/18/14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  <a:latin typeface="Century Gothic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  <a:latin typeface="Century Gothic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  <a:latin typeface="Century Gothic"/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844959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B44D9-DFF6-9441-A9F4-E6B332F39273}" type="datetimeFigureOut">
              <a:rPr lang="en-US" smtClean="0"/>
              <a:t>9/18/14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EEE8F-1A59-CF41-BFB2-D286D9B7AC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8110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  <a:latin typeface="Century Gothic"/>
              </a:rPr>
              <a:pPr/>
              <a:t>9/18/14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  <a:latin typeface="Century Gothic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  <a:latin typeface="Century Gothic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  <a:latin typeface="Century Gothic"/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5834202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7534" y="2590800"/>
            <a:ext cx="3566160" cy="36861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2000"/>
            </a:lvl6pPr>
            <a:lvl7pPr marL="2055813" indent="-344488">
              <a:defRPr sz="2000"/>
            </a:lvl7pPr>
            <a:lvl8pPr marL="2055813" indent="-344488">
              <a:defRPr sz="2000"/>
            </a:lvl8pPr>
            <a:lvl9pPr marL="2055813" indent="-344488"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952" y="2039111"/>
            <a:ext cx="356616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  <a:latin typeface="Century Gothic"/>
              </a:rPr>
              <a:pPr/>
              <a:t>9/18/14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  <a:latin typeface="Century Gothic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  <a:latin typeface="Century Gothic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  <a:latin typeface="Century Gothic"/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17216086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7987" y="2048256"/>
            <a:ext cx="3427413" cy="420624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039112"/>
            <a:ext cx="457200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  <a:latin typeface="Century Gothic"/>
              </a:rPr>
              <a:pPr/>
              <a:t>9/18/14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  <a:latin typeface="Century Gothic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  <a:latin typeface="Century Gothic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  <a:latin typeface="Century Gothic"/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73969264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  <a:latin typeface="Century Gothic"/>
              </a:rPr>
              <a:pPr/>
              <a:t>9/18/14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  <a:latin typeface="Century Gothic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  <a:latin typeface="Century Gothic"/>
            </a:endParaRP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4490457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  <a:latin typeface="Century Gothic"/>
              </a:rPr>
              <a:pPr/>
              <a:t>9/18/14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  <a:latin typeface="Century Gothic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  <a:latin typeface="Century Gothic"/>
            </a:endParaRP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28616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4743816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  <a:latin typeface="Century Gothic"/>
              </a:rPr>
              <a:pPr/>
              <a:t>9/18/14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  <a:latin typeface="Century Gothic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  <a:latin typeface="Century Gothic"/>
            </a:endParaRP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6601968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543800" y="1129553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543800" y="2629169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3349310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  <a:latin typeface="Century Gothic"/>
              </a:rPr>
              <a:pPr/>
              <a:t>9/18/14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  <a:latin typeface="Century Gothic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  <a:latin typeface="Century Gothic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  <a:latin typeface="Century Gothic"/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47557928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7553" y="1129554"/>
            <a:ext cx="914400" cy="5533278"/>
          </a:xfrm>
        </p:spPr>
        <p:txBody>
          <a:bodyPr vert="eaVert" lIns="274320" tIns="685800" bIns="68580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1734671"/>
            <a:ext cx="6426200" cy="4542304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  <a:latin typeface="Century Gothic"/>
              </a:rPr>
              <a:pPr/>
              <a:t>9/18/14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  <a:latin typeface="Century Gothic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  <a:latin typeface="Century Gothic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  <a:latin typeface="Century Gothic"/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630510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B44D9-DFF6-9441-A9F4-E6B332F39273}" type="datetimeFigureOut">
              <a:rPr lang="en-US" smtClean="0"/>
              <a:t>9/18/14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EEE8F-1A59-CF41-BFB2-D286D9B7AC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677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B44D9-DFF6-9441-A9F4-E6B332F39273}" type="datetimeFigureOut">
              <a:rPr lang="en-US" smtClean="0"/>
              <a:t>9/18/14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EEE8F-1A59-CF41-BFB2-D286D9B7AC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745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B44D9-DFF6-9441-A9F4-E6B332F39273}" type="datetimeFigureOut">
              <a:rPr lang="en-US" smtClean="0"/>
              <a:t>9/18/14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EEE8F-1A59-CF41-BFB2-D286D9B7AC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940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B44D9-DFF6-9441-A9F4-E6B332F39273}" type="datetimeFigureOut">
              <a:rPr lang="en-US" smtClean="0"/>
              <a:t>9/18/14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EEE8F-1A59-CF41-BFB2-D286D9B7AC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738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B44D9-DFF6-9441-A9F4-E6B332F39273}" type="datetimeFigureOut">
              <a:rPr lang="en-US" smtClean="0"/>
              <a:t>9/18/14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EEE8F-1A59-CF41-BFB2-D286D9B7AC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468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B44D9-DFF6-9441-A9F4-E6B332F39273}" type="datetimeFigureOut">
              <a:rPr lang="en-US" smtClean="0"/>
              <a:t>9/18/14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EEE8F-1A59-CF41-BFB2-D286D9B7AC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055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<Relationship Id="rId15" Type="http://schemas.openxmlformats.org/officeDocument/2006/relationships/slideLayout" Target="../slideLayouts/slideLayout37.xml"/><Relationship Id="rId16" Type="http://schemas.openxmlformats.org/officeDocument/2006/relationships/theme" Target="../theme/theme3.xml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3B44D9-DFF6-9441-A9F4-E6B332F39273}" type="datetimeFigureOut">
              <a:rPr lang="en-US" smtClean="0"/>
              <a:t>9/18/14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CEEE8F-1A59-CF41-BFB2-D286D9B7AC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252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15" tIns="45703" rIns="91415" bIns="45703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199"/>
            <a:ext cx="8229600" cy="4525962"/>
          </a:xfrm>
          <a:prstGeom prst="rect">
            <a:avLst/>
          </a:prstGeom>
        </p:spPr>
        <p:txBody>
          <a:bodyPr vert="horz" lIns="91415" tIns="45703" rIns="91415" bIns="45703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5785"/>
            <a:ext cx="2133600" cy="365123"/>
          </a:xfrm>
          <a:prstGeom prst="rect">
            <a:avLst/>
          </a:prstGeom>
        </p:spPr>
        <p:txBody>
          <a:bodyPr vert="horz" lIns="91415" tIns="45703" rIns="91415" bIns="45703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130"/>
            <a:r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25 Apr 2012</a:t>
            </a:r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75785"/>
            <a:ext cx="2895600" cy="365123"/>
          </a:xfrm>
          <a:prstGeom prst="rect">
            <a:avLst/>
          </a:prstGeom>
        </p:spPr>
        <p:txBody>
          <a:bodyPr vert="horz" lIns="91415" tIns="45703" rIns="91415" bIns="45703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130"/>
            <a:r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NSDI'12</a:t>
            </a:r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75785"/>
            <a:ext cx="2133600" cy="365123"/>
          </a:xfrm>
          <a:prstGeom prst="rect">
            <a:avLst/>
          </a:prstGeom>
        </p:spPr>
        <p:txBody>
          <a:bodyPr vert="horz" lIns="91415" tIns="45703" rIns="91415" bIns="45703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130"/>
            <a:fld id="{1AD16F19-1D91-4AB6-A289-00E8E86BAF50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914130"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45237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ctr" defTabSz="914130" rtl="0" eaLnBrk="1" latinLnBrk="0" hangingPunct="1">
        <a:spcBef>
          <a:spcPct val="0"/>
        </a:spcBef>
        <a:buNone/>
        <a:defRPr sz="4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798" indent="-342798" algn="l" defTabSz="914130" rtl="0" eaLnBrk="1" latinLnBrk="0" hangingPunct="1">
        <a:spcBef>
          <a:spcPct val="20000"/>
        </a:spcBef>
        <a:buFont typeface="Arial" pitchFamily="34" charset="0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1pPr>
      <a:lvl2pPr marL="742731" indent="-285668" algn="l" defTabSz="91413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659" indent="-228533" algn="l" defTabSz="91413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726" indent="-228533" algn="l" defTabSz="91413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789" indent="-228533" algn="l" defTabSz="91413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852" indent="-228533" algn="l" defTabSz="91413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918" indent="-228533" algn="l" defTabSz="91413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981" indent="-228533" algn="l" defTabSz="91413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044" indent="-228533" algn="l" defTabSz="91413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3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3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30" algn="l" defTabSz="91413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92" algn="l" defTabSz="91413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5" algn="l" defTabSz="91413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22" algn="l" defTabSz="91413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385" algn="l" defTabSz="91413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8" algn="l" defTabSz="91413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515" algn="l" defTabSz="91413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123856"/>
            <a:ext cx="8913813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2595562"/>
            <a:ext cx="7610476" cy="3670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defTabSz="914400"/>
            <a:fld id="{70FAA508-F0CD-46EA-95FB-26B559A0B5D9}" type="datetimeFigureOut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  <a:latin typeface="Century Gothic"/>
              </a:rPr>
              <a:pPr defTabSz="914400"/>
              <a:t>9/18/14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  <a:latin typeface="Century Gothic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defTabSz="914400"/>
            <a:endParaRPr lang="en-US">
              <a:solidFill>
                <a:prstClr val="black">
                  <a:lumMod val="65000"/>
                  <a:lumOff val="35000"/>
                </a:prstClr>
              </a:solidFill>
              <a:latin typeface="Century Gothic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5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defTabSz="914400"/>
            <a:fld id="{4A822907-8A9D-4F6B-98F6-913902AD56B5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  <a:latin typeface="Century Gothic"/>
              </a:rPr>
              <a:pPr defTabSz="914400"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  <a:latin typeface="Century Gothic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>
              <a:solidFill>
                <a:prstClr val="white"/>
              </a:solidFill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933670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</p:sldLayoutIdLst>
  <p:txStyles>
    <p:titleStyle>
      <a:lvl1pPr marL="0" indent="0"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0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1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8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slideLayout" Target="../slideLayouts/slideLayout24.xml"/><Relationship Id="rId3" Type="http://schemas.openxmlformats.org/officeDocument/2006/relationships/notesSlide" Target="../notesSlides/notesSlide29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tags" Target="../tags/tag2.xml"/><Relationship Id="rId2" Type="http://schemas.openxmlformats.org/officeDocument/2006/relationships/slideLayout" Target="../slideLayouts/slideLayout24.xml"/><Relationship Id="rId3" Type="http://schemas.openxmlformats.org/officeDocument/2006/relationships/notesSlide" Target="../notesSlides/notesSlide30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tags" Target="../tags/tag3.xml"/><Relationship Id="rId2" Type="http://schemas.openxmlformats.org/officeDocument/2006/relationships/slideLayout" Target="../slideLayouts/slideLayout24.xml"/><Relationship Id="rId3" Type="http://schemas.openxmlformats.org/officeDocument/2006/relationships/notesSlide" Target="../notesSlides/notesSlide3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3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4" Type="http://schemas.openxmlformats.org/officeDocument/2006/relationships/oleObject" Target="../embeddings/Microsoft_Equation1.bin"/><Relationship Id="rId5" Type="http://schemas.openxmlformats.org/officeDocument/2006/relationships/image" Target="../media/image12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3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3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6416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are bugs discovered?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/>
              <a:buChar char="•"/>
            </a:pPr>
            <a:r>
              <a:rPr lang="en-US" sz="3800" dirty="0" smtClean="0"/>
              <a:t>On developer’s local machine </a:t>
            </a:r>
          </a:p>
          <a:p>
            <a:pPr lvl="2"/>
            <a:r>
              <a:rPr lang="en-US" sz="3400" dirty="0" smtClean="0"/>
              <a:t>(unit and integration tests)</a:t>
            </a:r>
          </a:p>
          <a:p>
            <a:pPr lvl="1">
              <a:buFont typeface="Arial"/>
              <a:buChar char="•"/>
            </a:pPr>
            <a:r>
              <a:rPr lang="en-US" sz="4000" dirty="0" smtClean="0"/>
              <a:t>In production environment</a:t>
            </a:r>
          </a:p>
          <a:p>
            <a:pPr lvl="1">
              <a:buFont typeface="Arial"/>
              <a:buChar char="•"/>
            </a:pPr>
            <a:r>
              <a:rPr lang="en-US" sz="4000" dirty="0" smtClean="0"/>
              <a:t>On quality assurance </a:t>
            </a:r>
            <a:r>
              <a:rPr lang="en-US" sz="4000" dirty="0" err="1" smtClean="0"/>
              <a:t>testbed</a:t>
            </a:r>
            <a:endParaRPr lang="en-US" sz="40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8145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Code?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2" indent="0" defTabSz="914130">
              <a:spcBef>
                <a:spcPts val="0"/>
              </a:spcBef>
              <a:buNone/>
              <a:defRPr/>
            </a:pPr>
            <a:r>
              <a:rPr lang="en-US" dirty="0"/>
              <a:t>if(</a:t>
            </a:r>
            <a:r>
              <a:rPr lang="en-US" dirty="0" err="1"/>
              <a:t>pkt.dst</a:t>
            </a:r>
            <a:r>
              <a:rPr lang="en-US" dirty="0"/>
              <a:t> == broadcast)</a:t>
            </a:r>
            <a:r>
              <a:rPr lang="en-US" dirty="0" smtClean="0"/>
              <a:t>{</a:t>
            </a:r>
          </a:p>
          <a:p>
            <a:pPr marL="0" lvl="2" indent="0" defTabSz="914130">
              <a:spcBef>
                <a:spcPts val="0"/>
              </a:spcBef>
              <a:buNone/>
              <a:defRPr/>
            </a:pPr>
            <a:endParaRPr lang="en-US" dirty="0"/>
          </a:p>
          <a:p>
            <a:pPr marL="0" lvl="2" indent="0" defTabSz="914130">
              <a:spcBef>
                <a:spcPts val="0"/>
              </a:spcBef>
              <a:buNone/>
              <a:defRPr/>
            </a:pPr>
            <a:r>
              <a:rPr lang="en-US" dirty="0"/>
              <a:t>	if(</a:t>
            </a:r>
            <a:r>
              <a:rPr lang="en-US" dirty="0" err="1"/>
              <a:t>mactable.exists</a:t>
            </a:r>
            <a:r>
              <a:rPr lang="en-US" dirty="0"/>
              <a:t>(</a:t>
            </a:r>
            <a:r>
              <a:rPr lang="en-US" dirty="0" err="1"/>
              <a:t>pkt.dst</a:t>
            </a:r>
            <a:r>
              <a:rPr lang="en-US" dirty="0"/>
              <a:t>)){</a:t>
            </a:r>
          </a:p>
          <a:p>
            <a:pPr marL="0" lvl="2" indent="0" defTabSz="914130">
              <a:spcBef>
                <a:spcPts val="0"/>
              </a:spcBef>
              <a:buNone/>
              <a:defRPr/>
            </a:pPr>
            <a:r>
              <a:rPr lang="en-US" dirty="0"/>
              <a:t>		</a:t>
            </a:r>
            <a:r>
              <a:rPr lang="en-US" dirty="0" err="1"/>
              <a:t>installrule</a:t>
            </a:r>
            <a:r>
              <a:rPr lang="en-US" dirty="0"/>
              <a:t>()</a:t>
            </a:r>
          </a:p>
          <a:p>
            <a:pPr marL="0" lvl="2" indent="0" defTabSz="914130">
              <a:spcBef>
                <a:spcPts val="0"/>
              </a:spcBef>
              <a:buNone/>
              <a:defRPr/>
            </a:pPr>
            <a:r>
              <a:rPr lang="en-US" dirty="0"/>
              <a:t>		</a:t>
            </a:r>
            <a:r>
              <a:rPr lang="en-US" dirty="0" err="1"/>
              <a:t>fwdpkt</a:t>
            </a:r>
            <a:r>
              <a:rPr lang="en-US" dirty="0"/>
              <a:t>()</a:t>
            </a:r>
          </a:p>
          <a:p>
            <a:pPr marL="0" lvl="2" indent="0" defTabSz="914130">
              <a:spcBef>
                <a:spcPts val="0"/>
              </a:spcBef>
              <a:buNone/>
              <a:defRPr/>
            </a:pPr>
            <a:r>
              <a:rPr lang="en-US" dirty="0"/>
              <a:t>	</a:t>
            </a:r>
            <a:r>
              <a:rPr lang="en-US" dirty="0" smtClean="0"/>
              <a:t>}</a:t>
            </a:r>
          </a:p>
          <a:p>
            <a:pPr marL="0" lvl="2" indent="0" defTabSz="914130">
              <a:spcBef>
                <a:spcPts val="0"/>
              </a:spcBef>
              <a:buNone/>
              <a:defRPr/>
            </a:pPr>
            <a:endParaRPr lang="en-US" dirty="0"/>
          </a:p>
          <a:p>
            <a:pPr marL="0" lvl="2" indent="0" defTabSz="914130">
              <a:spcBef>
                <a:spcPts val="0"/>
              </a:spcBef>
              <a:buNone/>
              <a:defRPr/>
            </a:pPr>
            <a:r>
              <a:rPr lang="en-US" dirty="0"/>
              <a:t>}</a:t>
            </a:r>
          </a:p>
          <a:p>
            <a:pPr marL="0" lvl="2" indent="0" defTabSz="914130">
              <a:spcBef>
                <a:spcPts val="0"/>
              </a:spcBef>
              <a:buNone/>
              <a:defRPr/>
            </a:pPr>
            <a:r>
              <a:rPr lang="en-US" dirty="0"/>
              <a:t>Else{</a:t>
            </a:r>
          </a:p>
          <a:p>
            <a:pPr marL="0" lvl="2" indent="0" defTabSz="914130">
              <a:spcBef>
                <a:spcPts val="0"/>
              </a:spcBef>
              <a:buNone/>
              <a:defRPr/>
            </a:pPr>
            <a:r>
              <a:rPr lang="en-US" dirty="0"/>
              <a:t>	</a:t>
            </a:r>
            <a:r>
              <a:rPr lang="en-US" dirty="0" err="1"/>
              <a:t>floodpkt</a:t>
            </a:r>
            <a:r>
              <a:rPr lang="en-US" dirty="0"/>
              <a:t>()</a:t>
            </a:r>
          </a:p>
          <a:p>
            <a:pPr marL="0" lvl="2" indent="0" defTabSz="914130">
              <a:spcBef>
                <a:spcPts val="0"/>
              </a:spcBef>
              <a:buNone/>
              <a:defRPr/>
            </a:pPr>
            <a:r>
              <a:rPr lang="en-US" dirty="0"/>
              <a:t>}</a:t>
            </a:r>
          </a:p>
          <a:p>
            <a:endParaRPr lang="en-US" dirty="0"/>
          </a:p>
        </p:txBody>
      </p:sp>
      <p:pic>
        <p:nvPicPr>
          <p:cNvPr id="4" name="Picture 3" descr="C:\Documents and Settings\maysam\Local Settings\Temporary Internet Files\Content.IE5\G2CNU7NB\MCj04380280000[1]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75945" y="2568345"/>
            <a:ext cx="992028" cy="87531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654976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Programming Languages Approach to Debugging: Take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Model Checking: model the program as a state machine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State: all the variables in the system</a:t>
            </a:r>
          </a:p>
          <a:p>
            <a:pPr lvl="1"/>
            <a:r>
              <a:rPr lang="en-US" dirty="0" smtClean="0"/>
              <a:t>Transition: Events that change the values of the variables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0134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State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25 Apr 2012</a:t>
            </a:r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NSDI'12</a:t>
            </a:r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6F19-1D91-4AB6-A289-00E8E86BAF50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lowchart: Connector 5"/>
          <p:cNvSpPr/>
          <p:nvPr/>
        </p:nvSpPr>
        <p:spPr>
          <a:xfrm>
            <a:off x="152400" y="3105242"/>
            <a:ext cx="950976" cy="952316"/>
          </a:xfrm>
          <a:prstGeom prst="flowChartConnector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66672" rIns="0" bIns="166672" rtlCol="0" anchor="ctr"/>
          <a:lstStyle/>
          <a:p>
            <a:pPr algn="ctr" defTabSz="914130"/>
            <a:r>
              <a:rPr lang="en-US" sz="2000" dirty="0">
                <a:solidFill>
                  <a:prstClr val="black"/>
                </a:solidFill>
                <a:latin typeface="Calibri"/>
                <a:cs typeface="Arial" pitchFamily="34" charset="0"/>
              </a:rPr>
              <a:t>State</a:t>
            </a:r>
            <a:endParaRPr lang="en-US" sz="2000" baseline="-25000" dirty="0">
              <a:solidFill>
                <a:prstClr val="black"/>
              </a:solidFill>
              <a:latin typeface="Calibri"/>
              <a:cs typeface="Arial" pitchFamily="34" charset="0"/>
            </a:endParaRPr>
          </a:p>
        </p:txBody>
      </p:sp>
      <p:sp>
        <p:nvSpPr>
          <p:cNvPr id="7" name="Left Brace 6"/>
          <p:cNvSpPr/>
          <p:nvPr/>
        </p:nvSpPr>
        <p:spPr>
          <a:xfrm>
            <a:off x="1295400" y="1371600"/>
            <a:ext cx="609600" cy="4419600"/>
          </a:xfrm>
          <a:prstGeom prst="leftBrace">
            <a:avLst>
              <a:gd name="adj1" fmla="val 49429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4130"/>
            <a:endParaRPr lang="en-US" sz="16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71178" y="1371600"/>
            <a:ext cx="47965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130"/>
            <a:r>
              <a:rPr lang="en-US" sz="3200" b="1" dirty="0">
                <a:solidFill>
                  <a:prstClr val="black"/>
                </a:solidFill>
                <a:latin typeface="Calibri"/>
              </a:rPr>
              <a:t>Controller</a:t>
            </a:r>
            <a:r>
              <a:rPr lang="en-US" sz="3200" dirty="0">
                <a:solidFill>
                  <a:prstClr val="black"/>
                </a:solidFill>
                <a:latin typeface="Calibri"/>
              </a:rPr>
              <a:t> (global variables)</a:t>
            </a:r>
            <a:endParaRPr lang="en-US" sz="3200" dirty="0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1981200" y="2286000"/>
            <a:ext cx="7098472" cy="3733800"/>
            <a:chOff x="1981200" y="2286000"/>
            <a:chExt cx="7098472" cy="3733800"/>
          </a:xfrm>
        </p:grpSpPr>
        <p:sp>
          <p:nvSpPr>
            <p:cNvPr id="13" name="Rounded Rectangle 12"/>
            <p:cNvSpPr/>
            <p:nvPr/>
          </p:nvSpPr>
          <p:spPr>
            <a:xfrm>
              <a:off x="1981200" y="2286000"/>
              <a:ext cx="7020986" cy="373380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57150">
              <a:solidFill>
                <a:srgbClr val="C00000"/>
              </a:solidFill>
            </a:ln>
          </p:spPr>
          <p:txBody>
            <a:bodyPr wrap="none" rtlCol="0" anchor="t">
              <a:noAutofit/>
            </a:bodyPr>
            <a:lstStyle/>
            <a:p>
              <a:pPr defTabSz="914130"/>
              <a:r>
                <a:rPr lang="en-US" sz="3200" b="1" dirty="0">
                  <a:solidFill>
                    <a:srgbClr val="C00000"/>
                  </a:solidFill>
                  <a:latin typeface="Calibri"/>
                </a:rPr>
                <a:t>Environment:</a:t>
              </a:r>
              <a:endParaRPr lang="en-US" sz="3200" b="1" dirty="0">
                <a:solidFill>
                  <a:srgbClr val="C00000"/>
                </a:solidFill>
                <a:latin typeface="Calibri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171178" y="2954675"/>
              <a:ext cx="6584110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130"/>
              <a:r>
                <a:rPr lang="en-US" sz="3200" b="1" dirty="0">
                  <a:solidFill>
                    <a:prstClr val="black"/>
                  </a:solidFill>
                  <a:latin typeface="Calibri"/>
                </a:rPr>
                <a:t>Switches</a:t>
              </a:r>
              <a:r>
                <a:rPr lang="en-US" sz="3200" dirty="0">
                  <a:solidFill>
                    <a:prstClr val="black"/>
                  </a:solidFill>
                  <a:latin typeface="Calibri"/>
                </a:rPr>
                <a:t> (flow table, OpenFlow agent)</a:t>
              </a:r>
            </a:p>
            <a:p>
              <a:pPr defTabSz="914130"/>
              <a:r>
                <a:rPr lang="en-US" sz="3200" dirty="0">
                  <a:solidFill>
                    <a:prstClr val="black"/>
                  </a:solidFill>
                  <a:latin typeface="Calibri"/>
                </a:rPr>
                <a:t>	S</a:t>
              </a:r>
              <a:r>
                <a:rPr lang="en-US" sz="3200" dirty="0">
                  <a:solidFill>
                    <a:prstClr val="black"/>
                  </a:solidFill>
                  <a:latin typeface="Calibri"/>
                </a:rPr>
                <a:t>implified switch model</a:t>
              </a:r>
              <a:endParaRPr lang="en-US" sz="32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171178" y="4080550"/>
              <a:ext cx="4907497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130"/>
              <a:r>
                <a:rPr lang="en-US" sz="3200" b="1" dirty="0">
                  <a:solidFill>
                    <a:prstClr val="black"/>
                  </a:solidFill>
                  <a:latin typeface="Calibri"/>
                </a:rPr>
                <a:t>End-hosts</a:t>
              </a:r>
              <a:r>
                <a:rPr lang="en-US" sz="3200" dirty="0">
                  <a:solidFill>
                    <a:prstClr val="black"/>
                  </a:solidFill>
                  <a:latin typeface="Calibri"/>
                </a:rPr>
                <a:t> (network stack)</a:t>
              </a:r>
            </a:p>
            <a:p>
              <a:pPr defTabSz="914130"/>
              <a:r>
                <a:rPr lang="en-US" sz="3200" dirty="0">
                  <a:solidFill>
                    <a:prstClr val="black"/>
                  </a:solidFill>
                  <a:latin typeface="Calibri"/>
                </a:rPr>
                <a:t>	</a:t>
              </a:r>
              <a:r>
                <a:rPr lang="en-US" sz="3200" dirty="0">
                  <a:solidFill>
                    <a:prstClr val="black"/>
                  </a:solidFill>
                  <a:latin typeface="Calibri"/>
                </a:rPr>
                <a:t>Simple clients/servers</a:t>
              </a:r>
              <a:endParaRPr lang="en-US" sz="32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171178" y="5206425"/>
              <a:ext cx="690849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130"/>
              <a:r>
                <a:rPr lang="en-US" sz="3200" b="1" dirty="0">
                  <a:solidFill>
                    <a:prstClr val="black"/>
                  </a:solidFill>
                  <a:latin typeface="Calibri"/>
                </a:rPr>
                <a:t>Communication channels</a:t>
              </a:r>
              <a:r>
                <a:rPr lang="en-US" sz="3200" dirty="0">
                  <a:solidFill>
                    <a:prstClr val="black"/>
                  </a:solidFill>
                  <a:latin typeface="Calibri"/>
                </a:rPr>
                <a:t> (in-flight </a:t>
              </a:r>
              <a:r>
                <a:rPr lang="en-US" sz="3200" dirty="0" err="1">
                  <a:solidFill>
                    <a:prstClr val="black"/>
                  </a:solidFill>
                  <a:latin typeface="Calibri"/>
                </a:rPr>
                <a:t>pkts</a:t>
              </a:r>
              <a:r>
                <a:rPr lang="en-US" sz="3200" dirty="0">
                  <a:solidFill>
                    <a:prstClr val="black"/>
                  </a:solidFill>
                  <a:latin typeface="Calibri"/>
                </a:rPr>
                <a:t>)</a:t>
              </a:r>
              <a:endParaRPr lang="en-US" sz="3200" dirty="0">
                <a:solidFill>
                  <a:prstClr val="black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370785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Controller</a:t>
            </a:r>
          </a:p>
          <a:p>
            <a:pPr lvl="1"/>
            <a:r>
              <a:rPr lang="en-US" dirty="0" smtClean="0"/>
              <a:t>State: All global variables</a:t>
            </a:r>
          </a:p>
          <a:p>
            <a:pPr lvl="1"/>
            <a:r>
              <a:rPr lang="en-US" dirty="0" smtClean="0"/>
              <a:t>Transitions: </a:t>
            </a:r>
            <a:r>
              <a:rPr lang="en-US" dirty="0" err="1" smtClean="0"/>
              <a:t>pkt</a:t>
            </a:r>
            <a:r>
              <a:rPr lang="en-US" dirty="0" smtClean="0"/>
              <a:t>-in events, function calls</a:t>
            </a:r>
            <a:endParaRPr lang="en-US" dirty="0"/>
          </a:p>
          <a:p>
            <a:r>
              <a:rPr lang="en-US" dirty="0" err="1" smtClean="0"/>
              <a:t>Endhost</a:t>
            </a:r>
            <a:endParaRPr lang="en-US" dirty="0" smtClean="0"/>
          </a:p>
          <a:p>
            <a:pPr lvl="1"/>
            <a:r>
              <a:rPr lang="en-US" dirty="0" smtClean="0"/>
              <a:t>No State</a:t>
            </a:r>
          </a:p>
          <a:p>
            <a:pPr lvl="1"/>
            <a:r>
              <a:rPr lang="en-US" dirty="0" smtClean="0"/>
              <a:t>Just Transitions: Send/Receive</a:t>
            </a:r>
          </a:p>
          <a:p>
            <a:r>
              <a:rPr lang="en-US" dirty="0" smtClean="0"/>
              <a:t>Switch</a:t>
            </a:r>
          </a:p>
          <a:p>
            <a:pPr lvl="1"/>
            <a:r>
              <a:rPr lang="en-US" dirty="0" smtClean="0"/>
              <a:t>State:  forwarding tables</a:t>
            </a:r>
          </a:p>
          <a:p>
            <a:pPr lvl="1"/>
            <a:r>
              <a:rPr lang="en-US" dirty="0" smtClean="0"/>
              <a:t>Transitions: </a:t>
            </a:r>
          </a:p>
          <a:p>
            <a:pPr lvl="2"/>
            <a:r>
              <a:rPr lang="en-US" dirty="0" err="1" smtClean="0"/>
              <a:t>process_pkt</a:t>
            </a:r>
            <a:r>
              <a:rPr lang="en-US" dirty="0" smtClean="0"/>
              <a:t>: e.g. forward a packet</a:t>
            </a:r>
          </a:p>
          <a:p>
            <a:pPr lvl="2"/>
            <a:r>
              <a:rPr lang="en-US" dirty="0" err="1" smtClean="0"/>
              <a:t>process_of</a:t>
            </a:r>
            <a:r>
              <a:rPr lang="en-US" dirty="0" smtClean="0"/>
              <a:t>: e.g. </a:t>
            </a:r>
            <a:r>
              <a:rPr lang="en-US" dirty="0" err="1" smtClean="0"/>
              <a:t>flowmod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89873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>
            <a:off x="-493998" y="762000"/>
            <a:ext cx="10131996" cy="6096000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81030" tIns="190515" rIns="381030" bIns="190515" rtlCol="0" anchor="t"/>
          <a:lstStyle/>
          <a:p>
            <a:pPr algn="ctr" defTabSz="914130"/>
            <a:endParaRPr lang="en-US" sz="2400">
              <a:solidFill>
                <a:prstClr val="black"/>
              </a:solidFill>
              <a:latin typeface="Calibri"/>
              <a:cs typeface="Arial" pitchFamily="34" charset="0"/>
            </a:endParaRPr>
          </a:p>
        </p:txBody>
      </p:sp>
      <p:sp>
        <p:nvSpPr>
          <p:cNvPr id="81" name="Isosceles Triangle 80"/>
          <p:cNvSpPr/>
          <p:nvPr/>
        </p:nvSpPr>
        <p:spPr>
          <a:xfrm>
            <a:off x="502567" y="762000"/>
            <a:ext cx="1981200" cy="1212703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190515" rtlCol="0" anchor="t"/>
          <a:lstStyle/>
          <a:p>
            <a:pPr algn="ctr" defTabSz="914130"/>
            <a:r>
              <a:rPr lang="en-GB" sz="2000" dirty="0">
                <a:solidFill>
                  <a:prstClr val="black"/>
                </a:solidFill>
                <a:latin typeface="Calibri"/>
                <a:cs typeface="Arial" pitchFamily="34" charset="0"/>
              </a:rPr>
              <a:t>Model Checking</a:t>
            </a:r>
            <a:endParaRPr lang="en-US" sz="2000" dirty="0">
              <a:solidFill>
                <a:prstClr val="black"/>
              </a:solidFill>
              <a:latin typeface="Calibri"/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State-Space Model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6F19-1D91-4AB6-A289-00E8E86BAF50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85" name="Group 84"/>
          <p:cNvGrpSpPr/>
          <p:nvPr/>
        </p:nvGrpSpPr>
        <p:grpSpPr>
          <a:xfrm>
            <a:off x="3213533" y="1113386"/>
            <a:ext cx="2716934" cy="2201498"/>
            <a:chOff x="3213533" y="1113386"/>
            <a:chExt cx="2716934" cy="2201498"/>
          </a:xfrm>
        </p:grpSpPr>
        <p:sp>
          <p:nvSpPr>
            <p:cNvPr id="9" name="Flowchart: Connector 8"/>
            <p:cNvSpPr/>
            <p:nvPr/>
          </p:nvSpPr>
          <p:spPr>
            <a:xfrm>
              <a:off x="4089009" y="1113386"/>
              <a:ext cx="950976" cy="952316"/>
            </a:xfrm>
            <a:prstGeom prst="flowChartConnector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166672" rIns="0" bIns="166672" rtlCol="0" anchor="ctr"/>
            <a:lstStyle/>
            <a:p>
              <a:pPr algn="ctr" defTabSz="914130"/>
              <a:r>
                <a:rPr lang="en-US" sz="2000" dirty="0">
                  <a:solidFill>
                    <a:prstClr val="black"/>
                  </a:solidFill>
                  <a:latin typeface="Calibri"/>
                  <a:cs typeface="Arial" pitchFamily="34" charset="0"/>
                </a:rPr>
                <a:t>State</a:t>
              </a:r>
              <a:br>
                <a:rPr lang="en-US" sz="2000" dirty="0">
                  <a:solidFill>
                    <a:prstClr val="black"/>
                  </a:solidFill>
                  <a:latin typeface="Calibri"/>
                  <a:cs typeface="Arial" pitchFamily="34" charset="0"/>
                </a:rPr>
              </a:br>
              <a:r>
                <a:rPr lang="en-US" sz="2000" dirty="0">
                  <a:solidFill>
                    <a:prstClr val="black"/>
                  </a:solidFill>
                  <a:latin typeface="Calibri"/>
                  <a:cs typeface="Arial" pitchFamily="34" charset="0"/>
                </a:rPr>
                <a:t>0</a:t>
              </a:r>
              <a:endParaRPr lang="en-US" sz="2000" baseline="-25000" dirty="0">
                <a:solidFill>
                  <a:prstClr val="black"/>
                </a:solidFill>
                <a:latin typeface="Calibri"/>
                <a:cs typeface="Arial" pitchFamily="34" charset="0"/>
              </a:endParaRPr>
            </a:p>
          </p:txBody>
        </p:sp>
        <p:cxnSp>
          <p:nvCxnSpPr>
            <p:cNvPr id="10" name="Straight Arrow Connector 9"/>
            <p:cNvCxnSpPr>
              <a:stCxn id="9" idx="4"/>
              <a:endCxn id="15" idx="0"/>
            </p:cNvCxnSpPr>
            <p:nvPr/>
          </p:nvCxnSpPr>
          <p:spPr>
            <a:xfrm>
              <a:off x="4564497" y="2065702"/>
              <a:ext cx="0" cy="1249182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9" idx="3"/>
              <a:endCxn id="14" idx="7"/>
            </p:cNvCxnSpPr>
            <p:nvPr/>
          </p:nvCxnSpPr>
          <p:spPr>
            <a:xfrm flipH="1">
              <a:off x="3213533" y="1926239"/>
              <a:ext cx="1014743" cy="1320188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9" idx="5"/>
              <a:endCxn id="17" idx="1"/>
            </p:cNvCxnSpPr>
            <p:nvPr/>
          </p:nvCxnSpPr>
          <p:spPr>
            <a:xfrm>
              <a:off x="4900718" y="1926239"/>
              <a:ext cx="1029749" cy="1320188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3" name="Group 82"/>
          <p:cNvGrpSpPr/>
          <p:nvPr/>
        </p:nvGrpSpPr>
        <p:grpSpPr>
          <a:xfrm>
            <a:off x="3857431" y="3314884"/>
            <a:ext cx="1424863" cy="2019116"/>
            <a:chOff x="3857431" y="3314884"/>
            <a:chExt cx="1424863" cy="2019116"/>
          </a:xfrm>
        </p:grpSpPr>
        <p:sp>
          <p:nvSpPr>
            <p:cNvPr id="15" name="Flowchart: Connector 14"/>
            <p:cNvSpPr/>
            <p:nvPr/>
          </p:nvSpPr>
          <p:spPr>
            <a:xfrm>
              <a:off x="4089009" y="3314884"/>
              <a:ext cx="950976" cy="952316"/>
            </a:xfrm>
            <a:prstGeom prst="flowChartConnector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166672" rIns="0" bIns="166672" rtlCol="0" anchor="ctr"/>
            <a:lstStyle/>
            <a:p>
              <a:pPr algn="ctr" defTabSz="914130"/>
              <a:r>
                <a:rPr lang="en-US" sz="2000" dirty="0">
                  <a:solidFill>
                    <a:prstClr val="black"/>
                  </a:solidFill>
                  <a:latin typeface="Calibri"/>
                  <a:cs typeface="Arial" pitchFamily="34" charset="0"/>
                </a:rPr>
                <a:t>State</a:t>
              </a:r>
              <a:br>
                <a:rPr lang="en-US" sz="2000" dirty="0">
                  <a:solidFill>
                    <a:prstClr val="black"/>
                  </a:solidFill>
                  <a:latin typeface="Calibri"/>
                  <a:cs typeface="Arial" pitchFamily="34" charset="0"/>
                </a:rPr>
              </a:br>
              <a:r>
                <a:rPr lang="en-US" sz="2000" dirty="0">
                  <a:solidFill>
                    <a:prstClr val="black"/>
                  </a:solidFill>
                  <a:latin typeface="Calibri"/>
                  <a:cs typeface="Arial" pitchFamily="34" charset="0"/>
                </a:rPr>
                <a:t>2</a:t>
              </a:r>
              <a:endParaRPr lang="en-US" sz="2000" baseline="-25000" dirty="0">
                <a:solidFill>
                  <a:prstClr val="black"/>
                </a:solidFill>
                <a:latin typeface="Calibri"/>
                <a:cs typeface="Arial" pitchFamily="34" charset="0"/>
              </a:endParaRPr>
            </a:p>
          </p:txBody>
        </p:sp>
        <p:cxnSp>
          <p:nvCxnSpPr>
            <p:cNvPr id="29" name="Straight Arrow Connector 28"/>
            <p:cNvCxnSpPr>
              <a:stCxn id="15" idx="3"/>
              <a:endCxn id="27" idx="0"/>
            </p:cNvCxnSpPr>
            <p:nvPr/>
          </p:nvCxnSpPr>
          <p:spPr>
            <a:xfrm flipH="1">
              <a:off x="3857431" y="4127737"/>
              <a:ext cx="370845" cy="1206263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15" idx="5"/>
              <a:endCxn id="28" idx="0"/>
            </p:cNvCxnSpPr>
            <p:nvPr/>
          </p:nvCxnSpPr>
          <p:spPr>
            <a:xfrm>
              <a:off x="4900718" y="4127737"/>
              <a:ext cx="381576" cy="1206263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3252651" y="5334000"/>
            <a:ext cx="1229397" cy="1413595"/>
            <a:chOff x="3192309" y="5334000"/>
            <a:chExt cx="1229397" cy="1413595"/>
          </a:xfrm>
        </p:grpSpPr>
        <p:sp>
          <p:nvSpPr>
            <p:cNvPr id="27" name="Flowchart: Connector 26"/>
            <p:cNvSpPr/>
            <p:nvPr/>
          </p:nvSpPr>
          <p:spPr>
            <a:xfrm>
              <a:off x="3321601" y="5334000"/>
              <a:ext cx="950976" cy="952316"/>
            </a:xfrm>
            <a:prstGeom prst="flowChartConnector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166672" rIns="0" bIns="166672" rtlCol="0" anchor="ctr"/>
            <a:lstStyle/>
            <a:p>
              <a:pPr algn="ctr" defTabSz="914130"/>
              <a:r>
                <a:rPr lang="en-US" sz="2000" dirty="0">
                  <a:solidFill>
                    <a:prstClr val="black"/>
                  </a:solidFill>
                  <a:latin typeface="Calibri"/>
                  <a:cs typeface="Arial" pitchFamily="34" charset="0"/>
                </a:rPr>
                <a:t>State</a:t>
              </a:r>
              <a:br>
                <a:rPr lang="en-US" sz="2000" dirty="0">
                  <a:solidFill>
                    <a:prstClr val="black"/>
                  </a:solidFill>
                  <a:latin typeface="Calibri"/>
                  <a:cs typeface="Arial" pitchFamily="34" charset="0"/>
                </a:rPr>
              </a:br>
              <a:r>
                <a:rPr lang="en-US" sz="2000" dirty="0">
                  <a:solidFill>
                    <a:prstClr val="black"/>
                  </a:solidFill>
                  <a:latin typeface="Calibri"/>
                  <a:cs typeface="Arial" pitchFamily="34" charset="0"/>
                </a:rPr>
                <a:t>6</a:t>
              </a:r>
              <a:endParaRPr lang="en-US" sz="2000" baseline="-25000" dirty="0">
                <a:solidFill>
                  <a:prstClr val="black"/>
                </a:solidFill>
                <a:latin typeface="Calibri"/>
                <a:cs typeface="Arial" pitchFamily="34" charset="0"/>
              </a:endParaRPr>
            </a:p>
          </p:txBody>
        </p:sp>
        <p:cxnSp>
          <p:nvCxnSpPr>
            <p:cNvPr id="30" name="Straight Arrow Connector 29"/>
            <p:cNvCxnSpPr>
              <a:stCxn id="27" idx="3"/>
            </p:cNvCxnSpPr>
            <p:nvPr/>
          </p:nvCxnSpPr>
          <p:spPr>
            <a:xfrm flipH="1">
              <a:off x="3192309" y="6146853"/>
              <a:ext cx="268559" cy="600742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27" idx="5"/>
            </p:cNvCxnSpPr>
            <p:nvPr/>
          </p:nvCxnSpPr>
          <p:spPr>
            <a:xfrm>
              <a:off x="4133310" y="6146853"/>
              <a:ext cx="288396" cy="588068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>
            <a:off x="4672527" y="5334000"/>
            <a:ext cx="1229453" cy="1400921"/>
            <a:chOff x="4779901" y="5334000"/>
            <a:chExt cx="1229453" cy="1400921"/>
          </a:xfrm>
        </p:grpSpPr>
        <p:sp>
          <p:nvSpPr>
            <p:cNvPr id="28" name="Flowchart: Connector 27"/>
            <p:cNvSpPr/>
            <p:nvPr/>
          </p:nvSpPr>
          <p:spPr>
            <a:xfrm>
              <a:off x="4914180" y="5334000"/>
              <a:ext cx="950976" cy="952316"/>
            </a:xfrm>
            <a:prstGeom prst="flowChartConnector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166672" rIns="0" bIns="166672" rtlCol="0" anchor="ctr"/>
            <a:lstStyle/>
            <a:p>
              <a:pPr algn="ctr" defTabSz="914130"/>
              <a:r>
                <a:rPr lang="en-US" sz="2000" dirty="0">
                  <a:solidFill>
                    <a:prstClr val="black"/>
                  </a:solidFill>
                  <a:latin typeface="Calibri"/>
                  <a:cs typeface="Arial" pitchFamily="34" charset="0"/>
                </a:rPr>
                <a:t>State</a:t>
              </a:r>
              <a:br>
                <a:rPr lang="en-US" sz="2000" dirty="0">
                  <a:solidFill>
                    <a:prstClr val="black"/>
                  </a:solidFill>
                  <a:latin typeface="Calibri"/>
                  <a:cs typeface="Arial" pitchFamily="34" charset="0"/>
                </a:rPr>
              </a:br>
              <a:r>
                <a:rPr lang="en-US" sz="2000" dirty="0">
                  <a:solidFill>
                    <a:prstClr val="black"/>
                  </a:solidFill>
                  <a:latin typeface="Calibri"/>
                  <a:cs typeface="Arial" pitchFamily="34" charset="0"/>
                </a:rPr>
                <a:t>7</a:t>
              </a:r>
              <a:endParaRPr lang="en-US" sz="2000" baseline="-25000" dirty="0">
                <a:solidFill>
                  <a:prstClr val="black"/>
                </a:solidFill>
                <a:latin typeface="Calibri"/>
                <a:cs typeface="Arial" pitchFamily="34" charset="0"/>
              </a:endParaRPr>
            </a:p>
          </p:txBody>
        </p:sp>
        <p:cxnSp>
          <p:nvCxnSpPr>
            <p:cNvPr id="36" name="Straight Arrow Connector 35"/>
            <p:cNvCxnSpPr>
              <a:stCxn id="28" idx="3"/>
            </p:cNvCxnSpPr>
            <p:nvPr/>
          </p:nvCxnSpPr>
          <p:spPr>
            <a:xfrm flipH="1">
              <a:off x="4779901" y="6146853"/>
              <a:ext cx="273546" cy="588068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28" idx="5"/>
            </p:cNvCxnSpPr>
            <p:nvPr/>
          </p:nvCxnSpPr>
          <p:spPr>
            <a:xfrm>
              <a:off x="5725889" y="6146853"/>
              <a:ext cx="283465" cy="588068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/>
          <p:cNvGrpSpPr/>
          <p:nvPr/>
        </p:nvGrpSpPr>
        <p:grpSpPr>
          <a:xfrm>
            <a:off x="412899" y="5334000"/>
            <a:ext cx="1229397" cy="1413595"/>
            <a:chOff x="3192309" y="5334000"/>
            <a:chExt cx="1229397" cy="1413595"/>
          </a:xfrm>
        </p:grpSpPr>
        <p:sp>
          <p:nvSpPr>
            <p:cNvPr id="46" name="Flowchart: Connector 45"/>
            <p:cNvSpPr/>
            <p:nvPr/>
          </p:nvSpPr>
          <p:spPr>
            <a:xfrm>
              <a:off x="3321601" y="5334000"/>
              <a:ext cx="950976" cy="952316"/>
            </a:xfrm>
            <a:prstGeom prst="flowChartConnector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166672" rIns="0" bIns="166672" rtlCol="0" anchor="ctr"/>
            <a:lstStyle/>
            <a:p>
              <a:pPr algn="ctr" defTabSz="914130"/>
              <a:r>
                <a:rPr lang="en-US" sz="2000" dirty="0">
                  <a:solidFill>
                    <a:prstClr val="black"/>
                  </a:solidFill>
                  <a:latin typeface="Calibri"/>
                  <a:cs typeface="Arial" pitchFamily="34" charset="0"/>
                </a:rPr>
                <a:t>State</a:t>
              </a:r>
              <a:br>
                <a:rPr lang="en-US" sz="2000" dirty="0">
                  <a:solidFill>
                    <a:prstClr val="black"/>
                  </a:solidFill>
                  <a:latin typeface="Calibri"/>
                  <a:cs typeface="Arial" pitchFamily="34" charset="0"/>
                </a:rPr>
              </a:br>
              <a:r>
                <a:rPr lang="en-US" sz="2000" dirty="0">
                  <a:solidFill>
                    <a:prstClr val="black"/>
                  </a:solidFill>
                  <a:latin typeface="Calibri"/>
                  <a:cs typeface="Arial" pitchFamily="34" charset="0"/>
                </a:rPr>
                <a:t>4</a:t>
              </a:r>
              <a:endParaRPr lang="en-US" sz="2000" baseline="-25000" dirty="0">
                <a:solidFill>
                  <a:prstClr val="black"/>
                </a:solidFill>
                <a:latin typeface="Calibri"/>
                <a:cs typeface="Arial" pitchFamily="34" charset="0"/>
              </a:endParaRPr>
            </a:p>
          </p:txBody>
        </p:sp>
        <p:cxnSp>
          <p:nvCxnSpPr>
            <p:cNvPr id="47" name="Straight Arrow Connector 46"/>
            <p:cNvCxnSpPr>
              <a:stCxn id="46" idx="3"/>
            </p:cNvCxnSpPr>
            <p:nvPr/>
          </p:nvCxnSpPr>
          <p:spPr>
            <a:xfrm flipH="1">
              <a:off x="3192309" y="6146853"/>
              <a:ext cx="268559" cy="600742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>
              <a:stCxn id="46" idx="5"/>
            </p:cNvCxnSpPr>
            <p:nvPr/>
          </p:nvCxnSpPr>
          <p:spPr>
            <a:xfrm>
              <a:off x="4133310" y="6146853"/>
              <a:ext cx="288396" cy="588068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61"/>
          <p:cNvGrpSpPr/>
          <p:nvPr/>
        </p:nvGrpSpPr>
        <p:grpSpPr>
          <a:xfrm>
            <a:off x="7512337" y="5334000"/>
            <a:ext cx="1229397" cy="1413595"/>
            <a:chOff x="3192309" y="5334000"/>
            <a:chExt cx="1229397" cy="1413595"/>
          </a:xfrm>
        </p:grpSpPr>
        <p:sp>
          <p:nvSpPr>
            <p:cNvPr id="63" name="Flowchart: Connector 62"/>
            <p:cNvSpPr/>
            <p:nvPr/>
          </p:nvSpPr>
          <p:spPr>
            <a:xfrm>
              <a:off x="3321601" y="5334000"/>
              <a:ext cx="950976" cy="952316"/>
            </a:xfrm>
            <a:prstGeom prst="flowChartConnector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166672" rIns="0" bIns="166672" rtlCol="0" anchor="ctr"/>
            <a:lstStyle/>
            <a:p>
              <a:pPr algn="ctr" defTabSz="914130"/>
              <a:r>
                <a:rPr lang="en-US" sz="2000" dirty="0">
                  <a:solidFill>
                    <a:prstClr val="black"/>
                  </a:solidFill>
                  <a:latin typeface="Calibri"/>
                  <a:cs typeface="Arial" pitchFamily="34" charset="0"/>
                </a:rPr>
                <a:t>State</a:t>
              </a:r>
              <a:br>
                <a:rPr lang="en-US" sz="2000" dirty="0">
                  <a:solidFill>
                    <a:prstClr val="black"/>
                  </a:solidFill>
                  <a:latin typeface="Calibri"/>
                  <a:cs typeface="Arial" pitchFamily="34" charset="0"/>
                </a:rPr>
              </a:br>
              <a:r>
                <a:rPr lang="en-US" sz="2000" dirty="0">
                  <a:solidFill>
                    <a:prstClr val="black"/>
                  </a:solidFill>
                  <a:latin typeface="Calibri"/>
                  <a:cs typeface="Arial" pitchFamily="34" charset="0"/>
                </a:rPr>
                <a:t>9</a:t>
              </a:r>
              <a:endParaRPr lang="en-US" sz="2000" baseline="-25000" dirty="0">
                <a:solidFill>
                  <a:prstClr val="black"/>
                </a:solidFill>
                <a:latin typeface="Calibri"/>
                <a:cs typeface="Arial" pitchFamily="34" charset="0"/>
              </a:endParaRPr>
            </a:p>
          </p:txBody>
        </p:sp>
        <p:cxnSp>
          <p:nvCxnSpPr>
            <p:cNvPr id="64" name="Straight Arrow Connector 63"/>
            <p:cNvCxnSpPr>
              <a:stCxn id="63" idx="3"/>
            </p:cNvCxnSpPr>
            <p:nvPr/>
          </p:nvCxnSpPr>
          <p:spPr>
            <a:xfrm flipH="1">
              <a:off x="3192309" y="6146853"/>
              <a:ext cx="268559" cy="600742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>
              <a:stCxn id="63" idx="5"/>
            </p:cNvCxnSpPr>
            <p:nvPr/>
          </p:nvCxnSpPr>
          <p:spPr>
            <a:xfrm>
              <a:off x="4133310" y="6146853"/>
              <a:ext cx="288396" cy="588068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2" name="Group 81"/>
          <p:cNvGrpSpPr/>
          <p:nvPr/>
        </p:nvGrpSpPr>
        <p:grpSpPr>
          <a:xfrm>
            <a:off x="1353900" y="3106964"/>
            <a:ext cx="1998900" cy="2366499"/>
            <a:chOff x="1353900" y="3106964"/>
            <a:chExt cx="1998900" cy="2366499"/>
          </a:xfrm>
        </p:grpSpPr>
        <p:sp>
          <p:nvSpPr>
            <p:cNvPr id="14" name="Flowchart: Connector 13"/>
            <p:cNvSpPr/>
            <p:nvPr/>
          </p:nvSpPr>
          <p:spPr>
            <a:xfrm>
              <a:off x="2401824" y="3106964"/>
              <a:ext cx="950976" cy="952316"/>
            </a:xfrm>
            <a:prstGeom prst="flowChartConnector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166672" rIns="0" bIns="166672" rtlCol="0" anchor="ctr"/>
            <a:lstStyle/>
            <a:p>
              <a:pPr algn="ctr" defTabSz="914130"/>
              <a:r>
                <a:rPr lang="en-US" sz="2000" dirty="0">
                  <a:solidFill>
                    <a:prstClr val="black"/>
                  </a:solidFill>
                  <a:latin typeface="Calibri"/>
                  <a:cs typeface="Arial" pitchFamily="34" charset="0"/>
                </a:rPr>
                <a:t>State</a:t>
              </a:r>
              <a:br>
                <a:rPr lang="en-US" sz="2000" dirty="0">
                  <a:solidFill>
                    <a:prstClr val="black"/>
                  </a:solidFill>
                  <a:latin typeface="Calibri"/>
                  <a:cs typeface="Arial" pitchFamily="34" charset="0"/>
                </a:rPr>
              </a:br>
              <a:r>
                <a:rPr lang="en-US" sz="2000" dirty="0">
                  <a:solidFill>
                    <a:prstClr val="black"/>
                  </a:solidFill>
                  <a:latin typeface="Calibri"/>
                  <a:cs typeface="Arial" pitchFamily="34" charset="0"/>
                </a:rPr>
                <a:t>1</a:t>
              </a:r>
              <a:endParaRPr lang="en-US" sz="2000" baseline="-25000" dirty="0">
                <a:solidFill>
                  <a:prstClr val="black"/>
                </a:solidFill>
                <a:latin typeface="Calibri"/>
                <a:cs typeface="Arial" pitchFamily="34" charset="0"/>
              </a:endParaRPr>
            </a:p>
          </p:txBody>
        </p:sp>
        <p:cxnSp>
          <p:nvCxnSpPr>
            <p:cNvPr id="66" name="Straight Arrow Connector 65"/>
            <p:cNvCxnSpPr>
              <a:stCxn id="14" idx="3"/>
              <a:endCxn id="46" idx="7"/>
            </p:cNvCxnSpPr>
            <p:nvPr/>
          </p:nvCxnSpPr>
          <p:spPr>
            <a:xfrm flipH="1">
              <a:off x="1353900" y="3919817"/>
              <a:ext cx="1187191" cy="155364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>
              <a:stCxn id="14" idx="4"/>
              <a:endCxn id="54" idx="0"/>
            </p:cNvCxnSpPr>
            <p:nvPr/>
          </p:nvCxnSpPr>
          <p:spPr>
            <a:xfrm flipH="1">
              <a:off x="2437555" y="4059280"/>
              <a:ext cx="439757" cy="127472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Group 83"/>
          <p:cNvGrpSpPr/>
          <p:nvPr/>
        </p:nvGrpSpPr>
        <p:grpSpPr>
          <a:xfrm>
            <a:off x="5791200" y="3106964"/>
            <a:ext cx="1989696" cy="2366499"/>
            <a:chOff x="5791200" y="3106964"/>
            <a:chExt cx="1989696" cy="2366499"/>
          </a:xfrm>
        </p:grpSpPr>
        <p:sp>
          <p:nvSpPr>
            <p:cNvPr id="17" name="Flowchart: Connector 16"/>
            <p:cNvSpPr/>
            <p:nvPr/>
          </p:nvSpPr>
          <p:spPr>
            <a:xfrm>
              <a:off x="5791200" y="3106964"/>
              <a:ext cx="950976" cy="952316"/>
            </a:xfrm>
            <a:prstGeom prst="flowChartConnector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166672" rIns="0" bIns="166672" rtlCol="0" anchor="ctr"/>
            <a:lstStyle/>
            <a:p>
              <a:pPr algn="ctr" defTabSz="914130"/>
              <a:r>
                <a:rPr lang="en-US" sz="2000" dirty="0">
                  <a:solidFill>
                    <a:prstClr val="black"/>
                  </a:solidFill>
                  <a:latin typeface="Calibri"/>
                  <a:cs typeface="Arial" pitchFamily="34" charset="0"/>
                </a:rPr>
                <a:t>State</a:t>
              </a:r>
              <a:br>
                <a:rPr lang="en-US" sz="2000" dirty="0">
                  <a:solidFill>
                    <a:prstClr val="black"/>
                  </a:solidFill>
                  <a:latin typeface="Calibri"/>
                  <a:cs typeface="Arial" pitchFamily="34" charset="0"/>
                </a:rPr>
              </a:br>
              <a:r>
                <a:rPr lang="en-US" sz="2000" dirty="0">
                  <a:solidFill>
                    <a:prstClr val="black"/>
                  </a:solidFill>
                  <a:latin typeface="Calibri"/>
                  <a:cs typeface="Arial" pitchFamily="34" charset="0"/>
                </a:rPr>
                <a:t>3</a:t>
              </a:r>
              <a:endParaRPr lang="en-US" sz="2000" baseline="-25000" dirty="0">
                <a:solidFill>
                  <a:prstClr val="black"/>
                </a:solidFill>
                <a:latin typeface="Calibri"/>
                <a:cs typeface="Arial" pitchFamily="34" charset="0"/>
              </a:endParaRPr>
            </a:p>
          </p:txBody>
        </p:sp>
        <p:cxnSp>
          <p:nvCxnSpPr>
            <p:cNvPr id="68" name="Straight Arrow Connector 67"/>
            <p:cNvCxnSpPr>
              <a:stCxn id="17" idx="4"/>
              <a:endCxn id="59" idx="0"/>
            </p:cNvCxnSpPr>
            <p:nvPr/>
          </p:nvCxnSpPr>
          <p:spPr>
            <a:xfrm>
              <a:off x="6266688" y="4059280"/>
              <a:ext cx="430551" cy="127472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>
              <a:stCxn id="17" idx="5"/>
              <a:endCxn id="63" idx="1"/>
            </p:cNvCxnSpPr>
            <p:nvPr/>
          </p:nvCxnSpPr>
          <p:spPr>
            <a:xfrm>
              <a:off x="6602909" y="3919817"/>
              <a:ext cx="1177987" cy="155364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/>
          <p:cNvGrpSpPr/>
          <p:nvPr/>
        </p:nvGrpSpPr>
        <p:grpSpPr>
          <a:xfrm>
            <a:off x="1832775" y="5334000"/>
            <a:ext cx="1229397" cy="1413595"/>
            <a:chOff x="3192309" y="5334000"/>
            <a:chExt cx="1229397" cy="1413595"/>
          </a:xfrm>
        </p:grpSpPr>
        <p:sp>
          <p:nvSpPr>
            <p:cNvPr id="54" name="Flowchart: Connector 53"/>
            <p:cNvSpPr/>
            <p:nvPr/>
          </p:nvSpPr>
          <p:spPr>
            <a:xfrm>
              <a:off x="3321601" y="5334000"/>
              <a:ext cx="950976" cy="952316"/>
            </a:xfrm>
            <a:prstGeom prst="flowChartConnector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166672" rIns="0" bIns="166672" rtlCol="0" anchor="ctr"/>
            <a:lstStyle/>
            <a:p>
              <a:pPr algn="ctr" defTabSz="914130"/>
              <a:r>
                <a:rPr lang="en-US" sz="2000" dirty="0">
                  <a:solidFill>
                    <a:prstClr val="black"/>
                  </a:solidFill>
                  <a:latin typeface="Calibri"/>
                  <a:cs typeface="Arial" pitchFamily="34" charset="0"/>
                </a:rPr>
                <a:t>State</a:t>
              </a:r>
              <a:br>
                <a:rPr lang="en-US" sz="2000" dirty="0">
                  <a:solidFill>
                    <a:prstClr val="black"/>
                  </a:solidFill>
                  <a:latin typeface="Calibri"/>
                  <a:cs typeface="Arial" pitchFamily="34" charset="0"/>
                </a:rPr>
              </a:br>
              <a:r>
                <a:rPr lang="en-US" sz="2000" dirty="0">
                  <a:solidFill>
                    <a:prstClr val="black"/>
                  </a:solidFill>
                  <a:latin typeface="Calibri"/>
                  <a:cs typeface="Arial" pitchFamily="34" charset="0"/>
                </a:rPr>
                <a:t>5</a:t>
              </a:r>
              <a:endParaRPr lang="en-US" sz="2000" baseline="-25000" dirty="0">
                <a:solidFill>
                  <a:prstClr val="black"/>
                </a:solidFill>
                <a:latin typeface="Calibri"/>
                <a:cs typeface="Arial" pitchFamily="34" charset="0"/>
              </a:endParaRPr>
            </a:p>
          </p:txBody>
        </p:sp>
        <p:cxnSp>
          <p:nvCxnSpPr>
            <p:cNvPr id="55" name="Straight Arrow Connector 54"/>
            <p:cNvCxnSpPr>
              <a:stCxn id="54" idx="3"/>
            </p:cNvCxnSpPr>
            <p:nvPr/>
          </p:nvCxnSpPr>
          <p:spPr>
            <a:xfrm flipH="1">
              <a:off x="3192309" y="6146853"/>
              <a:ext cx="268559" cy="600742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stCxn id="54" idx="5"/>
            </p:cNvCxnSpPr>
            <p:nvPr/>
          </p:nvCxnSpPr>
          <p:spPr>
            <a:xfrm>
              <a:off x="4133310" y="6146853"/>
              <a:ext cx="288396" cy="588068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7"/>
          <p:cNvGrpSpPr/>
          <p:nvPr/>
        </p:nvGrpSpPr>
        <p:grpSpPr>
          <a:xfrm>
            <a:off x="6092459" y="5334000"/>
            <a:ext cx="1229397" cy="1413595"/>
            <a:chOff x="3192309" y="5334000"/>
            <a:chExt cx="1229397" cy="1413595"/>
          </a:xfrm>
        </p:grpSpPr>
        <p:sp>
          <p:nvSpPr>
            <p:cNvPr id="59" name="Flowchart: Connector 58"/>
            <p:cNvSpPr/>
            <p:nvPr/>
          </p:nvSpPr>
          <p:spPr>
            <a:xfrm>
              <a:off x="3321601" y="5334000"/>
              <a:ext cx="950976" cy="952316"/>
            </a:xfrm>
            <a:prstGeom prst="flowChartConnector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166672" rIns="0" bIns="166672" rtlCol="0" anchor="ctr"/>
            <a:lstStyle/>
            <a:p>
              <a:pPr algn="ctr" defTabSz="914130"/>
              <a:r>
                <a:rPr lang="en-US" sz="2000" dirty="0">
                  <a:solidFill>
                    <a:prstClr val="black"/>
                  </a:solidFill>
                  <a:latin typeface="Calibri"/>
                  <a:cs typeface="Arial" pitchFamily="34" charset="0"/>
                </a:rPr>
                <a:t>State</a:t>
              </a:r>
              <a:br>
                <a:rPr lang="en-US" sz="2000" dirty="0">
                  <a:solidFill>
                    <a:prstClr val="black"/>
                  </a:solidFill>
                  <a:latin typeface="Calibri"/>
                  <a:cs typeface="Arial" pitchFamily="34" charset="0"/>
                </a:rPr>
              </a:br>
              <a:r>
                <a:rPr lang="en-US" sz="2000" dirty="0">
                  <a:solidFill>
                    <a:prstClr val="black"/>
                  </a:solidFill>
                  <a:latin typeface="Calibri"/>
                  <a:cs typeface="Arial" pitchFamily="34" charset="0"/>
                </a:rPr>
                <a:t>8</a:t>
              </a:r>
              <a:endParaRPr lang="en-US" sz="2000" baseline="-25000" dirty="0">
                <a:solidFill>
                  <a:prstClr val="black"/>
                </a:solidFill>
                <a:latin typeface="Calibri"/>
                <a:cs typeface="Arial" pitchFamily="34" charset="0"/>
              </a:endParaRPr>
            </a:p>
          </p:txBody>
        </p:sp>
        <p:cxnSp>
          <p:nvCxnSpPr>
            <p:cNvPr id="60" name="Straight Arrow Connector 59"/>
            <p:cNvCxnSpPr>
              <a:stCxn id="59" idx="3"/>
            </p:cNvCxnSpPr>
            <p:nvPr/>
          </p:nvCxnSpPr>
          <p:spPr>
            <a:xfrm flipH="1">
              <a:off x="3192309" y="6146853"/>
              <a:ext cx="268559" cy="600742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>
              <a:stCxn id="59" idx="5"/>
            </p:cNvCxnSpPr>
            <p:nvPr/>
          </p:nvCxnSpPr>
          <p:spPr>
            <a:xfrm>
              <a:off x="4133310" y="6146853"/>
              <a:ext cx="288396" cy="588068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25 Apr 2012</a:t>
            </a:r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NSDI'12</a:t>
            </a:r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695072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Transition System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6F19-1D91-4AB6-A289-00E8E86BAF50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85" name="Group 84"/>
          <p:cNvGrpSpPr/>
          <p:nvPr/>
        </p:nvGrpSpPr>
        <p:grpSpPr>
          <a:xfrm>
            <a:off x="3213533" y="1113386"/>
            <a:ext cx="2716934" cy="2201498"/>
            <a:chOff x="3213533" y="1113386"/>
            <a:chExt cx="2716934" cy="2201498"/>
          </a:xfrm>
        </p:grpSpPr>
        <p:sp>
          <p:nvSpPr>
            <p:cNvPr id="9" name="Flowchart: Connector 8"/>
            <p:cNvSpPr/>
            <p:nvPr/>
          </p:nvSpPr>
          <p:spPr>
            <a:xfrm>
              <a:off x="4089009" y="1113386"/>
              <a:ext cx="950976" cy="952316"/>
            </a:xfrm>
            <a:prstGeom prst="flowChartConnector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166672" rIns="0" bIns="166672" rtlCol="0" anchor="ctr"/>
            <a:lstStyle/>
            <a:p>
              <a:pPr algn="ctr" defTabSz="914130"/>
              <a:r>
                <a:rPr lang="en-US" sz="2000" dirty="0">
                  <a:solidFill>
                    <a:prstClr val="black"/>
                  </a:solidFill>
                  <a:latin typeface="Calibri"/>
                  <a:cs typeface="Arial" pitchFamily="34" charset="0"/>
                </a:rPr>
                <a:t>State</a:t>
              </a:r>
              <a:br>
                <a:rPr lang="en-US" sz="2000" dirty="0">
                  <a:solidFill>
                    <a:prstClr val="black"/>
                  </a:solidFill>
                  <a:latin typeface="Calibri"/>
                  <a:cs typeface="Arial" pitchFamily="34" charset="0"/>
                </a:rPr>
              </a:br>
              <a:r>
                <a:rPr lang="en-US" sz="2000" dirty="0">
                  <a:solidFill>
                    <a:prstClr val="black"/>
                  </a:solidFill>
                  <a:latin typeface="Calibri"/>
                  <a:cs typeface="Arial" pitchFamily="34" charset="0"/>
                </a:rPr>
                <a:t>0</a:t>
              </a:r>
              <a:endParaRPr lang="en-US" sz="2000" baseline="-25000" dirty="0">
                <a:solidFill>
                  <a:prstClr val="black"/>
                </a:solidFill>
                <a:latin typeface="Calibri"/>
                <a:cs typeface="Arial" pitchFamily="34" charset="0"/>
              </a:endParaRPr>
            </a:p>
          </p:txBody>
        </p:sp>
        <p:cxnSp>
          <p:nvCxnSpPr>
            <p:cNvPr id="10" name="Straight Arrow Connector 9"/>
            <p:cNvCxnSpPr>
              <a:stCxn id="9" idx="4"/>
              <a:endCxn id="15" idx="0"/>
            </p:cNvCxnSpPr>
            <p:nvPr/>
          </p:nvCxnSpPr>
          <p:spPr>
            <a:xfrm>
              <a:off x="4564497" y="2065702"/>
              <a:ext cx="0" cy="1249182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9" idx="3"/>
              <a:endCxn id="14" idx="7"/>
            </p:cNvCxnSpPr>
            <p:nvPr/>
          </p:nvCxnSpPr>
          <p:spPr>
            <a:xfrm flipH="1">
              <a:off x="3213533" y="1926239"/>
              <a:ext cx="1014743" cy="1320188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9" idx="5"/>
              <a:endCxn id="17" idx="1"/>
            </p:cNvCxnSpPr>
            <p:nvPr/>
          </p:nvCxnSpPr>
          <p:spPr>
            <a:xfrm>
              <a:off x="4900718" y="1926239"/>
              <a:ext cx="1029749" cy="1320188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3" name="Group 82"/>
          <p:cNvGrpSpPr/>
          <p:nvPr/>
        </p:nvGrpSpPr>
        <p:grpSpPr>
          <a:xfrm>
            <a:off x="3857431" y="3314884"/>
            <a:ext cx="1424863" cy="2019116"/>
            <a:chOff x="3857431" y="3314884"/>
            <a:chExt cx="1424863" cy="2019116"/>
          </a:xfrm>
        </p:grpSpPr>
        <p:sp>
          <p:nvSpPr>
            <p:cNvPr id="15" name="Flowchart: Connector 14"/>
            <p:cNvSpPr/>
            <p:nvPr/>
          </p:nvSpPr>
          <p:spPr>
            <a:xfrm>
              <a:off x="4089009" y="3314884"/>
              <a:ext cx="950976" cy="952316"/>
            </a:xfrm>
            <a:prstGeom prst="flowChartConnector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166672" rIns="0" bIns="166672" rtlCol="0" anchor="ctr"/>
            <a:lstStyle/>
            <a:p>
              <a:pPr algn="ctr" defTabSz="914130"/>
              <a:r>
                <a:rPr lang="en-US" sz="2000" dirty="0">
                  <a:solidFill>
                    <a:prstClr val="black"/>
                  </a:solidFill>
                  <a:latin typeface="Calibri"/>
                  <a:cs typeface="Arial" pitchFamily="34" charset="0"/>
                </a:rPr>
                <a:t>State</a:t>
              </a:r>
              <a:br>
                <a:rPr lang="en-US" sz="2000" dirty="0">
                  <a:solidFill>
                    <a:prstClr val="black"/>
                  </a:solidFill>
                  <a:latin typeface="Calibri"/>
                  <a:cs typeface="Arial" pitchFamily="34" charset="0"/>
                </a:rPr>
              </a:br>
              <a:r>
                <a:rPr lang="en-US" sz="2000" dirty="0">
                  <a:solidFill>
                    <a:prstClr val="black"/>
                  </a:solidFill>
                  <a:latin typeface="Calibri"/>
                  <a:cs typeface="Arial" pitchFamily="34" charset="0"/>
                </a:rPr>
                <a:t>2</a:t>
              </a:r>
              <a:endParaRPr lang="en-US" sz="2000" baseline="-25000" dirty="0">
                <a:solidFill>
                  <a:prstClr val="black"/>
                </a:solidFill>
                <a:latin typeface="Calibri"/>
                <a:cs typeface="Arial" pitchFamily="34" charset="0"/>
              </a:endParaRPr>
            </a:p>
          </p:txBody>
        </p:sp>
        <p:cxnSp>
          <p:nvCxnSpPr>
            <p:cNvPr id="29" name="Straight Arrow Connector 28"/>
            <p:cNvCxnSpPr>
              <a:stCxn id="15" idx="3"/>
              <a:endCxn id="27" idx="0"/>
            </p:cNvCxnSpPr>
            <p:nvPr/>
          </p:nvCxnSpPr>
          <p:spPr>
            <a:xfrm flipH="1">
              <a:off x="3857431" y="4127737"/>
              <a:ext cx="370845" cy="1206263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15" idx="5"/>
              <a:endCxn id="28" idx="0"/>
            </p:cNvCxnSpPr>
            <p:nvPr/>
          </p:nvCxnSpPr>
          <p:spPr>
            <a:xfrm>
              <a:off x="4900718" y="4127737"/>
              <a:ext cx="381576" cy="1206263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3252651" y="5334000"/>
            <a:ext cx="1229397" cy="1413595"/>
            <a:chOff x="3192309" y="5334000"/>
            <a:chExt cx="1229397" cy="1413595"/>
          </a:xfrm>
        </p:grpSpPr>
        <p:sp>
          <p:nvSpPr>
            <p:cNvPr id="27" name="Flowchart: Connector 26"/>
            <p:cNvSpPr/>
            <p:nvPr/>
          </p:nvSpPr>
          <p:spPr>
            <a:xfrm>
              <a:off x="3321601" y="5334000"/>
              <a:ext cx="950976" cy="952316"/>
            </a:xfrm>
            <a:prstGeom prst="flowChartConnector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166672" rIns="0" bIns="166672" rtlCol="0" anchor="ctr"/>
            <a:lstStyle/>
            <a:p>
              <a:pPr algn="ctr" defTabSz="914130"/>
              <a:r>
                <a:rPr lang="en-US" sz="2000" dirty="0">
                  <a:solidFill>
                    <a:prstClr val="black"/>
                  </a:solidFill>
                  <a:latin typeface="Calibri"/>
                  <a:cs typeface="Arial" pitchFamily="34" charset="0"/>
                </a:rPr>
                <a:t>State</a:t>
              </a:r>
              <a:br>
                <a:rPr lang="en-US" sz="2000" dirty="0">
                  <a:solidFill>
                    <a:prstClr val="black"/>
                  </a:solidFill>
                  <a:latin typeface="Calibri"/>
                  <a:cs typeface="Arial" pitchFamily="34" charset="0"/>
                </a:rPr>
              </a:br>
              <a:r>
                <a:rPr lang="en-US" sz="2000" dirty="0">
                  <a:solidFill>
                    <a:prstClr val="black"/>
                  </a:solidFill>
                  <a:latin typeface="Calibri"/>
                  <a:cs typeface="Arial" pitchFamily="34" charset="0"/>
                </a:rPr>
                <a:t>6</a:t>
              </a:r>
              <a:endParaRPr lang="en-US" sz="2000" baseline="-25000" dirty="0">
                <a:solidFill>
                  <a:prstClr val="black"/>
                </a:solidFill>
                <a:latin typeface="Calibri"/>
                <a:cs typeface="Arial" pitchFamily="34" charset="0"/>
              </a:endParaRPr>
            </a:p>
          </p:txBody>
        </p:sp>
        <p:cxnSp>
          <p:nvCxnSpPr>
            <p:cNvPr id="30" name="Straight Arrow Connector 29"/>
            <p:cNvCxnSpPr>
              <a:stCxn id="27" idx="3"/>
            </p:cNvCxnSpPr>
            <p:nvPr/>
          </p:nvCxnSpPr>
          <p:spPr>
            <a:xfrm flipH="1">
              <a:off x="3192309" y="6146853"/>
              <a:ext cx="268559" cy="600742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27" idx="5"/>
            </p:cNvCxnSpPr>
            <p:nvPr/>
          </p:nvCxnSpPr>
          <p:spPr>
            <a:xfrm>
              <a:off x="4133310" y="6146853"/>
              <a:ext cx="288396" cy="588068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>
            <a:off x="4672527" y="5334000"/>
            <a:ext cx="1229453" cy="1400921"/>
            <a:chOff x="4779901" y="5334000"/>
            <a:chExt cx="1229453" cy="1400921"/>
          </a:xfrm>
        </p:grpSpPr>
        <p:sp>
          <p:nvSpPr>
            <p:cNvPr id="28" name="Flowchart: Connector 27"/>
            <p:cNvSpPr/>
            <p:nvPr/>
          </p:nvSpPr>
          <p:spPr>
            <a:xfrm>
              <a:off x="4914180" y="5334000"/>
              <a:ext cx="950976" cy="952316"/>
            </a:xfrm>
            <a:prstGeom prst="flowChartConnector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166672" rIns="0" bIns="166672" rtlCol="0" anchor="ctr"/>
            <a:lstStyle/>
            <a:p>
              <a:pPr algn="ctr" defTabSz="914130"/>
              <a:r>
                <a:rPr lang="en-US" sz="2000" dirty="0">
                  <a:solidFill>
                    <a:prstClr val="black"/>
                  </a:solidFill>
                  <a:latin typeface="Calibri"/>
                  <a:cs typeface="Arial" pitchFamily="34" charset="0"/>
                </a:rPr>
                <a:t>State</a:t>
              </a:r>
              <a:br>
                <a:rPr lang="en-US" sz="2000" dirty="0">
                  <a:solidFill>
                    <a:prstClr val="black"/>
                  </a:solidFill>
                  <a:latin typeface="Calibri"/>
                  <a:cs typeface="Arial" pitchFamily="34" charset="0"/>
                </a:rPr>
              </a:br>
              <a:r>
                <a:rPr lang="en-US" sz="2000" dirty="0">
                  <a:solidFill>
                    <a:prstClr val="black"/>
                  </a:solidFill>
                  <a:latin typeface="Calibri"/>
                  <a:cs typeface="Arial" pitchFamily="34" charset="0"/>
                </a:rPr>
                <a:t>7</a:t>
              </a:r>
              <a:endParaRPr lang="en-US" sz="2000" baseline="-25000" dirty="0">
                <a:solidFill>
                  <a:prstClr val="black"/>
                </a:solidFill>
                <a:latin typeface="Calibri"/>
                <a:cs typeface="Arial" pitchFamily="34" charset="0"/>
              </a:endParaRPr>
            </a:p>
          </p:txBody>
        </p:sp>
        <p:cxnSp>
          <p:nvCxnSpPr>
            <p:cNvPr id="36" name="Straight Arrow Connector 35"/>
            <p:cNvCxnSpPr>
              <a:stCxn id="28" idx="3"/>
            </p:cNvCxnSpPr>
            <p:nvPr/>
          </p:nvCxnSpPr>
          <p:spPr>
            <a:xfrm flipH="1">
              <a:off x="4779901" y="6146853"/>
              <a:ext cx="273546" cy="588068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28" idx="5"/>
            </p:cNvCxnSpPr>
            <p:nvPr/>
          </p:nvCxnSpPr>
          <p:spPr>
            <a:xfrm>
              <a:off x="5725889" y="6146853"/>
              <a:ext cx="283465" cy="588068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/>
          <p:cNvGrpSpPr/>
          <p:nvPr/>
        </p:nvGrpSpPr>
        <p:grpSpPr>
          <a:xfrm>
            <a:off x="412899" y="5334000"/>
            <a:ext cx="1229397" cy="1413595"/>
            <a:chOff x="3192309" y="5334000"/>
            <a:chExt cx="1229397" cy="1413595"/>
          </a:xfrm>
        </p:grpSpPr>
        <p:sp>
          <p:nvSpPr>
            <p:cNvPr id="46" name="Flowchart: Connector 45"/>
            <p:cNvSpPr/>
            <p:nvPr/>
          </p:nvSpPr>
          <p:spPr>
            <a:xfrm>
              <a:off x="3321601" y="5334000"/>
              <a:ext cx="950976" cy="952316"/>
            </a:xfrm>
            <a:prstGeom prst="flowChartConnector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166672" rIns="0" bIns="166672" rtlCol="0" anchor="ctr"/>
            <a:lstStyle/>
            <a:p>
              <a:pPr algn="ctr" defTabSz="914130"/>
              <a:r>
                <a:rPr lang="en-US" sz="2000" dirty="0">
                  <a:solidFill>
                    <a:prstClr val="black"/>
                  </a:solidFill>
                  <a:latin typeface="Calibri"/>
                  <a:cs typeface="Arial" pitchFamily="34" charset="0"/>
                </a:rPr>
                <a:t>State</a:t>
              </a:r>
              <a:br>
                <a:rPr lang="en-US" sz="2000" dirty="0">
                  <a:solidFill>
                    <a:prstClr val="black"/>
                  </a:solidFill>
                  <a:latin typeface="Calibri"/>
                  <a:cs typeface="Arial" pitchFamily="34" charset="0"/>
                </a:rPr>
              </a:br>
              <a:r>
                <a:rPr lang="en-US" sz="2000" dirty="0">
                  <a:solidFill>
                    <a:prstClr val="black"/>
                  </a:solidFill>
                  <a:latin typeface="Calibri"/>
                  <a:cs typeface="Arial" pitchFamily="34" charset="0"/>
                </a:rPr>
                <a:t>4</a:t>
              </a:r>
              <a:endParaRPr lang="en-US" sz="2000" baseline="-25000" dirty="0">
                <a:solidFill>
                  <a:prstClr val="black"/>
                </a:solidFill>
                <a:latin typeface="Calibri"/>
                <a:cs typeface="Arial" pitchFamily="34" charset="0"/>
              </a:endParaRPr>
            </a:p>
          </p:txBody>
        </p:sp>
        <p:cxnSp>
          <p:nvCxnSpPr>
            <p:cNvPr id="47" name="Straight Arrow Connector 46"/>
            <p:cNvCxnSpPr>
              <a:stCxn id="46" idx="3"/>
            </p:cNvCxnSpPr>
            <p:nvPr/>
          </p:nvCxnSpPr>
          <p:spPr>
            <a:xfrm flipH="1">
              <a:off x="3192309" y="6146853"/>
              <a:ext cx="268559" cy="600742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>
              <a:stCxn id="46" idx="5"/>
            </p:cNvCxnSpPr>
            <p:nvPr/>
          </p:nvCxnSpPr>
          <p:spPr>
            <a:xfrm>
              <a:off x="4133310" y="6146853"/>
              <a:ext cx="288396" cy="588068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61"/>
          <p:cNvGrpSpPr/>
          <p:nvPr/>
        </p:nvGrpSpPr>
        <p:grpSpPr>
          <a:xfrm>
            <a:off x="7512337" y="5334000"/>
            <a:ext cx="1229397" cy="1413595"/>
            <a:chOff x="3192309" y="5334000"/>
            <a:chExt cx="1229397" cy="1413595"/>
          </a:xfrm>
        </p:grpSpPr>
        <p:sp>
          <p:nvSpPr>
            <p:cNvPr id="63" name="Flowchart: Connector 62"/>
            <p:cNvSpPr/>
            <p:nvPr/>
          </p:nvSpPr>
          <p:spPr>
            <a:xfrm>
              <a:off x="3321601" y="5334000"/>
              <a:ext cx="950976" cy="952316"/>
            </a:xfrm>
            <a:prstGeom prst="flowChartConnector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166672" rIns="0" bIns="166672" rtlCol="0" anchor="ctr"/>
            <a:lstStyle/>
            <a:p>
              <a:pPr algn="ctr" defTabSz="914130"/>
              <a:r>
                <a:rPr lang="en-US" sz="2000" dirty="0">
                  <a:solidFill>
                    <a:prstClr val="black"/>
                  </a:solidFill>
                  <a:latin typeface="Calibri"/>
                  <a:cs typeface="Arial" pitchFamily="34" charset="0"/>
                </a:rPr>
                <a:t>State</a:t>
              </a:r>
              <a:br>
                <a:rPr lang="en-US" sz="2000" dirty="0">
                  <a:solidFill>
                    <a:prstClr val="black"/>
                  </a:solidFill>
                  <a:latin typeface="Calibri"/>
                  <a:cs typeface="Arial" pitchFamily="34" charset="0"/>
                </a:rPr>
              </a:br>
              <a:r>
                <a:rPr lang="en-US" sz="2000" dirty="0">
                  <a:solidFill>
                    <a:prstClr val="black"/>
                  </a:solidFill>
                  <a:latin typeface="Calibri"/>
                  <a:cs typeface="Arial" pitchFamily="34" charset="0"/>
                </a:rPr>
                <a:t>9</a:t>
              </a:r>
              <a:endParaRPr lang="en-US" sz="2000" baseline="-25000" dirty="0">
                <a:solidFill>
                  <a:prstClr val="black"/>
                </a:solidFill>
                <a:latin typeface="Calibri"/>
                <a:cs typeface="Arial" pitchFamily="34" charset="0"/>
              </a:endParaRPr>
            </a:p>
          </p:txBody>
        </p:sp>
        <p:cxnSp>
          <p:nvCxnSpPr>
            <p:cNvPr id="64" name="Straight Arrow Connector 63"/>
            <p:cNvCxnSpPr>
              <a:stCxn id="63" idx="3"/>
            </p:cNvCxnSpPr>
            <p:nvPr/>
          </p:nvCxnSpPr>
          <p:spPr>
            <a:xfrm flipH="1">
              <a:off x="3192309" y="6146853"/>
              <a:ext cx="268559" cy="600742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>
              <a:stCxn id="63" idx="5"/>
            </p:cNvCxnSpPr>
            <p:nvPr/>
          </p:nvCxnSpPr>
          <p:spPr>
            <a:xfrm>
              <a:off x="4133310" y="6146853"/>
              <a:ext cx="288396" cy="588068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2" name="Group 81"/>
          <p:cNvGrpSpPr/>
          <p:nvPr/>
        </p:nvGrpSpPr>
        <p:grpSpPr>
          <a:xfrm>
            <a:off x="1353900" y="3106964"/>
            <a:ext cx="1998900" cy="2366499"/>
            <a:chOff x="1353900" y="3106964"/>
            <a:chExt cx="1998900" cy="2366499"/>
          </a:xfrm>
        </p:grpSpPr>
        <p:sp>
          <p:nvSpPr>
            <p:cNvPr id="14" name="Flowchart: Connector 13"/>
            <p:cNvSpPr/>
            <p:nvPr/>
          </p:nvSpPr>
          <p:spPr>
            <a:xfrm>
              <a:off x="2401824" y="3106964"/>
              <a:ext cx="950976" cy="952316"/>
            </a:xfrm>
            <a:prstGeom prst="flowChartConnector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166672" rIns="0" bIns="166672" rtlCol="0" anchor="ctr"/>
            <a:lstStyle/>
            <a:p>
              <a:pPr algn="ctr" defTabSz="914130"/>
              <a:r>
                <a:rPr lang="en-US" sz="2000" dirty="0">
                  <a:solidFill>
                    <a:prstClr val="black"/>
                  </a:solidFill>
                  <a:latin typeface="Calibri"/>
                  <a:cs typeface="Arial" pitchFamily="34" charset="0"/>
                </a:rPr>
                <a:t>State</a:t>
              </a:r>
              <a:br>
                <a:rPr lang="en-US" sz="2000" dirty="0">
                  <a:solidFill>
                    <a:prstClr val="black"/>
                  </a:solidFill>
                  <a:latin typeface="Calibri"/>
                  <a:cs typeface="Arial" pitchFamily="34" charset="0"/>
                </a:rPr>
              </a:br>
              <a:r>
                <a:rPr lang="en-US" sz="2000" dirty="0">
                  <a:solidFill>
                    <a:prstClr val="black"/>
                  </a:solidFill>
                  <a:latin typeface="Calibri"/>
                  <a:cs typeface="Arial" pitchFamily="34" charset="0"/>
                </a:rPr>
                <a:t>1</a:t>
              </a:r>
              <a:endParaRPr lang="en-US" sz="2000" baseline="-25000" dirty="0">
                <a:solidFill>
                  <a:prstClr val="black"/>
                </a:solidFill>
                <a:latin typeface="Calibri"/>
                <a:cs typeface="Arial" pitchFamily="34" charset="0"/>
              </a:endParaRPr>
            </a:p>
          </p:txBody>
        </p:sp>
        <p:cxnSp>
          <p:nvCxnSpPr>
            <p:cNvPr id="66" name="Straight Arrow Connector 65"/>
            <p:cNvCxnSpPr>
              <a:stCxn id="14" idx="3"/>
              <a:endCxn id="46" idx="7"/>
            </p:cNvCxnSpPr>
            <p:nvPr/>
          </p:nvCxnSpPr>
          <p:spPr>
            <a:xfrm flipH="1">
              <a:off x="1353900" y="3919817"/>
              <a:ext cx="1187191" cy="155364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>
              <a:stCxn id="14" idx="4"/>
              <a:endCxn id="54" idx="0"/>
            </p:cNvCxnSpPr>
            <p:nvPr/>
          </p:nvCxnSpPr>
          <p:spPr>
            <a:xfrm flipH="1">
              <a:off x="2437555" y="4059280"/>
              <a:ext cx="439757" cy="127472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Group 83"/>
          <p:cNvGrpSpPr/>
          <p:nvPr/>
        </p:nvGrpSpPr>
        <p:grpSpPr>
          <a:xfrm>
            <a:off x="5791200" y="3106964"/>
            <a:ext cx="1989696" cy="2366499"/>
            <a:chOff x="5791200" y="3106964"/>
            <a:chExt cx="1989696" cy="2366499"/>
          </a:xfrm>
        </p:grpSpPr>
        <p:sp>
          <p:nvSpPr>
            <p:cNvPr id="17" name="Flowchart: Connector 16"/>
            <p:cNvSpPr/>
            <p:nvPr/>
          </p:nvSpPr>
          <p:spPr>
            <a:xfrm>
              <a:off x="5791200" y="3106964"/>
              <a:ext cx="950976" cy="952316"/>
            </a:xfrm>
            <a:prstGeom prst="flowChartConnector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166672" rIns="0" bIns="166672" rtlCol="0" anchor="ctr"/>
            <a:lstStyle/>
            <a:p>
              <a:pPr algn="ctr" defTabSz="914130"/>
              <a:r>
                <a:rPr lang="en-US" sz="2000" dirty="0">
                  <a:solidFill>
                    <a:prstClr val="black"/>
                  </a:solidFill>
                  <a:latin typeface="Calibri"/>
                  <a:cs typeface="Arial" pitchFamily="34" charset="0"/>
                </a:rPr>
                <a:t>State</a:t>
              </a:r>
              <a:br>
                <a:rPr lang="en-US" sz="2000" dirty="0">
                  <a:solidFill>
                    <a:prstClr val="black"/>
                  </a:solidFill>
                  <a:latin typeface="Calibri"/>
                  <a:cs typeface="Arial" pitchFamily="34" charset="0"/>
                </a:rPr>
              </a:br>
              <a:r>
                <a:rPr lang="en-US" sz="2000" dirty="0">
                  <a:solidFill>
                    <a:prstClr val="black"/>
                  </a:solidFill>
                  <a:latin typeface="Calibri"/>
                  <a:cs typeface="Arial" pitchFamily="34" charset="0"/>
                </a:rPr>
                <a:t>3</a:t>
              </a:r>
              <a:endParaRPr lang="en-US" sz="2000" baseline="-25000" dirty="0">
                <a:solidFill>
                  <a:prstClr val="black"/>
                </a:solidFill>
                <a:latin typeface="Calibri"/>
                <a:cs typeface="Arial" pitchFamily="34" charset="0"/>
              </a:endParaRPr>
            </a:p>
          </p:txBody>
        </p:sp>
        <p:cxnSp>
          <p:nvCxnSpPr>
            <p:cNvPr id="68" name="Straight Arrow Connector 67"/>
            <p:cNvCxnSpPr>
              <a:stCxn id="17" idx="4"/>
              <a:endCxn id="59" idx="0"/>
            </p:cNvCxnSpPr>
            <p:nvPr/>
          </p:nvCxnSpPr>
          <p:spPr>
            <a:xfrm>
              <a:off x="6266688" y="4059280"/>
              <a:ext cx="430551" cy="127472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>
              <a:stCxn id="17" idx="5"/>
              <a:endCxn id="63" idx="1"/>
            </p:cNvCxnSpPr>
            <p:nvPr/>
          </p:nvCxnSpPr>
          <p:spPr>
            <a:xfrm>
              <a:off x="6602909" y="3919817"/>
              <a:ext cx="1177987" cy="155364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TextBox 51"/>
          <p:cNvSpPr txBox="1"/>
          <p:nvPr/>
        </p:nvSpPr>
        <p:spPr>
          <a:xfrm rot="3166198">
            <a:off x="6307651" y="3954319"/>
            <a:ext cx="2428105" cy="952152"/>
          </a:xfrm>
          <a:prstGeom prst="rect">
            <a:avLst/>
          </a:prstGeom>
          <a:noFill/>
        </p:spPr>
        <p:txBody>
          <a:bodyPr wrap="none" lIns="333345" tIns="166672" rIns="333345" bIns="166672" rtlCol="0">
            <a:spAutoFit/>
          </a:bodyPr>
          <a:lstStyle/>
          <a:p>
            <a:pPr algn="ctr" defTabSz="914130"/>
            <a:r>
              <a:rPr lang="en-US" sz="2000" b="1" dirty="0">
                <a:solidFill>
                  <a:prstClr val="black"/>
                </a:solidFill>
                <a:latin typeface="Calibri"/>
                <a:cs typeface="Arial" pitchFamily="34" charset="0"/>
              </a:rPr>
              <a:t>ctrl</a:t>
            </a:r>
            <a:br>
              <a:rPr lang="en-US" sz="2000" b="1" dirty="0">
                <a:solidFill>
                  <a:prstClr val="black"/>
                </a:solidFill>
                <a:latin typeface="Calibri"/>
                <a:cs typeface="Arial" pitchFamily="34" charset="0"/>
              </a:rPr>
            </a:br>
            <a:r>
              <a:rPr lang="en-US" sz="2000" b="1" dirty="0" err="1">
                <a:solidFill>
                  <a:prstClr val="black"/>
                </a:solidFill>
                <a:latin typeface="Calibri"/>
                <a:cs typeface="Arial" pitchFamily="34" charset="0"/>
              </a:rPr>
              <a:t>packet_in</a:t>
            </a:r>
            <a:r>
              <a:rPr lang="en-US" sz="2000" b="1" dirty="0">
                <a:solidFill>
                  <a:prstClr val="black"/>
                </a:solidFill>
                <a:latin typeface="Calibri"/>
                <a:cs typeface="Arial" pitchFamily="34" charset="0"/>
              </a:rPr>
              <a:t>(</a:t>
            </a:r>
            <a:r>
              <a:rPr lang="en-US" sz="2000" b="1" dirty="0" err="1">
                <a:solidFill>
                  <a:srgbClr val="7030A0"/>
                </a:solidFill>
                <a:latin typeface="Calibri"/>
                <a:cs typeface="Arial" pitchFamily="34" charset="0"/>
              </a:rPr>
              <a:t>pkt</a:t>
            </a:r>
            <a:r>
              <a:rPr lang="en-US" sz="2000" b="1" dirty="0">
                <a:solidFill>
                  <a:srgbClr val="7030A0"/>
                </a:solidFill>
                <a:latin typeface="Calibri"/>
                <a:cs typeface="Arial" pitchFamily="34" charset="0"/>
              </a:rPr>
              <a:t> A</a:t>
            </a:r>
            <a:r>
              <a:rPr lang="en-US" sz="2000" b="1" dirty="0">
                <a:solidFill>
                  <a:prstClr val="black"/>
                </a:solidFill>
                <a:latin typeface="Calibri"/>
                <a:cs typeface="Arial" pitchFamily="34" charset="0"/>
              </a:rPr>
              <a:t>)</a:t>
            </a:r>
            <a:endParaRPr lang="en-US" sz="2000" b="1" dirty="0">
              <a:solidFill>
                <a:prstClr val="black"/>
              </a:solidFill>
              <a:latin typeface="Calibri"/>
              <a:cs typeface="Arial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 rot="18421391">
            <a:off x="2888288" y="1806179"/>
            <a:ext cx="1181353" cy="952152"/>
          </a:xfrm>
          <a:prstGeom prst="rect">
            <a:avLst/>
          </a:prstGeom>
          <a:noFill/>
        </p:spPr>
        <p:txBody>
          <a:bodyPr wrap="none" lIns="333345" tIns="166672" rIns="333345" bIns="166672" rtlCol="0">
            <a:spAutoFit/>
          </a:bodyPr>
          <a:lstStyle/>
          <a:p>
            <a:pPr algn="ctr" defTabSz="914130"/>
            <a:r>
              <a:rPr lang="en-US" sz="2000" b="1" dirty="0">
                <a:solidFill>
                  <a:prstClr val="black"/>
                </a:solidFill>
                <a:latin typeface="Calibri"/>
                <a:cs typeface="Arial" pitchFamily="34" charset="0"/>
              </a:rPr>
              <a:t>host</a:t>
            </a:r>
            <a:r>
              <a:rPr lang="en-US" sz="2000" b="1" baseline="-25000" dirty="0">
                <a:solidFill>
                  <a:prstClr val="black"/>
                </a:solidFill>
                <a:latin typeface="Calibri"/>
                <a:cs typeface="Arial" pitchFamily="34" charset="0"/>
              </a:rPr>
              <a:t/>
            </a:r>
            <a:br>
              <a:rPr lang="en-US" sz="2000" b="1" baseline="-25000" dirty="0">
                <a:solidFill>
                  <a:prstClr val="black"/>
                </a:solidFill>
                <a:latin typeface="Calibri"/>
                <a:cs typeface="Arial" pitchFamily="34" charset="0"/>
              </a:rPr>
            </a:br>
            <a:r>
              <a:rPr lang="en-US" sz="2000" b="1" dirty="0">
                <a:solidFill>
                  <a:prstClr val="black"/>
                </a:solidFill>
                <a:latin typeface="Calibri"/>
                <a:cs typeface="Arial" pitchFamily="34" charset="0"/>
              </a:rPr>
              <a:t>send</a:t>
            </a:r>
            <a:endParaRPr lang="en-US" sz="2000" b="1" dirty="0">
              <a:solidFill>
                <a:prstClr val="black"/>
              </a:solidFill>
              <a:latin typeface="Calibri"/>
              <a:cs typeface="Arial" pitchFamily="34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 rot="18447166">
            <a:off x="705658" y="3967786"/>
            <a:ext cx="1827427" cy="952152"/>
          </a:xfrm>
          <a:prstGeom prst="rect">
            <a:avLst/>
          </a:prstGeom>
          <a:noFill/>
        </p:spPr>
        <p:txBody>
          <a:bodyPr wrap="none" lIns="333345" tIns="166672" rIns="333345" bIns="166672" rtlCol="0">
            <a:spAutoFit/>
          </a:bodyPr>
          <a:lstStyle/>
          <a:p>
            <a:pPr algn="ctr" defTabSz="914130"/>
            <a:r>
              <a:rPr lang="en-US" sz="2000" b="1" dirty="0">
                <a:solidFill>
                  <a:prstClr val="black"/>
                </a:solidFill>
                <a:latin typeface="Calibri"/>
                <a:cs typeface="Arial" pitchFamily="34" charset="0"/>
              </a:rPr>
              <a:t>switch</a:t>
            </a:r>
            <a:r>
              <a:rPr lang="en-US" sz="2000" b="1" baseline="-25000" dirty="0">
                <a:solidFill>
                  <a:prstClr val="black"/>
                </a:solidFill>
                <a:latin typeface="Calibri"/>
                <a:cs typeface="Arial" pitchFamily="34" charset="0"/>
              </a:rPr>
              <a:t/>
            </a:r>
            <a:br>
              <a:rPr lang="en-US" sz="2000" b="1" baseline="-25000" dirty="0">
                <a:solidFill>
                  <a:prstClr val="black"/>
                </a:solidFill>
                <a:latin typeface="Calibri"/>
                <a:cs typeface="Arial" pitchFamily="34" charset="0"/>
              </a:rPr>
            </a:br>
            <a:r>
              <a:rPr lang="en-US" sz="2000" b="1" dirty="0" err="1">
                <a:solidFill>
                  <a:prstClr val="black"/>
                </a:solidFill>
                <a:latin typeface="Calibri"/>
                <a:cs typeface="Arial" pitchFamily="34" charset="0"/>
              </a:rPr>
              <a:t>process_of</a:t>
            </a:r>
            <a:endParaRPr lang="en-US" sz="2000" b="1" dirty="0">
              <a:solidFill>
                <a:prstClr val="black"/>
              </a:solidFill>
              <a:latin typeface="Calibri"/>
              <a:cs typeface="Arial" pitchFamily="34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 rot="3118447">
            <a:off x="4750123" y="1882994"/>
            <a:ext cx="1955989" cy="952152"/>
          </a:xfrm>
          <a:prstGeom prst="rect">
            <a:avLst/>
          </a:prstGeom>
          <a:noFill/>
        </p:spPr>
        <p:txBody>
          <a:bodyPr wrap="none" lIns="333345" tIns="166672" rIns="333345" bIns="166672" rtlCol="0">
            <a:spAutoFit/>
          </a:bodyPr>
          <a:lstStyle/>
          <a:p>
            <a:pPr algn="ctr" defTabSz="914130"/>
            <a:r>
              <a:rPr lang="en-US" sz="2000" b="1" dirty="0">
                <a:solidFill>
                  <a:prstClr val="black"/>
                </a:solidFill>
                <a:latin typeface="Calibri"/>
                <a:cs typeface="Arial" pitchFamily="34" charset="0"/>
              </a:rPr>
              <a:t>switch</a:t>
            </a:r>
            <a:r>
              <a:rPr lang="en-US" sz="2000" b="1" baseline="-25000" dirty="0">
                <a:solidFill>
                  <a:prstClr val="black"/>
                </a:solidFill>
                <a:latin typeface="Calibri"/>
                <a:cs typeface="Arial" pitchFamily="34" charset="0"/>
              </a:rPr>
              <a:t/>
            </a:r>
            <a:br>
              <a:rPr lang="en-US" sz="2000" b="1" baseline="-25000" dirty="0">
                <a:solidFill>
                  <a:prstClr val="black"/>
                </a:solidFill>
                <a:latin typeface="Calibri"/>
                <a:cs typeface="Arial" pitchFamily="34" charset="0"/>
              </a:rPr>
            </a:br>
            <a:r>
              <a:rPr lang="en-US" sz="2000" b="1" dirty="0" err="1">
                <a:solidFill>
                  <a:prstClr val="black"/>
                </a:solidFill>
                <a:latin typeface="Calibri"/>
                <a:cs typeface="Arial" pitchFamily="34" charset="0"/>
              </a:rPr>
              <a:t>process_pkt</a:t>
            </a:r>
            <a:endParaRPr lang="en-US" sz="2000" b="1" dirty="0">
              <a:solidFill>
                <a:prstClr val="black"/>
              </a:solidFill>
              <a:latin typeface="Calibri"/>
              <a:cs typeface="Arial" pitchFamily="34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 rot="4297111">
            <a:off x="4894022" y="4173636"/>
            <a:ext cx="2416884" cy="952152"/>
          </a:xfrm>
          <a:prstGeom prst="rect">
            <a:avLst/>
          </a:prstGeom>
          <a:noFill/>
        </p:spPr>
        <p:txBody>
          <a:bodyPr wrap="none" lIns="333345" tIns="166672" rIns="333345" bIns="166672" rtlCol="0">
            <a:spAutoFit/>
          </a:bodyPr>
          <a:lstStyle/>
          <a:p>
            <a:pPr algn="ctr" defTabSz="914130"/>
            <a:r>
              <a:rPr lang="en-US" sz="2000" b="1" dirty="0">
                <a:solidFill>
                  <a:prstClr val="black"/>
                </a:solidFill>
                <a:latin typeface="Calibri"/>
                <a:cs typeface="Arial" pitchFamily="34" charset="0"/>
              </a:rPr>
              <a:t>ctrl</a:t>
            </a:r>
            <a:br>
              <a:rPr lang="en-US" sz="2000" b="1" dirty="0">
                <a:solidFill>
                  <a:prstClr val="black"/>
                </a:solidFill>
                <a:latin typeface="Calibri"/>
                <a:cs typeface="Arial" pitchFamily="34" charset="0"/>
              </a:rPr>
            </a:br>
            <a:r>
              <a:rPr lang="en-US" sz="2000" b="1" dirty="0" err="1">
                <a:solidFill>
                  <a:prstClr val="black"/>
                </a:solidFill>
                <a:latin typeface="Calibri"/>
                <a:cs typeface="Arial" pitchFamily="34" charset="0"/>
              </a:rPr>
              <a:t>packet_in</a:t>
            </a:r>
            <a:r>
              <a:rPr lang="en-US" sz="2000" b="1" dirty="0">
                <a:solidFill>
                  <a:prstClr val="black"/>
                </a:solidFill>
                <a:latin typeface="Calibri"/>
                <a:cs typeface="Arial" pitchFamily="34" charset="0"/>
              </a:rPr>
              <a:t>(</a:t>
            </a:r>
            <a:r>
              <a:rPr lang="en-US" sz="2000" b="1" dirty="0" err="1">
                <a:solidFill>
                  <a:srgbClr val="0070C0"/>
                </a:solidFill>
                <a:latin typeface="Calibri"/>
                <a:cs typeface="Arial" pitchFamily="34" charset="0"/>
              </a:rPr>
              <a:t>pkt</a:t>
            </a:r>
            <a:r>
              <a:rPr lang="en-US" sz="2000" b="1" dirty="0">
                <a:solidFill>
                  <a:srgbClr val="0070C0"/>
                </a:solidFill>
                <a:latin typeface="Calibri"/>
                <a:cs typeface="Arial" pitchFamily="34" charset="0"/>
              </a:rPr>
              <a:t> B</a:t>
            </a:r>
            <a:r>
              <a:rPr lang="en-US" sz="2000" b="1" dirty="0">
                <a:solidFill>
                  <a:prstClr val="black"/>
                </a:solidFill>
                <a:latin typeface="Calibri"/>
                <a:cs typeface="Arial" pitchFamily="34" charset="0"/>
              </a:rPr>
              <a:t>)</a:t>
            </a:r>
            <a:endParaRPr lang="en-US" sz="2000" b="1" dirty="0">
              <a:solidFill>
                <a:prstClr val="black"/>
              </a:solidFill>
              <a:latin typeface="Calibri"/>
              <a:cs typeface="Arial" pitchFamily="34" charset="0"/>
            </a:endParaRPr>
          </a:p>
        </p:txBody>
      </p:sp>
      <p:sp>
        <p:nvSpPr>
          <p:cNvPr id="87" name="Oval 86"/>
          <p:cNvSpPr/>
          <p:nvPr/>
        </p:nvSpPr>
        <p:spPr>
          <a:xfrm rot="3243640">
            <a:off x="6384045" y="4073889"/>
            <a:ext cx="2036460" cy="902155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txBody>
          <a:bodyPr wrap="square" rtlCol="0" anchor="ctr">
            <a:noAutofit/>
          </a:bodyPr>
          <a:lstStyle/>
          <a:p>
            <a:pPr algn="ctr" defTabSz="914130"/>
            <a:endParaRPr lang="en-US" sz="28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6092459" y="1690254"/>
            <a:ext cx="2968885" cy="1055608"/>
          </a:xfrm>
          <a:prstGeom prst="wedgeRoundRectCallout">
            <a:avLst>
              <a:gd name="adj1" fmla="val 1714"/>
              <a:gd name="adj2" fmla="val 199256"/>
              <a:gd name="adj3" fmla="val 16667"/>
            </a:avLst>
          </a:prstGeom>
          <a:solidFill>
            <a:schemeClr val="accent3">
              <a:lumMod val="20000"/>
              <a:lumOff val="80000"/>
            </a:schemeClr>
          </a:solidFill>
          <a:ln w="57150">
            <a:solidFill>
              <a:schemeClr val="accent3">
                <a:lumMod val="75000"/>
              </a:schemeClr>
            </a:solidFill>
          </a:ln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defRPr sz="2400"/>
            </a:lvl1pPr>
          </a:lstStyle>
          <a:p>
            <a:pPr defTabSz="914130"/>
            <a:r>
              <a:rPr lang="en-US" sz="2800" dirty="0">
                <a:solidFill>
                  <a:prstClr val="black"/>
                </a:solidFill>
                <a:latin typeface="Calibri"/>
              </a:rPr>
              <a:t>Run actual </a:t>
            </a:r>
            <a:r>
              <a:rPr lang="en-US" sz="2800" dirty="0" err="1">
                <a:solidFill>
                  <a:prstClr val="black"/>
                </a:solidFill>
                <a:latin typeface="Calibri"/>
              </a:rPr>
              <a:t>packet_in</a:t>
            </a:r>
            <a:r>
              <a:rPr lang="en-US" sz="2800" dirty="0">
                <a:solidFill>
                  <a:prstClr val="black"/>
                </a:solidFill>
                <a:latin typeface="Calibri"/>
              </a:rPr>
              <a:t> handler</a:t>
            </a:r>
          </a:p>
        </p:txBody>
      </p:sp>
      <p:grpSp>
        <p:nvGrpSpPr>
          <p:cNvPr id="51" name="Group 50"/>
          <p:cNvGrpSpPr/>
          <p:nvPr/>
        </p:nvGrpSpPr>
        <p:grpSpPr>
          <a:xfrm>
            <a:off x="1832775" y="5334000"/>
            <a:ext cx="1229397" cy="1413595"/>
            <a:chOff x="3192309" y="5334000"/>
            <a:chExt cx="1229397" cy="1413595"/>
          </a:xfrm>
        </p:grpSpPr>
        <p:sp>
          <p:nvSpPr>
            <p:cNvPr id="54" name="Flowchart: Connector 53"/>
            <p:cNvSpPr/>
            <p:nvPr/>
          </p:nvSpPr>
          <p:spPr>
            <a:xfrm>
              <a:off x="3321601" y="5334000"/>
              <a:ext cx="950976" cy="952316"/>
            </a:xfrm>
            <a:prstGeom prst="flowChartConnector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166672" rIns="0" bIns="166672" rtlCol="0" anchor="ctr"/>
            <a:lstStyle/>
            <a:p>
              <a:pPr algn="ctr" defTabSz="914130"/>
              <a:r>
                <a:rPr lang="en-US" sz="2000" dirty="0">
                  <a:solidFill>
                    <a:prstClr val="black"/>
                  </a:solidFill>
                  <a:latin typeface="Calibri"/>
                  <a:cs typeface="Arial" pitchFamily="34" charset="0"/>
                </a:rPr>
                <a:t>State</a:t>
              </a:r>
              <a:br>
                <a:rPr lang="en-US" sz="2000" dirty="0">
                  <a:solidFill>
                    <a:prstClr val="black"/>
                  </a:solidFill>
                  <a:latin typeface="Calibri"/>
                  <a:cs typeface="Arial" pitchFamily="34" charset="0"/>
                </a:rPr>
              </a:br>
              <a:r>
                <a:rPr lang="en-US" sz="2000" dirty="0">
                  <a:solidFill>
                    <a:prstClr val="black"/>
                  </a:solidFill>
                  <a:latin typeface="Calibri"/>
                  <a:cs typeface="Arial" pitchFamily="34" charset="0"/>
                </a:rPr>
                <a:t>5</a:t>
              </a:r>
              <a:endParaRPr lang="en-US" sz="2000" baseline="-25000" dirty="0">
                <a:solidFill>
                  <a:prstClr val="black"/>
                </a:solidFill>
                <a:latin typeface="Calibri"/>
                <a:cs typeface="Arial" pitchFamily="34" charset="0"/>
              </a:endParaRPr>
            </a:p>
          </p:txBody>
        </p:sp>
        <p:cxnSp>
          <p:nvCxnSpPr>
            <p:cNvPr id="55" name="Straight Arrow Connector 54"/>
            <p:cNvCxnSpPr>
              <a:stCxn id="54" idx="3"/>
            </p:cNvCxnSpPr>
            <p:nvPr/>
          </p:nvCxnSpPr>
          <p:spPr>
            <a:xfrm flipH="1">
              <a:off x="3192309" y="6146853"/>
              <a:ext cx="268559" cy="600742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stCxn id="54" idx="5"/>
            </p:cNvCxnSpPr>
            <p:nvPr/>
          </p:nvCxnSpPr>
          <p:spPr>
            <a:xfrm>
              <a:off x="4133310" y="6146853"/>
              <a:ext cx="288396" cy="588068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7"/>
          <p:cNvGrpSpPr/>
          <p:nvPr/>
        </p:nvGrpSpPr>
        <p:grpSpPr>
          <a:xfrm>
            <a:off x="6092459" y="5334000"/>
            <a:ext cx="1229397" cy="1413595"/>
            <a:chOff x="3192309" y="5334000"/>
            <a:chExt cx="1229397" cy="1413595"/>
          </a:xfrm>
        </p:grpSpPr>
        <p:sp>
          <p:nvSpPr>
            <p:cNvPr id="59" name="Flowchart: Connector 58"/>
            <p:cNvSpPr/>
            <p:nvPr/>
          </p:nvSpPr>
          <p:spPr>
            <a:xfrm>
              <a:off x="3321601" y="5334000"/>
              <a:ext cx="950976" cy="952316"/>
            </a:xfrm>
            <a:prstGeom prst="flowChartConnector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166672" rIns="0" bIns="166672" rtlCol="0" anchor="ctr"/>
            <a:lstStyle/>
            <a:p>
              <a:pPr algn="ctr" defTabSz="914130"/>
              <a:r>
                <a:rPr lang="en-US" sz="2000" dirty="0">
                  <a:solidFill>
                    <a:prstClr val="black"/>
                  </a:solidFill>
                  <a:latin typeface="Calibri"/>
                  <a:cs typeface="Arial" pitchFamily="34" charset="0"/>
                </a:rPr>
                <a:t>State</a:t>
              </a:r>
              <a:br>
                <a:rPr lang="en-US" sz="2000" dirty="0">
                  <a:solidFill>
                    <a:prstClr val="black"/>
                  </a:solidFill>
                  <a:latin typeface="Calibri"/>
                  <a:cs typeface="Arial" pitchFamily="34" charset="0"/>
                </a:rPr>
              </a:br>
              <a:r>
                <a:rPr lang="en-US" sz="2000" dirty="0">
                  <a:solidFill>
                    <a:prstClr val="black"/>
                  </a:solidFill>
                  <a:latin typeface="Calibri"/>
                  <a:cs typeface="Arial" pitchFamily="34" charset="0"/>
                </a:rPr>
                <a:t>8</a:t>
              </a:r>
              <a:endParaRPr lang="en-US" sz="2000" baseline="-25000" dirty="0">
                <a:solidFill>
                  <a:prstClr val="black"/>
                </a:solidFill>
                <a:latin typeface="Calibri"/>
                <a:cs typeface="Arial" pitchFamily="34" charset="0"/>
              </a:endParaRPr>
            </a:p>
          </p:txBody>
        </p:sp>
        <p:cxnSp>
          <p:nvCxnSpPr>
            <p:cNvPr id="60" name="Straight Arrow Connector 59"/>
            <p:cNvCxnSpPr>
              <a:stCxn id="59" idx="3"/>
            </p:cNvCxnSpPr>
            <p:nvPr/>
          </p:nvCxnSpPr>
          <p:spPr>
            <a:xfrm flipH="1">
              <a:off x="3192309" y="6146853"/>
              <a:ext cx="268559" cy="600742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>
              <a:stCxn id="59" idx="5"/>
            </p:cNvCxnSpPr>
            <p:nvPr/>
          </p:nvCxnSpPr>
          <p:spPr>
            <a:xfrm>
              <a:off x="4133310" y="6146853"/>
              <a:ext cx="288396" cy="588068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9" name="Oval 88"/>
          <p:cNvSpPr/>
          <p:nvPr/>
        </p:nvSpPr>
        <p:spPr>
          <a:xfrm rot="4215883">
            <a:off x="4943589" y="4254066"/>
            <a:ext cx="2036460" cy="902155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txBody>
          <a:bodyPr wrap="square" rtlCol="0" anchor="ctr">
            <a:noAutofit/>
          </a:bodyPr>
          <a:lstStyle/>
          <a:p>
            <a:pPr algn="ctr" defTabSz="914130"/>
            <a:endParaRPr lang="en-US" sz="28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25 Apr 2012</a:t>
            </a:r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NSDI'12</a:t>
            </a:r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4193915" y="1690254"/>
            <a:ext cx="2968885" cy="1055608"/>
          </a:xfrm>
          <a:prstGeom prst="wedgeRoundRectCallout">
            <a:avLst>
              <a:gd name="adj1" fmla="val -3586"/>
              <a:gd name="adj2" fmla="val 144156"/>
              <a:gd name="adj3" fmla="val 16667"/>
            </a:avLst>
          </a:prstGeom>
          <a:noFill/>
          <a:ln w="57150">
            <a:solidFill>
              <a:srgbClr val="C00000"/>
            </a:solidFill>
          </a:ln>
        </p:spPr>
        <p:txBody>
          <a:bodyPr wrap="square" rtlCol="0" anchor="ctr">
            <a:noAutofit/>
          </a:bodyPr>
          <a:lstStyle>
            <a:defPPr>
              <a:defRPr lang="en-US"/>
            </a:defPPr>
            <a:lvl1pPr algn="ctr">
              <a:defRPr sz="3200"/>
            </a:lvl1pPr>
          </a:lstStyle>
          <a:p>
            <a:pPr defTabSz="914130"/>
            <a:endParaRPr lang="en-US" sz="2800" dirty="0">
              <a:solidFill>
                <a:srgbClr val="C00000"/>
              </a:solidFill>
              <a:latin typeface="Calibri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4193915" y="1690254"/>
            <a:ext cx="2968885" cy="1055608"/>
          </a:xfrm>
          <a:prstGeom prst="wedgeRoundRectCallout">
            <a:avLst>
              <a:gd name="adj1" fmla="val 37966"/>
              <a:gd name="adj2" fmla="val 139982"/>
              <a:gd name="adj3" fmla="val 16667"/>
            </a:avLst>
          </a:prstGeom>
          <a:solidFill>
            <a:schemeClr val="accent6">
              <a:lumMod val="40000"/>
              <a:lumOff val="60000"/>
            </a:schemeClr>
          </a:solidFill>
          <a:ln w="57150">
            <a:solidFill>
              <a:srgbClr val="C00000"/>
            </a:solidFill>
          </a:ln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defRPr sz="3200"/>
            </a:lvl1pPr>
          </a:lstStyle>
          <a:p>
            <a:pPr defTabSz="914130"/>
            <a:r>
              <a:rPr lang="en-US" sz="2800" dirty="0" smtClean="0">
                <a:solidFill>
                  <a:srgbClr val="C00000"/>
                </a:solidFill>
                <a:latin typeface="Calibri"/>
              </a:rPr>
              <a:t>Data-dependent</a:t>
            </a:r>
            <a:br>
              <a:rPr lang="en-US" sz="2800" dirty="0" smtClean="0">
                <a:solidFill>
                  <a:srgbClr val="C00000"/>
                </a:solidFill>
                <a:latin typeface="Calibri"/>
              </a:rPr>
            </a:br>
            <a:r>
              <a:rPr lang="en-US" sz="2800" dirty="0" smtClean="0">
                <a:solidFill>
                  <a:srgbClr val="C00000"/>
                </a:solidFill>
                <a:latin typeface="Calibri"/>
              </a:rPr>
              <a:t>transitions!</a:t>
            </a:r>
            <a:endParaRPr lang="en-US" sz="2800" dirty="0">
              <a:solidFill>
                <a:srgbClr val="C00000"/>
              </a:solidFill>
              <a:latin typeface="Calibri"/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4651945" y="2669001"/>
            <a:ext cx="898364" cy="1008249"/>
          </a:xfrm>
          <a:custGeom>
            <a:avLst/>
            <a:gdLst>
              <a:gd name="connsiteX0" fmla="*/ 0 w 875763"/>
              <a:gd name="connsiteY0" fmla="*/ 0 h 1339402"/>
              <a:gd name="connsiteX1" fmla="*/ 875763 w 875763"/>
              <a:gd name="connsiteY1" fmla="*/ 25757 h 1339402"/>
              <a:gd name="connsiteX2" fmla="*/ 875763 w 875763"/>
              <a:gd name="connsiteY2" fmla="*/ 1339402 h 1339402"/>
              <a:gd name="connsiteX3" fmla="*/ 64394 w 875763"/>
              <a:gd name="connsiteY3" fmla="*/ 0 h 1339402"/>
              <a:gd name="connsiteX0" fmla="*/ 0 w 875763"/>
              <a:gd name="connsiteY0" fmla="*/ 0 h 1339402"/>
              <a:gd name="connsiteX1" fmla="*/ 875763 w 875763"/>
              <a:gd name="connsiteY1" fmla="*/ 25757 h 1339402"/>
              <a:gd name="connsiteX2" fmla="*/ 875763 w 875763"/>
              <a:gd name="connsiteY2" fmla="*/ 1339402 h 1339402"/>
              <a:gd name="connsiteX3" fmla="*/ 45344 w 875763"/>
              <a:gd name="connsiteY3" fmla="*/ 123825 h 1339402"/>
              <a:gd name="connsiteX0" fmla="*/ 116581 w 830419"/>
              <a:gd name="connsiteY0" fmla="*/ 45680 h 1313645"/>
              <a:gd name="connsiteX1" fmla="*/ 830419 w 830419"/>
              <a:gd name="connsiteY1" fmla="*/ 0 h 1313645"/>
              <a:gd name="connsiteX2" fmla="*/ 830419 w 830419"/>
              <a:gd name="connsiteY2" fmla="*/ 1313645 h 1313645"/>
              <a:gd name="connsiteX3" fmla="*/ 0 w 830419"/>
              <a:gd name="connsiteY3" fmla="*/ 98068 h 1313645"/>
              <a:gd name="connsiteX0" fmla="*/ 830419 w 830419"/>
              <a:gd name="connsiteY0" fmla="*/ 0 h 1313645"/>
              <a:gd name="connsiteX1" fmla="*/ 830419 w 830419"/>
              <a:gd name="connsiteY1" fmla="*/ 1313645 h 1313645"/>
              <a:gd name="connsiteX2" fmla="*/ 0 w 830419"/>
              <a:gd name="connsiteY2" fmla="*/ 98068 h 1313645"/>
              <a:gd name="connsiteX0" fmla="*/ 830419 w 901856"/>
              <a:gd name="connsiteY0" fmla="*/ 0 h 1370795"/>
              <a:gd name="connsiteX1" fmla="*/ 901856 w 901856"/>
              <a:gd name="connsiteY1" fmla="*/ 1370795 h 1370795"/>
              <a:gd name="connsiteX2" fmla="*/ 0 w 901856"/>
              <a:gd name="connsiteY2" fmla="*/ 98068 h 1370795"/>
              <a:gd name="connsiteX0" fmla="*/ 687544 w 901856"/>
              <a:gd name="connsiteY0" fmla="*/ 0 h 1318408"/>
              <a:gd name="connsiteX1" fmla="*/ 901856 w 901856"/>
              <a:gd name="connsiteY1" fmla="*/ 1318408 h 1318408"/>
              <a:gd name="connsiteX2" fmla="*/ 0 w 901856"/>
              <a:gd name="connsiteY2" fmla="*/ 45681 h 1318408"/>
              <a:gd name="connsiteX0" fmla="*/ 778031 w 992343"/>
              <a:gd name="connsiteY0" fmla="*/ 30519 h 1348927"/>
              <a:gd name="connsiteX1" fmla="*/ 992343 w 992343"/>
              <a:gd name="connsiteY1" fmla="*/ 1348927 h 1348927"/>
              <a:gd name="connsiteX2" fmla="*/ 0 w 992343"/>
              <a:gd name="connsiteY2" fmla="*/ 0 h 1348927"/>
              <a:gd name="connsiteX0" fmla="*/ 778031 w 944718"/>
              <a:gd name="connsiteY0" fmla="*/ 30519 h 1244152"/>
              <a:gd name="connsiteX1" fmla="*/ 944718 w 944718"/>
              <a:gd name="connsiteY1" fmla="*/ 1244152 h 1244152"/>
              <a:gd name="connsiteX2" fmla="*/ 0 w 944718"/>
              <a:gd name="connsiteY2" fmla="*/ 0 h 1244152"/>
              <a:gd name="connsiteX0" fmla="*/ 778031 w 939956"/>
              <a:gd name="connsiteY0" fmla="*/ 30519 h 1206052"/>
              <a:gd name="connsiteX1" fmla="*/ 939956 w 939956"/>
              <a:gd name="connsiteY1" fmla="*/ 1206052 h 1206052"/>
              <a:gd name="connsiteX2" fmla="*/ 0 w 939956"/>
              <a:gd name="connsiteY2" fmla="*/ 0 h 1206052"/>
              <a:gd name="connsiteX0" fmla="*/ 716119 w 878044"/>
              <a:gd name="connsiteY0" fmla="*/ 40044 h 1215577"/>
              <a:gd name="connsiteX1" fmla="*/ 878044 w 878044"/>
              <a:gd name="connsiteY1" fmla="*/ 1215577 h 1215577"/>
              <a:gd name="connsiteX2" fmla="*/ 0 w 878044"/>
              <a:gd name="connsiteY2" fmla="*/ 0 h 1215577"/>
              <a:gd name="connsiteX0" fmla="*/ 773269 w 935194"/>
              <a:gd name="connsiteY0" fmla="*/ 40044 h 1215577"/>
              <a:gd name="connsiteX1" fmla="*/ 935194 w 935194"/>
              <a:gd name="connsiteY1" fmla="*/ 1215577 h 1215577"/>
              <a:gd name="connsiteX2" fmla="*/ 0 w 935194"/>
              <a:gd name="connsiteY2" fmla="*/ 0 h 1215577"/>
              <a:gd name="connsiteX0" fmla="*/ 739931 w 935194"/>
              <a:gd name="connsiteY0" fmla="*/ 35282 h 1215577"/>
              <a:gd name="connsiteX1" fmla="*/ 935194 w 935194"/>
              <a:gd name="connsiteY1" fmla="*/ 1215577 h 1215577"/>
              <a:gd name="connsiteX2" fmla="*/ 0 w 935194"/>
              <a:gd name="connsiteY2" fmla="*/ 0 h 1215577"/>
              <a:gd name="connsiteX0" fmla="*/ 716119 w 935194"/>
              <a:gd name="connsiteY0" fmla="*/ 30519 h 1215577"/>
              <a:gd name="connsiteX1" fmla="*/ 935194 w 935194"/>
              <a:gd name="connsiteY1" fmla="*/ 1215577 h 1215577"/>
              <a:gd name="connsiteX2" fmla="*/ 0 w 935194"/>
              <a:gd name="connsiteY2" fmla="*/ 0 h 1215577"/>
              <a:gd name="connsiteX0" fmla="*/ 744694 w 935194"/>
              <a:gd name="connsiteY0" fmla="*/ 30519 h 1215577"/>
              <a:gd name="connsiteX1" fmla="*/ 935194 w 935194"/>
              <a:gd name="connsiteY1" fmla="*/ 1215577 h 1215577"/>
              <a:gd name="connsiteX2" fmla="*/ 0 w 935194"/>
              <a:gd name="connsiteY2" fmla="*/ 0 h 1215577"/>
              <a:gd name="connsiteX0" fmla="*/ 744694 w 968531"/>
              <a:gd name="connsiteY0" fmla="*/ 30519 h 1291777"/>
              <a:gd name="connsiteX1" fmla="*/ 968531 w 968531"/>
              <a:gd name="connsiteY1" fmla="*/ 1291777 h 1291777"/>
              <a:gd name="connsiteX2" fmla="*/ 0 w 968531"/>
              <a:gd name="connsiteY2" fmla="*/ 0 h 1291777"/>
              <a:gd name="connsiteX0" fmla="*/ 744694 w 973294"/>
              <a:gd name="connsiteY0" fmla="*/ 30519 h 1306064"/>
              <a:gd name="connsiteX1" fmla="*/ 973294 w 973294"/>
              <a:gd name="connsiteY1" fmla="*/ 1306064 h 1306064"/>
              <a:gd name="connsiteX2" fmla="*/ 0 w 973294"/>
              <a:gd name="connsiteY2" fmla="*/ 0 h 1306064"/>
              <a:gd name="connsiteX0" fmla="*/ 725644 w 954244"/>
              <a:gd name="connsiteY0" fmla="*/ 1944 h 1277489"/>
              <a:gd name="connsiteX1" fmla="*/ 954244 w 954244"/>
              <a:gd name="connsiteY1" fmla="*/ 1277489 h 1277489"/>
              <a:gd name="connsiteX2" fmla="*/ 0 w 954244"/>
              <a:gd name="connsiteY2" fmla="*/ 0 h 1277489"/>
              <a:gd name="connsiteX0" fmla="*/ 725644 w 908524"/>
              <a:gd name="connsiteY0" fmla="*/ 1944 h 1064129"/>
              <a:gd name="connsiteX1" fmla="*/ 908524 w 908524"/>
              <a:gd name="connsiteY1" fmla="*/ 1064129 h 1064129"/>
              <a:gd name="connsiteX2" fmla="*/ 0 w 908524"/>
              <a:gd name="connsiteY2" fmla="*/ 0 h 1064129"/>
              <a:gd name="connsiteX0" fmla="*/ 725644 w 878044"/>
              <a:gd name="connsiteY0" fmla="*/ 1944 h 998089"/>
              <a:gd name="connsiteX1" fmla="*/ 878044 w 878044"/>
              <a:gd name="connsiteY1" fmla="*/ 998089 h 998089"/>
              <a:gd name="connsiteX2" fmla="*/ 0 w 878044"/>
              <a:gd name="connsiteY2" fmla="*/ 0 h 998089"/>
              <a:gd name="connsiteX0" fmla="*/ 725644 w 857724"/>
              <a:gd name="connsiteY0" fmla="*/ 1944 h 957449"/>
              <a:gd name="connsiteX1" fmla="*/ 857724 w 857724"/>
              <a:gd name="connsiteY1" fmla="*/ 957449 h 957449"/>
              <a:gd name="connsiteX2" fmla="*/ 0 w 857724"/>
              <a:gd name="connsiteY2" fmla="*/ 0 h 957449"/>
              <a:gd name="connsiteX0" fmla="*/ 725644 w 847564"/>
              <a:gd name="connsiteY0" fmla="*/ 1944 h 972689"/>
              <a:gd name="connsiteX1" fmla="*/ 847564 w 847564"/>
              <a:gd name="connsiteY1" fmla="*/ 972689 h 972689"/>
              <a:gd name="connsiteX2" fmla="*/ 0 w 847564"/>
              <a:gd name="connsiteY2" fmla="*/ 0 h 972689"/>
              <a:gd name="connsiteX0" fmla="*/ 725644 w 872964"/>
              <a:gd name="connsiteY0" fmla="*/ 1944 h 987929"/>
              <a:gd name="connsiteX1" fmla="*/ 872964 w 872964"/>
              <a:gd name="connsiteY1" fmla="*/ 987929 h 987929"/>
              <a:gd name="connsiteX2" fmla="*/ 0 w 872964"/>
              <a:gd name="connsiteY2" fmla="*/ 0 h 987929"/>
              <a:gd name="connsiteX0" fmla="*/ 740884 w 888204"/>
              <a:gd name="connsiteY0" fmla="*/ 1944 h 987929"/>
              <a:gd name="connsiteX1" fmla="*/ 888204 w 888204"/>
              <a:gd name="connsiteY1" fmla="*/ 987929 h 987929"/>
              <a:gd name="connsiteX2" fmla="*/ 0 w 888204"/>
              <a:gd name="connsiteY2" fmla="*/ 0 h 987929"/>
              <a:gd name="connsiteX0" fmla="*/ 740884 w 888204"/>
              <a:gd name="connsiteY0" fmla="*/ 1944 h 1003169"/>
              <a:gd name="connsiteX1" fmla="*/ 888204 w 888204"/>
              <a:gd name="connsiteY1" fmla="*/ 1003169 h 1003169"/>
              <a:gd name="connsiteX2" fmla="*/ 0 w 888204"/>
              <a:gd name="connsiteY2" fmla="*/ 0 h 1003169"/>
              <a:gd name="connsiteX0" fmla="*/ 740884 w 903444"/>
              <a:gd name="connsiteY0" fmla="*/ 1944 h 1013329"/>
              <a:gd name="connsiteX1" fmla="*/ 903444 w 903444"/>
              <a:gd name="connsiteY1" fmla="*/ 1013329 h 1013329"/>
              <a:gd name="connsiteX2" fmla="*/ 0 w 903444"/>
              <a:gd name="connsiteY2" fmla="*/ 0 h 1013329"/>
              <a:gd name="connsiteX0" fmla="*/ 740884 w 888204"/>
              <a:gd name="connsiteY0" fmla="*/ 1944 h 987929"/>
              <a:gd name="connsiteX1" fmla="*/ 888204 w 888204"/>
              <a:gd name="connsiteY1" fmla="*/ 987929 h 987929"/>
              <a:gd name="connsiteX2" fmla="*/ 0 w 888204"/>
              <a:gd name="connsiteY2" fmla="*/ 0 h 987929"/>
              <a:gd name="connsiteX0" fmla="*/ 740884 w 898364"/>
              <a:gd name="connsiteY0" fmla="*/ 1944 h 1008249"/>
              <a:gd name="connsiteX1" fmla="*/ 898364 w 898364"/>
              <a:gd name="connsiteY1" fmla="*/ 1008249 h 1008249"/>
              <a:gd name="connsiteX2" fmla="*/ 0 w 898364"/>
              <a:gd name="connsiteY2" fmla="*/ 0 h 1008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98364" h="1008249">
                <a:moveTo>
                  <a:pt x="740884" y="1944"/>
                </a:moveTo>
                <a:lnTo>
                  <a:pt x="898364" y="1008249"/>
                </a:lnTo>
                <a:lnTo>
                  <a:pt x="0" y="0"/>
                </a:lnTo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4130"/>
            <a:endParaRPr lang="en-US" sz="160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064778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53" grpId="0"/>
      <p:bldP spid="57" grpId="0"/>
      <p:bldP spid="78" grpId="0"/>
      <p:bldP spid="80" grpId="0"/>
      <p:bldP spid="87" grpId="0" animBg="1"/>
      <p:bldP spid="79" grpId="0" animBg="1"/>
      <p:bldP spid="79" grpId="1" animBg="1"/>
      <p:bldP spid="89" grpId="0" animBg="1"/>
      <p:bldP spid="71" grpId="0" animBg="1"/>
      <p:bldP spid="69" grpId="0" animBg="1"/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3683007" y="1219200"/>
            <a:ext cx="5308593" cy="5181600"/>
            <a:chOff x="3683007" y="1219200"/>
            <a:chExt cx="5308593" cy="5181600"/>
          </a:xfrm>
        </p:grpSpPr>
        <p:sp>
          <p:nvSpPr>
            <p:cNvPr id="43" name="Rounded Rectangle 42"/>
            <p:cNvSpPr/>
            <p:nvPr/>
          </p:nvSpPr>
          <p:spPr>
            <a:xfrm>
              <a:off x="3683007" y="1219200"/>
              <a:ext cx="5308593" cy="51816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81030" tIns="190515" rIns="381030" bIns="190515" rtlCol="0" anchor="t"/>
            <a:lstStyle/>
            <a:p>
              <a:pPr algn="ctr" defTabSz="914130"/>
              <a:endParaRPr lang="en-US" sz="2400" dirty="0">
                <a:solidFill>
                  <a:prstClr val="black"/>
                </a:solidFill>
                <a:latin typeface="Calibri"/>
                <a:cs typeface="Arial" pitchFamily="34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4691833" y="1219200"/>
              <a:ext cx="329769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914130"/>
              <a:r>
                <a:rPr lang="en-US" sz="2400" dirty="0">
                  <a:solidFill>
                    <a:prstClr val="black"/>
                  </a:solidFill>
                  <a:latin typeface="Calibri"/>
                  <a:cs typeface="Arial" pitchFamily="34" charset="0"/>
                </a:rPr>
                <a:t>State-space </a:t>
              </a:r>
              <a:r>
                <a:rPr lang="en-US" sz="2400" dirty="0">
                  <a:solidFill>
                    <a:prstClr val="black"/>
                  </a:solidFill>
                  <a:latin typeface="Calibri"/>
                  <a:cs typeface="Arial" pitchFamily="34" charset="0"/>
                </a:rPr>
                <a:t>exploration</a:t>
              </a:r>
              <a:br>
                <a:rPr lang="en-US" sz="2400" dirty="0">
                  <a:solidFill>
                    <a:prstClr val="black"/>
                  </a:solidFill>
                  <a:latin typeface="Calibri"/>
                  <a:cs typeface="Arial" pitchFamily="34" charset="0"/>
                </a:rPr>
              </a:br>
              <a:r>
                <a:rPr lang="en-US" sz="2400" dirty="0">
                  <a:solidFill>
                    <a:prstClr val="black"/>
                  </a:solidFill>
                  <a:latin typeface="Calibri"/>
                  <a:cs typeface="Arial" pitchFamily="34" charset="0"/>
                </a:rPr>
                <a:t>via Model Checking (MC)</a:t>
              </a:r>
              <a:endParaRPr lang="en-US" sz="2400" dirty="0">
                <a:solidFill>
                  <a:prstClr val="black"/>
                </a:solidFill>
                <a:latin typeface="Calibri"/>
                <a:cs typeface="Arial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Systematically Testing OpenFlow Apps</a:t>
            </a:r>
            <a:endParaRPr lang="en-US" dirty="0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6F19-1D91-4AB6-A289-00E8E86BAF50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17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4064903" y="2257367"/>
            <a:ext cx="4572000" cy="3830775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182880"/>
          <a:lstStyle/>
          <a:p>
            <a:pPr algn="r" defTabSz="470184"/>
            <a:r>
              <a:rPr lang="en-US" sz="2400" dirty="0">
                <a:solidFill>
                  <a:prstClr val="black"/>
                </a:solidFill>
                <a:latin typeface="Calibri"/>
                <a:cs typeface="Arial" pitchFamily="34" charset="0"/>
              </a:rPr>
              <a:t>Target</a:t>
            </a:r>
          </a:p>
          <a:p>
            <a:pPr algn="r" defTabSz="470184"/>
            <a:r>
              <a:rPr lang="en-US" sz="2400" dirty="0">
                <a:solidFill>
                  <a:prstClr val="black"/>
                </a:solidFill>
                <a:latin typeface="Calibri"/>
                <a:cs typeface="Arial" pitchFamily="34" charset="0"/>
              </a:rPr>
              <a:t>system</a:t>
            </a:r>
            <a:endParaRPr lang="en-US" sz="2400" dirty="0">
              <a:solidFill>
                <a:prstClr val="black"/>
              </a:solidFill>
              <a:latin typeface="Calibri"/>
              <a:cs typeface="Arial" pitchFamily="34" charset="0"/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5319771" y="2373274"/>
            <a:ext cx="2187102" cy="1295400"/>
            <a:chOff x="5598268" y="1923932"/>
            <a:chExt cx="2187102" cy="1295400"/>
          </a:xfrm>
        </p:grpSpPr>
        <p:sp>
          <p:nvSpPr>
            <p:cNvPr id="13" name="Rounded Rectangle 12"/>
            <p:cNvSpPr/>
            <p:nvPr/>
          </p:nvSpPr>
          <p:spPr bwMode="auto">
            <a:xfrm>
              <a:off x="5598268" y="1923932"/>
              <a:ext cx="2187102" cy="1295400"/>
            </a:xfrm>
            <a:prstGeom prst="roundRect">
              <a:avLst/>
            </a:prstGeom>
            <a:ln w="3810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bIns="0" anchor="b"/>
            <a:lstStyle/>
            <a:p>
              <a:pPr algn="ctr" defTabSz="157935"/>
              <a:endParaRPr lang="en-US" sz="2400" kern="0" dirty="0">
                <a:solidFill>
                  <a:sysClr val="window" lastClr="FFFFFF"/>
                </a:solidFill>
                <a:latin typeface="Calibri"/>
                <a:cs typeface="Arial" pitchFamily="34" charset="0"/>
              </a:endParaRPr>
            </a:p>
          </p:txBody>
        </p:sp>
        <p:sp>
          <p:nvSpPr>
            <p:cNvPr id="14" name="Rectangle 13"/>
            <p:cNvSpPr/>
            <p:nvPr/>
          </p:nvSpPr>
          <p:spPr bwMode="auto">
            <a:xfrm>
              <a:off x="5837675" y="2076332"/>
              <a:ext cx="1708288" cy="11430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70184">
                <a:defRPr/>
              </a:pPr>
              <a:r>
                <a:rPr lang="en-US" sz="2000" b="1" dirty="0">
                  <a:solidFill>
                    <a:prstClr val="black"/>
                  </a:solidFill>
                  <a:latin typeface="Calibri"/>
                  <a:cs typeface="Arial" pitchFamily="34" charset="0"/>
                </a:rPr>
                <a:t>Unmodified</a:t>
              </a:r>
              <a:r>
                <a:rPr lang="en-US" sz="2000" dirty="0">
                  <a:solidFill>
                    <a:prstClr val="black"/>
                  </a:solidFill>
                  <a:latin typeface="Calibri"/>
                  <a:cs typeface="Arial" pitchFamily="34" charset="0"/>
                </a:rPr>
                <a:t/>
              </a:r>
              <a:br>
                <a:rPr lang="en-US" sz="2000" dirty="0">
                  <a:solidFill>
                    <a:prstClr val="black"/>
                  </a:solidFill>
                  <a:latin typeface="Calibri"/>
                  <a:cs typeface="Arial" pitchFamily="34" charset="0"/>
                </a:rPr>
              </a:br>
              <a:r>
                <a:rPr lang="en-US" sz="2000" dirty="0">
                  <a:solidFill>
                    <a:prstClr val="black"/>
                  </a:solidFill>
                  <a:latin typeface="Calibri"/>
                  <a:cs typeface="Arial" pitchFamily="34" charset="0"/>
                </a:rPr>
                <a:t>OpenFlow</a:t>
              </a:r>
              <a:br>
                <a:rPr lang="en-US" sz="2000" dirty="0">
                  <a:solidFill>
                    <a:prstClr val="black"/>
                  </a:solidFill>
                  <a:latin typeface="Calibri"/>
                  <a:cs typeface="Arial" pitchFamily="34" charset="0"/>
                </a:rPr>
              </a:br>
              <a:r>
                <a:rPr lang="en-US" sz="2000" dirty="0">
                  <a:solidFill>
                    <a:prstClr val="black"/>
                  </a:solidFill>
                  <a:latin typeface="Calibri"/>
                  <a:cs typeface="Arial" pitchFamily="34" charset="0"/>
                </a:rPr>
                <a:t>program</a:t>
              </a:r>
              <a:endParaRPr lang="en-US" sz="2000" dirty="0">
                <a:solidFill>
                  <a:prstClr val="black"/>
                </a:solidFill>
                <a:latin typeface="Calibri"/>
                <a:cs typeface="Arial" pitchFamily="34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765272" y="3276600"/>
            <a:ext cx="3224260" cy="2552746"/>
            <a:chOff x="4765272" y="3276600"/>
            <a:chExt cx="3224260" cy="2552746"/>
          </a:xfrm>
        </p:grpSpPr>
        <p:sp>
          <p:nvSpPr>
            <p:cNvPr id="29" name="Cloud 28"/>
            <p:cNvSpPr/>
            <p:nvPr/>
          </p:nvSpPr>
          <p:spPr>
            <a:xfrm>
              <a:off x="4765272" y="3962400"/>
              <a:ext cx="3224260" cy="1866946"/>
            </a:xfrm>
            <a:prstGeom prst="cloud">
              <a:avLst/>
            </a:prstGeom>
            <a:gradFill flip="none" rotWithShape="1">
              <a:gsLst>
                <a:gs pos="0">
                  <a:schemeClr val="accent1">
                    <a:lumMod val="40000"/>
                    <a:lumOff val="60000"/>
                  </a:schemeClr>
                </a:gs>
                <a:gs pos="60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 defTabSz="914130"/>
              <a:endParaRPr lang="en-US" sz="45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5358301" y="4448265"/>
              <a:ext cx="2073003" cy="9541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157935">
                <a:defRPr/>
              </a:pPr>
              <a:r>
                <a:rPr lang="en-US" sz="2800" kern="0" dirty="0">
                  <a:solidFill>
                    <a:prstClr val="black"/>
                  </a:solidFill>
                  <a:latin typeface="Calibri"/>
                  <a:cs typeface="Arial" pitchFamily="34" charset="0"/>
                </a:rPr>
                <a:t>Complex</a:t>
              </a:r>
              <a:br>
                <a:rPr lang="en-US" sz="2800" kern="0" dirty="0">
                  <a:solidFill>
                    <a:prstClr val="black"/>
                  </a:solidFill>
                  <a:latin typeface="Calibri"/>
                  <a:cs typeface="Arial" pitchFamily="34" charset="0"/>
                </a:rPr>
              </a:br>
              <a:r>
                <a:rPr lang="en-US" sz="2800" kern="0" dirty="0">
                  <a:solidFill>
                    <a:prstClr val="black"/>
                  </a:solidFill>
                  <a:latin typeface="Calibri"/>
                  <a:cs typeface="Arial" pitchFamily="34" charset="0"/>
                </a:rPr>
                <a:t>environment</a:t>
              </a:r>
              <a:endParaRPr lang="en-US" sz="2400" kern="0" dirty="0">
                <a:solidFill>
                  <a:prstClr val="black"/>
                </a:solidFill>
                <a:latin typeface="Calibri"/>
                <a:cs typeface="Arial" pitchFamily="34" charset="0"/>
              </a:endParaRPr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>
              <a:off x="7010400" y="3276600"/>
              <a:ext cx="0" cy="1124463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 flipV="1">
              <a:off x="5791200" y="3276600"/>
              <a:ext cx="0" cy="1026514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Rectangle 3"/>
          <p:cNvSpPr/>
          <p:nvPr/>
        </p:nvSpPr>
        <p:spPr>
          <a:xfrm>
            <a:off x="4674503" y="3789858"/>
            <a:ext cx="3388468" cy="2145884"/>
          </a:xfrm>
          <a:prstGeom prst="rect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182880"/>
          <a:lstStyle/>
          <a:p>
            <a:pPr algn="ctr" defTabSz="470184">
              <a:defRPr/>
            </a:pPr>
            <a:r>
              <a:rPr lang="en-US" sz="2000" dirty="0">
                <a:solidFill>
                  <a:prstClr val="black"/>
                </a:solidFill>
                <a:latin typeface="Calibri"/>
                <a:cs typeface="Arial" pitchFamily="34" charset="0"/>
              </a:rPr>
              <a:t>Environment model</a:t>
            </a:r>
            <a:endParaRPr lang="en-US" sz="2000" dirty="0">
              <a:solidFill>
                <a:prstClr val="black"/>
              </a:solidFill>
              <a:latin typeface="Calibri"/>
              <a:cs typeface="Arial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4811983" y="4259342"/>
            <a:ext cx="3154040" cy="1541245"/>
            <a:chOff x="4811983" y="4259342"/>
            <a:chExt cx="3154040" cy="1541245"/>
          </a:xfrm>
        </p:grpSpPr>
        <p:sp>
          <p:nvSpPr>
            <p:cNvPr id="5" name="Oval 4"/>
            <p:cNvSpPr/>
            <p:nvPr/>
          </p:nvSpPr>
          <p:spPr bwMode="auto">
            <a:xfrm>
              <a:off x="5207903" y="4259342"/>
              <a:ext cx="877824" cy="87782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defTabSz="470184">
                <a:defRPr/>
              </a:pPr>
              <a:r>
                <a:rPr lang="en-US" sz="1600" b="1" dirty="0">
                  <a:solidFill>
                    <a:prstClr val="black"/>
                  </a:solidFill>
                  <a:latin typeface="Calibri"/>
                  <a:cs typeface="Arial" pitchFamily="34" charset="0"/>
                </a:rPr>
                <a:t>Switch</a:t>
              </a:r>
              <a:br>
                <a:rPr lang="en-US" sz="1600" b="1" dirty="0">
                  <a:solidFill>
                    <a:prstClr val="black"/>
                  </a:solidFill>
                  <a:latin typeface="Calibri"/>
                  <a:cs typeface="Arial" pitchFamily="34" charset="0"/>
                </a:rPr>
              </a:br>
              <a:r>
                <a:rPr lang="en-US" sz="1600" b="1" dirty="0">
                  <a:solidFill>
                    <a:prstClr val="black"/>
                  </a:solidFill>
                  <a:latin typeface="Calibri"/>
                  <a:cs typeface="Arial" pitchFamily="34" charset="0"/>
                </a:rPr>
                <a:t>1</a:t>
              </a:r>
              <a:endParaRPr lang="en-US" sz="1600" b="1" dirty="0">
                <a:solidFill>
                  <a:prstClr val="black"/>
                </a:solidFill>
                <a:latin typeface="Calibri"/>
                <a:cs typeface="Arial" pitchFamily="34" charset="0"/>
              </a:endParaRPr>
            </a:p>
          </p:txBody>
        </p:sp>
        <p:sp>
          <p:nvSpPr>
            <p:cNvPr id="6" name="Oval 5"/>
            <p:cNvSpPr/>
            <p:nvPr/>
          </p:nvSpPr>
          <p:spPr bwMode="auto">
            <a:xfrm>
              <a:off x="6670748" y="4259342"/>
              <a:ext cx="877824" cy="87782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defTabSz="470184">
                <a:defRPr/>
              </a:pPr>
              <a:r>
                <a:rPr lang="en-US" sz="1600" b="1" dirty="0">
                  <a:solidFill>
                    <a:prstClr val="black"/>
                  </a:solidFill>
                  <a:latin typeface="Calibri"/>
                  <a:cs typeface="Arial" pitchFamily="34" charset="0"/>
                </a:rPr>
                <a:t>Switch</a:t>
              </a:r>
              <a:br>
                <a:rPr lang="en-US" sz="1600" b="1" dirty="0">
                  <a:solidFill>
                    <a:prstClr val="black"/>
                  </a:solidFill>
                  <a:latin typeface="Calibri"/>
                  <a:cs typeface="Arial" pitchFamily="34" charset="0"/>
                </a:rPr>
              </a:br>
              <a:r>
                <a:rPr lang="en-US" sz="1600" b="1" dirty="0">
                  <a:solidFill>
                    <a:prstClr val="black"/>
                  </a:solidFill>
                  <a:latin typeface="Calibri"/>
                  <a:cs typeface="Arial" pitchFamily="34" charset="0"/>
                </a:rPr>
                <a:t>2</a:t>
              </a:r>
              <a:endParaRPr lang="en-US" sz="1600" b="1" dirty="0">
                <a:solidFill>
                  <a:prstClr val="black"/>
                </a:solidFill>
                <a:latin typeface="Calibri"/>
                <a:cs typeface="Arial" pitchFamily="34" charset="0"/>
              </a:endParaRPr>
            </a:p>
          </p:txBody>
        </p:sp>
        <p:cxnSp>
          <p:nvCxnSpPr>
            <p:cNvPr id="12" name="Straight Connector 11"/>
            <p:cNvCxnSpPr>
              <a:stCxn id="5" idx="6"/>
              <a:endCxn id="6" idx="2"/>
            </p:cNvCxnSpPr>
            <p:nvPr/>
          </p:nvCxnSpPr>
          <p:spPr>
            <a:xfrm>
              <a:off x="6085727" y="4698254"/>
              <a:ext cx="585021" cy="0"/>
            </a:xfrm>
            <a:prstGeom prst="line">
              <a:avLst/>
            </a:prstGeom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122"/>
            <p:cNvSpPr>
              <a:spLocks noChangeArrowheads="1"/>
            </p:cNvSpPr>
            <p:nvPr/>
          </p:nvSpPr>
          <p:spPr bwMode="auto">
            <a:xfrm>
              <a:off x="4811983" y="5373037"/>
              <a:ext cx="776920" cy="42755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 algn="ctr">
              <a:solidFill>
                <a:srgbClr val="000000"/>
              </a:solidFill>
              <a:round/>
              <a:headEnd/>
              <a:tailEnd type="triangle" w="lg" len="lg"/>
            </a:ln>
          </p:spPr>
          <p:txBody>
            <a:bodyPr lIns="15357" tIns="15357" rIns="15357" bIns="15357"/>
            <a:lstStyle/>
            <a:p>
              <a:pPr algn="ctr" defTabSz="307147" eaLnBrk="0" hangingPunct="0">
                <a:defRPr/>
              </a:pPr>
              <a:r>
                <a:rPr lang="en-US" sz="1600" dirty="0">
                  <a:solidFill>
                    <a:srgbClr val="000000"/>
                  </a:solidFill>
                  <a:latin typeface="Calibri"/>
                  <a:cs typeface="Arial" pitchFamily="34" charset="0"/>
                </a:rPr>
                <a:t>Host A</a:t>
              </a:r>
            </a:p>
          </p:txBody>
        </p:sp>
        <p:sp>
          <p:nvSpPr>
            <p:cNvPr id="26" name="Rectangle 122"/>
            <p:cNvSpPr>
              <a:spLocks noChangeArrowheads="1"/>
            </p:cNvSpPr>
            <p:nvPr/>
          </p:nvSpPr>
          <p:spPr bwMode="auto">
            <a:xfrm>
              <a:off x="7189103" y="5373037"/>
              <a:ext cx="776920" cy="42755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 algn="ctr">
              <a:solidFill>
                <a:srgbClr val="000000"/>
              </a:solidFill>
              <a:round/>
              <a:headEnd/>
              <a:tailEnd type="triangle" w="lg" len="lg"/>
            </a:ln>
          </p:spPr>
          <p:txBody>
            <a:bodyPr lIns="15357" tIns="15357" rIns="15357" bIns="15357"/>
            <a:lstStyle/>
            <a:p>
              <a:pPr algn="ctr" defTabSz="307147" eaLnBrk="0" hangingPunct="0">
                <a:defRPr/>
              </a:pPr>
              <a:r>
                <a:rPr lang="en-US" sz="1600" dirty="0">
                  <a:solidFill>
                    <a:srgbClr val="000000"/>
                  </a:solidFill>
                  <a:latin typeface="Calibri"/>
                  <a:cs typeface="Arial" pitchFamily="34" charset="0"/>
                </a:rPr>
                <a:t>Host </a:t>
              </a:r>
              <a:r>
                <a:rPr lang="en-US" sz="1600" dirty="0">
                  <a:solidFill>
                    <a:srgbClr val="000000"/>
                  </a:solidFill>
                  <a:latin typeface="Calibri"/>
                  <a:cs typeface="Arial" pitchFamily="34" charset="0"/>
                </a:rPr>
                <a:t>B</a:t>
              </a:r>
              <a:endParaRPr lang="en-US" sz="1600" dirty="0">
                <a:solidFill>
                  <a:srgbClr val="000000"/>
                </a:solidFill>
                <a:latin typeface="Calibri"/>
                <a:cs typeface="Arial" pitchFamily="34" charset="0"/>
              </a:endParaRPr>
            </a:p>
          </p:txBody>
        </p:sp>
        <p:cxnSp>
          <p:nvCxnSpPr>
            <p:cNvPr id="27" name="Straight Connector 26"/>
            <p:cNvCxnSpPr>
              <a:stCxn id="5" idx="3"/>
              <a:endCxn id="25" idx="0"/>
            </p:cNvCxnSpPr>
            <p:nvPr/>
          </p:nvCxnSpPr>
          <p:spPr>
            <a:xfrm flipH="1">
              <a:off x="5200443" y="5008612"/>
              <a:ext cx="136014" cy="364425"/>
            </a:xfrm>
            <a:prstGeom prst="line">
              <a:avLst/>
            </a:prstGeom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stCxn id="6" idx="5"/>
              <a:endCxn id="26" idx="0"/>
            </p:cNvCxnSpPr>
            <p:nvPr/>
          </p:nvCxnSpPr>
          <p:spPr>
            <a:xfrm>
              <a:off x="7420018" y="5008612"/>
              <a:ext cx="157545" cy="364425"/>
            </a:xfrm>
            <a:prstGeom prst="line">
              <a:avLst/>
            </a:prstGeom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Right Arrow 53"/>
          <p:cNvSpPr/>
          <p:nvPr/>
        </p:nvSpPr>
        <p:spPr>
          <a:xfrm>
            <a:off x="76200" y="1201882"/>
            <a:ext cx="4458510" cy="3638668"/>
          </a:xfrm>
          <a:prstGeom prst="rightArrow">
            <a:avLst>
              <a:gd name="adj1" fmla="val 74139"/>
              <a:gd name="adj2" fmla="val 30704"/>
            </a:avLst>
          </a:prstGeom>
          <a:solidFill>
            <a:schemeClr val="tx1">
              <a:lumMod val="75000"/>
              <a:lumOff val="2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554400" lvl="1" indent="-457200" defTabSz="914130">
              <a:buFont typeface="Arial" pitchFamily="34" charset="0"/>
              <a:buChar char="•"/>
            </a:pPr>
            <a:r>
              <a:rPr lang="en-GB" sz="2800" dirty="0">
                <a:solidFill>
                  <a:prstClr val="white"/>
                </a:solidFill>
                <a:latin typeface="Calibri"/>
              </a:rPr>
              <a:t>Carefully-crafted </a:t>
            </a:r>
            <a:r>
              <a:rPr lang="en-GB" sz="2800" dirty="0">
                <a:solidFill>
                  <a:prstClr val="white"/>
                </a:solidFill>
                <a:latin typeface="Calibri"/>
              </a:rPr>
              <a:t>streams of </a:t>
            </a:r>
            <a:r>
              <a:rPr lang="en-GB" sz="2800" dirty="0">
                <a:solidFill>
                  <a:prstClr val="white"/>
                </a:solidFill>
                <a:latin typeface="Calibri"/>
              </a:rPr>
              <a:t>packets</a:t>
            </a:r>
          </a:p>
          <a:p>
            <a:pPr marL="554400" lvl="1" indent="-457200" defTabSz="914130">
              <a:buFont typeface="Arial" pitchFamily="34" charset="0"/>
              <a:buChar char="•"/>
            </a:pPr>
            <a:r>
              <a:rPr lang="en-GB" sz="2800" dirty="0">
                <a:solidFill>
                  <a:prstClr val="white"/>
                </a:solidFill>
                <a:latin typeface="Calibri"/>
              </a:rPr>
              <a:t>Many orderings of packet arrivals</a:t>
            </a:r>
            <a:br>
              <a:rPr lang="en-GB" sz="2800" dirty="0">
                <a:solidFill>
                  <a:prstClr val="white"/>
                </a:solidFill>
                <a:latin typeface="Calibri"/>
              </a:rPr>
            </a:br>
            <a:r>
              <a:rPr lang="en-GB" sz="2800" dirty="0">
                <a:solidFill>
                  <a:prstClr val="white"/>
                </a:solidFill>
                <a:latin typeface="Calibri"/>
              </a:rPr>
              <a:t>and events</a:t>
            </a:r>
            <a:endParaRPr lang="en-US" sz="28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25 Apr 2012</a:t>
            </a:r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NSDI'12</a:t>
            </a:r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758729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4" grpId="0" animBg="1"/>
      <p:bldP spid="5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Model Checking Scalability Challenges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574060" y="1481929"/>
            <a:ext cx="3510236" cy="1836742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30"/>
            <a:endParaRPr lang="en-US" sz="28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5066" y="1695271"/>
            <a:ext cx="2888227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130"/>
            <a:r>
              <a:rPr lang="en-US" sz="2800" dirty="0">
                <a:solidFill>
                  <a:prstClr val="white"/>
                </a:solidFill>
                <a:latin typeface="Calibri"/>
              </a:rPr>
              <a:t>Huge space of</a:t>
            </a:r>
            <a:br>
              <a:rPr lang="en-US" sz="2800" dirty="0">
                <a:solidFill>
                  <a:prstClr val="white"/>
                </a:solidFill>
                <a:latin typeface="Calibri"/>
              </a:rPr>
            </a:br>
            <a:r>
              <a:rPr lang="en-US" sz="2800" dirty="0">
                <a:solidFill>
                  <a:prstClr val="white"/>
                </a:solidFill>
                <a:latin typeface="Calibri"/>
              </a:rPr>
              <a:t>possible</a:t>
            </a:r>
            <a:br>
              <a:rPr lang="en-US" sz="2800" dirty="0">
                <a:solidFill>
                  <a:prstClr val="white"/>
                </a:solidFill>
                <a:latin typeface="Calibri"/>
              </a:rPr>
            </a:br>
            <a:r>
              <a:rPr lang="en-US" sz="2800" b="1" dirty="0">
                <a:solidFill>
                  <a:prstClr val="white"/>
                </a:solidFill>
                <a:latin typeface="Calibri"/>
              </a:rPr>
              <a:t>packets</a:t>
            </a:r>
            <a:endParaRPr lang="en-US" sz="2800" b="1" dirty="0">
              <a:solidFill>
                <a:prstClr val="white"/>
              </a:solidFill>
              <a:latin typeface="Calibri"/>
            </a:endParaRPr>
          </a:p>
          <a:p>
            <a:pPr defTabSz="914130"/>
            <a:endParaRPr lang="en-US" sz="16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5064782" y="1481929"/>
            <a:ext cx="3510236" cy="1836742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30"/>
            <a:endParaRPr lang="en-US" sz="28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04905" y="1695271"/>
            <a:ext cx="3029997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130"/>
            <a:r>
              <a:rPr lang="en-US" sz="2800" dirty="0">
                <a:solidFill>
                  <a:prstClr val="white"/>
                </a:solidFill>
                <a:latin typeface="Calibri"/>
              </a:rPr>
              <a:t>Huge space of</a:t>
            </a:r>
            <a:br>
              <a:rPr lang="en-US" sz="2800" dirty="0">
                <a:solidFill>
                  <a:prstClr val="white"/>
                </a:solidFill>
                <a:latin typeface="Calibri"/>
              </a:rPr>
            </a:br>
            <a:r>
              <a:rPr lang="en-US" sz="2800" dirty="0">
                <a:solidFill>
                  <a:prstClr val="white"/>
                </a:solidFill>
                <a:latin typeface="Calibri"/>
              </a:rPr>
              <a:t>possible</a:t>
            </a:r>
            <a:br>
              <a:rPr lang="en-US" sz="2800" dirty="0">
                <a:solidFill>
                  <a:prstClr val="white"/>
                </a:solidFill>
                <a:latin typeface="Calibri"/>
              </a:rPr>
            </a:br>
            <a:r>
              <a:rPr lang="en-US" sz="2800" b="1" dirty="0">
                <a:solidFill>
                  <a:prstClr val="white"/>
                </a:solidFill>
                <a:latin typeface="Calibri"/>
              </a:rPr>
              <a:t>event orderings</a:t>
            </a:r>
            <a:endParaRPr lang="en-US" sz="2800" b="1" dirty="0">
              <a:solidFill>
                <a:prstClr val="white"/>
              </a:solidFill>
              <a:latin typeface="Calibri"/>
            </a:endParaRPr>
          </a:p>
          <a:p>
            <a:pPr defTabSz="914130"/>
            <a:endParaRPr lang="en-US" sz="16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121187" y="1062335"/>
            <a:ext cx="24159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130"/>
            <a:r>
              <a:rPr lang="en-US" sz="2400" dirty="0">
                <a:solidFill>
                  <a:prstClr val="black"/>
                </a:solidFill>
                <a:latin typeface="Calibri"/>
              </a:rPr>
              <a:t>Data-plane driven</a:t>
            </a:r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045191" y="1062335"/>
            <a:ext cx="35494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130"/>
            <a:r>
              <a:rPr lang="en-US" sz="2400" dirty="0">
                <a:solidFill>
                  <a:prstClr val="black"/>
                </a:solidFill>
                <a:latin typeface="Calibri"/>
              </a:rPr>
              <a:t>Complex network behavior</a:t>
            </a:r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90050" y="5186991"/>
            <a:ext cx="8563900" cy="109340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57150">
            <a:solidFill>
              <a:srgbClr val="C00000"/>
            </a:solidFill>
          </a:ln>
        </p:spPr>
        <p:txBody>
          <a:bodyPr wrap="none" rtlCol="0" anchor="ctr">
            <a:noAutofit/>
          </a:bodyPr>
          <a:lstStyle/>
          <a:p>
            <a:pPr algn="ctr" defTabSz="914130"/>
            <a:r>
              <a:rPr lang="en-US" sz="2800" dirty="0">
                <a:solidFill>
                  <a:prstClr val="black"/>
                </a:solidFill>
                <a:latin typeface="Calibri"/>
              </a:rPr>
              <a:t>Enumerating all </a:t>
            </a:r>
            <a:r>
              <a:rPr lang="en-US" sz="2800" dirty="0">
                <a:solidFill>
                  <a:prstClr val="black"/>
                </a:solidFill>
                <a:latin typeface="Calibri"/>
              </a:rPr>
              <a:t>inputs and </a:t>
            </a:r>
            <a:r>
              <a:rPr lang="en-US" sz="2800" dirty="0">
                <a:solidFill>
                  <a:prstClr val="black"/>
                </a:solidFill>
                <a:latin typeface="Calibri"/>
              </a:rPr>
              <a:t>event </a:t>
            </a:r>
            <a:r>
              <a:rPr lang="en-US" sz="2800" dirty="0">
                <a:solidFill>
                  <a:prstClr val="black"/>
                </a:solidFill>
                <a:latin typeface="Calibri"/>
              </a:rPr>
              <a:t>orderings is </a:t>
            </a:r>
            <a:r>
              <a:rPr lang="en-US" sz="2800" dirty="0">
                <a:solidFill>
                  <a:prstClr val="black"/>
                </a:solidFill>
                <a:latin typeface="Calibri"/>
              </a:rPr>
              <a:t>intractable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6F19-1D91-4AB6-A289-00E8E86BAF50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18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25 Apr 2012</a:t>
            </a:r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NSDI'12</a:t>
            </a:r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098473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Cloud 60"/>
          <p:cNvSpPr/>
          <p:nvPr/>
        </p:nvSpPr>
        <p:spPr>
          <a:xfrm>
            <a:off x="1600200" y="1841486"/>
            <a:ext cx="5943600" cy="3846993"/>
          </a:xfrm>
          <a:prstGeom prst="cloud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60000">
                <a:schemeClr val="accent1">
                  <a:lumMod val="40000"/>
                  <a:lumOff val="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914130"/>
            <a:endParaRPr lang="en-US" sz="45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</p:txBody>
      </p:sp>
      <p:cxnSp>
        <p:nvCxnSpPr>
          <p:cNvPr id="62" name="Straight Arrow Connector 61"/>
          <p:cNvCxnSpPr>
            <a:stCxn id="37" idx="0"/>
            <a:endCxn id="27" idx="2"/>
          </p:cNvCxnSpPr>
          <p:nvPr/>
        </p:nvCxnSpPr>
        <p:spPr>
          <a:xfrm flipV="1">
            <a:off x="2858537" y="2399764"/>
            <a:ext cx="1716253" cy="934988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38" idx="0"/>
            <a:endCxn id="27" idx="2"/>
          </p:cNvCxnSpPr>
          <p:nvPr/>
        </p:nvCxnSpPr>
        <p:spPr>
          <a:xfrm flipH="1" flipV="1">
            <a:off x="4574790" y="2399764"/>
            <a:ext cx="1777599" cy="942208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</a:t>
            </a:r>
            <a:r>
              <a:rPr lang="en-US" b="1" dirty="0" smtClean="0">
                <a:solidFill>
                  <a:srgbClr val="0092B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Verdana" pitchFamily="34" charset="0"/>
                <a:cs typeface="Arial" pitchFamily="34" charset="0"/>
              </a:rPr>
              <a:t>Open</a:t>
            </a:r>
            <a:r>
              <a:rPr lang="en-US" b="1" dirty="0" smtClean="0">
                <a:solidFill>
                  <a:srgbClr val="6365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Verdana" pitchFamily="34" charset="0"/>
                <a:cs typeface="Arial" pitchFamily="34" charset="0"/>
              </a:rPr>
              <a:t>Flow</a:t>
            </a:r>
            <a:r>
              <a:rPr lang="en-US" dirty="0" smtClean="0"/>
              <a:t> 101</a:t>
            </a:r>
            <a:endParaRPr lang="en-US" dirty="0"/>
          </a:p>
        </p:txBody>
      </p:sp>
      <p:cxnSp>
        <p:nvCxnSpPr>
          <p:cNvPr id="25" name="Straight Connector 113"/>
          <p:cNvCxnSpPr>
            <a:cxnSpLocks noChangeShapeType="1"/>
            <a:stCxn id="37" idx="6"/>
            <a:endCxn id="38" idx="2"/>
          </p:cNvCxnSpPr>
          <p:nvPr/>
        </p:nvCxnSpPr>
        <p:spPr bwMode="auto">
          <a:xfrm>
            <a:off x="3386820" y="3863035"/>
            <a:ext cx="2437286" cy="2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" name="Rectangle 117"/>
          <p:cNvSpPr>
            <a:spLocks noChangeArrowheads="1"/>
          </p:cNvSpPr>
          <p:nvPr/>
        </p:nvSpPr>
        <p:spPr bwMode="auto">
          <a:xfrm>
            <a:off x="7778025" y="3552015"/>
            <a:ext cx="1133856" cy="622039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 algn="ctr">
            <a:solidFill>
              <a:srgbClr val="000000"/>
            </a:solidFill>
            <a:round/>
            <a:headEnd/>
            <a:tailEnd type="triangle" w="lg" len="lg"/>
          </a:ln>
        </p:spPr>
        <p:txBody>
          <a:bodyPr lIns="15357" tIns="15357" rIns="15357" bIns="15357"/>
          <a:lstStyle/>
          <a:p>
            <a:pPr algn="ctr" defTabSz="307147" eaLnBrk="0" hangingPunct="0">
              <a:defRPr/>
            </a:pPr>
            <a:r>
              <a:rPr lang="en-US" sz="2400" dirty="0">
                <a:solidFill>
                  <a:srgbClr val="000000"/>
                </a:solidFill>
                <a:latin typeface="Calibri"/>
                <a:cs typeface="Arial" pitchFamily="34" charset="0"/>
              </a:rPr>
              <a:t>Host B</a:t>
            </a:r>
          </a:p>
        </p:txBody>
      </p:sp>
      <p:cxnSp>
        <p:nvCxnSpPr>
          <p:cNvPr id="29" name="Straight Connector 119"/>
          <p:cNvCxnSpPr>
            <a:cxnSpLocks noChangeShapeType="1"/>
            <a:stCxn id="38" idx="6"/>
            <a:endCxn id="28" idx="1"/>
          </p:cNvCxnSpPr>
          <p:nvPr/>
        </p:nvCxnSpPr>
        <p:spPr bwMode="auto">
          <a:xfrm flipV="1">
            <a:off x="6880672" y="3863035"/>
            <a:ext cx="897353" cy="2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" name="Rectangle 122"/>
          <p:cNvSpPr>
            <a:spLocks noChangeArrowheads="1"/>
          </p:cNvSpPr>
          <p:nvPr/>
        </p:nvSpPr>
        <p:spPr bwMode="auto">
          <a:xfrm>
            <a:off x="300709" y="3552015"/>
            <a:ext cx="1130335" cy="622039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 algn="ctr">
            <a:solidFill>
              <a:srgbClr val="000000"/>
            </a:solidFill>
            <a:round/>
            <a:headEnd/>
            <a:tailEnd type="triangle" w="lg" len="lg"/>
          </a:ln>
        </p:spPr>
        <p:txBody>
          <a:bodyPr lIns="15357" tIns="15357" rIns="15357" bIns="15357"/>
          <a:lstStyle/>
          <a:p>
            <a:pPr algn="ctr" defTabSz="307147" eaLnBrk="0" hangingPunct="0">
              <a:defRPr/>
            </a:pPr>
            <a:r>
              <a:rPr lang="en-US" sz="2400" dirty="0">
                <a:solidFill>
                  <a:srgbClr val="000000"/>
                </a:solidFill>
                <a:latin typeface="Calibri"/>
                <a:cs typeface="Arial" pitchFamily="34" charset="0"/>
              </a:rPr>
              <a:t>Host A</a:t>
            </a:r>
          </a:p>
        </p:txBody>
      </p:sp>
      <p:cxnSp>
        <p:nvCxnSpPr>
          <p:cNvPr id="31" name="Straight Connector 123"/>
          <p:cNvCxnSpPr>
            <a:cxnSpLocks noChangeShapeType="1"/>
            <a:stCxn id="30" idx="3"/>
            <a:endCxn id="37" idx="2"/>
          </p:cNvCxnSpPr>
          <p:nvPr/>
        </p:nvCxnSpPr>
        <p:spPr bwMode="auto">
          <a:xfrm>
            <a:off x="1431044" y="3863035"/>
            <a:ext cx="899210" cy="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3" name="Rectangle 32"/>
          <p:cNvSpPr/>
          <p:nvPr/>
        </p:nvSpPr>
        <p:spPr>
          <a:xfrm>
            <a:off x="5732357" y="4391260"/>
            <a:ext cx="1291534" cy="461901"/>
          </a:xfrm>
          <a:prstGeom prst="rect">
            <a:avLst/>
          </a:prstGeom>
          <a:ln w="28575">
            <a:noFill/>
          </a:ln>
        </p:spPr>
        <p:txBody>
          <a:bodyPr wrap="none" lIns="30715" tIns="15357" rIns="30715" bIns="15357">
            <a:spAutoFit/>
          </a:bodyPr>
          <a:lstStyle/>
          <a:p>
            <a:pPr algn="ctr" defTabSz="157935">
              <a:defRPr/>
            </a:pPr>
            <a:r>
              <a:rPr lang="en-US" sz="2800" kern="0" dirty="0">
                <a:solidFill>
                  <a:prstClr val="black"/>
                </a:solidFill>
                <a:latin typeface="Calibri"/>
                <a:cs typeface="Arial" pitchFamily="34" charset="0"/>
              </a:rPr>
              <a:t>Switch 2</a:t>
            </a:r>
            <a:endParaRPr lang="en-US" sz="2800" kern="0" dirty="0">
              <a:solidFill>
                <a:prstClr val="black"/>
              </a:solidFill>
              <a:latin typeface="Calibri"/>
              <a:cs typeface="Arial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330254" y="3334752"/>
            <a:ext cx="1056566" cy="1056566"/>
            <a:chOff x="2330254" y="3334752"/>
            <a:chExt cx="1056566" cy="1056566"/>
          </a:xfrm>
        </p:grpSpPr>
        <p:sp>
          <p:nvSpPr>
            <p:cNvPr id="37" name="Oval 36"/>
            <p:cNvSpPr/>
            <p:nvPr/>
          </p:nvSpPr>
          <p:spPr bwMode="auto">
            <a:xfrm>
              <a:off x="2330254" y="3334752"/>
              <a:ext cx="1056566" cy="105656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85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lIns="0" tIns="15357" rIns="0" bIns="15357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rgbClr val="0066CC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5500" indent="1588" algn="l" rtl="0" fontAlgn="base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rgbClr val="0066CC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2587" indent="1588" algn="l" rtl="0" fontAlgn="base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rgbClr val="0066CC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69673" indent="1588" algn="l" rtl="0" fontAlgn="base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rgbClr val="0066CC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6760" indent="1588" algn="l" rtl="0" fontAlgn="base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rgbClr val="0066CC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5434" algn="l" defTabSz="914174" rtl="0" eaLnBrk="1" latinLnBrk="0" hangingPunct="1">
                <a:defRPr sz="1600" b="1" kern="1200">
                  <a:solidFill>
                    <a:srgbClr val="0066CC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2520" algn="l" defTabSz="914174" rtl="0" eaLnBrk="1" latinLnBrk="0" hangingPunct="1">
                <a:defRPr sz="1600" b="1" kern="1200">
                  <a:solidFill>
                    <a:srgbClr val="0066CC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199606" algn="l" defTabSz="914174" rtl="0" eaLnBrk="1" latinLnBrk="0" hangingPunct="1">
                <a:defRPr sz="1600" b="1" kern="1200">
                  <a:solidFill>
                    <a:srgbClr val="0066CC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6694" algn="l" defTabSz="914174" rtl="0" eaLnBrk="1" latinLnBrk="0" hangingPunct="1">
                <a:defRPr sz="1600" b="1" kern="1200">
                  <a:solidFill>
                    <a:srgbClr val="0066CC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algn="ctr" defTabSz="15793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b="0" kern="0" dirty="0">
                <a:solidFill>
                  <a:sysClr val="windowText" lastClr="000000"/>
                </a:solidFill>
                <a:latin typeface="Calibri"/>
                <a:cs typeface="Arial" pitchFamily="34" charset="0"/>
              </a:endParaRPr>
            </a:p>
          </p:txBody>
        </p:sp>
        <p:sp>
          <p:nvSpPr>
            <p:cNvPr id="86" name="Rectangle 85"/>
            <p:cNvSpPr/>
            <p:nvPr/>
          </p:nvSpPr>
          <p:spPr>
            <a:xfrm>
              <a:off x="2508857" y="3845913"/>
              <a:ext cx="699360" cy="304800"/>
            </a:xfrm>
            <a:prstGeom prst="rect">
              <a:avLst/>
            </a:prstGeom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40000">
                  <a:schemeClr val="bg1">
                    <a:lumMod val="85000"/>
                  </a:schemeClr>
                </a:gs>
                <a:gs pos="15000">
                  <a:schemeClr val="tx1">
                    <a:lumMod val="75000"/>
                    <a:lumOff val="2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28575" algn="ctr">
              <a:solidFill>
                <a:srgbClr val="000000"/>
              </a:solidFill>
              <a:round/>
              <a:headEnd/>
              <a:tailEnd type="triangle" w="lg" len="lg"/>
            </a:ln>
          </p:spPr>
          <p:txBody>
            <a:bodyPr lIns="15357" tIns="15357" rIns="15357" bIns="15357"/>
            <a:lstStyle/>
            <a:p>
              <a:pPr algn="ctr" defTabSz="307147" eaLnBrk="0" hangingPunct="0"/>
              <a:endParaRPr lang="en-US" sz="2000" b="1" dirty="0">
                <a:solidFill>
                  <a:prstClr val="white"/>
                </a:solidFill>
                <a:latin typeface="Calibri"/>
                <a:cs typeface="Arial" pitchFamily="34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017327" y="4150713"/>
            <a:ext cx="1740305" cy="2250087"/>
            <a:chOff x="2017327" y="4150713"/>
            <a:chExt cx="1740305" cy="2250087"/>
          </a:xfrm>
        </p:grpSpPr>
        <p:sp>
          <p:nvSpPr>
            <p:cNvPr id="49" name="Rectangle 48"/>
            <p:cNvSpPr/>
            <p:nvPr/>
          </p:nvSpPr>
          <p:spPr>
            <a:xfrm>
              <a:off x="2017328" y="4876800"/>
              <a:ext cx="1730164" cy="3048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8575" algn="ctr">
              <a:solidFill>
                <a:srgbClr val="000000"/>
              </a:solidFill>
              <a:round/>
              <a:headEnd/>
              <a:tailEnd type="triangle" w="lg" len="lg"/>
            </a:ln>
          </p:spPr>
          <p:txBody>
            <a:bodyPr lIns="15357" tIns="15357" rIns="15357" bIns="15357"/>
            <a:lstStyle/>
            <a:p>
              <a:pPr algn="ctr" defTabSz="307147" eaLnBrk="0" hangingPunct="0"/>
              <a:r>
                <a:rPr lang="en-US" sz="2000" b="1" dirty="0">
                  <a:solidFill>
                    <a:prstClr val="white"/>
                  </a:solidFill>
                  <a:latin typeface="Calibri"/>
                  <a:cs typeface="Arial" pitchFamily="34" charset="0"/>
                </a:rPr>
                <a:t>Flow Table</a:t>
              </a:r>
              <a:endParaRPr lang="en-US" sz="2000" b="1" dirty="0">
                <a:solidFill>
                  <a:prstClr val="white"/>
                </a:solidFill>
                <a:latin typeface="Calibri"/>
                <a:cs typeface="Arial" pitchFamily="34" charset="0"/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2017328" y="5181600"/>
              <a:ext cx="1730164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 algn="ctr">
              <a:solidFill>
                <a:srgbClr val="000000"/>
              </a:solidFill>
              <a:round/>
              <a:headEnd/>
              <a:tailEnd type="triangle" w="lg" len="lg"/>
            </a:ln>
          </p:spPr>
          <p:txBody>
            <a:bodyPr lIns="15357" tIns="15357" rIns="15357" bIns="15357"/>
            <a:lstStyle/>
            <a:p>
              <a:pPr algn="ctr" defTabSz="307147" eaLnBrk="0" hangingPunct="0"/>
              <a:r>
                <a:rPr lang="en-US" sz="2000" dirty="0">
                  <a:solidFill>
                    <a:srgbClr val="000000"/>
                  </a:solidFill>
                  <a:latin typeface="Calibri"/>
                  <a:cs typeface="Arial" pitchFamily="34" charset="0"/>
                </a:rPr>
                <a:t>Rule 1</a:t>
              </a:r>
              <a:endParaRPr lang="en-US" sz="2000" dirty="0">
                <a:solidFill>
                  <a:srgbClr val="000000"/>
                </a:solidFill>
                <a:latin typeface="Calibri"/>
                <a:cs typeface="Arial" pitchFamily="34" charset="0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2017327" y="5486400"/>
              <a:ext cx="1730164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 algn="ctr">
              <a:solidFill>
                <a:srgbClr val="000000"/>
              </a:solidFill>
              <a:round/>
              <a:headEnd/>
              <a:tailEnd type="triangle" w="lg" len="lg"/>
            </a:ln>
          </p:spPr>
          <p:txBody>
            <a:bodyPr lIns="15357" tIns="15357" rIns="15357" bIns="15357"/>
            <a:lstStyle/>
            <a:p>
              <a:pPr algn="ctr" defTabSz="307147" eaLnBrk="0" hangingPunct="0"/>
              <a:r>
                <a:rPr lang="en-US" sz="2000" dirty="0">
                  <a:solidFill>
                    <a:srgbClr val="000000"/>
                  </a:solidFill>
                  <a:latin typeface="Calibri"/>
                  <a:cs typeface="Arial" pitchFamily="34" charset="0"/>
                </a:rPr>
                <a:t>Rule 2</a:t>
              </a:r>
              <a:endParaRPr lang="en-US" sz="2000" dirty="0">
                <a:solidFill>
                  <a:srgbClr val="000000"/>
                </a:solidFill>
                <a:latin typeface="Calibri"/>
                <a:cs typeface="Arial" pitchFamily="34" charset="0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2017327" y="6096000"/>
              <a:ext cx="1730164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 algn="ctr">
              <a:solidFill>
                <a:srgbClr val="000000"/>
              </a:solidFill>
              <a:round/>
              <a:headEnd/>
              <a:tailEnd type="triangle" w="lg" len="lg"/>
            </a:ln>
          </p:spPr>
          <p:txBody>
            <a:bodyPr lIns="15357" tIns="15357" rIns="15357" bIns="15357"/>
            <a:lstStyle/>
            <a:p>
              <a:pPr algn="ctr" defTabSz="307147" eaLnBrk="0" hangingPunct="0"/>
              <a:r>
                <a:rPr lang="en-US" sz="2000" dirty="0">
                  <a:solidFill>
                    <a:srgbClr val="000000"/>
                  </a:solidFill>
                  <a:latin typeface="Calibri"/>
                  <a:cs typeface="Arial" pitchFamily="34" charset="0"/>
                </a:rPr>
                <a:t>Rule N</a:t>
              </a:r>
              <a:endParaRPr lang="en-US" sz="2000" dirty="0">
                <a:solidFill>
                  <a:srgbClr val="000000"/>
                </a:solidFill>
                <a:latin typeface="Calibri"/>
                <a:cs typeface="Arial" pitchFamily="34" charset="0"/>
              </a:endParaRPr>
            </a:p>
          </p:txBody>
        </p:sp>
        <p:cxnSp>
          <p:nvCxnSpPr>
            <p:cNvPr id="56" name="Straight Connector 123"/>
            <p:cNvCxnSpPr>
              <a:cxnSpLocks noChangeShapeType="1"/>
            </p:cNvCxnSpPr>
            <p:nvPr/>
          </p:nvCxnSpPr>
          <p:spPr bwMode="auto">
            <a:xfrm flipV="1">
              <a:off x="2017327" y="5791200"/>
              <a:ext cx="0" cy="304800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9" name="Straight Connector 123"/>
            <p:cNvCxnSpPr>
              <a:cxnSpLocks noChangeShapeType="1"/>
            </p:cNvCxnSpPr>
            <p:nvPr/>
          </p:nvCxnSpPr>
          <p:spPr bwMode="auto">
            <a:xfrm flipV="1">
              <a:off x="3747492" y="5791200"/>
              <a:ext cx="0" cy="304800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6" name="Straight Connector 113"/>
            <p:cNvCxnSpPr>
              <a:cxnSpLocks noChangeShapeType="1"/>
            </p:cNvCxnSpPr>
            <p:nvPr/>
          </p:nvCxnSpPr>
          <p:spPr bwMode="auto">
            <a:xfrm flipV="1">
              <a:off x="2017328" y="4150713"/>
              <a:ext cx="491529" cy="726090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9" name="Straight Connector 113"/>
            <p:cNvCxnSpPr>
              <a:cxnSpLocks noChangeShapeType="1"/>
            </p:cNvCxnSpPr>
            <p:nvPr/>
          </p:nvCxnSpPr>
          <p:spPr bwMode="auto">
            <a:xfrm flipH="1" flipV="1">
              <a:off x="3208217" y="4150713"/>
              <a:ext cx="549415" cy="726089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2" name="Rectangle 31"/>
          <p:cNvSpPr/>
          <p:nvPr/>
        </p:nvSpPr>
        <p:spPr>
          <a:xfrm>
            <a:off x="2236643" y="4391260"/>
            <a:ext cx="1291534" cy="461901"/>
          </a:xfrm>
          <a:prstGeom prst="rect">
            <a:avLst/>
          </a:prstGeom>
          <a:ln w="28575">
            <a:noFill/>
          </a:ln>
        </p:spPr>
        <p:txBody>
          <a:bodyPr wrap="none" lIns="30715" tIns="15357" rIns="30715" bIns="15357">
            <a:spAutoFit/>
          </a:bodyPr>
          <a:lstStyle/>
          <a:p>
            <a:pPr algn="ctr" defTabSz="157935">
              <a:defRPr/>
            </a:pPr>
            <a:r>
              <a:rPr lang="en-US" sz="2800" kern="0" dirty="0">
                <a:solidFill>
                  <a:prstClr val="black"/>
                </a:solidFill>
                <a:latin typeface="Calibri"/>
                <a:cs typeface="Arial" pitchFamily="34" charset="0"/>
              </a:rPr>
              <a:t>Switch 1</a:t>
            </a:r>
            <a:endParaRPr lang="en-US" sz="2800" kern="0" dirty="0">
              <a:solidFill>
                <a:prstClr val="black"/>
              </a:solidFill>
              <a:latin typeface="Calibri"/>
              <a:cs typeface="Arial" pitchFamily="34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1219200" y="3929152"/>
            <a:ext cx="1289657" cy="452748"/>
            <a:chOff x="1219200" y="3929152"/>
            <a:chExt cx="1289657" cy="452748"/>
          </a:xfrm>
        </p:grpSpPr>
        <p:sp>
          <p:nvSpPr>
            <p:cNvPr id="43" name="Rectangle 42"/>
            <p:cNvSpPr/>
            <p:nvPr/>
          </p:nvSpPr>
          <p:spPr>
            <a:xfrm>
              <a:off x="1518348" y="4043109"/>
              <a:ext cx="759337" cy="338791"/>
            </a:xfrm>
            <a:prstGeom prst="rect">
              <a:avLst/>
            </a:prstGeom>
          </p:spPr>
          <p:txBody>
            <a:bodyPr wrap="none" lIns="30715" tIns="15357" rIns="30715" bIns="15357">
              <a:spAutoFit/>
            </a:bodyPr>
            <a:lstStyle/>
            <a:p>
              <a:pPr algn="ctr" defTabSz="157935">
                <a:defRPr/>
              </a:pPr>
              <a:r>
                <a:rPr lang="en-US" sz="2000" kern="0" dirty="0">
                  <a:solidFill>
                    <a:srgbClr val="1F497D"/>
                  </a:solidFill>
                  <a:latin typeface="Calibri"/>
                  <a:cs typeface="Arial" pitchFamily="34" charset="0"/>
                </a:rPr>
                <a:t>Packet</a:t>
              </a:r>
              <a:endParaRPr lang="en-US" sz="2800" kern="0" dirty="0">
                <a:solidFill>
                  <a:srgbClr val="1F497D"/>
                </a:solidFill>
                <a:latin typeface="Calibri"/>
                <a:cs typeface="Arial" pitchFamily="34" charset="0"/>
              </a:endParaRPr>
            </a:p>
          </p:txBody>
        </p:sp>
        <p:cxnSp>
          <p:nvCxnSpPr>
            <p:cNvPr id="74" name="Straight Arrow Connector 73"/>
            <p:cNvCxnSpPr>
              <a:endCxn id="86" idx="1"/>
            </p:cNvCxnSpPr>
            <p:nvPr/>
          </p:nvCxnSpPr>
          <p:spPr>
            <a:xfrm flipV="1">
              <a:off x="1219200" y="3998313"/>
              <a:ext cx="1289657" cy="2"/>
            </a:xfrm>
            <a:prstGeom prst="straightConnector1">
              <a:avLst/>
            </a:prstGeom>
            <a:ln w="38100">
              <a:solidFill>
                <a:schemeClr val="tx2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ctangle 124"/>
            <p:cNvSpPr>
              <a:spLocks noChangeArrowheads="1"/>
            </p:cNvSpPr>
            <p:nvPr/>
          </p:nvSpPr>
          <p:spPr bwMode="auto">
            <a:xfrm>
              <a:off x="1876214" y="3929152"/>
              <a:ext cx="236107" cy="138323"/>
            </a:xfrm>
            <a:prstGeom prst="rect">
              <a:avLst/>
            </a:prstGeom>
            <a:solidFill>
              <a:schemeClr val="tx2"/>
            </a:solidFill>
            <a:ln w="12700" algn="ctr">
              <a:solidFill>
                <a:srgbClr val="0E1E20"/>
              </a:solidFill>
              <a:round/>
              <a:headEnd/>
              <a:tailEnd type="triangle" w="lg" len="lg"/>
            </a:ln>
          </p:spPr>
          <p:txBody>
            <a:bodyPr lIns="30715" tIns="15357" rIns="30715" bIns="15357"/>
            <a:lstStyle/>
            <a:p>
              <a:pPr algn="ctr" defTabSz="307147" eaLnBrk="0" hangingPunct="0"/>
              <a:endParaRPr lang="en-US" b="1">
                <a:solidFill>
                  <a:srgbClr val="0066CC"/>
                </a:solidFill>
                <a:latin typeface="Calibri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208217" y="3929152"/>
            <a:ext cx="2794492" cy="138323"/>
            <a:chOff x="3208217" y="3929152"/>
            <a:chExt cx="2794492" cy="138323"/>
          </a:xfrm>
        </p:grpSpPr>
        <p:cxnSp>
          <p:nvCxnSpPr>
            <p:cNvPr id="97" name="Straight Arrow Connector 96"/>
            <p:cNvCxnSpPr>
              <a:stCxn id="86" idx="3"/>
            </p:cNvCxnSpPr>
            <p:nvPr/>
          </p:nvCxnSpPr>
          <p:spPr>
            <a:xfrm>
              <a:off x="3208217" y="3998313"/>
              <a:ext cx="1744783" cy="0"/>
            </a:xfrm>
            <a:prstGeom prst="straightConnector1">
              <a:avLst/>
            </a:prstGeom>
            <a:ln w="38100">
              <a:solidFill>
                <a:schemeClr val="tx2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Rectangle 124"/>
            <p:cNvSpPr>
              <a:spLocks noChangeArrowheads="1"/>
            </p:cNvSpPr>
            <p:nvPr/>
          </p:nvSpPr>
          <p:spPr bwMode="auto">
            <a:xfrm>
              <a:off x="4026627" y="3929152"/>
              <a:ext cx="236107" cy="138323"/>
            </a:xfrm>
            <a:prstGeom prst="rect">
              <a:avLst/>
            </a:prstGeom>
            <a:solidFill>
              <a:schemeClr val="tx2"/>
            </a:solidFill>
            <a:ln w="12700" algn="ctr">
              <a:solidFill>
                <a:srgbClr val="0E1E20"/>
              </a:solidFill>
              <a:round/>
              <a:headEnd/>
              <a:tailEnd type="triangle" w="lg" len="lg"/>
            </a:ln>
          </p:spPr>
          <p:txBody>
            <a:bodyPr lIns="30715" tIns="15357" rIns="30715" bIns="15357"/>
            <a:lstStyle/>
            <a:p>
              <a:pPr algn="ctr" defTabSz="307147" eaLnBrk="0" hangingPunct="0"/>
              <a:endParaRPr lang="en-US" b="1">
                <a:solidFill>
                  <a:srgbClr val="0066CC"/>
                </a:solidFill>
                <a:latin typeface="Calibri"/>
              </a:endParaRPr>
            </a:p>
          </p:txBody>
        </p:sp>
        <p:cxnSp>
          <p:nvCxnSpPr>
            <p:cNvPr id="100" name="Straight Arrow Connector 99"/>
            <p:cNvCxnSpPr>
              <a:endCxn id="112" idx="1"/>
            </p:cNvCxnSpPr>
            <p:nvPr/>
          </p:nvCxnSpPr>
          <p:spPr>
            <a:xfrm>
              <a:off x="5029200" y="3998313"/>
              <a:ext cx="973509" cy="0"/>
            </a:xfrm>
            <a:prstGeom prst="straightConnector1">
              <a:avLst/>
            </a:prstGeom>
            <a:ln w="38100">
              <a:solidFill>
                <a:schemeClr val="tx2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5824106" y="3341972"/>
            <a:ext cx="1056566" cy="1042129"/>
            <a:chOff x="5824106" y="3341972"/>
            <a:chExt cx="1056566" cy="1042129"/>
          </a:xfrm>
        </p:grpSpPr>
        <p:sp>
          <p:nvSpPr>
            <p:cNvPr id="38" name="Oval 37"/>
            <p:cNvSpPr/>
            <p:nvPr/>
          </p:nvSpPr>
          <p:spPr bwMode="auto">
            <a:xfrm>
              <a:off x="5824106" y="3341972"/>
              <a:ext cx="1056566" cy="104212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8575" cap="flat" cmpd="sng" algn="ctr">
              <a:solidFill>
                <a:sysClr val="windowText" lastClr="000000"/>
              </a:solidFill>
              <a:prstDash val="solid"/>
              <a:tailEnd w="med" len="med"/>
            </a:ln>
            <a:effectLst/>
          </p:spPr>
          <p:txBody>
            <a:bodyPr lIns="0" tIns="15357" rIns="0" bIns="15357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rgbClr val="0066CC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5500" indent="1588" algn="l" rtl="0" fontAlgn="base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rgbClr val="0066CC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2587" indent="1588" algn="l" rtl="0" fontAlgn="base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rgbClr val="0066CC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69673" indent="1588" algn="l" rtl="0" fontAlgn="base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rgbClr val="0066CC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6760" indent="1588" algn="l" rtl="0" fontAlgn="base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rgbClr val="0066CC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5434" algn="l" defTabSz="914174" rtl="0" eaLnBrk="1" latinLnBrk="0" hangingPunct="1">
                <a:defRPr sz="1600" b="1" kern="1200">
                  <a:solidFill>
                    <a:srgbClr val="0066CC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2520" algn="l" defTabSz="914174" rtl="0" eaLnBrk="1" latinLnBrk="0" hangingPunct="1">
                <a:defRPr sz="1600" b="1" kern="1200">
                  <a:solidFill>
                    <a:srgbClr val="0066CC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199606" algn="l" defTabSz="914174" rtl="0" eaLnBrk="1" latinLnBrk="0" hangingPunct="1">
                <a:defRPr sz="1600" b="1" kern="1200">
                  <a:solidFill>
                    <a:srgbClr val="0066CC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6694" algn="l" defTabSz="914174" rtl="0" eaLnBrk="1" latinLnBrk="0" hangingPunct="1">
                <a:defRPr sz="1600" b="1" kern="1200">
                  <a:solidFill>
                    <a:srgbClr val="0066CC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algn="ctr" defTabSz="15793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b="0" kern="0" dirty="0">
                <a:solidFill>
                  <a:sysClr val="windowText" lastClr="000000"/>
                </a:solidFill>
                <a:latin typeface="Calibri"/>
                <a:cs typeface="Arial" pitchFamily="34" charset="0"/>
              </a:endParaRPr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6002709" y="3845913"/>
              <a:ext cx="699360" cy="304800"/>
            </a:xfrm>
            <a:prstGeom prst="rect">
              <a:avLst/>
            </a:prstGeom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40000">
                  <a:schemeClr val="bg1">
                    <a:lumMod val="85000"/>
                  </a:schemeClr>
                </a:gs>
                <a:gs pos="15000">
                  <a:schemeClr val="tx1">
                    <a:lumMod val="75000"/>
                    <a:lumOff val="2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28575" algn="ctr">
              <a:solidFill>
                <a:srgbClr val="000000"/>
              </a:solidFill>
              <a:round/>
              <a:headEnd/>
              <a:tailEnd type="triangle" w="lg" len="lg"/>
            </a:ln>
          </p:spPr>
          <p:txBody>
            <a:bodyPr lIns="15357" tIns="15357" rIns="15357" bIns="15357"/>
            <a:lstStyle/>
            <a:p>
              <a:pPr algn="ctr" defTabSz="307147" eaLnBrk="0" hangingPunct="0"/>
              <a:endParaRPr lang="en-US" sz="2000" b="1" dirty="0">
                <a:solidFill>
                  <a:prstClr val="white"/>
                </a:solidFill>
                <a:latin typeface="Calibri"/>
                <a:cs typeface="Arial" pitchFamily="34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829612" y="914400"/>
            <a:ext cx="5490354" cy="1485364"/>
            <a:chOff x="1829612" y="914400"/>
            <a:chExt cx="5490354" cy="1485364"/>
          </a:xfrm>
        </p:grpSpPr>
        <p:sp>
          <p:nvSpPr>
            <p:cNvPr id="26" name="Rounded Rectangle 25"/>
            <p:cNvSpPr/>
            <p:nvPr/>
          </p:nvSpPr>
          <p:spPr bwMode="auto">
            <a:xfrm>
              <a:off x="1829612" y="1447002"/>
              <a:ext cx="5490354" cy="939773"/>
            </a:xfrm>
            <a:prstGeom prst="roundRect">
              <a:avLst/>
            </a:prstGeom>
            <a:ln w="3810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bIns="0" anchor="b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rgbClr val="0066CC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5500" indent="1588" algn="l" rtl="0" fontAlgn="base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rgbClr val="0066CC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2587" indent="1588" algn="l" rtl="0" fontAlgn="base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rgbClr val="0066CC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69673" indent="1588" algn="l" rtl="0" fontAlgn="base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rgbClr val="0066CC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6760" indent="1588" algn="l" rtl="0" fontAlgn="base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rgbClr val="0066CC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5434" algn="l" defTabSz="914174" rtl="0" eaLnBrk="1" latinLnBrk="0" hangingPunct="1">
                <a:defRPr sz="1600" b="1" kern="1200">
                  <a:solidFill>
                    <a:srgbClr val="0066CC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2520" algn="l" defTabSz="914174" rtl="0" eaLnBrk="1" latinLnBrk="0" hangingPunct="1">
                <a:defRPr sz="1600" b="1" kern="1200">
                  <a:solidFill>
                    <a:srgbClr val="0066CC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199606" algn="l" defTabSz="914174" rtl="0" eaLnBrk="1" latinLnBrk="0" hangingPunct="1">
                <a:defRPr sz="1600" b="1" kern="1200">
                  <a:solidFill>
                    <a:srgbClr val="0066CC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6694" algn="l" defTabSz="914174" rtl="0" eaLnBrk="1" latinLnBrk="0" hangingPunct="1">
                <a:defRPr sz="1600" b="1" kern="1200">
                  <a:solidFill>
                    <a:srgbClr val="0066CC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algn="ctr" defTabSz="15793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b="0" kern="0" dirty="0">
                <a:solidFill>
                  <a:sysClr val="window" lastClr="FFFFFF"/>
                </a:solidFill>
                <a:latin typeface="Calibri"/>
                <a:cs typeface="Arial" pitchFamily="34" charset="0"/>
              </a:endParaRPr>
            </a:p>
          </p:txBody>
        </p:sp>
        <p:sp>
          <p:nvSpPr>
            <p:cNvPr id="27" name="Rectangle 26"/>
            <p:cNvSpPr/>
            <p:nvPr/>
          </p:nvSpPr>
          <p:spPr bwMode="auto">
            <a:xfrm>
              <a:off x="2206019" y="1600200"/>
              <a:ext cx="4737542" cy="799564"/>
            </a:xfrm>
            <a:prstGeom prst="rect">
              <a:avLst/>
            </a:prstGeom>
            <a:solidFill>
              <a:sysClr val="window" lastClr="FFFFFF"/>
            </a:solidFill>
            <a:ln w="285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rgbClr val="0066CC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5500" indent="1588" algn="l" rtl="0" fontAlgn="base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rgbClr val="0066CC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2587" indent="1588" algn="l" rtl="0" fontAlgn="base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rgbClr val="0066CC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69673" indent="1588" algn="l" rtl="0" fontAlgn="base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rgbClr val="0066CC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6760" indent="1588" algn="l" rtl="0" fontAlgn="base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rgbClr val="0066CC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5434" algn="l" defTabSz="914174" rtl="0" eaLnBrk="1" latinLnBrk="0" hangingPunct="1">
                <a:defRPr sz="1600" b="1" kern="1200">
                  <a:solidFill>
                    <a:srgbClr val="0066CC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2520" algn="l" defTabSz="914174" rtl="0" eaLnBrk="1" latinLnBrk="0" hangingPunct="1">
                <a:defRPr sz="1600" b="1" kern="1200">
                  <a:solidFill>
                    <a:srgbClr val="0066CC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199606" algn="l" defTabSz="914174" rtl="0" eaLnBrk="1" latinLnBrk="0" hangingPunct="1">
                <a:defRPr sz="1600" b="1" kern="1200">
                  <a:solidFill>
                    <a:srgbClr val="0066CC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6694" algn="l" defTabSz="914174" rtl="0" eaLnBrk="1" latinLnBrk="0" hangingPunct="1">
                <a:defRPr sz="1600" b="1" kern="1200">
                  <a:solidFill>
                    <a:srgbClr val="0066CC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algn="ctr" defTabSz="157935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400" b="0" kern="0" dirty="0" smtClean="0">
                  <a:solidFill>
                    <a:sysClr val="windowText" lastClr="000000"/>
                  </a:solidFill>
                  <a:latin typeface="Calibri"/>
                  <a:cs typeface="Arial" pitchFamily="34" charset="0"/>
                </a:rPr>
                <a:t>OpenFlow</a:t>
              </a:r>
              <a:br>
                <a:rPr lang="en-US" sz="2400" b="0" kern="0" dirty="0" smtClean="0">
                  <a:solidFill>
                    <a:sysClr val="windowText" lastClr="000000"/>
                  </a:solidFill>
                  <a:latin typeface="Calibri"/>
                  <a:cs typeface="Arial" pitchFamily="34" charset="0"/>
                </a:rPr>
              </a:br>
              <a:r>
                <a:rPr lang="en-US" sz="2400" b="0" kern="0" dirty="0" smtClean="0">
                  <a:solidFill>
                    <a:sysClr val="windowText" lastClr="000000"/>
                  </a:solidFill>
                  <a:latin typeface="Calibri"/>
                  <a:cs typeface="Arial" pitchFamily="34" charset="0"/>
                </a:rPr>
                <a:t>program</a:t>
              </a:r>
              <a:endParaRPr lang="en-US" sz="2400" b="0" kern="0" dirty="0">
                <a:solidFill>
                  <a:sysClr val="windowText" lastClr="000000"/>
                </a:solidFill>
                <a:latin typeface="Calibri"/>
                <a:cs typeface="Arial" pitchFamily="34" charset="0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3747491" y="914400"/>
              <a:ext cx="1654619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157935">
                <a:defRPr/>
              </a:pPr>
              <a:r>
                <a:rPr lang="en-US" sz="2800" kern="0" dirty="0">
                  <a:solidFill>
                    <a:prstClr val="black"/>
                  </a:solidFill>
                  <a:latin typeface="Calibri"/>
                  <a:cs typeface="Arial" pitchFamily="34" charset="0"/>
                </a:rPr>
                <a:t>Controller</a:t>
              </a:r>
              <a:endParaRPr lang="en-US" sz="2400" kern="0" dirty="0">
                <a:solidFill>
                  <a:prstClr val="black"/>
                </a:solidFill>
                <a:latin typeface="Calibri"/>
                <a:cs typeface="Arial" pitchFamily="34" charset="0"/>
              </a:endParaRPr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74887" y="1654858"/>
              <a:ext cx="1015044" cy="715300"/>
            </a:xfrm>
            <a:prstGeom prst="rect">
              <a:avLst/>
            </a:prstGeom>
          </p:spPr>
        </p:pic>
      </p:grpSp>
      <p:grpSp>
        <p:nvGrpSpPr>
          <p:cNvPr id="17" name="Group 16"/>
          <p:cNvGrpSpPr/>
          <p:nvPr/>
        </p:nvGrpSpPr>
        <p:grpSpPr>
          <a:xfrm>
            <a:off x="3048000" y="2133600"/>
            <a:ext cx="2514600" cy="1712313"/>
            <a:chOff x="3048000" y="2133600"/>
            <a:chExt cx="2514600" cy="1712313"/>
          </a:xfrm>
        </p:grpSpPr>
        <p:sp>
          <p:nvSpPr>
            <p:cNvPr id="35" name="Rounded Rectangular Callout 34"/>
            <p:cNvSpPr/>
            <p:nvPr/>
          </p:nvSpPr>
          <p:spPr>
            <a:xfrm>
              <a:off x="3314388" y="2488265"/>
              <a:ext cx="2248212" cy="919401"/>
            </a:xfrm>
            <a:prstGeom prst="wedgeRoundRectCallout">
              <a:avLst>
                <a:gd name="adj1" fmla="val -60391"/>
                <a:gd name="adj2" fmla="val 20265"/>
                <a:gd name="adj3" fmla="val 16667"/>
              </a:avLst>
            </a:prstGeom>
            <a:solidFill>
              <a:schemeClr val="accent3">
                <a:lumMod val="20000"/>
                <a:lumOff val="80000"/>
              </a:schemeClr>
            </a:solidFill>
            <a:ln w="57150">
              <a:solidFill>
                <a:schemeClr val="accent3">
                  <a:lumMod val="75000"/>
                </a:schemeClr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 defTabSz="914130"/>
              <a:r>
                <a:rPr lang="en-US" sz="2400" dirty="0">
                  <a:solidFill>
                    <a:prstClr val="black"/>
                  </a:solidFill>
                  <a:latin typeface="Calibri"/>
                </a:rPr>
                <a:t>Install rule;</a:t>
              </a:r>
              <a:br>
                <a:rPr lang="en-US" sz="2400" dirty="0">
                  <a:solidFill>
                    <a:prstClr val="black"/>
                  </a:solidFill>
                  <a:latin typeface="Calibri"/>
                </a:rPr>
              </a:br>
              <a:r>
                <a:rPr lang="en-US" sz="2400" dirty="0">
                  <a:solidFill>
                    <a:prstClr val="black"/>
                  </a:solidFill>
                  <a:latin typeface="Calibri"/>
                </a:rPr>
                <a:t>forward packet</a:t>
              </a:r>
            </a:p>
          </p:txBody>
        </p:sp>
        <p:cxnSp>
          <p:nvCxnSpPr>
            <p:cNvPr id="39" name="Straight Arrow Connector 38"/>
            <p:cNvCxnSpPr/>
            <p:nvPr/>
          </p:nvCxnSpPr>
          <p:spPr>
            <a:xfrm>
              <a:off x="3048000" y="2133600"/>
              <a:ext cx="0" cy="1712313"/>
            </a:xfrm>
            <a:prstGeom prst="straightConnector1">
              <a:avLst/>
            </a:prstGeom>
            <a:ln w="38100">
              <a:solidFill>
                <a:schemeClr val="accent3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63198" y="2133600"/>
            <a:ext cx="2749163" cy="1712313"/>
            <a:chOff x="63198" y="2133600"/>
            <a:chExt cx="2749163" cy="1712313"/>
          </a:xfrm>
        </p:grpSpPr>
        <p:sp>
          <p:nvSpPr>
            <p:cNvPr id="83" name="Rounded Rectangular Callout 82"/>
            <p:cNvSpPr/>
            <p:nvPr/>
          </p:nvSpPr>
          <p:spPr>
            <a:xfrm>
              <a:off x="63198" y="2488266"/>
              <a:ext cx="2451402" cy="919401"/>
            </a:xfrm>
            <a:prstGeom prst="wedgeRoundRectCallout">
              <a:avLst>
                <a:gd name="adj1" fmla="val 56324"/>
                <a:gd name="adj2" fmla="val 25715"/>
                <a:gd name="adj3" fmla="val 16667"/>
              </a:avLst>
            </a:prstGeom>
            <a:solidFill>
              <a:schemeClr val="accent3">
                <a:lumMod val="20000"/>
                <a:lumOff val="80000"/>
              </a:schemeClr>
            </a:solidFill>
            <a:ln w="57150">
              <a:solidFill>
                <a:schemeClr val="accent3">
                  <a:lumMod val="75000"/>
                </a:schemeClr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 defTabSz="914130"/>
              <a:r>
                <a:rPr lang="en-US" sz="2400" dirty="0">
                  <a:solidFill>
                    <a:prstClr val="black"/>
                  </a:solidFill>
                  <a:latin typeface="Calibri"/>
                </a:rPr>
                <a:t>Default: forward</a:t>
              </a:r>
              <a:br>
                <a:rPr lang="en-US" sz="2400" dirty="0">
                  <a:solidFill>
                    <a:prstClr val="black"/>
                  </a:solidFill>
                  <a:latin typeface="Calibri"/>
                </a:rPr>
              </a:br>
              <a:r>
                <a:rPr lang="en-US" sz="2400" dirty="0">
                  <a:solidFill>
                    <a:prstClr val="black"/>
                  </a:solidFill>
                  <a:latin typeface="Calibri"/>
                </a:rPr>
                <a:t>to controller</a:t>
              </a:r>
            </a:p>
          </p:txBody>
        </p:sp>
        <p:cxnSp>
          <p:nvCxnSpPr>
            <p:cNvPr id="78" name="Straight Arrow Connector 77"/>
            <p:cNvCxnSpPr/>
            <p:nvPr/>
          </p:nvCxnSpPr>
          <p:spPr>
            <a:xfrm flipV="1">
              <a:off x="2743200" y="2133600"/>
              <a:ext cx="0" cy="1712313"/>
            </a:xfrm>
            <a:prstGeom prst="straightConnector1">
              <a:avLst/>
            </a:prstGeom>
            <a:ln w="38100">
              <a:solidFill>
                <a:schemeClr val="tx2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Rectangle 124"/>
            <p:cNvSpPr>
              <a:spLocks noChangeArrowheads="1"/>
            </p:cNvSpPr>
            <p:nvPr/>
          </p:nvSpPr>
          <p:spPr bwMode="auto">
            <a:xfrm rot="5400000">
              <a:off x="2625146" y="2817250"/>
              <a:ext cx="236107" cy="138323"/>
            </a:xfrm>
            <a:prstGeom prst="rect">
              <a:avLst/>
            </a:prstGeom>
            <a:solidFill>
              <a:schemeClr val="tx2"/>
            </a:solidFill>
            <a:ln w="12700" algn="ctr">
              <a:solidFill>
                <a:srgbClr val="0E1E20"/>
              </a:solidFill>
              <a:round/>
              <a:headEnd/>
              <a:tailEnd type="triangle" w="lg" len="lg"/>
            </a:ln>
          </p:spPr>
          <p:txBody>
            <a:bodyPr lIns="30715" tIns="15357" rIns="30715" bIns="15357"/>
            <a:lstStyle/>
            <a:p>
              <a:pPr algn="ctr" defTabSz="307147" eaLnBrk="0" hangingPunct="0"/>
              <a:endParaRPr lang="en-US" b="1">
                <a:solidFill>
                  <a:srgbClr val="0066CC"/>
                </a:solidFill>
                <a:latin typeface="Calibri"/>
              </a:endParaRPr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6F19-1D91-4AB6-A289-00E8E86BAF50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19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3747491" y="5181600"/>
            <a:ext cx="5167909" cy="990600"/>
            <a:chOff x="3747491" y="5181600"/>
            <a:chExt cx="5167909" cy="990600"/>
          </a:xfrm>
        </p:grpSpPr>
        <p:sp>
          <p:nvSpPr>
            <p:cNvPr id="52" name="Rectangle 51"/>
            <p:cNvSpPr/>
            <p:nvPr/>
          </p:nvSpPr>
          <p:spPr>
            <a:xfrm>
              <a:off x="4725890" y="5257800"/>
              <a:ext cx="1322651" cy="4572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 algn="ctr">
              <a:solidFill>
                <a:srgbClr val="000000"/>
              </a:solidFill>
              <a:round/>
              <a:headEnd/>
              <a:tailEnd type="triangle" w="lg" len="lg"/>
            </a:ln>
          </p:spPr>
          <p:txBody>
            <a:bodyPr lIns="15357" tIns="15357" rIns="15357" bIns="15357" anchor="ctr"/>
            <a:lstStyle/>
            <a:p>
              <a:pPr algn="ctr" defTabSz="307147" eaLnBrk="0" hangingPunct="0"/>
              <a:r>
                <a:rPr lang="en-US" sz="2400" dirty="0">
                  <a:solidFill>
                    <a:srgbClr val="000000"/>
                  </a:solidFill>
                  <a:latin typeface="Calibri"/>
                  <a:cs typeface="Arial" pitchFamily="34" charset="0"/>
                </a:rPr>
                <a:t>Match</a:t>
              </a:r>
              <a:endParaRPr lang="en-US" sz="2400" dirty="0">
                <a:solidFill>
                  <a:srgbClr val="000000"/>
                </a:solidFill>
                <a:latin typeface="Calibri"/>
                <a:cs typeface="Arial" pitchFamily="34" charset="0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6048541" y="5257800"/>
              <a:ext cx="1545698" cy="4572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 algn="ctr">
              <a:solidFill>
                <a:srgbClr val="000000"/>
              </a:solidFill>
              <a:round/>
              <a:headEnd/>
              <a:tailEnd type="triangle" w="lg" len="lg"/>
            </a:ln>
          </p:spPr>
          <p:txBody>
            <a:bodyPr lIns="15357" tIns="15357" rIns="15357" bIns="15357" anchor="ctr"/>
            <a:lstStyle/>
            <a:p>
              <a:pPr algn="ctr" defTabSz="307147" eaLnBrk="0" hangingPunct="0"/>
              <a:r>
                <a:rPr lang="en-US" sz="2400" dirty="0">
                  <a:solidFill>
                    <a:srgbClr val="000000"/>
                  </a:solidFill>
                  <a:latin typeface="Calibri"/>
                  <a:cs typeface="Arial" pitchFamily="34" charset="0"/>
                </a:rPr>
                <a:t>Actions</a:t>
              </a:r>
              <a:endParaRPr lang="en-US" sz="2400" dirty="0">
                <a:solidFill>
                  <a:srgbClr val="000000"/>
                </a:solidFill>
                <a:latin typeface="Calibri"/>
                <a:cs typeface="Arial" pitchFamily="34" charset="0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7592749" y="5257800"/>
              <a:ext cx="1322651" cy="4572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 algn="ctr">
              <a:solidFill>
                <a:srgbClr val="000000"/>
              </a:solidFill>
              <a:round/>
              <a:headEnd/>
              <a:tailEnd type="triangle" w="lg" len="lg"/>
            </a:ln>
          </p:spPr>
          <p:txBody>
            <a:bodyPr lIns="15357" tIns="15357" rIns="15357" bIns="15357" anchor="ctr"/>
            <a:lstStyle/>
            <a:p>
              <a:pPr algn="ctr" defTabSz="307147" eaLnBrk="0" hangingPunct="0"/>
              <a:r>
                <a:rPr lang="en-US" sz="2400" dirty="0">
                  <a:solidFill>
                    <a:srgbClr val="000000"/>
                  </a:solidFill>
                  <a:latin typeface="Calibri"/>
                  <a:cs typeface="Arial" pitchFamily="34" charset="0"/>
                </a:rPr>
                <a:t>Counters</a:t>
              </a:r>
              <a:endParaRPr lang="en-US" sz="2400" dirty="0">
                <a:solidFill>
                  <a:srgbClr val="000000"/>
                </a:solidFill>
                <a:latin typeface="Calibri"/>
                <a:cs typeface="Arial" pitchFamily="34" charset="0"/>
              </a:endParaRPr>
            </a:p>
          </p:txBody>
        </p:sp>
        <p:cxnSp>
          <p:nvCxnSpPr>
            <p:cNvPr id="60" name="Straight Connector 113"/>
            <p:cNvCxnSpPr>
              <a:cxnSpLocks noChangeShapeType="1"/>
            </p:cNvCxnSpPr>
            <p:nvPr/>
          </p:nvCxnSpPr>
          <p:spPr bwMode="auto">
            <a:xfrm>
              <a:off x="3747491" y="5181600"/>
              <a:ext cx="978399" cy="76201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3" name="Straight Connector 113"/>
            <p:cNvCxnSpPr>
              <a:cxnSpLocks noChangeShapeType="1"/>
            </p:cNvCxnSpPr>
            <p:nvPr/>
          </p:nvCxnSpPr>
          <p:spPr bwMode="auto">
            <a:xfrm>
              <a:off x="3747491" y="5486400"/>
              <a:ext cx="978399" cy="685800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8" name="Rectangle 57"/>
            <p:cNvSpPr/>
            <p:nvPr/>
          </p:nvSpPr>
          <p:spPr>
            <a:xfrm>
              <a:off x="4724400" y="5715000"/>
              <a:ext cx="1322651" cy="4572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28575" algn="ctr">
              <a:solidFill>
                <a:srgbClr val="000000"/>
              </a:solidFill>
              <a:round/>
              <a:headEnd/>
              <a:tailEnd type="triangle" w="lg" len="lg"/>
            </a:ln>
          </p:spPr>
          <p:txBody>
            <a:bodyPr lIns="15357" tIns="15357" rIns="15357" bIns="15357" anchor="ctr"/>
            <a:lstStyle/>
            <a:p>
              <a:pPr algn="ctr" defTabSz="307147" eaLnBrk="0" hangingPunct="0"/>
              <a:r>
                <a:rPr lang="en-US" dirty="0" err="1">
                  <a:solidFill>
                    <a:srgbClr val="000000"/>
                  </a:solidFill>
                  <a:latin typeface="Calibri"/>
                  <a:cs typeface="Arial" pitchFamily="34" charset="0"/>
                </a:rPr>
                <a:t>Dst</a:t>
              </a:r>
              <a:r>
                <a:rPr lang="en-US" dirty="0">
                  <a:solidFill>
                    <a:srgbClr val="000000"/>
                  </a:solidFill>
                  <a:latin typeface="Calibri"/>
                  <a:cs typeface="Arial" pitchFamily="34" charset="0"/>
                </a:rPr>
                <a:t>: Host B</a:t>
              </a:r>
              <a:endParaRPr lang="en-US" dirty="0">
                <a:solidFill>
                  <a:srgbClr val="000000"/>
                </a:solidFill>
                <a:latin typeface="Calibri"/>
                <a:cs typeface="Arial" pitchFamily="34" charset="0"/>
              </a:endParaRP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6047051" y="5715000"/>
              <a:ext cx="1545698" cy="4572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28575" algn="ctr">
              <a:solidFill>
                <a:srgbClr val="000000"/>
              </a:solidFill>
              <a:round/>
              <a:headEnd/>
              <a:tailEnd type="triangle" w="lg" len="lg"/>
            </a:ln>
          </p:spPr>
          <p:txBody>
            <a:bodyPr lIns="15357" tIns="15357" rIns="15357" bIns="15357" anchor="ctr"/>
            <a:lstStyle/>
            <a:p>
              <a:pPr algn="ctr" defTabSz="307147" eaLnBrk="0" hangingPunct="0"/>
              <a:r>
                <a:rPr lang="en-US" dirty="0" err="1">
                  <a:solidFill>
                    <a:srgbClr val="000000"/>
                  </a:solidFill>
                  <a:latin typeface="Calibri"/>
                  <a:cs typeface="Arial" pitchFamily="34" charset="0"/>
                </a:rPr>
                <a:t>Fwd</a:t>
              </a:r>
              <a:r>
                <a:rPr lang="en-US" dirty="0">
                  <a:solidFill>
                    <a:srgbClr val="000000"/>
                  </a:solidFill>
                  <a:latin typeface="Calibri"/>
                  <a:cs typeface="Arial" pitchFamily="34" charset="0"/>
                </a:rPr>
                <a:t>: Switch 2</a:t>
              </a:r>
              <a:endParaRPr lang="en-US" dirty="0">
                <a:solidFill>
                  <a:srgbClr val="000000"/>
                </a:solidFill>
                <a:latin typeface="Calibri"/>
                <a:cs typeface="Arial" pitchFamily="34" charset="0"/>
              </a:endParaRP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7591259" y="5715000"/>
              <a:ext cx="1322651" cy="4572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28575" algn="ctr">
              <a:solidFill>
                <a:srgbClr val="000000"/>
              </a:solidFill>
              <a:round/>
              <a:headEnd/>
              <a:tailEnd type="triangle" w="lg" len="lg"/>
            </a:ln>
          </p:spPr>
          <p:txBody>
            <a:bodyPr lIns="15357" tIns="15357" rIns="15357" bIns="15357" anchor="ctr"/>
            <a:lstStyle/>
            <a:p>
              <a:pPr algn="ctr" defTabSz="307147" eaLnBrk="0" hangingPunct="0"/>
              <a:r>
                <a:rPr lang="en-US" dirty="0" err="1">
                  <a:solidFill>
                    <a:srgbClr val="000000"/>
                  </a:solidFill>
                  <a:latin typeface="Calibri"/>
                  <a:cs typeface="Arial" pitchFamily="34" charset="0"/>
                </a:rPr>
                <a:t>pkts</a:t>
              </a:r>
              <a:r>
                <a:rPr lang="en-US" dirty="0">
                  <a:solidFill>
                    <a:srgbClr val="000000"/>
                  </a:solidFill>
                  <a:latin typeface="Calibri"/>
                  <a:cs typeface="Arial" pitchFamily="34" charset="0"/>
                </a:rPr>
                <a:t> / bytes</a:t>
              </a:r>
              <a:endParaRPr lang="en-US" dirty="0">
                <a:solidFill>
                  <a:srgbClr val="000000"/>
                </a:solidFill>
                <a:latin typeface="Calibri"/>
                <a:cs typeface="Arial" pitchFamily="34" charset="0"/>
              </a:endParaRPr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290050" y="5186991"/>
            <a:ext cx="8563900" cy="109340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57150">
            <a:solidFill>
              <a:srgbClr val="C00000"/>
            </a:solidFill>
          </a:ln>
        </p:spPr>
        <p:txBody>
          <a:bodyPr wrap="none" rtlCol="0" anchor="ctr">
            <a:noAutofit/>
          </a:bodyPr>
          <a:lstStyle/>
          <a:p>
            <a:pPr algn="ctr" defTabSz="914130"/>
            <a:r>
              <a:rPr lang="en-US" sz="3200" dirty="0">
                <a:solidFill>
                  <a:prstClr val="black"/>
                </a:solidFill>
                <a:latin typeface="Calibri"/>
              </a:rPr>
              <a:t>System is distributed and asynchronous </a:t>
            </a:r>
            <a:r>
              <a:rPr lang="en-US" sz="3200" dirty="0">
                <a:solidFill>
                  <a:prstClr val="black"/>
                </a:solidFill>
                <a:latin typeface="Calibri"/>
                <a:sym typeface="Wingdings" pitchFamily="2" charset="2"/>
              </a:rPr>
              <a:t></a:t>
            </a:r>
            <a:br>
              <a:rPr lang="en-US" sz="3200" dirty="0">
                <a:solidFill>
                  <a:prstClr val="black"/>
                </a:solidFill>
                <a:latin typeface="Calibri"/>
                <a:sym typeface="Wingdings" pitchFamily="2" charset="2"/>
              </a:rPr>
            </a:br>
            <a:r>
              <a:rPr lang="en-US" sz="3200" b="1" dirty="0">
                <a:solidFill>
                  <a:srgbClr val="C00000"/>
                </a:solidFill>
                <a:latin typeface="Calibri"/>
              </a:rPr>
              <a:t>can misbehave under corner cases</a:t>
            </a:r>
            <a:endParaRPr lang="en-US" sz="3200" b="1" dirty="0">
              <a:solidFill>
                <a:srgbClr val="C00000"/>
              </a:solidFill>
              <a:latin typeface="Calibri"/>
            </a:endParaRPr>
          </a:p>
        </p:txBody>
      </p:sp>
      <p:sp>
        <p:nvSpPr>
          <p:cNvPr id="67" name="Rounded Rectangular Callout 66"/>
          <p:cNvSpPr/>
          <p:nvPr/>
        </p:nvSpPr>
        <p:spPr>
          <a:xfrm>
            <a:off x="3828893" y="1061799"/>
            <a:ext cx="2724307" cy="919401"/>
          </a:xfrm>
          <a:prstGeom prst="wedgeRoundRectCallout">
            <a:avLst>
              <a:gd name="adj1" fmla="val -84333"/>
              <a:gd name="adj2" fmla="val 59775"/>
              <a:gd name="adj3" fmla="val 16667"/>
            </a:avLst>
          </a:prstGeom>
          <a:solidFill>
            <a:schemeClr val="accent3">
              <a:lumMod val="20000"/>
              <a:lumOff val="80000"/>
            </a:schemeClr>
          </a:solidFill>
          <a:ln w="57150">
            <a:solidFill>
              <a:schemeClr val="accent3">
                <a:lumMod val="75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 defTabSz="914130"/>
            <a:r>
              <a:rPr lang="en-US" sz="2400" dirty="0">
                <a:solidFill>
                  <a:prstClr val="black"/>
                </a:solidFill>
                <a:latin typeface="Calibri"/>
              </a:rPr>
              <a:t>Execute </a:t>
            </a:r>
            <a:r>
              <a:rPr lang="en-US" sz="2400" dirty="0" err="1">
                <a:solidFill>
                  <a:prstClr val="black"/>
                </a:solidFill>
                <a:latin typeface="Calibri"/>
              </a:rPr>
              <a:t>packet_in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 event handler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25 Apr 2012</a:t>
            </a:r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NSDI'12</a:t>
            </a:r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352736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2" grpId="0"/>
      <p:bldP spid="44" grpId="0" animBg="1"/>
      <p:bldP spid="6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Last Time on 590.04….</a:t>
            </a:r>
            <a:endParaRPr lang="en-US" dirty="0"/>
          </a:p>
        </p:txBody>
      </p:sp>
      <p:sp>
        <p:nvSpPr>
          <p:cNvPr id="5" name="Parallelogram 4"/>
          <p:cNvSpPr/>
          <p:nvPr/>
        </p:nvSpPr>
        <p:spPr>
          <a:xfrm>
            <a:off x="2142009" y="5630927"/>
            <a:ext cx="1117516" cy="476908"/>
          </a:xfrm>
          <a:prstGeom prst="parallelogram">
            <a:avLst>
              <a:gd name="adj" fmla="val 65000"/>
            </a:avLst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>
            <a:stCxn id="20" idx="0"/>
            <a:endCxn id="47" idx="0"/>
          </p:cNvCxnSpPr>
          <p:nvPr/>
        </p:nvCxnSpPr>
        <p:spPr>
          <a:xfrm>
            <a:off x="3754136" y="3680882"/>
            <a:ext cx="60640" cy="1318153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 flipV="1">
            <a:off x="2672886" y="5896154"/>
            <a:ext cx="1117983" cy="21168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3790869" y="5896154"/>
            <a:ext cx="1220884" cy="21168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708905" y="5847093"/>
            <a:ext cx="2157591" cy="4906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2846219" y="5189997"/>
            <a:ext cx="960634" cy="750031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47" idx="2"/>
          </p:cNvCxnSpPr>
          <p:nvPr/>
        </p:nvCxnSpPr>
        <p:spPr>
          <a:xfrm flipH="1">
            <a:off x="3806853" y="5380035"/>
            <a:ext cx="7923" cy="635634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806853" y="5189997"/>
            <a:ext cx="1059643" cy="82193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Parallelogram 19"/>
          <p:cNvSpPr/>
          <p:nvPr/>
        </p:nvSpPr>
        <p:spPr>
          <a:xfrm>
            <a:off x="2854817" y="3680882"/>
            <a:ext cx="1798638" cy="381000"/>
          </a:xfrm>
          <a:prstGeom prst="parallelogram">
            <a:avLst>
              <a:gd name="adj" fmla="val 65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629517" y="3738032"/>
            <a:ext cx="249238" cy="114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3223117" y="3890432"/>
            <a:ext cx="249238" cy="114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3959717" y="3890432"/>
            <a:ext cx="249238" cy="114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/>
          <p:cNvCxnSpPr>
            <a:stCxn id="21" idx="5"/>
            <a:endCxn id="23" idx="1"/>
          </p:cNvCxnSpPr>
          <p:nvPr/>
        </p:nvCxnSpPr>
        <p:spPr>
          <a:xfrm>
            <a:off x="3842255" y="3835593"/>
            <a:ext cx="153962" cy="715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23" idx="2"/>
            <a:endCxn id="22" idx="6"/>
          </p:cNvCxnSpPr>
          <p:nvPr/>
        </p:nvCxnSpPr>
        <p:spPr>
          <a:xfrm flipH="1">
            <a:off x="3472355" y="3947582"/>
            <a:ext cx="4873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2" idx="7"/>
            <a:endCxn id="21" idx="3"/>
          </p:cNvCxnSpPr>
          <p:nvPr/>
        </p:nvCxnSpPr>
        <p:spPr>
          <a:xfrm flipV="1">
            <a:off x="3435855" y="3835593"/>
            <a:ext cx="230162" cy="715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ounded Rectangle 36"/>
          <p:cNvSpPr/>
          <p:nvPr/>
        </p:nvSpPr>
        <p:spPr>
          <a:xfrm>
            <a:off x="2288165" y="3214508"/>
            <a:ext cx="808038" cy="3048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App</a:t>
            </a:r>
            <a:endParaRPr lang="en-US" sz="2000" dirty="0"/>
          </a:p>
        </p:txBody>
      </p:sp>
      <p:sp>
        <p:nvSpPr>
          <p:cNvPr id="38" name="Rounded Rectangle 37"/>
          <p:cNvSpPr/>
          <p:nvPr/>
        </p:nvSpPr>
        <p:spPr>
          <a:xfrm>
            <a:off x="3404179" y="3214508"/>
            <a:ext cx="808038" cy="3048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App</a:t>
            </a:r>
            <a:endParaRPr lang="en-US" sz="2000" dirty="0"/>
          </a:p>
        </p:txBody>
      </p:sp>
      <p:sp>
        <p:nvSpPr>
          <p:cNvPr id="39" name="Rounded Rectangle 38"/>
          <p:cNvSpPr/>
          <p:nvPr/>
        </p:nvSpPr>
        <p:spPr>
          <a:xfrm>
            <a:off x="4593217" y="3214508"/>
            <a:ext cx="808038" cy="3048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App</a:t>
            </a:r>
            <a:endParaRPr lang="en-US" sz="2000" dirty="0"/>
          </a:p>
        </p:txBody>
      </p:sp>
      <p:sp>
        <p:nvSpPr>
          <p:cNvPr id="42" name="TextBox 41"/>
          <p:cNvSpPr txBox="1"/>
          <p:nvPr/>
        </p:nvSpPr>
        <p:spPr>
          <a:xfrm>
            <a:off x="662023" y="3680882"/>
            <a:ext cx="1633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Physical View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48064" y="5646337"/>
            <a:ext cx="1493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Device State</a:t>
            </a:r>
            <a:endParaRPr lang="en-US" dirty="0">
              <a:latin typeface="Helvetica"/>
              <a:cs typeface="Helvetica"/>
            </a:endParaRPr>
          </a:p>
        </p:txBody>
      </p:sp>
      <p:grpSp>
        <p:nvGrpSpPr>
          <p:cNvPr id="45" name="Group 44"/>
          <p:cNvGrpSpPr/>
          <p:nvPr/>
        </p:nvGrpSpPr>
        <p:grpSpPr>
          <a:xfrm>
            <a:off x="733547" y="2757308"/>
            <a:ext cx="4596906" cy="386893"/>
            <a:chOff x="662023" y="1490132"/>
            <a:chExt cx="4596906" cy="386893"/>
          </a:xfrm>
        </p:grpSpPr>
        <p:sp>
          <p:nvSpPr>
            <p:cNvPr id="56" name="Vertical Scroll 55"/>
            <p:cNvSpPr/>
            <p:nvPr/>
          </p:nvSpPr>
          <p:spPr>
            <a:xfrm>
              <a:off x="2301549" y="1490132"/>
              <a:ext cx="661036" cy="342900"/>
            </a:xfrm>
            <a:prstGeom prst="verticalScroll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Vertical Scroll 56"/>
            <p:cNvSpPr/>
            <p:nvPr/>
          </p:nvSpPr>
          <p:spPr>
            <a:xfrm>
              <a:off x="3423300" y="1490132"/>
              <a:ext cx="661036" cy="342900"/>
            </a:xfrm>
            <a:prstGeom prst="verticalScroll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Vertical Scroll 57"/>
            <p:cNvSpPr/>
            <p:nvPr/>
          </p:nvSpPr>
          <p:spPr>
            <a:xfrm>
              <a:off x="4597893" y="1490132"/>
              <a:ext cx="661036" cy="342900"/>
            </a:xfrm>
            <a:prstGeom prst="verticalScroll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662023" y="1507693"/>
              <a:ext cx="8004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Helvetica"/>
                  <a:cs typeface="Helvetica"/>
                </a:rPr>
                <a:t>Policy</a:t>
              </a:r>
              <a:endParaRPr lang="en-US" dirty="0">
                <a:latin typeface="Helvetica"/>
                <a:cs typeface="Helvetica"/>
              </a:endParaRPr>
            </a:p>
          </p:txBody>
        </p:sp>
      </p:grpSp>
      <p:sp>
        <p:nvSpPr>
          <p:cNvPr id="47" name="Rounded Rectangle 46"/>
          <p:cNvSpPr/>
          <p:nvPr/>
        </p:nvSpPr>
        <p:spPr>
          <a:xfrm>
            <a:off x="2586845" y="4999035"/>
            <a:ext cx="2455862" cy="3810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 smtClean="0"/>
              <a:t>Veriflow</a:t>
            </a:r>
            <a:r>
              <a:rPr lang="en-US" sz="2000" dirty="0" err="1" smtClean="0"/>
              <a:t>|H.A.S.|Libra</a:t>
            </a:r>
            <a:endParaRPr lang="en-US" sz="2000" dirty="0"/>
          </a:p>
        </p:txBody>
      </p:sp>
      <p:pic>
        <p:nvPicPr>
          <p:cNvPr id="48" name="Picture 14" descr="router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2762" y="5478853"/>
            <a:ext cx="817563" cy="817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" name="Picture 14" descr="router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5557" y="5802585"/>
            <a:ext cx="817563" cy="817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" name="Picture 14" descr="router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58" y="5510974"/>
            <a:ext cx="817563" cy="817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" name="Parallelogram 53"/>
          <p:cNvSpPr/>
          <p:nvPr/>
        </p:nvSpPr>
        <p:spPr>
          <a:xfrm>
            <a:off x="3265970" y="5935348"/>
            <a:ext cx="1117516" cy="476908"/>
          </a:xfrm>
          <a:prstGeom prst="parallelogram">
            <a:avLst>
              <a:gd name="adj" fmla="val 65000"/>
            </a:avLst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Parallelogram 54"/>
          <p:cNvSpPr/>
          <p:nvPr/>
        </p:nvSpPr>
        <p:spPr>
          <a:xfrm>
            <a:off x="4369780" y="5668830"/>
            <a:ext cx="1117516" cy="476908"/>
          </a:xfrm>
          <a:prstGeom prst="parallelogram">
            <a:avLst>
              <a:gd name="adj" fmla="val 65000"/>
            </a:avLst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Connector 60"/>
          <p:cNvCxnSpPr/>
          <p:nvPr/>
        </p:nvCxnSpPr>
        <p:spPr>
          <a:xfrm flipH="1">
            <a:off x="6198931" y="4046400"/>
            <a:ext cx="4873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ounded Rectangle 61"/>
          <p:cNvSpPr/>
          <p:nvPr/>
        </p:nvSpPr>
        <p:spPr>
          <a:xfrm>
            <a:off x="2578922" y="4360411"/>
            <a:ext cx="2455862" cy="3810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Network OS</a:t>
            </a:r>
            <a:endParaRPr lang="en-US" sz="2000" dirty="0"/>
          </a:p>
        </p:txBody>
      </p:sp>
      <p:sp>
        <p:nvSpPr>
          <p:cNvPr id="64" name="TextBox 63"/>
          <p:cNvSpPr txBox="1"/>
          <p:nvPr/>
        </p:nvSpPr>
        <p:spPr>
          <a:xfrm>
            <a:off x="5648598" y="4999035"/>
            <a:ext cx="28036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Invariant has been violated!</a:t>
            </a:r>
          </a:p>
          <a:p>
            <a:r>
              <a:rPr lang="en-US" dirty="0" smtClean="0"/>
              <a:t>There’s a bug. What Next?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5083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Cloud 48"/>
          <p:cNvSpPr/>
          <p:nvPr/>
        </p:nvSpPr>
        <p:spPr>
          <a:xfrm>
            <a:off x="1600200" y="2133600"/>
            <a:ext cx="5943600" cy="4191000"/>
          </a:xfrm>
          <a:prstGeom prst="cloud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60000">
                <a:schemeClr val="accent1">
                  <a:lumMod val="40000"/>
                  <a:lumOff val="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914130"/>
            <a:endParaRPr lang="en-US" sz="45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</p:txBody>
      </p:sp>
      <p:cxnSp>
        <p:nvCxnSpPr>
          <p:cNvPr id="51" name="Straight Arrow Connector 50"/>
          <p:cNvCxnSpPr>
            <a:stCxn id="37" idx="0"/>
            <a:endCxn id="26" idx="2"/>
          </p:cNvCxnSpPr>
          <p:nvPr/>
        </p:nvCxnSpPr>
        <p:spPr>
          <a:xfrm flipV="1">
            <a:off x="2858537" y="2615375"/>
            <a:ext cx="1716252" cy="1709977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38" idx="0"/>
            <a:endCxn id="27" idx="2"/>
          </p:cNvCxnSpPr>
          <p:nvPr/>
        </p:nvCxnSpPr>
        <p:spPr>
          <a:xfrm flipH="1" flipV="1">
            <a:off x="4574790" y="2628364"/>
            <a:ext cx="1777599" cy="1704208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Bugs in OpenFlow Apps</a:t>
            </a:r>
            <a:endParaRPr lang="en-US" dirty="0"/>
          </a:p>
        </p:txBody>
      </p:sp>
      <p:cxnSp>
        <p:nvCxnSpPr>
          <p:cNvPr id="25" name="Straight Connector 113"/>
          <p:cNvCxnSpPr>
            <a:cxnSpLocks noChangeShapeType="1"/>
            <a:stCxn id="37" idx="6"/>
            <a:endCxn id="38" idx="2"/>
          </p:cNvCxnSpPr>
          <p:nvPr/>
        </p:nvCxnSpPr>
        <p:spPr bwMode="auto">
          <a:xfrm>
            <a:off x="3386820" y="4853635"/>
            <a:ext cx="2437286" cy="2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" name="Rounded Rectangle 25"/>
          <p:cNvSpPr/>
          <p:nvPr/>
        </p:nvSpPr>
        <p:spPr bwMode="auto">
          <a:xfrm>
            <a:off x="1829612" y="1675602"/>
            <a:ext cx="5490354" cy="939773"/>
          </a:xfrm>
          <a:prstGeom prst="roundRect">
            <a:avLst/>
          </a:prstGeom>
          <a:ln w="381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bIns="0" anchor="b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rgbClr val="0066CC"/>
                </a:solidFill>
                <a:latin typeface="Arial" charset="0"/>
                <a:ea typeface="+mn-ea"/>
                <a:cs typeface="Arial" charset="0"/>
              </a:defRPr>
            </a:lvl1pPr>
            <a:lvl2pPr marL="455500" indent="1588" algn="l" rtl="0" fontAlgn="base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rgbClr val="0066CC"/>
                </a:solidFill>
                <a:latin typeface="Arial" charset="0"/>
                <a:ea typeface="+mn-ea"/>
                <a:cs typeface="Arial" charset="0"/>
              </a:defRPr>
            </a:lvl2pPr>
            <a:lvl3pPr marL="912587" indent="1588" algn="l" rtl="0" fontAlgn="base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rgbClr val="0066CC"/>
                </a:solidFill>
                <a:latin typeface="Arial" charset="0"/>
                <a:ea typeface="+mn-ea"/>
                <a:cs typeface="Arial" charset="0"/>
              </a:defRPr>
            </a:lvl3pPr>
            <a:lvl4pPr marL="1369673" indent="1588" algn="l" rtl="0" fontAlgn="base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rgbClr val="0066CC"/>
                </a:solidFill>
                <a:latin typeface="Arial" charset="0"/>
                <a:ea typeface="+mn-ea"/>
                <a:cs typeface="Arial" charset="0"/>
              </a:defRPr>
            </a:lvl4pPr>
            <a:lvl5pPr marL="1826760" indent="1588" algn="l" rtl="0" fontAlgn="base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rgbClr val="0066CC"/>
                </a:solidFill>
                <a:latin typeface="Arial" charset="0"/>
                <a:ea typeface="+mn-ea"/>
                <a:cs typeface="Arial" charset="0"/>
              </a:defRPr>
            </a:lvl5pPr>
            <a:lvl6pPr marL="2285434" algn="l" defTabSz="914174" rtl="0" eaLnBrk="1" latinLnBrk="0" hangingPunct="1">
              <a:defRPr sz="1600" b="1" kern="1200">
                <a:solidFill>
                  <a:srgbClr val="0066CC"/>
                </a:solidFill>
                <a:latin typeface="Arial" charset="0"/>
                <a:ea typeface="+mn-ea"/>
                <a:cs typeface="Arial" charset="0"/>
              </a:defRPr>
            </a:lvl6pPr>
            <a:lvl7pPr marL="2742520" algn="l" defTabSz="914174" rtl="0" eaLnBrk="1" latinLnBrk="0" hangingPunct="1">
              <a:defRPr sz="1600" b="1" kern="1200">
                <a:solidFill>
                  <a:srgbClr val="0066CC"/>
                </a:solidFill>
                <a:latin typeface="Arial" charset="0"/>
                <a:ea typeface="+mn-ea"/>
                <a:cs typeface="Arial" charset="0"/>
              </a:defRPr>
            </a:lvl7pPr>
            <a:lvl8pPr marL="3199606" algn="l" defTabSz="914174" rtl="0" eaLnBrk="1" latinLnBrk="0" hangingPunct="1">
              <a:defRPr sz="1600" b="1" kern="1200">
                <a:solidFill>
                  <a:srgbClr val="0066CC"/>
                </a:solidFill>
                <a:latin typeface="Arial" charset="0"/>
                <a:ea typeface="+mn-ea"/>
                <a:cs typeface="Arial" charset="0"/>
              </a:defRPr>
            </a:lvl8pPr>
            <a:lvl9pPr marL="3656694" algn="l" defTabSz="914174" rtl="0" eaLnBrk="1" latinLnBrk="0" hangingPunct="1">
              <a:defRPr sz="1600" b="1" kern="1200">
                <a:solidFill>
                  <a:srgbClr val="0066CC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 defTabSz="157935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b="0" kern="0" dirty="0">
              <a:solidFill>
                <a:sysClr val="window" lastClr="FFFFFF"/>
              </a:solidFill>
              <a:latin typeface="Calibri"/>
              <a:cs typeface="Arial" pitchFamily="34" charset="0"/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2206019" y="1828800"/>
            <a:ext cx="4737542" cy="799564"/>
          </a:xfrm>
          <a:prstGeom prst="rect">
            <a:avLst/>
          </a:prstGeom>
          <a:solidFill>
            <a:sysClr val="window" lastClr="FFFF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rgbClr val="0066CC"/>
                </a:solidFill>
                <a:latin typeface="Arial" charset="0"/>
                <a:ea typeface="+mn-ea"/>
                <a:cs typeface="Arial" charset="0"/>
              </a:defRPr>
            </a:lvl1pPr>
            <a:lvl2pPr marL="455500" indent="1588" algn="l" rtl="0" fontAlgn="base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rgbClr val="0066CC"/>
                </a:solidFill>
                <a:latin typeface="Arial" charset="0"/>
                <a:ea typeface="+mn-ea"/>
                <a:cs typeface="Arial" charset="0"/>
              </a:defRPr>
            </a:lvl2pPr>
            <a:lvl3pPr marL="912587" indent="1588" algn="l" rtl="0" fontAlgn="base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rgbClr val="0066CC"/>
                </a:solidFill>
                <a:latin typeface="Arial" charset="0"/>
                <a:ea typeface="+mn-ea"/>
                <a:cs typeface="Arial" charset="0"/>
              </a:defRPr>
            </a:lvl3pPr>
            <a:lvl4pPr marL="1369673" indent="1588" algn="l" rtl="0" fontAlgn="base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rgbClr val="0066CC"/>
                </a:solidFill>
                <a:latin typeface="Arial" charset="0"/>
                <a:ea typeface="+mn-ea"/>
                <a:cs typeface="Arial" charset="0"/>
              </a:defRPr>
            </a:lvl4pPr>
            <a:lvl5pPr marL="1826760" indent="1588" algn="l" rtl="0" fontAlgn="base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rgbClr val="0066CC"/>
                </a:solidFill>
                <a:latin typeface="Arial" charset="0"/>
                <a:ea typeface="+mn-ea"/>
                <a:cs typeface="Arial" charset="0"/>
              </a:defRPr>
            </a:lvl5pPr>
            <a:lvl6pPr marL="2285434" algn="l" defTabSz="914174" rtl="0" eaLnBrk="1" latinLnBrk="0" hangingPunct="1">
              <a:defRPr sz="1600" b="1" kern="1200">
                <a:solidFill>
                  <a:srgbClr val="0066CC"/>
                </a:solidFill>
                <a:latin typeface="Arial" charset="0"/>
                <a:ea typeface="+mn-ea"/>
                <a:cs typeface="Arial" charset="0"/>
              </a:defRPr>
            </a:lvl6pPr>
            <a:lvl7pPr marL="2742520" algn="l" defTabSz="914174" rtl="0" eaLnBrk="1" latinLnBrk="0" hangingPunct="1">
              <a:defRPr sz="1600" b="1" kern="1200">
                <a:solidFill>
                  <a:srgbClr val="0066CC"/>
                </a:solidFill>
                <a:latin typeface="Arial" charset="0"/>
                <a:ea typeface="+mn-ea"/>
                <a:cs typeface="Arial" charset="0"/>
              </a:defRPr>
            </a:lvl7pPr>
            <a:lvl8pPr marL="3199606" algn="l" defTabSz="914174" rtl="0" eaLnBrk="1" latinLnBrk="0" hangingPunct="1">
              <a:defRPr sz="1600" b="1" kern="1200">
                <a:solidFill>
                  <a:srgbClr val="0066CC"/>
                </a:solidFill>
                <a:latin typeface="Arial" charset="0"/>
                <a:ea typeface="+mn-ea"/>
                <a:cs typeface="Arial" charset="0"/>
              </a:defRPr>
            </a:lvl8pPr>
            <a:lvl9pPr marL="3656694" algn="l" defTabSz="914174" rtl="0" eaLnBrk="1" latinLnBrk="0" hangingPunct="1">
              <a:defRPr sz="1600" b="1" kern="1200">
                <a:solidFill>
                  <a:srgbClr val="0066CC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 defTabSz="15793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0" kern="0" dirty="0" smtClean="0">
                <a:solidFill>
                  <a:sysClr val="windowText" lastClr="000000"/>
                </a:solidFill>
                <a:latin typeface="Calibri"/>
                <a:cs typeface="Arial" pitchFamily="34" charset="0"/>
              </a:rPr>
              <a:t>OpenFlow</a:t>
            </a:r>
            <a:br>
              <a:rPr lang="en-US" sz="2400" b="0" kern="0" dirty="0" smtClean="0">
                <a:solidFill>
                  <a:sysClr val="windowText" lastClr="000000"/>
                </a:solidFill>
                <a:latin typeface="Calibri"/>
                <a:cs typeface="Arial" pitchFamily="34" charset="0"/>
              </a:rPr>
            </a:br>
            <a:r>
              <a:rPr lang="en-US" sz="2400" b="0" kern="0" dirty="0" smtClean="0">
                <a:solidFill>
                  <a:sysClr val="windowText" lastClr="000000"/>
                </a:solidFill>
                <a:latin typeface="Calibri"/>
                <a:cs typeface="Arial" pitchFamily="34" charset="0"/>
              </a:rPr>
              <a:t>program</a:t>
            </a:r>
            <a:endParaRPr lang="en-US" sz="2400" b="0" kern="0" dirty="0">
              <a:solidFill>
                <a:sysClr val="windowText" lastClr="000000"/>
              </a:solidFill>
              <a:latin typeface="Calibri"/>
              <a:cs typeface="Arial" pitchFamily="34" charset="0"/>
            </a:endParaRPr>
          </a:p>
        </p:txBody>
      </p:sp>
      <p:sp>
        <p:nvSpPr>
          <p:cNvPr id="28" name="Rectangle 117"/>
          <p:cNvSpPr>
            <a:spLocks noChangeArrowheads="1"/>
          </p:cNvSpPr>
          <p:nvPr/>
        </p:nvSpPr>
        <p:spPr bwMode="auto">
          <a:xfrm>
            <a:off x="7778025" y="4542615"/>
            <a:ext cx="1133856" cy="622039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 algn="ctr">
            <a:solidFill>
              <a:srgbClr val="000000"/>
            </a:solidFill>
            <a:round/>
            <a:headEnd/>
            <a:tailEnd type="triangle" w="lg" len="lg"/>
          </a:ln>
        </p:spPr>
        <p:txBody>
          <a:bodyPr lIns="15357" tIns="15357" rIns="15357" bIns="15357"/>
          <a:lstStyle/>
          <a:p>
            <a:pPr algn="ctr" defTabSz="307147" eaLnBrk="0" hangingPunct="0">
              <a:defRPr/>
            </a:pPr>
            <a:r>
              <a:rPr lang="en-US" sz="2400" dirty="0">
                <a:solidFill>
                  <a:srgbClr val="000000"/>
                </a:solidFill>
                <a:latin typeface="Calibri"/>
                <a:cs typeface="Arial" pitchFamily="34" charset="0"/>
              </a:rPr>
              <a:t>Host B</a:t>
            </a:r>
          </a:p>
        </p:txBody>
      </p:sp>
      <p:cxnSp>
        <p:nvCxnSpPr>
          <p:cNvPr id="29" name="Straight Connector 119"/>
          <p:cNvCxnSpPr>
            <a:cxnSpLocks noChangeShapeType="1"/>
            <a:stCxn id="38" idx="6"/>
            <a:endCxn id="28" idx="1"/>
          </p:cNvCxnSpPr>
          <p:nvPr/>
        </p:nvCxnSpPr>
        <p:spPr bwMode="auto">
          <a:xfrm flipV="1">
            <a:off x="6880672" y="4853635"/>
            <a:ext cx="897353" cy="2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" name="Rectangle 122"/>
          <p:cNvSpPr>
            <a:spLocks noChangeArrowheads="1"/>
          </p:cNvSpPr>
          <p:nvPr/>
        </p:nvSpPr>
        <p:spPr bwMode="auto">
          <a:xfrm>
            <a:off x="300709" y="4542615"/>
            <a:ext cx="1130335" cy="622039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 algn="ctr">
            <a:solidFill>
              <a:srgbClr val="000000"/>
            </a:solidFill>
            <a:round/>
            <a:headEnd/>
            <a:tailEnd type="triangle" w="lg" len="lg"/>
          </a:ln>
        </p:spPr>
        <p:txBody>
          <a:bodyPr lIns="15357" tIns="15357" rIns="15357" bIns="15357"/>
          <a:lstStyle/>
          <a:p>
            <a:pPr algn="ctr" defTabSz="307147" eaLnBrk="0" hangingPunct="0">
              <a:defRPr/>
            </a:pPr>
            <a:r>
              <a:rPr lang="en-US" sz="2400" dirty="0">
                <a:solidFill>
                  <a:srgbClr val="000000"/>
                </a:solidFill>
                <a:latin typeface="Calibri"/>
                <a:cs typeface="Arial" pitchFamily="34" charset="0"/>
              </a:rPr>
              <a:t>Host A</a:t>
            </a:r>
          </a:p>
        </p:txBody>
      </p:sp>
      <p:cxnSp>
        <p:nvCxnSpPr>
          <p:cNvPr id="31" name="Straight Connector 123"/>
          <p:cNvCxnSpPr>
            <a:cxnSpLocks noChangeShapeType="1"/>
            <a:stCxn id="30" idx="3"/>
            <a:endCxn id="37" idx="2"/>
          </p:cNvCxnSpPr>
          <p:nvPr/>
        </p:nvCxnSpPr>
        <p:spPr bwMode="auto">
          <a:xfrm>
            <a:off x="1431044" y="4853635"/>
            <a:ext cx="899210" cy="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3" name="Rectangle 32"/>
          <p:cNvSpPr/>
          <p:nvPr/>
        </p:nvSpPr>
        <p:spPr>
          <a:xfrm>
            <a:off x="5732357" y="5381860"/>
            <a:ext cx="1291534" cy="461901"/>
          </a:xfrm>
          <a:prstGeom prst="rect">
            <a:avLst/>
          </a:prstGeom>
          <a:ln w="28575">
            <a:noFill/>
          </a:ln>
        </p:spPr>
        <p:txBody>
          <a:bodyPr wrap="none" lIns="30715" tIns="15357" rIns="30715" bIns="15357">
            <a:spAutoFit/>
          </a:bodyPr>
          <a:lstStyle/>
          <a:p>
            <a:pPr algn="ctr" defTabSz="157935">
              <a:defRPr/>
            </a:pPr>
            <a:r>
              <a:rPr lang="en-US" sz="2800" kern="0" dirty="0">
                <a:solidFill>
                  <a:prstClr val="black"/>
                </a:solidFill>
                <a:latin typeface="Calibri"/>
                <a:cs typeface="Arial" pitchFamily="34" charset="0"/>
              </a:rPr>
              <a:t>Switch 2</a:t>
            </a:r>
            <a:endParaRPr lang="en-US" sz="2800" kern="0" dirty="0">
              <a:solidFill>
                <a:prstClr val="black"/>
              </a:solidFill>
              <a:latin typeface="Calibri"/>
              <a:cs typeface="Arial" pitchFamily="34" charset="0"/>
            </a:endParaRPr>
          </a:p>
        </p:txBody>
      </p:sp>
      <p:sp>
        <p:nvSpPr>
          <p:cNvPr id="37" name="Oval 36"/>
          <p:cNvSpPr/>
          <p:nvPr/>
        </p:nvSpPr>
        <p:spPr bwMode="auto">
          <a:xfrm>
            <a:off x="2330254" y="4325352"/>
            <a:ext cx="1056566" cy="1056566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 cap="flat" cmpd="sng" algn="ctr">
            <a:solidFill>
              <a:sysClr val="windowText" lastClr="000000"/>
            </a:solidFill>
            <a:prstDash val="solid"/>
            <a:tailEnd w="med" len="med"/>
          </a:ln>
          <a:effectLst/>
        </p:spPr>
        <p:txBody>
          <a:bodyPr lIns="0" tIns="15357" rIns="0" bIns="15357" anchor="ctr"/>
          <a:lstStyle/>
          <a:p>
            <a:pPr algn="ctr" defTabSz="157935"/>
            <a:endParaRPr lang="en-US" kern="0" dirty="0">
              <a:solidFill>
                <a:sysClr val="windowText" lastClr="000000"/>
              </a:solidFill>
              <a:latin typeface="Calibri"/>
              <a:cs typeface="Arial" pitchFamily="34" charset="0"/>
            </a:endParaRPr>
          </a:p>
        </p:txBody>
      </p:sp>
      <p:sp>
        <p:nvSpPr>
          <p:cNvPr id="38" name="Oval 37"/>
          <p:cNvSpPr/>
          <p:nvPr/>
        </p:nvSpPr>
        <p:spPr bwMode="auto">
          <a:xfrm>
            <a:off x="5824106" y="4332572"/>
            <a:ext cx="1056566" cy="1042129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 cap="flat" cmpd="sng" algn="ctr">
            <a:solidFill>
              <a:sysClr val="windowText" lastClr="000000"/>
            </a:solidFill>
            <a:prstDash val="solid"/>
            <a:tailEnd w="med" len="med"/>
          </a:ln>
          <a:effectLst/>
        </p:spPr>
        <p:txBody>
          <a:bodyPr lIns="0" tIns="15357" rIns="0" bIns="15357" anchor="ctr"/>
          <a:lstStyle/>
          <a:p>
            <a:pPr algn="ctr" defTabSz="157935"/>
            <a:endParaRPr lang="en-US" kern="0" dirty="0">
              <a:solidFill>
                <a:sysClr val="windowText" lastClr="000000"/>
              </a:solidFill>
              <a:latin typeface="Calibri"/>
              <a:cs typeface="Arial" pitchFamily="34" charset="0"/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3048000" y="2438400"/>
            <a:ext cx="0" cy="2398113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/>
          <p:cNvSpPr/>
          <p:nvPr/>
        </p:nvSpPr>
        <p:spPr>
          <a:xfrm>
            <a:off x="2508857" y="4836513"/>
            <a:ext cx="699360" cy="304800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40000">
                <a:schemeClr val="bg1">
                  <a:lumMod val="85000"/>
                </a:schemeClr>
              </a:gs>
              <a:gs pos="15000">
                <a:schemeClr val="tx1">
                  <a:lumMod val="75000"/>
                  <a:lumOff val="2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0"/>
          </a:gradFill>
          <a:ln w="28575" algn="ctr">
            <a:solidFill>
              <a:srgbClr val="000000"/>
            </a:solidFill>
            <a:round/>
            <a:headEnd/>
            <a:tailEnd type="triangle" w="lg" len="lg"/>
          </a:ln>
        </p:spPr>
        <p:txBody>
          <a:bodyPr lIns="15357" tIns="15357" rIns="15357" bIns="15357"/>
          <a:lstStyle/>
          <a:p>
            <a:pPr algn="ctr" defTabSz="307147" eaLnBrk="0" hangingPunct="0"/>
            <a:endParaRPr lang="en-US" sz="2000" b="1" dirty="0">
              <a:solidFill>
                <a:prstClr val="white"/>
              </a:solidFill>
              <a:latin typeface="Calibri"/>
              <a:cs typeface="Arial" pitchFamily="34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3747491" y="1143000"/>
            <a:ext cx="165461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57935">
              <a:defRPr/>
            </a:pPr>
            <a:r>
              <a:rPr lang="en-US" sz="2800" kern="0" dirty="0">
                <a:solidFill>
                  <a:prstClr val="black"/>
                </a:solidFill>
                <a:latin typeface="Calibri"/>
                <a:cs typeface="Arial" pitchFamily="34" charset="0"/>
              </a:rPr>
              <a:t>Controller</a:t>
            </a:r>
            <a:endParaRPr lang="en-US" sz="2400" kern="0" dirty="0">
              <a:solidFill>
                <a:prstClr val="black"/>
              </a:solidFill>
              <a:latin typeface="Calibri"/>
              <a:cs typeface="Arial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2236643" y="5381860"/>
            <a:ext cx="1291534" cy="461901"/>
          </a:xfrm>
          <a:prstGeom prst="rect">
            <a:avLst/>
          </a:prstGeom>
          <a:ln w="28575">
            <a:noFill/>
          </a:ln>
        </p:spPr>
        <p:txBody>
          <a:bodyPr wrap="none" lIns="30715" tIns="15357" rIns="30715" bIns="15357">
            <a:spAutoFit/>
          </a:bodyPr>
          <a:lstStyle/>
          <a:p>
            <a:pPr algn="ctr" defTabSz="157935">
              <a:defRPr/>
            </a:pPr>
            <a:r>
              <a:rPr lang="en-US" sz="2800" kern="0" dirty="0">
                <a:solidFill>
                  <a:prstClr val="black"/>
                </a:solidFill>
                <a:latin typeface="Calibri"/>
                <a:cs typeface="Arial" pitchFamily="34" charset="0"/>
              </a:rPr>
              <a:t>Switch 1</a:t>
            </a:r>
            <a:endParaRPr lang="en-US" sz="2800" kern="0" dirty="0">
              <a:solidFill>
                <a:prstClr val="black"/>
              </a:solidFill>
              <a:latin typeface="Calibri"/>
              <a:cs typeface="Arial" pitchFamily="34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2674038" y="2362200"/>
            <a:ext cx="138323" cy="2474316"/>
            <a:chOff x="2674038" y="2362200"/>
            <a:chExt cx="138323" cy="2474316"/>
          </a:xfrm>
        </p:grpSpPr>
        <p:cxnSp>
          <p:nvCxnSpPr>
            <p:cNvPr id="78" name="Straight Arrow Connector 77"/>
            <p:cNvCxnSpPr/>
            <p:nvPr/>
          </p:nvCxnSpPr>
          <p:spPr>
            <a:xfrm flipH="1" flipV="1">
              <a:off x="2743199" y="2362200"/>
              <a:ext cx="1" cy="2474316"/>
            </a:xfrm>
            <a:prstGeom prst="straightConnector1">
              <a:avLst/>
            </a:prstGeom>
            <a:ln w="38100">
              <a:solidFill>
                <a:schemeClr val="tx2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Rectangle 124"/>
            <p:cNvSpPr>
              <a:spLocks noChangeArrowheads="1"/>
            </p:cNvSpPr>
            <p:nvPr/>
          </p:nvSpPr>
          <p:spPr bwMode="auto">
            <a:xfrm rot="5400000">
              <a:off x="2625146" y="3807849"/>
              <a:ext cx="236107" cy="138323"/>
            </a:xfrm>
            <a:prstGeom prst="rect">
              <a:avLst/>
            </a:prstGeom>
            <a:solidFill>
              <a:schemeClr val="tx2"/>
            </a:solidFill>
            <a:ln w="12700" algn="ctr">
              <a:solidFill>
                <a:srgbClr val="0E1E20"/>
              </a:solidFill>
              <a:round/>
              <a:headEnd/>
              <a:tailEnd type="triangle" w="lg" len="lg"/>
            </a:ln>
          </p:spPr>
          <p:txBody>
            <a:bodyPr lIns="30715" tIns="15357" rIns="30715" bIns="15357"/>
            <a:lstStyle/>
            <a:p>
              <a:pPr algn="ctr" defTabSz="307147" eaLnBrk="0" hangingPunct="0"/>
              <a:endParaRPr lang="en-US" b="1">
                <a:solidFill>
                  <a:srgbClr val="0066CC"/>
                </a:solidFill>
                <a:latin typeface="Calibri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3208217" y="4919752"/>
            <a:ext cx="2794492" cy="138323"/>
            <a:chOff x="3208217" y="4919752"/>
            <a:chExt cx="2794492" cy="138323"/>
          </a:xfrm>
        </p:grpSpPr>
        <p:cxnSp>
          <p:nvCxnSpPr>
            <p:cNvPr id="97" name="Straight Arrow Connector 96"/>
            <p:cNvCxnSpPr>
              <a:stCxn id="86" idx="3"/>
              <a:endCxn id="112" idx="1"/>
            </p:cNvCxnSpPr>
            <p:nvPr/>
          </p:nvCxnSpPr>
          <p:spPr>
            <a:xfrm>
              <a:off x="3208217" y="4988913"/>
              <a:ext cx="2794492" cy="0"/>
            </a:xfrm>
            <a:prstGeom prst="straightConnector1">
              <a:avLst/>
            </a:prstGeom>
            <a:ln w="38100">
              <a:solidFill>
                <a:schemeClr val="tx2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Rectangle 124"/>
            <p:cNvSpPr>
              <a:spLocks noChangeArrowheads="1"/>
            </p:cNvSpPr>
            <p:nvPr/>
          </p:nvSpPr>
          <p:spPr bwMode="auto">
            <a:xfrm>
              <a:off x="5379808" y="4919752"/>
              <a:ext cx="236107" cy="138323"/>
            </a:xfrm>
            <a:prstGeom prst="rect">
              <a:avLst/>
            </a:prstGeom>
            <a:solidFill>
              <a:schemeClr val="tx2"/>
            </a:solidFill>
            <a:ln w="12700" algn="ctr">
              <a:solidFill>
                <a:srgbClr val="0E1E20"/>
              </a:solidFill>
              <a:round/>
              <a:headEnd/>
              <a:tailEnd type="triangle" w="lg" len="lg"/>
            </a:ln>
          </p:spPr>
          <p:txBody>
            <a:bodyPr lIns="30715" tIns="15357" rIns="30715" bIns="15357"/>
            <a:lstStyle/>
            <a:p>
              <a:pPr algn="ctr" defTabSz="307147" eaLnBrk="0" hangingPunct="0"/>
              <a:endParaRPr lang="en-US" b="1">
                <a:solidFill>
                  <a:srgbClr val="0066CC"/>
                </a:solidFill>
                <a:latin typeface="Calibri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219200" y="4919752"/>
            <a:ext cx="1289657" cy="452748"/>
            <a:chOff x="1219200" y="4919752"/>
            <a:chExt cx="1289657" cy="452748"/>
          </a:xfrm>
        </p:grpSpPr>
        <p:sp>
          <p:nvSpPr>
            <p:cNvPr id="43" name="Rectangle 42"/>
            <p:cNvSpPr/>
            <p:nvPr/>
          </p:nvSpPr>
          <p:spPr>
            <a:xfrm>
              <a:off x="1518348" y="5033709"/>
              <a:ext cx="759337" cy="338791"/>
            </a:xfrm>
            <a:prstGeom prst="rect">
              <a:avLst/>
            </a:prstGeom>
          </p:spPr>
          <p:txBody>
            <a:bodyPr wrap="none" lIns="30715" tIns="15357" rIns="30715" bIns="15357">
              <a:spAutoFit/>
            </a:bodyPr>
            <a:lstStyle/>
            <a:p>
              <a:pPr algn="ctr" defTabSz="157935">
                <a:defRPr/>
              </a:pPr>
              <a:r>
                <a:rPr lang="en-US" sz="2000" kern="0" dirty="0">
                  <a:solidFill>
                    <a:srgbClr val="1F497D"/>
                  </a:solidFill>
                  <a:latin typeface="Calibri"/>
                  <a:cs typeface="Arial" pitchFamily="34" charset="0"/>
                </a:rPr>
                <a:t>Packet</a:t>
              </a:r>
              <a:endParaRPr lang="en-US" sz="2800" kern="0" dirty="0">
                <a:solidFill>
                  <a:srgbClr val="1F497D"/>
                </a:solidFill>
                <a:latin typeface="Calibri"/>
                <a:cs typeface="Arial" pitchFamily="34" charset="0"/>
              </a:endParaRPr>
            </a:p>
          </p:txBody>
        </p:sp>
        <p:cxnSp>
          <p:nvCxnSpPr>
            <p:cNvPr id="74" name="Straight Arrow Connector 73"/>
            <p:cNvCxnSpPr>
              <a:endCxn id="86" idx="1"/>
            </p:cNvCxnSpPr>
            <p:nvPr/>
          </p:nvCxnSpPr>
          <p:spPr>
            <a:xfrm flipV="1">
              <a:off x="1219200" y="4988913"/>
              <a:ext cx="1289657" cy="2"/>
            </a:xfrm>
            <a:prstGeom prst="straightConnector1">
              <a:avLst/>
            </a:prstGeom>
            <a:ln w="38100">
              <a:solidFill>
                <a:schemeClr val="tx2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ctangle 124"/>
            <p:cNvSpPr>
              <a:spLocks noChangeArrowheads="1"/>
            </p:cNvSpPr>
            <p:nvPr/>
          </p:nvSpPr>
          <p:spPr bwMode="auto">
            <a:xfrm>
              <a:off x="1876214" y="4919752"/>
              <a:ext cx="236107" cy="138323"/>
            </a:xfrm>
            <a:prstGeom prst="rect">
              <a:avLst/>
            </a:prstGeom>
            <a:solidFill>
              <a:schemeClr val="tx2"/>
            </a:solidFill>
            <a:ln w="12700" algn="ctr">
              <a:solidFill>
                <a:srgbClr val="0E1E20"/>
              </a:solidFill>
              <a:round/>
              <a:headEnd/>
              <a:tailEnd type="triangle" w="lg" len="lg"/>
            </a:ln>
          </p:spPr>
          <p:txBody>
            <a:bodyPr lIns="30715" tIns="15357" rIns="30715" bIns="15357"/>
            <a:lstStyle/>
            <a:p>
              <a:pPr algn="ctr" defTabSz="307147" eaLnBrk="0" hangingPunct="0"/>
              <a:endParaRPr lang="en-US" b="1">
                <a:solidFill>
                  <a:srgbClr val="0066CC"/>
                </a:solidFill>
                <a:latin typeface="Calibri"/>
              </a:endParaRPr>
            </a:p>
          </p:txBody>
        </p:sp>
      </p:grpSp>
      <p:sp>
        <p:nvSpPr>
          <p:cNvPr id="112" name="Rectangle 111"/>
          <p:cNvSpPr/>
          <p:nvPr/>
        </p:nvSpPr>
        <p:spPr>
          <a:xfrm>
            <a:off x="6002709" y="4836513"/>
            <a:ext cx="699360" cy="304800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40000">
                <a:schemeClr val="bg1">
                  <a:lumMod val="85000"/>
                </a:schemeClr>
              </a:gs>
              <a:gs pos="15000">
                <a:schemeClr val="tx1">
                  <a:lumMod val="75000"/>
                  <a:lumOff val="2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0"/>
          </a:gradFill>
          <a:ln w="28575" algn="ctr">
            <a:solidFill>
              <a:srgbClr val="000000"/>
            </a:solidFill>
            <a:round/>
            <a:headEnd/>
            <a:tailEnd type="triangle" w="lg" len="lg"/>
          </a:ln>
        </p:spPr>
        <p:txBody>
          <a:bodyPr lIns="15357" tIns="15357" rIns="15357" bIns="15357"/>
          <a:lstStyle/>
          <a:p>
            <a:pPr algn="ctr" defTabSz="307147" eaLnBrk="0" hangingPunct="0"/>
            <a:endParaRPr lang="en-US" sz="2000" b="1" dirty="0">
              <a:solidFill>
                <a:prstClr val="white"/>
              </a:solidFill>
              <a:latin typeface="Calibri"/>
              <a:cs typeface="Arial" pitchFamily="34" charset="0"/>
            </a:endParaRPr>
          </a:p>
        </p:txBody>
      </p:sp>
      <p:sp>
        <p:nvSpPr>
          <p:cNvPr id="42" name="Rounded Rectangular Callout 41"/>
          <p:cNvSpPr/>
          <p:nvPr/>
        </p:nvSpPr>
        <p:spPr>
          <a:xfrm>
            <a:off x="4478709" y="1902948"/>
            <a:ext cx="1524000" cy="1328023"/>
          </a:xfrm>
          <a:prstGeom prst="wedgeRoundRectCallout">
            <a:avLst>
              <a:gd name="adj1" fmla="val -37500"/>
              <a:gd name="adj2" fmla="val 72063"/>
              <a:gd name="adj3" fmla="val 16667"/>
            </a:avLst>
          </a:prstGeom>
          <a:solidFill>
            <a:schemeClr val="accent3">
              <a:lumMod val="20000"/>
              <a:lumOff val="80000"/>
            </a:schemeClr>
          </a:solidFill>
          <a:ln w="57150">
            <a:solidFill>
              <a:schemeClr val="accent3">
                <a:lumMod val="75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 defTabSz="914130"/>
            <a:r>
              <a:rPr lang="en-US" sz="2400" dirty="0">
                <a:solidFill>
                  <a:prstClr val="black"/>
                </a:solidFill>
                <a:latin typeface="Calibri"/>
              </a:rPr>
              <a:t>Install rule</a:t>
            </a:r>
          </a:p>
          <a:p>
            <a:pPr algn="ctr" defTabSz="914130"/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6179238" y="2362200"/>
            <a:ext cx="138323" cy="2474314"/>
            <a:chOff x="6179238" y="2362200"/>
            <a:chExt cx="138323" cy="2474314"/>
          </a:xfrm>
        </p:grpSpPr>
        <p:cxnSp>
          <p:nvCxnSpPr>
            <p:cNvPr id="46" name="Straight Arrow Connector 45"/>
            <p:cNvCxnSpPr/>
            <p:nvPr/>
          </p:nvCxnSpPr>
          <p:spPr>
            <a:xfrm flipV="1">
              <a:off x="6248400" y="2362200"/>
              <a:ext cx="0" cy="2474314"/>
            </a:xfrm>
            <a:prstGeom prst="straightConnector1">
              <a:avLst/>
            </a:prstGeom>
            <a:ln w="38100">
              <a:solidFill>
                <a:schemeClr val="tx2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tangle 124"/>
            <p:cNvSpPr>
              <a:spLocks noChangeArrowheads="1"/>
            </p:cNvSpPr>
            <p:nvPr/>
          </p:nvSpPr>
          <p:spPr bwMode="auto">
            <a:xfrm rot="5400000">
              <a:off x="6130346" y="3807850"/>
              <a:ext cx="236107" cy="138323"/>
            </a:xfrm>
            <a:prstGeom prst="rect">
              <a:avLst/>
            </a:prstGeom>
            <a:solidFill>
              <a:schemeClr val="tx2"/>
            </a:solidFill>
            <a:ln w="12700" algn="ctr">
              <a:solidFill>
                <a:srgbClr val="0E1E20"/>
              </a:solidFill>
              <a:round/>
              <a:headEnd/>
              <a:tailEnd type="triangle" w="lg" len="lg"/>
            </a:ln>
          </p:spPr>
          <p:txBody>
            <a:bodyPr lIns="30715" tIns="15357" rIns="30715" bIns="15357"/>
            <a:lstStyle/>
            <a:p>
              <a:pPr algn="ctr" defTabSz="307147" eaLnBrk="0" hangingPunct="0"/>
              <a:endParaRPr lang="en-US" b="1">
                <a:solidFill>
                  <a:srgbClr val="0066CC"/>
                </a:solidFill>
                <a:latin typeface="Calibri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072669" y="2490445"/>
            <a:ext cx="3480531" cy="2346069"/>
            <a:chOff x="3072669" y="2490445"/>
            <a:chExt cx="3480531" cy="2346069"/>
          </a:xfrm>
        </p:grpSpPr>
        <p:cxnSp>
          <p:nvCxnSpPr>
            <p:cNvPr id="44" name="Straight Arrow Connector 43"/>
            <p:cNvCxnSpPr/>
            <p:nvPr/>
          </p:nvCxnSpPr>
          <p:spPr>
            <a:xfrm>
              <a:off x="3072669" y="2490445"/>
              <a:ext cx="2032731" cy="1370172"/>
            </a:xfrm>
            <a:prstGeom prst="straightConnector1">
              <a:avLst/>
            </a:prstGeom>
            <a:ln w="38100">
              <a:solidFill>
                <a:schemeClr val="accent3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>
              <a:off x="5129722" y="3877012"/>
              <a:ext cx="1423478" cy="959502"/>
            </a:xfrm>
            <a:prstGeom prst="straightConnector1">
              <a:avLst/>
            </a:prstGeom>
            <a:ln w="38100">
              <a:solidFill>
                <a:schemeClr val="accent3">
                  <a:lumMod val="75000"/>
                </a:schemeClr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TextBox 40"/>
          <p:cNvSpPr txBox="1"/>
          <p:nvPr/>
        </p:nvSpPr>
        <p:spPr>
          <a:xfrm>
            <a:off x="6140604" y="1721004"/>
            <a:ext cx="44595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130"/>
            <a:r>
              <a:rPr lang="en-US" sz="4400" dirty="0">
                <a:solidFill>
                  <a:srgbClr val="C00000"/>
                </a:solidFill>
                <a:latin typeface="Calibri"/>
              </a:rPr>
              <a:t>?</a:t>
            </a:r>
            <a:endParaRPr lang="en-US" sz="4400" dirty="0">
              <a:solidFill>
                <a:srgbClr val="C00000"/>
              </a:solidFill>
              <a:latin typeface="Calibri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6524304" y="1981200"/>
            <a:ext cx="1095696" cy="1095696"/>
            <a:chOff x="6524304" y="1981200"/>
            <a:chExt cx="1095696" cy="1095696"/>
          </a:xfrm>
        </p:grpSpPr>
        <p:pic>
          <p:nvPicPr>
            <p:cNvPr id="34" name="Picture 3" descr="C:\Users\Marco\Documents\work\art\clicker\red-cross-md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24304" y="1981200"/>
              <a:ext cx="1095696" cy="10956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" name="Picture 39" descr="C:\Documents and Settings\maysam\Local Settings\Temporary Internet Files\Content.IE5\G2CNU7NB\MCj04380280000[1].pn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6576138" y="2091389"/>
              <a:ext cx="992028" cy="875319"/>
            </a:xfrm>
            <a:prstGeom prst="rect">
              <a:avLst/>
            </a:prstGeom>
            <a:noFill/>
          </p:spPr>
        </p:pic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6F19-1D91-4AB6-A289-00E8E86BAF50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20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90050" y="5186991"/>
            <a:ext cx="8563900" cy="109340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57150">
            <a:solidFill>
              <a:srgbClr val="C00000"/>
            </a:solidFill>
          </a:ln>
        </p:spPr>
        <p:txBody>
          <a:bodyPr wrap="none" rtlCol="0" anchor="ctr">
            <a:noAutofit/>
          </a:bodyPr>
          <a:lstStyle/>
          <a:p>
            <a:pPr algn="ctr" defTabSz="914130"/>
            <a:r>
              <a:rPr lang="en-US" sz="2800" dirty="0">
                <a:solidFill>
                  <a:prstClr val="black"/>
                </a:solidFill>
                <a:latin typeface="Calibri"/>
              </a:rPr>
              <a:t>Goal: systematically test possible behaviors to detect bugs</a:t>
            </a:r>
            <a:endParaRPr lang="en-US" sz="2800" dirty="0">
              <a:solidFill>
                <a:prstClr val="black"/>
              </a:solidFill>
              <a:latin typeface="Calibri"/>
            </a:endParaRPr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4887" y="1864649"/>
            <a:ext cx="1015044" cy="715300"/>
          </a:xfrm>
          <a:prstGeom prst="rect">
            <a:avLst/>
          </a:prstGeom>
        </p:spPr>
      </p:pic>
      <p:sp>
        <p:nvSpPr>
          <p:cNvPr id="35" name="Rounded Rectangular Callout 34"/>
          <p:cNvSpPr/>
          <p:nvPr/>
        </p:nvSpPr>
        <p:spPr>
          <a:xfrm>
            <a:off x="1213457" y="2715830"/>
            <a:ext cx="1295400" cy="919401"/>
          </a:xfrm>
          <a:prstGeom prst="wedgeRoundRectCallout">
            <a:avLst>
              <a:gd name="adj1" fmla="val 89834"/>
              <a:gd name="adj2" fmla="val 19864"/>
              <a:gd name="adj3" fmla="val 16667"/>
            </a:avLst>
          </a:prstGeom>
          <a:solidFill>
            <a:schemeClr val="accent3">
              <a:lumMod val="20000"/>
              <a:lumOff val="80000"/>
            </a:schemeClr>
          </a:solidFill>
          <a:ln w="57150">
            <a:solidFill>
              <a:schemeClr val="accent3">
                <a:lumMod val="75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 defTabSz="914130"/>
            <a:r>
              <a:rPr lang="en-US" sz="2400" dirty="0">
                <a:solidFill>
                  <a:prstClr val="black"/>
                </a:solidFill>
                <a:latin typeface="Calibri"/>
              </a:rPr>
              <a:t>Install</a:t>
            </a:r>
            <a:br>
              <a:rPr lang="en-US" sz="2400" dirty="0">
                <a:solidFill>
                  <a:prstClr val="black"/>
                </a:solidFill>
                <a:latin typeface="Calibri"/>
              </a:rPr>
            </a:br>
            <a:r>
              <a:rPr lang="en-US" sz="2400" dirty="0">
                <a:solidFill>
                  <a:prstClr val="black"/>
                </a:solidFill>
                <a:latin typeface="Calibri"/>
              </a:rPr>
              <a:t>rule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80624" y="2717953"/>
            <a:ext cx="13201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130"/>
            <a:r>
              <a:rPr lang="en-US" sz="2400" b="1" dirty="0">
                <a:solidFill>
                  <a:prstClr val="black"/>
                </a:solidFill>
                <a:latin typeface="Calibri"/>
              </a:rPr>
              <a:t>Delayed!</a:t>
            </a:r>
            <a:endParaRPr lang="en-US" sz="2400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25 Apr 2012</a:t>
            </a:r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NSDI'12</a:t>
            </a:r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3" name="Rounded Rectangular Callout 52"/>
          <p:cNvSpPr/>
          <p:nvPr/>
        </p:nvSpPr>
        <p:spPr>
          <a:xfrm>
            <a:off x="7467600" y="841296"/>
            <a:ext cx="1524000" cy="1055608"/>
          </a:xfrm>
          <a:prstGeom prst="wedgeRoundRectCallout">
            <a:avLst>
              <a:gd name="adj1" fmla="val -51021"/>
              <a:gd name="adj2" fmla="val 75949"/>
              <a:gd name="adj3" fmla="val 16667"/>
            </a:avLst>
          </a:prstGeom>
          <a:solidFill>
            <a:schemeClr val="accent6">
              <a:lumMod val="40000"/>
              <a:lumOff val="60000"/>
            </a:schemeClr>
          </a:solidFill>
          <a:ln w="57150">
            <a:solidFill>
              <a:srgbClr val="C00000"/>
            </a:solidFill>
          </a:ln>
        </p:spPr>
        <p:txBody>
          <a:bodyPr wrap="square" rtlCol="0" anchor="ctr">
            <a:spAutoFit/>
          </a:bodyPr>
          <a:lstStyle/>
          <a:p>
            <a:pPr algn="ctr" defTabSz="914130"/>
            <a:r>
              <a:rPr lang="en-US" sz="2800" b="1" dirty="0">
                <a:solidFill>
                  <a:srgbClr val="C00000"/>
                </a:solidFill>
                <a:latin typeface="Calibri"/>
              </a:rPr>
              <a:t>Drop packet</a:t>
            </a:r>
          </a:p>
        </p:txBody>
      </p:sp>
      <p:sp>
        <p:nvSpPr>
          <p:cNvPr id="54" name="Rounded Rectangular Callout 53"/>
          <p:cNvSpPr/>
          <p:nvPr/>
        </p:nvSpPr>
        <p:spPr>
          <a:xfrm>
            <a:off x="2167448" y="3964587"/>
            <a:ext cx="4856444" cy="759813"/>
          </a:xfrm>
          <a:prstGeom prst="wedgeRoundRectCallout">
            <a:avLst>
              <a:gd name="adj1" fmla="val 44315"/>
              <a:gd name="adj2" fmla="val -194349"/>
              <a:gd name="adj3" fmla="val 16667"/>
            </a:avLst>
          </a:prstGeom>
          <a:solidFill>
            <a:schemeClr val="accent6">
              <a:lumMod val="40000"/>
              <a:lumOff val="60000"/>
            </a:schemeClr>
          </a:solidFill>
          <a:ln w="57150">
            <a:solidFill>
              <a:srgbClr val="C00000"/>
            </a:solidFill>
          </a:ln>
        </p:spPr>
        <p:txBody>
          <a:bodyPr wrap="square" rtlCol="0" anchor="ctr">
            <a:noAutofit/>
          </a:bodyPr>
          <a:lstStyle/>
          <a:p>
            <a:pPr algn="ctr" defTabSz="914130"/>
            <a:r>
              <a:rPr lang="en-US" sz="2800" b="1" dirty="0">
                <a:solidFill>
                  <a:srgbClr val="C00000"/>
                </a:solidFill>
                <a:latin typeface="Calibri"/>
              </a:rPr>
              <a:t>Inconsistent distributed state!</a:t>
            </a:r>
          </a:p>
        </p:txBody>
      </p:sp>
    </p:spTree>
    <p:extLst>
      <p:ext uri="{BB962C8B-B14F-4D97-AF65-F5344CB8AC3E}">
        <p14:creationId xmlns:p14="http://schemas.microsoft.com/office/powerpoint/2010/main" val="4041617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1" grpId="0"/>
      <p:bldP spid="48" grpId="0" animBg="1"/>
      <p:bldP spid="35" grpId="0" animBg="1"/>
      <p:bldP spid="5" grpId="0"/>
      <p:bldP spid="53" grpId="0" animBg="1"/>
      <p:bldP spid="5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6324600" y="89408"/>
            <a:ext cx="2833660" cy="667735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72106" tIns="186053" rIns="372106" bIns="186053" rtlCol="0" anchor="t"/>
          <a:lstStyle/>
          <a:p>
            <a:pPr algn="ctr" defTabSz="914130"/>
            <a:endParaRPr lang="en-US" sz="5700" dirty="0">
              <a:solidFill>
                <a:prstClr val="black"/>
              </a:solidFill>
              <a:latin typeface="Calibri"/>
              <a:cs typeface="Arial" pitchFamily="3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0" y="89408"/>
            <a:ext cx="2833660" cy="667735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72106" tIns="186053" rIns="372106" bIns="186053" rtlCol="0" anchor="t"/>
          <a:lstStyle/>
          <a:p>
            <a:pPr algn="ctr" defTabSz="914130"/>
            <a:endParaRPr lang="en-US" sz="5700" dirty="0">
              <a:solidFill>
                <a:prstClr val="black"/>
              </a:solidFill>
              <a:latin typeface="Calibri"/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05587" y="3200400"/>
            <a:ext cx="2222487" cy="1529452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defTabSz="470184"/>
            <a:r>
              <a:rPr lang="en-US" sz="2800" dirty="0">
                <a:solidFill>
                  <a:prstClr val="black"/>
                </a:solidFill>
                <a:latin typeface="Calibri"/>
                <a:cs typeface="Arial" pitchFamily="34" charset="0"/>
              </a:rPr>
              <a:t>Network</a:t>
            </a:r>
            <a:br>
              <a:rPr lang="en-US" sz="2800" dirty="0">
                <a:solidFill>
                  <a:prstClr val="black"/>
                </a:solidFill>
                <a:latin typeface="Calibri"/>
                <a:cs typeface="Arial" pitchFamily="34" charset="0"/>
              </a:rPr>
            </a:br>
            <a:r>
              <a:rPr lang="en-US" sz="2800" dirty="0">
                <a:solidFill>
                  <a:prstClr val="black"/>
                </a:solidFill>
                <a:latin typeface="Calibri"/>
                <a:cs typeface="Arial" pitchFamily="34" charset="0"/>
              </a:rPr>
              <a:t>topology</a:t>
            </a:r>
          </a:p>
        </p:txBody>
      </p:sp>
      <p:sp>
        <p:nvSpPr>
          <p:cNvPr id="9" name="Rectangle 8"/>
          <p:cNvSpPr/>
          <p:nvPr/>
        </p:nvSpPr>
        <p:spPr>
          <a:xfrm>
            <a:off x="305587" y="4898218"/>
            <a:ext cx="2222487" cy="1540391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defTabSz="470184"/>
            <a:r>
              <a:rPr lang="en-US" sz="2800" dirty="0">
                <a:solidFill>
                  <a:prstClr val="black"/>
                </a:solidFill>
                <a:latin typeface="Calibri"/>
                <a:cs typeface="Arial" pitchFamily="34" charset="0"/>
              </a:rPr>
              <a:t>Correctness</a:t>
            </a:r>
            <a:br>
              <a:rPr lang="en-US" sz="2800" dirty="0">
                <a:solidFill>
                  <a:prstClr val="black"/>
                </a:solidFill>
                <a:latin typeface="Calibri"/>
                <a:cs typeface="Arial" pitchFamily="34" charset="0"/>
              </a:rPr>
            </a:br>
            <a:r>
              <a:rPr lang="en-US" sz="2800" dirty="0">
                <a:solidFill>
                  <a:prstClr val="black"/>
                </a:solidFill>
                <a:latin typeface="Calibri"/>
                <a:cs typeface="Arial" pitchFamily="34" charset="0"/>
              </a:rPr>
              <a:t>properties 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Arial" pitchFamily="34" charset="0"/>
              </a:rPr>
              <a:t>(e.g., no loops)</a:t>
            </a:r>
            <a:endParaRPr lang="en-US" sz="2800" dirty="0">
              <a:solidFill>
                <a:prstClr val="black"/>
              </a:solidFill>
              <a:latin typeface="Calibri"/>
              <a:cs typeface="Arial" pitchFamily="34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3157133" y="89408"/>
            <a:ext cx="2833660" cy="667735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72106" tIns="186053" rIns="372106" bIns="186053" rtlCol="0" anchor="t"/>
          <a:lstStyle/>
          <a:p>
            <a:pPr algn="ctr" defTabSz="914130"/>
            <a:endParaRPr lang="en-US" sz="7300" dirty="0">
              <a:solidFill>
                <a:prstClr val="white"/>
              </a:solidFill>
              <a:latin typeface="Calibri"/>
              <a:cs typeface="Arial" pitchFamily="34" charset="0"/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2614397" y="2327815"/>
            <a:ext cx="762000" cy="2929985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72106" tIns="186053" rIns="372106" bIns="186053" rtlCol="0" anchor="ctr"/>
          <a:lstStyle/>
          <a:p>
            <a:pPr algn="ctr" defTabSz="914130"/>
            <a:endParaRPr lang="en-US" sz="1600">
              <a:solidFill>
                <a:prstClr val="white"/>
              </a:solidFill>
              <a:latin typeface="Calibri"/>
              <a:cs typeface="Arial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628910" y="2468413"/>
            <a:ext cx="2225040" cy="263698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defTabSz="470184"/>
            <a:r>
              <a:rPr lang="en-US" sz="2800" dirty="0">
                <a:solidFill>
                  <a:prstClr val="black"/>
                </a:solidFill>
                <a:latin typeface="Calibri"/>
                <a:cs typeface="Arial" pitchFamily="34" charset="0"/>
              </a:rPr>
              <a:t>Traces of property violations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5771530" y="2327815"/>
            <a:ext cx="762000" cy="2929985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72106" tIns="186053" rIns="372106" bIns="186053" rtlCol="0" anchor="ctr"/>
          <a:lstStyle/>
          <a:p>
            <a:pPr algn="ctr" defTabSz="914130"/>
            <a:endParaRPr lang="en-US" sz="1600">
              <a:solidFill>
                <a:prstClr val="white"/>
              </a:solidFill>
              <a:latin typeface="Calibri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65432" y="90152"/>
            <a:ext cx="1972968" cy="1052848"/>
          </a:xfrm>
          <a:prstGeom prst="rect">
            <a:avLst/>
          </a:prstGeom>
          <a:noFill/>
        </p:spPr>
        <p:txBody>
          <a:bodyPr wrap="none" lIns="372106" tIns="186053" rIns="372106" bIns="186053" rtlCol="0">
            <a:spAutoFit/>
          </a:bodyPr>
          <a:lstStyle/>
          <a:p>
            <a:pPr defTabSz="914130"/>
            <a:r>
              <a:rPr lang="en-US" sz="4400" dirty="0">
                <a:solidFill>
                  <a:prstClr val="black"/>
                </a:solidFill>
                <a:latin typeface="Calibri"/>
                <a:cs typeface="Arial" pitchFamily="34" charset="0"/>
              </a:rPr>
              <a:t>Input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522445" y="90152"/>
            <a:ext cx="2392955" cy="1052848"/>
          </a:xfrm>
          <a:prstGeom prst="rect">
            <a:avLst/>
          </a:prstGeom>
          <a:noFill/>
        </p:spPr>
        <p:txBody>
          <a:bodyPr wrap="none" lIns="372106" tIns="186053" rIns="372106" bIns="186053" rtlCol="0">
            <a:spAutoFit/>
          </a:bodyPr>
          <a:lstStyle/>
          <a:p>
            <a:pPr defTabSz="914130"/>
            <a:r>
              <a:rPr lang="en-US" sz="4400" dirty="0">
                <a:solidFill>
                  <a:prstClr val="black"/>
                </a:solidFill>
                <a:latin typeface="Calibri"/>
                <a:cs typeface="Arial" pitchFamily="34" charset="0"/>
              </a:rPr>
              <a:t>Output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627251" y="89408"/>
            <a:ext cx="1859154" cy="1068237"/>
          </a:xfrm>
          <a:prstGeom prst="rect">
            <a:avLst/>
          </a:prstGeom>
          <a:noFill/>
        </p:spPr>
        <p:txBody>
          <a:bodyPr wrap="none" lIns="372106" tIns="186053" rIns="372106" bIns="186053" rtlCol="0">
            <a:spAutoFit/>
          </a:bodyPr>
          <a:lstStyle/>
          <a:p>
            <a:pPr algn="ctr" defTabSz="914130"/>
            <a:r>
              <a:rPr lang="en-US" sz="4500" dirty="0">
                <a:solidFill>
                  <a:prstClr val="white"/>
                </a:solidFill>
                <a:latin typeface="Calibri"/>
                <a:cs typeface="Arial" pitchFamily="34" charset="0"/>
              </a:rPr>
              <a:t>NICE</a:t>
            </a:r>
            <a:endParaRPr lang="en-US" sz="4400" dirty="0">
              <a:solidFill>
                <a:prstClr val="white"/>
              </a:solidFill>
              <a:latin typeface="Calibri"/>
              <a:cs typeface="Arial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593680" y="3051226"/>
            <a:ext cx="1960567" cy="1481328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defTabSz="470184"/>
            <a:r>
              <a:rPr lang="en-US" sz="2400" dirty="0">
                <a:solidFill>
                  <a:prstClr val="black"/>
                </a:solidFill>
                <a:latin typeface="Calibri"/>
                <a:cs typeface="Arial" pitchFamily="34" charset="0"/>
              </a:rPr>
              <a:t>State-space</a:t>
            </a:r>
            <a:br>
              <a:rPr lang="en-US" sz="2400" dirty="0">
                <a:solidFill>
                  <a:prstClr val="black"/>
                </a:solidFill>
                <a:latin typeface="Calibri"/>
                <a:cs typeface="Arial" pitchFamily="34" charset="0"/>
              </a:rPr>
            </a:br>
            <a:r>
              <a:rPr lang="en-US" sz="2400" dirty="0">
                <a:solidFill>
                  <a:prstClr val="black"/>
                </a:solidFill>
                <a:latin typeface="Calibri"/>
                <a:cs typeface="Arial" pitchFamily="34" charset="0"/>
              </a:rPr>
              <a:t>search</a:t>
            </a: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6F19-1D91-4AB6-A289-00E8E86BAF50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646105" y="872511"/>
            <a:ext cx="2032471" cy="2099289"/>
          </a:xfrm>
          <a:prstGeom prst="rect">
            <a:avLst/>
          </a:prstGeom>
          <a:noFill/>
        </p:spPr>
        <p:txBody>
          <a:bodyPr wrap="none" lIns="372106" tIns="186053" rIns="372106" bIns="186053" rtlCol="0">
            <a:spAutoFit/>
          </a:bodyPr>
          <a:lstStyle/>
          <a:p>
            <a:pPr defTabSz="914130"/>
            <a:r>
              <a:rPr lang="en-US" sz="2800" b="1" dirty="0">
                <a:solidFill>
                  <a:prstClr val="white"/>
                </a:solidFill>
                <a:latin typeface="Calibri"/>
                <a:cs typeface="Arial" pitchFamily="34" charset="0"/>
              </a:rPr>
              <a:t>N</a:t>
            </a:r>
            <a:r>
              <a:rPr lang="en-US" sz="2400" dirty="0">
                <a:solidFill>
                  <a:prstClr val="white"/>
                </a:solidFill>
                <a:latin typeface="Calibri"/>
                <a:cs typeface="Arial" pitchFamily="34" charset="0"/>
              </a:rPr>
              <a:t>o bugs</a:t>
            </a:r>
            <a:br>
              <a:rPr lang="en-US" sz="2400" dirty="0">
                <a:solidFill>
                  <a:prstClr val="white"/>
                </a:solidFill>
                <a:latin typeface="Calibri"/>
                <a:cs typeface="Arial" pitchFamily="34" charset="0"/>
              </a:rPr>
            </a:br>
            <a:r>
              <a:rPr lang="en-US" sz="2800" b="1" dirty="0">
                <a:solidFill>
                  <a:prstClr val="white"/>
                </a:solidFill>
                <a:latin typeface="Calibri"/>
                <a:cs typeface="Arial" pitchFamily="34" charset="0"/>
              </a:rPr>
              <a:t>I</a:t>
            </a:r>
            <a:r>
              <a:rPr lang="en-US" sz="2400" dirty="0">
                <a:solidFill>
                  <a:prstClr val="white"/>
                </a:solidFill>
                <a:latin typeface="Calibri"/>
                <a:cs typeface="Arial" pitchFamily="34" charset="0"/>
              </a:rPr>
              <a:t>n</a:t>
            </a:r>
            <a:br>
              <a:rPr lang="en-US" sz="2400" dirty="0">
                <a:solidFill>
                  <a:prstClr val="white"/>
                </a:solidFill>
                <a:latin typeface="Calibri"/>
                <a:cs typeface="Arial" pitchFamily="34" charset="0"/>
              </a:rPr>
            </a:br>
            <a:r>
              <a:rPr lang="en-US" sz="2800" b="1" dirty="0">
                <a:solidFill>
                  <a:prstClr val="white"/>
                </a:solidFill>
                <a:latin typeface="Calibri"/>
                <a:cs typeface="Arial" pitchFamily="34" charset="0"/>
              </a:rPr>
              <a:t>C</a:t>
            </a:r>
            <a:r>
              <a:rPr lang="en-US" sz="2400" dirty="0">
                <a:solidFill>
                  <a:prstClr val="white"/>
                </a:solidFill>
                <a:latin typeface="Calibri"/>
                <a:cs typeface="Arial" pitchFamily="34" charset="0"/>
              </a:rPr>
              <a:t>ontroller</a:t>
            </a:r>
            <a:br>
              <a:rPr lang="en-US" sz="2400" dirty="0">
                <a:solidFill>
                  <a:prstClr val="white"/>
                </a:solidFill>
                <a:latin typeface="Calibri"/>
                <a:cs typeface="Arial" pitchFamily="34" charset="0"/>
              </a:rPr>
            </a:br>
            <a:r>
              <a:rPr lang="en-US" sz="2800" b="1" dirty="0">
                <a:solidFill>
                  <a:prstClr val="white"/>
                </a:solidFill>
                <a:latin typeface="Calibri"/>
                <a:cs typeface="Arial" pitchFamily="34" charset="0"/>
              </a:rPr>
              <a:t>E</a:t>
            </a:r>
            <a:r>
              <a:rPr lang="en-US" sz="2400" dirty="0">
                <a:solidFill>
                  <a:prstClr val="white"/>
                </a:solidFill>
                <a:latin typeface="Calibri"/>
                <a:cs typeface="Arial" pitchFamily="34" charset="0"/>
              </a:rPr>
              <a:t>xecution</a:t>
            </a:r>
            <a:endParaRPr lang="en-US" sz="4400" dirty="0">
              <a:solidFill>
                <a:prstClr val="white"/>
              </a:solidFill>
              <a:latin typeface="Calibri"/>
              <a:cs typeface="Arial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90050" y="5186991"/>
            <a:ext cx="8563900" cy="109340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57150">
            <a:solidFill>
              <a:srgbClr val="C00000"/>
            </a:solidFill>
          </a:ln>
        </p:spPr>
        <p:txBody>
          <a:bodyPr wrap="none" rtlCol="0" anchor="ctr">
            <a:noAutofit/>
          </a:bodyPr>
          <a:lstStyle/>
          <a:p>
            <a:pPr algn="ctr" defTabSz="914130"/>
            <a:r>
              <a:rPr lang="en-US" sz="3200" dirty="0">
                <a:solidFill>
                  <a:prstClr val="black"/>
                </a:solidFill>
                <a:latin typeface="Calibri"/>
              </a:rPr>
              <a:t>NICE found </a:t>
            </a:r>
            <a:r>
              <a:rPr lang="en-US" sz="3200" dirty="0">
                <a:solidFill>
                  <a:prstClr val="black"/>
                </a:solidFill>
                <a:latin typeface="Calibri"/>
              </a:rPr>
              <a:t>11 bugs </a:t>
            </a:r>
            <a:r>
              <a:rPr lang="en-US" sz="3200" dirty="0">
                <a:solidFill>
                  <a:prstClr val="black"/>
                </a:solidFill>
                <a:latin typeface="Calibri"/>
              </a:rPr>
              <a:t>in 3 real OpenFlow Apps</a:t>
            </a:r>
            <a:endParaRPr lang="en-US" sz="3200" dirty="0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52400" y="1066800"/>
            <a:ext cx="2528860" cy="1987292"/>
            <a:chOff x="152400" y="1066800"/>
            <a:chExt cx="2528860" cy="1987292"/>
          </a:xfrm>
        </p:grpSpPr>
        <p:sp>
          <p:nvSpPr>
            <p:cNvPr id="22" name="Rounded Rectangle 21"/>
            <p:cNvSpPr/>
            <p:nvPr/>
          </p:nvSpPr>
          <p:spPr bwMode="auto">
            <a:xfrm>
              <a:off x="152400" y="1066800"/>
              <a:ext cx="2528860" cy="1987292"/>
            </a:xfrm>
            <a:prstGeom prst="roundRect">
              <a:avLst/>
            </a:prstGeom>
            <a:ln w="3810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bIns="0" anchor="b"/>
            <a:lstStyle/>
            <a:p>
              <a:pPr algn="ctr" defTabSz="157935"/>
              <a:endParaRPr lang="en-US" sz="2800" kern="0" dirty="0">
                <a:solidFill>
                  <a:sysClr val="window" lastClr="FFFFFF"/>
                </a:solidFill>
                <a:latin typeface="Calibri"/>
                <a:cs typeface="Arial" pitchFamily="34" charset="0"/>
              </a:endParaRPr>
            </a:p>
          </p:txBody>
        </p:sp>
        <p:sp>
          <p:nvSpPr>
            <p:cNvPr id="23" name="Rectangle 22"/>
            <p:cNvSpPr/>
            <p:nvPr/>
          </p:nvSpPr>
          <p:spPr bwMode="auto">
            <a:xfrm>
              <a:off x="465432" y="1280755"/>
              <a:ext cx="1895050" cy="177333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defTabSz="470184">
                <a:defRPr/>
              </a:pPr>
              <a:r>
                <a:rPr lang="en-US" sz="2800" b="1" dirty="0">
                  <a:solidFill>
                    <a:prstClr val="black"/>
                  </a:solidFill>
                  <a:latin typeface="Calibri"/>
                  <a:cs typeface="Arial" pitchFamily="34" charset="0"/>
                </a:rPr>
                <a:t>Unmodified</a:t>
              </a:r>
              <a:r>
                <a:rPr lang="en-US" sz="2800" dirty="0">
                  <a:solidFill>
                    <a:prstClr val="black"/>
                  </a:solidFill>
                  <a:latin typeface="Calibri"/>
                  <a:cs typeface="Arial" pitchFamily="34" charset="0"/>
                </a:rPr>
                <a:t/>
              </a:r>
              <a:br>
                <a:rPr lang="en-US" sz="2800" dirty="0">
                  <a:solidFill>
                    <a:prstClr val="black"/>
                  </a:solidFill>
                  <a:latin typeface="Calibri"/>
                  <a:cs typeface="Arial" pitchFamily="34" charset="0"/>
                </a:rPr>
              </a:br>
              <a:r>
                <a:rPr lang="en-US" sz="2800" dirty="0">
                  <a:solidFill>
                    <a:prstClr val="black"/>
                  </a:solidFill>
                  <a:latin typeface="Calibri"/>
                  <a:cs typeface="Arial" pitchFamily="34" charset="0"/>
                </a:rPr>
                <a:t>OpenFlow</a:t>
              </a:r>
              <a:br>
                <a:rPr lang="en-US" sz="2800" dirty="0">
                  <a:solidFill>
                    <a:prstClr val="black"/>
                  </a:solidFill>
                  <a:latin typeface="Calibri"/>
                  <a:cs typeface="Arial" pitchFamily="34" charset="0"/>
                </a:rPr>
              </a:br>
              <a:r>
                <a:rPr lang="en-US" sz="2800" dirty="0">
                  <a:solidFill>
                    <a:prstClr val="black"/>
                  </a:solidFill>
                  <a:latin typeface="Calibri"/>
                  <a:cs typeface="Arial" pitchFamily="34" charset="0"/>
                </a:rPr>
                <a:t>program</a:t>
              </a:r>
              <a:endParaRPr lang="en-US" sz="2800" dirty="0">
                <a:solidFill>
                  <a:prstClr val="black"/>
                </a:solidFill>
                <a:latin typeface="Calibri"/>
                <a:cs typeface="Arial" pitchFamily="34" charset="0"/>
              </a:endParaRPr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25 Apr 2012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NSDI'12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306391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2" grpId="0" animBg="1"/>
      <p:bldP spid="14" grpId="0" animBg="1"/>
      <p:bldP spid="20" grpId="0"/>
      <p:bldP spid="2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Code path?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lvl="2" indent="0" defTabSz="914130">
              <a:spcBef>
                <a:spcPts val="0"/>
              </a:spcBef>
              <a:buNone/>
              <a:defRPr/>
            </a:pPr>
            <a:r>
              <a:rPr lang="en-US" dirty="0" smtClean="0"/>
              <a:t>Function </a:t>
            </a:r>
            <a:r>
              <a:rPr lang="en-US" dirty="0" err="1" smtClean="0"/>
              <a:t>foobar</a:t>
            </a:r>
            <a:r>
              <a:rPr lang="en-US" dirty="0" smtClean="0"/>
              <a:t>(</a:t>
            </a:r>
            <a:r>
              <a:rPr lang="en-US" dirty="0" err="1" smtClean="0"/>
              <a:t>pkt</a:t>
            </a:r>
            <a:r>
              <a:rPr lang="en-US" dirty="0" smtClean="0"/>
              <a:t>)</a:t>
            </a:r>
          </a:p>
          <a:p>
            <a:pPr marL="0" lvl="2" indent="0" defTabSz="914130">
              <a:spcBef>
                <a:spcPts val="0"/>
              </a:spcBef>
              <a:buNone/>
              <a:defRPr/>
            </a:pPr>
            <a:endParaRPr lang="en-US" dirty="0" smtClean="0"/>
          </a:p>
          <a:p>
            <a:pPr marL="457067" lvl="3" indent="0">
              <a:spcBef>
                <a:spcPts val="0"/>
              </a:spcBef>
              <a:buNone/>
              <a:defRPr/>
            </a:pPr>
            <a:r>
              <a:rPr lang="en-US" dirty="0"/>
              <a:t>if(</a:t>
            </a:r>
            <a:r>
              <a:rPr lang="en-US" dirty="0" err="1"/>
              <a:t>pkt.dst</a:t>
            </a:r>
            <a:r>
              <a:rPr lang="en-US" dirty="0"/>
              <a:t> == broadcast){</a:t>
            </a:r>
          </a:p>
          <a:p>
            <a:pPr marL="457067" lvl="3" indent="0">
              <a:spcBef>
                <a:spcPts val="0"/>
              </a:spcBef>
              <a:buNone/>
              <a:defRPr/>
            </a:pPr>
            <a:endParaRPr lang="en-US" dirty="0"/>
          </a:p>
          <a:p>
            <a:pPr marL="457067" lvl="3" indent="0">
              <a:spcBef>
                <a:spcPts val="0"/>
              </a:spcBef>
              <a:buNone/>
              <a:defRPr/>
            </a:pPr>
            <a:r>
              <a:rPr lang="en-US" dirty="0"/>
              <a:t>	if(</a:t>
            </a:r>
            <a:r>
              <a:rPr lang="en-US" dirty="0" err="1"/>
              <a:t>mactable.exists</a:t>
            </a:r>
            <a:r>
              <a:rPr lang="en-US" dirty="0"/>
              <a:t>(</a:t>
            </a:r>
            <a:r>
              <a:rPr lang="en-US" dirty="0" err="1"/>
              <a:t>pkt.dst</a:t>
            </a:r>
            <a:r>
              <a:rPr lang="en-US" dirty="0"/>
              <a:t>)){</a:t>
            </a:r>
          </a:p>
          <a:p>
            <a:pPr marL="457067" lvl="3" indent="0">
              <a:spcBef>
                <a:spcPts val="0"/>
              </a:spcBef>
              <a:buNone/>
              <a:defRPr/>
            </a:pPr>
            <a:r>
              <a:rPr lang="en-US" dirty="0"/>
              <a:t>		</a:t>
            </a:r>
            <a:r>
              <a:rPr lang="en-US" dirty="0" err="1"/>
              <a:t>installrule</a:t>
            </a:r>
            <a:r>
              <a:rPr lang="en-US" dirty="0"/>
              <a:t>()</a:t>
            </a:r>
          </a:p>
          <a:p>
            <a:pPr marL="457067" lvl="3" indent="0">
              <a:spcBef>
                <a:spcPts val="0"/>
              </a:spcBef>
              <a:buNone/>
              <a:defRPr/>
            </a:pPr>
            <a:r>
              <a:rPr lang="en-US" dirty="0"/>
              <a:t>		</a:t>
            </a:r>
            <a:r>
              <a:rPr lang="en-US" dirty="0" err="1"/>
              <a:t>fwdpkt</a:t>
            </a:r>
            <a:r>
              <a:rPr lang="en-US" dirty="0"/>
              <a:t>()</a:t>
            </a:r>
          </a:p>
          <a:p>
            <a:pPr marL="457067" lvl="3" indent="0">
              <a:spcBef>
                <a:spcPts val="0"/>
              </a:spcBef>
              <a:buNone/>
              <a:defRPr/>
            </a:pPr>
            <a:r>
              <a:rPr lang="en-US" dirty="0"/>
              <a:t>	}</a:t>
            </a:r>
          </a:p>
          <a:p>
            <a:pPr marL="457067" lvl="3" indent="0">
              <a:spcBef>
                <a:spcPts val="0"/>
              </a:spcBef>
              <a:buNone/>
              <a:defRPr/>
            </a:pPr>
            <a:endParaRPr lang="en-US" dirty="0"/>
          </a:p>
          <a:p>
            <a:pPr marL="457067" lvl="3" indent="0">
              <a:spcBef>
                <a:spcPts val="0"/>
              </a:spcBef>
              <a:buNone/>
              <a:defRPr/>
            </a:pPr>
            <a:r>
              <a:rPr lang="en-US" dirty="0"/>
              <a:t>}</a:t>
            </a:r>
          </a:p>
          <a:p>
            <a:pPr marL="457067" lvl="3" indent="0">
              <a:spcBef>
                <a:spcPts val="0"/>
              </a:spcBef>
              <a:buNone/>
              <a:defRPr/>
            </a:pPr>
            <a:r>
              <a:rPr lang="en-US" dirty="0"/>
              <a:t>Else{</a:t>
            </a:r>
          </a:p>
          <a:p>
            <a:pPr marL="457067" lvl="3" indent="0">
              <a:spcBef>
                <a:spcPts val="0"/>
              </a:spcBef>
              <a:buNone/>
              <a:defRPr/>
            </a:pPr>
            <a:r>
              <a:rPr lang="en-US" dirty="0"/>
              <a:t>	</a:t>
            </a:r>
            <a:r>
              <a:rPr lang="en-US" dirty="0" err="1"/>
              <a:t>floodpkt</a:t>
            </a:r>
            <a:r>
              <a:rPr lang="en-US" dirty="0"/>
              <a:t>()</a:t>
            </a:r>
          </a:p>
          <a:p>
            <a:pPr marL="457067" lvl="3" indent="0">
              <a:spcBef>
                <a:spcPts val="0"/>
              </a:spcBef>
              <a:buNone/>
              <a:defRPr/>
            </a:pPr>
            <a:r>
              <a:rPr lang="en-US" dirty="0" smtClean="0"/>
              <a:t>}</a:t>
            </a:r>
          </a:p>
          <a:p>
            <a:pPr marL="457067" lvl="3" indent="0">
              <a:spcBef>
                <a:spcPts val="0"/>
              </a:spcBef>
              <a:buNone/>
              <a:defRPr/>
            </a:pPr>
            <a:endParaRPr lang="en-US" dirty="0" smtClean="0"/>
          </a:p>
          <a:p>
            <a:pPr marL="0" lvl="2" indent="0" defTabSz="914130">
              <a:spcBef>
                <a:spcPts val="0"/>
              </a:spcBef>
              <a:buNone/>
              <a:defRPr/>
            </a:pPr>
            <a:r>
              <a:rPr lang="en-US" dirty="0" smtClean="0"/>
              <a:t>}</a:t>
            </a:r>
          </a:p>
          <a:p>
            <a:pPr marL="457067" lvl="3" indent="0">
              <a:spcBef>
                <a:spcPts val="0"/>
              </a:spcBef>
              <a:buNone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6" name="Flowchart: Decision 6"/>
          <p:cNvSpPr/>
          <p:nvPr/>
        </p:nvSpPr>
        <p:spPr>
          <a:xfrm>
            <a:off x="5744943" y="1902179"/>
            <a:ext cx="1901952" cy="1271016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rIns="36000" rtlCol="0" anchor="ctr"/>
          <a:lstStyle/>
          <a:p>
            <a:pPr algn="ctr" defTabSz="914130"/>
            <a:r>
              <a:rPr lang="en-US" sz="2000" b="1" dirty="0">
                <a:solidFill>
                  <a:prstClr val="black"/>
                </a:solidFill>
                <a:latin typeface="Calibri"/>
              </a:rPr>
              <a:t>i</a:t>
            </a:r>
            <a:r>
              <a:rPr lang="en-US" sz="2000" b="1" dirty="0">
                <a:solidFill>
                  <a:prstClr val="black"/>
                </a:solidFill>
                <a:latin typeface="Calibri"/>
              </a:rPr>
              <a:t>s </a:t>
            </a:r>
            <a:r>
              <a:rPr lang="en-US" sz="2000" b="1" dirty="0" err="1">
                <a:solidFill>
                  <a:prstClr val="black"/>
                </a:solidFill>
                <a:latin typeface="Calibri"/>
              </a:rPr>
              <a:t>dst</a:t>
            </a:r>
            <a:r>
              <a:rPr lang="en-US" sz="2000" b="1" dirty="0">
                <a:solidFill>
                  <a:prstClr val="black"/>
                </a:solidFill>
                <a:latin typeface="Calibri"/>
              </a:rPr>
              <a:t/>
            </a:r>
            <a:br>
              <a:rPr lang="en-US" sz="2000" b="1" dirty="0">
                <a:solidFill>
                  <a:prstClr val="black"/>
                </a:solidFill>
                <a:latin typeface="Calibri"/>
              </a:rPr>
            </a:br>
            <a:r>
              <a:rPr lang="en-US" sz="2000" b="1" dirty="0">
                <a:solidFill>
                  <a:prstClr val="black"/>
                </a:solidFill>
                <a:latin typeface="Calibri"/>
              </a:rPr>
              <a:t>broadcast?</a:t>
            </a:r>
            <a:endParaRPr lang="en-US" sz="2000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Flowchart: Process 7"/>
          <p:cNvSpPr/>
          <p:nvPr/>
        </p:nvSpPr>
        <p:spPr>
          <a:xfrm>
            <a:off x="5021851" y="4920441"/>
            <a:ext cx="1375013" cy="639338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30"/>
            <a:r>
              <a:rPr lang="en-US" sz="1600" b="1" dirty="0">
                <a:solidFill>
                  <a:prstClr val="black"/>
                </a:solidFill>
                <a:latin typeface="Calibri"/>
              </a:rPr>
              <a:t>Flood packet</a:t>
            </a:r>
            <a:endParaRPr lang="en-US" sz="1600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Flowchart: Process 8"/>
          <p:cNvSpPr/>
          <p:nvPr/>
        </p:nvSpPr>
        <p:spPr>
          <a:xfrm>
            <a:off x="7579825" y="4920441"/>
            <a:ext cx="1527413" cy="639338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30"/>
            <a:r>
              <a:rPr lang="en-US" sz="1600" b="1" dirty="0">
                <a:solidFill>
                  <a:prstClr val="black"/>
                </a:solidFill>
                <a:latin typeface="Calibri"/>
              </a:rPr>
              <a:t>Install rule and forward packet</a:t>
            </a:r>
            <a:endParaRPr lang="en-US" sz="1600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Flowchart: Decision 9"/>
          <p:cNvSpPr/>
          <p:nvPr/>
        </p:nvSpPr>
        <p:spPr>
          <a:xfrm>
            <a:off x="7394442" y="3121379"/>
            <a:ext cx="1898178" cy="1271778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rIns="36000" rtlCol="0" anchor="ctr"/>
          <a:lstStyle/>
          <a:p>
            <a:pPr algn="ctr" defTabSz="914130"/>
            <a:r>
              <a:rPr lang="en-US" sz="2000" b="1" dirty="0" err="1">
                <a:solidFill>
                  <a:prstClr val="black"/>
                </a:solidFill>
                <a:latin typeface="Calibri"/>
              </a:rPr>
              <a:t>dst</a:t>
            </a:r>
            <a:r>
              <a:rPr lang="en-US" sz="2000" b="1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sz="2000" b="1" dirty="0">
                <a:solidFill>
                  <a:prstClr val="black"/>
                </a:solidFill>
                <a:latin typeface="Calibri"/>
              </a:rPr>
              <a:t>in</a:t>
            </a:r>
            <a:br>
              <a:rPr lang="en-US" sz="2000" b="1" dirty="0">
                <a:solidFill>
                  <a:prstClr val="black"/>
                </a:solidFill>
                <a:latin typeface="Calibri"/>
              </a:rPr>
            </a:br>
            <a:r>
              <a:rPr lang="en-US" sz="2000" b="1" dirty="0" err="1">
                <a:solidFill>
                  <a:prstClr val="black"/>
                </a:solidFill>
                <a:latin typeface="Calibri"/>
              </a:rPr>
              <a:t>mactable</a:t>
            </a:r>
            <a:r>
              <a:rPr lang="en-US" sz="2000" b="1" dirty="0">
                <a:solidFill>
                  <a:prstClr val="black"/>
                </a:solidFill>
                <a:latin typeface="Calibri"/>
              </a:rPr>
              <a:t>?</a:t>
            </a:r>
          </a:p>
        </p:txBody>
      </p:sp>
      <p:cxnSp>
        <p:nvCxnSpPr>
          <p:cNvPr id="10" name="Elbow Connector 9"/>
          <p:cNvCxnSpPr>
            <a:stCxn id="6" idx="3"/>
            <a:endCxn id="9" idx="0"/>
          </p:cNvCxnSpPr>
          <p:nvPr/>
        </p:nvCxnSpPr>
        <p:spPr>
          <a:xfrm>
            <a:off x="7646895" y="2537687"/>
            <a:ext cx="696636" cy="583692"/>
          </a:xfrm>
          <a:prstGeom prst="bentConnector2">
            <a:avLst/>
          </a:prstGeom>
          <a:noFill/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" name="Elbow Connector 10"/>
          <p:cNvCxnSpPr>
            <a:stCxn id="6" idx="1"/>
          </p:cNvCxnSpPr>
          <p:nvPr/>
        </p:nvCxnSpPr>
        <p:spPr>
          <a:xfrm rot="10800000" flipV="1">
            <a:off x="5504215" y="2537687"/>
            <a:ext cx="240729" cy="2382754"/>
          </a:xfrm>
          <a:prstGeom prst="bentConnector2">
            <a:avLst/>
          </a:prstGeom>
          <a:noFill/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Elbow Connector 11"/>
          <p:cNvCxnSpPr>
            <a:stCxn id="9" idx="2"/>
            <a:endCxn id="8" idx="0"/>
          </p:cNvCxnSpPr>
          <p:nvPr/>
        </p:nvCxnSpPr>
        <p:spPr>
          <a:xfrm rot="16200000" flipH="1">
            <a:off x="8079889" y="4656798"/>
            <a:ext cx="527284" cy="1"/>
          </a:xfrm>
          <a:prstGeom prst="bentConnector3">
            <a:avLst>
              <a:gd name="adj1" fmla="val 50000"/>
            </a:avLst>
          </a:prstGeom>
          <a:noFill/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Straight Arrow Connector 12"/>
          <p:cNvCxnSpPr>
            <a:endCxn id="6" idx="0"/>
          </p:cNvCxnSpPr>
          <p:nvPr/>
        </p:nvCxnSpPr>
        <p:spPr>
          <a:xfrm>
            <a:off x="6695919" y="1673579"/>
            <a:ext cx="0" cy="228600"/>
          </a:xfrm>
          <a:prstGeom prst="straightConnector1">
            <a:avLst/>
          </a:prstGeom>
          <a:noFill/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" name="Straight Arrow Connector 30"/>
          <p:cNvCxnSpPr>
            <a:stCxn id="9" idx="1"/>
          </p:cNvCxnSpPr>
          <p:nvPr/>
        </p:nvCxnSpPr>
        <p:spPr>
          <a:xfrm rot="10800000" flipV="1">
            <a:off x="5946642" y="3757267"/>
            <a:ext cx="1447800" cy="1163173"/>
          </a:xfrm>
          <a:prstGeom prst="bentConnector3">
            <a:avLst>
              <a:gd name="adj1" fmla="val 100239"/>
            </a:avLst>
          </a:prstGeom>
          <a:noFill/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9" name="TextBox 18"/>
          <p:cNvSpPr txBox="1"/>
          <p:nvPr/>
        </p:nvSpPr>
        <p:spPr>
          <a:xfrm>
            <a:off x="5488760" y="2554225"/>
            <a:ext cx="491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130"/>
            <a:r>
              <a:rPr lang="en-US" dirty="0">
                <a:solidFill>
                  <a:prstClr val="black"/>
                </a:solidFill>
                <a:latin typeface="Calibri"/>
              </a:rPr>
              <a:t>yes</a:t>
            </a: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145770" y="3759616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130"/>
            <a:r>
              <a:rPr lang="en-US" dirty="0">
                <a:solidFill>
                  <a:prstClr val="black"/>
                </a:solidFill>
                <a:latin typeface="Calibri"/>
              </a:rPr>
              <a:t>no</a:t>
            </a: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470642" y="2554225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130"/>
            <a:r>
              <a:rPr lang="en-US" dirty="0">
                <a:solidFill>
                  <a:prstClr val="black"/>
                </a:solidFill>
                <a:latin typeface="Calibri"/>
              </a:rPr>
              <a:t>no</a:t>
            </a: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885095" y="4340579"/>
            <a:ext cx="491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130"/>
            <a:r>
              <a:rPr lang="en-US" dirty="0">
                <a:solidFill>
                  <a:prstClr val="black"/>
                </a:solidFill>
                <a:latin typeface="Calibri"/>
              </a:rPr>
              <a:t>yes</a:t>
            </a: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468404" y="1368778"/>
            <a:ext cx="4529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130"/>
            <a:r>
              <a:rPr lang="en-US" sz="1600" dirty="0" err="1">
                <a:solidFill>
                  <a:prstClr val="black"/>
                </a:solidFill>
                <a:latin typeface="Calibri"/>
              </a:rPr>
              <a:t>pkt</a:t>
            </a:r>
            <a:endParaRPr lang="en-US" sz="16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319910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Programming Languages Approach to Debugging: Take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88070"/>
            <a:ext cx="8229600" cy="4525962"/>
          </a:xfrm>
        </p:spPr>
        <p:txBody>
          <a:bodyPr/>
          <a:lstStyle/>
          <a:p>
            <a:r>
              <a:rPr lang="en-US" dirty="0" smtClean="0"/>
              <a:t>Symbolic Execution</a:t>
            </a:r>
          </a:p>
          <a:p>
            <a:pPr lvl="1"/>
            <a:r>
              <a:rPr lang="en-US" dirty="0" smtClean="0"/>
              <a:t>Execute the code with symbolic input</a:t>
            </a:r>
          </a:p>
          <a:p>
            <a:pPr lvl="1"/>
            <a:r>
              <a:rPr lang="en-US" dirty="0" smtClean="0"/>
              <a:t>At every branch duplicate the code and run</a:t>
            </a:r>
          </a:p>
          <a:p>
            <a:pPr lvl="1"/>
            <a:endParaRPr lang="en-US" dirty="0"/>
          </a:p>
        </p:txBody>
      </p:sp>
      <p:sp>
        <p:nvSpPr>
          <p:cNvPr id="4" name="Flowchart: Decision 6"/>
          <p:cNvSpPr/>
          <p:nvPr/>
        </p:nvSpPr>
        <p:spPr>
          <a:xfrm>
            <a:off x="3347479" y="3666238"/>
            <a:ext cx="1901952" cy="1271016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rIns="36000" rtlCol="0" anchor="ctr"/>
          <a:lstStyle/>
          <a:p>
            <a:pPr algn="ctr" defTabSz="914130"/>
            <a:r>
              <a:rPr lang="en-US" sz="2000" b="1" dirty="0">
                <a:solidFill>
                  <a:prstClr val="black"/>
                </a:solidFill>
                <a:latin typeface="Calibri"/>
              </a:rPr>
              <a:t>i</a:t>
            </a:r>
            <a:r>
              <a:rPr lang="en-US" sz="2000" b="1" dirty="0">
                <a:solidFill>
                  <a:prstClr val="black"/>
                </a:solidFill>
                <a:latin typeface="Calibri"/>
              </a:rPr>
              <a:t>s </a:t>
            </a:r>
            <a:r>
              <a:rPr lang="en-US" sz="2000" b="1" dirty="0" err="1">
                <a:solidFill>
                  <a:prstClr val="black"/>
                </a:solidFill>
                <a:latin typeface="Calibri"/>
              </a:rPr>
              <a:t>dst</a:t>
            </a:r>
            <a:r>
              <a:rPr lang="en-US" sz="2000" b="1" dirty="0">
                <a:solidFill>
                  <a:prstClr val="black"/>
                </a:solidFill>
                <a:latin typeface="Calibri"/>
              </a:rPr>
              <a:t/>
            </a:r>
            <a:br>
              <a:rPr lang="en-US" sz="2000" b="1" dirty="0">
                <a:solidFill>
                  <a:prstClr val="black"/>
                </a:solidFill>
                <a:latin typeface="Calibri"/>
              </a:rPr>
            </a:br>
            <a:r>
              <a:rPr lang="en-US" sz="2000" b="1" dirty="0">
                <a:solidFill>
                  <a:prstClr val="black"/>
                </a:solidFill>
                <a:latin typeface="Calibri"/>
              </a:rPr>
              <a:t>broadcast?</a:t>
            </a:r>
            <a:endParaRPr lang="en-US" sz="2000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Flowchart: Process 7"/>
          <p:cNvSpPr/>
          <p:nvPr/>
        </p:nvSpPr>
        <p:spPr>
          <a:xfrm>
            <a:off x="2624387" y="6684500"/>
            <a:ext cx="1375013" cy="639338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30"/>
            <a:r>
              <a:rPr lang="en-US" sz="1600" b="1" dirty="0">
                <a:solidFill>
                  <a:prstClr val="black"/>
                </a:solidFill>
                <a:latin typeface="Calibri"/>
              </a:rPr>
              <a:t>Flood packet</a:t>
            </a:r>
            <a:endParaRPr lang="en-US" sz="1600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Flowchart: Process 8"/>
          <p:cNvSpPr/>
          <p:nvPr/>
        </p:nvSpPr>
        <p:spPr>
          <a:xfrm>
            <a:off x="5182361" y="6684500"/>
            <a:ext cx="1527413" cy="639338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30"/>
            <a:r>
              <a:rPr lang="en-US" sz="1600" b="1" dirty="0">
                <a:solidFill>
                  <a:prstClr val="black"/>
                </a:solidFill>
                <a:latin typeface="Calibri"/>
              </a:rPr>
              <a:t>Install rule and forward packet</a:t>
            </a:r>
            <a:endParaRPr lang="en-US" sz="1600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Flowchart: Decision 9"/>
          <p:cNvSpPr/>
          <p:nvPr/>
        </p:nvSpPr>
        <p:spPr>
          <a:xfrm>
            <a:off x="4996978" y="4885438"/>
            <a:ext cx="1898178" cy="1271778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rIns="36000" rtlCol="0" anchor="ctr"/>
          <a:lstStyle/>
          <a:p>
            <a:pPr algn="ctr" defTabSz="914130"/>
            <a:r>
              <a:rPr lang="en-US" sz="2000" b="1" dirty="0" err="1">
                <a:solidFill>
                  <a:prstClr val="black"/>
                </a:solidFill>
                <a:latin typeface="Calibri"/>
              </a:rPr>
              <a:t>dst</a:t>
            </a:r>
            <a:r>
              <a:rPr lang="en-US" sz="2000" b="1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sz="2000" b="1" dirty="0">
                <a:solidFill>
                  <a:prstClr val="black"/>
                </a:solidFill>
                <a:latin typeface="Calibri"/>
              </a:rPr>
              <a:t>in</a:t>
            </a:r>
            <a:br>
              <a:rPr lang="en-US" sz="2000" b="1" dirty="0">
                <a:solidFill>
                  <a:prstClr val="black"/>
                </a:solidFill>
                <a:latin typeface="Calibri"/>
              </a:rPr>
            </a:br>
            <a:r>
              <a:rPr lang="en-US" sz="2000" b="1" dirty="0" err="1">
                <a:solidFill>
                  <a:prstClr val="black"/>
                </a:solidFill>
                <a:latin typeface="Calibri"/>
              </a:rPr>
              <a:t>mactable</a:t>
            </a:r>
            <a:r>
              <a:rPr lang="en-US" sz="2000" b="1" dirty="0">
                <a:solidFill>
                  <a:prstClr val="black"/>
                </a:solidFill>
                <a:latin typeface="Calibri"/>
              </a:rPr>
              <a:t>?</a:t>
            </a:r>
          </a:p>
        </p:txBody>
      </p:sp>
      <p:cxnSp>
        <p:nvCxnSpPr>
          <p:cNvPr id="8" name="Elbow Connector 7"/>
          <p:cNvCxnSpPr>
            <a:stCxn id="4" idx="3"/>
            <a:endCxn id="7" idx="0"/>
          </p:cNvCxnSpPr>
          <p:nvPr/>
        </p:nvCxnSpPr>
        <p:spPr>
          <a:xfrm>
            <a:off x="5249431" y="4301746"/>
            <a:ext cx="696636" cy="583692"/>
          </a:xfrm>
          <a:prstGeom prst="bentConnector2">
            <a:avLst/>
          </a:prstGeom>
          <a:noFill/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" name="Elbow Connector 8"/>
          <p:cNvCxnSpPr>
            <a:stCxn id="4" idx="1"/>
          </p:cNvCxnSpPr>
          <p:nvPr/>
        </p:nvCxnSpPr>
        <p:spPr>
          <a:xfrm rot="10800000" flipV="1">
            <a:off x="3106751" y="4301746"/>
            <a:ext cx="240729" cy="2382754"/>
          </a:xfrm>
          <a:prstGeom prst="bentConnector2">
            <a:avLst/>
          </a:prstGeom>
          <a:noFill/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" name="Elbow Connector 9"/>
          <p:cNvCxnSpPr>
            <a:stCxn id="7" idx="2"/>
            <a:endCxn id="6" idx="0"/>
          </p:cNvCxnSpPr>
          <p:nvPr/>
        </p:nvCxnSpPr>
        <p:spPr>
          <a:xfrm rot="16200000" flipH="1">
            <a:off x="5682425" y="6420857"/>
            <a:ext cx="527284" cy="1"/>
          </a:xfrm>
          <a:prstGeom prst="bentConnector3">
            <a:avLst>
              <a:gd name="adj1" fmla="val 50000"/>
            </a:avLst>
          </a:prstGeom>
          <a:noFill/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" name="Straight Arrow Connector 10"/>
          <p:cNvCxnSpPr>
            <a:endCxn id="4" idx="0"/>
          </p:cNvCxnSpPr>
          <p:nvPr/>
        </p:nvCxnSpPr>
        <p:spPr>
          <a:xfrm>
            <a:off x="4298455" y="3437638"/>
            <a:ext cx="0" cy="228600"/>
          </a:xfrm>
          <a:prstGeom prst="straightConnector1">
            <a:avLst/>
          </a:prstGeom>
          <a:noFill/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Straight Arrow Connector 30"/>
          <p:cNvCxnSpPr>
            <a:stCxn id="7" idx="1"/>
          </p:cNvCxnSpPr>
          <p:nvPr/>
        </p:nvCxnSpPr>
        <p:spPr>
          <a:xfrm rot="10800000" flipV="1">
            <a:off x="3549178" y="5521326"/>
            <a:ext cx="1447800" cy="1163173"/>
          </a:xfrm>
          <a:prstGeom prst="bentConnector3">
            <a:avLst>
              <a:gd name="adj1" fmla="val 100239"/>
            </a:avLst>
          </a:prstGeom>
          <a:noFill/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" name="TextBox 12"/>
          <p:cNvSpPr txBox="1"/>
          <p:nvPr/>
        </p:nvSpPr>
        <p:spPr>
          <a:xfrm>
            <a:off x="3091296" y="4318284"/>
            <a:ext cx="491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130"/>
            <a:r>
              <a:rPr lang="en-US" dirty="0">
                <a:solidFill>
                  <a:prstClr val="black"/>
                </a:solidFill>
                <a:latin typeface="Calibri"/>
              </a:rPr>
              <a:t>yes</a:t>
            </a: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748306" y="5523675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130"/>
            <a:r>
              <a:rPr lang="en-US" dirty="0">
                <a:solidFill>
                  <a:prstClr val="black"/>
                </a:solidFill>
                <a:latin typeface="Calibri"/>
              </a:rPr>
              <a:t>no</a:t>
            </a: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073178" y="4318284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130"/>
            <a:r>
              <a:rPr lang="en-US" dirty="0">
                <a:solidFill>
                  <a:prstClr val="black"/>
                </a:solidFill>
                <a:latin typeface="Calibri"/>
              </a:rPr>
              <a:t>no</a:t>
            </a: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487631" y="6104638"/>
            <a:ext cx="491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130"/>
            <a:r>
              <a:rPr lang="en-US" dirty="0">
                <a:solidFill>
                  <a:prstClr val="black"/>
                </a:solidFill>
                <a:latin typeface="Calibri"/>
              </a:rPr>
              <a:t>yes</a:t>
            </a: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070940" y="3132837"/>
            <a:ext cx="4529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130"/>
            <a:r>
              <a:rPr lang="en-US" sz="1600" dirty="0" err="1">
                <a:solidFill>
                  <a:prstClr val="black"/>
                </a:solidFill>
                <a:latin typeface="Calibri"/>
              </a:rPr>
              <a:t>pkt</a:t>
            </a:r>
            <a:endParaRPr lang="en-US" sz="16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991213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Symbolic Execution Scalability 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With every branch </a:t>
            </a:r>
            <a:r>
              <a:rPr lang="en-US" dirty="0" smtClean="0">
                <a:sym typeface="Wingdings"/>
              </a:rPr>
              <a:t> exponential increase in space and processing requirements.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25 Apr 2012</a:t>
            </a:r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NSDI'12</a:t>
            </a:r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6F19-1D91-4AB6-A289-00E8E86BAF50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416660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Drawbacks of Symbolic Execution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199"/>
            <a:ext cx="4564651" cy="4525962"/>
          </a:xfrm>
        </p:spPr>
        <p:txBody>
          <a:bodyPr/>
          <a:lstStyle/>
          <a:p>
            <a:r>
              <a:rPr lang="en-US" dirty="0" smtClean="0"/>
              <a:t>Doesn’t accord for concurrency </a:t>
            </a:r>
          </a:p>
          <a:p>
            <a:pPr lvl="1"/>
            <a:r>
              <a:rPr lang="en-US" dirty="0" smtClean="0"/>
              <a:t>Thread ordering</a:t>
            </a:r>
          </a:p>
          <a:p>
            <a:pPr lvl="1"/>
            <a:r>
              <a:rPr lang="en-US" dirty="0" smtClean="0"/>
              <a:t>Asynchronous events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25 Apr 2012</a:t>
            </a:r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NSDI'12</a:t>
            </a:r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6F19-1D91-4AB6-A289-00E8E86BAF50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Flowchart: Decision 6"/>
          <p:cNvSpPr/>
          <p:nvPr/>
        </p:nvSpPr>
        <p:spPr>
          <a:xfrm>
            <a:off x="5744943" y="1902179"/>
            <a:ext cx="1901952" cy="1271016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rIns="36000" rtlCol="0" anchor="ctr"/>
          <a:lstStyle/>
          <a:p>
            <a:pPr algn="ctr" defTabSz="914130"/>
            <a:r>
              <a:rPr lang="en-US" sz="2000" b="1" dirty="0">
                <a:solidFill>
                  <a:prstClr val="black"/>
                </a:solidFill>
                <a:latin typeface="Calibri"/>
              </a:rPr>
              <a:t>i</a:t>
            </a:r>
            <a:r>
              <a:rPr lang="en-US" sz="2000" b="1" dirty="0">
                <a:solidFill>
                  <a:prstClr val="black"/>
                </a:solidFill>
                <a:latin typeface="Calibri"/>
              </a:rPr>
              <a:t>s </a:t>
            </a:r>
            <a:r>
              <a:rPr lang="en-US" sz="2000" b="1" dirty="0" err="1">
                <a:solidFill>
                  <a:prstClr val="black"/>
                </a:solidFill>
                <a:latin typeface="Calibri"/>
              </a:rPr>
              <a:t>dst</a:t>
            </a:r>
            <a:r>
              <a:rPr lang="en-US" sz="2000" b="1" dirty="0">
                <a:solidFill>
                  <a:prstClr val="black"/>
                </a:solidFill>
                <a:latin typeface="Calibri"/>
              </a:rPr>
              <a:t/>
            </a:r>
            <a:br>
              <a:rPr lang="en-US" sz="2000" b="1" dirty="0">
                <a:solidFill>
                  <a:prstClr val="black"/>
                </a:solidFill>
                <a:latin typeface="Calibri"/>
              </a:rPr>
            </a:br>
            <a:r>
              <a:rPr lang="en-US" sz="2000" b="1" dirty="0">
                <a:solidFill>
                  <a:prstClr val="black"/>
                </a:solidFill>
                <a:latin typeface="Calibri"/>
              </a:rPr>
              <a:t>broadcast?</a:t>
            </a:r>
            <a:endParaRPr lang="en-US" sz="2000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Flowchart: Process 7"/>
          <p:cNvSpPr/>
          <p:nvPr/>
        </p:nvSpPr>
        <p:spPr>
          <a:xfrm>
            <a:off x="5021851" y="4920441"/>
            <a:ext cx="1375013" cy="639338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30"/>
            <a:r>
              <a:rPr lang="en-US" sz="1600" b="1" dirty="0">
                <a:solidFill>
                  <a:prstClr val="black"/>
                </a:solidFill>
                <a:latin typeface="Calibri"/>
              </a:rPr>
              <a:t>Flood packet</a:t>
            </a:r>
            <a:endParaRPr lang="en-US" sz="1600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Flowchart: Process 8"/>
          <p:cNvSpPr/>
          <p:nvPr/>
        </p:nvSpPr>
        <p:spPr>
          <a:xfrm>
            <a:off x="7579825" y="4920441"/>
            <a:ext cx="1527413" cy="639338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30"/>
            <a:r>
              <a:rPr lang="en-US" sz="1600" b="1" dirty="0">
                <a:solidFill>
                  <a:prstClr val="black"/>
                </a:solidFill>
                <a:latin typeface="Calibri"/>
              </a:rPr>
              <a:t>Install rule and forward packet</a:t>
            </a:r>
            <a:endParaRPr lang="en-US" sz="1600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" name="Flowchart: Decision 9"/>
          <p:cNvSpPr/>
          <p:nvPr/>
        </p:nvSpPr>
        <p:spPr>
          <a:xfrm>
            <a:off x="7394442" y="3121379"/>
            <a:ext cx="1898178" cy="1271778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rIns="36000" rtlCol="0" anchor="ctr"/>
          <a:lstStyle/>
          <a:p>
            <a:pPr algn="ctr" defTabSz="914130"/>
            <a:r>
              <a:rPr lang="en-US" sz="2000" b="1" dirty="0" err="1">
                <a:solidFill>
                  <a:prstClr val="black"/>
                </a:solidFill>
                <a:latin typeface="Calibri"/>
              </a:rPr>
              <a:t>dst</a:t>
            </a:r>
            <a:r>
              <a:rPr lang="en-US" sz="2000" b="1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sz="2000" b="1" dirty="0">
                <a:solidFill>
                  <a:prstClr val="black"/>
                </a:solidFill>
                <a:latin typeface="Calibri"/>
              </a:rPr>
              <a:t>in</a:t>
            </a:r>
            <a:br>
              <a:rPr lang="en-US" sz="2000" b="1" dirty="0">
                <a:solidFill>
                  <a:prstClr val="black"/>
                </a:solidFill>
                <a:latin typeface="Calibri"/>
              </a:rPr>
            </a:br>
            <a:r>
              <a:rPr lang="en-US" sz="2000" b="1" dirty="0" err="1">
                <a:solidFill>
                  <a:prstClr val="black"/>
                </a:solidFill>
                <a:latin typeface="Calibri"/>
              </a:rPr>
              <a:t>mactable</a:t>
            </a:r>
            <a:r>
              <a:rPr lang="en-US" sz="2000" b="1" dirty="0">
                <a:solidFill>
                  <a:prstClr val="black"/>
                </a:solidFill>
                <a:latin typeface="Calibri"/>
              </a:rPr>
              <a:t>?</a:t>
            </a:r>
          </a:p>
        </p:txBody>
      </p:sp>
      <p:cxnSp>
        <p:nvCxnSpPr>
          <p:cNvPr id="11" name="Elbow Connector 10"/>
          <p:cNvCxnSpPr>
            <a:stCxn id="7" idx="3"/>
            <a:endCxn id="10" idx="0"/>
          </p:cNvCxnSpPr>
          <p:nvPr/>
        </p:nvCxnSpPr>
        <p:spPr>
          <a:xfrm>
            <a:off x="7646895" y="2537687"/>
            <a:ext cx="696636" cy="583692"/>
          </a:xfrm>
          <a:prstGeom prst="bentConnector2">
            <a:avLst/>
          </a:prstGeom>
          <a:noFill/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Elbow Connector 11"/>
          <p:cNvCxnSpPr>
            <a:stCxn id="7" idx="1"/>
          </p:cNvCxnSpPr>
          <p:nvPr/>
        </p:nvCxnSpPr>
        <p:spPr>
          <a:xfrm rot="10800000" flipV="1">
            <a:off x="5504215" y="2537687"/>
            <a:ext cx="240729" cy="2382754"/>
          </a:xfrm>
          <a:prstGeom prst="bentConnector2">
            <a:avLst/>
          </a:prstGeom>
          <a:noFill/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Elbow Connector 12"/>
          <p:cNvCxnSpPr>
            <a:stCxn id="10" idx="2"/>
            <a:endCxn id="9" idx="0"/>
          </p:cNvCxnSpPr>
          <p:nvPr/>
        </p:nvCxnSpPr>
        <p:spPr>
          <a:xfrm rot="16200000" flipH="1">
            <a:off x="8079889" y="4656798"/>
            <a:ext cx="527284" cy="1"/>
          </a:xfrm>
          <a:prstGeom prst="bentConnector3">
            <a:avLst>
              <a:gd name="adj1" fmla="val 50000"/>
            </a:avLst>
          </a:prstGeom>
          <a:noFill/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" name="Straight Arrow Connector 13"/>
          <p:cNvCxnSpPr>
            <a:endCxn id="7" idx="0"/>
          </p:cNvCxnSpPr>
          <p:nvPr/>
        </p:nvCxnSpPr>
        <p:spPr>
          <a:xfrm>
            <a:off x="6695919" y="1673579"/>
            <a:ext cx="0" cy="228600"/>
          </a:xfrm>
          <a:prstGeom prst="straightConnector1">
            <a:avLst/>
          </a:prstGeom>
          <a:noFill/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" name="Straight Arrow Connector 30"/>
          <p:cNvCxnSpPr>
            <a:stCxn id="10" idx="1"/>
          </p:cNvCxnSpPr>
          <p:nvPr/>
        </p:nvCxnSpPr>
        <p:spPr>
          <a:xfrm rot="10800000" flipV="1">
            <a:off x="5946642" y="3757267"/>
            <a:ext cx="1447800" cy="1163173"/>
          </a:xfrm>
          <a:prstGeom prst="bentConnector3">
            <a:avLst>
              <a:gd name="adj1" fmla="val 100239"/>
            </a:avLst>
          </a:prstGeom>
          <a:noFill/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6" name="TextBox 15"/>
          <p:cNvSpPr txBox="1"/>
          <p:nvPr/>
        </p:nvSpPr>
        <p:spPr>
          <a:xfrm>
            <a:off x="5488760" y="2554225"/>
            <a:ext cx="491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130"/>
            <a:r>
              <a:rPr lang="en-US" dirty="0">
                <a:solidFill>
                  <a:prstClr val="black"/>
                </a:solidFill>
                <a:latin typeface="Calibri"/>
              </a:rPr>
              <a:t>yes</a:t>
            </a: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145770" y="3759616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130"/>
            <a:r>
              <a:rPr lang="en-US" dirty="0">
                <a:solidFill>
                  <a:prstClr val="black"/>
                </a:solidFill>
                <a:latin typeface="Calibri"/>
              </a:rPr>
              <a:t>no</a:t>
            </a: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470642" y="2554225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130"/>
            <a:r>
              <a:rPr lang="en-US" dirty="0">
                <a:solidFill>
                  <a:prstClr val="black"/>
                </a:solidFill>
                <a:latin typeface="Calibri"/>
              </a:rPr>
              <a:t>no</a:t>
            </a: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885095" y="4340579"/>
            <a:ext cx="491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130"/>
            <a:r>
              <a:rPr lang="en-US" dirty="0">
                <a:solidFill>
                  <a:prstClr val="black"/>
                </a:solidFill>
                <a:latin typeface="Calibri"/>
              </a:rPr>
              <a:t>yes</a:t>
            </a: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468404" y="1368778"/>
            <a:ext cx="4529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130"/>
            <a:r>
              <a:rPr lang="en-US" sz="1600" dirty="0" err="1">
                <a:solidFill>
                  <a:prstClr val="black"/>
                </a:solidFill>
                <a:latin typeface="Calibri"/>
              </a:rPr>
              <a:t>pkt</a:t>
            </a:r>
            <a:endParaRPr lang="en-US" sz="16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67490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Combating Huge Space of Packets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6F19-1D91-4AB6-A289-00E8E86BAF50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Rectangle 2"/>
          <p:cNvSpPr/>
          <p:nvPr/>
        </p:nvSpPr>
        <p:spPr>
          <a:xfrm rot="5400000">
            <a:off x="6925246" y="2919305"/>
            <a:ext cx="4147458" cy="2900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30"/>
            <a:r>
              <a:rPr 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Calibri"/>
              </a:rPr>
              <a:t>Packet arrival handler</a:t>
            </a:r>
            <a:endParaRPr lang="en-US" sz="2400" dirty="0">
              <a:solidFill>
                <a:prstClr val="black">
                  <a:lumMod val="75000"/>
                  <a:lumOff val="25000"/>
                </a:prstClr>
              </a:solidFill>
              <a:latin typeface="Calibri"/>
            </a:endParaRPr>
          </a:p>
        </p:txBody>
      </p:sp>
      <p:sp>
        <p:nvSpPr>
          <p:cNvPr id="7" name="Flowchart: Decision 6"/>
          <p:cNvSpPr/>
          <p:nvPr/>
        </p:nvSpPr>
        <p:spPr>
          <a:xfrm>
            <a:off x="5295092" y="1447801"/>
            <a:ext cx="1901952" cy="1271016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rIns="36000" rtlCol="0" anchor="ctr"/>
          <a:lstStyle/>
          <a:p>
            <a:pPr algn="ctr" defTabSz="914130"/>
            <a:r>
              <a:rPr lang="en-US" sz="2000" b="1" dirty="0">
                <a:solidFill>
                  <a:prstClr val="black"/>
                </a:solidFill>
                <a:latin typeface="Calibri"/>
              </a:rPr>
              <a:t>i</a:t>
            </a:r>
            <a:r>
              <a:rPr lang="en-US" sz="2000" b="1" dirty="0">
                <a:solidFill>
                  <a:prstClr val="black"/>
                </a:solidFill>
                <a:latin typeface="Calibri"/>
              </a:rPr>
              <a:t>s </a:t>
            </a:r>
            <a:r>
              <a:rPr lang="en-US" sz="2000" b="1" dirty="0" err="1">
                <a:solidFill>
                  <a:prstClr val="black"/>
                </a:solidFill>
                <a:latin typeface="Calibri"/>
              </a:rPr>
              <a:t>dst</a:t>
            </a:r>
            <a:r>
              <a:rPr lang="en-US" sz="2000" b="1" dirty="0">
                <a:solidFill>
                  <a:prstClr val="black"/>
                </a:solidFill>
                <a:latin typeface="Calibri"/>
              </a:rPr>
              <a:t/>
            </a:r>
            <a:br>
              <a:rPr lang="en-US" sz="2000" b="1" dirty="0">
                <a:solidFill>
                  <a:prstClr val="black"/>
                </a:solidFill>
                <a:latin typeface="Calibri"/>
              </a:rPr>
            </a:br>
            <a:r>
              <a:rPr lang="en-US" sz="2000" b="1" dirty="0">
                <a:solidFill>
                  <a:prstClr val="black"/>
                </a:solidFill>
                <a:latin typeface="Calibri"/>
              </a:rPr>
              <a:t>broadcast?</a:t>
            </a:r>
            <a:endParaRPr lang="en-US" sz="2000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Flowchart: Process 7"/>
          <p:cNvSpPr/>
          <p:nvPr/>
        </p:nvSpPr>
        <p:spPr>
          <a:xfrm>
            <a:off x="4572000" y="4466063"/>
            <a:ext cx="1375013" cy="639338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30"/>
            <a:r>
              <a:rPr lang="en-US" sz="1600" b="1" dirty="0">
                <a:solidFill>
                  <a:prstClr val="black"/>
                </a:solidFill>
                <a:latin typeface="Calibri"/>
              </a:rPr>
              <a:t>Flood packet</a:t>
            </a:r>
            <a:endParaRPr lang="en-US" sz="1600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Flowchart: Process 8"/>
          <p:cNvSpPr/>
          <p:nvPr/>
        </p:nvSpPr>
        <p:spPr>
          <a:xfrm>
            <a:off x="7129974" y="4466063"/>
            <a:ext cx="1527413" cy="639338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30"/>
            <a:r>
              <a:rPr lang="en-US" sz="1600" b="1" dirty="0">
                <a:solidFill>
                  <a:prstClr val="black"/>
                </a:solidFill>
                <a:latin typeface="Calibri"/>
              </a:rPr>
              <a:t>Install rule and forward packet</a:t>
            </a:r>
            <a:endParaRPr lang="en-US" sz="1600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" name="Flowchart: Decision 9"/>
          <p:cNvSpPr/>
          <p:nvPr/>
        </p:nvSpPr>
        <p:spPr>
          <a:xfrm>
            <a:off x="6944591" y="2667001"/>
            <a:ext cx="1898178" cy="1271778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rIns="36000" rtlCol="0" anchor="ctr"/>
          <a:lstStyle/>
          <a:p>
            <a:pPr algn="ctr" defTabSz="914130"/>
            <a:r>
              <a:rPr lang="en-US" sz="2000" b="1" dirty="0" err="1">
                <a:solidFill>
                  <a:prstClr val="black"/>
                </a:solidFill>
                <a:latin typeface="Calibri"/>
              </a:rPr>
              <a:t>dst</a:t>
            </a:r>
            <a:r>
              <a:rPr lang="en-US" sz="2000" b="1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sz="2000" b="1" dirty="0">
                <a:solidFill>
                  <a:prstClr val="black"/>
                </a:solidFill>
                <a:latin typeface="Calibri"/>
              </a:rPr>
              <a:t>in</a:t>
            </a:r>
            <a:br>
              <a:rPr lang="en-US" sz="2000" b="1" dirty="0">
                <a:solidFill>
                  <a:prstClr val="black"/>
                </a:solidFill>
                <a:latin typeface="Calibri"/>
              </a:rPr>
            </a:br>
            <a:r>
              <a:rPr lang="en-US" sz="2000" b="1" dirty="0" err="1">
                <a:solidFill>
                  <a:prstClr val="black"/>
                </a:solidFill>
                <a:latin typeface="Calibri"/>
              </a:rPr>
              <a:t>mactable</a:t>
            </a:r>
            <a:r>
              <a:rPr lang="en-US" sz="2000" b="1" dirty="0">
                <a:solidFill>
                  <a:prstClr val="black"/>
                </a:solidFill>
                <a:latin typeface="Calibri"/>
              </a:rPr>
              <a:t>?</a:t>
            </a:r>
          </a:p>
        </p:txBody>
      </p:sp>
      <p:cxnSp>
        <p:nvCxnSpPr>
          <p:cNvPr id="12" name="Elbow Connector 11"/>
          <p:cNvCxnSpPr>
            <a:stCxn id="7" idx="3"/>
            <a:endCxn id="10" idx="0"/>
          </p:cNvCxnSpPr>
          <p:nvPr/>
        </p:nvCxnSpPr>
        <p:spPr>
          <a:xfrm>
            <a:off x="7197044" y="2083309"/>
            <a:ext cx="696636" cy="583692"/>
          </a:xfrm>
          <a:prstGeom prst="bentConnector2">
            <a:avLst/>
          </a:prstGeom>
          <a:noFill/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" name="Elbow Connector 14"/>
          <p:cNvCxnSpPr>
            <a:stCxn id="7" idx="1"/>
          </p:cNvCxnSpPr>
          <p:nvPr/>
        </p:nvCxnSpPr>
        <p:spPr>
          <a:xfrm rot="10800000" flipV="1">
            <a:off x="5054364" y="2083309"/>
            <a:ext cx="240729" cy="2382754"/>
          </a:xfrm>
          <a:prstGeom prst="bentConnector2">
            <a:avLst/>
          </a:prstGeom>
          <a:noFill/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Elbow Connector 25"/>
          <p:cNvCxnSpPr>
            <a:stCxn id="10" idx="2"/>
            <a:endCxn id="9" idx="0"/>
          </p:cNvCxnSpPr>
          <p:nvPr/>
        </p:nvCxnSpPr>
        <p:spPr>
          <a:xfrm rot="16200000" flipH="1">
            <a:off x="7630038" y="4202420"/>
            <a:ext cx="527284" cy="1"/>
          </a:xfrm>
          <a:prstGeom prst="bentConnector3">
            <a:avLst>
              <a:gd name="adj1" fmla="val 50000"/>
            </a:avLst>
          </a:prstGeom>
          <a:noFill/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0" name="Straight Arrow Connector 29"/>
          <p:cNvCxnSpPr>
            <a:endCxn id="7" idx="0"/>
          </p:cNvCxnSpPr>
          <p:nvPr/>
        </p:nvCxnSpPr>
        <p:spPr>
          <a:xfrm>
            <a:off x="6246068" y="1219201"/>
            <a:ext cx="0" cy="228600"/>
          </a:xfrm>
          <a:prstGeom prst="straightConnector1">
            <a:avLst/>
          </a:prstGeom>
          <a:noFill/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Straight Arrow Connector 30"/>
          <p:cNvCxnSpPr>
            <a:stCxn id="10" idx="1"/>
          </p:cNvCxnSpPr>
          <p:nvPr/>
        </p:nvCxnSpPr>
        <p:spPr>
          <a:xfrm rot="10800000" flipV="1">
            <a:off x="5496791" y="3302889"/>
            <a:ext cx="1447800" cy="1163173"/>
          </a:xfrm>
          <a:prstGeom prst="bentConnector3">
            <a:avLst>
              <a:gd name="adj1" fmla="val 100239"/>
            </a:avLst>
          </a:prstGeom>
          <a:noFill/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5" name="Elbow Connector 34"/>
          <p:cNvCxnSpPr/>
          <p:nvPr/>
        </p:nvCxnSpPr>
        <p:spPr>
          <a:xfrm rot="5400000">
            <a:off x="3776581" y="1948811"/>
            <a:ext cx="3211822" cy="1295401"/>
          </a:xfrm>
          <a:prstGeom prst="bentConnector3">
            <a:avLst>
              <a:gd name="adj1" fmla="val 26391"/>
            </a:avLst>
          </a:prstGeom>
          <a:noFill/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9" name="Elbow Connector 38"/>
          <p:cNvCxnSpPr/>
          <p:nvPr/>
        </p:nvCxnSpPr>
        <p:spPr>
          <a:xfrm rot="16200000" flipH="1">
            <a:off x="5948279" y="1682113"/>
            <a:ext cx="3211824" cy="1828800"/>
          </a:xfrm>
          <a:prstGeom prst="bentConnector3">
            <a:avLst>
              <a:gd name="adj1" fmla="val 16322"/>
            </a:avLst>
          </a:prstGeom>
          <a:noFill/>
          <a:ln w="3810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4" name="Elbow Connector 43"/>
          <p:cNvCxnSpPr/>
          <p:nvPr/>
        </p:nvCxnSpPr>
        <p:spPr>
          <a:xfrm rot="5400000">
            <a:off x="5221114" y="1902830"/>
            <a:ext cx="2483306" cy="2160549"/>
          </a:xfrm>
          <a:prstGeom prst="bentConnector3">
            <a:avLst>
              <a:gd name="adj1" fmla="val 53766"/>
            </a:avLst>
          </a:prstGeom>
          <a:noFill/>
          <a:ln w="38100">
            <a:solidFill>
              <a:srgbClr val="7030A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1" name="Elbow Connector 50"/>
          <p:cNvCxnSpPr/>
          <p:nvPr/>
        </p:nvCxnSpPr>
        <p:spPr>
          <a:xfrm>
            <a:off x="6412816" y="990601"/>
            <a:ext cx="1141376" cy="762001"/>
          </a:xfrm>
          <a:prstGeom prst="bentConnector3">
            <a:avLst>
              <a:gd name="adj1" fmla="val -804"/>
            </a:avLst>
          </a:prstGeom>
          <a:noFill/>
          <a:ln w="38100">
            <a:solidFill>
              <a:srgbClr val="7030A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9" name="TextBox 58"/>
          <p:cNvSpPr txBox="1"/>
          <p:nvPr/>
        </p:nvSpPr>
        <p:spPr>
          <a:xfrm>
            <a:off x="18265" y="1600201"/>
            <a:ext cx="4782335" cy="19882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130">
              <a:lnSpc>
                <a:spcPct val="110000"/>
              </a:lnSpc>
            </a:pPr>
            <a:r>
              <a:rPr lang="en-US" sz="2800" b="1" dirty="0">
                <a:solidFill>
                  <a:prstClr val="black"/>
                </a:solidFill>
                <a:latin typeface="Calibri"/>
              </a:rPr>
              <a:t>Equivalence classes of packets:</a:t>
            </a:r>
          </a:p>
          <a:p>
            <a:pPr marL="342900" indent="-342900" defTabSz="914130">
              <a:lnSpc>
                <a:spcPct val="110000"/>
              </a:lnSpc>
              <a:buFont typeface="+mj-lt"/>
              <a:buAutoNum type="arabicPeriod"/>
            </a:pPr>
            <a:r>
              <a:rPr lang="en-US" sz="2800" dirty="0">
                <a:solidFill>
                  <a:srgbClr val="FF0000"/>
                </a:solidFill>
                <a:latin typeface="Calibri"/>
              </a:rPr>
              <a:t>Broadcast destination</a:t>
            </a:r>
          </a:p>
          <a:p>
            <a:pPr marL="342900" indent="-342900" defTabSz="914130">
              <a:lnSpc>
                <a:spcPct val="110000"/>
              </a:lnSpc>
              <a:buFont typeface="+mj-lt"/>
              <a:buAutoNum type="arabicPeriod"/>
            </a:pPr>
            <a:r>
              <a:rPr lang="en-US" sz="2800" dirty="0">
                <a:solidFill>
                  <a:srgbClr val="7030A0"/>
                </a:solidFill>
                <a:latin typeface="Calibri"/>
              </a:rPr>
              <a:t>Unknown unicast destination</a:t>
            </a:r>
          </a:p>
          <a:p>
            <a:pPr marL="342900" indent="-342900" defTabSz="914130">
              <a:lnSpc>
                <a:spcPct val="110000"/>
              </a:lnSpc>
              <a:buFont typeface="+mj-lt"/>
              <a:buAutoNum type="arabicPeriod"/>
            </a:pPr>
            <a:r>
              <a:rPr lang="en-US" sz="2800" dirty="0">
                <a:solidFill>
                  <a:srgbClr val="0070C0"/>
                </a:solidFill>
                <a:latin typeface="Calibri"/>
              </a:rPr>
              <a:t>Known unicast </a:t>
            </a:r>
            <a:r>
              <a:rPr lang="en-US" sz="2800" dirty="0">
                <a:solidFill>
                  <a:srgbClr val="0070C0"/>
                </a:solidFill>
                <a:latin typeface="Calibri"/>
              </a:rPr>
              <a:t>destination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5038909" y="2099847"/>
            <a:ext cx="491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130"/>
            <a:r>
              <a:rPr lang="en-US" dirty="0">
                <a:solidFill>
                  <a:prstClr val="black"/>
                </a:solidFill>
                <a:latin typeface="Calibri"/>
              </a:rPr>
              <a:t>yes</a:t>
            </a: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695919" y="3305238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130"/>
            <a:r>
              <a:rPr lang="en-US" dirty="0">
                <a:solidFill>
                  <a:prstClr val="black"/>
                </a:solidFill>
                <a:latin typeface="Calibri"/>
              </a:rPr>
              <a:t>no</a:t>
            </a: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7020791" y="2099847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130"/>
            <a:r>
              <a:rPr lang="en-US" dirty="0">
                <a:solidFill>
                  <a:prstClr val="black"/>
                </a:solidFill>
                <a:latin typeface="Calibri"/>
              </a:rPr>
              <a:t>no</a:t>
            </a: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7435244" y="3886201"/>
            <a:ext cx="491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130"/>
            <a:r>
              <a:rPr lang="en-US" dirty="0">
                <a:solidFill>
                  <a:prstClr val="black"/>
                </a:solidFill>
                <a:latin typeface="Calibri"/>
              </a:rPr>
              <a:t>yes</a:t>
            </a: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90050" y="5186991"/>
            <a:ext cx="8563900" cy="109340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57150">
            <a:solidFill>
              <a:srgbClr val="C00000"/>
            </a:solidFill>
          </a:ln>
        </p:spPr>
        <p:txBody>
          <a:bodyPr wrap="none" rtlCol="0" anchor="ctr">
            <a:noAutofit/>
          </a:bodyPr>
          <a:lstStyle/>
          <a:p>
            <a:pPr algn="ctr" defTabSz="914130"/>
            <a:r>
              <a:rPr lang="en-GB" sz="3200" dirty="0">
                <a:solidFill>
                  <a:prstClr val="black"/>
                </a:solidFill>
                <a:latin typeface="Calibri"/>
              </a:rPr>
              <a:t>Code </a:t>
            </a:r>
            <a:r>
              <a:rPr lang="en-GB" sz="3200" dirty="0">
                <a:solidFill>
                  <a:prstClr val="black"/>
                </a:solidFill>
                <a:latin typeface="Calibri"/>
              </a:rPr>
              <a:t>itself reveals </a:t>
            </a:r>
            <a:r>
              <a:rPr lang="en-GB" sz="3200" dirty="0">
                <a:solidFill>
                  <a:prstClr val="black"/>
                </a:solidFill>
                <a:latin typeface="Calibri"/>
              </a:rPr>
              <a:t>equivalence classes of </a:t>
            </a:r>
            <a:r>
              <a:rPr lang="en-GB" sz="3200" dirty="0">
                <a:solidFill>
                  <a:prstClr val="black"/>
                </a:solidFill>
                <a:latin typeface="Calibri"/>
              </a:rPr>
              <a:t>packets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018553" y="914400"/>
            <a:ext cx="4529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130"/>
            <a:r>
              <a:rPr lang="en-US" sz="1600" dirty="0" err="1">
                <a:solidFill>
                  <a:prstClr val="black"/>
                </a:solidFill>
                <a:latin typeface="Calibri"/>
              </a:rPr>
              <a:t>pkt</a:t>
            </a:r>
            <a:endParaRPr lang="en-US" sz="16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25 Apr 2012</a:t>
            </a:r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NSDI'12</a:t>
            </a:r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842419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3820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Code Analysis: Symbolic Execution (SE)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6F19-1D91-4AB6-A289-00E8E86BAF50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27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25" name="Rectangle 24"/>
          <p:cNvSpPr/>
          <p:nvPr/>
        </p:nvSpPr>
        <p:spPr>
          <a:xfrm rot="5400000">
            <a:off x="5599803" y="3815491"/>
            <a:ext cx="4635245" cy="2900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30"/>
            <a:r>
              <a:rPr 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Calibri"/>
              </a:rPr>
              <a:t>Packet arrival handler</a:t>
            </a:r>
            <a:endParaRPr lang="en-US" sz="2400" dirty="0">
              <a:solidFill>
                <a:prstClr val="black">
                  <a:lumMod val="75000"/>
                  <a:lumOff val="25000"/>
                </a:prstClr>
              </a:solidFill>
              <a:latin typeface="Calibri"/>
            </a:endParaRPr>
          </a:p>
        </p:txBody>
      </p:sp>
      <p:cxnSp>
        <p:nvCxnSpPr>
          <p:cNvPr id="14" name="Straight Arrow Connector 13"/>
          <p:cNvCxnSpPr>
            <a:endCxn id="7" idx="0"/>
          </p:cNvCxnSpPr>
          <p:nvPr/>
        </p:nvCxnSpPr>
        <p:spPr>
          <a:xfrm>
            <a:off x="4219788" y="1903200"/>
            <a:ext cx="0" cy="229550"/>
          </a:xfrm>
          <a:prstGeom prst="straightConnector1">
            <a:avLst/>
          </a:prstGeom>
          <a:noFill/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8" name="Group 27"/>
          <p:cNvGrpSpPr/>
          <p:nvPr/>
        </p:nvGrpSpPr>
        <p:grpSpPr>
          <a:xfrm>
            <a:off x="3012629" y="2132750"/>
            <a:ext cx="2382954" cy="1271016"/>
            <a:chOff x="3012629" y="2132750"/>
            <a:chExt cx="2382954" cy="1271016"/>
          </a:xfrm>
        </p:grpSpPr>
        <p:sp>
          <p:nvSpPr>
            <p:cNvPr id="7" name="Flowchart: Decision 6"/>
            <p:cNvSpPr/>
            <p:nvPr/>
          </p:nvSpPr>
          <p:spPr>
            <a:xfrm>
              <a:off x="3268812" y="2132750"/>
              <a:ext cx="1901952" cy="1271016"/>
            </a:xfrm>
            <a:prstGeom prst="flowChartDecisi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rIns="36000" rtlCol="0" anchor="ctr"/>
            <a:lstStyle/>
            <a:p>
              <a:pPr algn="ctr" defTabSz="914130"/>
              <a:r>
                <a:rPr lang="en-US" sz="2000" b="1" dirty="0">
                  <a:solidFill>
                    <a:prstClr val="black"/>
                  </a:solidFill>
                  <a:latin typeface="Calibri"/>
                </a:rPr>
                <a:t>is </a:t>
              </a:r>
              <a:r>
                <a:rPr lang="el-GR" sz="2000" b="1" dirty="0">
                  <a:solidFill>
                    <a:prstClr val="black"/>
                  </a:solidFill>
                  <a:latin typeface="Cambria Math" pitchFamily="18" charset="0"/>
                  <a:ea typeface="Cambria Math" pitchFamily="18" charset="0"/>
                </a:rPr>
                <a:t>λ</a:t>
              </a:r>
              <a:r>
                <a:rPr lang="en-US" sz="2000" b="1" dirty="0">
                  <a:solidFill>
                    <a:prstClr val="black"/>
                  </a:solidFill>
                  <a:latin typeface="Calibri"/>
                </a:rPr>
                <a:t>.</a:t>
              </a:r>
              <a:r>
                <a:rPr lang="en-US" sz="2000" b="1" dirty="0" err="1">
                  <a:solidFill>
                    <a:prstClr val="black"/>
                  </a:solidFill>
                  <a:latin typeface="Calibri"/>
                </a:rPr>
                <a:t>dst</a:t>
              </a:r>
              <a:r>
                <a:rPr lang="en-US" sz="2000" b="1" dirty="0">
                  <a:solidFill>
                    <a:prstClr val="black"/>
                  </a:solidFill>
                  <a:latin typeface="Calibri"/>
                </a:rPr>
                <a:t/>
              </a:r>
              <a:br>
                <a:rPr lang="en-US" sz="2000" b="1" dirty="0">
                  <a:solidFill>
                    <a:prstClr val="black"/>
                  </a:solidFill>
                  <a:latin typeface="Calibri"/>
                </a:rPr>
              </a:br>
              <a:r>
                <a:rPr lang="en-US" sz="2000" b="1" dirty="0">
                  <a:solidFill>
                    <a:prstClr val="black"/>
                  </a:solidFill>
                  <a:latin typeface="Calibri"/>
                </a:rPr>
                <a:t>broadcast?</a:t>
              </a:r>
              <a:endParaRPr lang="en-US" sz="2000" b="1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012629" y="2784796"/>
              <a:ext cx="45788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130"/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yes</a:t>
              </a:r>
              <a:endParaRPr lang="en-US" sz="16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994511" y="2784796"/>
              <a:ext cx="40107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130"/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no</a:t>
              </a:r>
              <a:endParaRPr lang="en-US" sz="1600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3122857" y="1072203"/>
            <a:ext cx="219387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130"/>
            <a:r>
              <a:rPr lang="en-US" sz="2400" dirty="0">
                <a:solidFill>
                  <a:prstClr val="black"/>
                </a:solidFill>
                <a:latin typeface="Calibri"/>
              </a:rPr>
              <a:t>Symbolic packet</a:t>
            </a:r>
            <a:br>
              <a:rPr lang="en-US" sz="2400" dirty="0">
                <a:solidFill>
                  <a:prstClr val="black"/>
                </a:solidFill>
                <a:latin typeface="Calibri"/>
              </a:rPr>
            </a:br>
            <a:r>
              <a:rPr lang="el-GR" sz="2400" b="1" dirty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λ</a:t>
            </a:r>
            <a:endParaRPr lang="en-US" sz="2400" b="1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1447800" y="2328446"/>
            <a:ext cx="2514600" cy="3949692"/>
            <a:chOff x="1447800" y="2328446"/>
            <a:chExt cx="2514600" cy="3949692"/>
          </a:xfrm>
        </p:grpSpPr>
        <p:sp>
          <p:nvSpPr>
            <p:cNvPr id="8" name="Flowchart: Process 7"/>
            <p:cNvSpPr/>
            <p:nvPr/>
          </p:nvSpPr>
          <p:spPr>
            <a:xfrm>
              <a:off x="2587387" y="5638800"/>
              <a:ext cx="1375013" cy="639338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30"/>
              <a:r>
                <a:rPr lang="en-US" sz="1600" b="1" dirty="0">
                  <a:solidFill>
                    <a:prstClr val="black"/>
                  </a:solidFill>
                  <a:latin typeface="Calibri"/>
                </a:rPr>
                <a:t>Flood packet</a:t>
              </a:r>
              <a:endParaRPr lang="en-US" sz="1600" b="1" dirty="0">
                <a:solidFill>
                  <a:prstClr val="black"/>
                </a:solidFill>
                <a:latin typeface="Calibri"/>
              </a:endParaRPr>
            </a:p>
          </p:txBody>
        </p:sp>
        <p:cxnSp>
          <p:nvCxnSpPr>
            <p:cNvPr id="12" name="Elbow Connector 11"/>
            <p:cNvCxnSpPr>
              <a:stCxn id="7" idx="1"/>
            </p:cNvCxnSpPr>
            <p:nvPr/>
          </p:nvCxnSpPr>
          <p:spPr>
            <a:xfrm rot="10800000" flipV="1">
              <a:off x="3027292" y="2768258"/>
              <a:ext cx="241521" cy="2870542"/>
            </a:xfrm>
            <a:prstGeom prst="bentConnector2">
              <a:avLst/>
            </a:prstGeom>
            <a:noFill/>
            <a:ln>
              <a:solidFill>
                <a:srgbClr val="FF0000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1447800" y="2328446"/>
              <a:ext cx="187121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914130"/>
              <a:r>
                <a:rPr lang="el-GR" sz="1600" b="1" dirty="0">
                  <a:solidFill>
                    <a:prstClr val="black"/>
                  </a:solidFill>
                  <a:latin typeface="Cambria Math" pitchFamily="18" charset="0"/>
                  <a:ea typeface="Cambria Math" pitchFamily="18" charset="0"/>
                </a:rPr>
                <a:t>λ</a:t>
              </a:r>
              <a:r>
                <a:rPr lang="en-GB" sz="1600" b="1" dirty="0">
                  <a:solidFill>
                    <a:prstClr val="black"/>
                  </a:solidFill>
                  <a:latin typeface="Cambria Math" pitchFamily="18" charset="0"/>
                  <a:ea typeface="Cambria Math" pitchFamily="18" charset="0"/>
                </a:rPr>
                <a:t> .</a:t>
              </a:r>
              <a:r>
                <a:rPr lang="en-GB" sz="1600" b="1" dirty="0" err="1">
                  <a:solidFill>
                    <a:prstClr val="black"/>
                  </a:solidFill>
                  <a:latin typeface="Cambria Math" pitchFamily="18" charset="0"/>
                  <a:ea typeface="Cambria Math" pitchFamily="18" charset="0"/>
                </a:rPr>
                <a:t>dst</a:t>
              </a:r>
              <a:r>
                <a:rPr lang="en-GB" sz="1600" b="1" dirty="0">
                  <a:solidFill>
                    <a:prstClr val="black"/>
                  </a:solidFill>
                  <a:latin typeface="Cambria Math" pitchFamily="18" charset="0"/>
                  <a:ea typeface="Cambria Math" pitchFamily="18" charset="0"/>
                </a:rPr>
                <a:t> ∈ {Broadcast}</a:t>
              </a:r>
              <a:endParaRPr lang="en-US" sz="1600" b="1" dirty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4669639" y="2328446"/>
            <a:ext cx="2386384" cy="2581258"/>
            <a:chOff x="4669639" y="2328446"/>
            <a:chExt cx="2386384" cy="2581258"/>
          </a:xfrm>
        </p:grpSpPr>
        <p:sp>
          <p:nvSpPr>
            <p:cNvPr id="10" name="Flowchart: Decision 9"/>
            <p:cNvSpPr/>
            <p:nvPr/>
          </p:nvSpPr>
          <p:spPr>
            <a:xfrm>
              <a:off x="4918311" y="3351950"/>
              <a:ext cx="1898178" cy="1271778"/>
            </a:xfrm>
            <a:prstGeom prst="flowChartDecisi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 defTabSz="914130"/>
              <a:r>
                <a:rPr lang="el-GR" sz="2000" b="1" dirty="0">
                  <a:solidFill>
                    <a:prstClr val="black"/>
                  </a:solidFill>
                  <a:latin typeface="Cambria Math" pitchFamily="18" charset="0"/>
                  <a:ea typeface="Cambria Math" pitchFamily="18" charset="0"/>
                </a:rPr>
                <a:t>λ</a:t>
              </a:r>
              <a:r>
                <a:rPr lang="en-US" sz="2000" b="1" dirty="0">
                  <a:solidFill>
                    <a:prstClr val="black"/>
                  </a:solidFill>
                  <a:latin typeface="Calibri"/>
                </a:rPr>
                <a:t>.</a:t>
              </a:r>
              <a:r>
                <a:rPr lang="en-US" sz="2000" b="1" dirty="0" err="1">
                  <a:solidFill>
                    <a:prstClr val="black"/>
                  </a:solidFill>
                  <a:latin typeface="Calibri"/>
                </a:rPr>
                <a:t>dst</a:t>
              </a:r>
              <a:r>
                <a:rPr lang="en-US" sz="2000" b="1" dirty="0">
                  <a:solidFill>
                    <a:prstClr val="black"/>
                  </a:solidFill>
                  <a:latin typeface="Calibri"/>
                </a:rPr>
                <a:t> in</a:t>
              </a:r>
              <a:br>
                <a:rPr lang="en-US" sz="2000" b="1" dirty="0">
                  <a:solidFill>
                    <a:prstClr val="black"/>
                  </a:solidFill>
                  <a:latin typeface="Calibri"/>
                </a:rPr>
              </a:br>
              <a:r>
                <a:rPr lang="en-US" sz="2000" b="1" dirty="0" err="1">
                  <a:solidFill>
                    <a:prstClr val="black"/>
                  </a:solidFill>
                  <a:latin typeface="Calibri"/>
                </a:rPr>
                <a:t>mactable</a:t>
              </a:r>
              <a:r>
                <a:rPr lang="en-US" sz="2000" b="1" dirty="0">
                  <a:solidFill>
                    <a:prstClr val="black"/>
                  </a:solidFill>
                  <a:latin typeface="Calibri"/>
                </a:rPr>
                <a:t>?</a:t>
              </a:r>
              <a:endParaRPr lang="en-US" sz="2000" b="1" dirty="0">
                <a:solidFill>
                  <a:prstClr val="black"/>
                </a:solidFill>
                <a:latin typeface="Calibri"/>
              </a:endParaRPr>
            </a:p>
          </p:txBody>
        </p:sp>
        <p:cxnSp>
          <p:nvCxnSpPr>
            <p:cNvPr id="11" name="Elbow Connector 10"/>
            <p:cNvCxnSpPr>
              <a:stCxn id="7" idx="3"/>
              <a:endCxn id="10" idx="0"/>
            </p:cNvCxnSpPr>
            <p:nvPr/>
          </p:nvCxnSpPr>
          <p:spPr>
            <a:xfrm>
              <a:off x="5170764" y="2768258"/>
              <a:ext cx="696636" cy="583692"/>
            </a:xfrm>
            <a:prstGeom prst="bentConnector2">
              <a:avLst/>
            </a:prstGeom>
            <a:noFill/>
            <a:ln>
              <a:solidFill>
                <a:srgbClr val="0070C0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4669639" y="3990187"/>
              <a:ext cx="40107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130"/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no</a:t>
              </a:r>
              <a:endParaRPr lang="en-US" sz="16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408964" y="4571150"/>
              <a:ext cx="45788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130"/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yes</a:t>
              </a:r>
              <a:endParaRPr lang="en-US" sz="16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181600" y="2328446"/>
              <a:ext cx="187442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914130"/>
              <a:r>
                <a:rPr lang="el-GR" sz="1600" b="1" dirty="0">
                  <a:solidFill>
                    <a:prstClr val="black"/>
                  </a:solidFill>
                  <a:latin typeface="Cambria Math" pitchFamily="18" charset="0"/>
                  <a:ea typeface="Cambria Math" pitchFamily="18" charset="0"/>
                </a:rPr>
                <a:t>λ</a:t>
              </a:r>
              <a:r>
                <a:rPr lang="en-GB" sz="1600" b="1" dirty="0">
                  <a:solidFill>
                    <a:prstClr val="black"/>
                  </a:solidFill>
                  <a:latin typeface="Cambria Math" pitchFamily="18" charset="0"/>
                  <a:ea typeface="Cambria Math" pitchFamily="18" charset="0"/>
                </a:rPr>
                <a:t> .</a:t>
              </a:r>
              <a:r>
                <a:rPr lang="en-GB" sz="1600" b="1" dirty="0" err="1">
                  <a:solidFill>
                    <a:prstClr val="black"/>
                  </a:solidFill>
                  <a:latin typeface="Cambria Math" pitchFamily="18" charset="0"/>
                  <a:ea typeface="Cambria Math" pitchFamily="18" charset="0"/>
                </a:rPr>
                <a:t>dst</a:t>
              </a:r>
              <a:r>
                <a:rPr lang="en-GB" sz="1600" b="1" dirty="0">
                  <a:solidFill>
                    <a:prstClr val="black"/>
                  </a:solidFill>
                  <a:latin typeface="Cambria Math" pitchFamily="18" charset="0"/>
                  <a:ea typeface="Cambria Math" pitchFamily="18" charset="0"/>
                </a:rPr>
                <a:t> </a:t>
              </a:r>
              <a:r>
                <a:rPr lang="en-GB" sz="1600" b="1" dirty="0">
                  <a:solidFill>
                    <a:prstClr val="black"/>
                  </a:solidFill>
                  <a:latin typeface="Cambria Math"/>
                  <a:ea typeface="Cambria Math"/>
                </a:rPr>
                <a:t>∉</a:t>
              </a:r>
              <a:r>
                <a:rPr lang="en-GB" sz="1600" b="1" dirty="0">
                  <a:solidFill>
                    <a:prstClr val="black"/>
                  </a:solidFill>
                  <a:latin typeface="Cambria Math" pitchFamily="18" charset="0"/>
                  <a:ea typeface="Cambria Math" pitchFamily="18" charset="0"/>
                </a:rPr>
                <a:t> {Broadcast}</a:t>
              </a:r>
              <a:endParaRPr lang="en-US" sz="1600" b="1" dirty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3428847" y="3987838"/>
            <a:ext cx="4274279" cy="2290300"/>
            <a:chOff x="3428847" y="3987838"/>
            <a:chExt cx="4274279" cy="2290300"/>
          </a:xfrm>
        </p:grpSpPr>
        <p:sp>
          <p:nvSpPr>
            <p:cNvPr id="9" name="Flowchart: Process 8"/>
            <p:cNvSpPr/>
            <p:nvPr/>
          </p:nvSpPr>
          <p:spPr>
            <a:xfrm>
              <a:off x="5103694" y="5638800"/>
              <a:ext cx="1527413" cy="639338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30"/>
              <a:r>
                <a:rPr lang="en-US" sz="1600" b="1" dirty="0">
                  <a:solidFill>
                    <a:prstClr val="black"/>
                  </a:solidFill>
                  <a:latin typeface="Calibri"/>
                </a:rPr>
                <a:t>Install rule and forward packet</a:t>
              </a:r>
              <a:endParaRPr lang="en-US" sz="1600" b="1" dirty="0">
                <a:solidFill>
                  <a:prstClr val="black"/>
                </a:solidFill>
                <a:latin typeface="Calibri"/>
              </a:endParaRPr>
            </a:p>
          </p:txBody>
        </p:sp>
        <p:cxnSp>
          <p:nvCxnSpPr>
            <p:cNvPr id="13" name="Elbow Connector 12"/>
            <p:cNvCxnSpPr>
              <a:stCxn id="10" idx="2"/>
              <a:endCxn id="9" idx="0"/>
            </p:cNvCxnSpPr>
            <p:nvPr/>
          </p:nvCxnSpPr>
          <p:spPr>
            <a:xfrm rot="16200000" flipH="1">
              <a:off x="5359864" y="5131263"/>
              <a:ext cx="1015072" cy="1"/>
            </a:xfrm>
            <a:prstGeom prst="bentConnector3">
              <a:avLst>
                <a:gd name="adj1" fmla="val 50000"/>
              </a:avLst>
            </a:prstGeom>
            <a:noFill/>
            <a:ln>
              <a:solidFill>
                <a:srgbClr val="0070C0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" name="Straight Arrow Connector 14"/>
            <p:cNvCxnSpPr>
              <a:stCxn id="10" idx="1"/>
            </p:cNvCxnSpPr>
            <p:nvPr/>
          </p:nvCxnSpPr>
          <p:spPr>
            <a:xfrm rot="10800000" flipV="1">
              <a:off x="3471111" y="3987838"/>
              <a:ext cx="1447200" cy="1650961"/>
            </a:xfrm>
            <a:prstGeom prst="bentConnector2">
              <a:avLst/>
            </a:prstGeom>
            <a:noFill/>
            <a:ln>
              <a:solidFill>
                <a:srgbClr val="7030A0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3428847" y="4198203"/>
              <a:ext cx="187442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914130"/>
              <a:r>
                <a:rPr lang="el-GR" sz="1600" b="1" dirty="0">
                  <a:solidFill>
                    <a:prstClr val="black"/>
                  </a:solidFill>
                  <a:latin typeface="Cambria Math" pitchFamily="18" charset="0"/>
                  <a:ea typeface="Cambria Math" pitchFamily="18" charset="0"/>
                </a:rPr>
                <a:t>λ</a:t>
              </a:r>
              <a:r>
                <a:rPr lang="en-GB" sz="1600" b="1" dirty="0">
                  <a:solidFill>
                    <a:prstClr val="black"/>
                  </a:solidFill>
                  <a:latin typeface="Cambria Math" pitchFamily="18" charset="0"/>
                  <a:ea typeface="Cambria Math" pitchFamily="18" charset="0"/>
                </a:rPr>
                <a:t> </a:t>
              </a:r>
              <a:r>
                <a:rPr lang="en-GB" sz="1600" b="1" dirty="0">
                  <a:solidFill>
                    <a:prstClr val="black"/>
                  </a:solidFill>
                  <a:latin typeface="Cambria Math" pitchFamily="18" charset="0"/>
                  <a:ea typeface="Cambria Math" pitchFamily="18" charset="0"/>
                </a:rPr>
                <a:t>.</a:t>
              </a:r>
              <a:r>
                <a:rPr lang="en-GB" sz="1600" b="1" dirty="0" err="1">
                  <a:solidFill>
                    <a:prstClr val="black"/>
                  </a:solidFill>
                  <a:latin typeface="Cambria Math" pitchFamily="18" charset="0"/>
                  <a:ea typeface="Cambria Math" pitchFamily="18" charset="0"/>
                </a:rPr>
                <a:t>dst</a:t>
              </a:r>
              <a:r>
                <a:rPr lang="en-GB" sz="1600" b="1" dirty="0">
                  <a:solidFill>
                    <a:prstClr val="black"/>
                  </a:solidFill>
                  <a:latin typeface="Cambria Math" pitchFamily="18" charset="0"/>
                  <a:ea typeface="Cambria Math" pitchFamily="18" charset="0"/>
                </a:rPr>
                <a:t> </a:t>
              </a:r>
              <a:r>
                <a:rPr lang="en-GB" sz="1600" b="1" dirty="0">
                  <a:solidFill>
                    <a:prstClr val="black"/>
                  </a:solidFill>
                  <a:latin typeface="Cambria Math"/>
                  <a:ea typeface="Cambria Math"/>
                </a:rPr>
                <a:t>∉</a:t>
              </a:r>
              <a:r>
                <a:rPr lang="en-GB" sz="1600" b="1" dirty="0">
                  <a:solidFill>
                    <a:prstClr val="black"/>
                  </a:solidFill>
                  <a:latin typeface="Cambria Math" pitchFamily="18" charset="0"/>
                  <a:ea typeface="Cambria Math" pitchFamily="18" charset="0"/>
                </a:rPr>
                <a:t> {Broadcast</a:t>
              </a:r>
              <a:r>
                <a:rPr lang="en-GB" sz="1600" b="1" dirty="0">
                  <a:solidFill>
                    <a:prstClr val="black"/>
                  </a:solidFill>
                  <a:latin typeface="Cambria Math" pitchFamily="18" charset="0"/>
                  <a:ea typeface="Cambria Math" pitchFamily="18" charset="0"/>
                </a:rPr>
                <a:t>}</a:t>
              </a:r>
              <a:br>
                <a:rPr lang="en-GB" sz="1600" b="1" dirty="0">
                  <a:solidFill>
                    <a:prstClr val="black"/>
                  </a:solidFill>
                  <a:latin typeface="Cambria Math" pitchFamily="18" charset="0"/>
                  <a:ea typeface="Cambria Math" pitchFamily="18" charset="0"/>
                </a:rPr>
              </a:br>
              <a:r>
                <a:rPr lang="en-GB" sz="1600" b="1" dirty="0">
                  <a:solidFill>
                    <a:prstClr val="black"/>
                  </a:solidFill>
                  <a:latin typeface="Cambria Math"/>
                  <a:ea typeface="Cambria Math"/>
                </a:rPr>
                <a:t>∧</a:t>
              </a:r>
              <a:r>
                <a:rPr lang="en-GB" sz="1600" b="1" dirty="0">
                  <a:solidFill>
                    <a:prstClr val="black"/>
                  </a:solidFill>
                  <a:latin typeface="Cambria Math" pitchFamily="18" charset="0"/>
                  <a:ea typeface="Cambria Math" pitchFamily="18" charset="0"/>
                </a:rPr>
                <a:t/>
              </a:r>
              <a:br>
                <a:rPr lang="en-GB" sz="1600" b="1" dirty="0">
                  <a:solidFill>
                    <a:prstClr val="black"/>
                  </a:solidFill>
                  <a:latin typeface="Cambria Math" pitchFamily="18" charset="0"/>
                  <a:ea typeface="Cambria Math" pitchFamily="18" charset="0"/>
                </a:rPr>
              </a:br>
              <a:r>
                <a:rPr lang="el-GR" sz="1600" b="1" dirty="0">
                  <a:solidFill>
                    <a:prstClr val="black"/>
                  </a:solidFill>
                  <a:latin typeface="Cambria Math" pitchFamily="18" charset="0"/>
                  <a:ea typeface="Cambria Math" pitchFamily="18" charset="0"/>
                </a:rPr>
                <a:t>λ</a:t>
              </a:r>
              <a:r>
                <a:rPr lang="en-GB" sz="1600" b="1" dirty="0">
                  <a:solidFill>
                    <a:prstClr val="black"/>
                  </a:solidFill>
                  <a:latin typeface="Cambria Math" pitchFamily="18" charset="0"/>
                  <a:ea typeface="Cambria Math" pitchFamily="18" charset="0"/>
                </a:rPr>
                <a:t> .</a:t>
              </a:r>
              <a:r>
                <a:rPr lang="en-GB" sz="1600" b="1" dirty="0" err="1">
                  <a:solidFill>
                    <a:prstClr val="black"/>
                  </a:solidFill>
                  <a:latin typeface="Cambria Math" pitchFamily="18" charset="0"/>
                  <a:ea typeface="Cambria Math" pitchFamily="18" charset="0"/>
                </a:rPr>
                <a:t>dst</a:t>
              </a:r>
              <a:r>
                <a:rPr lang="en-GB" sz="1600" b="1" dirty="0">
                  <a:solidFill>
                    <a:prstClr val="black"/>
                  </a:solidFill>
                  <a:latin typeface="Cambria Math" pitchFamily="18" charset="0"/>
                  <a:ea typeface="Cambria Math" pitchFamily="18" charset="0"/>
                </a:rPr>
                <a:t> </a:t>
              </a:r>
              <a:r>
                <a:rPr lang="en-GB" sz="1600" b="1" dirty="0">
                  <a:solidFill>
                    <a:prstClr val="black"/>
                  </a:solidFill>
                  <a:latin typeface="Cambria Math"/>
                  <a:ea typeface="Cambria Math"/>
                </a:rPr>
                <a:t>∉</a:t>
              </a:r>
              <a:r>
                <a:rPr lang="en-GB" sz="1600" b="1" dirty="0">
                  <a:solidFill>
                    <a:prstClr val="black"/>
                  </a:solidFill>
                  <a:latin typeface="Cambria Math" pitchFamily="18" charset="0"/>
                  <a:ea typeface="Cambria Math" pitchFamily="18" charset="0"/>
                </a:rPr>
                <a:t> </a:t>
              </a:r>
              <a:r>
                <a:rPr lang="en-GB" sz="1600" b="1" dirty="0" err="1">
                  <a:solidFill>
                    <a:prstClr val="black"/>
                  </a:solidFill>
                  <a:latin typeface="Cambria Math" pitchFamily="18" charset="0"/>
                  <a:ea typeface="Cambria Math" pitchFamily="18" charset="0"/>
                </a:rPr>
                <a:t>mactable</a:t>
              </a:r>
              <a:endParaRPr lang="en-US" sz="1600" b="1" dirty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828702" y="4668982"/>
              <a:ext cx="187442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914130"/>
              <a:r>
                <a:rPr lang="el-GR" sz="1600" b="1" dirty="0">
                  <a:solidFill>
                    <a:prstClr val="black"/>
                  </a:solidFill>
                  <a:latin typeface="Cambria Math" pitchFamily="18" charset="0"/>
                  <a:ea typeface="Cambria Math" pitchFamily="18" charset="0"/>
                </a:rPr>
                <a:t>λ</a:t>
              </a:r>
              <a:r>
                <a:rPr lang="en-GB" sz="1600" b="1" dirty="0">
                  <a:solidFill>
                    <a:prstClr val="black"/>
                  </a:solidFill>
                  <a:latin typeface="Cambria Math" pitchFamily="18" charset="0"/>
                  <a:ea typeface="Cambria Math" pitchFamily="18" charset="0"/>
                </a:rPr>
                <a:t> .</a:t>
              </a:r>
              <a:r>
                <a:rPr lang="en-GB" sz="1600" b="1" dirty="0" err="1">
                  <a:solidFill>
                    <a:prstClr val="black"/>
                  </a:solidFill>
                  <a:latin typeface="Cambria Math" pitchFamily="18" charset="0"/>
                  <a:ea typeface="Cambria Math" pitchFamily="18" charset="0"/>
                </a:rPr>
                <a:t>dst</a:t>
              </a:r>
              <a:r>
                <a:rPr lang="en-GB" sz="1600" b="1" dirty="0">
                  <a:solidFill>
                    <a:prstClr val="black"/>
                  </a:solidFill>
                  <a:latin typeface="Cambria Math" pitchFamily="18" charset="0"/>
                  <a:ea typeface="Cambria Math" pitchFamily="18" charset="0"/>
                </a:rPr>
                <a:t> </a:t>
              </a:r>
              <a:r>
                <a:rPr lang="en-GB" sz="1600" b="1" dirty="0">
                  <a:solidFill>
                    <a:prstClr val="black"/>
                  </a:solidFill>
                  <a:latin typeface="Cambria Math"/>
                  <a:ea typeface="Cambria Math"/>
                </a:rPr>
                <a:t>∉</a:t>
              </a:r>
              <a:r>
                <a:rPr lang="en-GB" sz="1600" b="1" dirty="0">
                  <a:solidFill>
                    <a:prstClr val="black"/>
                  </a:solidFill>
                  <a:latin typeface="Cambria Math" pitchFamily="18" charset="0"/>
                  <a:ea typeface="Cambria Math" pitchFamily="18" charset="0"/>
                </a:rPr>
                <a:t> {Broadcast}</a:t>
              </a:r>
              <a:endParaRPr lang="en-US" sz="1600" b="1" dirty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endParaRPr>
            </a:p>
            <a:p>
              <a:pPr algn="ctr" defTabSz="914130"/>
              <a:r>
                <a:rPr lang="en-GB" sz="1600" b="1" dirty="0">
                  <a:solidFill>
                    <a:prstClr val="black"/>
                  </a:solidFill>
                  <a:latin typeface="Cambria Math"/>
                  <a:ea typeface="Cambria Math"/>
                </a:rPr>
                <a:t>∧</a:t>
              </a:r>
              <a:r>
                <a:rPr lang="en-GB" sz="1600" b="1" dirty="0">
                  <a:solidFill>
                    <a:prstClr val="black"/>
                  </a:solidFill>
                  <a:latin typeface="Cambria Math" pitchFamily="18" charset="0"/>
                  <a:ea typeface="Cambria Math" pitchFamily="18" charset="0"/>
                </a:rPr>
                <a:t/>
              </a:r>
              <a:br>
                <a:rPr lang="en-GB" sz="1600" b="1" dirty="0">
                  <a:solidFill>
                    <a:prstClr val="black"/>
                  </a:solidFill>
                  <a:latin typeface="Cambria Math" pitchFamily="18" charset="0"/>
                  <a:ea typeface="Cambria Math" pitchFamily="18" charset="0"/>
                </a:rPr>
              </a:br>
              <a:r>
                <a:rPr lang="el-GR" sz="1600" b="1" dirty="0">
                  <a:solidFill>
                    <a:prstClr val="black"/>
                  </a:solidFill>
                  <a:latin typeface="Cambria Math" pitchFamily="18" charset="0"/>
                  <a:ea typeface="Cambria Math" pitchFamily="18" charset="0"/>
                </a:rPr>
                <a:t>λ</a:t>
              </a:r>
              <a:r>
                <a:rPr lang="en-GB" sz="1600" b="1" dirty="0">
                  <a:solidFill>
                    <a:prstClr val="black"/>
                  </a:solidFill>
                  <a:latin typeface="Cambria Math" pitchFamily="18" charset="0"/>
                  <a:ea typeface="Cambria Math" pitchFamily="18" charset="0"/>
                </a:rPr>
                <a:t> .</a:t>
              </a:r>
              <a:r>
                <a:rPr lang="en-GB" sz="1600" b="1" dirty="0" err="1">
                  <a:solidFill>
                    <a:prstClr val="black"/>
                  </a:solidFill>
                  <a:latin typeface="Cambria Math" pitchFamily="18" charset="0"/>
                  <a:ea typeface="Cambria Math" pitchFamily="18" charset="0"/>
                </a:rPr>
                <a:t>dst</a:t>
              </a:r>
              <a:r>
                <a:rPr lang="en-GB" sz="1600" b="1" dirty="0">
                  <a:solidFill>
                    <a:prstClr val="black"/>
                  </a:solidFill>
                  <a:latin typeface="Cambria Math" pitchFamily="18" charset="0"/>
                  <a:ea typeface="Cambria Math" pitchFamily="18" charset="0"/>
                </a:rPr>
                <a:t> ∈ </a:t>
              </a:r>
              <a:r>
                <a:rPr lang="en-GB" sz="1600" b="1" dirty="0" err="1">
                  <a:solidFill>
                    <a:prstClr val="black"/>
                  </a:solidFill>
                  <a:latin typeface="Cambria Math" pitchFamily="18" charset="0"/>
                  <a:ea typeface="Cambria Math" pitchFamily="18" charset="0"/>
                </a:rPr>
                <a:t>mactable</a:t>
              </a:r>
              <a:r>
                <a:rPr lang="en-GB" sz="1600" b="1" dirty="0">
                  <a:solidFill>
                    <a:prstClr val="black"/>
                  </a:solidFill>
                  <a:latin typeface="Cambria Math" pitchFamily="18" charset="0"/>
                  <a:ea typeface="Cambria Math" pitchFamily="18" charset="0"/>
                </a:rPr>
                <a:t> </a:t>
              </a:r>
              <a:endParaRPr lang="en-US" sz="1600" b="1" dirty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endParaRPr>
            </a:p>
          </p:txBody>
        </p:sp>
      </p:grpSp>
      <p:sp>
        <p:nvSpPr>
          <p:cNvPr id="44" name="Oval 43"/>
          <p:cNvSpPr/>
          <p:nvPr/>
        </p:nvSpPr>
        <p:spPr>
          <a:xfrm>
            <a:off x="3150201" y="4074239"/>
            <a:ext cx="2279520" cy="1173170"/>
          </a:xfrm>
          <a:prstGeom prst="ellipse">
            <a:avLst/>
          </a:prstGeom>
          <a:noFill/>
          <a:ln w="57150">
            <a:solidFill>
              <a:schemeClr val="accent3">
                <a:lumMod val="75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algn="ctr" defTabSz="914130"/>
            <a:endParaRPr lang="en-US" sz="28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98535" y="2010198"/>
            <a:ext cx="2968885" cy="2009061"/>
          </a:xfrm>
          <a:prstGeom prst="wedgeRoundRectCallout">
            <a:avLst>
              <a:gd name="adj1" fmla="val 52113"/>
              <a:gd name="adj2" fmla="val 80300"/>
              <a:gd name="adj3" fmla="val 16667"/>
            </a:avLst>
          </a:prstGeom>
          <a:solidFill>
            <a:schemeClr val="accent3">
              <a:lumMod val="20000"/>
              <a:lumOff val="80000"/>
            </a:schemeClr>
          </a:solidFill>
          <a:ln w="57150">
            <a:solidFill>
              <a:schemeClr val="accent3">
                <a:lumMod val="75000"/>
              </a:schemeClr>
            </a:solidFill>
          </a:ln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defRPr sz="2800"/>
            </a:lvl1pPr>
          </a:lstStyle>
          <a:p>
            <a:pPr defTabSz="914130"/>
            <a:r>
              <a:rPr lang="en-US" dirty="0">
                <a:solidFill>
                  <a:prstClr val="black"/>
                </a:solidFill>
                <a:latin typeface="Calibri"/>
              </a:rPr>
              <a:t>1 path =</a:t>
            </a:r>
          </a:p>
          <a:p>
            <a:pPr defTabSz="914130"/>
            <a:r>
              <a:rPr lang="en-US" dirty="0">
                <a:solidFill>
                  <a:prstClr val="black"/>
                </a:solidFill>
                <a:latin typeface="Calibri"/>
              </a:rPr>
              <a:t>1 equivalence class of packets =</a:t>
            </a:r>
          </a:p>
          <a:p>
            <a:pPr defTabSz="914130"/>
            <a:r>
              <a:rPr lang="en-US" dirty="0">
                <a:solidFill>
                  <a:prstClr val="black"/>
                </a:solidFill>
                <a:latin typeface="Calibri"/>
              </a:rPr>
              <a:t>1 packet to inject</a:t>
            </a:r>
          </a:p>
        </p:txBody>
      </p:sp>
      <p:sp>
        <p:nvSpPr>
          <p:cNvPr id="37" name="Oval 36"/>
          <p:cNvSpPr/>
          <p:nvPr/>
        </p:nvSpPr>
        <p:spPr>
          <a:xfrm>
            <a:off x="5561340" y="4544678"/>
            <a:ext cx="2279520" cy="1173170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txBody>
          <a:bodyPr wrap="square" rtlCol="0" anchor="ctr">
            <a:noAutofit/>
          </a:bodyPr>
          <a:lstStyle/>
          <a:p>
            <a:pPr algn="ctr" defTabSz="914130"/>
            <a:endParaRPr lang="en-US" sz="28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867401" y="2010198"/>
            <a:ext cx="2968885" cy="1055608"/>
          </a:xfrm>
          <a:prstGeom prst="wedgeRoundRectCallout">
            <a:avLst>
              <a:gd name="adj1" fmla="val 1014"/>
              <a:gd name="adj2" fmla="val 196070"/>
              <a:gd name="adj3" fmla="val 16667"/>
            </a:avLst>
          </a:prstGeom>
          <a:solidFill>
            <a:schemeClr val="accent6">
              <a:lumMod val="40000"/>
              <a:lumOff val="60000"/>
            </a:schemeClr>
          </a:solidFill>
          <a:ln w="57150">
            <a:solidFill>
              <a:srgbClr val="C00000"/>
            </a:solidFill>
          </a:ln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defRPr sz="3200"/>
            </a:lvl1pPr>
          </a:lstStyle>
          <a:p>
            <a:pPr defTabSz="914130"/>
            <a:r>
              <a:rPr lang="en-US" sz="2800" dirty="0" smtClean="0">
                <a:solidFill>
                  <a:srgbClr val="C00000"/>
                </a:solidFill>
                <a:latin typeface="Calibri"/>
              </a:rPr>
              <a:t>Infeasible from initial state</a:t>
            </a:r>
            <a:endParaRPr lang="en-US" sz="2800" dirty="0">
              <a:solidFill>
                <a:srgbClr val="C00000"/>
              </a:solidFill>
              <a:latin typeface="Calibri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25 Apr 2012</a:t>
            </a:r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NSDI'12</a:t>
            </a:r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913224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6" grpId="0" animBg="1"/>
      <p:bldP spid="37" grpId="0" animBg="1"/>
      <p:bldP spid="3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Model Checking Scalability </a:t>
            </a:r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574060" y="1481929"/>
            <a:ext cx="3510236" cy="1836742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885066" y="1695271"/>
            <a:ext cx="2888227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en-US" sz="2800" dirty="0" smtClean="0">
                <a:solidFill>
                  <a:prstClr val="white"/>
                </a:solidFill>
              </a:rPr>
              <a:t>Huge space of</a:t>
            </a:r>
            <a:br>
              <a:rPr lang="en-US" sz="2800" dirty="0" smtClean="0">
                <a:solidFill>
                  <a:prstClr val="white"/>
                </a:solidFill>
              </a:rPr>
            </a:br>
            <a:r>
              <a:rPr lang="en-US" sz="2800" dirty="0" smtClean="0">
                <a:solidFill>
                  <a:prstClr val="white"/>
                </a:solidFill>
              </a:rPr>
              <a:t>possible</a:t>
            </a:r>
            <a:br>
              <a:rPr lang="en-US" sz="2800" dirty="0" smtClean="0">
                <a:solidFill>
                  <a:prstClr val="white"/>
                </a:solidFill>
              </a:rPr>
            </a:br>
            <a:r>
              <a:rPr lang="en-US" sz="2800" b="1" dirty="0" smtClean="0">
                <a:solidFill>
                  <a:prstClr val="white"/>
                </a:solidFill>
              </a:rPr>
              <a:t>packets</a:t>
            </a:r>
            <a:endParaRPr lang="en-US" sz="2800" b="1" dirty="0">
              <a:solidFill>
                <a:prstClr val="white"/>
              </a:solidFill>
            </a:endParaRPr>
          </a:p>
          <a:p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5064782" y="1481929"/>
            <a:ext cx="3510236" cy="1836742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5304905" y="1695271"/>
            <a:ext cx="3029997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en-US" sz="2800" dirty="0" smtClean="0">
                <a:solidFill>
                  <a:prstClr val="white"/>
                </a:solidFill>
              </a:rPr>
              <a:t>Huge space of</a:t>
            </a:r>
            <a:br>
              <a:rPr lang="en-US" sz="2800" dirty="0" smtClean="0">
                <a:solidFill>
                  <a:prstClr val="white"/>
                </a:solidFill>
              </a:rPr>
            </a:br>
            <a:r>
              <a:rPr lang="en-US" sz="2800" dirty="0" smtClean="0">
                <a:solidFill>
                  <a:prstClr val="white"/>
                </a:solidFill>
              </a:rPr>
              <a:t>possible</a:t>
            </a:r>
            <a:br>
              <a:rPr lang="en-US" sz="2800" dirty="0" smtClean="0">
                <a:solidFill>
                  <a:prstClr val="white"/>
                </a:solidFill>
              </a:rPr>
            </a:br>
            <a:r>
              <a:rPr lang="en-US" sz="2800" b="1" dirty="0" smtClean="0">
                <a:solidFill>
                  <a:prstClr val="white"/>
                </a:solidFill>
              </a:rPr>
              <a:t>event orderings</a:t>
            </a:r>
            <a:endParaRPr lang="en-US" sz="2800" b="1" dirty="0">
              <a:solidFill>
                <a:prstClr val="white"/>
              </a:solidFill>
            </a:endParaRPr>
          </a:p>
          <a:p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121187" y="1062335"/>
            <a:ext cx="24159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Data-plane driven</a:t>
            </a:r>
            <a:endParaRPr lang="en-US" sz="2400" dirty="0"/>
          </a:p>
        </p:txBody>
      </p:sp>
      <p:sp>
        <p:nvSpPr>
          <p:cNvPr id="27" name="TextBox 26"/>
          <p:cNvSpPr txBox="1"/>
          <p:nvPr/>
        </p:nvSpPr>
        <p:spPr>
          <a:xfrm>
            <a:off x="5045191" y="1062335"/>
            <a:ext cx="35494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Complex network behavior</a:t>
            </a:r>
            <a:endParaRPr lang="en-US" sz="2400" dirty="0"/>
          </a:p>
        </p:txBody>
      </p:sp>
      <p:grpSp>
        <p:nvGrpSpPr>
          <p:cNvPr id="10" name="Group 9"/>
          <p:cNvGrpSpPr/>
          <p:nvPr/>
        </p:nvGrpSpPr>
        <p:grpSpPr>
          <a:xfrm>
            <a:off x="228600" y="3038707"/>
            <a:ext cx="3171090" cy="2066693"/>
            <a:chOff x="228600" y="3038707"/>
            <a:chExt cx="3171090" cy="2066693"/>
          </a:xfrm>
        </p:grpSpPr>
        <p:sp>
          <p:nvSpPr>
            <p:cNvPr id="9" name="Oval Callout 8"/>
            <p:cNvSpPr/>
            <p:nvPr/>
          </p:nvSpPr>
          <p:spPr>
            <a:xfrm>
              <a:off x="228600" y="3962400"/>
              <a:ext cx="3171090" cy="1143000"/>
            </a:xfrm>
            <a:prstGeom prst="wedgeEllipseCallout">
              <a:avLst>
                <a:gd name="adj1" fmla="val 17146"/>
                <a:gd name="adj2" fmla="val -12815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</a:rPr>
                <a:t>Equivalence</a:t>
              </a:r>
              <a:br>
                <a:rPr lang="en-US" sz="2400" b="1" dirty="0">
                  <a:solidFill>
                    <a:schemeClr val="tx1"/>
                  </a:solidFill>
                </a:rPr>
              </a:br>
              <a:r>
                <a:rPr lang="en-US" sz="2400" b="1" dirty="0">
                  <a:solidFill>
                    <a:schemeClr val="tx1"/>
                  </a:solidFill>
                </a:rPr>
                <a:t>classes of</a:t>
              </a:r>
              <a:br>
                <a:rPr lang="en-US" sz="2400" b="1" dirty="0">
                  <a:solidFill>
                    <a:schemeClr val="tx1"/>
                  </a:solidFill>
                </a:rPr>
              </a:br>
              <a:r>
                <a:rPr lang="en-US" sz="2400" b="1" dirty="0">
                  <a:solidFill>
                    <a:schemeClr val="tx1"/>
                  </a:solidFill>
                </a:rPr>
                <a:t>packets</a:t>
              </a:r>
            </a:p>
          </p:txBody>
        </p:sp>
        <p:sp>
          <p:nvSpPr>
            <p:cNvPr id="8" name="Oval 7"/>
            <p:cNvSpPr/>
            <p:nvPr/>
          </p:nvSpPr>
          <p:spPr>
            <a:xfrm flipV="1">
              <a:off x="2123928" y="3038707"/>
              <a:ext cx="410500" cy="27075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6F19-1D91-4AB6-A289-00E8E86BAF50}" type="slidenum">
              <a:rPr lang="en-US" smtClean="0"/>
              <a:t>28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25 Apr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NSDI'12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5800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ight Arrow 46"/>
          <p:cNvSpPr/>
          <p:nvPr/>
        </p:nvSpPr>
        <p:spPr>
          <a:xfrm>
            <a:off x="4446833" y="4606789"/>
            <a:ext cx="1867467" cy="1794011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66672" rIns="0" bIns="166672" rtlCol="0" anchor="ctr"/>
          <a:lstStyle/>
          <a:p>
            <a:pPr algn="ctr" defTabSz="914130"/>
            <a:r>
              <a:rPr lang="en-US" sz="2000" dirty="0">
                <a:solidFill>
                  <a:prstClr val="white"/>
                </a:solidFill>
                <a:latin typeface="Calibri"/>
                <a:cs typeface="Arial" pitchFamily="34" charset="0"/>
              </a:rPr>
              <a:t>New packets</a:t>
            </a:r>
            <a:endParaRPr lang="en-US" sz="2000" dirty="0">
              <a:solidFill>
                <a:prstClr val="white"/>
              </a:solidFill>
              <a:latin typeface="Calibri"/>
              <a:cs typeface="Arial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405557" y="4606789"/>
            <a:ext cx="2595880" cy="179401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334" tIns="166672" rIns="33334" bIns="166672" rtlCol="0" anchor="ctr"/>
          <a:lstStyle/>
          <a:p>
            <a:pPr algn="ctr" defTabSz="914130"/>
            <a:r>
              <a:rPr lang="en-US" sz="2600" b="1" dirty="0">
                <a:solidFill>
                  <a:prstClr val="black"/>
                </a:solidFill>
                <a:latin typeface="Calibri"/>
                <a:cs typeface="Arial" pitchFamily="34" charset="0"/>
              </a:rPr>
              <a:t>Enable new transitions:</a:t>
            </a:r>
            <a:br>
              <a:rPr lang="en-US" sz="2600" b="1" dirty="0">
                <a:solidFill>
                  <a:prstClr val="black"/>
                </a:solidFill>
                <a:latin typeface="Calibri"/>
                <a:cs typeface="Arial" pitchFamily="34" charset="0"/>
              </a:rPr>
            </a:br>
            <a:r>
              <a:rPr lang="en-US" sz="2200" i="1" dirty="0">
                <a:solidFill>
                  <a:prstClr val="black"/>
                </a:solidFill>
                <a:latin typeface="Calibri"/>
                <a:cs typeface="Arial" pitchFamily="34" charset="0"/>
              </a:rPr>
              <a:t>host / send(</a:t>
            </a:r>
            <a:r>
              <a:rPr lang="en-US" sz="2200" b="1" dirty="0" err="1">
                <a:solidFill>
                  <a:srgbClr val="0070C0"/>
                </a:solidFill>
                <a:latin typeface="Calibri"/>
                <a:cs typeface="Arial" pitchFamily="34" charset="0"/>
              </a:rPr>
              <a:t>pkt</a:t>
            </a:r>
            <a:r>
              <a:rPr lang="en-US" sz="2200" b="1" dirty="0">
                <a:solidFill>
                  <a:srgbClr val="0070C0"/>
                </a:solidFill>
                <a:latin typeface="Calibri"/>
                <a:cs typeface="Arial" pitchFamily="34" charset="0"/>
              </a:rPr>
              <a:t> B</a:t>
            </a:r>
            <a:r>
              <a:rPr lang="en-US" sz="2200" i="1" dirty="0">
                <a:solidFill>
                  <a:prstClr val="black"/>
                </a:solidFill>
                <a:latin typeface="Calibri"/>
                <a:cs typeface="Arial" pitchFamily="34" charset="0"/>
              </a:rPr>
              <a:t>)</a:t>
            </a:r>
            <a:r>
              <a:rPr lang="en-US" sz="2200" i="1" dirty="0">
                <a:solidFill>
                  <a:prstClr val="black"/>
                </a:solidFill>
                <a:latin typeface="Calibri"/>
                <a:cs typeface="Arial" pitchFamily="34" charset="0"/>
              </a:rPr>
              <a:t/>
            </a:r>
            <a:br>
              <a:rPr lang="en-US" sz="2200" i="1" dirty="0">
                <a:solidFill>
                  <a:prstClr val="black"/>
                </a:solidFill>
                <a:latin typeface="Calibri"/>
                <a:cs typeface="Arial" pitchFamily="34" charset="0"/>
              </a:rPr>
            </a:br>
            <a:r>
              <a:rPr lang="en-US" sz="2200" i="1" dirty="0">
                <a:solidFill>
                  <a:prstClr val="black"/>
                </a:solidFill>
                <a:latin typeface="Calibri"/>
                <a:cs typeface="Arial" pitchFamily="34" charset="0"/>
              </a:rPr>
              <a:t>host / send(</a:t>
            </a:r>
            <a:r>
              <a:rPr lang="en-US" sz="2200" b="1" dirty="0" err="1">
                <a:solidFill>
                  <a:srgbClr val="7030A0"/>
                </a:solidFill>
                <a:latin typeface="Calibri"/>
                <a:cs typeface="Arial" pitchFamily="34" charset="0"/>
              </a:rPr>
              <a:t>pkt</a:t>
            </a:r>
            <a:r>
              <a:rPr lang="en-US" sz="2200" b="1" dirty="0">
                <a:solidFill>
                  <a:srgbClr val="7030A0"/>
                </a:solidFill>
                <a:latin typeface="Calibri"/>
                <a:cs typeface="Arial" pitchFamily="34" charset="0"/>
              </a:rPr>
              <a:t> C</a:t>
            </a:r>
            <a:r>
              <a:rPr lang="en-US" sz="2200" i="1" dirty="0">
                <a:solidFill>
                  <a:prstClr val="black"/>
                </a:solidFill>
                <a:latin typeface="Calibri"/>
                <a:cs typeface="Arial" pitchFamily="34" charset="0"/>
              </a:rPr>
              <a:t>)</a:t>
            </a:r>
            <a:endParaRPr lang="en-US" sz="2200" i="1" dirty="0">
              <a:solidFill>
                <a:prstClr val="black"/>
              </a:solidFill>
              <a:latin typeface="Calibri"/>
              <a:cs typeface="Arial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069580" y="4606789"/>
            <a:ext cx="2286000" cy="179401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334" tIns="166672" rIns="33334" bIns="166672" rtlCol="0" anchor="ctr"/>
          <a:lstStyle/>
          <a:p>
            <a:pPr algn="ctr" defTabSz="914130"/>
            <a:r>
              <a:rPr lang="en-US" sz="2600" dirty="0">
                <a:solidFill>
                  <a:prstClr val="black"/>
                </a:solidFill>
                <a:latin typeface="Calibri"/>
                <a:cs typeface="Arial" pitchFamily="34" charset="0"/>
              </a:rPr>
              <a:t>Symbolic</a:t>
            </a:r>
            <a:br>
              <a:rPr lang="en-US" sz="2600" dirty="0">
                <a:solidFill>
                  <a:prstClr val="black"/>
                </a:solidFill>
                <a:latin typeface="Calibri"/>
                <a:cs typeface="Arial" pitchFamily="34" charset="0"/>
              </a:rPr>
            </a:br>
            <a:r>
              <a:rPr lang="en-US" sz="2600" dirty="0">
                <a:solidFill>
                  <a:prstClr val="black"/>
                </a:solidFill>
                <a:latin typeface="Calibri"/>
                <a:cs typeface="Arial" pitchFamily="34" charset="0"/>
              </a:rPr>
              <a:t>execution</a:t>
            </a:r>
            <a:br>
              <a:rPr lang="en-US" sz="2600" dirty="0">
                <a:solidFill>
                  <a:prstClr val="black"/>
                </a:solidFill>
                <a:latin typeface="Calibri"/>
                <a:cs typeface="Arial" pitchFamily="34" charset="0"/>
              </a:rPr>
            </a:br>
            <a:r>
              <a:rPr lang="en-US" sz="2600" dirty="0">
                <a:solidFill>
                  <a:prstClr val="black"/>
                </a:solidFill>
                <a:latin typeface="Calibri"/>
                <a:cs typeface="Arial" pitchFamily="34" charset="0"/>
              </a:rPr>
              <a:t>of </a:t>
            </a:r>
            <a:r>
              <a:rPr lang="en-US" sz="2600" b="1" dirty="0" err="1">
                <a:solidFill>
                  <a:prstClr val="black"/>
                </a:solidFill>
                <a:latin typeface="Calibri"/>
                <a:cs typeface="Arial" pitchFamily="34" charset="0"/>
              </a:rPr>
              <a:t>packet_in</a:t>
            </a:r>
            <a:r>
              <a:rPr lang="en-US" sz="2600" b="1" dirty="0">
                <a:solidFill>
                  <a:prstClr val="black"/>
                </a:solidFill>
                <a:latin typeface="Calibri"/>
                <a:cs typeface="Arial" pitchFamily="34" charset="0"/>
              </a:rPr>
              <a:t/>
            </a:r>
            <a:br>
              <a:rPr lang="en-US" sz="2600" b="1" dirty="0">
                <a:solidFill>
                  <a:prstClr val="black"/>
                </a:solidFill>
                <a:latin typeface="Calibri"/>
                <a:cs typeface="Arial" pitchFamily="34" charset="0"/>
              </a:rPr>
            </a:br>
            <a:r>
              <a:rPr lang="en-US" sz="2600" dirty="0">
                <a:solidFill>
                  <a:prstClr val="black"/>
                </a:solidFill>
                <a:latin typeface="Calibri"/>
                <a:cs typeface="Arial" pitchFamily="34" charset="0"/>
              </a:rPr>
              <a:t>handler</a:t>
            </a:r>
          </a:p>
        </p:txBody>
      </p:sp>
      <p:sp>
        <p:nvSpPr>
          <p:cNvPr id="15" name="Flowchart: Connector 14"/>
          <p:cNvSpPr/>
          <p:nvPr/>
        </p:nvSpPr>
        <p:spPr>
          <a:xfrm>
            <a:off x="-9238" y="1228964"/>
            <a:ext cx="950976" cy="952316"/>
          </a:xfrm>
          <a:prstGeom prst="flowChartConnector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66672" rIns="0" bIns="166672" rtlCol="0" anchor="ctr"/>
          <a:lstStyle/>
          <a:p>
            <a:pPr algn="ctr" defTabSz="914130"/>
            <a:r>
              <a:rPr lang="en-US" sz="2000" dirty="0">
                <a:solidFill>
                  <a:prstClr val="black"/>
                </a:solidFill>
                <a:latin typeface="Calibri"/>
                <a:cs typeface="Arial" pitchFamily="34" charset="0"/>
              </a:rPr>
              <a:t>State</a:t>
            </a:r>
            <a:br>
              <a:rPr lang="en-US" sz="2000" dirty="0">
                <a:solidFill>
                  <a:prstClr val="black"/>
                </a:solidFill>
                <a:latin typeface="Calibri"/>
                <a:cs typeface="Arial" pitchFamily="34" charset="0"/>
              </a:rPr>
            </a:br>
            <a:r>
              <a:rPr lang="en-US" sz="2000" dirty="0">
                <a:solidFill>
                  <a:prstClr val="black"/>
                </a:solidFill>
                <a:latin typeface="Calibri"/>
                <a:cs typeface="Arial" pitchFamily="34" charset="0"/>
              </a:rPr>
              <a:t>0</a:t>
            </a:r>
            <a:endParaRPr lang="en-US" sz="2000" baseline="-25000" dirty="0">
              <a:solidFill>
                <a:prstClr val="black"/>
              </a:solidFill>
              <a:latin typeface="Calibri"/>
              <a:cs typeface="Arial" pitchFamily="34" charset="0"/>
            </a:endParaRPr>
          </a:p>
        </p:txBody>
      </p:sp>
      <p:sp>
        <p:nvSpPr>
          <p:cNvPr id="38" name="Flowchart: Connector 37"/>
          <p:cNvSpPr/>
          <p:nvPr/>
        </p:nvSpPr>
        <p:spPr>
          <a:xfrm>
            <a:off x="2590800" y="1228964"/>
            <a:ext cx="950976" cy="952316"/>
          </a:xfrm>
          <a:prstGeom prst="flowChartConnector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66672" rIns="0" bIns="166672" rtlCol="0" anchor="ctr"/>
          <a:lstStyle/>
          <a:p>
            <a:pPr algn="ctr" defTabSz="914130"/>
            <a:r>
              <a:rPr lang="en-US" sz="2000" dirty="0">
                <a:solidFill>
                  <a:prstClr val="black"/>
                </a:solidFill>
                <a:latin typeface="Calibri"/>
                <a:cs typeface="Arial" pitchFamily="34" charset="0"/>
              </a:rPr>
              <a:t>State</a:t>
            </a:r>
            <a:br>
              <a:rPr lang="en-US" sz="2000" dirty="0">
                <a:solidFill>
                  <a:prstClr val="black"/>
                </a:solidFill>
                <a:latin typeface="Calibri"/>
                <a:cs typeface="Arial" pitchFamily="34" charset="0"/>
              </a:rPr>
            </a:br>
            <a:r>
              <a:rPr lang="en-US" sz="2000" dirty="0">
                <a:solidFill>
                  <a:prstClr val="black"/>
                </a:solidFill>
                <a:latin typeface="Calibri"/>
                <a:cs typeface="Arial" pitchFamily="34" charset="0"/>
              </a:rPr>
              <a:t>1</a:t>
            </a:r>
            <a:endParaRPr lang="en-US" sz="2000" dirty="0">
              <a:solidFill>
                <a:prstClr val="black"/>
              </a:solidFill>
              <a:latin typeface="Calibri"/>
              <a:cs typeface="Arial" pitchFamily="34" charset="0"/>
            </a:endParaRPr>
          </a:p>
        </p:txBody>
      </p:sp>
      <p:cxnSp>
        <p:nvCxnSpPr>
          <p:cNvPr id="3" name="Straight Arrow Connector 2"/>
          <p:cNvCxnSpPr>
            <a:stCxn id="15" idx="6"/>
            <a:endCxn id="38" idx="2"/>
          </p:cNvCxnSpPr>
          <p:nvPr/>
        </p:nvCxnSpPr>
        <p:spPr>
          <a:xfrm>
            <a:off x="941738" y="1705122"/>
            <a:ext cx="1649062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ight Arrow 89"/>
          <p:cNvSpPr/>
          <p:nvPr/>
        </p:nvSpPr>
        <p:spPr>
          <a:xfrm>
            <a:off x="119047" y="4606789"/>
            <a:ext cx="1859280" cy="1794011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66672" rIns="0" bIns="166672" rtlCol="0" anchor="ctr"/>
          <a:lstStyle/>
          <a:p>
            <a:pPr algn="ctr" defTabSz="914130"/>
            <a:r>
              <a:rPr lang="en-US" sz="2000" dirty="0">
                <a:solidFill>
                  <a:prstClr val="white"/>
                </a:solidFill>
                <a:latin typeface="Calibri"/>
                <a:cs typeface="Arial" pitchFamily="34" charset="0"/>
              </a:rPr>
              <a:t>Controller state 1</a:t>
            </a:r>
            <a:endParaRPr lang="en-US" sz="2000" dirty="0">
              <a:solidFill>
                <a:prstClr val="white"/>
              </a:solidFill>
              <a:latin typeface="Calibri"/>
              <a:cs typeface="Arial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250842" y="851596"/>
            <a:ext cx="3159070" cy="1329684"/>
            <a:chOff x="3250842" y="851596"/>
            <a:chExt cx="3159070" cy="1329684"/>
          </a:xfrm>
        </p:grpSpPr>
        <p:sp>
          <p:nvSpPr>
            <p:cNvPr id="22" name="Flowchart: Connector 21"/>
            <p:cNvSpPr/>
            <p:nvPr/>
          </p:nvSpPr>
          <p:spPr>
            <a:xfrm>
              <a:off x="5458936" y="1228964"/>
              <a:ext cx="950976" cy="952316"/>
            </a:xfrm>
            <a:prstGeom prst="flowChartConnector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166672" rIns="0" bIns="166672" rtlCol="0" anchor="ctr"/>
            <a:lstStyle/>
            <a:p>
              <a:pPr algn="ctr" defTabSz="914130"/>
              <a:r>
                <a:rPr lang="en-US" sz="2000" dirty="0">
                  <a:solidFill>
                    <a:prstClr val="black"/>
                  </a:solidFill>
                  <a:latin typeface="Calibri"/>
                  <a:cs typeface="Arial" pitchFamily="34" charset="0"/>
                </a:rPr>
                <a:t>State</a:t>
              </a:r>
              <a:br>
                <a:rPr lang="en-US" sz="2000" dirty="0">
                  <a:solidFill>
                    <a:prstClr val="black"/>
                  </a:solidFill>
                  <a:latin typeface="Calibri"/>
                  <a:cs typeface="Arial" pitchFamily="34" charset="0"/>
                </a:rPr>
              </a:br>
              <a:r>
                <a:rPr lang="en-US" sz="2000" dirty="0">
                  <a:solidFill>
                    <a:prstClr val="black"/>
                  </a:solidFill>
                  <a:latin typeface="Calibri"/>
                  <a:cs typeface="Arial" pitchFamily="34" charset="0"/>
                </a:rPr>
                <a:t>2</a:t>
              </a:r>
              <a:endParaRPr lang="en-US" sz="2000" dirty="0">
                <a:solidFill>
                  <a:prstClr val="black"/>
                </a:solidFill>
                <a:latin typeface="Calibri"/>
                <a:cs typeface="Arial" pitchFamily="34" charset="0"/>
              </a:endParaRPr>
            </a:p>
          </p:txBody>
        </p:sp>
        <p:cxnSp>
          <p:nvCxnSpPr>
            <p:cNvPr id="40" name="Straight Arrow Connector 39"/>
            <p:cNvCxnSpPr>
              <a:stCxn id="38" idx="6"/>
              <a:endCxn id="22" idx="2"/>
            </p:cNvCxnSpPr>
            <p:nvPr/>
          </p:nvCxnSpPr>
          <p:spPr>
            <a:xfrm>
              <a:off x="3541776" y="1705122"/>
              <a:ext cx="191716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3250842" y="851596"/>
              <a:ext cx="2495494" cy="952152"/>
            </a:xfrm>
            <a:prstGeom prst="rect">
              <a:avLst/>
            </a:prstGeom>
            <a:noFill/>
          </p:spPr>
          <p:txBody>
            <a:bodyPr wrap="none" lIns="333345" tIns="166672" rIns="333345" bIns="166672" rtlCol="0">
              <a:spAutoFit/>
            </a:bodyPr>
            <a:lstStyle/>
            <a:p>
              <a:pPr algn="ctr" defTabSz="914130"/>
              <a:r>
                <a:rPr lang="en-US" sz="2000" b="1" dirty="0">
                  <a:solidFill>
                    <a:prstClr val="black"/>
                  </a:solidFill>
                  <a:latin typeface="Calibri"/>
                  <a:cs typeface="Arial" pitchFamily="34" charset="0"/>
                </a:rPr>
                <a:t>host</a:t>
              </a:r>
              <a:r>
                <a:rPr lang="en-US" sz="2000" b="1" baseline="-25000" dirty="0">
                  <a:solidFill>
                    <a:prstClr val="black"/>
                  </a:solidFill>
                  <a:latin typeface="Calibri"/>
                  <a:cs typeface="Arial" pitchFamily="34" charset="0"/>
                </a:rPr>
                <a:t/>
              </a:r>
              <a:br>
                <a:rPr lang="en-US" sz="2000" b="1" baseline="-25000" dirty="0">
                  <a:solidFill>
                    <a:prstClr val="black"/>
                  </a:solidFill>
                  <a:latin typeface="Calibri"/>
                  <a:cs typeface="Arial" pitchFamily="34" charset="0"/>
                </a:rPr>
              </a:br>
              <a:r>
                <a:rPr lang="en-US" sz="2000" b="1" dirty="0" err="1">
                  <a:solidFill>
                    <a:prstClr val="black"/>
                  </a:solidFill>
                  <a:latin typeface="Calibri"/>
                  <a:cs typeface="Arial" pitchFamily="34" charset="0"/>
                </a:rPr>
                <a:t>discover_packets</a:t>
              </a:r>
              <a:endParaRPr lang="en-US" sz="2000" b="1" dirty="0">
                <a:solidFill>
                  <a:prstClr val="black"/>
                </a:solidFill>
                <a:latin typeface="Calibri"/>
                <a:cs typeface="Arial" pitchFamily="34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6270645" y="851596"/>
            <a:ext cx="2873355" cy="3079092"/>
            <a:chOff x="6270645" y="851596"/>
            <a:chExt cx="2873355" cy="3079092"/>
          </a:xfrm>
        </p:grpSpPr>
        <p:sp>
          <p:nvSpPr>
            <p:cNvPr id="23" name="Flowchart: Connector 22"/>
            <p:cNvSpPr/>
            <p:nvPr/>
          </p:nvSpPr>
          <p:spPr>
            <a:xfrm>
              <a:off x="8193024" y="1228964"/>
              <a:ext cx="950976" cy="952316"/>
            </a:xfrm>
            <a:prstGeom prst="flowChartConnector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166672" rIns="0" bIns="166672" rtlCol="0" anchor="ctr"/>
            <a:lstStyle/>
            <a:p>
              <a:pPr algn="ctr" defTabSz="914130"/>
              <a:r>
                <a:rPr lang="en-US" sz="2000" dirty="0">
                  <a:solidFill>
                    <a:prstClr val="black"/>
                  </a:solidFill>
                  <a:latin typeface="Calibri"/>
                  <a:cs typeface="Arial" pitchFamily="34" charset="0"/>
                </a:rPr>
                <a:t>State</a:t>
              </a:r>
              <a:br>
                <a:rPr lang="en-US" sz="2000" dirty="0">
                  <a:solidFill>
                    <a:prstClr val="black"/>
                  </a:solidFill>
                  <a:latin typeface="Calibri"/>
                  <a:cs typeface="Arial" pitchFamily="34" charset="0"/>
                </a:rPr>
              </a:br>
              <a:r>
                <a:rPr lang="en-US" sz="2000" dirty="0">
                  <a:solidFill>
                    <a:prstClr val="black"/>
                  </a:solidFill>
                  <a:latin typeface="Calibri"/>
                  <a:cs typeface="Arial" pitchFamily="34" charset="0"/>
                </a:rPr>
                <a:t>3</a:t>
              </a:r>
              <a:endParaRPr lang="en-US" sz="2000" dirty="0">
                <a:solidFill>
                  <a:prstClr val="black"/>
                </a:solidFill>
                <a:latin typeface="Calibri"/>
                <a:cs typeface="Arial" pitchFamily="34" charset="0"/>
              </a:endParaRPr>
            </a:p>
          </p:txBody>
        </p:sp>
        <p:cxnSp>
          <p:nvCxnSpPr>
            <p:cNvPr id="25" name="Straight Arrow Connector 24"/>
            <p:cNvCxnSpPr>
              <a:stCxn id="22" idx="6"/>
              <a:endCxn id="23" idx="2"/>
            </p:cNvCxnSpPr>
            <p:nvPr/>
          </p:nvCxnSpPr>
          <p:spPr>
            <a:xfrm>
              <a:off x="6409912" y="1705122"/>
              <a:ext cx="178311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>
              <a:stCxn id="22" idx="5"/>
              <a:endCxn id="61" idx="2"/>
            </p:cNvCxnSpPr>
            <p:nvPr/>
          </p:nvCxnSpPr>
          <p:spPr>
            <a:xfrm>
              <a:off x="6270645" y="2041817"/>
              <a:ext cx="1922379" cy="1412713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/>
            <p:cNvSpPr txBox="1"/>
            <p:nvPr/>
          </p:nvSpPr>
          <p:spPr>
            <a:xfrm>
              <a:off x="6329024" y="851596"/>
              <a:ext cx="1891804" cy="952152"/>
            </a:xfrm>
            <a:prstGeom prst="rect">
              <a:avLst/>
            </a:prstGeom>
            <a:noFill/>
          </p:spPr>
          <p:txBody>
            <a:bodyPr wrap="none" lIns="333345" tIns="166672" rIns="333345" bIns="166672" rtlCol="0">
              <a:spAutoFit/>
            </a:bodyPr>
            <a:lstStyle/>
            <a:p>
              <a:pPr algn="ctr" defTabSz="914130"/>
              <a:r>
                <a:rPr lang="en-US" sz="2000" b="1" dirty="0">
                  <a:solidFill>
                    <a:prstClr val="black"/>
                  </a:solidFill>
                  <a:latin typeface="Calibri"/>
                  <a:cs typeface="Arial" pitchFamily="34" charset="0"/>
                </a:rPr>
                <a:t>host</a:t>
              </a:r>
              <a:r>
                <a:rPr lang="en-US" sz="2000" b="1" baseline="-25000" dirty="0">
                  <a:solidFill>
                    <a:prstClr val="black"/>
                  </a:solidFill>
                  <a:latin typeface="Calibri"/>
                  <a:cs typeface="Arial" pitchFamily="34" charset="0"/>
                </a:rPr>
                <a:t/>
              </a:r>
              <a:br>
                <a:rPr lang="en-US" sz="2000" b="1" baseline="-25000" dirty="0">
                  <a:solidFill>
                    <a:prstClr val="black"/>
                  </a:solidFill>
                  <a:latin typeface="Calibri"/>
                  <a:cs typeface="Arial" pitchFamily="34" charset="0"/>
                </a:rPr>
              </a:br>
              <a:r>
                <a:rPr lang="en-US" sz="2000" b="1" dirty="0">
                  <a:solidFill>
                    <a:prstClr val="black"/>
                  </a:solidFill>
                  <a:latin typeface="Calibri"/>
                  <a:cs typeface="Arial" pitchFamily="34" charset="0"/>
                </a:rPr>
                <a:t>send(</a:t>
              </a:r>
              <a:r>
                <a:rPr lang="en-US" sz="2000" b="1" dirty="0" err="1">
                  <a:solidFill>
                    <a:srgbClr val="0070C0"/>
                  </a:solidFill>
                  <a:latin typeface="Calibri"/>
                  <a:cs typeface="Arial" pitchFamily="34" charset="0"/>
                </a:rPr>
                <a:t>pkt</a:t>
              </a:r>
              <a:r>
                <a:rPr lang="en-US" sz="2000" b="1" dirty="0">
                  <a:solidFill>
                    <a:srgbClr val="0070C0"/>
                  </a:solidFill>
                  <a:latin typeface="Calibri"/>
                  <a:cs typeface="Arial" pitchFamily="34" charset="0"/>
                </a:rPr>
                <a:t> B</a:t>
              </a:r>
              <a:r>
                <a:rPr lang="en-US" sz="2000" b="1" dirty="0">
                  <a:solidFill>
                    <a:prstClr val="black"/>
                  </a:solidFill>
                  <a:latin typeface="Calibri"/>
                  <a:cs typeface="Arial" pitchFamily="34" charset="0"/>
                </a:rPr>
                <a:t>)</a:t>
              </a:r>
              <a:endParaRPr lang="en-US" sz="2000" b="1" dirty="0">
                <a:solidFill>
                  <a:prstClr val="black"/>
                </a:solidFill>
                <a:latin typeface="Calibri"/>
                <a:cs typeface="Arial" pitchFamily="34" charset="0"/>
              </a:endParaRPr>
            </a:p>
          </p:txBody>
        </p:sp>
        <p:sp>
          <p:nvSpPr>
            <p:cNvPr id="61" name="Flowchart: Connector 60"/>
            <p:cNvSpPr/>
            <p:nvPr/>
          </p:nvSpPr>
          <p:spPr>
            <a:xfrm>
              <a:off x="8193024" y="2978372"/>
              <a:ext cx="950976" cy="952316"/>
            </a:xfrm>
            <a:prstGeom prst="flowChartConnector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166672" rIns="0" bIns="166672" rtlCol="0" anchor="ctr"/>
            <a:lstStyle/>
            <a:p>
              <a:pPr algn="ctr" defTabSz="914130"/>
              <a:r>
                <a:rPr lang="en-US" sz="2000" dirty="0">
                  <a:solidFill>
                    <a:prstClr val="black"/>
                  </a:solidFill>
                  <a:latin typeface="Calibri"/>
                  <a:cs typeface="Arial" pitchFamily="34" charset="0"/>
                </a:rPr>
                <a:t>State</a:t>
              </a:r>
              <a:br>
                <a:rPr lang="en-US" sz="2000" dirty="0">
                  <a:solidFill>
                    <a:prstClr val="black"/>
                  </a:solidFill>
                  <a:latin typeface="Calibri"/>
                  <a:cs typeface="Arial" pitchFamily="34" charset="0"/>
                </a:rPr>
              </a:br>
              <a:r>
                <a:rPr lang="en-US" sz="2000" dirty="0">
                  <a:solidFill>
                    <a:prstClr val="black"/>
                  </a:solidFill>
                  <a:latin typeface="Calibri"/>
                  <a:cs typeface="Arial" pitchFamily="34" charset="0"/>
                </a:rPr>
                <a:t>4</a:t>
              </a:r>
              <a:endParaRPr lang="en-US" sz="2000" dirty="0">
                <a:solidFill>
                  <a:prstClr val="black"/>
                </a:solidFill>
                <a:latin typeface="Calibri"/>
                <a:cs typeface="Arial" pitchFamily="34" charset="0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 rot="2174634">
              <a:off x="6400535" y="1891133"/>
              <a:ext cx="1883788" cy="952152"/>
            </a:xfrm>
            <a:prstGeom prst="rect">
              <a:avLst/>
            </a:prstGeom>
            <a:noFill/>
          </p:spPr>
          <p:txBody>
            <a:bodyPr wrap="none" lIns="333345" tIns="166672" rIns="333345" bIns="166672" rtlCol="0">
              <a:spAutoFit/>
            </a:bodyPr>
            <a:lstStyle/>
            <a:p>
              <a:pPr algn="ctr" defTabSz="914130"/>
              <a:r>
                <a:rPr lang="en-US" sz="2000" b="1" dirty="0">
                  <a:solidFill>
                    <a:prstClr val="black"/>
                  </a:solidFill>
                  <a:latin typeface="Calibri"/>
                  <a:cs typeface="Arial" pitchFamily="34" charset="0"/>
                </a:rPr>
                <a:t>host</a:t>
              </a:r>
              <a:r>
                <a:rPr lang="en-US" sz="2000" b="1" baseline="-25000" dirty="0">
                  <a:solidFill>
                    <a:prstClr val="black"/>
                  </a:solidFill>
                  <a:latin typeface="Calibri"/>
                  <a:cs typeface="Arial" pitchFamily="34" charset="0"/>
                </a:rPr>
                <a:t/>
              </a:r>
              <a:br>
                <a:rPr lang="en-US" sz="2000" b="1" baseline="-25000" dirty="0">
                  <a:solidFill>
                    <a:prstClr val="black"/>
                  </a:solidFill>
                  <a:latin typeface="Calibri"/>
                  <a:cs typeface="Arial" pitchFamily="34" charset="0"/>
                </a:rPr>
              </a:br>
              <a:r>
                <a:rPr lang="en-US" sz="2000" b="1" dirty="0">
                  <a:solidFill>
                    <a:prstClr val="black"/>
                  </a:solidFill>
                  <a:latin typeface="Calibri"/>
                  <a:cs typeface="Arial" pitchFamily="34" charset="0"/>
                </a:rPr>
                <a:t>send(</a:t>
              </a:r>
              <a:r>
                <a:rPr lang="en-US" sz="2000" b="1" dirty="0" err="1">
                  <a:solidFill>
                    <a:srgbClr val="7030A0"/>
                  </a:solidFill>
                  <a:latin typeface="Calibri"/>
                  <a:cs typeface="Arial" pitchFamily="34" charset="0"/>
                </a:rPr>
                <a:t>pkt</a:t>
              </a:r>
              <a:r>
                <a:rPr lang="en-US" sz="2000" b="1" dirty="0">
                  <a:solidFill>
                    <a:srgbClr val="7030A0"/>
                  </a:solidFill>
                  <a:latin typeface="Calibri"/>
                  <a:cs typeface="Arial" pitchFamily="34" charset="0"/>
                </a:rPr>
                <a:t> C</a:t>
              </a:r>
              <a:r>
                <a:rPr lang="en-US" sz="2000" b="1" dirty="0">
                  <a:solidFill>
                    <a:prstClr val="black"/>
                  </a:solidFill>
                  <a:latin typeface="Calibri"/>
                  <a:cs typeface="Arial" pitchFamily="34" charset="0"/>
                </a:rPr>
                <a:t>)</a:t>
              </a:r>
              <a:endParaRPr lang="en-US" sz="2000" b="1" dirty="0">
                <a:solidFill>
                  <a:prstClr val="black"/>
                </a:solidFill>
                <a:latin typeface="Calibri"/>
                <a:cs typeface="Arial" pitchFamily="34" charset="0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15874" y="1705122"/>
            <a:ext cx="9112254" cy="4771878"/>
            <a:chOff x="15874" y="1705122"/>
            <a:chExt cx="9112254" cy="4771878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29592" y="1705122"/>
              <a:ext cx="4085208" cy="2795223"/>
            </a:xfrm>
            <a:prstGeom prst="line">
              <a:avLst/>
            </a:prstGeom>
            <a:ln w="28575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flipH="1" flipV="1">
              <a:off x="5029200" y="1705122"/>
              <a:ext cx="4098928" cy="2795223"/>
            </a:xfrm>
            <a:prstGeom prst="line">
              <a:avLst/>
            </a:prstGeom>
            <a:ln w="28575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15874" y="4500343"/>
              <a:ext cx="9112253" cy="197665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3334" tIns="166672" rIns="33334" bIns="166672" rtlCol="0" anchor="ctr"/>
            <a:lstStyle/>
            <a:p>
              <a:pPr algn="ctr" defTabSz="914130"/>
              <a:endParaRPr lang="en-US" sz="2600">
                <a:solidFill>
                  <a:prstClr val="black"/>
                </a:solidFill>
                <a:latin typeface="Calibri"/>
                <a:cs typeface="Arial" pitchFamily="34" charset="0"/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2157523" y="3575913"/>
              <a:ext cx="4828954" cy="767487"/>
            </a:xfrm>
            <a:prstGeom prst="rect">
              <a:avLst/>
            </a:prstGeom>
            <a:noFill/>
          </p:spPr>
          <p:txBody>
            <a:bodyPr wrap="none" lIns="333345" tIns="166672" rIns="333345" bIns="166672" rtlCol="0">
              <a:spAutoFit/>
            </a:bodyPr>
            <a:lstStyle/>
            <a:p>
              <a:pPr algn="ctr" defTabSz="914130"/>
              <a:r>
                <a:rPr lang="en-US" sz="2800" b="1" i="1" dirty="0" err="1">
                  <a:solidFill>
                    <a:prstClr val="black"/>
                  </a:solidFill>
                  <a:latin typeface="Calibri"/>
                  <a:cs typeface="Arial" pitchFamily="34" charset="0"/>
                </a:rPr>
                <a:t>discover_packets</a:t>
              </a:r>
              <a:r>
                <a:rPr lang="en-US" sz="2800" b="1" dirty="0">
                  <a:solidFill>
                    <a:prstClr val="black"/>
                  </a:solidFill>
                  <a:latin typeface="Calibri"/>
                  <a:cs typeface="Arial" pitchFamily="34" charset="0"/>
                </a:rPr>
                <a:t> transition:</a:t>
              </a:r>
            </a:p>
          </p:txBody>
        </p:sp>
      </p:grpSp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81000" y="0"/>
            <a:ext cx="8382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Combining SE with Model Checking</a:t>
            </a:r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6F19-1D91-4AB6-A289-00E8E86BAF50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29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83915" y="2376064"/>
            <a:ext cx="2968885" cy="1055608"/>
          </a:xfrm>
          <a:prstGeom prst="wedgeRoundRectCallout">
            <a:avLst>
              <a:gd name="adj1" fmla="val 21314"/>
              <a:gd name="adj2" fmla="val -102941"/>
              <a:gd name="adj3" fmla="val 16667"/>
            </a:avLst>
          </a:prstGeom>
          <a:solidFill>
            <a:schemeClr val="accent3">
              <a:lumMod val="20000"/>
              <a:lumOff val="80000"/>
            </a:schemeClr>
          </a:solidFill>
          <a:ln w="57150">
            <a:solidFill>
              <a:schemeClr val="accent3">
                <a:lumMod val="75000"/>
              </a:schemeClr>
            </a:solidFill>
          </a:ln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defRPr sz="2800"/>
            </a:lvl1pPr>
          </a:lstStyle>
          <a:p>
            <a:pPr defTabSz="914130"/>
            <a:r>
              <a:rPr lang="en-US" dirty="0">
                <a:solidFill>
                  <a:prstClr val="black"/>
                </a:solidFill>
                <a:latin typeface="Calibri"/>
              </a:rPr>
              <a:t>Controller state changes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837014" y="851596"/>
            <a:ext cx="1903024" cy="952152"/>
          </a:xfrm>
          <a:prstGeom prst="rect">
            <a:avLst/>
          </a:prstGeom>
          <a:noFill/>
        </p:spPr>
        <p:txBody>
          <a:bodyPr wrap="none" lIns="333345" tIns="166672" rIns="333345" bIns="166672" rtlCol="0">
            <a:spAutoFit/>
          </a:bodyPr>
          <a:lstStyle/>
          <a:p>
            <a:pPr algn="ctr" defTabSz="914130"/>
            <a:r>
              <a:rPr lang="en-US" sz="2000" b="1" dirty="0">
                <a:solidFill>
                  <a:prstClr val="black"/>
                </a:solidFill>
                <a:latin typeface="Calibri"/>
                <a:cs typeface="Arial" pitchFamily="34" charset="0"/>
              </a:rPr>
              <a:t>host</a:t>
            </a:r>
            <a:r>
              <a:rPr lang="en-US" sz="2000" b="1" baseline="-25000" dirty="0">
                <a:solidFill>
                  <a:prstClr val="black"/>
                </a:solidFill>
                <a:latin typeface="Calibri"/>
                <a:cs typeface="Arial" pitchFamily="34" charset="0"/>
              </a:rPr>
              <a:t/>
            </a:r>
            <a:br>
              <a:rPr lang="en-US" sz="2000" b="1" baseline="-25000" dirty="0">
                <a:solidFill>
                  <a:prstClr val="black"/>
                </a:solidFill>
                <a:latin typeface="Calibri"/>
                <a:cs typeface="Arial" pitchFamily="34" charset="0"/>
              </a:rPr>
            </a:br>
            <a:r>
              <a:rPr lang="en-US" sz="2000" b="1" dirty="0">
                <a:solidFill>
                  <a:prstClr val="black"/>
                </a:solidFill>
                <a:latin typeface="Calibri"/>
                <a:cs typeface="Arial" pitchFamily="34" charset="0"/>
              </a:rPr>
              <a:t>send(</a:t>
            </a:r>
            <a:r>
              <a:rPr lang="en-US" sz="2000" b="1" dirty="0" err="1">
                <a:solidFill>
                  <a:prstClr val="black"/>
                </a:solidFill>
                <a:latin typeface="Calibri"/>
                <a:cs typeface="Arial" pitchFamily="34" charset="0"/>
              </a:rPr>
              <a:t>pkt</a:t>
            </a:r>
            <a:r>
              <a:rPr lang="en-US" sz="2000" b="1" dirty="0">
                <a:solidFill>
                  <a:prstClr val="black"/>
                </a:solidFill>
                <a:latin typeface="Calibri"/>
                <a:cs typeface="Arial" pitchFamily="34" charset="0"/>
              </a:rPr>
              <a:t> A)</a:t>
            </a:r>
            <a:endParaRPr lang="en-US" sz="2000" b="1" dirty="0">
              <a:solidFill>
                <a:prstClr val="black"/>
              </a:solidFill>
              <a:latin typeface="Calibri"/>
              <a:cs typeface="Arial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25 Apr 2012</a:t>
            </a:r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NSDI'12</a:t>
            </a:r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612839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10" grpId="0" animBg="1"/>
      <p:bldP spid="18" grpId="0" animBg="1"/>
      <p:bldP spid="90" grpId="0" animBg="1"/>
      <p:bldP spid="5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Last Time on 590.04….</a:t>
            </a:r>
            <a:endParaRPr lang="en-US" dirty="0"/>
          </a:p>
        </p:txBody>
      </p:sp>
      <p:sp>
        <p:nvSpPr>
          <p:cNvPr id="5" name="Parallelogram 4"/>
          <p:cNvSpPr/>
          <p:nvPr/>
        </p:nvSpPr>
        <p:spPr>
          <a:xfrm>
            <a:off x="2142009" y="5630927"/>
            <a:ext cx="1117516" cy="476908"/>
          </a:xfrm>
          <a:prstGeom prst="parallelogram">
            <a:avLst>
              <a:gd name="adj" fmla="val 65000"/>
            </a:avLst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>
            <a:stCxn id="20" idx="0"/>
            <a:endCxn id="47" idx="0"/>
          </p:cNvCxnSpPr>
          <p:nvPr/>
        </p:nvCxnSpPr>
        <p:spPr>
          <a:xfrm>
            <a:off x="3754136" y="3680882"/>
            <a:ext cx="60640" cy="1318153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 flipV="1">
            <a:off x="2672886" y="5896154"/>
            <a:ext cx="1117983" cy="21168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3790869" y="5896154"/>
            <a:ext cx="1220884" cy="21168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708905" y="5847093"/>
            <a:ext cx="2157591" cy="4906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2846219" y="5189997"/>
            <a:ext cx="960634" cy="750031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47" idx="2"/>
          </p:cNvCxnSpPr>
          <p:nvPr/>
        </p:nvCxnSpPr>
        <p:spPr>
          <a:xfrm flipH="1">
            <a:off x="3806853" y="5380035"/>
            <a:ext cx="7923" cy="635634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806853" y="5189997"/>
            <a:ext cx="1059643" cy="82193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Parallelogram 19"/>
          <p:cNvSpPr/>
          <p:nvPr/>
        </p:nvSpPr>
        <p:spPr>
          <a:xfrm>
            <a:off x="2854817" y="3680882"/>
            <a:ext cx="1798638" cy="381000"/>
          </a:xfrm>
          <a:prstGeom prst="parallelogram">
            <a:avLst>
              <a:gd name="adj" fmla="val 65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629517" y="3738032"/>
            <a:ext cx="249238" cy="114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3223117" y="3890432"/>
            <a:ext cx="249238" cy="114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3959717" y="3890432"/>
            <a:ext cx="249238" cy="114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/>
          <p:cNvCxnSpPr>
            <a:stCxn id="21" idx="5"/>
            <a:endCxn id="23" idx="1"/>
          </p:cNvCxnSpPr>
          <p:nvPr/>
        </p:nvCxnSpPr>
        <p:spPr>
          <a:xfrm>
            <a:off x="3842255" y="3835593"/>
            <a:ext cx="153962" cy="715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23" idx="2"/>
            <a:endCxn id="22" idx="6"/>
          </p:cNvCxnSpPr>
          <p:nvPr/>
        </p:nvCxnSpPr>
        <p:spPr>
          <a:xfrm flipH="1">
            <a:off x="3472355" y="3947582"/>
            <a:ext cx="4873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2" idx="7"/>
            <a:endCxn id="21" idx="3"/>
          </p:cNvCxnSpPr>
          <p:nvPr/>
        </p:nvCxnSpPr>
        <p:spPr>
          <a:xfrm flipV="1">
            <a:off x="3435855" y="3835593"/>
            <a:ext cx="230162" cy="715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ounded Rectangle 36"/>
          <p:cNvSpPr/>
          <p:nvPr/>
        </p:nvSpPr>
        <p:spPr>
          <a:xfrm>
            <a:off x="2288165" y="3214508"/>
            <a:ext cx="808038" cy="3048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App</a:t>
            </a:r>
            <a:endParaRPr lang="en-US" sz="2000" dirty="0"/>
          </a:p>
        </p:txBody>
      </p:sp>
      <p:sp>
        <p:nvSpPr>
          <p:cNvPr id="38" name="Rounded Rectangle 37"/>
          <p:cNvSpPr/>
          <p:nvPr/>
        </p:nvSpPr>
        <p:spPr>
          <a:xfrm>
            <a:off x="3404179" y="3214508"/>
            <a:ext cx="808038" cy="3048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App</a:t>
            </a:r>
            <a:endParaRPr lang="en-US" sz="2000" dirty="0"/>
          </a:p>
        </p:txBody>
      </p:sp>
      <p:sp>
        <p:nvSpPr>
          <p:cNvPr id="39" name="Rounded Rectangle 38"/>
          <p:cNvSpPr/>
          <p:nvPr/>
        </p:nvSpPr>
        <p:spPr>
          <a:xfrm>
            <a:off x="4593217" y="3214508"/>
            <a:ext cx="808038" cy="3048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App</a:t>
            </a:r>
            <a:endParaRPr lang="en-US" sz="2000" dirty="0"/>
          </a:p>
        </p:txBody>
      </p:sp>
      <p:sp>
        <p:nvSpPr>
          <p:cNvPr id="42" name="TextBox 41"/>
          <p:cNvSpPr txBox="1"/>
          <p:nvPr/>
        </p:nvSpPr>
        <p:spPr>
          <a:xfrm>
            <a:off x="662023" y="3680882"/>
            <a:ext cx="1633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Physical View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48064" y="5646337"/>
            <a:ext cx="1493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Device State</a:t>
            </a:r>
            <a:endParaRPr lang="en-US" dirty="0">
              <a:latin typeface="Helvetica"/>
              <a:cs typeface="Helvetica"/>
            </a:endParaRPr>
          </a:p>
        </p:txBody>
      </p:sp>
      <p:grpSp>
        <p:nvGrpSpPr>
          <p:cNvPr id="45" name="Group 44"/>
          <p:cNvGrpSpPr/>
          <p:nvPr/>
        </p:nvGrpSpPr>
        <p:grpSpPr>
          <a:xfrm>
            <a:off x="733547" y="2757308"/>
            <a:ext cx="4596906" cy="386893"/>
            <a:chOff x="662023" y="1490132"/>
            <a:chExt cx="4596906" cy="386893"/>
          </a:xfrm>
        </p:grpSpPr>
        <p:sp>
          <p:nvSpPr>
            <p:cNvPr id="56" name="Vertical Scroll 55"/>
            <p:cNvSpPr/>
            <p:nvPr/>
          </p:nvSpPr>
          <p:spPr>
            <a:xfrm>
              <a:off x="2301549" y="1490132"/>
              <a:ext cx="661036" cy="342900"/>
            </a:xfrm>
            <a:prstGeom prst="verticalScroll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Vertical Scroll 56"/>
            <p:cNvSpPr/>
            <p:nvPr/>
          </p:nvSpPr>
          <p:spPr>
            <a:xfrm>
              <a:off x="3423300" y="1490132"/>
              <a:ext cx="661036" cy="342900"/>
            </a:xfrm>
            <a:prstGeom prst="verticalScroll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Vertical Scroll 57"/>
            <p:cNvSpPr/>
            <p:nvPr/>
          </p:nvSpPr>
          <p:spPr>
            <a:xfrm>
              <a:off x="4597893" y="1490132"/>
              <a:ext cx="661036" cy="342900"/>
            </a:xfrm>
            <a:prstGeom prst="verticalScroll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662023" y="1507693"/>
              <a:ext cx="8004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Helvetica"/>
                  <a:cs typeface="Helvetica"/>
                </a:rPr>
                <a:t>Policy</a:t>
              </a:r>
              <a:endParaRPr lang="en-US" dirty="0">
                <a:latin typeface="Helvetica"/>
                <a:cs typeface="Helvetica"/>
              </a:endParaRPr>
            </a:p>
          </p:txBody>
        </p:sp>
      </p:grpSp>
      <p:sp>
        <p:nvSpPr>
          <p:cNvPr id="47" name="Rounded Rectangle 46"/>
          <p:cNvSpPr/>
          <p:nvPr/>
        </p:nvSpPr>
        <p:spPr>
          <a:xfrm>
            <a:off x="2586845" y="4999035"/>
            <a:ext cx="2455862" cy="3810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 smtClean="0"/>
              <a:t>Veriflow</a:t>
            </a:r>
            <a:r>
              <a:rPr lang="en-US" sz="2000" dirty="0" err="1" smtClean="0"/>
              <a:t>|H.A.S.|Libra</a:t>
            </a:r>
            <a:endParaRPr lang="en-US" sz="2000" dirty="0"/>
          </a:p>
        </p:txBody>
      </p:sp>
      <p:pic>
        <p:nvPicPr>
          <p:cNvPr id="48" name="Picture 14" descr="router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2762" y="5478853"/>
            <a:ext cx="817563" cy="817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" name="Picture 14" descr="router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5557" y="5802585"/>
            <a:ext cx="817563" cy="817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" name="Picture 14" descr="router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58" y="5510974"/>
            <a:ext cx="817563" cy="817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" name="Parallelogram 53"/>
          <p:cNvSpPr/>
          <p:nvPr/>
        </p:nvSpPr>
        <p:spPr>
          <a:xfrm>
            <a:off x="3265970" y="5935348"/>
            <a:ext cx="1117516" cy="476908"/>
          </a:xfrm>
          <a:prstGeom prst="parallelogram">
            <a:avLst>
              <a:gd name="adj" fmla="val 65000"/>
            </a:avLst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Parallelogram 54"/>
          <p:cNvSpPr/>
          <p:nvPr/>
        </p:nvSpPr>
        <p:spPr>
          <a:xfrm>
            <a:off x="4369780" y="5668830"/>
            <a:ext cx="1117516" cy="476908"/>
          </a:xfrm>
          <a:prstGeom prst="parallelogram">
            <a:avLst>
              <a:gd name="adj" fmla="val 65000"/>
            </a:avLst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Connector 60"/>
          <p:cNvCxnSpPr/>
          <p:nvPr/>
        </p:nvCxnSpPr>
        <p:spPr>
          <a:xfrm flipH="1">
            <a:off x="6198931" y="4046400"/>
            <a:ext cx="4873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ounded Rectangle 61"/>
          <p:cNvSpPr/>
          <p:nvPr/>
        </p:nvSpPr>
        <p:spPr>
          <a:xfrm>
            <a:off x="2578922" y="4360411"/>
            <a:ext cx="2455862" cy="3810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Network OS</a:t>
            </a:r>
            <a:endParaRPr lang="en-US" sz="2000" dirty="0"/>
          </a:p>
        </p:txBody>
      </p:sp>
      <p:sp>
        <p:nvSpPr>
          <p:cNvPr id="64" name="TextBox 63"/>
          <p:cNvSpPr txBox="1"/>
          <p:nvPr/>
        </p:nvSpPr>
        <p:spPr>
          <a:xfrm>
            <a:off x="5648598" y="4999035"/>
            <a:ext cx="28036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Invariant has been violated!</a:t>
            </a:r>
          </a:p>
          <a:p>
            <a:r>
              <a:rPr lang="en-US" dirty="0" smtClean="0"/>
              <a:t>There’s a bug. What Next?</a:t>
            </a:r>
            <a:endParaRPr lang="en-US" dirty="0"/>
          </a:p>
        </p:txBody>
      </p:sp>
      <p:sp>
        <p:nvSpPr>
          <p:cNvPr id="3" name="Left Arrow 2"/>
          <p:cNvSpPr/>
          <p:nvPr/>
        </p:nvSpPr>
        <p:spPr>
          <a:xfrm>
            <a:off x="5799667" y="3069160"/>
            <a:ext cx="1552223" cy="536681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Left Arrow 39"/>
          <p:cNvSpPr/>
          <p:nvPr/>
        </p:nvSpPr>
        <p:spPr>
          <a:xfrm>
            <a:off x="5910181" y="4360411"/>
            <a:ext cx="1552223" cy="536681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142009" y="3144200"/>
            <a:ext cx="3657658" cy="175289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820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Model Checking Scalability </a:t>
            </a:r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574060" y="1481929"/>
            <a:ext cx="3510236" cy="1836742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885066" y="1695271"/>
            <a:ext cx="2888227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en-US" sz="2800" dirty="0" smtClean="0">
                <a:solidFill>
                  <a:prstClr val="white"/>
                </a:solidFill>
              </a:rPr>
              <a:t>Huge space of</a:t>
            </a:r>
            <a:br>
              <a:rPr lang="en-US" sz="2800" dirty="0" smtClean="0">
                <a:solidFill>
                  <a:prstClr val="white"/>
                </a:solidFill>
              </a:rPr>
            </a:br>
            <a:r>
              <a:rPr lang="en-US" sz="2800" dirty="0" smtClean="0">
                <a:solidFill>
                  <a:prstClr val="white"/>
                </a:solidFill>
              </a:rPr>
              <a:t>possible</a:t>
            </a:r>
            <a:br>
              <a:rPr lang="en-US" sz="2800" dirty="0" smtClean="0">
                <a:solidFill>
                  <a:prstClr val="white"/>
                </a:solidFill>
              </a:rPr>
            </a:br>
            <a:r>
              <a:rPr lang="en-US" sz="2800" b="1" dirty="0" smtClean="0">
                <a:solidFill>
                  <a:prstClr val="white"/>
                </a:solidFill>
              </a:rPr>
              <a:t>packets</a:t>
            </a:r>
            <a:endParaRPr lang="en-US" sz="2800" b="1" dirty="0">
              <a:solidFill>
                <a:prstClr val="white"/>
              </a:solidFill>
            </a:endParaRPr>
          </a:p>
          <a:p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5064782" y="1481929"/>
            <a:ext cx="3510236" cy="1836742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5304905" y="1695271"/>
            <a:ext cx="3029997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en-US" sz="2800" dirty="0" smtClean="0">
                <a:solidFill>
                  <a:prstClr val="white"/>
                </a:solidFill>
              </a:rPr>
              <a:t>Huge space of</a:t>
            </a:r>
            <a:br>
              <a:rPr lang="en-US" sz="2800" dirty="0" smtClean="0">
                <a:solidFill>
                  <a:prstClr val="white"/>
                </a:solidFill>
              </a:rPr>
            </a:br>
            <a:r>
              <a:rPr lang="en-US" sz="2800" dirty="0" smtClean="0">
                <a:solidFill>
                  <a:prstClr val="white"/>
                </a:solidFill>
              </a:rPr>
              <a:t>possible</a:t>
            </a:r>
            <a:br>
              <a:rPr lang="en-US" sz="2800" dirty="0" smtClean="0">
                <a:solidFill>
                  <a:prstClr val="white"/>
                </a:solidFill>
              </a:rPr>
            </a:br>
            <a:r>
              <a:rPr lang="en-US" sz="2800" b="1" dirty="0" smtClean="0">
                <a:solidFill>
                  <a:prstClr val="white"/>
                </a:solidFill>
              </a:rPr>
              <a:t>event orderings</a:t>
            </a:r>
            <a:endParaRPr lang="en-US" sz="2800" b="1" dirty="0">
              <a:solidFill>
                <a:prstClr val="white"/>
              </a:solidFill>
            </a:endParaRPr>
          </a:p>
          <a:p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121187" y="1062335"/>
            <a:ext cx="24159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Data-plane driven</a:t>
            </a:r>
            <a:endParaRPr lang="en-US" sz="2400" dirty="0"/>
          </a:p>
        </p:txBody>
      </p:sp>
      <p:sp>
        <p:nvSpPr>
          <p:cNvPr id="27" name="TextBox 26"/>
          <p:cNvSpPr txBox="1"/>
          <p:nvPr/>
        </p:nvSpPr>
        <p:spPr>
          <a:xfrm>
            <a:off x="5045191" y="1062335"/>
            <a:ext cx="35494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Complex network behavior</a:t>
            </a:r>
            <a:endParaRPr lang="en-US" sz="2400" dirty="0"/>
          </a:p>
        </p:txBody>
      </p:sp>
      <p:grpSp>
        <p:nvGrpSpPr>
          <p:cNvPr id="10" name="Group 9"/>
          <p:cNvGrpSpPr/>
          <p:nvPr/>
        </p:nvGrpSpPr>
        <p:grpSpPr>
          <a:xfrm>
            <a:off x="228600" y="3038707"/>
            <a:ext cx="3171090" cy="2066693"/>
            <a:chOff x="228600" y="3038707"/>
            <a:chExt cx="3171090" cy="2066693"/>
          </a:xfrm>
        </p:grpSpPr>
        <p:sp>
          <p:nvSpPr>
            <p:cNvPr id="9" name="Oval Callout 8"/>
            <p:cNvSpPr/>
            <p:nvPr/>
          </p:nvSpPr>
          <p:spPr>
            <a:xfrm>
              <a:off x="228600" y="3962400"/>
              <a:ext cx="3171090" cy="1143000"/>
            </a:xfrm>
            <a:prstGeom prst="wedgeEllipseCallout">
              <a:avLst>
                <a:gd name="adj1" fmla="val 17146"/>
                <a:gd name="adj2" fmla="val -12815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</a:rPr>
                <a:t>Equivalence</a:t>
              </a:r>
              <a:br>
                <a:rPr lang="en-US" sz="2400" b="1" dirty="0">
                  <a:solidFill>
                    <a:schemeClr val="tx1"/>
                  </a:solidFill>
                </a:rPr>
              </a:br>
              <a:r>
                <a:rPr lang="en-US" sz="2400" b="1" dirty="0">
                  <a:solidFill>
                    <a:schemeClr val="tx1"/>
                  </a:solidFill>
                </a:rPr>
                <a:t>classes of</a:t>
              </a:r>
              <a:br>
                <a:rPr lang="en-US" sz="2400" b="1" dirty="0">
                  <a:solidFill>
                    <a:schemeClr val="tx1"/>
                  </a:solidFill>
                </a:rPr>
              </a:br>
              <a:r>
                <a:rPr lang="en-US" sz="2400" b="1" dirty="0">
                  <a:solidFill>
                    <a:schemeClr val="tx1"/>
                  </a:solidFill>
                </a:rPr>
                <a:t>packets</a:t>
              </a:r>
            </a:p>
          </p:txBody>
        </p:sp>
        <p:sp>
          <p:nvSpPr>
            <p:cNvPr id="8" name="Oval 7"/>
            <p:cNvSpPr/>
            <p:nvPr/>
          </p:nvSpPr>
          <p:spPr>
            <a:xfrm flipV="1">
              <a:off x="2123928" y="3038707"/>
              <a:ext cx="410500" cy="27075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6F19-1D91-4AB6-A289-00E8E86BAF50}" type="slidenum">
              <a:rPr lang="en-US" smtClean="0"/>
              <a:t>30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25 Apr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NSDI'12</a:t>
            </a:r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5759912" y="3038707"/>
            <a:ext cx="3171090" cy="2066693"/>
            <a:chOff x="5759912" y="3038707"/>
            <a:chExt cx="3171090" cy="2066693"/>
          </a:xfrm>
        </p:grpSpPr>
        <p:sp>
          <p:nvSpPr>
            <p:cNvPr id="16" name="Oval Callout 15"/>
            <p:cNvSpPr/>
            <p:nvPr/>
          </p:nvSpPr>
          <p:spPr>
            <a:xfrm flipH="1">
              <a:off x="5759912" y="3962400"/>
              <a:ext cx="3171090" cy="1143000"/>
            </a:xfrm>
            <a:prstGeom prst="wedgeEllipseCallout">
              <a:avLst>
                <a:gd name="adj1" fmla="val 17498"/>
                <a:gd name="adj2" fmla="val -127182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1"/>
                  </a:solidFill>
                </a:rPr>
                <a:t>Domain-specific search strategies</a:t>
              </a:r>
              <a:endParaRPr lang="en-US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7" name="Oval 16"/>
            <p:cNvSpPr/>
            <p:nvPr/>
          </p:nvSpPr>
          <p:spPr>
            <a:xfrm flipV="1">
              <a:off x="6614650" y="3038707"/>
              <a:ext cx="410500" cy="27075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009171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Goal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89667" y="2695821"/>
            <a:ext cx="9258195" cy="37207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Char char="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5813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398713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743200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087688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A2C816"/>
              </a:buClr>
              <a:buFont typeface="Wingdings 2" pitchFamily="18" charset="2"/>
              <a:buNone/>
            </a:pPr>
            <a:endParaRPr lang="en-US" sz="6600" dirty="0">
              <a:solidFill>
                <a:prstClr val="black">
                  <a:lumMod val="65000"/>
                  <a:lumOff val="35000"/>
                </a:prstClr>
              </a:solidFill>
              <a:latin typeface="Century Gothic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42067" y="2848221"/>
            <a:ext cx="9258195" cy="37207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6600" dirty="0" smtClean="0"/>
              <a:t>Allow </a:t>
            </a:r>
            <a:r>
              <a:rPr lang="en-US" sz="6600" dirty="0"/>
              <a:t>developers to focus on fixing the </a:t>
            </a:r>
            <a:r>
              <a:rPr lang="en-US" sz="6600" dirty="0" smtClean="0"/>
              <a:t>underlying bug</a:t>
            </a:r>
            <a:endParaRPr lang="en-US" sz="6600" dirty="0"/>
          </a:p>
          <a:p>
            <a:pPr marL="0" indent="0">
              <a:buNone/>
            </a:pP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2702791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9667" y="2178750"/>
            <a:ext cx="9217190" cy="337296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6600" dirty="0" smtClean="0"/>
              <a:t>Identify a </a:t>
            </a:r>
            <a:r>
              <a:rPr lang="en-US" sz="6600" b="1" dirty="0" smtClean="0"/>
              <a:t>minimal</a:t>
            </a:r>
            <a:r>
              <a:rPr lang="en-US" sz="6600" dirty="0" smtClean="0"/>
              <a:t> sequence of inputs that triggers the bug</a:t>
            </a:r>
          </a:p>
          <a:p>
            <a:pPr marL="0" indent="0">
              <a:buNone/>
            </a:pPr>
            <a:endParaRPr lang="en-US" sz="55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62235" y="5234007"/>
            <a:ext cx="9258195" cy="22680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Char char="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5813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398713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743200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087688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A2C816"/>
              </a:buClr>
              <a:buFont typeface="Wingdings 2" pitchFamily="18" charset="2"/>
              <a:buNone/>
            </a:pPr>
            <a:r>
              <a:rPr lang="en-US" sz="6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Century Gothic"/>
              </a:rPr>
              <a:t>in a </a:t>
            </a:r>
            <a:r>
              <a:rPr lang="en-US" sz="6600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Century Gothic"/>
              </a:rPr>
              <a:t>blackbox</a:t>
            </a:r>
            <a:r>
              <a:rPr lang="en-US" sz="6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Century Gothic"/>
              </a:rPr>
              <a:t> fashion</a:t>
            </a:r>
            <a:endParaRPr lang="en-US" sz="6600" dirty="0">
              <a:solidFill>
                <a:prstClr val="black">
                  <a:lumMod val="65000"/>
                  <a:lumOff val="35000"/>
                </a:prstClr>
              </a:solidFill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70988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8"/>
    </mc:Choice>
    <mc:Fallback xmlns="">
      <p:transition xmlns:p14="http://schemas.microsoft.com/office/powerpoint/2010/main" spd="slow" advTm="888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minimization?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99350" y="6023449"/>
            <a:ext cx="9143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dirty="0">
                <a:solidFill>
                  <a:prstClr val="black"/>
                </a:solidFill>
                <a:latin typeface="Century Gothic"/>
              </a:rPr>
              <a:t>G. A. Miller. The Magical Number Seven, Plus or </a:t>
            </a:r>
            <a:r>
              <a:rPr lang="en-US" dirty="0">
                <a:solidFill>
                  <a:prstClr val="black"/>
                </a:solidFill>
                <a:latin typeface="Century Gothic"/>
              </a:rPr>
              <a:t>Minus Two</a:t>
            </a:r>
            <a:r>
              <a:rPr lang="en-US" dirty="0">
                <a:solidFill>
                  <a:prstClr val="black"/>
                </a:solidFill>
                <a:latin typeface="Century Gothic"/>
              </a:rPr>
              <a:t>: Some Limits on Our Capacity for </a:t>
            </a:r>
            <a:r>
              <a:rPr lang="en-US" dirty="0">
                <a:solidFill>
                  <a:prstClr val="black"/>
                </a:solidFill>
                <a:latin typeface="Century Gothic"/>
              </a:rPr>
              <a:t>Processing Information</a:t>
            </a:r>
            <a:r>
              <a:rPr lang="en-US" dirty="0">
                <a:solidFill>
                  <a:prstClr val="black"/>
                </a:solidFill>
                <a:latin typeface="Century Gothic"/>
              </a:rPr>
              <a:t>. Psychological Review ’56</a:t>
            </a:r>
            <a:r>
              <a:rPr lang="en-US" dirty="0">
                <a:solidFill>
                  <a:prstClr val="black"/>
                </a:solidFill>
                <a:latin typeface="Century Gothic"/>
              </a:rPr>
              <a:t>.</a:t>
            </a:r>
            <a:endParaRPr lang="en-US" dirty="0">
              <a:solidFill>
                <a:prstClr val="black"/>
              </a:solidFill>
              <a:latin typeface="Century Gothic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42068" y="2429477"/>
            <a:ext cx="8384432" cy="37207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6600" dirty="0" smtClean="0"/>
              <a:t>Smaller event traces are easier to understand</a:t>
            </a:r>
            <a:endParaRPr lang="en-US" sz="6600" dirty="0"/>
          </a:p>
          <a:p>
            <a:pPr marL="0" indent="0">
              <a:buNone/>
            </a:pP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2424401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6096" y="2269006"/>
            <a:ext cx="9035143" cy="3670767"/>
          </a:xfrm>
        </p:spPr>
        <p:txBody>
          <a:bodyPr>
            <a:noAutofit/>
          </a:bodyPr>
          <a:lstStyle/>
          <a:p>
            <a:pPr>
              <a:buFont typeface="Arial"/>
              <a:buChar char="•"/>
            </a:pPr>
            <a:r>
              <a:rPr lang="en-US" sz="3600" dirty="0" smtClean="0">
                <a:solidFill>
                  <a:schemeClr val="bg1">
                    <a:lumMod val="85000"/>
                  </a:schemeClr>
                </a:solidFill>
              </a:rPr>
              <a:t>What are we trying to do?</a:t>
            </a:r>
          </a:p>
          <a:p>
            <a:pPr>
              <a:buFont typeface="Arial"/>
              <a:buChar char="•"/>
            </a:pPr>
            <a:endParaRPr lang="en-US" sz="3600" dirty="0" smtClean="0"/>
          </a:p>
          <a:p>
            <a:pPr>
              <a:buFont typeface="Arial"/>
              <a:buChar char="•"/>
            </a:pPr>
            <a:r>
              <a:rPr lang="en-US" sz="3600" dirty="0" smtClean="0"/>
              <a:t>How do we do it?</a:t>
            </a:r>
          </a:p>
          <a:p>
            <a:pPr>
              <a:buFont typeface="Arial"/>
              <a:buChar char="•"/>
            </a:pPr>
            <a:endParaRPr lang="en-US" sz="3600" dirty="0" smtClean="0"/>
          </a:p>
          <a:p>
            <a:pPr>
              <a:buFont typeface="Arial"/>
              <a:buChar char="•"/>
            </a:pPr>
            <a:r>
              <a:rPr lang="en-US" sz="3600" dirty="0" smtClean="0">
                <a:solidFill>
                  <a:schemeClr val="bg1">
                    <a:lumMod val="85000"/>
                  </a:schemeClr>
                </a:solidFill>
              </a:rPr>
              <a:t>Does it work?</a:t>
            </a:r>
          </a:p>
        </p:txBody>
      </p:sp>
    </p:spTree>
    <p:extLst>
      <p:ext uri="{BB962C8B-B14F-4D97-AF65-F5344CB8AC3E}">
        <p14:creationId xmlns:p14="http://schemas.microsoft.com/office/powerpoint/2010/main" val="7045833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are bugs discovered?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>
              <a:buFont typeface="Arial"/>
              <a:buChar char="•"/>
            </a:pPr>
            <a:r>
              <a:rPr lang="en-US" sz="3800" dirty="0" smtClean="0"/>
              <a:t>On developer’s local machine </a:t>
            </a:r>
          </a:p>
          <a:p>
            <a:pPr lvl="2"/>
            <a:r>
              <a:rPr lang="en-US" sz="3400" dirty="0" smtClean="0"/>
              <a:t>(unit and integration tests)</a:t>
            </a:r>
          </a:p>
          <a:p>
            <a:pPr lvl="1">
              <a:buFont typeface="Arial"/>
              <a:buChar char="•"/>
            </a:pPr>
            <a:r>
              <a:rPr lang="en-US" sz="4000" dirty="0" smtClean="0"/>
              <a:t>In production environment</a:t>
            </a:r>
          </a:p>
          <a:p>
            <a:pPr lvl="1">
              <a:buFont typeface="Arial"/>
              <a:buChar char="•"/>
            </a:pPr>
            <a:r>
              <a:rPr lang="en-US" sz="4000" dirty="0" smtClean="0"/>
              <a:t>On quality assurance </a:t>
            </a:r>
            <a:r>
              <a:rPr lang="en-US" sz="4000" dirty="0" err="1" smtClean="0"/>
              <a:t>testbed</a:t>
            </a:r>
            <a:endParaRPr lang="en-US" sz="40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4915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Oval 153"/>
          <p:cNvSpPr/>
          <p:nvPr/>
        </p:nvSpPr>
        <p:spPr>
          <a:xfrm>
            <a:off x="5928125" y="4140245"/>
            <a:ext cx="168835" cy="9978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  <a:latin typeface="Century Gothic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dirty="0" smtClean="0"/>
              <a:t>Approach: Delta Debugging</a:t>
            </a:r>
            <a:r>
              <a:rPr lang="en-US" baseline="30000" dirty="0" smtClean="0"/>
              <a:t>1</a:t>
            </a:r>
            <a:r>
              <a:rPr lang="en-US" dirty="0" smtClean="0"/>
              <a:t> Replay</a:t>
            </a:r>
            <a:endParaRPr lang="en-US" dirty="0"/>
          </a:p>
        </p:txBody>
      </p:sp>
      <p:cxnSp>
        <p:nvCxnSpPr>
          <p:cNvPr id="43" name="Straight Connector 42"/>
          <p:cNvCxnSpPr/>
          <p:nvPr/>
        </p:nvCxnSpPr>
        <p:spPr>
          <a:xfrm flipV="1">
            <a:off x="937141" y="5602943"/>
            <a:ext cx="7319657" cy="22280"/>
          </a:xfrm>
          <a:prstGeom prst="line">
            <a:avLst/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/>
          <p:cNvCxnSpPr/>
          <p:nvPr/>
        </p:nvCxnSpPr>
        <p:spPr>
          <a:xfrm flipH="1">
            <a:off x="3909762" y="2095450"/>
            <a:ext cx="804582" cy="4154766"/>
          </a:xfrm>
          <a:prstGeom prst="line">
            <a:avLst/>
          </a:prstGeom>
          <a:ln w="57150" cmpd="sng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V="1">
            <a:off x="886972" y="4185990"/>
            <a:ext cx="7319657" cy="22280"/>
          </a:xfrm>
          <a:prstGeom prst="line">
            <a:avLst/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44486" y="6467928"/>
            <a:ext cx="9143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dirty="0">
                <a:solidFill>
                  <a:prstClr val="black"/>
                </a:solidFill>
                <a:latin typeface="Century Gothic"/>
              </a:rPr>
              <a:t>1. A</a:t>
            </a:r>
            <a:r>
              <a:rPr lang="en-US" dirty="0">
                <a:solidFill>
                  <a:prstClr val="black"/>
                </a:solidFill>
                <a:latin typeface="Century Gothic"/>
              </a:rPr>
              <a:t>. </a:t>
            </a:r>
            <a:r>
              <a:rPr lang="en-US" dirty="0">
                <a:solidFill>
                  <a:prstClr val="black"/>
                </a:solidFill>
                <a:latin typeface="Century Gothic"/>
              </a:rPr>
              <a:t>Zeller et al. </a:t>
            </a:r>
            <a:r>
              <a:rPr lang="en-US" dirty="0">
                <a:solidFill>
                  <a:prstClr val="black"/>
                </a:solidFill>
                <a:latin typeface="Century Gothic"/>
              </a:rPr>
              <a:t>Simplifying and </a:t>
            </a:r>
            <a:r>
              <a:rPr lang="en-US" dirty="0">
                <a:solidFill>
                  <a:prstClr val="black"/>
                </a:solidFill>
                <a:latin typeface="Century Gothic"/>
              </a:rPr>
              <a:t>Isolating Failure</a:t>
            </a:r>
            <a:r>
              <a:rPr lang="en-US" dirty="0">
                <a:solidFill>
                  <a:prstClr val="black"/>
                </a:solidFill>
                <a:latin typeface="Century Gothic"/>
              </a:rPr>
              <a:t>-Inducing Input. IEEE TSE ’02</a:t>
            </a:r>
          </a:p>
        </p:txBody>
      </p:sp>
      <p:cxnSp>
        <p:nvCxnSpPr>
          <p:cNvPr id="95" name="Straight Connector 94"/>
          <p:cNvCxnSpPr/>
          <p:nvPr/>
        </p:nvCxnSpPr>
        <p:spPr>
          <a:xfrm flipV="1">
            <a:off x="909928" y="2787157"/>
            <a:ext cx="7319657" cy="22280"/>
          </a:xfrm>
          <a:prstGeom prst="line">
            <a:avLst/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endCxn id="108" idx="0"/>
          </p:cNvCxnSpPr>
          <p:nvPr/>
        </p:nvCxnSpPr>
        <p:spPr>
          <a:xfrm>
            <a:off x="1196753" y="2805299"/>
            <a:ext cx="450650" cy="13598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endCxn id="107" idx="3"/>
          </p:cNvCxnSpPr>
          <p:nvPr/>
        </p:nvCxnSpPr>
        <p:spPr>
          <a:xfrm flipV="1">
            <a:off x="2431143" y="4249912"/>
            <a:ext cx="405725" cy="13753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endCxn id="115" idx="0"/>
          </p:cNvCxnSpPr>
          <p:nvPr/>
        </p:nvCxnSpPr>
        <p:spPr>
          <a:xfrm>
            <a:off x="4844143" y="2809437"/>
            <a:ext cx="474489" cy="13266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endCxn id="113" idx="0"/>
          </p:cNvCxnSpPr>
          <p:nvPr/>
        </p:nvCxnSpPr>
        <p:spPr>
          <a:xfrm>
            <a:off x="6012543" y="4199177"/>
            <a:ext cx="390071" cy="135387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stCxn id="114" idx="4"/>
            <a:endCxn id="119" idx="4"/>
          </p:cNvCxnSpPr>
          <p:nvPr/>
        </p:nvCxnSpPr>
        <p:spPr>
          <a:xfrm flipV="1">
            <a:off x="6601226" y="4255487"/>
            <a:ext cx="666696" cy="139734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endCxn id="117" idx="4"/>
          </p:cNvCxnSpPr>
          <p:nvPr/>
        </p:nvCxnSpPr>
        <p:spPr>
          <a:xfrm flipV="1">
            <a:off x="7436757" y="2836667"/>
            <a:ext cx="595085" cy="133609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endCxn id="106" idx="1"/>
          </p:cNvCxnSpPr>
          <p:nvPr/>
        </p:nvCxnSpPr>
        <p:spPr>
          <a:xfrm>
            <a:off x="2431143" y="2813574"/>
            <a:ext cx="886511" cy="13594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1119308" y="2757704"/>
            <a:ext cx="168835" cy="9978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  <a:latin typeface="Century Gothic"/>
            </a:endParaRPr>
          </a:p>
        </p:txBody>
      </p:sp>
      <p:sp>
        <p:nvSpPr>
          <p:cNvPr id="104" name="Oval 103"/>
          <p:cNvSpPr/>
          <p:nvPr/>
        </p:nvSpPr>
        <p:spPr>
          <a:xfrm>
            <a:off x="2355796" y="2758117"/>
            <a:ext cx="168835" cy="9978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  <a:latin typeface="Century Gothic"/>
            </a:endParaRPr>
          </a:p>
        </p:txBody>
      </p:sp>
      <p:sp>
        <p:nvSpPr>
          <p:cNvPr id="105" name="Oval 104"/>
          <p:cNvSpPr/>
          <p:nvPr/>
        </p:nvSpPr>
        <p:spPr>
          <a:xfrm>
            <a:off x="3825344" y="2747766"/>
            <a:ext cx="168835" cy="9978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  <a:latin typeface="Century Gothic"/>
            </a:endParaRPr>
          </a:p>
        </p:txBody>
      </p:sp>
      <p:sp>
        <p:nvSpPr>
          <p:cNvPr id="106" name="Oval 105"/>
          <p:cNvSpPr/>
          <p:nvPr/>
        </p:nvSpPr>
        <p:spPr>
          <a:xfrm>
            <a:off x="3292929" y="4158377"/>
            <a:ext cx="168835" cy="9978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  <a:latin typeface="Century Gothic"/>
            </a:endParaRPr>
          </a:p>
        </p:txBody>
      </p:sp>
      <p:sp>
        <p:nvSpPr>
          <p:cNvPr id="107" name="Oval 106"/>
          <p:cNvSpPr/>
          <p:nvPr/>
        </p:nvSpPr>
        <p:spPr>
          <a:xfrm>
            <a:off x="2812143" y="4164739"/>
            <a:ext cx="168835" cy="9978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  <a:latin typeface="Century Gothic"/>
            </a:endParaRPr>
          </a:p>
        </p:txBody>
      </p:sp>
      <p:sp>
        <p:nvSpPr>
          <p:cNvPr id="108" name="Oval 107"/>
          <p:cNvSpPr/>
          <p:nvPr/>
        </p:nvSpPr>
        <p:spPr>
          <a:xfrm>
            <a:off x="1562985" y="4165155"/>
            <a:ext cx="168835" cy="9978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  <a:latin typeface="Century Gothic"/>
            </a:endParaRPr>
          </a:p>
        </p:txBody>
      </p:sp>
      <p:sp>
        <p:nvSpPr>
          <p:cNvPr id="109" name="Oval 108"/>
          <p:cNvSpPr/>
          <p:nvPr/>
        </p:nvSpPr>
        <p:spPr>
          <a:xfrm>
            <a:off x="2346725" y="5575731"/>
            <a:ext cx="168835" cy="9978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  <a:latin typeface="Century Gothic"/>
            </a:endParaRPr>
          </a:p>
        </p:txBody>
      </p:sp>
      <p:sp>
        <p:nvSpPr>
          <p:cNvPr id="110" name="Oval 109"/>
          <p:cNvSpPr/>
          <p:nvPr/>
        </p:nvSpPr>
        <p:spPr>
          <a:xfrm>
            <a:off x="1085796" y="5575330"/>
            <a:ext cx="168835" cy="9978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  <a:latin typeface="Century Gothic"/>
            </a:endParaRPr>
          </a:p>
        </p:txBody>
      </p:sp>
      <p:sp>
        <p:nvSpPr>
          <p:cNvPr id="111" name="Oval 110"/>
          <p:cNvSpPr/>
          <p:nvPr/>
        </p:nvSpPr>
        <p:spPr>
          <a:xfrm>
            <a:off x="3740927" y="5565382"/>
            <a:ext cx="168835" cy="9978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  <a:latin typeface="Century Gothic"/>
            </a:endParaRPr>
          </a:p>
        </p:txBody>
      </p:sp>
      <p:sp>
        <p:nvSpPr>
          <p:cNvPr id="112" name="Oval 111"/>
          <p:cNvSpPr/>
          <p:nvPr/>
        </p:nvSpPr>
        <p:spPr>
          <a:xfrm>
            <a:off x="4696201" y="5564505"/>
            <a:ext cx="168835" cy="9978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  <a:latin typeface="Century Gothic"/>
            </a:endParaRPr>
          </a:p>
        </p:txBody>
      </p:sp>
      <p:sp>
        <p:nvSpPr>
          <p:cNvPr id="113" name="Oval 112"/>
          <p:cNvSpPr/>
          <p:nvPr/>
        </p:nvSpPr>
        <p:spPr>
          <a:xfrm>
            <a:off x="6318196" y="5553050"/>
            <a:ext cx="168835" cy="9978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  <a:latin typeface="Century Gothic"/>
            </a:endParaRPr>
          </a:p>
        </p:txBody>
      </p:sp>
      <p:sp>
        <p:nvSpPr>
          <p:cNvPr id="114" name="Oval 113"/>
          <p:cNvSpPr/>
          <p:nvPr/>
        </p:nvSpPr>
        <p:spPr>
          <a:xfrm>
            <a:off x="6516808" y="5553050"/>
            <a:ext cx="168835" cy="9978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  <a:latin typeface="Century Gothic"/>
            </a:endParaRPr>
          </a:p>
        </p:txBody>
      </p:sp>
      <p:sp>
        <p:nvSpPr>
          <p:cNvPr id="115" name="Oval 114"/>
          <p:cNvSpPr/>
          <p:nvPr/>
        </p:nvSpPr>
        <p:spPr>
          <a:xfrm>
            <a:off x="5234214" y="4136097"/>
            <a:ext cx="168835" cy="9978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  <a:latin typeface="Century Gothic"/>
            </a:endParaRPr>
          </a:p>
        </p:txBody>
      </p:sp>
      <p:sp>
        <p:nvSpPr>
          <p:cNvPr id="116" name="Oval 115"/>
          <p:cNvSpPr/>
          <p:nvPr/>
        </p:nvSpPr>
        <p:spPr>
          <a:xfrm>
            <a:off x="4759725" y="2763681"/>
            <a:ext cx="168835" cy="9978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  <a:latin typeface="Century Gothic"/>
            </a:endParaRPr>
          </a:p>
        </p:txBody>
      </p:sp>
      <p:sp>
        <p:nvSpPr>
          <p:cNvPr id="117" name="Oval 116"/>
          <p:cNvSpPr/>
          <p:nvPr/>
        </p:nvSpPr>
        <p:spPr>
          <a:xfrm>
            <a:off x="7947424" y="2736881"/>
            <a:ext cx="168835" cy="9978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  <a:latin typeface="Century Gothic"/>
            </a:endParaRPr>
          </a:p>
        </p:txBody>
      </p:sp>
      <p:sp>
        <p:nvSpPr>
          <p:cNvPr id="118" name="Oval 117"/>
          <p:cNvSpPr/>
          <p:nvPr/>
        </p:nvSpPr>
        <p:spPr>
          <a:xfrm>
            <a:off x="7352339" y="4140245"/>
            <a:ext cx="168835" cy="9978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  <a:latin typeface="Century Gothic"/>
            </a:endParaRPr>
          </a:p>
        </p:txBody>
      </p:sp>
      <p:sp>
        <p:nvSpPr>
          <p:cNvPr id="119" name="Oval 118"/>
          <p:cNvSpPr/>
          <p:nvPr/>
        </p:nvSpPr>
        <p:spPr>
          <a:xfrm>
            <a:off x="7183504" y="4155701"/>
            <a:ext cx="168835" cy="9978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  <a:latin typeface="Century Gothic"/>
            </a:endParaRPr>
          </a:p>
        </p:txBody>
      </p:sp>
      <p:sp>
        <p:nvSpPr>
          <p:cNvPr id="120" name="Oval 119"/>
          <p:cNvSpPr/>
          <p:nvPr/>
        </p:nvSpPr>
        <p:spPr>
          <a:xfrm>
            <a:off x="6457791" y="2746335"/>
            <a:ext cx="168835" cy="9978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  <a:latin typeface="Century Gothic"/>
            </a:endParaRPr>
          </a:p>
        </p:txBody>
      </p:sp>
      <p:grpSp>
        <p:nvGrpSpPr>
          <p:cNvPr id="121" name="Group 120"/>
          <p:cNvGrpSpPr/>
          <p:nvPr/>
        </p:nvGrpSpPr>
        <p:grpSpPr>
          <a:xfrm>
            <a:off x="179676" y="2460110"/>
            <a:ext cx="4437680" cy="3790106"/>
            <a:chOff x="179676" y="2460110"/>
            <a:chExt cx="4437680" cy="3790106"/>
          </a:xfrm>
        </p:grpSpPr>
        <p:sp>
          <p:nvSpPr>
            <p:cNvPr id="36" name="Rectangle 35"/>
            <p:cNvSpPr/>
            <p:nvPr/>
          </p:nvSpPr>
          <p:spPr>
            <a:xfrm rot="10800000">
              <a:off x="179676" y="2460110"/>
              <a:ext cx="3677559" cy="3790104"/>
            </a:xfrm>
            <a:prstGeom prst="rect">
              <a:avLst/>
            </a:prstGeom>
            <a:solidFill>
              <a:schemeClr val="bg1">
                <a:lumMod val="85000"/>
                <a:alpha val="86000"/>
              </a:schemeClr>
            </a:solidFill>
            <a:ln>
              <a:noFill/>
            </a:ln>
            <a:effectLst/>
            <a:scene3d>
              <a:camera prst="obliqueTopRight"/>
              <a:lightRig rig="threePt" dir="tl"/>
            </a:scene3d>
            <a:sp3d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en-US">
                <a:solidFill>
                  <a:prstClr val="white"/>
                </a:solidFill>
                <a:latin typeface="Century Gothic"/>
              </a:endParaRPr>
            </a:p>
          </p:txBody>
        </p:sp>
        <p:sp>
          <p:nvSpPr>
            <p:cNvPr id="38" name="Right Triangle 37"/>
            <p:cNvSpPr/>
            <p:nvPr/>
          </p:nvSpPr>
          <p:spPr>
            <a:xfrm rot="16200000" flipH="1" flipV="1">
              <a:off x="2346779" y="3979639"/>
              <a:ext cx="3790105" cy="751049"/>
            </a:xfrm>
            <a:prstGeom prst="rtTriangle">
              <a:avLst/>
            </a:prstGeom>
            <a:solidFill>
              <a:schemeClr val="bg1">
                <a:lumMod val="85000"/>
                <a:alpha val="86000"/>
              </a:schemeClr>
            </a:solidFill>
            <a:ln>
              <a:noFill/>
            </a:ln>
            <a:scene3d>
              <a:camera prst="obliqueTopRight"/>
              <a:lightRig rig="threePt" dir="tl"/>
            </a:scene3d>
            <a:sp3d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en-US">
                <a:solidFill>
                  <a:prstClr val="white"/>
                </a:solidFill>
                <a:latin typeface="Century Gothic"/>
              </a:endParaRPr>
            </a:p>
          </p:txBody>
        </p:sp>
      </p:grpSp>
      <p:cxnSp>
        <p:nvCxnSpPr>
          <p:cNvPr id="127" name="Straight Connector 126"/>
          <p:cNvCxnSpPr/>
          <p:nvPr/>
        </p:nvCxnSpPr>
        <p:spPr>
          <a:xfrm>
            <a:off x="5832944" y="2095450"/>
            <a:ext cx="807363" cy="4236408"/>
          </a:xfrm>
          <a:prstGeom prst="line">
            <a:avLst/>
          </a:prstGeom>
          <a:ln w="57150" cmpd="sng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70" name="Group 169"/>
          <p:cNvGrpSpPr/>
          <p:nvPr/>
        </p:nvGrpSpPr>
        <p:grpSpPr>
          <a:xfrm>
            <a:off x="3943345" y="2460215"/>
            <a:ext cx="2647740" cy="3806440"/>
            <a:chOff x="3943345" y="2460215"/>
            <a:chExt cx="2647740" cy="3806440"/>
          </a:xfrm>
        </p:grpSpPr>
        <p:sp>
          <p:nvSpPr>
            <p:cNvPr id="136" name="Rectangle 135"/>
            <p:cNvSpPr/>
            <p:nvPr/>
          </p:nvSpPr>
          <p:spPr>
            <a:xfrm>
              <a:off x="4696201" y="2460215"/>
              <a:ext cx="1156600" cy="3790104"/>
            </a:xfrm>
            <a:prstGeom prst="rect">
              <a:avLst/>
            </a:prstGeom>
            <a:solidFill>
              <a:schemeClr val="bg1">
                <a:lumMod val="85000"/>
                <a:alpha val="86000"/>
              </a:schemeClr>
            </a:solidFill>
            <a:ln>
              <a:noFill/>
            </a:ln>
            <a:effectLst/>
            <a:scene3d>
              <a:camera prst="obliqueTopRight"/>
              <a:lightRig rig="threePt" dir="tl"/>
            </a:scene3d>
            <a:sp3d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en-US">
                <a:solidFill>
                  <a:prstClr val="white"/>
                </a:solidFill>
                <a:latin typeface="Century Gothic"/>
              </a:endParaRPr>
            </a:p>
          </p:txBody>
        </p:sp>
        <p:sp>
          <p:nvSpPr>
            <p:cNvPr id="137" name="Right Triangle 136"/>
            <p:cNvSpPr/>
            <p:nvPr/>
          </p:nvSpPr>
          <p:spPr>
            <a:xfrm>
              <a:off x="5858464" y="2484026"/>
              <a:ext cx="732621" cy="3766293"/>
            </a:xfrm>
            <a:prstGeom prst="rtTriangle">
              <a:avLst/>
            </a:prstGeom>
            <a:solidFill>
              <a:schemeClr val="bg1">
                <a:lumMod val="85000"/>
                <a:alpha val="86000"/>
              </a:schemeClr>
            </a:solidFill>
            <a:ln>
              <a:noFill/>
            </a:ln>
            <a:scene3d>
              <a:camera prst="obliqueTopRight"/>
              <a:lightRig rig="threePt" dir="tl"/>
            </a:scene3d>
            <a:sp3d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en-US">
                <a:solidFill>
                  <a:prstClr val="white"/>
                </a:solidFill>
                <a:latin typeface="Century Gothic"/>
              </a:endParaRPr>
            </a:p>
          </p:txBody>
        </p:sp>
        <p:sp>
          <p:nvSpPr>
            <p:cNvPr id="138" name="Right Triangle 137"/>
            <p:cNvSpPr/>
            <p:nvPr/>
          </p:nvSpPr>
          <p:spPr>
            <a:xfrm rot="5400000" flipH="1" flipV="1">
              <a:off x="2423817" y="3996078"/>
              <a:ext cx="3790105" cy="751049"/>
            </a:xfrm>
            <a:prstGeom prst="rtTriangle">
              <a:avLst/>
            </a:prstGeom>
            <a:solidFill>
              <a:schemeClr val="bg1">
                <a:lumMod val="85000"/>
                <a:alpha val="86000"/>
              </a:schemeClr>
            </a:solidFill>
            <a:ln>
              <a:noFill/>
            </a:ln>
            <a:scene3d>
              <a:camera prst="obliqueTopRight"/>
              <a:lightRig rig="threePt" dir="tl"/>
            </a:scene3d>
            <a:sp3d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en-US">
                <a:solidFill>
                  <a:prstClr val="white"/>
                </a:solidFill>
                <a:latin typeface="Century Gothic"/>
              </a:endParaRPr>
            </a:p>
          </p:txBody>
        </p:sp>
      </p:grpSp>
      <p:grpSp>
        <p:nvGrpSpPr>
          <p:cNvPr id="174" name="Group 173"/>
          <p:cNvGrpSpPr/>
          <p:nvPr/>
        </p:nvGrpSpPr>
        <p:grpSpPr>
          <a:xfrm>
            <a:off x="8375930" y="3034148"/>
            <a:ext cx="537883" cy="2345870"/>
            <a:chOff x="8375930" y="3097645"/>
            <a:chExt cx="537883" cy="2345870"/>
          </a:xfrm>
        </p:grpSpPr>
        <p:sp>
          <p:nvSpPr>
            <p:cNvPr id="171" name="Rectangle 170"/>
            <p:cNvSpPr/>
            <p:nvPr/>
          </p:nvSpPr>
          <p:spPr>
            <a:xfrm>
              <a:off x="8375930" y="3097645"/>
              <a:ext cx="537883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914400"/>
              <a:r>
                <a:rPr lang="en-US" sz="4400" dirty="0">
                  <a:solidFill>
                    <a:srgbClr val="00FF00"/>
                  </a:solidFill>
                  <a:latin typeface="Zapf Dingbats"/>
                  <a:ea typeface="Zapf Dingbats"/>
                  <a:cs typeface="Zapf Dingbats"/>
                </a:rPr>
                <a:t>✔</a:t>
              </a:r>
              <a:endParaRPr lang="en-US" sz="4400" dirty="0">
                <a:solidFill>
                  <a:srgbClr val="00FF00"/>
                </a:solidFill>
                <a:latin typeface="Century Gothic"/>
              </a:endParaRPr>
            </a:p>
          </p:txBody>
        </p:sp>
        <p:sp>
          <p:nvSpPr>
            <p:cNvPr id="173" name="Rectangle 172"/>
            <p:cNvSpPr/>
            <p:nvPr/>
          </p:nvSpPr>
          <p:spPr>
            <a:xfrm>
              <a:off x="8407069" y="3873442"/>
              <a:ext cx="506744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4400"/>
              <a:r>
                <a:rPr lang="en-US" sz="4400" dirty="0">
                  <a:solidFill>
                    <a:srgbClr val="FF0000"/>
                  </a:solidFill>
                  <a:latin typeface="Zapf Dingbats"/>
                  <a:ea typeface="Zapf Dingbats"/>
                  <a:cs typeface="Zapf Dingbats"/>
                </a:rPr>
                <a:t>✗</a:t>
              </a:r>
              <a:endParaRPr lang="en-US" sz="4400" dirty="0">
                <a:solidFill>
                  <a:srgbClr val="FF0000"/>
                </a:solidFill>
                <a:latin typeface="Century Gothic"/>
              </a:endParaRPr>
            </a:p>
          </p:txBody>
        </p:sp>
        <p:sp>
          <p:nvSpPr>
            <p:cNvPr id="152" name="Rectangle 151"/>
            <p:cNvSpPr/>
            <p:nvPr/>
          </p:nvSpPr>
          <p:spPr>
            <a:xfrm>
              <a:off x="8443353" y="4674074"/>
              <a:ext cx="428502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914400"/>
              <a:r>
                <a:rPr lang="en-US" sz="4400" dirty="0">
                  <a:solidFill>
                    <a:prstClr val="black"/>
                  </a:solidFill>
                  <a:latin typeface="Avenir Next Condensed Demi Bold"/>
                  <a:cs typeface="Avenir Book"/>
                </a:rPr>
                <a:t>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84766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718"/>
    </mc:Choice>
    <mc:Fallback>
      <p:transition xmlns:p14="http://schemas.microsoft.com/office/powerpoint/2010/main" spd="slow" advTm="15718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Freeform 45"/>
          <p:cNvSpPr/>
          <p:nvPr/>
        </p:nvSpPr>
        <p:spPr>
          <a:xfrm rot="21282237">
            <a:off x="3602018" y="5790091"/>
            <a:ext cx="3279271" cy="165978"/>
          </a:xfrm>
          <a:custGeom>
            <a:avLst/>
            <a:gdLst>
              <a:gd name="connsiteX0" fmla="*/ 0 w 2094271"/>
              <a:gd name="connsiteY0" fmla="*/ 294968 h 427598"/>
              <a:gd name="connsiteX1" fmla="*/ 1032387 w 2094271"/>
              <a:gd name="connsiteY1" fmla="*/ 412955 h 427598"/>
              <a:gd name="connsiteX2" fmla="*/ 2094271 w 2094271"/>
              <a:gd name="connsiteY2" fmla="*/ 0 h 427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94271" h="427598">
                <a:moveTo>
                  <a:pt x="0" y="294968"/>
                </a:moveTo>
                <a:cubicBezTo>
                  <a:pt x="341671" y="378542"/>
                  <a:pt x="683342" y="462116"/>
                  <a:pt x="1032387" y="412955"/>
                </a:cubicBezTo>
                <a:cubicBezTo>
                  <a:pt x="1381432" y="363794"/>
                  <a:pt x="1897626" y="58994"/>
                  <a:pt x="2094271" y="0"/>
                </a:cubicBezTo>
              </a:path>
            </a:pathLst>
          </a:custGeom>
          <a:noFill/>
          <a:ln>
            <a:solidFill>
              <a:srgbClr val="33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sz="1200">
              <a:solidFill>
                <a:prstClr val="white"/>
              </a:solidFill>
              <a:latin typeface="Century Gothic"/>
            </a:endParaRPr>
          </a:p>
        </p:txBody>
      </p:sp>
      <p:sp>
        <p:nvSpPr>
          <p:cNvPr id="47" name="Freeform 46"/>
          <p:cNvSpPr/>
          <p:nvPr/>
        </p:nvSpPr>
        <p:spPr>
          <a:xfrm rot="21420380">
            <a:off x="1289956" y="5814617"/>
            <a:ext cx="5847476" cy="917885"/>
          </a:xfrm>
          <a:custGeom>
            <a:avLst/>
            <a:gdLst>
              <a:gd name="connsiteX0" fmla="*/ 0 w 2094271"/>
              <a:gd name="connsiteY0" fmla="*/ 294968 h 427598"/>
              <a:gd name="connsiteX1" fmla="*/ 1032387 w 2094271"/>
              <a:gd name="connsiteY1" fmla="*/ 412955 h 427598"/>
              <a:gd name="connsiteX2" fmla="*/ 2094271 w 2094271"/>
              <a:gd name="connsiteY2" fmla="*/ 0 h 427598"/>
              <a:gd name="connsiteX0" fmla="*/ 0 w 2056644"/>
              <a:gd name="connsiteY0" fmla="*/ 18415 h 417544"/>
              <a:gd name="connsiteX1" fmla="*/ 994760 w 2056644"/>
              <a:gd name="connsiteY1" fmla="*/ 412955 h 417544"/>
              <a:gd name="connsiteX2" fmla="*/ 2056644 w 2056644"/>
              <a:gd name="connsiteY2" fmla="*/ 0 h 417544"/>
              <a:gd name="connsiteX0" fmla="*/ 0 w 2056644"/>
              <a:gd name="connsiteY0" fmla="*/ 18415 h 419452"/>
              <a:gd name="connsiteX1" fmla="*/ 994760 w 2056644"/>
              <a:gd name="connsiteY1" fmla="*/ 412955 h 419452"/>
              <a:gd name="connsiteX2" fmla="*/ 2056644 w 2056644"/>
              <a:gd name="connsiteY2" fmla="*/ 0 h 419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56644" h="419452">
                <a:moveTo>
                  <a:pt x="0" y="18415"/>
                </a:moveTo>
                <a:cubicBezTo>
                  <a:pt x="303359" y="222721"/>
                  <a:pt x="645715" y="462116"/>
                  <a:pt x="994760" y="412955"/>
                </a:cubicBezTo>
                <a:cubicBezTo>
                  <a:pt x="1343805" y="363794"/>
                  <a:pt x="1859999" y="58994"/>
                  <a:pt x="2056644" y="0"/>
                </a:cubicBezTo>
              </a:path>
            </a:pathLst>
          </a:custGeom>
          <a:noFill/>
          <a:ln>
            <a:solidFill>
              <a:srgbClr val="33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sz="1200">
              <a:solidFill>
                <a:prstClr val="white"/>
              </a:solidFill>
              <a:latin typeface="Century Gothic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Approach: Modify </a:t>
            </a:r>
            <a:r>
              <a:rPr lang="en-US" dirty="0" err="1" smtClean="0"/>
              <a:t>Testbed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337666" y="2478901"/>
            <a:ext cx="6403981" cy="3832088"/>
            <a:chOff x="1873239" y="679118"/>
            <a:chExt cx="7622226" cy="4615536"/>
          </a:xfrm>
        </p:grpSpPr>
        <p:sp>
          <p:nvSpPr>
            <p:cNvPr id="7" name="Freeform 6"/>
            <p:cNvSpPr/>
            <p:nvPr/>
          </p:nvSpPr>
          <p:spPr>
            <a:xfrm>
              <a:off x="2711146" y="1756182"/>
              <a:ext cx="269746" cy="2727551"/>
            </a:xfrm>
            <a:custGeom>
              <a:avLst/>
              <a:gdLst>
                <a:gd name="connsiteX0" fmla="*/ 179538 w 179538"/>
                <a:gd name="connsiteY0" fmla="*/ 0 h 2418736"/>
                <a:gd name="connsiteX1" fmla="*/ 2557 w 179538"/>
                <a:gd name="connsiteY1" fmla="*/ 1238865 h 2418736"/>
                <a:gd name="connsiteX2" fmla="*/ 91048 w 179538"/>
                <a:gd name="connsiteY2" fmla="*/ 2418736 h 2418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9538" h="2418736">
                  <a:moveTo>
                    <a:pt x="179538" y="0"/>
                  </a:moveTo>
                  <a:cubicBezTo>
                    <a:pt x="98421" y="417871"/>
                    <a:pt x="17305" y="835742"/>
                    <a:pt x="2557" y="1238865"/>
                  </a:cubicBezTo>
                  <a:cubicBezTo>
                    <a:pt x="-12191" y="1641988"/>
                    <a:pt x="39428" y="2030362"/>
                    <a:pt x="91048" y="2418736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prstDash val="sysDash"/>
              <a:head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en-US" sz="1200">
                <a:solidFill>
                  <a:prstClr val="white"/>
                </a:solidFill>
                <a:latin typeface="Century Gothic"/>
              </a:endParaRPr>
            </a:p>
          </p:txBody>
        </p:sp>
        <p:sp>
          <p:nvSpPr>
            <p:cNvPr id="8" name="Freeform 7"/>
            <p:cNvSpPr/>
            <p:nvPr/>
          </p:nvSpPr>
          <p:spPr>
            <a:xfrm>
              <a:off x="3834580" y="1756182"/>
              <a:ext cx="1399795" cy="3176896"/>
            </a:xfrm>
            <a:custGeom>
              <a:avLst/>
              <a:gdLst>
                <a:gd name="connsiteX0" fmla="*/ 0 w 1297858"/>
                <a:gd name="connsiteY0" fmla="*/ 0 h 3008671"/>
                <a:gd name="connsiteX1" fmla="*/ 235974 w 1297858"/>
                <a:gd name="connsiteY1" fmla="*/ 1622323 h 3008671"/>
                <a:gd name="connsiteX2" fmla="*/ 1297858 w 1297858"/>
                <a:gd name="connsiteY2" fmla="*/ 3008671 h 3008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97858" h="3008671">
                  <a:moveTo>
                    <a:pt x="0" y="0"/>
                  </a:moveTo>
                  <a:cubicBezTo>
                    <a:pt x="9832" y="560439"/>
                    <a:pt x="19664" y="1120878"/>
                    <a:pt x="235974" y="1622323"/>
                  </a:cubicBezTo>
                  <a:cubicBezTo>
                    <a:pt x="452284" y="2123768"/>
                    <a:pt x="1297858" y="3008671"/>
                    <a:pt x="1297858" y="3008671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prstDash val="sysDash"/>
              <a:head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en-US" sz="1200">
                <a:solidFill>
                  <a:prstClr val="white"/>
                </a:solidFill>
                <a:latin typeface="Century Gothic"/>
              </a:endParaRPr>
            </a:p>
          </p:txBody>
        </p:sp>
        <p:sp>
          <p:nvSpPr>
            <p:cNvPr id="10" name="Freeform 9"/>
            <p:cNvSpPr/>
            <p:nvPr/>
          </p:nvSpPr>
          <p:spPr>
            <a:xfrm>
              <a:off x="8616837" y="1756183"/>
              <a:ext cx="146300" cy="2393565"/>
            </a:xfrm>
            <a:custGeom>
              <a:avLst/>
              <a:gdLst>
                <a:gd name="connsiteX0" fmla="*/ 58994 w 236687"/>
                <a:gd name="connsiteY0" fmla="*/ 2271251 h 2271251"/>
                <a:gd name="connsiteX1" fmla="*/ 235974 w 236687"/>
                <a:gd name="connsiteY1" fmla="*/ 1091380 h 2271251"/>
                <a:gd name="connsiteX2" fmla="*/ 0 w 236687"/>
                <a:gd name="connsiteY2" fmla="*/ 0 h 22712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6687" h="2271251">
                  <a:moveTo>
                    <a:pt x="58994" y="2271251"/>
                  </a:moveTo>
                  <a:cubicBezTo>
                    <a:pt x="152400" y="1870586"/>
                    <a:pt x="245806" y="1469922"/>
                    <a:pt x="235974" y="1091380"/>
                  </a:cubicBezTo>
                  <a:cubicBezTo>
                    <a:pt x="226142" y="712838"/>
                    <a:pt x="19664" y="196645"/>
                    <a:pt x="0" y="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prstDash val="sysDash"/>
              <a:headEnd type="none" w="lg" len="lg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en-US" sz="1200">
                <a:solidFill>
                  <a:prstClr val="white"/>
                </a:solidFill>
                <a:latin typeface="Century Gothic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329952" y="679118"/>
              <a:ext cx="2851269" cy="956061"/>
            </a:xfrm>
            <a:prstGeom prst="rect">
              <a:avLst/>
            </a:prstGeom>
            <a:ln w="38100" cap="rnd">
              <a:solidFill>
                <a:schemeClr val="tx1"/>
              </a:solidFill>
              <a:rou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914400"/>
              <a:r>
                <a:rPr lang="en-US" sz="2400" b="1" dirty="0">
                  <a:solidFill>
                    <a:prstClr val="black"/>
                  </a:solidFill>
                  <a:latin typeface="Century Gothic"/>
                </a:rPr>
                <a:t>Controller 1</a:t>
              </a:r>
              <a:endParaRPr lang="en-US" sz="2400" b="1" dirty="0">
                <a:solidFill>
                  <a:prstClr val="black"/>
                </a:solidFill>
                <a:latin typeface="Century Gothic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322832" y="679118"/>
              <a:ext cx="2851269" cy="956061"/>
            </a:xfrm>
            <a:prstGeom prst="rect">
              <a:avLst/>
            </a:prstGeom>
            <a:ln w="38100" cap="rnd">
              <a:solidFill>
                <a:schemeClr val="tx1"/>
              </a:solidFill>
              <a:rou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914400"/>
              <a:r>
                <a:rPr lang="en-US" sz="2400" b="1" dirty="0">
                  <a:solidFill>
                    <a:prstClr val="black"/>
                  </a:solidFill>
                  <a:latin typeface="Century Gothic"/>
                </a:rPr>
                <a:t>Controller N</a:t>
              </a:r>
              <a:endParaRPr lang="en-US" sz="2400" b="1" dirty="0">
                <a:solidFill>
                  <a:prstClr val="black"/>
                </a:solidFill>
                <a:latin typeface="Century Gothic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5597848" y="1020214"/>
              <a:ext cx="455949" cy="0"/>
            </a:xfrm>
            <a:prstGeom prst="line">
              <a:avLst/>
            </a:prstGeom>
            <a:ln w="635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H="1" flipV="1">
              <a:off x="3188078" y="4753043"/>
              <a:ext cx="1813618" cy="16525"/>
            </a:xfrm>
            <a:prstGeom prst="line">
              <a:avLst/>
            </a:prstGeom>
            <a:ln w="635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H="1">
              <a:off x="5380675" y="4053375"/>
              <a:ext cx="3043094" cy="699668"/>
            </a:xfrm>
            <a:prstGeom prst="line">
              <a:avLst/>
            </a:prstGeom>
            <a:ln w="635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1" name="Picture 2" descr="http://www.clker.com/cliparts/4/3/a/5/1195424143626751174switch_jakub_angelis_01.svg.med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3239" y="4244478"/>
              <a:ext cx="1675813" cy="10501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2" descr="http://www.clker.com/cliparts/4/3/a/5/1195424143626751174switch_jakub_angelis_01.svg.med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30741" y="4214981"/>
              <a:ext cx="1675813" cy="10501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2" descr="http://www.clker.com/cliparts/4/3/a/5/1195424143626751174switch_jakub_angelis_01.svg.med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19652" y="3452543"/>
              <a:ext cx="1675813" cy="10501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3" name="Rectangle 42"/>
          <p:cNvSpPr/>
          <p:nvPr/>
        </p:nvSpPr>
        <p:spPr>
          <a:xfrm>
            <a:off x="6833712" y="4225097"/>
            <a:ext cx="2080101" cy="1428382"/>
          </a:xfrm>
          <a:prstGeom prst="rect">
            <a:avLst/>
          </a:prstGeom>
          <a:ln w="38100" cap="rnd">
            <a:solidFill>
              <a:schemeClr val="tx1"/>
            </a:solidFill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2400" b="1" dirty="0">
                <a:solidFill>
                  <a:prstClr val="black"/>
                </a:solidFill>
                <a:latin typeface="Century Gothic"/>
              </a:rPr>
              <a:t>Test Coordinator</a:t>
            </a:r>
            <a:endParaRPr lang="en-US" sz="2400" b="1" dirty="0">
              <a:solidFill>
                <a:prstClr val="black"/>
              </a:solidFill>
              <a:latin typeface="Century Gothic"/>
            </a:endParaRPr>
          </a:p>
        </p:txBody>
      </p:sp>
      <p:sp>
        <p:nvSpPr>
          <p:cNvPr id="45" name="Freeform 44"/>
          <p:cNvSpPr/>
          <p:nvPr/>
        </p:nvSpPr>
        <p:spPr>
          <a:xfrm rot="240464">
            <a:off x="6406585" y="5254564"/>
            <a:ext cx="405946" cy="45719"/>
          </a:xfrm>
          <a:custGeom>
            <a:avLst/>
            <a:gdLst>
              <a:gd name="connsiteX0" fmla="*/ 0 w 3805084"/>
              <a:gd name="connsiteY0" fmla="*/ 0 h 354412"/>
              <a:gd name="connsiteX1" fmla="*/ 1681316 w 3805084"/>
              <a:gd name="connsiteY1" fmla="*/ 353961 h 354412"/>
              <a:gd name="connsiteX2" fmla="*/ 3805084 w 3805084"/>
              <a:gd name="connsiteY2" fmla="*/ 58993 h 354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05084" h="354412">
                <a:moveTo>
                  <a:pt x="0" y="0"/>
                </a:moveTo>
                <a:cubicBezTo>
                  <a:pt x="523567" y="172064"/>
                  <a:pt x="1047135" y="344129"/>
                  <a:pt x="1681316" y="353961"/>
                </a:cubicBezTo>
                <a:cubicBezTo>
                  <a:pt x="2315497" y="363793"/>
                  <a:pt x="3060290" y="211393"/>
                  <a:pt x="3805084" y="58993"/>
                </a:cubicBezTo>
              </a:path>
            </a:pathLst>
          </a:custGeom>
          <a:noFill/>
          <a:ln>
            <a:solidFill>
              <a:srgbClr val="33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sz="1200">
              <a:solidFill>
                <a:prstClr val="white"/>
              </a:solidFill>
              <a:latin typeface="Century Gothic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27213" y="3345930"/>
            <a:ext cx="9071429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511146" y="3310759"/>
            <a:ext cx="1490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dirty="0">
                <a:solidFill>
                  <a:prstClr val="black"/>
                </a:solidFill>
                <a:latin typeface="Century Gothic"/>
              </a:rPr>
              <a:t>QA </a:t>
            </a:r>
            <a:r>
              <a:rPr lang="en-US" dirty="0" err="1">
                <a:solidFill>
                  <a:prstClr val="black"/>
                </a:solidFill>
                <a:latin typeface="Century Gothic"/>
              </a:rPr>
              <a:t>Testbed</a:t>
            </a:r>
            <a:endParaRPr lang="en-US" dirty="0">
              <a:solidFill>
                <a:prstClr val="black"/>
              </a:solidFill>
              <a:latin typeface="Century Gothic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954517" y="2966878"/>
            <a:ext cx="2057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dirty="0">
                <a:solidFill>
                  <a:prstClr val="black"/>
                </a:solidFill>
                <a:latin typeface="Century Gothic"/>
              </a:rPr>
              <a:t>Control Software</a:t>
            </a:r>
            <a:endParaRPr lang="en-US" dirty="0">
              <a:solidFill>
                <a:prstClr val="black"/>
              </a:solidFill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8535758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Testbed</a:t>
            </a:r>
            <a:r>
              <a:rPr lang="en-US" dirty="0" smtClean="0"/>
              <a:t> Observables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2499" y="2494644"/>
            <a:ext cx="8191501" cy="4281714"/>
          </a:xfrm>
        </p:spPr>
        <p:txBody>
          <a:bodyPr>
            <a:normAutofit/>
          </a:bodyPr>
          <a:lstStyle/>
          <a:p>
            <a:pPr marL="342900" lvl="1" indent="-342900">
              <a:spcBef>
                <a:spcPts val="2000"/>
              </a:spcBef>
              <a:buClr>
                <a:schemeClr val="accent1"/>
              </a:buClr>
              <a:buFont typeface="Arial"/>
              <a:buChar char="•"/>
            </a:pPr>
            <a:r>
              <a:rPr lang="en-US" sz="2400" dirty="0"/>
              <a:t>Invariant violation detected by </a:t>
            </a:r>
            <a:r>
              <a:rPr lang="en-US" sz="2400" dirty="0" err="1" smtClean="0"/>
              <a:t>testbed</a:t>
            </a:r>
            <a:endParaRPr lang="en-US" sz="2400" dirty="0" smtClean="0"/>
          </a:p>
          <a:p>
            <a:pPr marL="342900" lvl="1" indent="-342900">
              <a:spcBef>
                <a:spcPts val="2000"/>
              </a:spcBef>
              <a:buClr>
                <a:schemeClr val="accent1"/>
              </a:buClr>
              <a:buFont typeface="Arial"/>
              <a:buChar char="•"/>
            </a:pPr>
            <a:r>
              <a:rPr lang="en-US" sz="2400" dirty="0" smtClean="0"/>
              <a:t>Event Sequence:    </a:t>
            </a:r>
            <a:endParaRPr lang="en-US" sz="2400" dirty="0"/>
          </a:p>
          <a:p>
            <a:pPr lvl="1">
              <a:buFont typeface="Arial"/>
              <a:buChar char="•"/>
            </a:pPr>
            <a:endParaRPr lang="en-US" sz="2400" dirty="0" smtClean="0"/>
          </a:p>
          <a:p>
            <a:pPr lvl="1">
              <a:buFont typeface="Arial"/>
              <a:buChar char="•"/>
            </a:pPr>
            <a:r>
              <a:rPr lang="en-US" sz="2400" dirty="0" smtClean="0"/>
              <a:t>External events (link failures, host migrations,..) injected by </a:t>
            </a:r>
            <a:r>
              <a:rPr lang="en-US" sz="2400" dirty="0" err="1" smtClean="0"/>
              <a:t>testbed</a:t>
            </a:r>
            <a:endParaRPr lang="en-US" sz="2400" dirty="0" smtClean="0"/>
          </a:p>
          <a:p>
            <a:pPr marL="349250" lvl="1" indent="0">
              <a:buNone/>
            </a:pPr>
            <a:r>
              <a:rPr lang="en-US" sz="2400" dirty="0" smtClean="0"/>
              <a:t>     </a:t>
            </a:r>
          </a:p>
          <a:p>
            <a:pPr lvl="1">
              <a:buFont typeface="Arial"/>
              <a:buChar char="•"/>
            </a:pPr>
            <a:r>
              <a:rPr lang="en-US" sz="2400" dirty="0" smtClean="0"/>
              <a:t>Internal events (message deliveries)         observed </a:t>
            </a:r>
            <a:r>
              <a:rPr lang="en-US" sz="2400" dirty="0"/>
              <a:t>b</a:t>
            </a:r>
            <a:r>
              <a:rPr lang="en-US" sz="2400" dirty="0" smtClean="0"/>
              <a:t>y </a:t>
            </a:r>
            <a:r>
              <a:rPr lang="en-US" sz="2400" dirty="0" err="1" smtClean="0"/>
              <a:t>testbed</a:t>
            </a:r>
            <a:r>
              <a:rPr lang="en-US" sz="2400" dirty="0" smtClean="0"/>
              <a:t> (incomplete)</a:t>
            </a:r>
          </a:p>
          <a:p>
            <a:pPr marL="349250" lvl="1" indent="0">
              <a:buNone/>
            </a:pPr>
            <a:endParaRPr lang="en-US" sz="2400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5494" y="3588055"/>
            <a:ext cx="5406572" cy="44238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2515" y="4859007"/>
            <a:ext cx="2276989" cy="41266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12515" y="6137336"/>
            <a:ext cx="2278715" cy="387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3552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dirty="0" smtClean="0"/>
              <a:t>Approach: Delta Debugging</a:t>
            </a:r>
            <a:r>
              <a:rPr lang="en-US" baseline="30000" dirty="0" smtClean="0"/>
              <a:t>1</a:t>
            </a:r>
            <a:r>
              <a:rPr lang="en-US" dirty="0" smtClean="0"/>
              <a:t> Replay</a:t>
            </a:r>
            <a:endParaRPr lang="en-US" dirty="0"/>
          </a:p>
        </p:txBody>
      </p:sp>
      <p:cxnSp>
        <p:nvCxnSpPr>
          <p:cNvPr id="43" name="Straight Connector 42"/>
          <p:cNvCxnSpPr/>
          <p:nvPr/>
        </p:nvCxnSpPr>
        <p:spPr>
          <a:xfrm flipV="1">
            <a:off x="937141" y="5602943"/>
            <a:ext cx="7319657" cy="22280"/>
          </a:xfrm>
          <a:prstGeom prst="line">
            <a:avLst/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V="1">
            <a:off x="886972" y="4185990"/>
            <a:ext cx="7319657" cy="22280"/>
          </a:xfrm>
          <a:prstGeom prst="line">
            <a:avLst/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44486" y="6467928"/>
            <a:ext cx="9143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dirty="0">
                <a:solidFill>
                  <a:prstClr val="black"/>
                </a:solidFill>
                <a:latin typeface="Century Gothic"/>
              </a:rPr>
              <a:t>1. A</a:t>
            </a:r>
            <a:r>
              <a:rPr lang="en-US" dirty="0">
                <a:solidFill>
                  <a:prstClr val="black"/>
                </a:solidFill>
                <a:latin typeface="Century Gothic"/>
              </a:rPr>
              <a:t>. </a:t>
            </a:r>
            <a:r>
              <a:rPr lang="en-US" dirty="0">
                <a:solidFill>
                  <a:prstClr val="black"/>
                </a:solidFill>
                <a:latin typeface="Century Gothic"/>
              </a:rPr>
              <a:t>Zeller et al. </a:t>
            </a:r>
            <a:r>
              <a:rPr lang="en-US" dirty="0">
                <a:solidFill>
                  <a:prstClr val="black"/>
                </a:solidFill>
                <a:latin typeface="Century Gothic"/>
              </a:rPr>
              <a:t>Simplifying and </a:t>
            </a:r>
            <a:r>
              <a:rPr lang="en-US" dirty="0">
                <a:solidFill>
                  <a:prstClr val="black"/>
                </a:solidFill>
                <a:latin typeface="Century Gothic"/>
              </a:rPr>
              <a:t>Isolating Failure</a:t>
            </a:r>
            <a:r>
              <a:rPr lang="en-US" dirty="0">
                <a:solidFill>
                  <a:prstClr val="black"/>
                </a:solidFill>
                <a:latin typeface="Century Gothic"/>
              </a:rPr>
              <a:t>-Inducing Input. IEEE TSE ’02</a:t>
            </a:r>
          </a:p>
        </p:txBody>
      </p:sp>
      <p:cxnSp>
        <p:nvCxnSpPr>
          <p:cNvPr id="95" name="Straight Connector 94"/>
          <p:cNvCxnSpPr/>
          <p:nvPr/>
        </p:nvCxnSpPr>
        <p:spPr>
          <a:xfrm flipV="1">
            <a:off x="909928" y="2787157"/>
            <a:ext cx="7319657" cy="22280"/>
          </a:xfrm>
          <a:prstGeom prst="line">
            <a:avLst/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>
            <a:off x="5893800" y="2466975"/>
            <a:ext cx="757518" cy="3864883"/>
          </a:xfrm>
          <a:prstGeom prst="line">
            <a:avLst/>
          </a:prstGeom>
          <a:ln w="57150" cmpd="sng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74" name="Group 173"/>
          <p:cNvGrpSpPr/>
          <p:nvPr/>
        </p:nvGrpSpPr>
        <p:grpSpPr>
          <a:xfrm>
            <a:off x="8375930" y="3034148"/>
            <a:ext cx="537883" cy="2345870"/>
            <a:chOff x="8375930" y="3097645"/>
            <a:chExt cx="537883" cy="2345870"/>
          </a:xfrm>
        </p:grpSpPr>
        <p:sp>
          <p:nvSpPr>
            <p:cNvPr id="171" name="Rectangle 170"/>
            <p:cNvSpPr/>
            <p:nvPr/>
          </p:nvSpPr>
          <p:spPr>
            <a:xfrm>
              <a:off x="8375930" y="3097645"/>
              <a:ext cx="537883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914400"/>
              <a:r>
                <a:rPr lang="en-US" sz="4400" dirty="0">
                  <a:solidFill>
                    <a:srgbClr val="00FF00"/>
                  </a:solidFill>
                  <a:latin typeface="Zapf Dingbats"/>
                  <a:ea typeface="Zapf Dingbats"/>
                  <a:cs typeface="Zapf Dingbats"/>
                </a:rPr>
                <a:t>✔</a:t>
              </a:r>
              <a:endParaRPr lang="en-US" sz="4400" dirty="0">
                <a:solidFill>
                  <a:srgbClr val="00FF00"/>
                </a:solidFill>
                <a:latin typeface="Century Gothic"/>
              </a:endParaRPr>
            </a:p>
          </p:txBody>
        </p:sp>
        <p:sp>
          <p:nvSpPr>
            <p:cNvPr id="173" name="Rectangle 172"/>
            <p:cNvSpPr/>
            <p:nvPr/>
          </p:nvSpPr>
          <p:spPr>
            <a:xfrm>
              <a:off x="8407069" y="3873442"/>
              <a:ext cx="506744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4400"/>
              <a:r>
                <a:rPr lang="en-US" sz="4400" dirty="0">
                  <a:solidFill>
                    <a:srgbClr val="FF0000"/>
                  </a:solidFill>
                  <a:latin typeface="Zapf Dingbats"/>
                  <a:ea typeface="Zapf Dingbats"/>
                  <a:cs typeface="Zapf Dingbats"/>
                </a:rPr>
                <a:t>✗</a:t>
              </a:r>
              <a:endParaRPr lang="en-US" sz="4400" dirty="0">
                <a:solidFill>
                  <a:srgbClr val="FF0000"/>
                </a:solidFill>
                <a:latin typeface="Century Gothic"/>
              </a:endParaRPr>
            </a:p>
          </p:txBody>
        </p:sp>
        <p:sp>
          <p:nvSpPr>
            <p:cNvPr id="152" name="Rectangle 151"/>
            <p:cNvSpPr/>
            <p:nvPr/>
          </p:nvSpPr>
          <p:spPr>
            <a:xfrm>
              <a:off x="8443353" y="4674074"/>
              <a:ext cx="428502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914400"/>
              <a:r>
                <a:rPr lang="en-US" sz="4400" dirty="0">
                  <a:solidFill>
                    <a:prstClr val="black"/>
                  </a:solidFill>
                  <a:latin typeface="Avenir Next Condensed Demi Bold"/>
                  <a:cs typeface="Avenir Book"/>
                </a:rPr>
                <a:t>?</a:t>
              </a: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536807" y="2055152"/>
            <a:ext cx="8226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dirty="0">
                <a:solidFill>
                  <a:prstClr val="black"/>
                </a:solidFill>
                <a:latin typeface="Century Gothic"/>
              </a:rPr>
              <a:t>Events (link failures, crashes, host migrations) injected by test orchestrator</a:t>
            </a:r>
            <a:endParaRPr lang="en-US" dirty="0">
              <a:solidFill>
                <a:prstClr val="black"/>
              </a:solidFill>
              <a:latin typeface="Century Gothic"/>
            </a:endParaRPr>
          </a:p>
        </p:txBody>
      </p:sp>
      <p:cxnSp>
        <p:nvCxnSpPr>
          <p:cNvPr id="41" name="Straight Connector 40"/>
          <p:cNvCxnSpPr/>
          <p:nvPr/>
        </p:nvCxnSpPr>
        <p:spPr>
          <a:xfrm flipH="1">
            <a:off x="3884340" y="2466975"/>
            <a:ext cx="765545" cy="3790106"/>
          </a:xfrm>
          <a:prstGeom prst="line">
            <a:avLst/>
          </a:prstGeom>
          <a:ln w="57150" cmpd="sng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40" y="2684198"/>
            <a:ext cx="250478" cy="250478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1268" y="2684198"/>
            <a:ext cx="250478" cy="250478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2215" y="4060751"/>
            <a:ext cx="250478" cy="250478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9854" y="4060751"/>
            <a:ext cx="250478" cy="250478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1085" y="5477704"/>
            <a:ext cx="250478" cy="250478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1187" y="2684198"/>
            <a:ext cx="250478" cy="250478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0103" y="2684198"/>
            <a:ext cx="250478" cy="250478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4631" y="2684198"/>
            <a:ext cx="250478" cy="250478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5109" y="4083031"/>
            <a:ext cx="250478" cy="250478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7723" y="4083031"/>
            <a:ext cx="250478" cy="250478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5362" y="4083031"/>
            <a:ext cx="250478" cy="250478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4153" y="5499984"/>
            <a:ext cx="250478" cy="250478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1187" y="5497798"/>
            <a:ext cx="250478" cy="250478"/>
          </a:xfrm>
          <a:prstGeom prst="rect">
            <a:avLst/>
          </a:prstGeom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2867" y="5495846"/>
            <a:ext cx="250478" cy="250478"/>
          </a:xfrm>
          <a:prstGeom prst="rect">
            <a:avLst/>
          </a:prstGeom>
        </p:spPr>
      </p:pic>
      <p:grpSp>
        <p:nvGrpSpPr>
          <p:cNvPr id="121" name="Group 120"/>
          <p:cNvGrpSpPr/>
          <p:nvPr/>
        </p:nvGrpSpPr>
        <p:grpSpPr>
          <a:xfrm>
            <a:off x="179676" y="2460110"/>
            <a:ext cx="4437680" cy="3790106"/>
            <a:chOff x="179676" y="2460110"/>
            <a:chExt cx="4437680" cy="3790106"/>
          </a:xfrm>
        </p:grpSpPr>
        <p:sp>
          <p:nvSpPr>
            <p:cNvPr id="36" name="Rectangle 35"/>
            <p:cNvSpPr/>
            <p:nvPr/>
          </p:nvSpPr>
          <p:spPr>
            <a:xfrm rot="10800000">
              <a:off x="179676" y="2460110"/>
              <a:ext cx="3677559" cy="3790104"/>
            </a:xfrm>
            <a:prstGeom prst="rect">
              <a:avLst/>
            </a:prstGeom>
            <a:solidFill>
              <a:schemeClr val="bg1">
                <a:lumMod val="85000"/>
                <a:alpha val="86000"/>
              </a:schemeClr>
            </a:solidFill>
            <a:ln>
              <a:noFill/>
            </a:ln>
            <a:effectLst/>
            <a:scene3d>
              <a:camera prst="obliqueTopRight"/>
              <a:lightRig rig="threePt" dir="tl"/>
            </a:scene3d>
            <a:sp3d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en-US">
                <a:solidFill>
                  <a:prstClr val="white"/>
                </a:solidFill>
                <a:latin typeface="Century Gothic"/>
              </a:endParaRPr>
            </a:p>
          </p:txBody>
        </p:sp>
        <p:sp>
          <p:nvSpPr>
            <p:cNvPr id="38" name="Right Triangle 37"/>
            <p:cNvSpPr/>
            <p:nvPr/>
          </p:nvSpPr>
          <p:spPr>
            <a:xfrm rot="16200000" flipH="1" flipV="1">
              <a:off x="2346779" y="3979639"/>
              <a:ext cx="3790105" cy="751049"/>
            </a:xfrm>
            <a:prstGeom prst="rtTriangle">
              <a:avLst/>
            </a:prstGeom>
            <a:solidFill>
              <a:schemeClr val="bg1">
                <a:lumMod val="85000"/>
                <a:alpha val="86000"/>
              </a:schemeClr>
            </a:solidFill>
            <a:ln>
              <a:noFill/>
            </a:ln>
            <a:scene3d>
              <a:camera prst="obliqueTopRight"/>
              <a:lightRig rig="threePt" dir="tl"/>
            </a:scene3d>
            <a:sp3d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en-US">
                <a:solidFill>
                  <a:prstClr val="white"/>
                </a:solidFill>
                <a:latin typeface="Century Gothic"/>
              </a:endParaRPr>
            </a:p>
          </p:txBody>
        </p:sp>
      </p:grpSp>
      <p:pic>
        <p:nvPicPr>
          <p:cNvPr id="62" name="Picture 6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6201" y="2684198"/>
            <a:ext cx="250478" cy="250478"/>
          </a:xfrm>
          <a:prstGeom prst="rect">
            <a:avLst/>
          </a:prstGeom>
        </p:spPr>
      </p:pic>
      <p:pic>
        <p:nvPicPr>
          <p:cNvPr id="63" name="Picture 6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8311" y="4060751"/>
            <a:ext cx="250478" cy="250478"/>
          </a:xfrm>
          <a:prstGeom prst="rect">
            <a:avLst/>
          </a:prstGeom>
        </p:spPr>
      </p:pic>
      <p:pic>
        <p:nvPicPr>
          <p:cNvPr id="64" name="Picture 6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5421" y="5502284"/>
            <a:ext cx="250478" cy="250478"/>
          </a:xfrm>
          <a:prstGeom prst="rect">
            <a:avLst/>
          </a:prstGeom>
        </p:spPr>
      </p:pic>
      <p:pic>
        <p:nvPicPr>
          <p:cNvPr id="65" name="Picture 6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8464" y="4060751"/>
            <a:ext cx="250478" cy="250478"/>
          </a:xfrm>
          <a:prstGeom prst="rect">
            <a:avLst/>
          </a:prstGeom>
        </p:spPr>
      </p:pic>
      <p:pic>
        <p:nvPicPr>
          <p:cNvPr id="66" name="Picture 6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8465" y="5477704"/>
            <a:ext cx="250478" cy="250478"/>
          </a:xfrm>
          <a:prstGeom prst="rect">
            <a:avLst/>
          </a:prstGeom>
        </p:spPr>
      </p:pic>
      <p:grpSp>
        <p:nvGrpSpPr>
          <p:cNvPr id="47" name="Group 46"/>
          <p:cNvGrpSpPr/>
          <p:nvPr/>
        </p:nvGrpSpPr>
        <p:grpSpPr>
          <a:xfrm>
            <a:off x="3943345" y="2460215"/>
            <a:ext cx="2647740" cy="3806440"/>
            <a:chOff x="3943345" y="2460215"/>
            <a:chExt cx="2647740" cy="3806440"/>
          </a:xfrm>
        </p:grpSpPr>
        <p:sp>
          <p:nvSpPr>
            <p:cNvPr id="48" name="Rectangle 47"/>
            <p:cNvSpPr/>
            <p:nvPr/>
          </p:nvSpPr>
          <p:spPr>
            <a:xfrm>
              <a:off x="4696201" y="2460215"/>
              <a:ext cx="1156600" cy="3790104"/>
            </a:xfrm>
            <a:prstGeom prst="rect">
              <a:avLst/>
            </a:prstGeom>
            <a:solidFill>
              <a:schemeClr val="bg1">
                <a:lumMod val="85000"/>
                <a:alpha val="86000"/>
              </a:schemeClr>
            </a:solidFill>
            <a:ln>
              <a:noFill/>
            </a:ln>
            <a:effectLst/>
            <a:scene3d>
              <a:camera prst="obliqueTopRight"/>
              <a:lightRig rig="threePt" dir="tl"/>
            </a:scene3d>
            <a:sp3d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en-US">
                <a:solidFill>
                  <a:prstClr val="white"/>
                </a:solidFill>
                <a:latin typeface="Century Gothic"/>
              </a:endParaRPr>
            </a:p>
          </p:txBody>
        </p:sp>
        <p:sp>
          <p:nvSpPr>
            <p:cNvPr id="49" name="Right Triangle 48"/>
            <p:cNvSpPr/>
            <p:nvPr/>
          </p:nvSpPr>
          <p:spPr>
            <a:xfrm>
              <a:off x="5858464" y="2484026"/>
              <a:ext cx="732621" cy="3766293"/>
            </a:xfrm>
            <a:prstGeom prst="rtTriangle">
              <a:avLst/>
            </a:prstGeom>
            <a:solidFill>
              <a:schemeClr val="bg1">
                <a:lumMod val="85000"/>
                <a:alpha val="86000"/>
              </a:schemeClr>
            </a:solidFill>
            <a:ln>
              <a:noFill/>
            </a:ln>
            <a:scene3d>
              <a:camera prst="obliqueTopRight"/>
              <a:lightRig rig="threePt" dir="tl"/>
            </a:scene3d>
            <a:sp3d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en-US">
                <a:solidFill>
                  <a:prstClr val="white"/>
                </a:solidFill>
                <a:latin typeface="Century Gothic"/>
              </a:endParaRPr>
            </a:p>
          </p:txBody>
        </p:sp>
        <p:sp>
          <p:nvSpPr>
            <p:cNvPr id="50" name="Right Triangle 49"/>
            <p:cNvSpPr/>
            <p:nvPr/>
          </p:nvSpPr>
          <p:spPr>
            <a:xfrm rot="5400000" flipH="1" flipV="1">
              <a:off x="2423817" y="3996078"/>
              <a:ext cx="3790105" cy="751049"/>
            </a:xfrm>
            <a:prstGeom prst="rtTriangle">
              <a:avLst/>
            </a:prstGeom>
            <a:solidFill>
              <a:schemeClr val="bg1">
                <a:lumMod val="85000"/>
                <a:alpha val="86000"/>
              </a:schemeClr>
            </a:solidFill>
            <a:ln>
              <a:noFill/>
            </a:ln>
            <a:scene3d>
              <a:camera prst="obliqueTopRight"/>
              <a:lightRig rig="threePt" dir="tl"/>
            </a:scene3d>
            <a:sp3d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en-US">
                <a:solidFill>
                  <a:prstClr val="white"/>
                </a:solidFill>
                <a:latin typeface="Century Gothic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01530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718"/>
    </mc:Choice>
    <mc:Fallback xmlns="">
      <p:transition xmlns:p14="http://schemas.microsoft.com/office/powerpoint/2010/main" spd="slow" advTm="15718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1A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… at the risk of bugs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6F19-1D91-4AB6-A289-00E8E86BAF50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63" y="1776413"/>
            <a:ext cx="9107487" cy="3303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7239000" y="228600"/>
            <a:ext cx="1095696" cy="1095696"/>
            <a:chOff x="6524304" y="1981200"/>
            <a:chExt cx="1095696" cy="1095696"/>
          </a:xfrm>
        </p:grpSpPr>
        <p:pic>
          <p:nvPicPr>
            <p:cNvPr id="12" name="Picture 3" descr="C:\Users\Marco\Documents\work\art\clicker\red-cross-md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24304" y="1981200"/>
              <a:ext cx="1095696" cy="10956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12" descr="C:\Documents and Settings\maysam\Local Settings\Temporary Internet Files\Content.IE5\G2CNU7NB\MCj04380280000[1].png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6576138" y="2091389"/>
              <a:ext cx="992028" cy="875319"/>
            </a:xfrm>
            <a:prstGeom prst="rect">
              <a:avLst/>
            </a:prstGeom>
            <a:noFill/>
          </p:spPr>
        </p:pic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25 Apr 2012</a:t>
            </a:r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NSDI'12</a:t>
            </a:r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595516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Point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6429" y="2595562"/>
            <a:ext cx="8162471" cy="367076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6000" dirty="0" smtClean="0"/>
              <a:t>Must Carefully Schedule Replay Events To Achieve Minimization!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21223479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19726" y="2346001"/>
            <a:ext cx="7389094" cy="4378048"/>
          </a:xfrm>
        </p:spPr>
        <p:txBody>
          <a:bodyPr>
            <a:noAutofit/>
          </a:bodyPr>
          <a:lstStyle/>
          <a:p>
            <a:pPr>
              <a:buFont typeface="Arial"/>
              <a:buChar char="•"/>
            </a:pPr>
            <a:r>
              <a:rPr lang="en-US" sz="3600" dirty="0" smtClean="0"/>
              <a:t>Asynchrony</a:t>
            </a:r>
          </a:p>
          <a:p>
            <a:pPr>
              <a:buFont typeface="Arial"/>
              <a:buChar char="•"/>
            </a:pPr>
            <a:endParaRPr lang="en-US" sz="3600" dirty="0" smtClean="0"/>
          </a:p>
          <a:p>
            <a:pPr>
              <a:buFont typeface="Arial"/>
              <a:buChar char="•"/>
            </a:pPr>
            <a:r>
              <a:rPr lang="en-US" sz="3600" dirty="0"/>
              <a:t>Divergent </a:t>
            </a:r>
            <a:r>
              <a:rPr lang="en-US" sz="3600" dirty="0" smtClean="0"/>
              <a:t>execution</a:t>
            </a:r>
          </a:p>
          <a:p>
            <a:pPr>
              <a:buFont typeface="Arial"/>
              <a:buChar char="•"/>
            </a:pPr>
            <a:endParaRPr lang="en-US" sz="3600" dirty="0" smtClean="0"/>
          </a:p>
          <a:p>
            <a:pPr>
              <a:buFont typeface="Arial"/>
              <a:buChar char="•"/>
            </a:pPr>
            <a:r>
              <a:rPr lang="en-US" sz="3600" dirty="0" smtClean="0"/>
              <a:t>Non</a:t>
            </a:r>
            <a:r>
              <a:rPr lang="en-US" sz="3600" dirty="0"/>
              <a:t>-</a:t>
            </a:r>
            <a:r>
              <a:rPr lang="en-US" sz="3600" dirty="0" smtClean="0"/>
              <a:t>determinism</a:t>
            </a:r>
          </a:p>
        </p:txBody>
      </p:sp>
    </p:spTree>
    <p:extLst>
      <p:ext uri="{BB962C8B-B14F-4D97-AF65-F5344CB8AC3E}">
        <p14:creationId xmlns:p14="http://schemas.microsoft.com/office/powerpoint/2010/main" val="11802622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Challenge: Asynchrony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69629" y="2018144"/>
            <a:ext cx="8809185" cy="4378048"/>
          </a:xfrm>
        </p:spPr>
        <p:txBody>
          <a:bodyPr>
            <a:noAutofit/>
          </a:bodyPr>
          <a:lstStyle/>
          <a:p>
            <a:pPr>
              <a:buFont typeface="Arial"/>
              <a:buChar char="•"/>
            </a:pPr>
            <a:endParaRPr lang="en-US" sz="3600" dirty="0" smtClean="0">
              <a:solidFill>
                <a:schemeClr val="tx1"/>
              </a:solidFill>
            </a:endParaRPr>
          </a:p>
          <a:p>
            <a:pPr>
              <a:buFont typeface="Arial"/>
              <a:buChar char="•"/>
            </a:pPr>
            <a:r>
              <a:rPr lang="en-US" sz="3600" dirty="0" smtClean="0"/>
              <a:t>Asynchrony definition:</a:t>
            </a:r>
          </a:p>
          <a:p>
            <a:pPr lvl="1">
              <a:buFont typeface="Arial"/>
              <a:buChar char="•"/>
            </a:pPr>
            <a:r>
              <a:rPr lang="en-US" sz="3400" dirty="0" smtClean="0"/>
              <a:t>No fixed upper bound on relative speed of processors </a:t>
            </a:r>
          </a:p>
          <a:p>
            <a:pPr lvl="1">
              <a:buFont typeface="Arial"/>
              <a:buChar char="•"/>
            </a:pPr>
            <a:r>
              <a:rPr lang="en-US" sz="3400" dirty="0" smtClean="0"/>
              <a:t>No fixed upper bound on time for messages to be delivered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34815" y="6477007"/>
            <a:ext cx="9143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dirty="0" err="1">
                <a:solidFill>
                  <a:prstClr val="black"/>
                </a:solidFill>
                <a:latin typeface="Century Gothic"/>
              </a:rPr>
              <a:t>Dwork</a:t>
            </a:r>
            <a:r>
              <a:rPr lang="en-US" dirty="0">
                <a:solidFill>
                  <a:prstClr val="black"/>
                </a:solidFill>
                <a:latin typeface="Century Gothic"/>
              </a:rPr>
              <a:t> &amp; Lynch. Consensus in the Presence of Partial Synchrony. JACM ‘88</a:t>
            </a:r>
            <a:endParaRPr lang="en-US" dirty="0">
              <a:solidFill>
                <a:prstClr val="black"/>
              </a:solidFill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4177069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3" name="Straight Connector 62"/>
          <p:cNvCxnSpPr/>
          <p:nvPr/>
        </p:nvCxnSpPr>
        <p:spPr>
          <a:xfrm flipV="1">
            <a:off x="909928" y="5729937"/>
            <a:ext cx="7319657" cy="22280"/>
          </a:xfrm>
          <a:prstGeom prst="line">
            <a:avLst/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Challenge: Asynchrony</a:t>
            </a:r>
            <a:endParaRPr lang="en-US" dirty="0"/>
          </a:p>
        </p:txBody>
      </p:sp>
      <p:sp>
        <p:nvSpPr>
          <p:cNvPr id="55" name="Content Placeholder 2"/>
          <p:cNvSpPr>
            <a:spLocks noGrp="1"/>
          </p:cNvSpPr>
          <p:nvPr>
            <p:ph idx="1"/>
          </p:nvPr>
        </p:nvSpPr>
        <p:spPr>
          <a:xfrm>
            <a:off x="925076" y="2141277"/>
            <a:ext cx="9547862" cy="92499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 smtClean="0"/>
              <a:t>Need to maintain original event order</a:t>
            </a:r>
          </a:p>
          <a:p>
            <a:pPr marL="0" indent="0">
              <a:buNone/>
            </a:pPr>
            <a:endParaRPr lang="en-US" sz="32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832546" y="3030052"/>
            <a:ext cx="7055303" cy="3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680290" y="3030415"/>
            <a:ext cx="94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dirty="0">
                <a:solidFill>
                  <a:prstClr val="black"/>
                </a:solidFill>
                <a:latin typeface="Century Gothic"/>
              </a:rPr>
              <a:t>Master</a:t>
            </a:r>
            <a:endParaRPr lang="en-US" dirty="0">
              <a:solidFill>
                <a:prstClr val="black"/>
              </a:solidFill>
              <a:latin typeface="Century Gothic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84867" y="4404527"/>
            <a:ext cx="1037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dirty="0">
                <a:solidFill>
                  <a:prstClr val="black"/>
                </a:solidFill>
                <a:latin typeface="Century Gothic"/>
              </a:rPr>
              <a:t>Backup</a:t>
            </a:r>
            <a:endParaRPr lang="en-US" dirty="0">
              <a:solidFill>
                <a:prstClr val="black"/>
              </a:solidFill>
              <a:latin typeface="Century Gothic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69000" y="4396703"/>
            <a:ext cx="7319657" cy="22280"/>
          </a:xfrm>
          <a:prstGeom prst="line">
            <a:avLst/>
          </a:prstGeom>
          <a:ln>
            <a:solidFill>
              <a:schemeClr val="tx1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2" name="Group 41"/>
          <p:cNvGrpSpPr/>
          <p:nvPr/>
        </p:nvGrpSpPr>
        <p:grpSpPr>
          <a:xfrm>
            <a:off x="1129568" y="3024482"/>
            <a:ext cx="597855" cy="1429932"/>
            <a:chOff x="1129568" y="3024482"/>
            <a:chExt cx="597855" cy="1429932"/>
          </a:xfrm>
        </p:grpSpPr>
        <p:cxnSp>
          <p:nvCxnSpPr>
            <p:cNvPr id="33" name="Straight Connector 32"/>
            <p:cNvCxnSpPr>
              <a:endCxn id="35" idx="4"/>
            </p:cNvCxnSpPr>
            <p:nvPr/>
          </p:nvCxnSpPr>
          <p:spPr>
            <a:xfrm flipV="1">
              <a:off x="1225004" y="3124741"/>
              <a:ext cx="428579" cy="1271964"/>
            </a:xfrm>
            <a:prstGeom prst="line">
              <a:avLst/>
            </a:prstGeom>
            <a:ln>
              <a:solidFill>
                <a:srgbClr val="00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 rot="17347222">
              <a:off x="993663" y="3557361"/>
              <a:ext cx="61036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/>
              <a:r>
                <a:rPr lang="en-US" sz="1600" dirty="0">
                  <a:solidFill>
                    <a:srgbClr val="0000FF"/>
                  </a:solidFill>
                  <a:latin typeface="Century Gothic"/>
                </a:rPr>
                <a:t>Ping</a:t>
              </a:r>
            </a:p>
          </p:txBody>
        </p:sp>
        <p:sp>
          <p:nvSpPr>
            <p:cNvPr id="35" name="Oval 34"/>
            <p:cNvSpPr/>
            <p:nvPr/>
          </p:nvSpPr>
          <p:spPr>
            <a:xfrm>
              <a:off x="1579743" y="3024482"/>
              <a:ext cx="147680" cy="100259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en-US">
                <a:solidFill>
                  <a:prstClr val="white"/>
                </a:solidFill>
                <a:latin typeface="Century Gothic"/>
              </a:endParaRPr>
            </a:p>
          </p:txBody>
        </p:sp>
        <p:sp>
          <p:nvSpPr>
            <p:cNvPr id="36" name="Oval 35"/>
            <p:cNvSpPr/>
            <p:nvPr/>
          </p:nvSpPr>
          <p:spPr>
            <a:xfrm>
              <a:off x="1151164" y="4354155"/>
              <a:ext cx="147680" cy="100259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en-US">
                <a:solidFill>
                  <a:prstClr val="white"/>
                </a:solidFill>
                <a:latin typeface="Century Gothic"/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1738563" y="3087501"/>
            <a:ext cx="498942" cy="1348658"/>
            <a:chOff x="1738563" y="3087501"/>
            <a:chExt cx="498942" cy="1348658"/>
          </a:xfrm>
        </p:grpSpPr>
        <p:sp>
          <p:nvSpPr>
            <p:cNvPr id="17" name="TextBox 16"/>
            <p:cNvSpPr txBox="1"/>
            <p:nvPr/>
          </p:nvSpPr>
          <p:spPr>
            <a:xfrm rot="4604264">
              <a:off x="1716409" y="3594838"/>
              <a:ext cx="70363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/>
              <a:r>
                <a:rPr lang="en-US" sz="1600" dirty="0">
                  <a:solidFill>
                    <a:srgbClr val="0000FF"/>
                  </a:solidFill>
                  <a:latin typeface="Century Gothic"/>
                </a:rPr>
                <a:t>Pong</a:t>
              </a:r>
            </a:p>
          </p:txBody>
        </p:sp>
        <p:cxnSp>
          <p:nvCxnSpPr>
            <p:cNvPr id="37" name="Straight Connector 36"/>
            <p:cNvCxnSpPr>
              <a:endCxn id="38" idx="0"/>
            </p:cNvCxnSpPr>
            <p:nvPr/>
          </p:nvCxnSpPr>
          <p:spPr>
            <a:xfrm>
              <a:off x="1738563" y="3087501"/>
              <a:ext cx="287102" cy="1248399"/>
            </a:xfrm>
            <a:prstGeom prst="line">
              <a:avLst/>
            </a:prstGeom>
            <a:ln>
              <a:solidFill>
                <a:srgbClr val="00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Oval 37"/>
            <p:cNvSpPr/>
            <p:nvPr/>
          </p:nvSpPr>
          <p:spPr>
            <a:xfrm>
              <a:off x="1951825" y="4335900"/>
              <a:ext cx="147680" cy="100259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en-US">
                <a:solidFill>
                  <a:prstClr val="white"/>
                </a:solidFill>
                <a:latin typeface="Century Gothic"/>
              </a:endParaRP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4359619" y="3030052"/>
            <a:ext cx="520152" cy="1401085"/>
            <a:chOff x="4359619" y="3030052"/>
            <a:chExt cx="520152" cy="1401085"/>
          </a:xfrm>
        </p:grpSpPr>
        <p:cxnSp>
          <p:nvCxnSpPr>
            <p:cNvPr id="29" name="Straight Connector 28"/>
            <p:cNvCxnSpPr>
              <a:stCxn id="48" idx="4"/>
            </p:cNvCxnSpPr>
            <p:nvPr/>
          </p:nvCxnSpPr>
          <p:spPr>
            <a:xfrm flipV="1">
              <a:off x="4528897" y="3030052"/>
              <a:ext cx="350874" cy="1401085"/>
            </a:xfrm>
            <a:prstGeom prst="line">
              <a:avLst/>
            </a:prstGeom>
            <a:ln>
              <a:solidFill>
                <a:srgbClr val="00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 rot="17180803">
              <a:off x="4223714" y="3448634"/>
              <a:ext cx="61036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/>
              <a:r>
                <a:rPr lang="en-US" sz="1600" dirty="0">
                  <a:solidFill>
                    <a:srgbClr val="0000FF"/>
                  </a:solidFill>
                  <a:latin typeface="Century Gothic"/>
                </a:rPr>
                <a:t>Ping</a:t>
              </a:r>
            </a:p>
          </p:txBody>
        </p:sp>
        <p:sp>
          <p:nvSpPr>
            <p:cNvPr id="48" name="Oval 47"/>
            <p:cNvSpPr/>
            <p:nvPr/>
          </p:nvSpPr>
          <p:spPr>
            <a:xfrm>
              <a:off x="4455057" y="4330878"/>
              <a:ext cx="147680" cy="100259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en-US">
                <a:solidFill>
                  <a:prstClr val="white"/>
                </a:solidFill>
                <a:latin typeface="Century Gothic"/>
              </a:endParaRPr>
            </a:p>
          </p:txBody>
        </p:sp>
      </p:grpSp>
      <p:cxnSp>
        <p:nvCxnSpPr>
          <p:cNvPr id="14" name="Straight Arrow Connector 13"/>
          <p:cNvCxnSpPr>
            <a:stCxn id="71" idx="6"/>
          </p:cNvCxnSpPr>
          <p:nvPr/>
        </p:nvCxnSpPr>
        <p:spPr>
          <a:xfrm>
            <a:off x="2675179" y="3030051"/>
            <a:ext cx="5267799" cy="593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2212051" y="2662007"/>
            <a:ext cx="829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dirty="0">
                <a:solidFill>
                  <a:srgbClr val="FF0000"/>
                </a:solidFill>
                <a:latin typeface="Century Gothic"/>
              </a:rPr>
              <a:t>Crash</a:t>
            </a:r>
            <a:endParaRPr lang="en-US" dirty="0">
              <a:solidFill>
                <a:srgbClr val="FF0000"/>
              </a:solidFill>
              <a:latin typeface="Century Gothic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645825" y="5752217"/>
            <a:ext cx="1378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dirty="0">
                <a:solidFill>
                  <a:srgbClr val="FF0000"/>
                </a:solidFill>
                <a:latin typeface="Century Gothic"/>
              </a:rPr>
              <a:t>Link Failure</a:t>
            </a:r>
            <a:endParaRPr lang="en-US" dirty="0">
              <a:solidFill>
                <a:srgbClr val="FF0000"/>
              </a:solidFill>
              <a:latin typeface="Century Gothic"/>
            </a:endParaRPr>
          </a:p>
        </p:txBody>
      </p:sp>
      <p:sp>
        <p:nvSpPr>
          <p:cNvPr id="65" name="Oval 64"/>
          <p:cNvSpPr/>
          <p:nvPr/>
        </p:nvSpPr>
        <p:spPr>
          <a:xfrm>
            <a:off x="1951825" y="5710136"/>
            <a:ext cx="147680" cy="10025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  <a:latin typeface="Century Gothic"/>
            </a:endParaRPr>
          </a:p>
        </p:txBody>
      </p:sp>
      <p:grpSp>
        <p:nvGrpSpPr>
          <p:cNvPr id="45" name="Group 44"/>
          <p:cNvGrpSpPr/>
          <p:nvPr/>
        </p:nvGrpSpPr>
        <p:grpSpPr>
          <a:xfrm>
            <a:off x="2160582" y="3087501"/>
            <a:ext cx="903201" cy="2730005"/>
            <a:chOff x="2160582" y="3087501"/>
            <a:chExt cx="903201" cy="2730005"/>
          </a:xfrm>
        </p:grpSpPr>
        <p:cxnSp>
          <p:nvCxnSpPr>
            <p:cNvPr id="61" name="Straight Connector 60"/>
            <p:cNvCxnSpPr/>
            <p:nvPr/>
          </p:nvCxnSpPr>
          <p:spPr>
            <a:xfrm flipV="1">
              <a:off x="2303110" y="3087501"/>
              <a:ext cx="760673" cy="2631294"/>
            </a:xfrm>
            <a:prstGeom prst="line">
              <a:avLst/>
            </a:prstGeom>
            <a:ln>
              <a:solidFill>
                <a:srgbClr val="00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 rot="17137503">
              <a:off x="1701822" y="4835300"/>
              <a:ext cx="125607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/>
              <a:r>
                <a:rPr lang="en-US" sz="1600" dirty="0" err="1">
                  <a:solidFill>
                    <a:srgbClr val="0000FF"/>
                  </a:solidFill>
                  <a:latin typeface="Century Gothic"/>
                </a:rPr>
                <a:t>port_status</a:t>
              </a:r>
              <a:endParaRPr lang="en-US" sz="1600" dirty="0">
                <a:solidFill>
                  <a:srgbClr val="0000FF"/>
                </a:solidFill>
                <a:latin typeface="Century Gothic"/>
              </a:endParaRPr>
            </a:p>
          </p:txBody>
        </p:sp>
        <p:sp>
          <p:nvSpPr>
            <p:cNvPr id="66" name="Oval 65"/>
            <p:cNvSpPr/>
            <p:nvPr/>
          </p:nvSpPr>
          <p:spPr>
            <a:xfrm>
              <a:off x="2212051" y="5717247"/>
              <a:ext cx="147680" cy="100259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en-US">
                <a:solidFill>
                  <a:prstClr val="white"/>
                </a:solidFill>
                <a:latin typeface="Century Gothic"/>
              </a:endParaRPr>
            </a:p>
          </p:txBody>
        </p:sp>
      </p:grpSp>
      <p:sp>
        <p:nvSpPr>
          <p:cNvPr id="68" name="TextBox 67"/>
          <p:cNvSpPr txBox="1"/>
          <p:nvPr/>
        </p:nvSpPr>
        <p:spPr>
          <a:xfrm>
            <a:off x="832546" y="5752217"/>
            <a:ext cx="90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dirty="0">
                <a:solidFill>
                  <a:prstClr val="black"/>
                </a:solidFill>
                <a:latin typeface="Century Gothic"/>
              </a:rPr>
              <a:t>Switch</a:t>
            </a:r>
            <a:endParaRPr lang="en-US" dirty="0">
              <a:solidFill>
                <a:prstClr val="black"/>
              </a:solidFill>
              <a:latin typeface="Century Gothic"/>
            </a:endParaRPr>
          </a:p>
        </p:txBody>
      </p:sp>
      <p:grpSp>
        <p:nvGrpSpPr>
          <p:cNvPr id="47" name="Group 46"/>
          <p:cNvGrpSpPr/>
          <p:nvPr/>
        </p:nvGrpSpPr>
        <p:grpSpPr>
          <a:xfrm>
            <a:off x="4223538" y="4440025"/>
            <a:ext cx="543871" cy="1351142"/>
            <a:chOff x="3988489" y="4444084"/>
            <a:chExt cx="543871" cy="1351142"/>
          </a:xfrm>
        </p:grpSpPr>
        <p:sp>
          <p:nvSpPr>
            <p:cNvPr id="67" name="TextBox 66"/>
            <p:cNvSpPr txBox="1"/>
            <p:nvPr/>
          </p:nvSpPr>
          <p:spPr>
            <a:xfrm rot="4319925">
              <a:off x="4050838" y="4830807"/>
              <a:ext cx="62449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/>
              <a:r>
                <a:rPr lang="en-US" sz="1600" dirty="0">
                  <a:solidFill>
                    <a:srgbClr val="0000FF"/>
                  </a:solidFill>
                  <a:latin typeface="Century Gothic"/>
                </a:rPr>
                <a:t>ACK</a:t>
              </a:r>
              <a:endParaRPr lang="en-US" sz="1600" dirty="0">
                <a:solidFill>
                  <a:srgbClr val="0000FF"/>
                </a:solidFill>
                <a:latin typeface="Century Gothic"/>
              </a:endParaRPr>
            </a:p>
          </p:txBody>
        </p:sp>
        <p:cxnSp>
          <p:nvCxnSpPr>
            <p:cNvPr id="69" name="Straight Connector 68"/>
            <p:cNvCxnSpPr>
              <a:endCxn id="70" idx="0"/>
            </p:cNvCxnSpPr>
            <p:nvPr/>
          </p:nvCxnSpPr>
          <p:spPr>
            <a:xfrm>
              <a:off x="3988489" y="4444084"/>
              <a:ext cx="448433" cy="1250883"/>
            </a:xfrm>
            <a:prstGeom prst="line">
              <a:avLst/>
            </a:prstGeom>
            <a:ln>
              <a:solidFill>
                <a:srgbClr val="00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Oval 69"/>
            <p:cNvSpPr/>
            <p:nvPr/>
          </p:nvSpPr>
          <p:spPr>
            <a:xfrm>
              <a:off x="4363082" y="5694967"/>
              <a:ext cx="147680" cy="100259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en-US">
                <a:solidFill>
                  <a:prstClr val="white"/>
                </a:solidFill>
                <a:latin typeface="Century Gothic"/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3649358" y="4345236"/>
            <a:ext cx="576870" cy="1434791"/>
            <a:chOff x="3386661" y="4289576"/>
            <a:chExt cx="576870" cy="1434791"/>
          </a:xfrm>
        </p:grpSpPr>
        <p:cxnSp>
          <p:nvCxnSpPr>
            <p:cNvPr id="58" name="Straight Connector 57"/>
            <p:cNvCxnSpPr/>
            <p:nvPr/>
          </p:nvCxnSpPr>
          <p:spPr>
            <a:xfrm flipV="1">
              <a:off x="3508906" y="4426101"/>
              <a:ext cx="306945" cy="1298266"/>
            </a:xfrm>
            <a:prstGeom prst="line">
              <a:avLst/>
            </a:prstGeom>
            <a:ln>
              <a:solidFill>
                <a:srgbClr val="00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Oval 43"/>
            <p:cNvSpPr/>
            <p:nvPr/>
          </p:nvSpPr>
          <p:spPr>
            <a:xfrm>
              <a:off x="3815851" y="4343825"/>
              <a:ext cx="147680" cy="100259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en-US">
                <a:solidFill>
                  <a:prstClr val="white"/>
                </a:solidFill>
                <a:latin typeface="Century Gothic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 rot="17086332">
              <a:off x="2927901" y="4748336"/>
              <a:ext cx="125607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/>
              <a:r>
                <a:rPr lang="en-US" sz="1600" dirty="0" err="1">
                  <a:solidFill>
                    <a:srgbClr val="0000FF"/>
                  </a:solidFill>
                  <a:latin typeface="Century Gothic"/>
                </a:rPr>
                <a:t>port_status</a:t>
              </a:r>
              <a:endParaRPr lang="en-US" sz="1600" dirty="0">
                <a:solidFill>
                  <a:srgbClr val="0000FF"/>
                </a:solidFill>
                <a:latin typeface="Century Gothic"/>
              </a:endParaRPr>
            </a:p>
          </p:txBody>
        </p:sp>
      </p:grpSp>
      <p:sp>
        <p:nvSpPr>
          <p:cNvPr id="60" name="Oval 59"/>
          <p:cNvSpPr/>
          <p:nvPr/>
        </p:nvSpPr>
        <p:spPr>
          <a:xfrm>
            <a:off x="3655265" y="5710136"/>
            <a:ext cx="147680" cy="10025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  <a:latin typeface="Century Gothic"/>
            </a:endParaRPr>
          </a:p>
        </p:txBody>
      </p:sp>
      <p:cxnSp>
        <p:nvCxnSpPr>
          <p:cNvPr id="43" name="Straight Connector 42"/>
          <p:cNvCxnSpPr/>
          <p:nvPr/>
        </p:nvCxnSpPr>
        <p:spPr>
          <a:xfrm>
            <a:off x="3063783" y="3067025"/>
            <a:ext cx="427197" cy="2713002"/>
          </a:xfrm>
          <a:prstGeom prst="line">
            <a:avLst/>
          </a:prstGeom>
          <a:ln>
            <a:solidFill>
              <a:srgbClr val="000000"/>
            </a:solidFill>
            <a:prstDash val="sysDot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1" name="Group 50"/>
          <p:cNvGrpSpPr/>
          <p:nvPr/>
        </p:nvGrpSpPr>
        <p:grpSpPr>
          <a:xfrm>
            <a:off x="4879771" y="3087501"/>
            <a:ext cx="3308886" cy="1685623"/>
            <a:chOff x="4879771" y="3087501"/>
            <a:chExt cx="3308886" cy="1685623"/>
          </a:xfrm>
        </p:grpSpPr>
        <p:cxnSp>
          <p:nvCxnSpPr>
            <p:cNvPr id="26" name="Straight Connector 25"/>
            <p:cNvCxnSpPr/>
            <p:nvPr/>
          </p:nvCxnSpPr>
          <p:spPr>
            <a:xfrm>
              <a:off x="4879771" y="3087501"/>
              <a:ext cx="1336923" cy="1309202"/>
            </a:xfrm>
            <a:prstGeom prst="line">
              <a:avLst/>
            </a:prstGeom>
            <a:ln>
              <a:solidFill>
                <a:srgbClr val="000000"/>
              </a:solidFill>
              <a:prstDash val="sysDot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V="1">
              <a:off x="6290534" y="4396705"/>
              <a:ext cx="1898123" cy="782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6116425" y="4403792"/>
              <a:ext cx="9417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/>
              <a:r>
                <a:rPr lang="en-US" dirty="0">
                  <a:solidFill>
                    <a:prstClr val="black"/>
                  </a:solidFill>
                  <a:latin typeface="Century Gothic"/>
                </a:rPr>
                <a:t>Master</a:t>
              </a:r>
              <a:endParaRPr lang="en-US" dirty="0">
                <a:solidFill>
                  <a:prstClr val="black"/>
                </a:solidFill>
                <a:latin typeface="Century Gothic"/>
              </a:endParaRPr>
            </a:p>
          </p:txBody>
        </p:sp>
        <p:sp>
          <p:nvSpPr>
            <p:cNvPr id="50" name="Oval 49"/>
            <p:cNvSpPr/>
            <p:nvPr/>
          </p:nvSpPr>
          <p:spPr>
            <a:xfrm>
              <a:off x="6142854" y="4343825"/>
              <a:ext cx="147680" cy="100259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en-US">
                <a:solidFill>
                  <a:prstClr val="white"/>
                </a:solidFill>
                <a:latin typeface="Century Gothic"/>
              </a:endParaRPr>
            </a:p>
          </p:txBody>
        </p:sp>
      </p:grpSp>
      <p:sp>
        <p:nvSpPr>
          <p:cNvPr id="71" name="Oval 70"/>
          <p:cNvSpPr/>
          <p:nvPr/>
        </p:nvSpPr>
        <p:spPr>
          <a:xfrm>
            <a:off x="2527499" y="2979921"/>
            <a:ext cx="147680" cy="10025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  <a:latin typeface="Century Gothic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6022711" y="3980821"/>
            <a:ext cx="9797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1600" dirty="0">
                <a:solidFill>
                  <a:srgbClr val="0000FF"/>
                </a:solidFill>
                <a:latin typeface="Century Gothic"/>
              </a:rPr>
              <a:t>Timeout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3104011" y="5778447"/>
            <a:ext cx="9797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1600" dirty="0">
                <a:solidFill>
                  <a:srgbClr val="0000FF"/>
                </a:solidFill>
                <a:latin typeface="Century Gothic"/>
              </a:rPr>
              <a:t>Timeout</a:t>
            </a:r>
          </a:p>
        </p:txBody>
      </p:sp>
      <p:grpSp>
        <p:nvGrpSpPr>
          <p:cNvPr id="74" name="Group 73"/>
          <p:cNvGrpSpPr/>
          <p:nvPr/>
        </p:nvGrpSpPr>
        <p:grpSpPr>
          <a:xfrm>
            <a:off x="7035890" y="2901203"/>
            <a:ext cx="1638062" cy="3002943"/>
            <a:chOff x="7341938" y="2250259"/>
            <a:chExt cx="1638062" cy="4107064"/>
          </a:xfrm>
        </p:grpSpPr>
        <p:sp>
          <p:nvSpPr>
            <p:cNvPr id="75" name="TextBox 74"/>
            <p:cNvSpPr txBox="1"/>
            <p:nvPr/>
          </p:nvSpPr>
          <p:spPr>
            <a:xfrm>
              <a:off x="7397314" y="5084188"/>
              <a:ext cx="1582686" cy="646331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defTabSz="914400"/>
              <a:r>
                <a:rPr lang="en-US" dirty="0" err="1">
                  <a:solidFill>
                    <a:srgbClr val="FF0000"/>
                  </a:solidFill>
                  <a:latin typeface="Century Gothic"/>
                </a:rPr>
                <a:t>Blackhole</a:t>
              </a:r>
              <a:r>
                <a:rPr lang="en-US" dirty="0">
                  <a:solidFill>
                    <a:srgbClr val="FF0000"/>
                  </a:solidFill>
                  <a:latin typeface="Century Gothic"/>
                </a:rPr>
                <a:t> persists!</a:t>
              </a:r>
              <a:endParaRPr lang="en-US" dirty="0">
                <a:solidFill>
                  <a:srgbClr val="FF0000"/>
                </a:solidFill>
                <a:latin typeface="Century Gothic"/>
              </a:endParaRPr>
            </a:p>
          </p:txBody>
        </p:sp>
        <p:cxnSp>
          <p:nvCxnSpPr>
            <p:cNvPr id="76" name="Straight Connector 75"/>
            <p:cNvCxnSpPr/>
            <p:nvPr/>
          </p:nvCxnSpPr>
          <p:spPr>
            <a:xfrm>
              <a:off x="7341938" y="2250259"/>
              <a:ext cx="66847" cy="4099483"/>
            </a:xfrm>
            <a:prstGeom prst="line">
              <a:avLst/>
            </a:prstGeom>
            <a:ln>
              <a:solidFill>
                <a:srgbClr val="000000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/>
            <p:nvPr/>
          </p:nvCxnSpPr>
          <p:spPr>
            <a:xfrm>
              <a:off x="7341938" y="2250259"/>
              <a:ext cx="545911" cy="0"/>
            </a:xfrm>
            <a:prstGeom prst="straightConnector1">
              <a:avLst/>
            </a:prstGeom>
            <a:ln>
              <a:solidFill>
                <a:srgbClr val="000000"/>
              </a:solidFill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/>
            <p:nvPr/>
          </p:nvCxnSpPr>
          <p:spPr>
            <a:xfrm>
              <a:off x="7408785" y="6357323"/>
              <a:ext cx="545911" cy="0"/>
            </a:xfrm>
            <a:prstGeom prst="straightConnector1">
              <a:avLst/>
            </a:prstGeom>
            <a:ln>
              <a:solidFill>
                <a:srgbClr val="000000"/>
              </a:solidFill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67969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/>
      <p:bldP spid="57" grpId="0"/>
      <p:bldP spid="64" grpId="0"/>
      <p:bldP spid="65" grpId="0" animBg="1"/>
      <p:bldP spid="68" grpId="0"/>
      <p:bldP spid="60" grpId="0" animBg="1"/>
      <p:bldP spid="71" grpId="0" animBg="1"/>
      <p:bldP spid="72" grpId="0"/>
      <p:bldP spid="73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3" name="Straight Connector 62"/>
          <p:cNvCxnSpPr/>
          <p:nvPr/>
        </p:nvCxnSpPr>
        <p:spPr>
          <a:xfrm flipV="1">
            <a:off x="909928" y="5729937"/>
            <a:ext cx="7319657" cy="22280"/>
          </a:xfrm>
          <a:prstGeom prst="line">
            <a:avLst/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Challenge: Asynchrony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832546" y="3030052"/>
            <a:ext cx="7055303" cy="3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680290" y="3030415"/>
            <a:ext cx="94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dirty="0">
                <a:solidFill>
                  <a:prstClr val="black"/>
                </a:solidFill>
                <a:latin typeface="Century Gothic"/>
              </a:rPr>
              <a:t>Master</a:t>
            </a:r>
            <a:endParaRPr lang="en-US" dirty="0">
              <a:solidFill>
                <a:prstClr val="black"/>
              </a:solidFill>
              <a:latin typeface="Century Gothic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84867" y="4404527"/>
            <a:ext cx="1037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dirty="0">
                <a:solidFill>
                  <a:prstClr val="black"/>
                </a:solidFill>
                <a:latin typeface="Century Gothic"/>
              </a:rPr>
              <a:t>Backup</a:t>
            </a:r>
            <a:endParaRPr lang="en-US" dirty="0">
              <a:solidFill>
                <a:prstClr val="black"/>
              </a:solidFill>
              <a:latin typeface="Century Gothic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69000" y="4396703"/>
            <a:ext cx="7319657" cy="22280"/>
          </a:xfrm>
          <a:prstGeom prst="line">
            <a:avLst/>
          </a:prstGeom>
          <a:ln>
            <a:solidFill>
              <a:schemeClr val="tx1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2" name="Group 41"/>
          <p:cNvGrpSpPr/>
          <p:nvPr/>
        </p:nvGrpSpPr>
        <p:grpSpPr>
          <a:xfrm>
            <a:off x="1129568" y="3024482"/>
            <a:ext cx="597855" cy="1429932"/>
            <a:chOff x="1129568" y="3024482"/>
            <a:chExt cx="597855" cy="1429932"/>
          </a:xfrm>
        </p:grpSpPr>
        <p:cxnSp>
          <p:nvCxnSpPr>
            <p:cNvPr id="33" name="Straight Connector 32"/>
            <p:cNvCxnSpPr>
              <a:endCxn id="35" idx="4"/>
            </p:cNvCxnSpPr>
            <p:nvPr/>
          </p:nvCxnSpPr>
          <p:spPr>
            <a:xfrm flipV="1">
              <a:off x="1225004" y="3124741"/>
              <a:ext cx="428579" cy="1271964"/>
            </a:xfrm>
            <a:prstGeom prst="line">
              <a:avLst/>
            </a:prstGeom>
            <a:ln>
              <a:solidFill>
                <a:srgbClr val="00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 rot="17347222">
              <a:off x="993663" y="3557361"/>
              <a:ext cx="61036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/>
              <a:r>
                <a:rPr lang="en-US" sz="1600" dirty="0">
                  <a:solidFill>
                    <a:srgbClr val="0000FF"/>
                  </a:solidFill>
                  <a:latin typeface="Century Gothic"/>
                </a:rPr>
                <a:t>Ping</a:t>
              </a:r>
            </a:p>
          </p:txBody>
        </p:sp>
        <p:sp>
          <p:nvSpPr>
            <p:cNvPr id="35" name="Oval 34"/>
            <p:cNvSpPr/>
            <p:nvPr/>
          </p:nvSpPr>
          <p:spPr>
            <a:xfrm>
              <a:off x="1579743" y="3024482"/>
              <a:ext cx="147680" cy="100259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en-US">
                <a:solidFill>
                  <a:prstClr val="white"/>
                </a:solidFill>
                <a:latin typeface="Century Gothic"/>
              </a:endParaRPr>
            </a:p>
          </p:txBody>
        </p:sp>
        <p:sp>
          <p:nvSpPr>
            <p:cNvPr id="36" name="Oval 35"/>
            <p:cNvSpPr/>
            <p:nvPr/>
          </p:nvSpPr>
          <p:spPr>
            <a:xfrm>
              <a:off x="1151164" y="4354155"/>
              <a:ext cx="147680" cy="100259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en-US">
                <a:solidFill>
                  <a:prstClr val="white"/>
                </a:solidFill>
                <a:latin typeface="Century Gothic"/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1738563" y="3087501"/>
            <a:ext cx="498942" cy="1348658"/>
            <a:chOff x="1738563" y="3087501"/>
            <a:chExt cx="498942" cy="1348658"/>
          </a:xfrm>
        </p:grpSpPr>
        <p:sp>
          <p:nvSpPr>
            <p:cNvPr id="17" name="TextBox 16"/>
            <p:cNvSpPr txBox="1"/>
            <p:nvPr/>
          </p:nvSpPr>
          <p:spPr>
            <a:xfrm rot="4604264">
              <a:off x="1716409" y="3594838"/>
              <a:ext cx="70363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/>
              <a:r>
                <a:rPr lang="en-US" sz="1600" dirty="0">
                  <a:solidFill>
                    <a:srgbClr val="0000FF"/>
                  </a:solidFill>
                  <a:latin typeface="Century Gothic"/>
                </a:rPr>
                <a:t>Pong</a:t>
              </a:r>
            </a:p>
          </p:txBody>
        </p:sp>
        <p:cxnSp>
          <p:nvCxnSpPr>
            <p:cNvPr id="37" name="Straight Connector 36"/>
            <p:cNvCxnSpPr>
              <a:endCxn id="38" idx="0"/>
            </p:cNvCxnSpPr>
            <p:nvPr/>
          </p:nvCxnSpPr>
          <p:spPr>
            <a:xfrm>
              <a:off x="1738563" y="3087501"/>
              <a:ext cx="287102" cy="1248399"/>
            </a:xfrm>
            <a:prstGeom prst="line">
              <a:avLst/>
            </a:prstGeom>
            <a:ln>
              <a:solidFill>
                <a:srgbClr val="00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Oval 37"/>
            <p:cNvSpPr/>
            <p:nvPr/>
          </p:nvSpPr>
          <p:spPr>
            <a:xfrm>
              <a:off x="1951825" y="4335900"/>
              <a:ext cx="147680" cy="100259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en-US">
                <a:solidFill>
                  <a:prstClr val="white"/>
                </a:solidFill>
                <a:latin typeface="Century Gothic"/>
              </a:endParaRP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4359619" y="3030052"/>
            <a:ext cx="520152" cy="1401085"/>
            <a:chOff x="4359619" y="3030052"/>
            <a:chExt cx="520152" cy="1401085"/>
          </a:xfrm>
        </p:grpSpPr>
        <p:cxnSp>
          <p:nvCxnSpPr>
            <p:cNvPr id="29" name="Straight Connector 28"/>
            <p:cNvCxnSpPr>
              <a:stCxn id="48" idx="4"/>
            </p:cNvCxnSpPr>
            <p:nvPr/>
          </p:nvCxnSpPr>
          <p:spPr>
            <a:xfrm flipV="1">
              <a:off x="4528897" y="3030052"/>
              <a:ext cx="350874" cy="1401085"/>
            </a:xfrm>
            <a:prstGeom prst="line">
              <a:avLst/>
            </a:prstGeom>
            <a:ln>
              <a:solidFill>
                <a:srgbClr val="00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 rot="17180803">
              <a:off x="4223714" y="3448634"/>
              <a:ext cx="61036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/>
              <a:r>
                <a:rPr lang="en-US" sz="1600" dirty="0">
                  <a:solidFill>
                    <a:srgbClr val="0000FF"/>
                  </a:solidFill>
                  <a:latin typeface="Century Gothic"/>
                </a:rPr>
                <a:t>Ping</a:t>
              </a:r>
            </a:p>
          </p:txBody>
        </p:sp>
        <p:sp>
          <p:nvSpPr>
            <p:cNvPr id="48" name="Oval 47"/>
            <p:cNvSpPr/>
            <p:nvPr/>
          </p:nvSpPr>
          <p:spPr>
            <a:xfrm>
              <a:off x="4455057" y="4330878"/>
              <a:ext cx="147680" cy="100259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en-US">
                <a:solidFill>
                  <a:prstClr val="white"/>
                </a:solidFill>
                <a:latin typeface="Century Gothic"/>
              </a:endParaRPr>
            </a:p>
          </p:txBody>
        </p:sp>
      </p:grpSp>
      <p:sp>
        <p:nvSpPr>
          <p:cNvPr id="64" name="TextBox 63"/>
          <p:cNvSpPr txBox="1"/>
          <p:nvPr/>
        </p:nvSpPr>
        <p:spPr>
          <a:xfrm>
            <a:off x="1645825" y="5752217"/>
            <a:ext cx="1378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dirty="0">
                <a:solidFill>
                  <a:srgbClr val="FF0000"/>
                </a:solidFill>
                <a:latin typeface="Century Gothic"/>
              </a:rPr>
              <a:t>Link Failure</a:t>
            </a:r>
            <a:endParaRPr lang="en-US" dirty="0">
              <a:solidFill>
                <a:srgbClr val="FF0000"/>
              </a:solidFill>
              <a:latin typeface="Century Gothic"/>
            </a:endParaRPr>
          </a:p>
        </p:txBody>
      </p:sp>
      <p:sp>
        <p:nvSpPr>
          <p:cNvPr id="65" name="Oval 64"/>
          <p:cNvSpPr/>
          <p:nvPr/>
        </p:nvSpPr>
        <p:spPr>
          <a:xfrm>
            <a:off x="1951825" y="5710136"/>
            <a:ext cx="147680" cy="10025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  <a:latin typeface="Century Gothic"/>
            </a:endParaRPr>
          </a:p>
        </p:txBody>
      </p:sp>
      <p:grpSp>
        <p:nvGrpSpPr>
          <p:cNvPr id="45" name="Group 44"/>
          <p:cNvGrpSpPr/>
          <p:nvPr/>
        </p:nvGrpSpPr>
        <p:grpSpPr>
          <a:xfrm>
            <a:off x="2160582" y="3087501"/>
            <a:ext cx="903201" cy="2730005"/>
            <a:chOff x="2160582" y="3087501"/>
            <a:chExt cx="903201" cy="2730005"/>
          </a:xfrm>
        </p:grpSpPr>
        <p:cxnSp>
          <p:nvCxnSpPr>
            <p:cNvPr id="61" name="Straight Connector 60"/>
            <p:cNvCxnSpPr/>
            <p:nvPr/>
          </p:nvCxnSpPr>
          <p:spPr>
            <a:xfrm flipV="1">
              <a:off x="2303110" y="3087501"/>
              <a:ext cx="760673" cy="2631294"/>
            </a:xfrm>
            <a:prstGeom prst="line">
              <a:avLst/>
            </a:prstGeom>
            <a:ln>
              <a:solidFill>
                <a:srgbClr val="00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 rot="17137503">
              <a:off x="1701822" y="4835300"/>
              <a:ext cx="125607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/>
              <a:r>
                <a:rPr lang="en-US" sz="1600" dirty="0" err="1">
                  <a:solidFill>
                    <a:srgbClr val="0000FF"/>
                  </a:solidFill>
                  <a:latin typeface="Century Gothic"/>
                </a:rPr>
                <a:t>port_status</a:t>
              </a:r>
              <a:endParaRPr lang="en-US" sz="1600" dirty="0">
                <a:solidFill>
                  <a:srgbClr val="0000FF"/>
                </a:solidFill>
                <a:latin typeface="Century Gothic"/>
              </a:endParaRPr>
            </a:p>
          </p:txBody>
        </p:sp>
        <p:sp>
          <p:nvSpPr>
            <p:cNvPr id="66" name="Oval 65"/>
            <p:cNvSpPr/>
            <p:nvPr/>
          </p:nvSpPr>
          <p:spPr>
            <a:xfrm>
              <a:off x="2212051" y="5717247"/>
              <a:ext cx="147680" cy="100259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en-US">
                <a:solidFill>
                  <a:prstClr val="white"/>
                </a:solidFill>
                <a:latin typeface="Century Gothic"/>
              </a:endParaRPr>
            </a:p>
          </p:txBody>
        </p:sp>
      </p:grpSp>
      <p:sp>
        <p:nvSpPr>
          <p:cNvPr id="68" name="TextBox 67"/>
          <p:cNvSpPr txBox="1"/>
          <p:nvPr/>
        </p:nvSpPr>
        <p:spPr>
          <a:xfrm>
            <a:off x="832546" y="5752217"/>
            <a:ext cx="90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dirty="0">
                <a:solidFill>
                  <a:prstClr val="black"/>
                </a:solidFill>
                <a:latin typeface="Century Gothic"/>
              </a:rPr>
              <a:t>Switch</a:t>
            </a:r>
            <a:endParaRPr lang="en-US" dirty="0">
              <a:solidFill>
                <a:prstClr val="black"/>
              </a:solidFill>
              <a:latin typeface="Century Gothic"/>
            </a:endParaRPr>
          </a:p>
        </p:txBody>
      </p:sp>
      <p:grpSp>
        <p:nvGrpSpPr>
          <p:cNvPr id="51" name="Group 50"/>
          <p:cNvGrpSpPr/>
          <p:nvPr/>
        </p:nvGrpSpPr>
        <p:grpSpPr>
          <a:xfrm>
            <a:off x="4879771" y="3087501"/>
            <a:ext cx="3308886" cy="1685623"/>
            <a:chOff x="4879771" y="3087501"/>
            <a:chExt cx="3308886" cy="1685623"/>
          </a:xfrm>
        </p:grpSpPr>
        <p:cxnSp>
          <p:nvCxnSpPr>
            <p:cNvPr id="26" name="Straight Connector 25"/>
            <p:cNvCxnSpPr/>
            <p:nvPr/>
          </p:nvCxnSpPr>
          <p:spPr>
            <a:xfrm>
              <a:off x="4879771" y="3087501"/>
              <a:ext cx="1336923" cy="1309202"/>
            </a:xfrm>
            <a:prstGeom prst="line">
              <a:avLst/>
            </a:prstGeom>
            <a:ln>
              <a:solidFill>
                <a:srgbClr val="000000"/>
              </a:solidFill>
              <a:prstDash val="sysDot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V="1">
              <a:off x="6290534" y="4396705"/>
              <a:ext cx="1898123" cy="782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6116425" y="4403792"/>
              <a:ext cx="9417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/>
              <a:r>
                <a:rPr lang="en-US" dirty="0">
                  <a:solidFill>
                    <a:prstClr val="black"/>
                  </a:solidFill>
                  <a:latin typeface="Century Gothic"/>
                </a:rPr>
                <a:t>Master</a:t>
              </a:r>
              <a:endParaRPr lang="en-US" dirty="0">
                <a:solidFill>
                  <a:prstClr val="black"/>
                </a:solidFill>
                <a:latin typeface="Century Gothic"/>
              </a:endParaRPr>
            </a:p>
          </p:txBody>
        </p:sp>
        <p:sp>
          <p:nvSpPr>
            <p:cNvPr id="50" name="Oval 49"/>
            <p:cNvSpPr/>
            <p:nvPr/>
          </p:nvSpPr>
          <p:spPr>
            <a:xfrm>
              <a:off x="6142854" y="4343825"/>
              <a:ext cx="147680" cy="100259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en-US">
                <a:solidFill>
                  <a:prstClr val="white"/>
                </a:solidFill>
                <a:latin typeface="Century Gothic"/>
              </a:endParaRPr>
            </a:p>
          </p:txBody>
        </p:sp>
      </p:grpSp>
      <p:sp>
        <p:nvSpPr>
          <p:cNvPr id="72" name="TextBox 71"/>
          <p:cNvSpPr txBox="1"/>
          <p:nvPr/>
        </p:nvSpPr>
        <p:spPr>
          <a:xfrm>
            <a:off x="6022711" y="3980821"/>
            <a:ext cx="9797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1600" dirty="0">
                <a:solidFill>
                  <a:srgbClr val="0000FF"/>
                </a:solidFill>
                <a:latin typeface="Century Gothic"/>
              </a:rPr>
              <a:t>Timeout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7397314" y="4924700"/>
            <a:ext cx="1582686" cy="646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defTabSz="914400"/>
            <a:r>
              <a:rPr lang="en-US" dirty="0" err="1">
                <a:solidFill>
                  <a:srgbClr val="0000FF"/>
                </a:solidFill>
                <a:latin typeface="Century Gothic"/>
              </a:rPr>
              <a:t>Blackhole</a:t>
            </a:r>
            <a:r>
              <a:rPr lang="en-US" dirty="0">
                <a:solidFill>
                  <a:srgbClr val="0000FF"/>
                </a:solidFill>
                <a:latin typeface="Century Gothic"/>
              </a:rPr>
              <a:t> </a:t>
            </a:r>
            <a:r>
              <a:rPr lang="en-US" dirty="0">
                <a:solidFill>
                  <a:srgbClr val="0000FF"/>
                </a:solidFill>
                <a:latin typeface="Century Gothic"/>
              </a:rPr>
              <a:t>avoided!</a:t>
            </a:r>
            <a:endParaRPr lang="en-US" dirty="0">
              <a:solidFill>
                <a:srgbClr val="0000FF"/>
              </a:solidFill>
              <a:latin typeface="Century Gothic"/>
            </a:endParaRPr>
          </a:p>
        </p:txBody>
      </p:sp>
      <p:cxnSp>
        <p:nvCxnSpPr>
          <p:cNvPr id="82" name="Straight Connector 81"/>
          <p:cNvCxnSpPr/>
          <p:nvPr/>
        </p:nvCxnSpPr>
        <p:spPr>
          <a:xfrm>
            <a:off x="3063783" y="3080061"/>
            <a:ext cx="1051442" cy="2629746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 rot="4103526">
            <a:off x="2747020" y="4328316"/>
            <a:ext cx="21031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1600" dirty="0">
                <a:solidFill>
                  <a:srgbClr val="0000FF"/>
                </a:solidFill>
                <a:latin typeface="Century Gothic"/>
              </a:rPr>
              <a:t>New Routing Table!</a:t>
            </a:r>
            <a:endParaRPr lang="en-US" sz="1600" dirty="0">
              <a:solidFill>
                <a:srgbClr val="0000FF"/>
              </a:solidFill>
              <a:latin typeface="Century Gothic"/>
            </a:endParaRPr>
          </a:p>
        </p:txBody>
      </p:sp>
      <p:cxnSp>
        <p:nvCxnSpPr>
          <p:cNvPr id="84" name="Straight Arrow Connector 83"/>
          <p:cNvCxnSpPr/>
          <p:nvPr/>
        </p:nvCxnSpPr>
        <p:spPr>
          <a:xfrm flipV="1">
            <a:off x="3505379" y="3024482"/>
            <a:ext cx="4683278" cy="557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3042251" y="2673148"/>
            <a:ext cx="829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dirty="0">
                <a:solidFill>
                  <a:srgbClr val="FF0000"/>
                </a:solidFill>
                <a:latin typeface="Century Gothic"/>
              </a:rPr>
              <a:t>Crash</a:t>
            </a:r>
            <a:endParaRPr lang="en-US" dirty="0">
              <a:solidFill>
                <a:srgbClr val="FF0000"/>
              </a:solidFill>
              <a:latin typeface="Century Gothic"/>
            </a:endParaRPr>
          </a:p>
        </p:txBody>
      </p:sp>
      <p:sp>
        <p:nvSpPr>
          <p:cNvPr id="86" name="Oval 85"/>
          <p:cNvSpPr/>
          <p:nvPr/>
        </p:nvSpPr>
        <p:spPr>
          <a:xfrm>
            <a:off x="3357699" y="2991062"/>
            <a:ext cx="147680" cy="10025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  <a:latin typeface="Century Gothic"/>
            </a:endParaRPr>
          </a:p>
        </p:txBody>
      </p:sp>
      <p:sp>
        <p:nvSpPr>
          <p:cNvPr id="44" name="Content Placeholder 2"/>
          <p:cNvSpPr>
            <a:spLocks noGrp="1"/>
          </p:cNvSpPr>
          <p:nvPr>
            <p:ph idx="1"/>
          </p:nvPr>
        </p:nvSpPr>
        <p:spPr>
          <a:xfrm>
            <a:off x="925076" y="2141277"/>
            <a:ext cx="9547862" cy="92499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 smtClean="0"/>
              <a:t>Need to maintain original event order</a:t>
            </a:r>
          </a:p>
          <a:p>
            <a:pPr marL="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4591634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Coping with Asynchrony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102" y="2175497"/>
            <a:ext cx="7599755" cy="4135079"/>
          </a:xfrm>
          <a:prstGeom prst="rect">
            <a:avLst/>
          </a:prstGeom>
        </p:spPr>
      </p:pic>
      <p:sp useBgFill="1">
        <p:nvSpPr>
          <p:cNvPr id="7" name="Rounded Rectangle 6"/>
          <p:cNvSpPr/>
          <p:nvPr/>
        </p:nvSpPr>
        <p:spPr>
          <a:xfrm>
            <a:off x="848194" y="5530655"/>
            <a:ext cx="3785590" cy="656558"/>
          </a:xfrm>
          <a:prstGeom prst="roundRect">
            <a:avLst/>
          </a:prstGeom>
          <a:ln>
            <a:noFill/>
          </a:ln>
          <a:effectLst>
            <a:softEdge rad="1270000"/>
          </a:effectLst>
          <a:scene3d>
            <a:camera prst="obliqueTopRight"/>
            <a:lightRig rig="threePt" dir="tl"/>
          </a:scene3d>
          <a:sp3d>
            <a:bevelT w="0" h="635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defTabSz="914400"/>
            <a:endParaRPr lang="en-US" sz="2800" dirty="0">
              <a:solidFill>
                <a:prstClr val="black"/>
              </a:solidFill>
              <a:latin typeface="Century Gothic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9785" y="6296065"/>
            <a:ext cx="89744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2800" dirty="0">
                <a:solidFill>
                  <a:prstClr val="black"/>
                </a:solidFill>
                <a:latin typeface="Century Gothic"/>
              </a:rPr>
              <a:t>Use interposition to maintain causal dependencies</a:t>
            </a:r>
            <a:endParaRPr lang="en-US" sz="2800" dirty="0">
              <a:solidFill>
                <a:prstClr val="black"/>
              </a:solidFill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556563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2878"/>
    </mc:Choice>
    <mc:Fallback xmlns="">
      <p:transition xmlns:p14="http://schemas.microsoft.com/office/powerpoint/2010/main" spd="slow" advTm="92878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Challenge: Divergence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19726" y="2346001"/>
            <a:ext cx="7389094" cy="4378048"/>
          </a:xfrm>
        </p:spPr>
        <p:txBody>
          <a:bodyPr>
            <a:noAutofit/>
          </a:bodyPr>
          <a:lstStyle/>
          <a:p>
            <a:pPr>
              <a:buFont typeface="Arial"/>
              <a:buChar char="•"/>
            </a:pPr>
            <a:r>
              <a:rPr lang="en-US" sz="3600" dirty="0" smtClean="0">
                <a:solidFill>
                  <a:schemeClr val="bg1">
                    <a:lumMod val="85000"/>
                  </a:schemeClr>
                </a:solidFill>
              </a:rPr>
              <a:t>Asynchrony</a:t>
            </a:r>
          </a:p>
          <a:p>
            <a:pPr>
              <a:buFont typeface="Arial"/>
              <a:buChar char="•"/>
            </a:pPr>
            <a:r>
              <a:rPr lang="en-US" sz="3600" dirty="0"/>
              <a:t>Divergent </a:t>
            </a:r>
            <a:r>
              <a:rPr lang="en-US" sz="3600" dirty="0" smtClean="0"/>
              <a:t>execution</a:t>
            </a:r>
          </a:p>
          <a:p>
            <a:pPr lvl="1">
              <a:buFont typeface="Arial"/>
              <a:buChar char="•"/>
            </a:pPr>
            <a:r>
              <a:rPr lang="en-US" sz="3600" dirty="0" smtClean="0">
                <a:solidFill>
                  <a:schemeClr val="bg1">
                    <a:lumMod val="85000"/>
                  </a:schemeClr>
                </a:solidFill>
              </a:rPr>
              <a:t>Syntactic Changes</a:t>
            </a:r>
          </a:p>
          <a:p>
            <a:pPr lvl="1">
              <a:buFont typeface="Arial"/>
              <a:buChar char="•"/>
            </a:pPr>
            <a:r>
              <a:rPr lang="en-US" sz="3600" dirty="0" smtClean="0"/>
              <a:t>Absent Events</a:t>
            </a:r>
          </a:p>
          <a:p>
            <a:pPr lvl="1">
              <a:buFont typeface="Arial"/>
              <a:buChar char="•"/>
            </a:pPr>
            <a:r>
              <a:rPr lang="en-US" sz="3600" dirty="0" smtClean="0">
                <a:solidFill>
                  <a:schemeClr val="bg1">
                    <a:lumMod val="85000"/>
                  </a:schemeClr>
                </a:solidFill>
              </a:rPr>
              <a:t>Unexpected Events</a:t>
            </a:r>
          </a:p>
          <a:p>
            <a:pPr>
              <a:buFont typeface="Arial"/>
              <a:buChar char="•"/>
            </a:pPr>
            <a:r>
              <a:rPr lang="en-US" sz="3600" dirty="0">
                <a:solidFill>
                  <a:schemeClr val="bg1">
                    <a:lumMod val="85000"/>
                  </a:schemeClr>
                </a:solidFill>
              </a:rPr>
              <a:t>Non-</a:t>
            </a:r>
            <a:r>
              <a:rPr lang="en-US" sz="3600" dirty="0" smtClean="0">
                <a:solidFill>
                  <a:schemeClr val="bg1">
                    <a:lumMod val="85000"/>
                  </a:schemeClr>
                </a:solidFill>
              </a:rPr>
              <a:t>determinism</a:t>
            </a:r>
          </a:p>
        </p:txBody>
      </p:sp>
    </p:spTree>
    <p:extLst>
      <p:ext uri="{BB962C8B-B14F-4D97-AF65-F5344CB8AC3E}">
        <p14:creationId xmlns:p14="http://schemas.microsoft.com/office/powerpoint/2010/main" val="33611155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3" name="Straight Connector 62"/>
          <p:cNvCxnSpPr/>
          <p:nvPr/>
        </p:nvCxnSpPr>
        <p:spPr>
          <a:xfrm flipV="1">
            <a:off x="909928" y="5729937"/>
            <a:ext cx="7319657" cy="22280"/>
          </a:xfrm>
          <a:prstGeom prst="line">
            <a:avLst/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Divergence: Absent Internal Events</a:t>
            </a:r>
          </a:p>
        </p:txBody>
      </p:sp>
      <p:sp>
        <p:nvSpPr>
          <p:cNvPr id="72" name="Content Placeholder 2"/>
          <p:cNvSpPr>
            <a:spLocks noGrp="1"/>
          </p:cNvSpPr>
          <p:nvPr>
            <p:ph idx="1"/>
          </p:nvPr>
        </p:nvSpPr>
        <p:spPr>
          <a:xfrm>
            <a:off x="2527499" y="2093541"/>
            <a:ext cx="9547862" cy="92499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 smtClean="0"/>
              <a:t>Prune Earlier Input..</a:t>
            </a:r>
            <a:endParaRPr lang="en-US" sz="32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832546" y="3030052"/>
            <a:ext cx="7055303" cy="3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680290" y="3030415"/>
            <a:ext cx="94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dirty="0">
                <a:solidFill>
                  <a:prstClr val="black"/>
                </a:solidFill>
                <a:latin typeface="Century Gothic"/>
              </a:rPr>
              <a:t>Master</a:t>
            </a:r>
            <a:endParaRPr lang="en-US" dirty="0">
              <a:solidFill>
                <a:prstClr val="black"/>
              </a:solidFill>
              <a:latin typeface="Century Gothic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84867" y="4404527"/>
            <a:ext cx="1037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dirty="0">
                <a:solidFill>
                  <a:prstClr val="black"/>
                </a:solidFill>
                <a:latin typeface="Century Gothic"/>
              </a:rPr>
              <a:t>Backup</a:t>
            </a:r>
            <a:endParaRPr lang="en-US" dirty="0">
              <a:solidFill>
                <a:prstClr val="black"/>
              </a:solidFill>
              <a:latin typeface="Century Gothic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69000" y="4396703"/>
            <a:ext cx="7319657" cy="22280"/>
          </a:xfrm>
          <a:prstGeom prst="line">
            <a:avLst/>
          </a:prstGeom>
          <a:ln>
            <a:solidFill>
              <a:schemeClr val="tx1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2" name="Group 41"/>
          <p:cNvGrpSpPr/>
          <p:nvPr/>
        </p:nvGrpSpPr>
        <p:grpSpPr>
          <a:xfrm>
            <a:off x="1134768" y="3024482"/>
            <a:ext cx="592655" cy="1429932"/>
            <a:chOff x="1134768" y="3024482"/>
            <a:chExt cx="592655" cy="1429932"/>
          </a:xfrm>
        </p:grpSpPr>
        <p:cxnSp>
          <p:nvCxnSpPr>
            <p:cNvPr id="33" name="Straight Connector 32"/>
            <p:cNvCxnSpPr>
              <a:endCxn id="35" idx="4"/>
            </p:cNvCxnSpPr>
            <p:nvPr/>
          </p:nvCxnSpPr>
          <p:spPr>
            <a:xfrm flipV="1">
              <a:off x="1225004" y="3124741"/>
              <a:ext cx="428579" cy="1271964"/>
            </a:xfrm>
            <a:prstGeom prst="line">
              <a:avLst/>
            </a:prstGeom>
            <a:ln>
              <a:solidFill>
                <a:srgbClr val="00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 rot="17347222">
              <a:off x="998863" y="3572545"/>
              <a:ext cx="61036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/>
              <a:r>
                <a:rPr lang="en-US" sz="1600" dirty="0">
                  <a:solidFill>
                    <a:srgbClr val="0000FF"/>
                  </a:solidFill>
                  <a:latin typeface="Century Gothic"/>
                </a:rPr>
                <a:t>Ping</a:t>
              </a:r>
              <a:endParaRPr lang="en-US" sz="1600" dirty="0">
                <a:solidFill>
                  <a:srgbClr val="0000FF"/>
                </a:solidFill>
                <a:latin typeface="Century Gothic"/>
              </a:endParaRPr>
            </a:p>
          </p:txBody>
        </p:sp>
        <p:sp>
          <p:nvSpPr>
            <p:cNvPr id="35" name="Oval 34"/>
            <p:cNvSpPr/>
            <p:nvPr/>
          </p:nvSpPr>
          <p:spPr>
            <a:xfrm>
              <a:off x="1579743" y="3024482"/>
              <a:ext cx="147680" cy="100259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en-US">
                <a:solidFill>
                  <a:prstClr val="white"/>
                </a:solidFill>
                <a:latin typeface="Century Gothic"/>
              </a:endParaRPr>
            </a:p>
          </p:txBody>
        </p:sp>
        <p:sp>
          <p:nvSpPr>
            <p:cNvPr id="36" name="Oval 35"/>
            <p:cNvSpPr/>
            <p:nvPr/>
          </p:nvSpPr>
          <p:spPr>
            <a:xfrm>
              <a:off x="1151164" y="4354155"/>
              <a:ext cx="147680" cy="100259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en-US">
                <a:solidFill>
                  <a:prstClr val="white"/>
                </a:solidFill>
                <a:latin typeface="Century Gothic"/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1738563" y="3087501"/>
            <a:ext cx="465625" cy="1348658"/>
            <a:chOff x="1738563" y="3087501"/>
            <a:chExt cx="465625" cy="1348658"/>
          </a:xfrm>
        </p:grpSpPr>
        <p:sp>
          <p:nvSpPr>
            <p:cNvPr id="17" name="TextBox 16"/>
            <p:cNvSpPr txBox="1"/>
            <p:nvPr/>
          </p:nvSpPr>
          <p:spPr>
            <a:xfrm rot="4604264">
              <a:off x="1683092" y="3614494"/>
              <a:ext cx="70363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/>
              <a:r>
                <a:rPr lang="en-US" sz="1600" dirty="0">
                  <a:solidFill>
                    <a:srgbClr val="0000FF"/>
                  </a:solidFill>
                  <a:latin typeface="Century Gothic"/>
                </a:rPr>
                <a:t>Pong</a:t>
              </a:r>
              <a:endParaRPr lang="en-US" sz="1600" dirty="0">
                <a:solidFill>
                  <a:srgbClr val="0000FF"/>
                </a:solidFill>
                <a:latin typeface="Century Gothic"/>
              </a:endParaRPr>
            </a:p>
          </p:txBody>
        </p:sp>
        <p:cxnSp>
          <p:nvCxnSpPr>
            <p:cNvPr id="37" name="Straight Connector 36"/>
            <p:cNvCxnSpPr>
              <a:endCxn id="38" idx="0"/>
            </p:cNvCxnSpPr>
            <p:nvPr/>
          </p:nvCxnSpPr>
          <p:spPr>
            <a:xfrm>
              <a:off x="1738563" y="3087501"/>
              <a:ext cx="287102" cy="1248399"/>
            </a:xfrm>
            <a:prstGeom prst="line">
              <a:avLst/>
            </a:prstGeom>
            <a:ln>
              <a:solidFill>
                <a:srgbClr val="00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Oval 37"/>
            <p:cNvSpPr/>
            <p:nvPr/>
          </p:nvSpPr>
          <p:spPr>
            <a:xfrm>
              <a:off x="1951825" y="4335900"/>
              <a:ext cx="147680" cy="100259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en-US">
                <a:solidFill>
                  <a:prstClr val="white"/>
                </a:solidFill>
                <a:latin typeface="Century Gothic"/>
              </a:endParaRP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4341486" y="3030052"/>
            <a:ext cx="538285" cy="1401085"/>
            <a:chOff x="4341486" y="3030052"/>
            <a:chExt cx="538285" cy="1401085"/>
          </a:xfrm>
        </p:grpSpPr>
        <p:cxnSp>
          <p:nvCxnSpPr>
            <p:cNvPr id="29" name="Straight Connector 28"/>
            <p:cNvCxnSpPr>
              <a:stCxn id="48" idx="4"/>
            </p:cNvCxnSpPr>
            <p:nvPr/>
          </p:nvCxnSpPr>
          <p:spPr>
            <a:xfrm flipV="1">
              <a:off x="4528897" y="3030052"/>
              <a:ext cx="350874" cy="1401085"/>
            </a:xfrm>
            <a:prstGeom prst="line">
              <a:avLst/>
            </a:prstGeom>
            <a:ln>
              <a:solidFill>
                <a:srgbClr val="00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 rot="16786502">
              <a:off x="4205581" y="3571662"/>
              <a:ext cx="61036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/>
              <a:r>
                <a:rPr lang="en-US" sz="1600" dirty="0">
                  <a:solidFill>
                    <a:srgbClr val="0000FF"/>
                  </a:solidFill>
                  <a:latin typeface="Century Gothic"/>
                </a:rPr>
                <a:t>Ping</a:t>
              </a:r>
              <a:endParaRPr lang="en-US" sz="1600" dirty="0">
                <a:solidFill>
                  <a:srgbClr val="0000FF"/>
                </a:solidFill>
                <a:latin typeface="Century Gothic"/>
              </a:endParaRPr>
            </a:p>
          </p:txBody>
        </p:sp>
        <p:sp>
          <p:nvSpPr>
            <p:cNvPr id="48" name="Oval 47"/>
            <p:cNvSpPr/>
            <p:nvPr/>
          </p:nvSpPr>
          <p:spPr>
            <a:xfrm>
              <a:off x="4455057" y="4330878"/>
              <a:ext cx="147680" cy="100259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en-US">
                <a:solidFill>
                  <a:prstClr val="white"/>
                </a:solidFill>
                <a:latin typeface="Century Gothic"/>
              </a:endParaRPr>
            </a:p>
          </p:txBody>
        </p:sp>
      </p:grpSp>
      <p:cxnSp>
        <p:nvCxnSpPr>
          <p:cNvPr id="14" name="Straight Arrow Connector 13"/>
          <p:cNvCxnSpPr>
            <a:stCxn id="71" idx="6"/>
          </p:cNvCxnSpPr>
          <p:nvPr/>
        </p:nvCxnSpPr>
        <p:spPr>
          <a:xfrm>
            <a:off x="2675179" y="3030051"/>
            <a:ext cx="5267799" cy="593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2212051" y="2662007"/>
            <a:ext cx="829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dirty="0">
                <a:solidFill>
                  <a:srgbClr val="FF0000"/>
                </a:solidFill>
                <a:latin typeface="Century Gothic"/>
              </a:rPr>
              <a:t>Crash</a:t>
            </a:r>
            <a:endParaRPr lang="en-US" dirty="0">
              <a:solidFill>
                <a:srgbClr val="FF0000"/>
              </a:solidFill>
              <a:latin typeface="Century Gothic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645825" y="5752217"/>
            <a:ext cx="1378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dirty="0">
                <a:solidFill>
                  <a:srgbClr val="FF0000"/>
                </a:solidFill>
                <a:latin typeface="Century Gothic"/>
              </a:rPr>
              <a:t>Link Failure</a:t>
            </a:r>
            <a:endParaRPr lang="en-US" dirty="0">
              <a:solidFill>
                <a:srgbClr val="FF0000"/>
              </a:solidFill>
              <a:latin typeface="Century Gothic"/>
            </a:endParaRPr>
          </a:p>
        </p:txBody>
      </p:sp>
      <p:sp>
        <p:nvSpPr>
          <p:cNvPr id="65" name="Oval 64"/>
          <p:cNvSpPr/>
          <p:nvPr/>
        </p:nvSpPr>
        <p:spPr>
          <a:xfrm>
            <a:off x="1951825" y="5710136"/>
            <a:ext cx="147680" cy="10025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  <a:latin typeface="Century Gothic"/>
            </a:endParaRPr>
          </a:p>
        </p:txBody>
      </p:sp>
      <p:grpSp>
        <p:nvGrpSpPr>
          <p:cNvPr id="45" name="Group 44"/>
          <p:cNvGrpSpPr/>
          <p:nvPr/>
        </p:nvGrpSpPr>
        <p:grpSpPr>
          <a:xfrm>
            <a:off x="2167251" y="3087501"/>
            <a:ext cx="896532" cy="2730005"/>
            <a:chOff x="2167251" y="3087501"/>
            <a:chExt cx="896532" cy="2730005"/>
          </a:xfrm>
        </p:grpSpPr>
        <p:cxnSp>
          <p:nvCxnSpPr>
            <p:cNvPr id="61" name="Straight Connector 60"/>
            <p:cNvCxnSpPr/>
            <p:nvPr/>
          </p:nvCxnSpPr>
          <p:spPr>
            <a:xfrm flipV="1">
              <a:off x="2303110" y="3087501"/>
              <a:ext cx="760673" cy="2631294"/>
            </a:xfrm>
            <a:prstGeom prst="line">
              <a:avLst/>
            </a:prstGeom>
            <a:ln>
              <a:solidFill>
                <a:srgbClr val="00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 rot="17137503">
              <a:off x="1958610" y="4813477"/>
              <a:ext cx="75583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/>
              <a:r>
                <a:rPr lang="en-US" sz="1600" dirty="0">
                  <a:solidFill>
                    <a:srgbClr val="0000FF"/>
                  </a:solidFill>
                  <a:latin typeface="Century Gothic"/>
                </a:rPr>
                <a:t>Notify</a:t>
              </a:r>
              <a:endParaRPr lang="en-US" sz="1600" dirty="0">
                <a:solidFill>
                  <a:srgbClr val="0000FF"/>
                </a:solidFill>
                <a:latin typeface="Century Gothic"/>
              </a:endParaRPr>
            </a:p>
          </p:txBody>
        </p:sp>
        <p:sp>
          <p:nvSpPr>
            <p:cNvPr id="66" name="Oval 65"/>
            <p:cNvSpPr/>
            <p:nvPr/>
          </p:nvSpPr>
          <p:spPr>
            <a:xfrm>
              <a:off x="2212051" y="5717247"/>
              <a:ext cx="147680" cy="100259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en-US">
                <a:solidFill>
                  <a:prstClr val="white"/>
                </a:solidFill>
                <a:latin typeface="Century Gothic"/>
              </a:endParaRPr>
            </a:p>
          </p:txBody>
        </p:sp>
      </p:grpSp>
      <p:sp>
        <p:nvSpPr>
          <p:cNvPr id="68" name="TextBox 67"/>
          <p:cNvSpPr txBox="1"/>
          <p:nvPr/>
        </p:nvSpPr>
        <p:spPr>
          <a:xfrm>
            <a:off x="832546" y="5752217"/>
            <a:ext cx="90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dirty="0">
                <a:solidFill>
                  <a:prstClr val="black"/>
                </a:solidFill>
                <a:latin typeface="Century Gothic"/>
              </a:rPr>
              <a:t>Switch</a:t>
            </a:r>
            <a:endParaRPr lang="en-US" dirty="0">
              <a:solidFill>
                <a:prstClr val="black"/>
              </a:solidFill>
              <a:latin typeface="Century Gothic"/>
            </a:endParaRPr>
          </a:p>
        </p:txBody>
      </p:sp>
      <p:grpSp>
        <p:nvGrpSpPr>
          <p:cNvPr id="47" name="Group 46"/>
          <p:cNvGrpSpPr/>
          <p:nvPr/>
        </p:nvGrpSpPr>
        <p:grpSpPr>
          <a:xfrm>
            <a:off x="3963531" y="4435651"/>
            <a:ext cx="543871" cy="1351142"/>
            <a:chOff x="3988489" y="4444084"/>
            <a:chExt cx="543871" cy="1351142"/>
          </a:xfrm>
        </p:grpSpPr>
        <p:sp>
          <p:nvSpPr>
            <p:cNvPr id="67" name="TextBox 66"/>
            <p:cNvSpPr txBox="1"/>
            <p:nvPr/>
          </p:nvSpPr>
          <p:spPr>
            <a:xfrm rot="4319925">
              <a:off x="4050838" y="4830807"/>
              <a:ext cx="62449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/>
              <a:r>
                <a:rPr lang="en-US" sz="1600" dirty="0">
                  <a:solidFill>
                    <a:srgbClr val="0000FF"/>
                  </a:solidFill>
                  <a:latin typeface="Century Gothic"/>
                </a:rPr>
                <a:t>ACK</a:t>
              </a:r>
              <a:endParaRPr lang="en-US" sz="1600" dirty="0">
                <a:solidFill>
                  <a:srgbClr val="0000FF"/>
                </a:solidFill>
                <a:latin typeface="Century Gothic"/>
              </a:endParaRPr>
            </a:p>
          </p:txBody>
        </p:sp>
        <p:cxnSp>
          <p:nvCxnSpPr>
            <p:cNvPr id="69" name="Straight Connector 68"/>
            <p:cNvCxnSpPr>
              <a:endCxn id="70" idx="0"/>
            </p:cNvCxnSpPr>
            <p:nvPr/>
          </p:nvCxnSpPr>
          <p:spPr>
            <a:xfrm>
              <a:off x="3988489" y="4444084"/>
              <a:ext cx="448433" cy="1250883"/>
            </a:xfrm>
            <a:prstGeom prst="line">
              <a:avLst/>
            </a:prstGeom>
            <a:ln>
              <a:solidFill>
                <a:srgbClr val="00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Oval 69"/>
            <p:cNvSpPr/>
            <p:nvPr/>
          </p:nvSpPr>
          <p:spPr>
            <a:xfrm>
              <a:off x="4363082" y="5694967"/>
              <a:ext cx="147680" cy="100259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en-US">
                <a:solidFill>
                  <a:prstClr val="white"/>
                </a:solidFill>
                <a:latin typeface="Century Gothic"/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3386888" y="4343825"/>
            <a:ext cx="576643" cy="1380542"/>
            <a:chOff x="3386888" y="4343825"/>
            <a:chExt cx="576643" cy="1380542"/>
          </a:xfrm>
        </p:grpSpPr>
        <p:cxnSp>
          <p:nvCxnSpPr>
            <p:cNvPr id="58" name="Straight Connector 57"/>
            <p:cNvCxnSpPr/>
            <p:nvPr/>
          </p:nvCxnSpPr>
          <p:spPr>
            <a:xfrm flipV="1">
              <a:off x="3508906" y="4426101"/>
              <a:ext cx="306945" cy="1298266"/>
            </a:xfrm>
            <a:prstGeom prst="line">
              <a:avLst/>
            </a:prstGeom>
            <a:ln>
              <a:solidFill>
                <a:srgbClr val="00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Oval 43"/>
            <p:cNvSpPr/>
            <p:nvPr/>
          </p:nvSpPr>
          <p:spPr>
            <a:xfrm>
              <a:off x="3815851" y="4343825"/>
              <a:ext cx="147680" cy="100259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en-US">
                <a:solidFill>
                  <a:prstClr val="white"/>
                </a:solidFill>
                <a:latin typeface="Century Gothic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 rot="17086332">
              <a:off x="3178247" y="4728047"/>
              <a:ext cx="75583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/>
              <a:r>
                <a:rPr lang="en-US" sz="1600" dirty="0">
                  <a:solidFill>
                    <a:srgbClr val="0000FF"/>
                  </a:solidFill>
                  <a:latin typeface="Century Gothic"/>
                </a:rPr>
                <a:t>Notify</a:t>
              </a:r>
              <a:endParaRPr lang="en-US" sz="1600" dirty="0">
                <a:solidFill>
                  <a:srgbClr val="0000FF"/>
                </a:solidFill>
                <a:latin typeface="Century Gothic"/>
              </a:endParaRP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3074924" y="3096891"/>
            <a:ext cx="541829" cy="2699292"/>
            <a:chOff x="3063783" y="3087501"/>
            <a:chExt cx="541829" cy="2699292"/>
          </a:xfrm>
        </p:grpSpPr>
        <p:sp>
          <p:nvSpPr>
            <p:cNvPr id="60" name="Oval 59"/>
            <p:cNvSpPr/>
            <p:nvPr/>
          </p:nvSpPr>
          <p:spPr>
            <a:xfrm>
              <a:off x="3457932" y="5686534"/>
              <a:ext cx="147680" cy="100259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en-US">
                <a:solidFill>
                  <a:prstClr val="white"/>
                </a:solidFill>
                <a:latin typeface="Century Gothic"/>
              </a:endParaRPr>
            </a:p>
          </p:txBody>
        </p:sp>
        <p:cxnSp>
          <p:nvCxnSpPr>
            <p:cNvPr id="43" name="Straight Connector 42"/>
            <p:cNvCxnSpPr>
              <a:endCxn id="60" idx="1"/>
            </p:cNvCxnSpPr>
            <p:nvPr/>
          </p:nvCxnSpPr>
          <p:spPr>
            <a:xfrm>
              <a:off x="3063783" y="3087501"/>
              <a:ext cx="415776" cy="2613716"/>
            </a:xfrm>
            <a:prstGeom prst="line">
              <a:avLst/>
            </a:prstGeom>
            <a:ln>
              <a:solidFill>
                <a:srgbClr val="000000"/>
              </a:solidFill>
              <a:prstDash val="sysDot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/>
          <p:cNvGrpSpPr/>
          <p:nvPr/>
        </p:nvGrpSpPr>
        <p:grpSpPr>
          <a:xfrm>
            <a:off x="4879771" y="3087501"/>
            <a:ext cx="3308886" cy="1685623"/>
            <a:chOff x="4879771" y="3087501"/>
            <a:chExt cx="3308886" cy="1685623"/>
          </a:xfrm>
        </p:grpSpPr>
        <p:cxnSp>
          <p:nvCxnSpPr>
            <p:cNvPr id="26" name="Straight Connector 25"/>
            <p:cNvCxnSpPr/>
            <p:nvPr/>
          </p:nvCxnSpPr>
          <p:spPr>
            <a:xfrm>
              <a:off x="4879771" y="3087501"/>
              <a:ext cx="1336923" cy="1309202"/>
            </a:xfrm>
            <a:prstGeom prst="line">
              <a:avLst/>
            </a:prstGeom>
            <a:ln>
              <a:solidFill>
                <a:srgbClr val="000000"/>
              </a:solidFill>
              <a:prstDash val="sysDot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V="1">
              <a:off x="6290534" y="4396705"/>
              <a:ext cx="1898123" cy="782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6116425" y="4403792"/>
              <a:ext cx="9417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/>
              <a:r>
                <a:rPr lang="en-US" dirty="0">
                  <a:solidFill>
                    <a:prstClr val="black"/>
                  </a:solidFill>
                  <a:latin typeface="Century Gothic"/>
                </a:rPr>
                <a:t>Master</a:t>
              </a:r>
              <a:endParaRPr lang="en-US" dirty="0">
                <a:solidFill>
                  <a:prstClr val="black"/>
                </a:solidFill>
                <a:latin typeface="Century Gothic"/>
              </a:endParaRPr>
            </a:p>
          </p:txBody>
        </p:sp>
        <p:sp>
          <p:nvSpPr>
            <p:cNvPr id="50" name="Oval 49"/>
            <p:cNvSpPr/>
            <p:nvPr/>
          </p:nvSpPr>
          <p:spPr>
            <a:xfrm>
              <a:off x="6142854" y="4343825"/>
              <a:ext cx="147680" cy="100259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en-US">
                <a:solidFill>
                  <a:prstClr val="white"/>
                </a:solidFill>
                <a:latin typeface="Century Gothic"/>
              </a:endParaRPr>
            </a:p>
          </p:txBody>
        </p:sp>
      </p:grpSp>
      <p:sp>
        <p:nvSpPr>
          <p:cNvPr id="71" name="Oval 70"/>
          <p:cNvSpPr/>
          <p:nvPr/>
        </p:nvSpPr>
        <p:spPr>
          <a:xfrm>
            <a:off x="2527499" y="2979921"/>
            <a:ext cx="147680" cy="10025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  <a:latin typeface="Century Gothic"/>
            </a:endParaRPr>
          </a:p>
        </p:txBody>
      </p:sp>
      <p:sp>
        <p:nvSpPr>
          <p:cNvPr id="49" name="Oval 48"/>
          <p:cNvSpPr/>
          <p:nvPr/>
        </p:nvSpPr>
        <p:spPr>
          <a:xfrm>
            <a:off x="4805931" y="5702087"/>
            <a:ext cx="147680" cy="10025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  <a:latin typeface="Century Gothic"/>
            </a:endParaRPr>
          </a:p>
        </p:txBody>
      </p:sp>
      <p:sp>
        <p:nvSpPr>
          <p:cNvPr id="53" name="Oval 52"/>
          <p:cNvSpPr/>
          <p:nvPr/>
        </p:nvSpPr>
        <p:spPr>
          <a:xfrm>
            <a:off x="7602240" y="4353662"/>
            <a:ext cx="147680" cy="10025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  <a:latin typeface="Century Gothic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7118054" y="4404527"/>
            <a:ext cx="1795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dirty="0">
                <a:solidFill>
                  <a:srgbClr val="FF0000"/>
                </a:solidFill>
                <a:latin typeface="Century Gothic"/>
              </a:rPr>
              <a:t>Policy change</a:t>
            </a:r>
            <a:endParaRPr lang="en-US" dirty="0">
              <a:solidFill>
                <a:srgbClr val="FF0000"/>
              </a:solidFill>
              <a:latin typeface="Century Gothic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4137231" y="5807740"/>
            <a:ext cx="1782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dirty="0">
                <a:solidFill>
                  <a:srgbClr val="FF0000"/>
                </a:solidFill>
                <a:latin typeface="Century Gothic"/>
              </a:rPr>
              <a:t>Host Migration</a:t>
            </a:r>
            <a:endParaRPr lang="en-US" dirty="0">
              <a:solidFill>
                <a:srgbClr val="FF0000"/>
              </a:solidFill>
              <a:latin typeface="Century Gothic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71612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3883"/>
    </mc:Choice>
    <mc:Fallback xmlns="">
      <p:transition xmlns:p14="http://schemas.microsoft.com/office/powerpoint/2010/main" spd="slow" advTm="173883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3" name="Straight Connector 62"/>
          <p:cNvCxnSpPr/>
          <p:nvPr/>
        </p:nvCxnSpPr>
        <p:spPr>
          <a:xfrm flipV="1">
            <a:off x="909928" y="5729937"/>
            <a:ext cx="7319657" cy="22280"/>
          </a:xfrm>
          <a:prstGeom prst="line">
            <a:avLst/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Divergence: Absent Internal Events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832546" y="3030052"/>
            <a:ext cx="7055303" cy="3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680290" y="3030415"/>
            <a:ext cx="94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dirty="0">
                <a:solidFill>
                  <a:prstClr val="black"/>
                </a:solidFill>
                <a:latin typeface="Century Gothic"/>
              </a:rPr>
              <a:t>Master</a:t>
            </a:r>
            <a:endParaRPr lang="en-US" dirty="0">
              <a:solidFill>
                <a:prstClr val="black"/>
              </a:solidFill>
              <a:latin typeface="Century Gothic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84867" y="4404527"/>
            <a:ext cx="1037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dirty="0">
                <a:solidFill>
                  <a:prstClr val="black"/>
                </a:solidFill>
                <a:latin typeface="Century Gothic"/>
              </a:rPr>
              <a:t>Backup</a:t>
            </a:r>
            <a:endParaRPr lang="en-US" dirty="0">
              <a:solidFill>
                <a:prstClr val="black"/>
              </a:solidFill>
              <a:latin typeface="Century Gothic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69000" y="4396703"/>
            <a:ext cx="7319657" cy="22280"/>
          </a:xfrm>
          <a:prstGeom prst="line">
            <a:avLst/>
          </a:prstGeom>
          <a:ln>
            <a:solidFill>
              <a:schemeClr val="tx1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2" name="Group 41"/>
          <p:cNvGrpSpPr/>
          <p:nvPr/>
        </p:nvGrpSpPr>
        <p:grpSpPr>
          <a:xfrm>
            <a:off x="1134768" y="3024482"/>
            <a:ext cx="592655" cy="1429932"/>
            <a:chOff x="1134768" y="3024482"/>
            <a:chExt cx="592655" cy="1429932"/>
          </a:xfrm>
        </p:grpSpPr>
        <p:cxnSp>
          <p:nvCxnSpPr>
            <p:cNvPr id="33" name="Straight Connector 32"/>
            <p:cNvCxnSpPr>
              <a:endCxn id="35" idx="4"/>
            </p:cNvCxnSpPr>
            <p:nvPr/>
          </p:nvCxnSpPr>
          <p:spPr>
            <a:xfrm flipV="1">
              <a:off x="1225004" y="3124741"/>
              <a:ext cx="428579" cy="1271964"/>
            </a:xfrm>
            <a:prstGeom prst="line">
              <a:avLst/>
            </a:prstGeom>
            <a:ln>
              <a:solidFill>
                <a:srgbClr val="00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 rot="17347222">
              <a:off x="998863" y="3572545"/>
              <a:ext cx="61036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/>
              <a:r>
                <a:rPr lang="en-US" sz="1600" dirty="0">
                  <a:solidFill>
                    <a:srgbClr val="0000FF"/>
                  </a:solidFill>
                  <a:latin typeface="Century Gothic"/>
                </a:rPr>
                <a:t>Ping</a:t>
              </a:r>
              <a:endParaRPr lang="en-US" sz="1600" dirty="0">
                <a:solidFill>
                  <a:srgbClr val="0000FF"/>
                </a:solidFill>
                <a:latin typeface="Century Gothic"/>
              </a:endParaRPr>
            </a:p>
          </p:txBody>
        </p:sp>
        <p:sp>
          <p:nvSpPr>
            <p:cNvPr id="35" name="Oval 34"/>
            <p:cNvSpPr/>
            <p:nvPr/>
          </p:nvSpPr>
          <p:spPr>
            <a:xfrm>
              <a:off x="1579743" y="3024482"/>
              <a:ext cx="147680" cy="100259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en-US">
                <a:solidFill>
                  <a:prstClr val="white"/>
                </a:solidFill>
                <a:latin typeface="Century Gothic"/>
              </a:endParaRPr>
            </a:p>
          </p:txBody>
        </p:sp>
        <p:sp>
          <p:nvSpPr>
            <p:cNvPr id="36" name="Oval 35"/>
            <p:cNvSpPr/>
            <p:nvPr/>
          </p:nvSpPr>
          <p:spPr>
            <a:xfrm>
              <a:off x="1151164" y="4354155"/>
              <a:ext cx="147680" cy="100259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en-US">
                <a:solidFill>
                  <a:prstClr val="white"/>
                </a:solidFill>
                <a:latin typeface="Century Gothic"/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1738563" y="3087501"/>
            <a:ext cx="465625" cy="1348658"/>
            <a:chOff x="1738563" y="3087501"/>
            <a:chExt cx="465625" cy="1348658"/>
          </a:xfrm>
        </p:grpSpPr>
        <p:sp>
          <p:nvSpPr>
            <p:cNvPr id="17" name="TextBox 16"/>
            <p:cNvSpPr txBox="1"/>
            <p:nvPr/>
          </p:nvSpPr>
          <p:spPr>
            <a:xfrm rot="4604264">
              <a:off x="1683092" y="3614494"/>
              <a:ext cx="70363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/>
              <a:r>
                <a:rPr lang="en-US" sz="1600" dirty="0">
                  <a:solidFill>
                    <a:srgbClr val="0000FF"/>
                  </a:solidFill>
                  <a:latin typeface="Century Gothic"/>
                </a:rPr>
                <a:t>Pong</a:t>
              </a:r>
              <a:endParaRPr lang="en-US" sz="1600" dirty="0">
                <a:solidFill>
                  <a:srgbClr val="0000FF"/>
                </a:solidFill>
                <a:latin typeface="Century Gothic"/>
              </a:endParaRPr>
            </a:p>
          </p:txBody>
        </p:sp>
        <p:cxnSp>
          <p:nvCxnSpPr>
            <p:cNvPr id="37" name="Straight Connector 36"/>
            <p:cNvCxnSpPr>
              <a:endCxn id="38" idx="0"/>
            </p:cNvCxnSpPr>
            <p:nvPr/>
          </p:nvCxnSpPr>
          <p:spPr>
            <a:xfrm>
              <a:off x="1738563" y="3087501"/>
              <a:ext cx="287102" cy="1248399"/>
            </a:xfrm>
            <a:prstGeom prst="line">
              <a:avLst/>
            </a:prstGeom>
            <a:ln>
              <a:solidFill>
                <a:srgbClr val="00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Oval 37"/>
            <p:cNvSpPr/>
            <p:nvPr/>
          </p:nvSpPr>
          <p:spPr>
            <a:xfrm>
              <a:off x="1951825" y="4335900"/>
              <a:ext cx="147680" cy="100259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en-US">
                <a:solidFill>
                  <a:prstClr val="white"/>
                </a:solidFill>
                <a:latin typeface="Century Gothic"/>
              </a:endParaRP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4341486" y="3030052"/>
            <a:ext cx="538285" cy="1401085"/>
            <a:chOff x="4341486" y="3030052"/>
            <a:chExt cx="538285" cy="1401085"/>
          </a:xfrm>
        </p:grpSpPr>
        <p:cxnSp>
          <p:nvCxnSpPr>
            <p:cNvPr id="29" name="Straight Connector 28"/>
            <p:cNvCxnSpPr>
              <a:stCxn id="48" idx="4"/>
            </p:cNvCxnSpPr>
            <p:nvPr/>
          </p:nvCxnSpPr>
          <p:spPr>
            <a:xfrm flipV="1">
              <a:off x="4528897" y="3030052"/>
              <a:ext cx="350874" cy="1401085"/>
            </a:xfrm>
            <a:prstGeom prst="line">
              <a:avLst/>
            </a:prstGeom>
            <a:ln>
              <a:solidFill>
                <a:srgbClr val="00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 rot="16786502">
              <a:off x="4205581" y="3571662"/>
              <a:ext cx="61036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/>
              <a:r>
                <a:rPr lang="en-US" sz="1600" dirty="0">
                  <a:solidFill>
                    <a:srgbClr val="0000FF"/>
                  </a:solidFill>
                  <a:latin typeface="Century Gothic"/>
                </a:rPr>
                <a:t>Ping</a:t>
              </a:r>
              <a:endParaRPr lang="en-US" sz="1600" dirty="0">
                <a:solidFill>
                  <a:srgbClr val="0000FF"/>
                </a:solidFill>
                <a:latin typeface="Century Gothic"/>
              </a:endParaRPr>
            </a:p>
          </p:txBody>
        </p:sp>
        <p:sp>
          <p:nvSpPr>
            <p:cNvPr id="48" name="Oval 47"/>
            <p:cNvSpPr/>
            <p:nvPr/>
          </p:nvSpPr>
          <p:spPr>
            <a:xfrm>
              <a:off x="4455057" y="4330878"/>
              <a:ext cx="147680" cy="100259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en-US">
                <a:solidFill>
                  <a:prstClr val="white"/>
                </a:solidFill>
                <a:latin typeface="Century Gothic"/>
              </a:endParaRPr>
            </a:p>
          </p:txBody>
        </p:sp>
      </p:grpSp>
      <p:cxnSp>
        <p:nvCxnSpPr>
          <p:cNvPr id="14" name="Straight Arrow Connector 13"/>
          <p:cNvCxnSpPr>
            <a:stCxn id="71" idx="6"/>
          </p:cNvCxnSpPr>
          <p:nvPr/>
        </p:nvCxnSpPr>
        <p:spPr>
          <a:xfrm>
            <a:off x="2675179" y="3030051"/>
            <a:ext cx="5267799" cy="593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2212051" y="2662007"/>
            <a:ext cx="829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dirty="0">
                <a:solidFill>
                  <a:srgbClr val="FF0000"/>
                </a:solidFill>
                <a:latin typeface="Century Gothic"/>
              </a:rPr>
              <a:t>Crash</a:t>
            </a:r>
            <a:endParaRPr lang="en-US" dirty="0">
              <a:solidFill>
                <a:srgbClr val="FF0000"/>
              </a:solidFill>
              <a:latin typeface="Century Gothic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645825" y="5752217"/>
            <a:ext cx="1378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dirty="0">
                <a:solidFill>
                  <a:srgbClr val="FF0000"/>
                </a:solidFill>
                <a:latin typeface="Century Gothic"/>
              </a:rPr>
              <a:t>Link Failure</a:t>
            </a:r>
            <a:endParaRPr lang="en-US" dirty="0">
              <a:solidFill>
                <a:srgbClr val="FF0000"/>
              </a:solidFill>
              <a:latin typeface="Century Gothic"/>
            </a:endParaRPr>
          </a:p>
        </p:txBody>
      </p:sp>
      <p:sp>
        <p:nvSpPr>
          <p:cNvPr id="65" name="Oval 64"/>
          <p:cNvSpPr/>
          <p:nvPr/>
        </p:nvSpPr>
        <p:spPr>
          <a:xfrm>
            <a:off x="1951825" y="5710136"/>
            <a:ext cx="147680" cy="10025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  <a:latin typeface="Century Gothic"/>
            </a:endParaRPr>
          </a:p>
        </p:txBody>
      </p:sp>
      <p:grpSp>
        <p:nvGrpSpPr>
          <p:cNvPr id="45" name="Group 44"/>
          <p:cNvGrpSpPr/>
          <p:nvPr/>
        </p:nvGrpSpPr>
        <p:grpSpPr>
          <a:xfrm>
            <a:off x="2167251" y="3087501"/>
            <a:ext cx="896532" cy="2730005"/>
            <a:chOff x="2167251" y="3087501"/>
            <a:chExt cx="896532" cy="2730005"/>
          </a:xfrm>
        </p:grpSpPr>
        <p:cxnSp>
          <p:nvCxnSpPr>
            <p:cNvPr id="61" name="Straight Connector 60"/>
            <p:cNvCxnSpPr/>
            <p:nvPr/>
          </p:nvCxnSpPr>
          <p:spPr>
            <a:xfrm flipV="1">
              <a:off x="2303110" y="3087501"/>
              <a:ext cx="760673" cy="2631294"/>
            </a:xfrm>
            <a:prstGeom prst="line">
              <a:avLst/>
            </a:prstGeom>
            <a:ln>
              <a:solidFill>
                <a:srgbClr val="00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 rot="17137503">
              <a:off x="1958610" y="4813477"/>
              <a:ext cx="75583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/>
              <a:r>
                <a:rPr lang="en-US" sz="1600" dirty="0">
                  <a:solidFill>
                    <a:srgbClr val="0000FF"/>
                  </a:solidFill>
                  <a:latin typeface="Century Gothic"/>
                </a:rPr>
                <a:t>Notify</a:t>
              </a:r>
              <a:endParaRPr lang="en-US" sz="1600" dirty="0">
                <a:solidFill>
                  <a:srgbClr val="0000FF"/>
                </a:solidFill>
                <a:latin typeface="Century Gothic"/>
              </a:endParaRPr>
            </a:p>
          </p:txBody>
        </p:sp>
        <p:sp>
          <p:nvSpPr>
            <p:cNvPr id="66" name="Oval 65"/>
            <p:cNvSpPr/>
            <p:nvPr/>
          </p:nvSpPr>
          <p:spPr>
            <a:xfrm>
              <a:off x="2212051" y="5717247"/>
              <a:ext cx="147680" cy="100259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en-US">
                <a:solidFill>
                  <a:prstClr val="white"/>
                </a:solidFill>
                <a:latin typeface="Century Gothic"/>
              </a:endParaRPr>
            </a:p>
          </p:txBody>
        </p:sp>
      </p:grpSp>
      <p:sp>
        <p:nvSpPr>
          <p:cNvPr id="68" name="TextBox 67"/>
          <p:cNvSpPr txBox="1"/>
          <p:nvPr/>
        </p:nvSpPr>
        <p:spPr>
          <a:xfrm>
            <a:off x="832546" y="5752217"/>
            <a:ext cx="90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dirty="0">
                <a:solidFill>
                  <a:prstClr val="black"/>
                </a:solidFill>
                <a:latin typeface="Century Gothic"/>
              </a:rPr>
              <a:t>Switch</a:t>
            </a:r>
            <a:endParaRPr lang="en-US" dirty="0">
              <a:solidFill>
                <a:prstClr val="black"/>
              </a:solidFill>
              <a:latin typeface="Century Gothic"/>
            </a:endParaRPr>
          </a:p>
        </p:txBody>
      </p:sp>
      <p:grpSp>
        <p:nvGrpSpPr>
          <p:cNvPr id="55" name="Group 54"/>
          <p:cNvGrpSpPr/>
          <p:nvPr/>
        </p:nvGrpSpPr>
        <p:grpSpPr>
          <a:xfrm>
            <a:off x="3074924" y="3096891"/>
            <a:ext cx="541829" cy="2699292"/>
            <a:chOff x="3063783" y="3087501"/>
            <a:chExt cx="541829" cy="2699292"/>
          </a:xfrm>
        </p:grpSpPr>
        <p:sp>
          <p:nvSpPr>
            <p:cNvPr id="60" name="Oval 59"/>
            <p:cNvSpPr/>
            <p:nvPr/>
          </p:nvSpPr>
          <p:spPr>
            <a:xfrm>
              <a:off x="3457932" y="5686534"/>
              <a:ext cx="147680" cy="100259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en-US">
                <a:solidFill>
                  <a:prstClr val="white"/>
                </a:solidFill>
                <a:latin typeface="Century Gothic"/>
              </a:endParaRPr>
            </a:p>
          </p:txBody>
        </p:sp>
        <p:cxnSp>
          <p:nvCxnSpPr>
            <p:cNvPr id="43" name="Straight Connector 42"/>
            <p:cNvCxnSpPr>
              <a:endCxn id="60" idx="1"/>
            </p:cNvCxnSpPr>
            <p:nvPr/>
          </p:nvCxnSpPr>
          <p:spPr>
            <a:xfrm>
              <a:off x="3063783" y="3087501"/>
              <a:ext cx="415776" cy="2613716"/>
            </a:xfrm>
            <a:prstGeom prst="line">
              <a:avLst/>
            </a:prstGeom>
            <a:ln>
              <a:solidFill>
                <a:srgbClr val="000000"/>
              </a:solidFill>
              <a:prstDash val="sysDot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/>
          <p:cNvGrpSpPr/>
          <p:nvPr/>
        </p:nvGrpSpPr>
        <p:grpSpPr>
          <a:xfrm>
            <a:off x="4879771" y="3087501"/>
            <a:ext cx="3308886" cy="1685623"/>
            <a:chOff x="4879771" y="3087501"/>
            <a:chExt cx="3308886" cy="1685623"/>
          </a:xfrm>
        </p:grpSpPr>
        <p:cxnSp>
          <p:nvCxnSpPr>
            <p:cNvPr id="26" name="Straight Connector 25"/>
            <p:cNvCxnSpPr/>
            <p:nvPr/>
          </p:nvCxnSpPr>
          <p:spPr>
            <a:xfrm>
              <a:off x="4879771" y="3087501"/>
              <a:ext cx="1336923" cy="1309202"/>
            </a:xfrm>
            <a:prstGeom prst="line">
              <a:avLst/>
            </a:prstGeom>
            <a:ln>
              <a:solidFill>
                <a:srgbClr val="000000"/>
              </a:solidFill>
              <a:prstDash val="sysDot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V="1">
              <a:off x="6290534" y="4396705"/>
              <a:ext cx="1898123" cy="782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6116425" y="4403792"/>
              <a:ext cx="9417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/>
              <a:r>
                <a:rPr lang="en-US" dirty="0">
                  <a:solidFill>
                    <a:prstClr val="black"/>
                  </a:solidFill>
                  <a:latin typeface="Century Gothic"/>
                </a:rPr>
                <a:t>Master</a:t>
              </a:r>
              <a:endParaRPr lang="en-US" dirty="0">
                <a:solidFill>
                  <a:prstClr val="black"/>
                </a:solidFill>
                <a:latin typeface="Century Gothic"/>
              </a:endParaRPr>
            </a:p>
          </p:txBody>
        </p:sp>
        <p:sp>
          <p:nvSpPr>
            <p:cNvPr id="50" name="Oval 49"/>
            <p:cNvSpPr/>
            <p:nvPr/>
          </p:nvSpPr>
          <p:spPr>
            <a:xfrm>
              <a:off x="6142854" y="4343825"/>
              <a:ext cx="147680" cy="100259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en-US">
                <a:solidFill>
                  <a:prstClr val="white"/>
                </a:solidFill>
                <a:latin typeface="Century Gothic"/>
              </a:endParaRPr>
            </a:p>
          </p:txBody>
        </p:sp>
      </p:grpSp>
      <p:sp>
        <p:nvSpPr>
          <p:cNvPr id="71" name="Oval 70"/>
          <p:cNvSpPr/>
          <p:nvPr/>
        </p:nvSpPr>
        <p:spPr>
          <a:xfrm>
            <a:off x="2527499" y="2979921"/>
            <a:ext cx="147680" cy="10025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  <a:latin typeface="Century Gothic"/>
            </a:endParaRPr>
          </a:p>
        </p:txBody>
      </p:sp>
      <p:sp>
        <p:nvSpPr>
          <p:cNvPr id="49" name="Oval 48"/>
          <p:cNvSpPr/>
          <p:nvPr/>
        </p:nvSpPr>
        <p:spPr>
          <a:xfrm>
            <a:off x="4805931" y="5702087"/>
            <a:ext cx="147680" cy="10025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  <a:latin typeface="Century Gothic"/>
            </a:endParaRPr>
          </a:p>
        </p:txBody>
      </p:sp>
      <p:sp>
        <p:nvSpPr>
          <p:cNvPr id="53" name="Donut 52"/>
          <p:cNvSpPr/>
          <p:nvPr/>
        </p:nvSpPr>
        <p:spPr>
          <a:xfrm>
            <a:off x="3185879" y="4473427"/>
            <a:ext cx="2048333" cy="1237187"/>
          </a:xfrm>
          <a:prstGeom prst="donut">
            <a:avLst>
              <a:gd name="adj" fmla="val 1979"/>
            </a:avLst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defTabSz="914400"/>
            <a:endParaRPr lang="en-US">
              <a:solidFill>
                <a:prstClr val="white"/>
              </a:solidFill>
              <a:latin typeface="Century Gothic"/>
            </a:endParaRPr>
          </a:p>
        </p:txBody>
      </p:sp>
      <p:sp>
        <p:nvSpPr>
          <p:cNvPr id="73" name="Content Placeholder 2"/>
          <p:cNvSpPr txBox="1">
            <a:spLocks/>
          </p:cNvSpPr>
          <p:nvPr/>
        </p:nvSpPr>
        <p:spPr>
          <a:xfrm>
            <a:off x="1298844" y="2093541"/>
            <a:ext cx="6644134" cy="9249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Char char="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5813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398713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743200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087688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A2C816"/>
              </a:buClr>
              <a:buFont typeface="Wingdings 2" pitchFamily="18" charset="2"/>
              <a:buNone/>
            </a:pPr>
            <a:r>
              <a:rPr lang="en-US" sz="3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Century Gothic"/>
              </a:rPr>
              <a:t>Some Events No Longer Appear </a:t>
            </a:r>
            <a:endParaRPr lang="en-US" sz="3200" dirty="0">
              <a:solidFill>
                <a:prstClr val="black">
                  <a:lumMod val="65000"/>
                  <a:lumOff val="35000"/>
                </a:prstClr>
              </a:solidFill>
              <a:latin typeface="Century Gothic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7602240" y="4353662"/>
            <a:ext cx="147680" cy="10025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  <a:latin typeface="Century Gothic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118054" y="4404527"/>
            <a:ext cx="1795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dirty="0">
                <a:solidFill>
                  <a:srgbClr val="FF0000"/>
                </a:solidFill>
                <a:latin typeface="Century Gothic"/>
              </a:rPr>
              <a:t>Policy change</a:t>
            </a:r>
            <a:endParaRPr lang="en-US" dirty="0">
              <a:solidFill>
                <a:srgbClr val="FF0000"/>
              </a:solidFill>
              <a:latin typeface="Century Gothic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137231" y="5807740"/>
            <a:ext cx="1782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dirty="0">
                <a:solidFill>
                  <a:srgbClr val="FF0000"/>
                </a:solidFill>
                <a:latin typeface="Century Gothic"/>
              </a:rPr>
              <a:t>Host Migration</a:t>
            </a:r>
            <a:endParaRPr lang="en-US" dirty="0">
              <a:solidFill>
                <a:srgbClr val="FF0000"/>
              </a:solidFill>
              <a:latin typeface="Century Gothic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341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3883"/>
    </mc:Choice>
    <mc:Fallback xmlns="">
      <p:transition xmlns:p14="http://schemas.microsoft.com/office/powerpoint/2010/main" spd="slow" advTm="173883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3" name="Straight Connector 62"/>
          <p:cNvCxnSpPr/>
          <p:nvPr/>
        </p:nvCxnSpPr>
        <p:spPr>
          <a:xfrm flipV="1">
            <a:off x="909928" y="5729937"/>
            <a:ext cx="7319657" cy="22280"/>
          </a:xfrm>
          <a:prstGeom prst="line">
            <a:avLst/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entury Gothic" charset="0"/>
              </a:rPr>
              <a:t>Solution: Peek Ahead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832546" y="3030052"/>
            <a:ext cx="7055303" cy="3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680290" y="3030415"/>
            <a:ext cx="94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dirty="0">
                <a:solidFill>
                  <a:prstClr val="black"/>
                </a:solidFill>
                <a:latin typeface="Century Gothic"/>
              </a:rPr>
              <a:t>Master</a:t>
            </a:r>
            <a:endParaRPr lang="en-US" dirty="0">
              <a:solidFill>
                <a:prstClr val="black"/>
              </a:solidFill>
              <a:latin typeface="Century Gothic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84867" y="4404527"/>
            <a:ext cx="1037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dirty="0">
                <a:solidFill>
                  <a:prstClr val="black"/>
                </a:solidFill>
                <a:latin typeface="Century Gothic"/>
              </a:rPr>
              <a:t>Backup</a:t>
            </a:r>
            <a:endParaRPr lang="en-US" dirty="0">
              <a:solidFill>
                <a:prstClr val="black"/>
              </a:solidFill>
              <a:latin typeface="Century Gothic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69000" y="4396703"/>
            <a:ext cx="7319657" cy="22280"/>
          </a:xfrm>
          <a:prstGeom prst="line">
            <a:avLst/>
          </a:prstGeom>
          <a:ln>
            <a:solidFill>
              <a:schemeClr val="tx1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1" idx="6"/>
          </p:cNvCxnSpPr>
          <p:nvPr/>
        </p:nvCxnSpPr>
        <p:spPr>
          <a:xfrm>
            <a:off x="2675179" y="3030051"/>
            <a:ext cx="5267799" cy="593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2212051" y="2662007"/>
            <a:ext cx="829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dirty="0">
                <a:solidFill>
                  <a:srgbClr val="FF0000"/>
                </a:solidFill>
                <a:latin typeface="Century Gothic"/>
              </a:rPr>
              <a:t>Crash</a:t>
            </a:r>
            <a:endParaRPr lang="en-US" dirty="0">
              <a:solidFill>
                <a:srgbClr val="FF0000"/>
              </a:solidFill>
              <a:latin typeface="Century Gothic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645825" y="5752217"/>
            <a:ext cx="1378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dirty="0">
                <a:solidFill>
                  <a:srgbClr val="FF0000"/>
                </a:solidFill>
                <a:latin typeface="Century Gothic"/>
              </a:rPr>
              <a:t>Link Failure</a:t>
            </a:r>
            <a:endParaRPr lang="en-US" dirty="0">
              <a:solidFill>
                <a:srgbClr val="FF0000"/>
              </a:solidFill>
              <a:latin typeface="Century Gothic"/>
            </a:endParaRPr>
          </a:p>
        </p:txBody>
      </p:sp>
      <p:sp>
        <p:nvSpPr>
          <p:cNvPr id="65" name="Oval 64"/>
          <p:cNvSpPr/>
          <p:nvPr/>
        </p:nvSpPr>
        <p:spPr>
          <a:xfrm>
            <a:off x="1951825" y="5710136"/>
            <a:ext cx="147680" cy="10025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  <a:latin typeface="Century Gothic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832546" y="5752217"/>
            <a:ext cx="90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dirty="0">
                <a:solidFill>
                  <a:prstClr val="black"/>
                </a:solidFill>
                <a:latin typeface="Century Gothic"/>
              </a:rPr>
              <a:t>Switch</a:t>
            </a:r>
            <a:endParaRPr lang="en-US" dirty="0">
              <a:solidFill>
                <a:prstClr val="black"/>
              </a:solidFill>
              <a:latin typeface="Century Gothic"/>
            </a:endParaRPr>
          </a:p>
        </p:txBody>
      </p:sp>
      <p:sp>
        <p:nvSpPr>
          <p:cNvPr id="71" name="Oval 70"/>
          <p:cNvSpPr/>
          <p:nvPr/>
        </p:nvSpPr>
        <p:spPr>
          <a:xfrm>
            <a:off x="2527499" y="2979921"/>
            <a:ext cx="147680" cy="10025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  <a:latin typeface="Century Gothic"/>
            </a:endParaRPr>
          </a:p>
        </p:txBody>
      </p:sp>
      <p:cxnSp>
        <p:nvCxnSpPr>
          <p:cNvPr id="42" name="Straight Connector 41"/>
          <p:cNvCxnSpPr/>
          <p:nvPr/>
        </p:nvCxnSpPr>
        <p:spPr>
          <a:xfrm flipH="1">
            <a:off x="2020640" y="2662007"/>
            <a:ext cx="804582" cy="3951066"/>
          </a:xfrm>
          <a:prstGeom prst="line">
            <a:avLst/>
          </a:prstGeom>
          <a:ln w="57150" cmpd="sng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V="1">
            <a:off x="4528897" y="3030052"/>
            <a:ext cx="350874" cy="1401085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 rot="16786502">
            <a:off x="4205581" y="3571662"/>
            <a:ext cx="6103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1600" dirty="0">
                <a:solidFill>
                  <a:srgbClr val="0000FF"/>
                </a:solidFill>
                <a:latin typeface="Century Gothic"/>
              </a:rPr>
              <a:t>Ping</a:t>
            </a:r>
            <a:endParaRPr lang="en-US" sz="1600" dirty="0">
              <a:solidFill>
                <a:srgbClr val="0000FF"/>
              </a:solidFill>
              <a:latin typeface="Century Gothic"/>
            </a:endParaRPr>
          </a:p>
        </p:txBody>
      </p:sp>
      <p:grpSp>
        <p:nvGrpSpPr>
          <p:cNvPr id="52" name="Group 51"/>
          <p:cNvGrpSpPr/>
          <p:nvPr/>
        </p:nvGrpSpPr>
        <p:grpSpPr>
          <a:xfrm>
            <a:off x="2212051" y="3087501"/>
            <a:ext cx="851732" cy="2730005"/>
            <a:chOff x="2212051" y="3087501"/>
            <a:chExt cx="851732" cy="2730005"/>
          </a:xfrm>
        </p:grpSpPr>
        <p:cxnSp>
          <p:nvCxnSpPr>
            <p:cNvPr id="53" name="Straight Connector 52"/>
            <p:cNvCxnSpPr/>
            <p:nvPr/>
          </p:nvCxnSpPr>
          <p:spPr>
            <a:xfrm flipV="1">
              <a:off x="2303110" y="3087501"/>
              <a:ext cx="760673" cy="2631294"/>
            </a:xfrm>
            <a:prstGeom prst="line">
              <a:avLst/>
            </a:prstGeom>
            <a:ln>
              <a:solidFill>
                <a:srgbClr val="00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/>
            <p:cNvSpPr txBox="1"/>
            <p:nvPr/>
          </p:nvSpPr>
          <p:spPr>
            <a:xfrm rot="17137503">
              <a:off x="2261337" y="4813478"/>
              <a:ext cx="75583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/>
              <a:r>
                <a:rPr lang="en-US" sz="1600" dirty="0">
                  <a:solidFill>
                    <a:srgbClr val="0000FF"/>
                  </a:solidFill>
                  <a:latin typeface="Century Gothic"/>
                </a:rPr>
                <a:t>Notify</a:t>
              </a:r>
              <a:endParaRPr lang="en-US" sz="1600" dirty="0">
                <a:solidFill>
                  <a:srgbClr val="0000FF"/>
                </a:solidFill>
                <a:latin typeface="Century Gothic"/>
              </a:endParaRPr>
            </a:p>
          </p:txBody>
        </p:sp>
        <p:sp>
          <p:nvSpPr>
            <p:cNvPr id="75" name="Oval 74"/>
            <p:cNvSpPr/>
            <p:nvPr/>
          </p:nvSpPr>
          <p:spPr>
            <a:xfrm>
              <a:off x="2212051" y="5717247"/>
              <a:ext cx="147680" cy="100259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en-US">
                <a:solidFill>
                  <a:prstClr val="white"/>
                </a:solidFill>
                <a:latin typeface="Century Gothic"/>
              </a:endParaRPr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3074924" y="3096891"/>
            <a:ext cx="541829" cy="2699292"/>
            <a:chOff x="3063783" y="3087501"/>
            <a:chExt cx="541829" cy="2699292"/>
          </a:xfrm>
        </p:grpSpPr>
        <p:sp>
          <p:nvSpPr>
            <p:cNvPr id="77" name="Oval 76"/>
            <p:cNvSpPr/>
            <p:nvPr/>
          </p:nvSpPr>
          <p:spPr>
            <a:xfrm>
              <a:off x="3457932" y="5686534"/>
              <a:ext cx="147680" cy="100259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en-US">
                <a:solidFill>
                  <a:prstClr val="white"/>
                </a:solidFill>
                <a:latin typeface="Century Gothic"/>
              </a:endParaRPr>
            </a:p>
          </p:txBody>
        </p:sp>
        <p:cxnSp>
          <p:nvCxnSpPr>
            <p:cNvPr id="78" name="Straight Connector 77"/>
            <p:cNvCxnSpPr>
              <a:endCxn id="77" idx="1"/>
            </p:cNvCxnSpPr>
            <p:nvPr/>
          </p:nvCxnSpPr>
          <p:spPr>
            <a:xfrm>
              <a:off x="3063783" y="3087501"/>
              <a:ext cx="415776" cy="2613716"/>
            </a:xfrm>
            <a:prstGeom prst="line">
              <a:avLst/>
            </a:prstGeom>
            <a:ln>
              <a:solidFill>
                <a:srgbClr val="000000"/>
              </a:solidFill>
              <a:prstDash val="sysDot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9" name="Straight Connector 78"/>
          <p:cNvCxnSpPr/>
          <p:nvPr/>
        </p:nvCxnSpPr>
        <p:spPr>
          <a:xfrm flipH="1">
            <a:off x="4551320" y="2730500"/>
            <a:ext cx="804582" cy="3920092"/>
          </a:xfrm>
          <a:prstGeom prst="line">
            <a:avLst/>
          </a:prstGeom>
          <a:ln w="57150" cmpd="sng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Oval 80"/>
          <p:cNvSpPr/>
          <p:nvPr/>
        </p:nvSpPr>
        <p:spPr>
          <a:xfrm>
            <a:off x="4805931" y="5702087"/>
            <a:ext cx="147680" cy="10025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  <a:latin typeface="Century Gothic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4137231" y="5807740"/>
            <a:ext cx="1782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dirty="0">
                <a:solidFill>
                  <a:srgbClr val="FF0000"/>
                </a:solidFill>
                <a:latin typeface="Century Gothic"/>
              </a:rPr>
              <a:t>Host Migration</a:t>
            </a:r>
            <a:endParaRPr lang="en-US" dirty="0">
              <a:solidFill>
                <a:srgbClr val="FF0000"/>
              </a:solidFill>
              <a:latin typeface="Century Gothic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24429" y="413657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endParaRPr lang="en-US" dirty="0">
              <a:solidFill>
                <a:prstClr val="black"/>
              </a:solidFill>
              <a:latin typeface="Century Gothic"/>
            </a:endParaRPr>
          </a:p>
        </p:txBody>
      </p:sp>
      <p:grpSp>
        <p:nvGrpSpPr>
          <p:cNvPr id="83" name="Group 82"/>
          <p:cNvGrpSpPr/>
          <p:nvPr/>
        </p:nvGrpSpPr>
        <p:grpSpPr>
          <a:xfrm>
            <a:off x="1134768" y="3024482"/>
            <a:ext cx="592655" cy="1429932"/>
            <a:chOff x="1134768" y="3024482"/>
            <a:chExt cx="592655" cy="1429932"/>
          </a:xfrm>
        </p:grpSpPr>
        <p:cxnSp>
          <p:nvCxnSpPr>
            <p:cNvPr id="84" name="Straight Connector 83"/>
            <p:cNvCxnSpPr>
              <a:endCxn id="86" idx="4"/>
            </p:cNvCxnSpPr>
            <p:nvPr/>
          </p:nvCxnSpPr>
          <p:spPr>
            <a:xfrm flipV="1">
              <a:off x="1225004" y="3124741"/>
              <a:ext cx="428579" cy="1271964"/>
            </a:xfrm>
            <a:prstGeom prst="line">
              <a:avLst/>
            </a:prstGeom>
            <a:ln>
              <a:solidFill>
                <a:srgbClr val="00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84"/>
            <p:cNvSpPr txBox="1"/>
            <p:nvPr/>
          </p:nvSpPr>
          <p:spPr>
            <a:xfrm rot="17347222">
              <a:off x="998863" y="3572545"/>
              <a:ext cx="61036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/>
              <a:r>
                <a:rPr lang="en-US" sz="1600" dirty="0">
                  <a:solidFill>
                    <a:srgbClr val="0000FF"/>
                  </a:solidFill>
                  <a:latin typeface="Century Gothic"/>
                </a:rPr>
                <a:t>Ping</a:t>
              </a:r>
              <a:endParaRPr lang="en-US" sz="1600" dirty="0">
                <a:solidFill>
                  <a:srgbClr val="0000FF"/>
                </a:solidFill>
                <a:latin typeface="Century Gothic"/>
              </a:endParaRPr>
            </a:p>
          </p:txBody>
        </p:sp>
        <p:sp>
          <p:nvSpPr>
            <p:cNvPr id="86" name="Oval 85"/>
            <p:cNvSpPr/>
            <p:nvPr/>
          </p:nvSpPr>
          <p:spPr>
            <a:xfrm>
              <a:off x="1579743" y="3024482"/>
              <a:ext cx="147680" cy="100259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en-US">
                <a:solidFill>
                  <a:prstClr val="white"/>
                </a:solidFill>
                <a:latin typeface="Century Gothic"/>
              </a:endParaRPr>
            </a:p>
          </p:txBody>
        </p:sp>
        <p:sp>
          <p:nvSpPr>
            <p:cNvPr id="87" name="Oval 86"/>
            <p:cNvSpPr/>
            <p:nvPr/>
          </p:nvSpPr>
          <p:spPr>
            <a:xfrm>
              <a:off x="1151164" y="4354155"/>
              <a:ext cx="147680" cy="100259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en-US">
                <a:solidFill>
                  <a:prstClr val="white"/>
                </a:solidFill>
                <a:latin typeface="Century Gothic"/>
              </a:endParaRPr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1738563" y="3087501"/>
            <a:ext cx="465625" cy="1348658"/>
            <a:chOff x="1738563" y="3087501"/>
            <a:chExt cx="465625" cy="1348658"/>
          </a:xfrm>
        </p:grpSpPr>
        <p:sp>
          <p:nvSpPr>
            <p:cNvPr id="89" name="TextBox 88"/>
            <p:cNvSpPr txBox="1"/>
            <p:nvPr/>
          </p:nvSpPr>
          <p:spPr>
            <a:xfrm rot="4604264">
              <a:off x="1683092" y="3614494"/>
              <a:ext cx="70363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/>
              <a:r>
                <a:rPr lang="en-US" sz="1600" dirty="0">
                  <a:solidFill>
                    <a:srgbClr val="0000FF"/>
                  </a:solidFill>
                  <a:latin typeface="Century Gothic"/>
                </a:rPr>
                <a:t>Pong</a:t>
              </a:r>
              <a:endParaRPr lang="en-US" sz="1600" dirty="0">
                <a:solidFill>
                  <a:srgbClr val="0000FF"/>
                </a:solidFill>
                <a:latin typeface="Century Gothic"/>
              </a:endParaRPr>
            </a:p>
          </p:txBody>
        </p:sp>
        <p:cxnSp>
          <p:nvCxnSpPr>
            <p:cNvPr id="90" name="Straight Connector 89"/>
            <p:cNvCxnSpPr>
              <a:endCxn id="91" idx="0"/>
            </p:cNvCxnSpPr>
            <p:nvPr/>
          </p:nvCxnSpPr>
          <p:spPr>
            <a:xfrm>
              <a:off x="1738563" y="3087501"/>
              <a:ext cx="287102" cy="1248399"/>
            </a:xfrm>
            <a:prstGeom prst="line">
              <a:avLst/>
            </a:prstGeom>
            <a:ln>
              <a:solidFill>
                <a:srgbClr val="00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Oval 90"/>
            <p:cNvSpPr/>
            <p:nvPr/>
          </p:nvSpPr>
          <p:spPr>
            <a:xfrm>
              <a:off x="1951825" y="4335900"/>
              <a:ext cx="147680" cy="100259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en-US">
                <a:solidFill>
                  <a:prstClr val="white"/>
                </a:solidFill>
                <a:latin typeface="Century Gothic"/>
              </a:endParaRPr>
            </a:p>
          </p:txBody>
        </p:sp>
      </p:grpSp>
      <p:sp>
        <p:nvSpPr>
          <p:cNvPr id="101" name="Content Placeholder 2"/>
          <p:cNvSpPr txBox="1">
            <a:spLocks/>
          </p:cNvSpPr>
          <p:nvPr/>
        </p:nvSpPr>
        <p:spPr>
          <a:xfrm>
            <a:off x="1108352" y="2093541"/>
            <a:ext cx="8117299" cy="9249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Char char="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5813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398713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743200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087688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A2C816"/>
              </a:buClr>
              <a:buFont typeface="Wingdings 2" pitchFamily="18" charset="2"/>
              <a:buNone/>
            </a:pPr>
            <a:r>
              <a:rPr lang="en-US" sz="3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Century Gothic"/>
              </a:rPr>
              <a:t>Infer which internal events will occur</a:t>
            </a:r>
            <a:endParaRPr lang="en-US" sz="3200" dirty="0">
              <a:solidFill>
                <a:prstClr val="black">
                  <a:lumMod val="65000"/>
                  <a:lumOff val="35000"/>
                </a:prstClr>
              </a:solidFill>
              <a:latin typeface="Century Gothic"/>
            </a:endParaRPr>
          </a:p>
        </p:txBody>
      </p:sp>
      <p:cxnSp>
        <p:nvCxnSpPr>
          <p:cNvPr id="102" name="Straight Connector 101"/>
          <p:cNvCxnSpPr/>
          <p:nvPr/>
        </p:nvCxnSpPr>
        <p:spPr>
          <a:xfrm flipH="1">
            <a:off x="6962755" y="2662007"/>
            <a:ext cx="804582" cy="3951066"/>
          </a:xfrm>
          <a:prstGeom prst="line">
            <a:avLst/>
          </a:prstGeom>
          <a:ln w="57150" cmpd="sng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3" name="Group 102"/>
          <p:cNvGrpSpPr/>
          <p:nvPr/>
        </p:nvGrpSpPr>
        <p:grpSpPr>
          <a:xfrm>
            <a:off x="4879771" y="3087501"/>
            <a:ext cx="3308886" cy="1685623"/>
            <a:chOff x="4879771" y="3087501"/>
            <a:chExt cx="3308886" cy="1685623"/>
          </a:xfrm>
        </p:grpSpPr>
        <p:cxnSp>
          <p:nvCxnSpPr>
            <p:cNvPr id="104" name="Straight Connector 103"/>
            <p:cNvCxnSpPr/>
            <p:nvPr/>
          </p:nvCxnSpPr>
          <p:spPr>
            <a:xfrm>
              <a:off x="4879771" y="3087501"/>
              <a:ext cx="1336923" cy="1309202"/>
            </a:xfrm>
            <a:prstGeom prst="line">
              <a:avLst/>
            </a:prstGeom>
            <a:ln>
              <a:solidFill>
                <a:srgbClr val="000000"/>
              </a:solidFill>
              <a:prstDash val="sysDot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 flipV="1">
              <a:off x="6290534" y="4396705"/>
              <a:ext cx="1898123" cy="782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TextBox 105"/>
            <p:cNvSpPr txBox="1"/>
            <p:nvPr/>
          </p:nvSpPr>
          <p:spPr>
            <a:xfrm>
              <a:off x="6116425" y="4403792"/>
              <a:ext cx="9417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/>
              <a:r>
                <a:rPr lang="en-US" dirty="0">
                  <a:solidFill>
                    <a:prstClr val="black"/>
                  </a:solidFill>
                  <a:latin typeface="Century Gothic"/>
                </a:rPr>
                <a:t>Master</a:t>
              </a:r>
              <a:endParaRPr lang="en-US" dirty="0">
                <a:solidFill>
                  <a:prstClr val="black"/>
                </a:solidFill>
                <a:latin typeface="Century Gothic"/>
              </a:endParaRPr>
            </a:p>
          </p:txBody>
        </p:sp>
        <p:sp>
          <p:nvSpPr>
            <p:cNvPr id="107" name="Oval 106"/>
            <p:cNvSpPr/>
            <p:nvPr/>
          </p:nvSpPr>
          <p:spPr>
            <a:xfrm>
              <a:off x="6142854" y="4343825"/>
              <a:ext cx="147680" cy="100259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en-US">
                <a:solidFill>
                  <a:prstClr val="white"/>
                </a:solidFill>
                <a:latin typeface="Century Gothic"/>
              </a:endParaRPr>
            </a:p>
          </p:txBody>
        </p:sp>
      </p:grpSp>
      <p:sp>
        <p:nvSpPr>
          <p:cNvPr id="44" name="Oval 43"/>
          <p:cNvSpPr/>
          <p:nvPr/>
        </p:nvSpPr>
        <p:spPr>
          <a:xfrm>
            <a:off x="7602240" y="4353662"/>
            <a:ext cx="147680" cy="10025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  <a:latin typeface="Century Gothic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118054" y="4404527"/>
            <a:ext cx="1795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dirty="0">
                <a:solidFill>
                  <a:srgbClr val="FF0000"/>
                </a:solidFill>
                <a:latin typeface="Century Gothic"/>
              </a:rPr>
              <a:t>Policy change</a:t>
            </a:r>
            <a:endParaRPr lang="en-US" dirty="0">
              <a:solidFill>
                <a:srgbClr val="FF0000"/>
              </a:solidFill>
              <a:latin typeface="Century Gothic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74088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3883"/>
    </mc:Choice>
    <mc:Fallback xmlns="">
      <p:transition xmlns:p14="http://schemas.microsoft.com/office/powerpoint/2010/main" spd="slow" advTm="173883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are the types of Bugs in a Distributed System?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25 Apr 2012</a:t>
            </a:r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NSDI'12</a:t>
            </a:r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6F19-1D91-4AB6-A289-00E8E86BAF50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271846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Challenge: Non-determinism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19726" y="2346001"/>
            <a:ext cx="7389094" cy="4378048"/>
          </a:xfrm>
        </p:spPr>
        <p:txBody>
          <a:bodyPr>
            <a:noAutofit/>
          </a:bodyPr>
          <a:lstStyle/>
          <a:p>
            <a:pPr>
              <a:buFont typeface="Arial"/>
              <a:buChar char="•"/>
            </a:pPr>
            <a:r>
              <a:rPr lang="en-US" sz="3600" dirty="0" smtClean="0">
                <a:solidFill>
                  <a:schemeClr val="bg1">
                    <a:lumMod val="85000"/>
                  </a:schemeClr>
                </a:solidFill>
              </a:rPr>
              <a:t>Asynchrony</a:t>
            </a:r>
          </a:p>
          <a:p>
            <a:pPr>
              <a:buFont typeface="Arial"/>
              <a:buChar char="•"/>
            </a:pPr>
            <a:endParaRPr lang="en-US" sz="3600" dirty="0" smtClean="0">
              <a:solidFill>
                <a:schemeClr val="bg1">
                  <a:lumMod val="85000"/>
                </a:schemeClr>
              </a:solidFill>
            </a:endParaRPr>
          </a:p>
          <a:p>
            <a:pPr>
              <a:buFont typeface="Arial"/>
              <a:buChar char="•"/>
            </a:pPr>
            <a:r>
              <a:rPr lang="en-US" sz="3600" dirty="0">
                <a:solidFill>
                  <a:schemeClr val="bg1">
                    <a:lumMod val="85000"/>
                  </a:schemeClr>
                </a:solidFill>
              </a:rPr>
              <a:t>Divergent </a:t>
            </a:r>
            <a:r>
              <a:rPr lang="en-US" sz="3600" dirty="0" smtClean="0">
                <a:solidFill>
                  <a:schemeClr val="bg1">
                    <a:lumMod val="85000"/>
                  </a:schemeClr>
                </a:solidFill>
              </a:rPr>
              <a:t>execution</a:t>
            </a:r>
          </a:p>
          <a:p>
            <a:pPr>
              <a:buFont typeface="Arial"/>
              <a:buChar char="•"/>
            </a:pPr>
            <a:endParaRPr lang="en-US" sz="3600" dirty="0" smtClean="0">
              <a:solidFill>
                <a:schemeClr val="bg1">
                  <a:lumMod val="85000"/>
                </a:schemeClr>
              </a:solidFill>
            </a:endParaRPr>
          </a:p>
          <a:p>
            <a:pPr>
              <a:buFont typeface="Arial"/>
              <a:buChar char="•"/>
            </a:pPr>
            <a:r>
              <a:rPr lang="en-US" sz="3600" dirty="0" smtClean="0"/>
              <a:t>Non</a:t>
            </a:r>
            <a:r>
              <a:rPr lang="en-US" sz="3600" dirty="0"/>
              <a:t>-</a:t>
            </a:r>
            <a:r>
              <a:rPr lang="en-US" sz="3600" dirty="0" smtClean="0"/>
              <a:t>determinism</a:t>
            </a:r>
          </a:p>
        </p:txBody>
      </p:sp>
    </p:spTree>
    <p:extLst>
      <p:ext uri="{BB962C8B-B14F-4D97-AF65-F5344CB8AC3E}">
        <p14:creationId xmlns:p14="http://schemas.microsoft.com/office/powerpoint/2010/main" val="33285156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Coping With Non-Determinism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781255" y="2383937"/>
            <a:ext cx="7610476" cy="4255442"/>
          </a:xfrm>
        </p:spPr>
        <p:txBody>
          <a:bodyPr>
            <a:noAutofit/>
          </a:bodyPr>
          <a:lstStyle/>
          <a:p>
            <a:pPr>
              <a:buFont typeface="Arial"/>
              <a:buChar char="•"/>
            </a:pPr>
            <a:r>
              <a:rPr lang="en-US" sz="2900" dirty="0" smtClean="0"/>
              <a:t>Replay multiple times per subsequence</a:t>
            </a:r>
          </a:p>
          <a:p>
            <a:pPr>
              <a:buFont typeface="Arial"/>
              <a:buChar char="•"/>
            </a:pPr>
            <a:r>
              <a:rPr lang="en-US" sz="2900" dirty="0" smtClean="0"/>
              <a:t>Assuming </a:t>
            </a:r>
            <a:r>
              <a:rPr lang="en-US" sz="2900" dirty="0" err="1" smtClean="0"/>
              <a:t>i.i.d</a:t>
            </a:r>
            <a:r>
              <a:rPr lang="en-US" sz="2900" dirty="0" smtClean="0"/>
              <a:t>., probability of not finding bug modeled by:</a:t>
            </a:r>
          </a:p>
          <a:p>
            <a:pPr marL="0" indent="0">
              <a:buNone/>
            </a:pPr>
            <a:endParaRPr lang="en-US" sz="2900" dirty="0"/>
          </a:p>
          <a:p>
            <a:pPr>
              <a:buFont typeface="Arial"/>
              <a:buChar char="•"/>
            </a:pPr>
            <a:r>
              <a:rPr lang="en-US" sz="2900" dirty="0" smtClean="0"/>
              <a:t>If not </a:t>
            </a:r>
            <a:r>
              <a:rPr lang="en-US" sz="2900" dirty="0" err="1" smtClean="0"/>
              <a:t>i.i.d</a:t>
            </a:r>
            <a:r>
              <a:rPr lang="en-US" sz="2900" dirty="0" smtClean="0"/>
              <a:t>., override </a:t>
            </a:r>
            <a:r>
              <a:rPr lang="en-US" sz="2900" dirty="0" err="1" smtClean="0"/>
              <a:t>gettimeofday</a:t>
            </a:r>
            <a:r>
              <a:rPr lang="en-US" sz="2900" dirty="0" smtClean="0"/>
              <a:t>(), multiplex sockets, interpose on logging statements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4527718"/>
              </p:ext>
            </p:extLst>
          </p:nvPr>
        </p:nvGraphicFramePr>
        <p:xfrm>
          <a:off x="2306638" y="4007985"/>
          <a:ext cx="4541837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8" name="Equation" r:id="rId4" imgW="6578600" imgH="1168400" progId="Equation.3">
                  <p:embed/>
                </p:oleObj>
              </mc:Choice>
              <mc:Fallback>
                <p:oleObj name="Equation" r:id="rId4" imgW="6578600" imgH="1168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306638" y="4007985"/>
                        <a:ext cx="4541837" cy="806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179370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 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1960" y="2649975"/>
            <a:ext cx="8412040" cy="3670767"/>
          </a:xfrm>
        </p:spPr>
        <p:txBody>
          <a:bodyPr>
            <a:noAutofit/>
          </a:bodyPr>
          <a:lstStyle/>
          <a:p>
            <a:pPr>
              <a:buFont typeface="Arial"/>
              <a:buChar char="•"/>
            </a:pPr>
            <a:r>
              <a:rPr lang="en-US" sz="3200" dirty="0"/>
              <a:t>Replay events in </a:t>
            </a:r>
            <a:r>
              <a:rPr lang="en-US" sz="3200" dirty="0" smtClean="0"/>
              <a:t>QA </a:t>
            </a:r>
            <a:r>
              <a:rPr lang="en-US" sz="3200" dirty="0" err="1" smtClean="0"/>
              <a:t>testbed</a:t>
            </a:r>
            <a:endParaRPr lang="en-US" sz="3200" dirty="0" smtClean="0"/>
          </a:p>
          <a:p>
            <a:pPr>
              <a:buFont typeface="Arial"/>
              <a:buChar char="•"/>
            </a:pPr>
            <a:r>
              <a:rPr lang="en-US" sz="3200" dirty="0" smtClean="0"/>
              <a:t>Apply delta debugging to inputs</a:t>
            </a:r>
          </a:p>
          <a:p>
            <a:pPr>
              <a:buFont typeface="Arial"/>
              <a:buChar char="•"/>
            </a:pPr>
            <a:r>
              <a:rPr lang="en-US" sz="3200" dirty="0" smtClean="0"/>
              <a:t>Asynchrony: interpose on messages</a:t>
            </a:r>
          </a:p>
          <a:p>
            <a:pPr>
              <a:buFont typeface="Arial"/>
              <a:buChar char="•"/>
            </a:pPr>
            <a:r>
              <a:rPr lang="en-US" sz="3200" dirty="0" smtClean="0"/>
              <a:t>Divergence: infer absent events</a:t>
            </a:r>
          </a:p>
          <a:p>
            <a:pPr>
              <a:buFont typeface="Arial"/>
              <a:buChar char="•"/>
            </a:pPr>
            <a:r>
              <a:rPr lang="en-US" sz="3200" dirty="0" smtClean="0"/>
              <a:t>Non-determinism: replay multiple times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650103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8253" y="2269006"/>
            <a:ext cx="9035143" cy="3670767"/>
          </a:xfrm>
        </p:spPr>
        <p:txBody>
          <a:bodyPr>
            <a:noAutofit/>
          </a:bodyPr>
          <a:lstStyle/>
          <a:p>
            <a:pPr>
              <a:buFont typeface="Arial"/>
              <a:buChar char="•"/>
            </a:pPr>
            <a:r>
              <a:rPr lang="en-US" sz="3600" dirty="0" smtClean="0">
                <a:solidFill>
                  <a:schemeClr val="bg1">
                    <a:lumMod val="85000"/>
                  </a:schemeClr>
                </a:solidFill>
              </a:rPr>
              <a:t>What are we trying to do?</a:t>
            </a:r>
          </a:p>
          <a:p>
            <a:pPr>
              <a:buFont typeface="Arial"/>
              <a:buChar char="•"/>
            </a:pPr>
            <a:endParaRPr lang="en-US" sz="3600" dirty="0" smtClean="0"/>
          </a:p>
          <a:p>
            <a:pPr>
              <a:buFont typeface="Arial"/>
              <a:buChar char="•"/>
            </a:pPr>
            <a:r>
              <a:rPr lang="en-US" sz="3600" dirty="0" smtClean="0">
                <a:solidFill>
                  <a:schemeClr val="bg1">
                    <a:lumMod val="85000"/>
                  </a:schemeClr>
                </a:solidFill>
              </a:rPr>
              <a:t>How do we do it?</a:t>
            </a:r>
            <a:endParaRPr lang="en-US" sz="3600" dirty="0">
              <a:solidFill>
                <a:schemeClr val="bg1">
                  <a:lumMod val="85000"/>
                </a:schemeClr>
              </a:solidFill>
            </a:endParaRPr>
          </a:p>
          <a:p>
            <a:pPr>
              <a:buFont typeface="Arial"/>
              <a:buChar char="•"/>
            </a:pPr>
            <a:endParaRPr lang="en-US" sz="3600" dirty="0" smtClean="0"/>
          </a:p>
          <a:p>
            <a:pPr>
              <a:buFont typeface="Arial"/>
              <a:buChar char="•"/>
            </a:pPr>
            <a:r>
              <a:rPr lang="en-US" sz="3600" dirty="0" smtClean="0"/>
              <a:t>Does it work?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3712651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are the types of Bugs in a Distributed System?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800" dirty="0"/>
              <a:t>Distributed correctness faults:</a:t>
            </a:r>
          </a:p>
          <a:p>
            <a:pPr lvl="1">
              <a:buFont typeface="Arial"/>
              <a:buChar char="•"/>
            </a:pPr>
            <a:r>
              <a:rPr lang="en-US" sz="3600" dirty="0"/>
              <a:t>Race conditions</a:t>
            </a:r>
          </a:p>
          <a:p>
            <a:pPr lvl="1">
              <a:buFont typeface="Arial"/>
              <a:buChar char="•"/>
            </a:pPr>
            <a:r>
              <a:rPr lang="en-US" sz="3600" dirty="0"/>
              <a:t>Atomicity violations</a:t>
            </a:r>
          </a:p>
          <a:p>
            <a:pPr lvl="1">
              <a:buFont typeface="Arial"/>
              <a:buChar char="•"/>
            </a:pPr>
            <a:r>
              <a:rPr lang="en-US" sz="3600" dirty="0"/>
              <a:t>Deadlock</a:t>
            </a:r>
          </a:p>
          <a:p>
            <a:pPr lvl="1">
              <a:buFont typeface="Arial"/>
              <a:buChar char="•"/>
            </a:pPr>
            <a:r>
              <a:rPr lang="en-US" sz="3600" dirty="0" err="1"/>
              <a:t>Livelock</a:t>
            </a:r>
            <a:endParaRPr lang="en-US" sz="3600" dirty="0"/>
          </a:p>
          <a:p>
            <a:pPr lvl="1">
              <a:buFont typeface="Arial"/>
              <a:buChar char="•"/>
            </a:pPr>
            <a:r>
              <a:rPr lang="en-US" sz="3600" dirty="0"/>
              <a:t>…</a:t>
            </a:r>
          </a:p>
          <a:p>
            <a:pPr marL="0" indent="0">
              <a:buNone/>
            </a:pPr>
            <a:r>
              <a:rPr lang="en-US" sz="3800" dirty="0"/>
              <a:t>+ Normal software bugs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25 Apr 2012</a:t>
            </a:r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NSDI'12</a:t>
            </a:r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6F19-1D91-4AB6-A289-00E8E86BAF50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553063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code Debugging?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7222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code Debugging?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Some way to figure out</a:t>
            </a:r>
          </a:p>
          <a:p>
            <a:pPr lvl="1"/>
            <a:r>
              <a:rPr lang="en-US" dirty="0" smtClean="0"/>
              <a:t>what triggers the bug.</a:t>
            </a:r>
          </a:p>
          <a:p>
            <a:pPr lvl="2"/>
            <a:r>
              <a:rPr lang="en-US" dirty="0" smtClean="0"/>
              <a:t>How to reproduce the bug</a:t>
            </a:r>
            <a:endParaRPr lang="en-US" dirty="0" smtClean="0"/>
          </a:p>
          <a:p>
            <a:pPr lvl="1"/>
            <a:r>
              <a:rPr lang="en-US" dirty="0" smtClean="0"/>
              <a:t>Where in the source code to search for the bug</a:t>
            </a:r>
          </a:p>
          <a:p>
            <a:pPr lvl="2"/>
            <a:r>
              <a:rPr lang="en-US" dirty="0" smtClean="0"/>
              <a:t>What to fix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A trace of the code:</a:t>
            </a:r>
          </a:p>
          <a:p>
            <a:pPr lvl="1"/>
            <a:r>
              <a:rPr lang="en-US" dirty="0" smtClean="0"/>
              <a:t>Log files </a:t>
            </a:r>
            <a:r>
              <a:rPr lang="en-US" dirty="0" smtClean="0">
                <a:solidFill>
                  <a:srgbClr val="FF0000"/>
                </a:solidFill>
              </a:rPr>
              <a:t>(Best or Common Practice)</a:t>
            </a:r>
          </a:p>
          <a:p>
            <a:pPr lvl="1"/>
            <a:r>
              <a:rPr lang="en-US" dirty="0" smtClean="0"/>
              <a:t>Print statements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6807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are bugs discovered?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8991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3.1|0.6|16.1|26|8.1|36.3|6.9|0.7|11.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3.1|0.6|16.1|26|8.1|36.3|6.9|0.7|11.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3.1|0.6|16.1|26|8.1|36.3|6.9|0.7|11.8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Perception">
  <a:themeElements>
    <a:clrScheme name="Perception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ception">
      <a:maj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erception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2047</Words>
  <Application>Microsoft Macintosh PowerPoint</Application>
  <PresentationFormat>On-screen Show (4:3)</PresentationFormat>
  <Paragraphs>596</Paragraphs>
  <Slides>53</Slides>
  <Notes>35</Notes>
  <HiddenSlides>4</HiddenSlides>
  <MMClips>0</MMClips>
  <ScaleCrop>false</ScaleCrop>
  <HeadingPairs>
    <vt:vector size="6" baseType="variant"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7" baseType="lpstr">
      <vt:lpstr>Office Theme</vt:lpstr>
      <vt:lpstr>1_Office Theme</vt:lpstr>
      <vt:lpstr>Perception</vt:lpstr>
      <vt:lpstr>Microsoft Equation</vt:lpstr>
      <vt:lpstr>PowerPoint Presentation</vt:lpstr>
      <vt:lpstr>Last Time on 590.04….</vt:lpstr>
      <vt:lpstr>Last Time on 590.04….</vt:lpstr>
      <vt:lpstr>… at the risk of bugs</vt:lpstr>
      <vt:lpstr>What are the types of Bugs in a Distributed System?</vt:lpstr>
      <vt:lpstr>What are the types of Bugs in a Distributed System?</vt:lpstr>
      <vt:lpstr>What is code Debugging? </vt:lpstr>
      <vt:lpstr>What is code Debugging? </vt:lpstr>
      <vt:lpstr>How are bugs discovered?</vt:lpstr>
      <vt:lpstr>How are bugs discovered?</vt:lpstr>
      <vt:lpstr>What is Code?</vt:lpstr>
      <vt:lpstr>Programming Languages Approach to Debugging: Take 1</vt:lpstr>
      <vt:lpstr>System State</vt:lpstr>
      <vt:lpstr>System State</vt:lpstr>
      <vt:lpstr>State-Space Model</vt:lpstr>
      <vt:lpstr>Transition System</vt:lpstr>
      <vt:lpstr>Systematically Testing OpenFlow Apps</vt:lpstr>
      <vt:lpstr>Model Checking Scalability Challenges</vt:lpstr>
      <vt:lpstr>Quick OpenFlow 101</vt:lpstr>
      <vt:lpstr>Bugs in OpenFlow Apps</vt:lpstr>
      <vt:lpstr>PowerPoint Presentation</vt:lpstr>
      <vt:lpstr>What is a Code path?</vt:lpstr>
      <vt:lpstr>Programming Languages Approach to Debugging: Take 2</vt:lpstr>
      <vt:lpstr>Symbolic Execution Scalability Challenges</vt:lpstr>
      <vt:lpstr>Drawbacks of Symbolic Execution</vt:lpstr>
      <vt:lpstr>Combating Huge Space of Packets</vt:lpstr>
      <vt:lpstr>Code Analysis: Symbolic Execution (SE)</vt:lpstr>
      <vt:lpstr>Model Checking Scalability Challenges</vt:lpstr>
      <vt:lpstr>Combining SE with Model Checking</vt:lpstr>
      <vt:lpstr>Model Checking Scalability Challenges</vt:lpstr>
      <vt:lpstr>Our Goal</vt:lpstr>
      <vt:lpstr>Problem Statement</vt:lpstr>
      <vt:lpstr>Why minimization?</vt:lpstr>
      <vt:lpstr>Outline</vt:lpstr>
      <vt:lpstr>How are bugs discovered?</vt:lpstr>
      <vt:lpstr>Approach: Delta Debugging1 Replay</vt:lpstr>
      <vt:lpstr>Approach: Modify Testbed</vt:lpstr>
      <vt:lpstr>Testbed Observables</vt:lpstr>
      <vt:lpstr>Approach: Delta Debugging1 Replay</vt:lpstr>
      <vt:lpstr>Key Point</vt:lpstr>
      <vt:lpstr>Challenges</vt:lpstr>
      <vt:lpstr>Challenge: Asynchrony</vt:lpstr>
      <vt:lpstr>Challenge: Asynchrony</vt:lpstr>
      <vt:lpstr>Challenge: Asynchrony</vt:lpstr>
      <vt:lpstr>Coping with Asynchrony</vt:lpstr>
      <vt:lpstr>Challenge: Divergence</vt:lpstr>
      <vt:lpstr>Divergence: Absent Internal Events</vt:lpstr>
      <vt:lpstr>Divergence: Absent Internal Events</vt:lpstr>
      <vt:lpstr>Solution: Peek Ahead</vt:lpstr>
      <vt:lpstr>Challenge: Non-determinism</vt:lpstr>
      <vt:lpstr>Coping With Non-Determinism</vt:lpstr>
      <vt:lpstr>Approach Recap</vt:lpstr>
      <vt:lpstr>Outline</vt:lpstr>
    </vt:vector>
  </TitlesOfParts>
  <Company>Duke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Theophilus Benson</dc:creator>
  <cp:lastModifiedBy>Theophilus Benson</cp:lastModifiedBy>
  <cp:revision>21</cp:revision>
  <dcterms:created xsi:type="dcterms:W3CDTF">2014-09-18T18:12:49Z</dcterms:created>
  <dcterms:modified xsi:type="dcterms:W3CDTF">2014-09-18T19:06:24Z</dcterms:modified>
</cp:coreProperties>
</file>