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86" d="100"/>
          <a:sy n="86" d="100"/>
        </p:scale>
        <p:origin x="4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5FD77-D7F9-431D-8D68-72E5B850F8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57E6391-4140-44B4-8CA5-29606E9F2F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E8CAC8F-F877-44D8-B9AD-35AC7EC68CFA}"/>
              </a:ext>
            </a:extLst>
          </p:cNvPr>
          <p:cNvSpPr>
            <a:spLocks noGrp="1"/>
          </p:cNvSpPr>
          <p:nvPr>
            <p:ph type="dt" sz="half" idx="10"/>
          </p:nvPr>
        </p:nvSpPr>
        <p:spPr/>
        <p:txBody>
          <a:bodyPr/>
          <a:lstStyle/>
          <a:p>
            <a:fld id="{C021DC04-60B3-42A5-81A2-89ECF731D103}"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D52C46C6-AF27-42A9-BCB3-2616E42778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539FA8-8F25-41DB-B5CF-17DE570BB1B2}"/>
              </a:ext>
            </a:extLst>
          </p:cNvPr>
          <p:cNvSpPr>
            <a:spLocks noGrp="1"/>
          </p:cNvSpPr>
          <p:nvPr>
            <p:ph type="sldNum" sz="quarter" idx="12"/>
          </p:nvPr>
        </p:nvSpPr>
        <p:spPr/>
        <p:txBody>
          <a:bodyPr/>
          <a:lstStyle/>
          <a:p>
            <a:fld id="{3ACDB78E-6531-44C9-B79B-070F4B9D8055}" type="slidenum">
              <a:rPr lang="zh-CN" altLang="en-US" smtClean="0"/>
              <a:t>‹#›</a:t>
            </a:fld>
            <a:endParaRPr lang="zh-CN" altLang="en-US"/>
          </a:p>
        </p:txBody>
      </p:sp>
    </p:spTree>
    <p:extLst>
      <p:ext uri="{BB962C8B-B14F-4D97-AF65-F5344CB8AC3E}">
        <p14:creationId xmlns:p14="http://schemas.microsoft.com/office/powerpoint/2010/main" val="80122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B922F-20BC-48C4-94E9-013B02C96A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3AFEAD3-03F4-404A-A6DB-2CE125AEDC1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14FE04-A94B-4D69-BD38-A6E1613992FA}"/>
              </a:ext>
            </a:extLst>
          </p:cNvPr>
          <p:cNvSpPr>
            <a:spLocks noGrp="1"/>
          </p:cNvSpPr>
          <p:nvPr>
            <p:ph type="dt" sz="half" idx="10"/>
          </p:nvPr>
        </p:nvSpPr>
        <p:spPr/>
        <p:txBody>
          <a:bodyPr/>
          <a:lstStyle/>
          <a:p>
            <a:fld id="{C021DC04-60B3-42A5-81A2-89ECF731D103}"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2E683D0F-91ED-42E1-BC17-1E111070CE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DE5993-169A-4E3F-952F-FF0F79F3D57B}"/>
              </a:ext>
            </a:extLst>
          </p:cNvPr>
          <p:cNvSpPr>
            <a:spLocks noGrp="1"/>
          </p:cNvSpPr>
          <p:nvPr>
            <p:ph type="sldNum" sz="quarter" idx="12"/>
          </p:nvPr>
        </p:nvSpPr>
        <p:spPr/>
        <p:txBody>
          <a:bodyPr/>
          <a:lstStyle/>
          <a:p>
            <a:fld id="{3ACDB78E-6531-44C9-B79B-070F4B9D8055}" type="slidenum">
              <a:rPr lang="zh-CN" altLang="en-US" smtClean="0"/>
              <a:t>‹#›</a:t>
            </a:fld>
            <a:endParaRPr lang="zh-CN" altLang="en-US"/>
          </a:p>
        </p:txBody>
      </p:sp>
    </p:spTree>
    <p:extLst>
      <p:ext uri="{BB962C8B-B14F-4D97-AF65-F5344CB8AC3E}">
        <p14:creationId xmlns:p14="http://schemas.microsoft.com/office/powerpoint/2010/main" val="3492755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052063-ACBA-4481-B602-80EACE6536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202943-6DE6-4528-AD10-0B80BD031B1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AD69BF-5478-47A1-898D-5E6BCF388D6D}"/>
              </a:ext>
            </a:extLst>
          </p:cNvPr>
          <p:cNvSpPr>
            <a:spLocks noGrp="1"/>
          </p:cNvSpPr>
          <p:nvPr>
            <p:ph type="dt" sz="half" idx="10"/>
          </p:nvPr>
        </p:nvSpPr>
        <p:spPr/>
        <p:txBody>
          <a:bodyPr/>
          <a:lstStyle/>
          <a:p>
            <a:fld id="{C021DC04-60B3-42A5-81A2-89ECF731D103}"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F00E2349-540A-49F4-960D-621DED47FB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A095BA-A543-4D56-89F5-E94A3C7979EB}"/>
              </a:ext>
            </a:extLst>
          </p:cNvPr>
          <p:cNvSpPr>
            <a:spLocks noGrp="1"/>
          </p:cNvSpPr>
          <p:nvPr>
            <p:ph type="sldNum" sz="quarter" idx="12"/>
          </p:nvPr>
        </p:nvSpPr>
        <p:spPr/>
        <p:txBody>
          <a:bodyPr/>
          <a:lstStyle/>
          <a:p>
            <a:fld id="{3ACDB78E-6531-44C9-B79B-070F4B9D8055}" type="slidenum">
              <a:rPr lang="zh-CN" altLang="en-US" smtClean="0"/>
              <a:t>‹#›</a:t>
            </a:fld>
            <a:endParaRPr lang="zh-CN" altLang="en-US"/>
          </a:p>
        </p:txBody>
      </p:sp>
    </p:spTree>
    <p:extLst>
      <p:ext uri="{BB962C8B-B14F-4D97-AF65-F5344CB8AC3E}">
        <p14:creationId xmlns:p14="http://schemas.microsoft.com/office/powerpoint/2010/main" val="389595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3D4A0-0F76-434D-8F5B-93CEE8DE53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1DDE97-D5DA-4E5A-896F-B5D6204ACAF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6B3930-5790-4DA4-9680-FEE29DD8E670}"/>
              </a:ext>
            </a:extLst>
          </p:cNvPr>
          <p:cNvSpPr>
            <a:spLocks noGrp="1"/>
          </p:cNvSpPr>
          <p:nvPr>
            <p:ph type="dt" sz="half" idx="10"/>
          </p:nvPr>
        </p:nvSpPr>
        <p:spPr/>
        <p:txBody>
          <a:bodyPr/>
          <a:lstStyle/>
          <a:p>
            <a:fld id="{C021DC04-60B3-42A5-81A2-89ECF731D103}"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46219D66-3400-4AB0-9140-3E95C3E8F0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78E02F-144F-4622-980E-E3E837DEFACC}"/>
              </a:ext>
            </a:extLst>
          </p:cNvPr>
          <p:cNvSpPr>
            <a:spLocks noGrp="1"/>
          </p:cNvSpPr>
          <p:nvPr>
            <p:ph type="sldNum" sz="quarter" idx="12"/>
          </p:nvPr>
        </p:nvSpPr>
        <p:spPr/>
        <p:txBody>
          <a:bodyPr/>
          <a:lstStyle/>
          <a:p>
            <a:fld id="{3ACDB78E-6531-44C9-B79B-070F4B9D8055}" type="slidenum">
              <a:rPr lang="zh-CN" altLang="en-US" smtClean="0"/>
              <a:t>‹#›</a:t>
            </a:fld>
            <a:endParaRPr lang="zh-CN" altLang="en-US"/>
          </a:p>
        </p:txBody>
      </p:sp>
    </p:spTree>
    <p:extLst>
      <p:ext uri="{BB962C8B-B14F-4D97-AF65-F5344CB8AC3E}">
        <p14:creationId xmlns:p14="http://schemas.microsoft.com/office/powerpoint/2010/main" val="190517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48874-5DD1-4C14-8278-B55F8E3EB5B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CE7C92E-B6CB-486E-898B-0155647FA6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404311-F8AC-4458-8EE9-363063A64F85}"/>
              </a:ext>
            </a:extLst>
          </p:cNvPr>
          <p:cNvSpPr>
            <a:spLocks noGrp="1"/>
          </p:cNvSpPr>
          <p:nvPr>
            <p:ph type="dt" sz="half" idx="10"/>
          </p:nvPr>
        </p:nvSpPr>
        <p:spPr/>
        <p:txBody>
          <a:bodyPr/>
          <a:lstStyle/>
          <a:p>
            <a:fld id="{C021DC04-60B3-42A5-81A2-89ECF731D103}"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C61CC08C-8342-4305-BE77-B0375727DD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5D993C-24C4-4430-AA37-B0B31EA727D6}"/>
              </a:ext>
            </a:extLst>
          </p:cNvPr>
          <p:cNvSpPr>
            <a:spLocks noGrp="1"/>
          </p:cNvSpPr>
          <p:nvPr>
            <p:ph type="sldNum" sz="quarter" idx="12"/>
          </p:nvPr>
        </p:nvSpPr>
        <p:spPr/>
        <p:txBody>
          <a:bodyPr/>
          <a:lstStyle/>
          <a:p>
            <a:fld id="{3ACDB78E-6531-44C9-B79B-070F4B9D8055}" type="slidenum">
              <a:rPr lang="zh-CN" altLang="en-US" smtClean="0"/>
              <a:t>‹#›</a:t>
            </a:fld>
            <a:endParaRPr lang="zh-CN" altLang="en-US"/>
          </a:p>
        </p:txBody>
      </p:sp>
    </p:spTree>
    <p:extLst>
      <p:ext uri="{BB962C8B-B14F-4D97-AF65-F5344CB8AC3E}">
        <p14:creationId xmlns:p14="http://schemas.microsoft.com/office/powerpoint/2010/main" val="304611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73511-347B-4E22-B563-ACE354F28C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6E96D1-65F8-40C7-86A3-D1E382F612F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AFE949-32B5-4C70-B014-17AE1C6DB55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4A58694-A13B-447E-A00F-CE1581FBBDA2}"/>
              </a:ext>
            </a:extLst>
          </p:cNvPr>
          <p:cNvSpPr>
            <a:spLocks noGrp="1"/>
          </p:cNvSpPr>
          <p:nvPr>
            <p:ph type="dt" sz="half" idx="10"/>
          </p:nvPr>
        </p:nvSpPr>
        <p:spPr/>
        <p:txBody>
          <a:bodyPr/>
          <a:lstStyle/>
          <a:p>
            <a:fld id="{C021DC04-60B3-42A5-81A2-89ECF731D103}" type="datetimeFigureOut">
              <a:rPr lang="zh-CN" altLang="en-US" smtClean="0"/>
              <a:t>2021/4/14</a:t>
            </a:fld>
            <a:endParaRPr lang="zh-CN" altLang="en-US"/>
          </a:p>
        </p:txBody>
      </p:sp>
      <p:sp>
        <p:nvSpPr>
          <p:cNvPr id="6" name="页脚占位符 5">
            <a:extLst>
              <a:ext uri="{FF2B5EF4-FFF2-40B4-BE49-F238E27FC236}">
                <a16:creationId xmlns:a16="http://schemas.microsoft.com/office/drawing/2014/main" id="{FE235C49-CD2A-4EAC-80F2-C5878D9FD6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CA7B8F-1E0E-45E1-8006-2B59F77474EF}"/>
              </a:ext>
            </a:extLst>
          </p:cNvPr>
          <p:cNvSpPr>
            <a:spLocks noGrp="1"/>
          </p:cNvSpPr>
          <p:nvPr>
            <p:ph type="sldNum" sz="quarter" idx="12"/>
          </p:nvPr>
        </p:nvSpPr>
        <p:spPr/>
        <p:txBody>
          <a:bodyPr/>
          <a:lstStyle/>
          <a:p>
            <a:fld id="{3ACDB78E-6531-44C9-B79B-070F4B9D8055}" type="slidenum">
              <a:rPr lang="zh-CN" altLang="en-US" smtClean="0"/>
              <a:t>‹#›</a:t>
            </a:fld>
            <a:endParaRPr lang="zh-CN" altLang="en-US"/>
          </a:p>
        </p:txBody>
      </p:sp>
    </p:spTree>
    <p:extLst>
      <p:ext uri="{BB962C8B-B14F-4D97-AF65-F5344CB8AC3E}">
        <p14:creationId xmlns:p14="http://schemas.microsoft.com/office/powerpoint/2010/main" val="304344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00C80-F9A6-42F7-A27C-178A4132D8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077837-932F-482B-BB70-68461224E7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ACD9955-58AD-4002-860E-12284CB519A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5065C9C-110E-4263-A30A-AA51D13128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62E69A0-4C97-438A-A85E-D963A4CB273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39C6B3-CBBE-4786-A5C6-7BDCCD66F376}"/>
              </a:ext>
            </a:extLst>
          </p:cNvPr>
          <p:cNvSpPr>
            <a:spLocks noGrp="1"/>
          </p:cNvSpPr>
          <p:nvPr>
            <p:ph type="dt" sz="half" idx="10"/>
          </p:nvPr>
        </p:nvSpPr>
        <p:spPr/>
        <p:txBody>
          <a:bodyPr/>
          <a:lstStyle/>
          <a:p>
            <a:fld id="{C021DC04-60B3-42A5-81A2-89ECF731D103}" type="datetimeFigureOut">
              <a:rPr lang="zh-CN" altLang="en-US" smtClean="0"/>
              <a:t>2021/4/14</a:t>
            </a:fld>
            <a:endParaRPr lang="zh-CN" altLang="en-US"/>
          </a:p>
        </p:txBody>
      </p:sp>
      <p:sp>
        <p:nvSpPr>
          <p:cNvPr id="8" name="页脚占位符 7">
            <a:extLst>
              <a:ext uri="{FF2B5EF4-FFF2-40B4-BE49-F238E27FC236}">
                <a16:creationId xmlns:a16="http://schemas.microsoft.com/office/drawing/2014/main" id="{21FC73AF-3B27-47D5-9D81-0DF26F7D53F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1BC417-C2F7-4ED6-834B-4201DB6320F2}"/>
              </a:ext>
            </a:extLst>
          </p:cNvPr>
          <p:cNvSpPr>
            <a:spLocks noGrp="1"/>
          </p:cNvSpPr>
          <p:nvPr>
            <p:ph type="sldNum" sz="quarter" idx="12"/>
          </p:nvPr>
        </p:nvSpPr>
        <p:spPr/>
        <p:txBody>
          <a:bodyPr/>
          <a:lstStyle/>
          <a:p>
            <a:fld id="{3ACDB78E-6531-44C9-B79B-070F4B9D8055}" type="slidenum">
              <a:rPr lang="zh-CN" altLang="en-US" smtClean="0"/>
              <a:t>‹#›</a:t>
            </a:fld>
            <a:endParaRPr lang="zh-CN" altLang="en-US"/>
          </a:p>
        </p:txBody>
      </p:sp>
    </p:spTree>
    <p:extLst>
      <p:ext uri="{BB962C8B-B14F-4D97-AF65-F5344CB8AC3E}">
        <p14:creationId xmlns:p14="http://schemas.microsoft.com/office/powerpoint/2010/main" val="37826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F69C3-4691-4C67-B924-8C92714E09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80A859-5B90-4D6B-AF22-7AEF69233A4B}"/>
              </a:ext>
            </a:extLst>
          </p:cNvPr>
          <p:cNvSpPr>
            <a:spLocks noGrp="1"/>
          </p:cNvSpPr>
          <p:nvPr>
            <p:ph type="dt" sz="half" idx="10"/>
          </p:nvPr>
        </p:nvSpPr>
        <p:spPr/>
        <p:txBody>
          <a:bodyPr/>
          <a:lstStyle/>
          <a:p>
            <a:fld id="{C021DC04-60B3-42A5-81A2-89ECF731D103}" type="datetimeFigureOut">
              <a:rPr lang="zh-CN" altLang="en-US" smtClean="0"/>
              <a:t>2021/4/14</a:t>
            </a:fld>
            <a:endParaRPr lang="zh-CN" altLang="en-US"/>
          </a:p>
        </p:txBody>
      </p:sp>
      <p:sp>
        <p:nvSpPr>
          <p:cNvPr id="4" name="页脚占位符 3">
            <a:extLst>
              <a:ext uri="{FF2B5EF4-FFF2-40B4-BE49-F238E27FC236}">
                <a16:creationId xmlns:a16="http://schemas.microsoft.com/office/drawing/2014/main" id="{5A5653D2-1B2A-4A95-A010-14FD7CA7B26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BF49A88-ECA1-448F-B7CF-F1FD97EC0756}"/>
              </a:ext>
            </a:extLst>
          </p:cNvPr>
          <p:cNvSpPr>
            <a:spLocks noGrp="1"/>
          </p:cNvSpPr>
          <p:nvPr>
            <p:ph type="sldNum" sz="quarter" idx="12"/>
          </p:nvPr>
        </p:nvSpPr>
        <p:spPr/>
        <p:txBody>
          <a:bodyPr/>
          <a:lstStyle/>
          <a:p>
            <a:fld id="{3ACDB78E-6531-44C9-B79B-070F4B9D8055}" type="slidenum">
              <a:rPr lang="zh-CN" altLang="en-US" smtClean="0"/>
              <a:t>‹#›</a:t>
            </a:fld>
            <a:endParaRPr lang="zh-CN" altLang="en-US"/>
          </a:p>
        </p:txBody>
      </p:sp>
    </p:spTree>
    <p:extLst>
      <p:ext uri="{BB962C8B-B14F-4D97-AF65-F5344CB8AC3E}">
        <p14:creationId xmlns:p14="http://schemas.microsoft.com/office/powerpoint/2010/main" val="357242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DC308DF-29F0-4434-8529-085ED27AF70B}"/>
              </a:ext>
            </a:extLst>
          </p:cNvPr>
          <p:cNvSpPr>
            <a:spLocks noGrp="1"/>
          </p:cNvSpPr>
          <p:nvPr>
            <p:ph type="dt" sz="half" idx="10"/>
          </p:nvPr>
        </p:nvSpPr>
        <p:spPr/>
        <p:txBody>
          <a:bodyPr/>
          <a:lstStyle/>
          <a:p>
            <a:fld id="{C021DC04-60B3-42A5-81A2-89ECF731D103}" type="datetimeFigureOut">
              <a:rPr lang="zh-CN" altLang="en-US" smtClean="0"/>
              <a:t>2021/4/14</a:t>
            </a:fld>
            <a:endParaRPr lang="zh-CN" altLang="en-US"/>
          </a:p>
        </p:txBody>
      </p:sp>
      <p:sp>
        <p:nvSpPr>
          <p:cNvPr id="3" name="页脚占位符 2">
            <a:extLst>
              <a:ext uri="{FF2B5EF4-FFF2-40B4-BE49-F238E27FC236}">
                <a16:creationId xmlns:a16="http://schemas.microsoft.com/office/drawing/2014/main" id="{47669B8B-9AC3-477B-A6CF-0630B4CB183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98F59C6-E981-4F6A-BAA9-E060416C610C}"/>
              </a:ext>
            </a:extLst>
          </p:cNvPr>
          <p:cNvSpPr>
            <a:spLocks noGrp="1"/>
          </p:cNvSpPr>
          <p:nvPr>
            <p:ph type="sldNum" sz="quarter" idx="12"/>
          </p:nvPr>
        </p:nvSpPr>
        <p:spPr/>
        <p:txBody>
          <a:bodyPr/>
          <a:lstStyle/>
          <a:p>
            <a:fld id="{3ACDB78E-6531-44C9-B79B-070F4B9D8055}" type="slidenum">
              <a:rPr lang="zh-CN" altLang="en-US" smtClean="0"/>
              <a:t>‹#›</a:t>
            </a:fld>
            <a:endParaRPr lang="zh-CN" altLang="en-US"/>
          </a:p>
        </p:txBody>
      </p:sp>
    </p:spTree>
    <p:extLst>
      <p:ext uri="{BB962C8B-B14F-4D97-AF65-F5344CB8AC3E}">
        <p14:creationId xmlns:p14="http://schemas.microsoft.com/office/powerpoint/2010/main" val="69040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18AF5-3355-49F0-A9D1-B84D9CD4FF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17D688-0E6B-41C5-A773-4685EEE873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3A1C4F1-874F-4830-B626-ECCA004456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01B071-5643-4015-A3EA-F9B5035CA0B8}"/>
              </a:ext>
            </a:extLst>
          </p:cNvPr>
          <p:cNvSpPr>
            <a:spLocks noGrp="1"/>
          </p:cNvSpPr>
          <p:nvPr>
            <p:ph type="dt" sz="half" idx="10"/>
          </p:nvPr>
        </p:nvSpPr>
        <p:spPr/>
        <p:txBody>
          <a:bodyPr/>
          <a:lstStyle/>
          <a:p>
            <a:fld id="{C021DC04-60B3-42A5-81A2-89ECF731D103}" type="datetimeFigureOut">
              <a:rPr lang="zh-CN" altLang="en-US" smtClean="0"/>
              <a:t>2021/4/14</a:t>
            </a:fld>
            <a:endParaRPr lang="zh-CN" altLang="en-US"/>
          </a:p>
        </p:txBody>
      </p:sp>
      <p:sp>
        <p:nvSpPr>
          <p:cNvPr id="6" name="页脚占位符 5">
            <a:extLst>
              <a:ext uri="{FF2B5EF4-FFF2-40B4-BE49-F238E27FC236}">
                <a16:creationId xmlns:a16="http://schemas.microsoft.com/office/drawing/2014/main" id="{FC8C2107-88A2-4ADD-BFC6-4FF82FA4D8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01DA2A-DF9A-4A76-A601-AA3DC8171958}"/>
              </a:ext>
            </a:extLst>
          </p:cNvPr>
          <p:cNvSpPr>
            <a:spLocks noGrp="1"/>
          </p:cNvSpPr>
          <p:nvPr>
            <p:ph type="sldNum" sz="quarter" idx="12"/>
          </p:nvPr>
        </p:nvSpPr>
        <p:spPr/>
        <p:txBody>
          <a:bodyPr/>
          <a:lstStyle/>
          <a:p>
            <a:fld id="{3ACDB78E-6531-44C9-B79B-070F4B9D8055}" type="slidenum">
              <a:rPr lang="zh-CN" altLang="en-US" smtClean="0"/>
              <a:t>‹#›</a:t>
            </a:fld>
            <a:endParaRPr lang="zh-CN" altLang="en-US"/>
          </a:p>
        </p:txBody>
      </p:sp>
    </p:spTree>
    <p:extLst>
      <p:ext uri="{BB962C8B-B14F-4D97-AF65-F5344CB8AC3E}">
        <p14:creationId xmlns:p14="http://schemas.microsoft.com/office/powerpoint/2010/main" val="1536223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AC4FD-A274-40A8-8F6B-7105D8C6C7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F4115D-F825-40BC-AB12-BCC6477FC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8685CDD-A7F2-469A-9205-123FE6A7E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F32ACD1-C9D1-4469-BFA2-AF211E3E393A}"/>
              </a:ext>
            </a:extLst>
          </p:cNvPr>
          <p:cNvSpPr>
            <a:spLocks noGrp="1"/>
          </p:cNvSpPr>
          <p:nvPr>
            <p:ph type="dt" sz="half" idx="10"/>
          </p:nvPr>
        </p:nvSpPr>
        <p:spPr/>
        <p:txBody>
          <a:bodyPr/>
          <a:lstStyle/>
          <a:p>
            <a:fld id="{C021DC04-60B3-42A5-81A2-89ECF731D103}" type="datetimeFigureOut">
              <a:rPr lang="zh-CN" altLang="en-US" smtClean="0"/>
              <a:t>2021/4/14</a:t>
            </a:fld>
            <a:endParaRPr lang="zh-CN" altLang="en-US"/>
          </a:p>
        </p:txBody>
      </p:sp>
      <p:sp>
        <p:nvSpPr>
          <p:cNvPr id="6" name="页脚占位符 5">
            <a:extLst>
              <a:ext uri="{FF2B5EF4-FFF2-40B4-BE49-F238E27FC236}">
                <a16:creationId xmlns:a16="http://schemas.microsoft.com/office/drawing/2014/main" id="{3E7AD353-71AD-4C30-BD06-8ED8EA3C97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47011C-5121-44CD-8F2D-001439F0756D}"/>
              </a:ext>
            </a:extLst>
          </p:cNvPr>
          <p:cNvSpPr>
            <a:spLocks noGrp="1"/>
          </p:cNvSpPr>
          <p:nvPr>
            <p:ph type="sldNum" sz="quarter" idx="12"/>
          </p:nvPr>
        </p:nvSpPr>
        <p:spPr/>
        <p:txBody>
          <a:bodyPr/>
          <a:lstStyle/>
          <a:p>
            <a:fld id="{3ACDB78E-6531-44C9-B79B-070F4B9D8055}" type="slidenum">
              <a:rPr lang="zh-CN" altLang="en-US" smtClean="0"/>
              <a:t>‹#›</a:t>
            </a:fld>
            <a:endParaRPr lang="zh-CN" altLang="en-US"/>
          </a:p>
        </p:txBody>
      </p:sp>
    </p:spTree>
    <p:extLst>
      <p:ext uri="{BB962C8B-B14F-4D97-AF65-F5344CB8AC3E}">
        <p14:creationId xmlns:p14="http://schemas.microsoft.com/office/powerpoint/2010/main" val="2339764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6012CAB-291C-4227-91A2-EB4DEC58C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B9553D2-659C-487D-9F79-22B0CEB342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05A5F4-5C5D-4EAF-B1C1-E2DBC53A2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1DC04-60B3-42A5-81A2-89ECF731D103}"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C0908FE8-0020-46FA-AE37-D276E1D6C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5503CB-CB17-4E9A-98A1-5A6B014A51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DB78E-6531-44C9-B79B-070F4B9D8055}" type="slidenum">
              <a:rPr lang="zh-CN" altLang="en-US" smtClean="0"/>
              <a:t>‹#›</a:t>
            </a:fld>
            <a:endParaRPr lang="zh-CN" altLang="en-US"/>
          </a:p>
        </p:txBody>
      </p:sp>
    </p:spTree>
    <p:extLst>
      <p:ext uri="{BB962C8B-B14F-4D97-AF65-F5344CB8AC3E}">
        <p14:creationId xmlns:p14="http://schemas.microsoft.com/office/powerpoint/2010/main" val="3897337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tmp"/><Relationship Id="rId3" Type="http://schemas.openxmlformats.org/officeDocument/2006/relationships/image" Target="../media/image3.png"/><Relationship Id="rId7"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tmp"/><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5.tmp"/></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9157-2FF0-47BE-B8FE-5DA590B65FAA}"/>
              </a:ext>
            </a:extLst>
          </p:cNvPr>
          <p:cNvSpPr>
            <a:spLocks noGrp="1"/>
          </p:cNvSpPr>
          <p:nvPr>
            <p:ph type="ctrTitle"/>
          </p:nvPr>
        </p:nvSpPr>
        <p:spPr>
          <a:xfrm>
            <a:off x="1524000" y="868362"/>
            <a:ext cx="9144000" cy="2387600"/>
          </a:xfrm>
        </p:spPr>
        <p:txBody>
          <a:bodyPr/>
          <a:lstStyle/>
          <a:p>
            <a:r>
              <a:rPr lang="en-US" altLang="zh-CN" dirty="0">
                <a:latin typeface="Times New Roman" panose="02020603050405020304" pitchFamily="18" charset="0"/>
                <a:cs typeface="Times New Roman" panose="02020603050405020304" pitchFamily="18" charset="0"/>
              </a:rPr>
              <a:t>EE4202 LAB DEMO </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1590466E-B5F8-472F-A943-F2D9ABB03E2E}"/>
              </a:ext>
            </a:extLst>
          </p:cNvPr>
          <p:cNvSpPr>
            <a:spLocks noGrp="1"/>
          </p:cNvSpPr>
          <p:nvPr>
            <p:ph type="subTitle" idx="1"/>
          </p:nvPr>
        </p:nvSpPr>
        <p:spPr/>
        <p:txBody>
          <a:bodyPr>
            <a:normAutofit fontScale="70000" lnSpcReduction="20000"/>
          </a:bodyPr>
          <a:lstStyle/>
          <a:p>
            <a:r>
              <a:rPr lang="en-US" altLang="zh-CN" sz="3600" dirty="0">
                <a:latin typeface="Times New Roman" panose="02020603050405020304" pitchFamily="18" charset="0"/>
                <a:cs typeface="Times New Roman" panose="02020603050405020304" pitchFamily="18" charset="0"/>
              </a:rPr>
              <a:t>LUO ZIJIAN</a:t>
            </a:r>
          </a:p>
          <a:p>
            <a:r>
              <a:rPr lang="en-US" altLang="zh-CN" sz="3600" dirty="0">
                <a:latin typeface="Times New Roman" panose="02020603050405020304" pitchFamily="18" charset="0"/>
                <a:cs typeface="Times New Roman" panose="02020603050405020304" pitchFamily="18" charset="0"/>
              </a:rPr>
              <a:t>A0224725H</a:t>
            </a:r>
          </a:p>
          <a:p>
            <a:endParaRPr lang="en-US"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2:12 – 2.24 pm</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582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9633E89-8C17-41C7-BE9D-0DF93ED57151}"/>
              </a:ext>
            </a:extLst>
          </p:cNvPr>
          <p:cNvSpPr txBox="1"/>
          <p:nvPr/>
        </p:nvSpPr>
        <p:spPr>
          <a:xfrm>
            <a:off x="3790766" y="2644170"/>
            <a:ext cx="6214369" cy="1569660"/>
          </a:xfrm>
          <a:prstGeom prst="rect">
            <a:avLst/>
          </a:prstGeom>
          <a:noFill/>
        </p:spPr>
        <p:txBody>
          <a:bodyPr wrap="square" rtlCol="0">
            <a:spAutoFit/>
          </a:bodyPr>
          <a:lstStyle/>
          <a:p>
            <a:r>
              <a:rPr lang="en-US" altLang="zh-CN" sz="9600" dirty="0">
                <a:latin typeface="Times New Roman" panose="02020603050405020304" pitchFamily="18" charset="0"/>
                <a:cs typeface="Times New Roman" panose="02020603050405020304" pitchFamily="18" charset="0"/>
              </a:rPr>
              <a:t>Thanks!</a:t>
            </a:r>
            <a:endParaRPr lang="zh-CN" alt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3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7C206ED-00F8-41AB-A736-7E07B1025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139" y="-33408"/>
            <a:ext cx="9135122" cy="6891408"/>
          </a:xfrm>
          <a:prstGeom prst="rect">
            <a:avLst/>
          </a:prstGeom>
        </p:spPr>
      </p:pic>
    </p:spTree>
    <p:extLst>
      <p:ext uri="{BB962C8B-B14F-4D97-AF65-F5344CB8AC3E}">
        <p14:creationId xmlns:p14="http://schemas.microsoft.com/office/powerpoint/2010/main" val="2404600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2E302-0B30-4F36-8D76-9A6E999105C5}"/>
              </a:ext>
            </a:extLst>
          </p:cNvPr>
          <p:cNvSpPr>
            <a:spLocks noGrp="1"/>
          </p:cNvSpPr>
          <p:nvPr>
            <p:ph type="title"/>
          </p:nvPr>
        </p:nvSpPr>
        <p:spPr>
          <a:xfrm>
            <a:off x="443882" y="278794"/>
            <a:ext cx="10511161" cy="1325563"/>
          </a:xfrm>
        </p:spPr>
        <p:txBody>
          <a:bodyPr>
            <a:normAutofit fontScale="90000"/>
          </a:bodyPr>
          <a:lstStyle/>
          <a:p>
            <a:br>
              <a:rPr lang="zh-CN" altLang="en-US" sz="2200" b="0" i="0" u="none" strike="noStrike" baseline="0" dirty="0">
                <a:solidFill>
                  <a:srgbClr val="000000"/>
                </a:solidFill>
              </a:rPr>
            </a:br>
            <a:r>
              <a:rPr lang="en-US" altLang="zh-CN" b="0" i="0" u="none" strike="noStrike" baseline="0" dirty="0">
                <a:solidFill>
                  <a:srgbClr val="000000"/>
                </a:solidFill>
                <a:latin typeface="Times New Roman" panose="02020603050405020304" pitchFamily="18" charset="0"/>
                <a:cs typeface="Times New Roman" panose="02020603050405020304" pitchFamily="18" charset="0"/>
              </a:rPr>
              <a:t>Objective function: find a suitable data unit size, </a:t>
            </a:r>
            <a:br>
              <a:rPr lang="en-US" altLang="zh-CN" b="0" i="0" u="none" strike="noStrike" baseline="0" dirty="0">
                <a:solidFill>
                  <a:srgbClr val="000000"/>
                </a:solidFill>
                <a:latin typeface="Times New Roman" panose="02020603050405020304" pitchFamily="18" charset="0"/>
                <a:cs typeface="Times New Roman" panose="02020603050405020304" pitchFamily="18" charset="0"/>
              </a:rPr>
            </a:br>
            <a:r>
              <a:rPr lang="en-US" altLang="zh-CN" b="0" i="0" u="none" strike="noStrike" baseline="0" dirty="0">
                <a:solidFill>
                  <a:srgbClr val="000000"/>
                </a:solidFill>
                <a:latin typeface="Times New Roman" panose="02020603050405020304" pitchFamily="18" charset="0"/>
                <a:cs typeface="Times New Roman" panose="02020603050405020304" pitchFamily="18" charset="0"/>
              </a:rPr>
              <a:t>to get </a:t>
            </a:r>
            <a:r>
              <a:rPr lang="en-US" altLang="zh-CN" dirty="0">
                <a:solidFill>
                  <a:srgbClr val="000000"/>
                </a:solidFill>
                <a:latin typeface="Times New Roman" panose="02020603050405020304" pitchFamily="18" charset="0"/>
                <a:cs typeface="Times New Roman" panose="02020603050405020304" pitchFamily="18" charset="0"/>
              </a:rPr>
              <a:t>mo</a:t>
            </a:r>
            <a:r>
              <a:rPr lang="en-US" altLang="zh-CN" b="0" i="0" u="none" strike="noStrike" baseline="0" dirty="0">
                <a:solidFill>
                  <a:srgbClr val="000000"/>
                </a:solidFill>
                <a:latin typeface="Times New Roman" panose="02020603050405020304" pitchFamily="18" charset="0"/>
                <a:cs typeface="Times New Roman" panose="02020603050405020304" pitchFamily="18" charset="0"/>
              </a:rPr>
              <a:t>re sending rate and more Throughput </a:t>
            </a:r>
            <a:br>
              <a:rPr lang="en-US" altLang="zh-CN" sz="1800" b="0" i="0" u="none" strike="noStrike" baseline="0" dirty="0">
                <a:solidFill>
                  <a:srgbClr val="000000"/>
                </a:solidFill>
              </a:rPr>
            </a:br>
            <a:br>
              <a:rPr lang="zh-CN" altLang="en-US" sz="1800" b="0" i="0" u="none" strike="noStrike" baseline="0" dirty="0">
                <a:solidFill>
                  <a:srgbClr val="000000"/>
                </a:solidFill>
              </a:rPr>
            </a:b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BA6591D-CBA9-4AAC-ABB2-51FF382595B8}"/>
                  </a:ext>
                </a:extLst>
              </p:cNvPr>
              <p:cNvSpPr txBox="1"/>
              <p:nvPr/>
            </p:nvSpPr>
            <p:spPr>
              <a:xfrm>
                <a:off x="-736847" y="1419158"/>
                <a:ext cx="6094520" cy="667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𝑠𝑒𝑛𝑑𝑖𝑛𝑔</m:t>
                      </m:r>
                      <m:r>
                        <m:rPr>
                          <m:lit/>
                        </m:rPr>
                        <a:rPr lang="zh-CN" altLang="en-US" i="0">
                          <a:latin typeface="Cambria Math" panose="02040503050406030204" pitchFamily="18" charset="0"/>
                        </a:rPr>
                        <m:t>_</m:t>
                      </m:r>
                      <m:r>
                        <a:rPr lang="zh-CN" altLang="en-US" i="1">
                          <a:latin typeface="Cambria Math" panose="02040503050406030204" pitchFamily="18" charset="0"/>
                        </a:rPr>
                        <m:t>𝑟𝑎𝑡𝑒</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𝑓𝑖𝑙𝑒</m:t>
                          </m:r>
                          <m:r>
                            <m:rPr>
                              <m:lit/>
                            </m:rPr>
                            <a:rPr lang="zh-CN" altLang="en-US" i="0">
                              <a:latin typeface="Cambria Math" panose="02040503050406030204" pitchFamily="18" charset="0"/>
                            </a:rPr>
                            <m:t>_</m:t>
                          </m:r>
                          <m:r>
                            <a:rPr lang="zh-CN" altLang="en-US" i="1">
                              <a:latin typeface="Cambria Math" panose="02040503050406030204" pitchFamily="18" charset="0"/>
                            </a:rPr>
                            <m:t>𝑙𝑒𝑛𝑔𝑡h</m:t>
                          </m:r>
                        </m:num>
                        <m:den>
                          <m:r>
                            <a:rPr lang="zh-CN" altLang="en-US" i="1">
                              <a:latin typeface="Cambria Math" panose="02040503050406030204" pitchFamily="18" charset="0"/>
                            </a:rPr>
                            <m:t>𝑠𝑒𝑛𝑑𝑖𝑛𝑔</m:t>
                          </m:r>
                          <m:r>
                            <m:rPr>
                              <m:lit/>
                            </m:rPr>
                            <a:rPr lang="zh-CN" altLang="en-US" i="0">
                              <a:latin typeface="Cambria Math" panose="02040503050406030204" pitchFamily="18" charset="0"/>
                            </a:rPr>
                            <m:t>_</m:t>
                          </m:r>
                          <m:r>
                            <a:rPr lang="zh-CN" altLang="en-US" i="1">
                              <a:latin typeface="Cambria Math" panose="02040503050406030204" pitchFamily="18" charset="0"/>
                            </a:rPr>
                            <m:t>𝑡𝑖𝑚𝑒</m:t>
                          </m:r>
                        </m:den>
                      </m:f>
                    </m:oMath>
                  </m:oMathPara>
                </a14:m>
                <a:endParaRPr lang="zh-CN" altLang="en-US" dirty="0"/>
              </a:p>
            </p:txBody>
          </p:sp>
        </mc:Choice>
        <mc:Fallback xmlns="">
          <p:sp>
            <p:nvSpPr>
              <p:cNvPr id="6" name="文本框 5">
                <a:extLst>
                  <a:ext uri="{FF2B5EF4-FFF2-40B4-BE49-F238E27FC236}">
                    <a16:creationId xmlns:a16="http://schemas.microsoft.com/office/drawing/2014/main" id="{8BA6591D-CBA9-4AAC-ABB2-51FF382595B8}"/>
                  </a:ext>
                </a:extLst>
              </p:cNvPr>
              <p:cNvSpPr txBox="1">
                <a:spLocks noRot="1" noChangeAspect="1" noMove="1" noResize="1" noEditPoints="1" noAdjustHandles="1" noChangeArrowheads="1" noChangeShapeType="1" noTextEdit="1"/>
              </p:cNvSpPr>
              <p:nvPr/>
            </p:nvSpPr>
            <p:spPr>
              <a:xfrm>
                <a:off x="-736847" y="1419158"/>
                <a:ext cx="6094520" cy="66749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5C2AEA2-42CA-44DC-BDF8-75A1CE174F9C}"/>
                  </a:ext>
                </a:extLst>
              </p:cNvPr>
              <p:cNvSpPr txBox="1"/>
              <p:nvPr/>
            </p:nvSpPr>
            <p:spPr>
              <a:xfrm>
                <a:off x="-1203191" y="4073530"/>
                <a:ext cx="6094520" cy="667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𝑡h𝑟𝑜𝑢𝑔h𝑝𝑢𝑡</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𝑓𝑖𝑙𝑒</m:t>
                          </m:r>
                          <m:r>
                            <m:rPr>
                              <m:lit/>
                            </m:rPr>
                            <a:rPr lang="zh-CN" altLang="en-US" i="0">
                              <a:latin typeface="Cambria Math" panose="02040503050406030204" pitchFamily="18" charset="0"/>
                            </a:rPr>
                            <m:t>_</m:t>
                          </m:r>
                          <m:r>
                            <a:rPr lang="zh-CN" altLang="en-US" i="1">
                              <a:latin typeface="Cambria Math" panose="02040503050406030204" pitchFamily="18" charset="0"/>
                            </a:rPr>
                            <m:t>𝑙𝑒𝑛𝑔𝑡h</m:t>
                          </m:r>
                        </m:num>
                        <m:den>
                          <m:r>
                            <a:rPr lang="zh-CN" altLang="en-US" i="1">
                              <a:latin typeface="Cambria Math" panose="02040503050406030204" pitchFamily="18" charset="0"/>
                            </a:rPr>
                            <m:t>𝑟𝑒𝑐𝑒𝑖𝑣𝑖𝑛𝑔</m:t>
                          </m:r>
                          <m:r>
                            <m:rPr>
                              <m:lit/>
                            </m:rPr>
                            <a:rPr lang="zh-CN" altLang="en-US" i="0">
                              <a:latin typeface="Cambria Math" panose="02040503050406030204" pitchFamily="18" charset="0"/>
                            </a:rPr>
                            <m:t>_</m:t>
                          </m:r>
                          <m:r>
                            <a:rPr lang="zh-CN" altLang="en-US" i="1">
                              <a:latin typeface="Cambria Math" panose="02040503050406030204" pitchFamily="18" charset="0"/>
                            </a:rPr>
                            <m:t>𝑡𝑖𝑚𝑒</m:t>
                          </m:r>
                        </m:den>
                      </m:f>
                    </m:oMath>
                  </m:oMathPara>
                </a14:m>
                <a:endParaRPr lang="zh-CN" altLang="en-US" dirty="0"/>
              </a:p>
            </p:txBody>
          </p:sp>
        </mc:Choice>
        <mc:Fallback xmlns="">
          <p:sp>
            <p:nvSpPr>
              <p:cNvPr id="8" name="文本框 7">
                <a:extLst>
                  <a:ext uri="{FF2B5EF4-FFF2-40B4-BE49-F238E27FC236}">
                    <a16:creationId xmlns:a16="http://schemas.microsoft.com/office/drawing/2014/main" id="{55C2AEA2-42CA-44DC-BDF8-75A1CE174F9C}"/>
                  </a:ext>
                </a:extLst>
              </p:cNvPr>
              <p:cNvSpPr txBox="1">
                <a:spLocks noRot="1" noChangeAspect="1" noMove="1" noResize="1" noEditPoints="1" noAdjustHandles="1" noChangeArrowheads="1" noChangeShapeType="1" noTextEdit="1"/>
              </p:cNvSpPr>
              <p:nvPr/>
            </p:nvSpPr>
            <p:spPr>
              <a:xfrm>
                <a:off x="-1203191" y="4073530"/>
                <a:ext cx="6094520" cy="66749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A4495E-7899-439D-A2F0-03AAC031BE7E}"/>
                  </a:ext>
                </a:extLst>
              </p:cNvPr>
              <p:cNvSpPr txBox="1"/>
              <p:nvPr/>
            </p:nvSpPr>
            <p:spPr>
              <a:xfrm>
                <a:off x="3269202" y="1599313"/>
                <a:ext cx="91772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𝑠𝑒𝑛𝑑𝑖𝑛𝑔</m:t>
                      </m:r>
                      <m:r>
                        <m:rPr>
                          <m:lit/>
                        </m:rPr>
                        <a:rPr lang="zh-CN" altLang="en-US" i="0">
                          <a:latin typeface="Cambria Math" panose="02040503050406030204" pitchFamily="18" charset="0"/>
                        </a:rPr>
                        <m:t>_</m:t>
                      </m:r>
                      <m:r>
                        <a:rPr lang="zh-CN" altLang="en-US" i="1">
                          <a:latin typeface="Cambria Math" panose="02040503050406030204" pitchFamily="18" charset="0"/>
                        </a:rPr>
                        <m:t>𝑡𝑖𝑚𝑒</m:t>
                      </m:r>
                      <m:r>
                        <a:rPr lang="zh-CN" altLang="en-US" i="0">
                          <a:latin typeface="Cambria Math" panose="02040503050406030204" pitchFamily="18" charset="0"/>
                        </a:rPr>
                        <m:t>=</m:t>
                      </m:r>
                      <m:r>
                        <a:rPr lang="zh-CN" altLang="en-US" i="1">
                          <a:latin typeface="Cambria Math" panose="02040503050406030204" pitchFamily="18" charset="0"/>
                        </a:rPr>
                        <m:t>𝑓𝑖𝑛𝑖𝑠h</m:t>
                      </m:r>
                      <m:r>
                        <m:rPr>
                          <m:lit/>
                        </m:rPr>
                        <a:rPr lang="zh-CN" altLang="en-US" i="0">
                          <a:latin typeface="Cambria Math" panose="02040503050406030204" pitchFamily="18" charset="0"/>
                        </a:rPr>
                        <m:t>_</m:t>
                      </m:r>
                      <m:r>
                        <a:rPr lang="zh-CN" altLang="en-US" i="1">
                          <a:latin typeface="Cambria Math" panose="02040503050406030204" pitchFamily="18" charset="0"/>
                        </a:rPr>
                        <m:t>𝑠𝑒𝑛𝑑𝑖𝑛𝑔</m:t>
                      </m:r>
                      <m:r>
                        <m:rPr>
                          <m:lit/>
                        </m:rPr>
                        <a:rPr lang="zh-CN" altLang="en-US" i="0">
                          <a:latin typeface="Cambria Math" panose="02040503050406030204" pitchFamily="18" charset="0"/>
                        </a:rPr>
                        <m:t>_</m:t>
                      </m:r>
                      <m:r>
                        <a:rPr lang="zh-CN" altLang="en-US" i="1">
                          <a:latin typeface="Cambria Math" panose="02040503050406030204" pitchFamily="18" charset="0"/>
                        </a:rPr>
                        <m:t>𝑡𝑖𝑚𝑒</m:t>
                      </m:r>
                      <m:r>
                        <a:rPr lang="zh-CN" altLang="en-US" i="0">
                          <a:latin typeface="Cambria Math" panose="02040503050406030204" pitchFamily="18" charset="0"/>
                        </a:rPr>
                        <m:t>−</m:t>
                      </m:r>
                      <m:r>
                        <a:rPr lang="zh-CN" altLang="en-US" i="1">
                          <a:latin typeface="Cambria Math" panose="02040503050406030204" pitchFamily="18" charset="0"/>
                        </a:rPr>
                        <m:t>𝑠𝑡𝑎𝑟𝑡</m:t>
                      </m:r>
                      <m:r>
                        <m:rPr>
                          <m:lit/>
                        </m:rPr>
                        <a:rPr lang="zh-CN" altLang="en-US" i="0">
                          <a:latin typeface="Cambria Math" panose="02040503050406030204" pitchFamily="18" charset="0"/>
                        </a:rPr>
                        <m:t>_</m:t>
                      </m:r>
                      <m:r>
                        <a:rPr lang="zh-CN" altLang="en-US" i="1">
                          <a:latin typeface="Cambria Math" panose="02040503050406030204" pitchFamily="18" charset="0"/>
                        </a:rPr>
                        <m:t>𝑠𝑒𝑛𝑑𝑖𝑛𝑔</m:t>
                      </m:r>
                      <m:r>
                        <m:rPr>
                          <m:lit/>
                        </m:rPr>
                        <a:rPr lang="zh-CN" altLang="en-US" i="0">
                          <a:latin typeface="Cambria Math" panose="02040503050406030204" pitchFamily="18" charset="0"/>
                        </a:rPr>
                        <m:t>_</m:t>
                      </m:r>
                      <m:r>
                        <a:rPr lang="zh-CN" altLang="en-US" i="1">
                          <a:latin typeface="Cambria Math" panose="02040503050406030204" pitchFamily="18" charset="0"/>
                        </a:rPr>
                        <m:t>𝑡𝑖𝑚𝑒</m:t>
                      </m:r>
                    </m:oMath>
                  </m:oMathPara>
                </a14:m>
                <a:endParaRPr lang="zh-CN" altLang="en-US" dirty="0"/>
              </a:p>
            </p:txBody>
          </p:sp>
        </mc:Choice>
        <mc:Fallback xmlns="">
          <p:sp>
            <p:nvSpPr>
              <p:cNvPr id="10" name="文本框 9">
                <a:extLst>
                  <a:ext uri="{FF2B5EF4-FFF2-40B4-BE49-F238E27FC236}">
                    <a16:creationId xmlns:a16="http://schemas.microsoft.com/office/drawing/2014/main" id="{2AA4495E-7899-439D-A2F0-03AAC031BE7E}"/>
                  </a:ext>
                </a:extLst>
              </p:cNvPr>
              <p:cNvSpPr txBox="1">
                <a:spLocks noRot="1" noChangeAspect="1" noMove="1" noResize="1" noEditPoints="1" noAdjustHandles="1" noChangeArrowheads="1" noChangeShapeType="1" noTextEdit="1"/>
              </p:cNvSpPr>
              <p:nvPr/>
            </p:nvSpPr>
            <p:spPr>
              <a:xfrm>
                <a:off x="3269202" y="1599313"/>
                <a:ext cx="9177292" cy="369332"/>
              </a:xfrm>
              <a:prstGeom prst="rect">
                <a:avLst/>
              </a:prstGeom>
              <a:blipFill>
                <a:blip r:embed="rId4"/>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EE59688-BD05-4C44-AC08-898238D03A5C}"/>
                  </a:ext>
                </a:extLst>
              </p:cNvPr>
              <p:cNvSpPr txBox="1"/>
              <p:nvPr/>
            </p:nvSpPr>
            <p:spPr>
              <a:xfrm>
                <a:off x="4306520" y="4347759"/>
                <a:ext cx="74816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𝑟𝑒𝑐𝑒𝑖𝑣𝑖𝑛𝑔</m:t>
                      </m:r>
                      <m:r>
                        <m:rPr>
                          <m:lit/>
                        </m:rPr>
                        <a:rPr lang="zh-CN" altLang="en-US" i="0">
                          <a:latin typeface="Cambria Math" panose="02040503050406030204" pitchFamily="18" charset="0"/>
                        </a:rPr>
                        <m:t>_</m:t>
                      </m:r>
                      <m:r>
                        <a:rPr lang="zh-CN" altLang="en-US" i="1">
                          <a:latin typeface="Cambria Math" panose="02040503050406030204" pitchFamily="18" charset="0"/>
                        </a:rPr>
                        <m:t>𝑡𝑖𝑚𝑒</m:t>
                      </m:r>
                      <m:r>
                        <a:rPr lang="zh-CN" altLang="en-US" i="0">
                          <a:latin typeface="Cambria Math" panose="02040503050406030204" pitchFamily="18" charset="0"/>
                        </a:rPr>
                        <m:t>=</m:t>
                      </m:r>
                      <m:r>
                        <a:rPr lang="zh-CN" altLang="en-US" i="1">
                          <a:latin typeface="Cambria Math" panose="02040503050406030204" pitchFamily="18" charset="0"/>
                        </a:rPr>
                        <m:t>𝑓𝑖𝑛𝑖𝑠h</m:t>
                      </m:r>
                      <m:r>
                        <m:rPr>
                          <m:lit/>
                        </m:rPr>
                        <a:rPr lang="zh-CN" altLang="en-US" i="0">
                          <a:latin typeface="Cambria Math" panose="02040503050406030204" pitchFamily="18" charset="0"/>
                        </a:rPr>
                        <m:t>_</m:t>
                      </m:r>
                      <m:r>
                        <a:rPr lang="zh-CN" altLang="en-US" i="1">
                          <a:latin typeface="Cambria Math" panose="02040503050406030204" pitchFamily="18" charset="0"/>
                        </a:rPr>
                        <m:t>𝑟𝑒𝑐𝑒𝑖𝑣𝑖𝑛𝑔</m:t>
                      </m:r>
                      <m:r>
                        <m:rPr>
                          <m:lit/>
                        </m:rPr>
                        <a:rPr lang="zh-CN" altLang="en-US" i="0">
                          <a:latin typeface="Cambria Math" panose="02040503050406030204" pitchFamily="18" charset="0"/>
                        </a:rPr>
                        <m:t>_</m:t>
                      </m:r>
                      <m:r>
                        <a:rPr lang="zh-CN" altLang="en-US" i="1">
                          <a:latin typeface="Cambria Math" panose="02040503050406030204" pitchFamily="18" charset="0"/>
                        </a:rPr>
                        <m:t>𝑡𝑖𝑚𝑒</m:t>
                      </m:r>
                      <m:r>
                        <a:rPr lang="zh-CN" altLang="en-US" i="0">
                          <a:latin typeface="Cambria Math" panose="02040503050406030204" pitchFamily="18" charset="0"/>
                        </a:rPr>
                        <m:t>−</m:t>
                      </m:r>
                      <m:r>
                        <a:rPr lang="zh-CN" altLang="en-US" i="1">
                          <a:latin typeface="Cambria Math" panose="02040503050406030204" pitchFamily="18" charset="0"/>
                        </a:rPr>
                        <m:t>𝑠𝑡𝑎𝑟𝑡</m:t>
                      </m:r>
                      <m:r>
                        <m:rPr>
                          <m:lit/>
                        </m:rPr>
                        <a:rPr lang="zh-CN" altLang="en-US" i="0">
                          <a:latin typeface="Cambria Math" panose="02040503050406030204" pitchFamily="18" charset="0"/>
                        </a:rPr>
                        <m:t>_</m:t>
                      </m:r>
                      <m:r>
                        <a:rPr lang="zh-CN" altLang="en-US" i="1">
                          <a:latin typeface="Cambria Math" panose="02040503050406030204" pitchFamily="18" charset="0"/>
                        </a:rPr>
                        <m:t>𝑟𝑒𝑐𝑒𝑖𝑣𝑖𝑛𝑔</m:t>
                      </m:r>
                      <m:r>
                        <m:rPr>
                          <m:lit/>
                        </m:rPr>
                        <a:rPr lang="zh-CN" altLang="en-US" i="0">
                          <a:latin typeface="Cambria Math" panose="02040503050406030204" pitchFamily="18" charset="0"/>
                        </a:rPr>
                        <m:t>_</m:t>
                      </m:r>
                      <m:r>
                        <a:rPr lang="zh-CN" altLang="en-US" i="1">
                          <a:latin typeface="Cambria Math" panose="02040503050406030204" pitchFamily="18" charset="0"/>
                        </a:rPr>
                        <m:t>𝑡𝑖𝑚𝑒</m:t>
                      </m:r>
                    </m:oMath>
                  </m:oMathPara>
                </a14:m>
                <a:endParaRPr lang="zh-CN" altLang="en-US" dirty="0"/>
              </a:p>
            </p:txBody>
          </p:sp>
        </mc:Choice>
        <mc:Fallback xmlns="">
          <p:sp>
            <p:nvSpPr>
              <p:cNvPr id="12" name="文本框 11">
                <a:extLst>
                  <a:ext uri="{FF2B5EF4-FFF2-40B4-BE49-F238E27FC236}">
                    <a16:creationId xmlns:a16="http://schemas.microsoft.com/office/drawing/2014/main" id="{7EE59688-BD05-4C44-AC08-898238D03A5C}"/>
                  </a:ext>
                </a:extLst>
              </p:cNvPr>
              <p:cNvSpPr txBox="1">
                <a:spLocks noRot="1" noChangeAspect="1" noMove="1" noResize="1" noEditPoints="1" noAdjustHandles="1" noChangeArrowheads="1" noChangeShapeType="1" noTextEdit="1"/>
              </p:cNvSpPr>
              <p:nvPr/>
            </p:nvSpPr>
            <p:spPr>
              <a:xfrm>
                <a:off x="4306520" y="4347759"/>
                <a:ext cx="7481657" cy="369332"/>
              </a:xfrm>
              <a:prstGeom prst="rect">
                <a:avLst/>
              </a:prstGeom>
              <a:blipFill>
                <a:blip r:embed="rId5"/>
                <a:stretch>
                  <a:fillRect b="-13115"/>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A3D4512C-255B-4076-B059-6549381424DC}"/>
              </a:ext>
            </a:extLst>
          </p:cNvPr>
          <p:cNvPicPr>
            <a:picLocks noChangeAspect="1"/>
          </p:cNvPicPr>
          <p:nvPr/>
        </p:nvPicPr>
        <p:blipFill rotWithShape="1">
          <a:blip r:embed="rId6">
            <a:extLst>
              <a:ext uri="{28A0092B-C50C-407E-A947-70E740481C1C}">
                <a14:useLocalDpi xmlns:a14="http://schemas.microsoft.com/office/drawing/2010/main" val="0"/>
              </a:ext>
            </a:extLst>
          </a:blip>
          <a:srcRect r="6068"/>
          <a:stretch/>
        </p:blipFill>
        <p:spPr>
          <a:xfrm>
            <a:off x="0" y="5066413"/>
            <a:ext cx="5211192" cy="1211685"/>
          </a:xfrm>
          <a:prstGeom prst="rect">
            <a:avLst/>
          </a:prstGeom>
        </p:spPr>
      </p:pic>
      <p:pic>
        <p:nvPicPr>
          <p:cNvPr id="16" name="图片 15">
            <a:extLst>
              <a:ext uri="{FF2B5EF4-FFF2-40B4-BE49-F238E27FC236}">
                <a16:creationId xmlns:a16="http://schemas.microsoft.com/office/drawing/2014/main" id="{71699E23-B1B6-4B4C-9491-C5418E0F06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4846372"/>
            <a:ext cx="5433531" cy="1508891"/>
          </a:xfrm>
          <a:prstGeom prst="rect">
            <a:avLst/>
          </a:prstGeom>
        </p:spPr>
      </p:pic>
      <p:pic>
        <p:nvPicPr>
          <p:cNvPr id="18" name="图片 17">
            <a:extLst>
              <a:ext uri="{FF2B5EF4-FFF2-40B4-BE49-F238E27FC236}">
                <a16:creationId xmlns:a16="http://schemas.microsoft.com/office/drawing/2014/main" id="{947009BC-F0A6-41F8-982B-F9EEE294DB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728" y="2493356"/>
            <a:ext cx="4892464" cy="899238"/>
          </a:xfrm>
          <a:prstGeom prst="rect">
            <a:avLst/>
          </a:prstGeom>
        </p:spPr>
      </p:pic>
      <p:pic>
        <p:nvPicPr>
          <p:cNvPr id="22" name="图片 21">
            <a:extLst>
              <a:ext uri="{FF2B5EF4-FFF2-40B4-BE49-F238E27FC236}">
                <a16:creationId xmlns:a16="http://schemas.microsoft.com/office/drawing/2014/main" id="{07B83469-FE20-4484-9797-8481788C8B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2493356"/>
            <a:ext cx="5082980" cy="1150720"/>
          </a:xfrm>
          <a:prstGeom prst="rect">
            <a:avLst/>
          </a:prstGeom>
        </p:spPr>
      </p:pic>
      <p:sp>
        <p:nvSpPr>
          <p:cNvPr id="23" name="文本框 22">
            <a:extLst>
              <a:ext uri="{FF2B5EF4-FFF2-40B4-BE49-F238E27FC236}">
                <a16:creationId xmlns:a16="http://schemas.microsoft.com/office/drawing/2014/main" id="{6FBFB227-440A-4040-AF0C-84276BE12CDB}"/>
              </a:ext>
            </a:extLst>
          </p:cNvPr>
          <p:cNvSpPr txBox="1"/>
          <p:nvPr/>
        </p:nvSpPr>
        <p:spPr>
          <a:xfrm>
            <a:off x="1867253" y="3560611"/>
            <a:ext cx="1476686" cy="369332"/>
          </a:xfrm>
          <a:prstGeom prst="rect">
            <a:avLst/>
          </a:prstGeom>
          <a:noFill/>
        </p:spPr>
        <p:txBody>
          <a:bodyPr wrap="none" rtlCol="0">
            <a:spAutoFit/>
          </a:bodyPr>
          <a:lstStyle/>
          <a:p>
            <a:r>
              <a:rPr lang="en-US" altLang="zh-CN" dirty="0"/>
              <a:t>udp_client4.c</a:t>
            </a:r>
            <a:endParaRPr lang="zh-CN" altLang="en-US" dirty="0"/>
          </a:p>
        </p:txBody>
      </p:sp>
      <p:sp>
        <p:nvSpPr>
          <p:cNvPr id="24" name="文本框 23">
            <a:extLst>
              <a:ext uri="{FF2B5EF4-FFF2-40B4-BE49-F238E27FC236}">
                <a16:creationId xmlns:a16="http://schemas.microsoft.com/office/drawing/2014/main" id="{E834CA06-BECA-4F1A-9EA4-1C13DE0FA599}"/>
              </a:ext>
            </a:extLst>
          </p:cNvPr>
          <p:cNvSpPr txBox="1"/>
          <p:nvPr/>
        </p:nvSpPr>
        <p:spPr>
          <a:xfrm>
            <a:off x="7631422" y="3606817"/>
            <a:ext cx="1476686" cy="369332"/>
          </a:xfrm>
          <a:prstGeom prst="rect">
            <a:avLst/>
          </a:prstGeom>
          <a:noFill/>
        </p:spPr>
        <p:txBody>
          <a:bodyPr wrap="none" rtlCol="0">
            <a:spAutoFit/>
          </a:bodyPr>
          <a:lstStyle/>
          <a:p>
            <a:r>
              <a:rPr lang="en-US" altLang="zh-CN" dirty="0"/>
              <a:t>udp_client4.c</a:t>
            </a:r>
            <a:endParaRPr lang="zh-CN" altLang="en-US" dirty="0"/>
          </a:p>
        </p:txBody>
      </p:sp>
      <p:sp>
        <p:nvSpPr>
          <p:cNvPr id="25" name="文本框 24">
            <a:extLst>
              <a:ext uri="{FF2B5EF4-FFF2-40B4-BE49-F238E27FC236}">
                <a16:creationId xmlns:a16="http://schemas.microsoft.com/office/drawing/2014/main" id="{704EDC9C-E6A6-4083-824B-596CED06B784}"/>
              </a:ext>
            </a:extLst>
          </p:cNvPr>
          <p:cNvSpPr txBox="1"/>
          <p:nvPr/>
        </p:nvSpPr>
        <p:spPr>
          <a:xfrm>
            <a:off x="1844069" y="6442754"/>
            <a:ext cx="1547218" cy="369332"/>
          </a:xfrm>
          <a:prstGeom prst="rect">
            <a:avLst/>
          </a:prstGeom>
          <a:noFill/>
        </p:spPr>
        <p:txBody>
          <a:bodyPr wrap="none" rtlCol="0">
            <a:spAutoFit/>
          </a:bodyPr>
          <a:lstStyle/>
          <a:p>
            <a:r>
              <a:rPr lang="en-US" altLang="zh-CN" dirty="0"/>
              <a:t>udp_server4.c</a:t>
            </a:r>
            <a:endParaRPr lang="zh-CN" altLang="en-US" dirty="0"/>
          </a:p>
        </p:txBody>
      </p:sp>
      <p:sp>
        <p:nvSpPr>
          <p:cNvPr id="26" name="文本框 25">
            <a:extLst>
              <a:ext uri="{FF2B5EF4-FFF2-40B4-BE49-F238E27FC236}">
                <a16:creationId xmlns:a16="http://schemas.microsoft.com/office/drawing/2014/main" id="{01FBC395-C5F6-4F9D-A956-280493D2E959}"/>
              </a:ext>
            </a:extLst>
          </p:cNvPr>
          <p:cNvSpPr txBox="1"/>
          <p:nvPr/>
        </p:nvSpPr>
        <p:spPr>
          <a:xfrm>
            <a:off x="7899147" y="6367478"/>
            <a:ext cx="1547218" cy="369332"/>
          </a:xfrm>
          <a:prstGeom prst="rect">
            <a:avLst/>
          </a:prstGeom>
          <a:noFill/>
        </p:spPr>
        <p:txBody>
          <a:bodyPr wrap="none" rtlCol="0">
            <a:spAutoFit/>
          </a:bodyPr>
          <a:lstStyle/>
          <a:p>
            <a:r>
              <a:rPr lang="en-US" altLang="zh-CN" dirty="0"/>
              <a:t>udp_server4.c</a:t>
            </a:r>
            <a:endParaRPr lang="zh-CN" altLang="en-US" dirty="0"/>
          </a:p>
        </p:txBody>
      </p:sp>
    </p:spTree>
    <p:extLst>
      <p:ext uri="{BB962C8B-B14F-4D97-AF65-F5344CB8AC3E}">
        <p14:creationId xmlns:p14="http://schemas.microsoft.com/office/powerpoint/2010/main" val="3397134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9E8C2E-B999-4720-8C2E-80767937688E}"/>
              </a:ext>
            </a:extLst>
          </p:cNvPr>
          <p:cNvSpPr>
            <a:spLocks noGrp="1"/>
          </p:cNvSpPr>
          <p:nvPr>
            <p:ph type="title"/>
          </p:nvPr>
        </p:nvSpPr>
        <p:spPr>
          <a:xfrm>
            <a:off x="838200" y="365125"/>
            <a:ext cx="7240233" cy="1325563"/>
          </a:xfrm>
        </p:spPr>
        <p:txBody>
          <a:bodyPr/>
          <a:lstStyle/>
          <a:p>
            <a:r>
              <a:rPr lang="en-US" altLang="zh-CN" dirty="0"/>
              <a:t>As for the assigned problem</a:t>
            </a:r>
            <a:endParaRPr lang="zh-CN" altLang="en-US" dirty="0"/>
          </a:p>
        </p:txBody>
      </p:sp>
      <p:pic>
        <p:nvPicPr>
          <p:cNvPr id="6" name="图片 5">
            <a:extLst>
              <a:ext uri="{FF2B5EF4-FFF2-40B4-BE49-F238E27FC236}">
                <a16:creationId xmlns:a16="http://schemas.microsoft.com/office/drawing/2014/main" id="{87C58B25-6E14-482A-AB39-D8D6C662F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116" y="1690688"/>
            <a:ext cx="7125317" cy="3764606"/>
          </a:xfrm>
          <a:prstGeom prst="rect">
            <a:avLst/>
          </a:prstGeom>
        </p:spPr>
      </p:pic>
      <p:sp>
        <p:nvSpPr>
          <p:cNvPr id="7" name="文本框 6">
            <a:extLst>
              <a:ext uri="{FF2B5EF4-FFF2-40B4-BE49-F238E27FC236}">
                <a16:creationId xmlns:a16="http://schemas.microsoft.com/office/drawing/2014/main" id="{5C84AD03-BA06-4530-B775-F878B67B2126}"/>
              </a:ext>
            </a:extLst>
          </p:cNvPr>
          <p:cNvSpPr txBox="1"/>
          <p:nvPr/>
        </p:nvSpPr>
        <p:spPr>
          <a:xfrm>
            <a:off x="838200" y="5805996"/>
            <a:ext cx="9895658" cy="923330"/>
          </a:xfrm>
          <a:prstGeom prst="rect">
            <a:avLst/>
          </a:prstGeom>
          <a:noFill/>
        </p:spPr>
        <p:txBody>
          <a:bodyPr wrap="none" rtlCol="0">
            <a:spAutoFit/>
          </a:bodyPr>
          <a:lstStyle/>
          <a:p>
            <a:r>
              <a:rPr lang="en-US" altLang="zh-CN" dirty="0"/>
              <a:t>My design idea is to change tcp_server3.c and tcp_client3.c in Ex3 folder </a:t>
            </a:r>
          </a:p>
          <a:p>
            <a:endParaRPr lang="en-US" altLang="zh-CN" dirty="0"/>
          </a:p>
          <a:p>
            <a:r>
              <a:rPr lang="en-US" altLang="zh-CN" dirty="0"/>
              <a:t>The difference between UDP and TCP in socket programming : </a:t>
            </a:r>
            <a:r>
              <a:rPr lang="en-US" altLang="zh-CN" b="1" dirty="0" err="1"/>
              <a:t>recv-recvfrom</a:t>
            </a:r>
            <a:r>
              <a:rPr lang="en-US" altLang="zh-CN" dirty="0"/>
              <a:t> and  </a:t>
            </a:r>
            <a:r>
              <a:rPr lang="en-US" altLang="zh-CN" b="1" dirty="0"/>
              <a:t>send-</a:t>
            </a:r>
            <a:r>
              <a:rPr lang="en-US" altLang="zh-CN" b="1" dirty="0" err="1"/>
              <a:t>sendto</a:t>
            </a:r>
            <a:r>
              <a:rPr lang="en-US" altLang="zh-CN" dirty="0"/>
              <a:t> </a:t>
            </a:r>
            <a:endParaRPr lang="zh-CN" altLang="en-US" dirty="0"/>
          </a:p>
        </p:txBody>
      </p:sp>
    </p:spTree>
    <p:extLst>
      <p:ext uri="{BB962C8B-B14F-4D97-AF65-F5344CB8AC3E}">
        <p14:creationId xmlns:p14="http://schemas.microsoft.com/office/powerpoint/2010/main" val="286946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82538CC-F947-48CC-A5DA-4EA3CD9CD40C}"/>
              </a:ext>
            </a:extLst>
          </p:cNvPr>
          <p:cNvSpPr txBox="1"/>
          <p:nvPr/>
        </p:nvSpPr>
        <p:spPr>
          <a:xfrm>
            <a:off x="674703" y="1056442"/>
            <a:ext cx="3817398" cy="6186309"/>
          </a:xfrm>
          <a:prstGeom prst="rect">
            <a:avLst/>
          </a:prstGeom>
          <a:noFill/>
        </p:spPr>
        <p:txBody>
          <a:bodyPr wrap="square" rtlCol="0">
            <a:spAutoFit/>
          </a:bodyPr>
          <a:lstStyle/>
          <a:p>
            <a:r>
              <a:rPr lang="en-US" altLang="zh-CN" dirty="0"/>
              <a:t>Client-</a:t>
            </a:r>
            <a:r>
              <a:rPr lang="en-US" altLang="zh-CN" dirty="0" err="1"/>
              <a:t>sendto</a:t>
            </a:r>
            <a:r>
              <a:rPr lang="en-US" altLang="zh-CN" dirty="0"/>
              <a:t>(packet1)</a:t>
            </a:r>
          </a:p>
          <a:p>
            <a:endParaRPr lang="en-US" altLang="zh-CN" dirty="0"/>
          </a:p>
          <a:p>
            <a:endParaRPr lang="en-US" altLang="zh-CN" dirty="0"/>
          </a:p>
          <a:p>
            <a:r>
              <a:rPr lang="en-US" altLang="zh-CN" dirty="0"/>
              <a:t>Client-</a:t>
            </a:r>
            <a:r>
              <a:rPr lang="en-US" altLang="zh-CN" dirty="0" err="1"/>
              <a:t>recvfrom</a:t>
            </a:r>
            <a:r>
              <a:rPr lang="en-US" altLang="zh-CN" dirty="0"/>
              <a:t>(ACK)</a:t>
            </a:r>
          </a:p>
          <a:p>
            <a:endParaRPr lang="en-US" altLang="zh-CN" dirty="0"/>
          </a:p>
          <a:p>
            <a:endParaRPr lang="en-US" altLang="zh-CN" dirty="0"/>
          </a:p>
          <a:p>
            <a:r>
              <a:rPr lang="en-US" altLang="zh-CN" dirty="0"/>
              <a:t>Client-</a:t>
            </a:r>
            <a:r>
              <a:rPr lang="en-US" altLang="zh-CN" dirty="0" err="1"/>
              <a:t>sendto</a:t>
            </a:r>
            <a:r>
              <a:rPr lang="en-US" altLang="zh-CN" dirty="0"/>
              <a:t>(packet1)</a:t>
            </a:r>
          </a:p>
          <a:p>
            <a:r>
              <a:rPr lang="en-US" altLang="zh-CN" dirty="0"/>
              <a:t>Client-</a:t>
            </a:r>
            <a:r>
              <a:rPr lang="en-US" altLang="zh-CN" dirty="0" err="1"/>
              <a:t>sendto</a:t>
            </a:r>
            <a:r>
              <a:rPr lang="en-US" altLang="zh-CN" dirty="0"/>
              <a:t>(packet2)</a:t>
            </a:r>
          </a:p>
          <a:p>
            <a:endParaRPr lang="en-US" altLang="zh-CN" dirty="0"/>
          </a:p>
          <a:p>
            <a:endParaRPr lang="en-US" altLang="zh-CN" dirty="0"/>
          </a:p>
          <a:p>
            <a:r>
              <a:rPr lang="en-US" altLang="zh-CN" dirty="0"/>
              <a:t>Client-</a:t>
            </a:r>
            <a:r>
              <a:rPr lang="en-US" altLang="zh-CN" dirty="0" err="1"/>
              <a:t>recvfrom</a:t>
            </a:r>
            <a:r>
              <a:rPr lang="en-US" altLang="zh-CN" dirty="0"/>
              <a:t>(ACK)</a:t>
            </a:r>
          </a:p>
          <a:p>
            <a:endParaRPr lang="en-US" altLang="zh-CN" dirty="0"/>
          </a:p>
          <a:p>
            <a:endParaRPr lang="en-US" altLang="zh-CN" dirty="0"/>
          </a:p>
          <a:p>
            <a:r>
              <a:rPr lang="en-US" altLang="zh-CN" dirty="0"/>
              <a:t>Client-</a:t>
            </a:r>
            <a:r>
              <a:rPr lang="en-US" altLang="zh-CN" dirty="0" err="1"/>
              <a:t>sendto</a:t>
            </a:r>
            <a:r>
              <a:rPr lang="en-US" altLang="zh-CN" dirty="0"/>
              <a:t>(packet1)</a:t>
            </a:r>
          </a:p>
          <a:p>
            <a:r>
              <a:rPr lang="en-US" altLang="zh-CN" dirty="0"/>
              <a:t>Client-</a:t>
            </a:r>
            <a:r>
              <a:rPr lang="en-US" altLang="zh-CN" dirty="0" err="1"/>
              <a:t>sendto</a:t>
            </a:r>
            <a:r>
              <a:rPr lang="en-US" altLang="zh-CN" dirty="0"/>
              <a:t>(packet2)</a:t>
            </a:r>
          </a:p>
          <a:p>
            <a:r>
              <a:rPr lang="en-US" altLang="zh-CN" dirty="0"/>
              <a:t>Client-</a:t>
            </a:r>
            <a:r>
              <a:rPr lang="en-US" altLang="zh-CN" dirty="0" err="1"/>
              <a:t>sendto</a:t>
            </a:r>
            <a:r>
              <a:rPr lang="en-US" altLang="zh-CN" dirty="0"/>
              <a:t>(packet3)</a:t>
            </a:r>
          </a:p>
          <a:p>
            <a:endParaRPr lang="en-US" altLang="zh-CN" dirty="0"/>
          </a:p>
          <a:p>
            <a:endParaRPr lang="en-US" altLang="zh-CN" dirty="0"/>
          </a:p>
          <a:p>
            <a:r>
              <a:rPr lang="en-US" altLang="zh-CN" dirty="0"/>
              <a:t>Client-</a:t>
            </a:r>
            <a:r>
              <a:rPr lang="en-US" altLang="zh-CN" dirty="0" err="1"/>
              <a:t>recvfrom</a:t>
            </a:r>
            <a:r>
              <a:rPr lang="en-US" altLang="zh-CN" dirty="0"/>
              <a:t>(ACK)</a:t>
            </a:r>
          </a:p>
          <a:p>
            <a:endParaRPr lang="en-US" altLang="zh-CN" dirty="0"/>
          </a:p>
          <a:p>
            <a:endParaRPr lang="en-US" altLang="zh-CN" dirty="0"/>
          </a:p>
          <a:p>
            <a:endParaRPr lang="en-US" altLang="zh-CN" dirty="0"/>
          </a:p>
        </p:txBody>
      </p:sp>
      <p:sp>
        <p:nvSpPr>
          <p:cNvPr id="5" name="文本框 4">
            <a:extLst>
              <a:ext uri="{FF2B5EF4-FFF2-40B4-BE49-F238E27FC236}">
                <a16:creationId xmlns:a16="http://schemas.microsoft.com/office/drawing/2014/main" id="{D82338D9-95E8-4D5C-91C9-F1227E22DD7B}"/>
              </a:ext>
            </a:extLst>
          </p:cNvPr>
          <p:cNvSpPr txBox="1"/>
          <p:nvPr/>
        </p:nvSpPr>
        <p:spPr>
          <a:xfrm>
            <a:off x="6844684" y="1056442"/>
            <a:ext cx="2712602" cy="5909310"/>
          </a:xfrm>
          <a:prstGeom prst="rect">
            <a:avLst/>
          </a:prstGeom>
          <a:noFill/>
        </p:spPr>
        <p:txBody>
          <a:bodyPr wrap="none" rtlCol="0">
            <a:spAutoFit/>
          </a:bodyPr>
          <a:lstStyle/>
          <a:p>
            <a:r>
              <a:rPr lang="en-US" altLang="zh-CN" dirty="0"/>
              <a:t>Server-</a:t>
            </a:r>
            <a:r>
              <a:rPr lang="en-US" altLang="zh-CN" dirty="0" err="1"/>
              <a:t>recvfrom</a:t>
            </a:r>
            <a:r>
              <a:rPr lang="en-US" altLang="zh-CN" dirty="0"/>
              <a:t>(packet1)</a:t>
            </a:r>
          </a:p>
          <a:p>
            <a:endParaRPr lang="en-US" altLang="zh-CN" dirty="0"/>
          </a:p>
          <a:p>
            <a:endParaRPr lang="en-US" altLang="zh-CN" dirty="0"/>
          </a:p>
          <a:p>
            <a:r>
              <a:rPr lang="en-US" altLang="zh-CN" dirty="0"/>
              <a:t>server-</a:t>
            </a:r>
            <a:r>
              <a:rPr lang="en-US" altLang="zh-CN" dirty="0" err="1"/>
              <a:t>sendto</a:t>
            </a:r>
            <a:r>
              <a:rPr lang="en-US" altLang="zh-CN" dirty="0"/>
              <a:t>(ACK)</a:t>
            </a:r>
          </a:p>
          <a:p>
            <a:endParaRPr lang="en-US" altLang="zh-CN" dirty="0"/>
          </a:p>
          <a:p>
            <a:endParaRPr lang="en-US" altLang="zh-CN" dirty="0"/>
          </a:p>
          <a:p>
            <a:r>
              <a:rPr lang="en-US" altLang="zh-CN" dirty="0"/>
              <a:t>Server-</a:t>
            </a:r>
            <a:r>
              <a:rPr lang="en-US" altLang="zh-CN" dirty="0" err="1"/>
              <a:t>recvfrom</a:t>
            </a:r>
            <a:r>
              <a:rPr lang="en-US" altLang="zh-CN" dirty="0"/>
              <a:t>(packet1)</a:t>
            </a:r>
          </a:p>
          <a:p>
            <a:r>
              <a:rPr lang="en-US" altLang="zh-CN" dirty="0"/>
              <a:t>Server-</a:t>
            </a:r>
            <a:r>
              <a:rPr lang="en-US" altLang="zh-CN" dirty="0" err="1"/>
              <a:t>recvfrom</a:t>
            </a:r>
            <a:r>
              <a:rPr lang="en-US" altLang="zh-CN" dirty="0"/>
              <a:t>(packet2)</a:t>
            </a:r>
          </a:p>
          <a:p>
            <a:endParaRPr lang="en-US" altLang="zh-CN" dirty="0"/>
          </a:p>
          <a:p>
            <a:endParaRPr lang="en-US" altLang="zh-CN" dirty="0"/>
          </a:p>
          <a:p>
            <a:r>
              <a:rPr lang="en-US" altLang="zh-CN" dirty="0"/>
              <a:t>server-</a:t>
            </a:r>
            <a:r>
              <a:rPr lang="en-US" altLang="zh-CN" dirty="0" err="1"/>
              <a:t>sendto</a:t>
            </a:r>
            <a:r>
              <a:rPr lang="en-US" altLang="zh-CN" dirty="0"/>
              <a:t>(ACK)</a:t>
            </a:r>
          </a:p>
          <a:p>
            <a:endParaRPr lang="en-US" altLang="zh-CN" dirty="0"/>
          </a:p>
          <a:p>
            <a:endParaRPr lang="en-US" altLang="zh-CN" dirty="0"/>
          </a:p>
          <a:p>
            <a:r>
              <a:rPr lang="en-US" altLang="zh-CN" dirty="0"/>
              <a:t>Server-</a:t>
            </a:r>
            <a:r>
              <a:rPr lang="en-US" altLang="zh-CN" dirty="0" err="1"/>
              <a:t>recvfrom</a:t>
            </a:r>
            <a:r>
              <a:rPr lang="en-US" altLang="zh-CN" dirty="0"/>
              <a:t>(packet1)</a:t>
            </a:r>
          </a:p>
          <a:p>
            <a:r>
              <a:rPr lang="en-US" altLang="zh-CN" dirty="0"/>
              <a:t>Server-</a:t>
            </a:r>
            <a:r>
              <a:rPr lang="en-US" altLang="zh-CN" dirty="0" err="1"/>
              <a:t>recvfrom</a:t>
            </a:r>
            <a:r>
              <a:rPr lang="en-US" altLang="zh-CN" dirty="0"/>
              <a:t>(packet2)</a:t>
            </a:r>
          </a:p>
          <a:p>
            <a:r>
              <a:rPr lang="en-US" altLang="zh-CN" dirty="0"/>
              <a:t>Server-</a:t>
            </a:r>
            <a:r>
              <a:rPr lang="en-US" altLang="zh-CN" dirty="0" err="1"/>
              <a:t>recvfrom</a:t>
            </a:r>
            <a:r>
              <a:rPr lang="en-US" altLang="zh-CN" dirty="0"/>
              <a:t>(packet3)</a:t>
            </a:r>
          </a:p>
          <a:p>
            <a:endParaRPr lang="en-US" altLang="zh-CN" dirty="0"/>
          </a:p>
          <a:p>
            <a:endParaRPr lang="en-US" altLang="zh-CN" dirty="0"/>
          </a:p>
          <a:p>
            <a:r>
              <a:rPr lang="en-US" altLang="zh-CN" dirty="0"/>
              <a:t>server-</a:t>
            </a:r>
            <a:r>
              <a:rPr lang="en-US" altLang="zh-CN" dirty="0" err="1"/>
              <a:t>sendto</a:t>
            </a:r>
            <a:r>
              <a:rPr lang="en-US" altLang="zh-CN" dirty="0"/>
              <a:t>(ACK)</a:t>
            </a:r>
          </a:p>
          <a:p>
            <a:endParaRPr lang="en-US" altLang="zh-CN" dirty="0"/>
          </a:p>
          <a:p>
            <a:endParaRPr lang="zh-CN" altLang="en-US" dirty="0"/>
          </a:p>
        </p:txBody>
      </p:sp>
      <p:sp>
        <p:nvSpPr>
          <p:cNvPr id="9" name="箭头: 燕尾形 8">
            <a:extLst>
              <a:ext uri="{FF2B5EF4-FFF2-40B4-BE49-F238E27FC236}">
                <a16:creationId xmlns:a16="http://schemas.microsoft.com/office/drawing/2014/main" id="{F996E8C2-04CE-4DB0-9392-EA987B17D782}"/>
              </a:ext>
            </a:extLst>
          </p:cNvPr>
          <p:cNvSpPr/>
          <p:nvPr/>
        </p:nvSpPr>
        <p:spPr>
          <a:xfrm>
            <a:off x="3231472" y="1074197"/>
            <a:ext cx="3417903" cy="4971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燕尾形 9">
            <a:extLst>
              <a:ext uri="{FF2B5EF4-FFF2-40B4-BE49-F238E27FC236}">
                <a16:creationId xmlns:a16="http://schemas.microsoft.com/office/drawing/2014/main" id="{E0DAAA3B-76D6-4987-901D-1633D8A81A1F}"/>
              </a:ext>
            </a:extLst>
          </p:cNvPr>
          <p:cNvSpPr/>
          <p:nvPr/>
        </p:nvSpPr>
        <p:spPr>
          <a:xfrm>
            <a:off x="3231471" y="2753556"/>
            <a:ext cx="3417903" cy="4971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燕尾形 10">
            <a:extLst>
              <a:ext uri="{FF2B5EF4-FFF2-40B4-BE49-F238E27FC236}">
                <a16:creationId xmlns:a16="http://schemas.microsoft.com/office/drawing/2014/main" id="{3D875028-5D96-4D8D-8D59-17C714FE34CE}"/>
              </a:ext>
            </a:extLst>
          </p:cNvPr>
          <p:cNvSpPr/>
          <p:nvPr/>
        </p:nvSpPr>
        <p:spPr>
          <a:xfrm>
            <a:off x="3117542" y="4875319"/>
            <a:ext cx="3417903" cy="4971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燕尾形 11">
            <a:extLst>
              <a:ext uri="{FF2B5EF4-FFF2-40B4-BE49-F238E27FC236}">
                <a16:creationId xmlns:a16="http://schemas.microsoft.com/office/drawing/2014/main" id="{7B70A2E8-B0EE-4D3D-8679-1B1D2AA5E0A0}"/>
              </a:ext>
            </a:extLst>
          </p:cNvPr>
          <p:cNvSpPr/>
          <p:nvPr/>
        </p:nvSpPr>
        <p:spPr>
          <a:xfrm rot="10800000">
            <a:off x="3207798" y="1886503"/>
            <a:ext cx="3417903" cy="4971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燕尾形 12">
            <a:extLst>
              <a:ext uri="{FF2B5EF4-FFF2-40B4-BE49-F238E27FC236}">
                <a16:creationId xmlns:a16="http://schemas.microsoft.com/office/drawing/2014/main" id="{98E26391-E229-469F-95D4-A7CD9C0E2E89}"/>
              </a:ext>
            </a:extLst>
          </p:cNvPr>
          <p:cNvSpPr/>
          <p:nvPr/>
        </p:nvSpPr>
        <p:spPr>
          <a:xfrm rot="10800000">
            <a:off x="3231471" y="3759692"/>
            <a:ext cx="3417903" cy="4971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燕尾形 13">
            <a:extLst>
              <a:ext uri="{FF2B5EF4-FFF2-40B4-BE49-F238E27FC236}">
                <a16:creationId xmlns:a16="http://schemas.microsoft.com/office/drawing/2014/main" id="{A42DA659-6350-4130-871A-399C3E09F2AC}"/>
              </a:ext>
            </a:extLst>
          </p:cNvPr>
          <p:cNvSpPr/>
          <p:nvPr/>
        </p:nvSpPr>
        <p:spPr>
          <a:xfrm rot="10800000">
            <a:off x="3117542" y="5953956"/>
            <a:ext cx="3417903" cy="4971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D64FCC56-0617-41EE-A1D7-E4C42648D138}"/>
              </a:ext>
            </a:extLst>
          </p:cNvPr>
          <p:cNvSpPr/>
          <p:nvPr/>
        </p:nvSpPr>
        <p:spPr>
          <a:xfrm>
            <a:off x="7910004" y="1473689"/>
            <a:ext cx="355107" cy="4527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9E0449E0-4A60-4787-94ED-52156162FE37}"/>
              </a:ext>
            </a:extLst>
          </p:cNvPr>
          <p:cNvSpPr/>
          <p:nvPr/>
        </p:nvSpPr>
        <p:spPr>
          <a:xfrm>
            <a:off x="1877626" y="2300794"/>
            <a:ext cx="355107" cy="4527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1A8BA38B-5C0B-422A-8CD8-677F7F50447D}"/>
              </a:ext>
            </a:extLst>
          </p:cNvPr>
          <p:cNvSpPr/>
          <p:nvPr/>
        </p:nvSpPr>
        <p:spPr>
          <a:xfrm>
            <a:off x="7883371" y="3338000"/>
            <a:ext cx="355107" cy="4527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下 17">
            <a:extLst>
              <a:ext uri="{FF2B5EF4-FFF2-40B4-BE49-F238E27FC236}">
                <a16:creationId xmlns:a16="http://schemas.microsoft.com/office/drawing/2014/main" id="{DCBD2F03-97B5-444A-A099-78176C53A875}"/>
              </a:ext>
            </a:extLst>
          </p:cNvPr>
          <p:cNvSpPr/>
          <p:nvPr/>
        </p:nvSpPr>
        <p:spPr>
          <a:xfrm>
            <a:off x="1877626" y="4149596"/>
            <a:ext cx="355107" cy="4527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A30A8C52-1838-4F69-8CC8-9CCBCEFDC5C0}"/>
              </a:ext>
            </a:extLst>
          </p:cNvPr>
          <p:cNvSpPr/>
          <p:nvPr/>
        </p:nvSpPr>
        <p:spPr>
          <a:xfrm>
            <a:off x="7784964" y="5575177"/>
            <a:ext cx="355107" cy="4527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340109AF-9AD2-4483-AE3E-326068963046}"/>
              </a:ext>
            </a:extLst>
          </p:cNvPr>
          <p:cNvSpPr txBox="1"/>
          <p:nvPr/>
        </p:nvSpPr>
        <p:spPr>
          <a:xfrm>
            <a:off x="213064" y="213064"/>
            <a:ext cx="3622089"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Total Process</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23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E9FC2A0-7F97-491A-8A64-53E8E08343C6}"/>
              </a:ext>
            </a:extLst>
          </p:cNvPr>
          <p:cNvPicPr>
            <a:picLocks noChangeAspect="1"/>
          </p:cNvPicPr>
          <p:nvPr/>
        </p:nvPicPr>
        <p:blipFill rotWithShape="1">
          <a:blip r:embed="rId2">
            <a:extLst>
              <a:ext uri="{28A0092B-C50C-407E-A947-70E740481C1C}">
                <a14:useLocalDpi xmlns:a14="http://schemas.microsoft.com/office/drawing/2010/main" val="0"/>
              </a:ext>
            </a:extLst>
          </a:blip>
          <a:srcRect t="77677" b="3470"/>
          <a:stretch/>
        </p:blipFill>
        <p:spPr>
          <a:xfrm>
            <a:off x="7738882" y="156098"/>
            <a:ext cx="3692088" cy="4842070"/>
          </a:xfrm>
          <a:prstGeom prst="rect">
            <a:avLst/>
          </a:prstGeom>
        </p:spPr>
      </p:pic>
      <p:sp>
        <p:nvSpPr>
          <p:cNvPr id="8" name="文本框 7">
            <a:extLst>
              <a:ext uri="{FF2B5EF4-FFF2-40B4-BE49-F238E27FC236}">
                <a16:creationId xmlns:a16="http://schemas.microsoft.com/office/drawing/2014/main" id="{A20776B3-1AE5-4372-9362-A848099DBA74}"/>
              </a:ext>
            </a:extLst>
          </p:cNvPr>
          <p:cNvSpPr txBox="1"/>
          <p:nvPr/>
        </p:nvSpPr>
        <p:spPr>
          <a:xfrm>
            <a:off x="395305" y="5817679"/>
            <a:ext cx="11401389"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I just capture the part of first sending first one packet in client and server. As for the second part and third part, the process are similar, we just follow these ideas from first part. </a:t>
            </a:r>
            <a:endParaRPr lang="zh-CN" altLang="en-US" sz="24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9AE1F26F-8887-4BAA-A798-607CB311BC45}"/>
              </a:ext>
            </a:extLst>
          </p:cNvPr>
          <p:cNvPicPr>
            <a:picLocks noChangeAspect="1"/>
          </p:cNvPicPr>
          <p:nvPr/>
        </p:nvPicPr>
        <p:blipFill rotWithShape="1">
          <a:blip r:embed="rId2">
            <a:extLst>
              <a:ext uri="{28A0092B-C50C-407E-A947-70E740481C1C}">
                <a14:useLocalDpi xmlns:a14="http://schemas.microsoft.com/office/drawing/2010/main" val="0"/>
              </a:ext>
            </a:extLst>
          </a:blip>
          <a:srcRect t="38834" b="45102"/>
          <a:stretch/>
        </p:blipFill>
        <p:spPr>
          <a:xfrm>
            <a:off x="0" y="53659"/>
            <a:ext cx="3964026" cy="4429564"/>
          </a:xfrm>
          <a:prstGeom prst="rect">
            <a:avLst/>
          </a:prstGeom>
        </p:spPr>
      </p:pic>
      <p:pic>
        <p:nvPicPr>
          <p:cNvPr id="10" name="图片 9">
            <a:extLst>
              <a:ext uri="{FF2B5EF4-FFF2-40B4-BE49-F238E27FC236}">
                <a16:creationId xmlns:a16="http://schemas.microsoft.com/office/drawing/2014/main" id="{0DB33B4C-47DB-41E0-81F8-06336D5A08C0}"/>
              </a:ext>
            </a:extLst>
          </p:cNvPr>
          <p:cNvPicPr>
            <a:picLocks noChangeAspect="1"/>
          </p:cNvPicPr>
          <p:nvPr/>
        </p:nvPicPr>
        <p:blipFill rotWithShape="1">
          <a:blip r:embed="rId2">
            <a:extLst>
              <a:ext uri="{28A0092B-C50C-407E-A947-70E740481C1C}">
                <a14:useLocalDpi xmlns:a14="http://schemas.microsoft.com/office/drawing/2010/main" val="0"/>
              </a:ext>
            </a:extLst>
          </a:blip>
          <a:srcRect t="54709" b="22039"/>
          <a:stretch/>
        </p:blipFill>
        <p:spPr>
          <a:xfrm>
            <a:off x="3964026" y="156098"/>
            <a:ext cx="3422888" cy="5536294"/>
          </a:xfrm>
          <a:prstGeom prst="rect">
            <a:avLst/>
          </a:prstGeom>
        </p:spPr>
      </p:pic>
    </p:spTree>
    <p:extLst>
      <p:ext uri="{BB962C8B-B14F-4D97-AF65-F5344CB8AC3E}">
        <p14:creationId xmlns:p14="http://schemas.microsoft.com/office/powerpoint/2010/main" val="2340556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A5769C6-3F56-4113-8943-99FA2206211A}"/>
              </a:ext>
            </a:extLst>
          </p:cNvPr>
          <p:cNvPicPr>
            <a:picLocks noChangeAspect="1"/>
          </p:cNvPicPr>
          <p:nvPr/>
        </p:nvPicPr>
        <p:blipFill rotWithShape="1">
          <a:blip r:embed="rId2">
            <a:extLst>
              <a:ext uri="{28A0092B-C50C-407E-A947-70E740481C1C}">
                <a14:useLocalDpi xmlns:a14="http://schemas.microsoft.com/office/drawing/2010/main" val="0"/>
              </a:ext>
            </a:extLst>
          </a:blip>
          <a:srcRect t="1092" b="71039"/>
          <a:stretch/>
        </p:blipFill>
        <p:spPr>
          <a:xfrm>
            <a:off x="374115" y="124286"/>
            <a:ext cx="3323109" cy="6442539"/>
          </a:xfrm>
          <a:prstGeom prst="rect">
            <a:avLst/>
          </a:prstGeom>
        </p:spPr>
      </p:pic>
      <p:pic>
        <p:nvPicPr>
          <p:cNvPr id="5" name="图片 4">
            <a:extLst>
              <a:ext uri="{FF2B5EF4-FFF2-40B4-BE49-F238E27FC236}">
                <a16:creationId xmlns:a16="http://schemas.microsoft.com/office/drawing/2014/main" id="{366B0EB0-33CC-4354-8908-AA37F316CACC}"/>
              </a:ext>
            </a:extLst>
          </p:cNvPr>
          <p:cNvPicPr>
            <a:picLocks noChangeAspect="1"/>
          </p:cNvPicPr>
          <p:nvPr/>
        </p:nvPicPr>
        <p:blipFill rotWithShape="1">
          <a:blip r:embed="rId2">
            <a:extLst>
              <a:ext uri="{28A0092B-C50C-407E-A947-70E740481C1C}">
                <a14:useLocalDpi xmlns:a14="http://schemas.microsoft.com/office/drawing/2010/main" val="0"/>
              </a:ext>
            </a:extLst>
          </a:blip>
          <a:srcRect t="28948" b="60373"/>
          <a:stretch/>
        </p:blipFill>
        <p:spPr>
          <a:xfrm>
            <a:off x="3697224" y="406153"/>
            <a:ext cx="4329571" cy="3216339"/>
          </a:xfrm>
          <a:prstGeom prst="rect">
            <a:avLst/>
          </a:prstGeom>
        </p:spPr>
      </p:pic>
    </p:spTree>
    <p:extLst>
      <p:ext uri="{BB962C8B-B14F-4D97-AF65-F5344CB8AC3E}">
        <p14:creationId xmlns:p14="http://schemas.microsoft.com/office/powerpoint/2010/main" val="411096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71E6D8F-62FF-4D45-8D70-A2AA51AD3B8E}"/>
              </a:ext>
            </a:extLst>
          </p:cNvPr>
          <p:cNvSpPr txBox="1"/>
          <p:nvPr/>
        </p:nvSpPr>
        <p:spPr>
          <a:xfrm>
            <a:off x="346228" y="292963"/>
            <a:ext cx="4243527"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Experiment Result</a:t>
            </a:r>
            <a:endParaRPr lang="zh-CN" altLang="en-US" sz="4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E0661C1-35A4-4490-B655-E45E7E5B7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9204"/>
            <a:ext cx="3846451" cy="3193165"/>
          </a:xfrm>
          <a:prstGeom prst="rect">
            <a:avLst/>
          </a:prstGeom>
        </p:spPr>
      </p:pic>
      <p:pic>
        <p:nvPicPr>
          <p:cNvPr id="6" name="图片 5">
            <a:extLst>
              <a:ext uri="{FF2B5EF4-FFF2-40B4-BE49-F238E27FC236}">
                <a16:creationId xmlns:a16="http://schemas.microsoft.com/office/drawing/2014/main" id="{72758D91-E5E4-468C-99DC-E23AE6337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6451" y="1509204"/>
            <a:ext cx="4085283" cy="3193166"/>
          </a:xfrm>
          <a:prstGeom prst="rect">
            <a:avLst/>
          </a:prstGeom>
        </p:spPr>
      </p:pic>
      <p:pic>
        <p:nvPicPr>
          <p:cNvPr id="8" name="图片 7">
            <a:extLst>
              <a:ext uri="{FF2B5EF4-FFF2-40B4-BE49-F238E27FC236}">
                <a16:creationId xmlns:a16="http://schemas.microsoft.com/office/drawing/2014/main" id="{80FD72CD-7C6B-4600-9400-882C541954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1734" y="1509203"/>
            <a:ext cx="4128664" cy="3193166"/>
          </a:xfrm>
          <a:prstGeom prst="rect">
            <a:avLst/>
          </a:prstGeom>
        </p:spPr>
      </p:pic>
      <p:sp>
        <p:nvSpPr>
          <p:cNvPr id="10" name="文本框 9">
            <a:extLst>
              <a:ext uri="{FF2B5EF4-FFF2-40B4-BE49-F238E27FC236}">
                <a16:creationId xmlns:a16="http://schemas.microsoft.com/office/drawing/2014/main" id="{0F37D790-31D0-4EE1-91C4-655FB42AB63F}"/>
              </a:ext>
            </a:extLst>
          </p:cNvPr>
          <p:cNvSpPr txBox="1"/>
          <p:nvPr/>
        </p:nvSpPr>
        <p:spPr>
          <a:xfrm>
            <a:off x="896645" y="4971495"/>
            <a:ext cx="9481352" cy="1477328"/>
          </a:xfrm>
          <a:prstGeom prst="rect">
            <a:avLst/>
          </a:prstGeom>
          <a:noFill/>
        </p:spPr>
        <p:txBody>
          <a:bodyPr wrap="square" rtlCol="0">
            <a:spAutoFit/>
          </a:bodyPr>
          <a:lstStyle/>
          <a:p>
            <a:r>
              <a:rPr lang="en-US" altLang="zh-CN" dirty="0"/>
              <a:t>More bigger the data unit size, more bigger the sending rate.</a:t>
            </a:r>
          </a:p>
          <a:p>
            <a:endParaRPr lang="en-US" altLang="zh-CN" dirty="0"/>
          </a:p>
          <a:p>
            <a:r>
              <a:rPr lang="en-US" altLang="zh-CN" dirty="0"/>
              <a:t>But for throughput, the  condition is complex. At the beginning, there is a decrease. </a:t>
            </a:r>
          </a:p>
          <a:p>
            <a:r>
              <a:rPr lang="en-US" altLang="zh-CN" dirty="0"/>
              <a:t>After that, a fluctuation in the range of (10000-30000 Kbytes/s).</a:t>
            </a:r>
          </a:p>
          <a:p>
            <a:r>
              <a:rPr lang="en-US" altLang="zh-CN" dirty="0"/>
              <a:t>But if the data unit size is over 10000, the throughput gets very slow.</a:t>
            </a:r>
            <a:endParaRPr lang="zh-CN" altLang="en-US" dirty="0"/>
          </a:p>
        </p:txBody>
      </p:sp>
    </p:spTree>
    <p:extLst>
      <p:ext uri="{BB962C8B-B14F-4D97-AF65-F5344CB8AC3E}">
        <p14:creationId xmlns:p14="http://schemas.microsoft.com/office/powerpoint/2010/main" val="244454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91B1FE-956F-4F9D-8A34-02AB22F91D0E}"/>
              </a:ext>
            </a:extLst>
          </p:cNvPr>
          <p:cNvSpPr txBox="1"/>
          <p:nvPr/>
        </p:nvSpPr>
        <p:spPr>
          <a:xfrm>
            <a:off x="1278383" y="1999293"/>
            <a:ext cx="9507985" cy="1754326"/>
          </a:xfrm>
          <a:prstGeom prst="rect">
            <a:avLst/>
          </a:prstGeom>
          <a:noFill/>
        </p:spPr>
        <p:txBody>
          <a:bodyPr wrap="square" rtlCol="0">
            <a:spAutoFit/>
          </a:bodyPr>
          <a:lstStyle/>
          <a:p>
            <a:pPr marL="342900" indent="-342900">
              <a:buAutoNum type="arabicPeriod"/>
            </a:pPr>
            <a:r>
              <a:rPr lang="en-US" altLang="zh-CN" dirty="0"/>
              <a:t>I believe some function(such as </a:t>
            </a:r>
            <a:r>
              <a:rPr lang="en-US" altLang="zh-CN" dirty="0" err="1"/>
              <a:t>printf</a:t>
            </a:r>
            <a:r>
              <a:rPr lang="en-US" altLang="zh-CN" dirty="0"/>
              <a:t>) in the programming may cost some time, so I count this part of time into my total sending time and total receiving time. Maybe, in the later work, I would explore the relationship between the time and these functions.</a:t>
            </a:r>
          </a:p>
          <a:p>
            <a:pPr marL="342900" indent="-342900">
              <a:buAutoNum type="arabicPeriod"/>
            </a:pPr>
            <a:endParaRPr lang="en-US" altLang="zh-CN" dirty="0"/>
          </a:p>
          <a:p>
            <a:pPr marL="342900" indent="-342900">
              <a:buAutoNum type="arabicPeriod"/>
            </a:pPr>
            <a:r>
              <a:rPr lang="en-US" altLang="zh-CN" dirty="0"/>
              <a:t>Hi Senior! Can you give me some suggestions about how to design the automatic recording of this raw data?</a:t>
            </a:r>
            <a:endParaRPr lang="zh-CN" altLang="en-US" dirty="0"/>
          </a:p>
        </p:txBody>
      </p:sp>
      <p:sp>
        <p:nvSpPr>
          <p:cNvPr id="6" name="文本框 5">
            <a:extLst>
              <a:ext uri="{FF2B5EF4-FFF2-40B4-BE49-F238E27FC236}">
                <a16:creationId xmlns:a16="http://schemas.microsoft.com/office/drawing/2014/main" id="{677565E7-8799-4018-B31A-44F2B106993A}"/>
              </a:ext>
            </a:extLst>
          </p:cNvPr>
          <p:cNvSpPr txBox="1"/>
          <p:nvPr/>
        </p:nvSpPr>
        <p:spPr>
          <a:xfrm>
            <a:off x="301841" y="381740"/>
            <a:ext cx="5450889"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Unsolved Questions</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9943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TotalTime>
  <Words>389</Words>
  <Application>Microsoft Office PowerPoint</Application>
  <PresentationFormat>宽屏</PresentationFormat>
  <Paragraphs>70</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Arial</vt:lpstr>
      <vt:lpstr>Cambria Math</vt:lpstr>
      <vt:lpstr>Times New Roman</vt:lpstr>
      <vt:lpstr>Office 主题​​</vt:lpstr>
      <vt:lpstr>EE4202 LAB DEMO </vt:lpstr>
      <vt:lpstr>PowerPoint 演示文稿</vt:lpstr>
      <vt:lpstr> Objective function: find a suitable data unit size,  to get more sending rate and more Throughput   </vt:lpstr>
      <vt:lpstr>As for the assigned problem</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EE4202 LAB</dc:title>
  <dc:creator>子建 罗</dc:creator>
  <cp:lastModifiedBy>子建 罗</cp:lastModifiedBy>
  <cp:revision>16</cp:revision>
  <dcterms:created xsi:type="dcterms:W3CDTF">2021-04-12T02:16:23Z</dcterms:created>
  <dcterms:modified xsi:type="dcterms:W3CDTF">2021-04-14T06:51:51Z</dcterms:modified>
</cp:coreProperties>
</file>