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8"/>
  </p:notesMasterIdLst>
  <p:sldIdLst>
    <p:sldId id="256" r:id="rId2"/>
    <p:sldId id="457" r:id="rId3"/>
    <p:sldId id="394" r:id="rId4"/>
    <p:sldId id="314" r:id="rId5"/>
    <p:sldId id="397" r:id="rId6"/>
    <p:sldId id="396" r:id="rId7"/>
    <p:sldId id="398" r:id="rId8"/>
    <p:sldId id="285" r:id="rId9"/>
    <p:sldId id="399" r:id="rId10"/>
    <p:sldId id="401" r:id="rId11"/>
    <p:sldId id="402" r:id="rId12"/>
    <p:sldId id="403" r:id="rId13"/>
    <p:sldId id="404" r:id="rId14"/>
    <p:sldId id="407" r:id="rId15"/>
    <p:sldId id="405" r:id="rId16"/>
    <p:sldId id="417" r:id="rId17"/>
    <p:sldId id="414" r:id="rId18"/>
    <p:sldId id="415" r:id="rId19"/>
    <p:sldId id="420" r:id="rId20"/>
    <p:sldId id="412" r:id="rId21"/>
    <p:sldId id="409" r:id="rId22"/>
    <p:sldId id="413" r:id="rId23"/>
    <p:sldId id="452" r:id="rId24"/>
    <p:sldId id="454" r:id="rId25"/>
    <p:sldId id="455" r:id="rId26"/>
    <p:sldId id="408" r:id="rId27"/>
    <p:sldId id="410" r:id="rId28"/>
    <p:sldId id="416" r:id="rId29"/>
    <p:sldId id="418" r:id="rId30"/>
    <p:sldId id="422" r:id="rId31"/>
    <p:sldId id="423" r:id="rId32"/>
    <p:sldId id="424" r:id="rId33"/>
    <p:sldId id="425" r:id="rId34"/>
    <p:sldId id="426" r:id="rId35"/>
    <p:sldId id="428" r:id="rId36"/>
    <p:sldId id="429" r:id="rId37"/>
    <p:sldId id="427" r:id="rId38"/>
    <p:sldId id="430" r:id="rId39"/>
    <p:sldId id="431" r:id="rId40"/>
    <p:sldId id="434" r:id="rId41"/>
    <p:sldId id="432" r:id="rId42"/>
    <p:sldId id="435" r:id="rId43"/>
    <p:sldId id="433" r:id="rId44"/>
    <p:sldId id="436" r:id="rId45"/>
    <p:sldId id="437" r:id="rId46"/>
    <p:sldId id="439" r:id="rId47"/>
    <p:sldId id="440" r:id="rId48"/>
    <p:sldId id="400" r:id="rId49"/>
    <p:sldId id="456" r:id="rId50"/>
    <p:sldId id="395" r:id="rId51"/>
    <p:sldId id="441" r:id="rId52"/>
    <p:sldId id="442" r:id="rId53"/>
    <p:sldId id="443" r:id="rId54"/>
    <p:sldId id="444" r:id="rId55"/>
    <p:sldId id="446" r:id="rId56"/>
    <p:sldId id="445" r:id="rId57"/>
    <p:sldId id="296" r:id="rId58"/>
    <p:sldId id="297" r:id="rId59"/>
    <p:sldId id="273" r:id="rId60"/>
    <p:sldId id="274" r:id="rId61"/>
    <p:sldId id="448" r:id="rId62"/>
    <p:sldId id="451" r:id="rId63"/>
    <p:sldId id="449" r:id="rId64"/>
    <p:sldId id="447" r:id="rId65"/>
    <p:sldId id="411" r:id="rId66"/>
    <p:sldId id="342" r:id="rId6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12">
          <p15:clr>
            <a:srgbClr val="A4A3A4"/>
          </p15:clr>
        </p15:guide>
        <p15:guide id="2" pos="2880">
          <p15:clr>
            <a:srgbClr val="A4A3A4"/>
          </p15:clr>
        </p15:guide>
        <p15:guide id="3" orient="horz" pos="42">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4" roundtripDataSignature="AMtx7mjkgzNfkZPJMBVFBIdrxUXz2eN6Y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500"/>
    <a:srgbClr val="777777"/>
    <a:srgbClr val="A9D18E"/>
    <a:srgbClr val="FF0000"/>
    <a:srgbClr val="7030A0"/>
    <a:srgbClr val="43682B"/>
    <a:srgbClr val="92D050"/>
    <a:srgbClr val="FFC000"/>
    <a:srgbClr val="C0FA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9BCA2D-A028-423B-A78E-721024DC2F63}" v="916" dt="2021-08-05T14:19:38.242"/>
  </p1510:revLst>
</p1510:revInfo>
</file>

<file path=ppt/tableStyles.xml><?xml version="1.0" encoding="utf-8"?>
<a:tblStyleLst xmlns:a="http://schemas.openxmlformats.org/drawingml/2006/main" def="{14945731-F96D-45D4-8C75-4CE8AA9584A6}">
  <a:tblStyle styleId="{14945731-F96D-45D4-8C75-4CE8AA9584A6}"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7" autoAdjust="0"/>
    <p:restoredTop sz="69338" autoAdjust="0"/>
  </p:normalViewPr>
  <p:slideViewPr>
    <p:cSldViewPr snapToGrid="0">
      <p:cViewPr varScale="1">
        <p:scale>
          <a:sx n="105" d="100"/>
          <a:sy n="105" d="100"/>
        </p:scale>
        <p:origin x="2520" y="102"/>
      </p:cViewPr>
      <p:guideLst>
        <p:guide orient="horz" pos="1812"/>
        <p:guide pos="2880"/>
        <p:guide orient="horz" pos="4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100"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94" Type="http://customschemas.google.com/relationships/presentationmetadata" Target="metadata"/><Relationship Id="rId9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97" Type="http://schemas.openxmlformats.org/officeDocument/2006/relationships/theme" Target="theme/theme1.xml"/><Relationship Id="rId7"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owth Beans" userId="yHEGMuHScHrmmX9n1viZyo8Bqt9Dj30RUPGmbOleGYU=" providerId="None" clId="Web-{A99BCA2D-A028-423B-A78E-721024DC2F63}"/>
    <pc:docChg chg="addSld delSld modSld sldOrd">
      <pc:chgData name="Growth Beans" userId="yHEGMuHScHrmmX9n1viZyo8Bqt9Dj30RUPGmbOleGYU=" providerId="None" clId="Web-{A99BCA2D-A028-423B-A78E-721024DC2F63}" dt="2021-08-05T14:19:38.242" v="551" actId="1076"/>
      <pc:docMkLst>
        <pc:docMk/>
      </pc:docMkLst>
      <pc:sldChg chg="addSp delSp modSp">
        <pc:chgData name="Growth Beans" userId="yHEGMuHScHrmmX9n1viZyo8Bqt9Dj30RUPGmbOleGYU=" providerId="None" clId="Web-{A99BCA2D-A028-423B-A78E-721024DC2F63}" dt="2021-08-05T14:19:38.242" v="551" actId="1076"/>
        <pc:sldMkLst>
          <pc:docMk/>
          <pc:sldMk cId="0" sldId="290"/>
        </pc:sldMkLst>
        <pc:spChg chg="add mod">
          <ac:chgData name="Growth Beans" userId="yHEGMuHScHrmmX9n1viZyo8Bqt9Dj30RUPGmbOleGYU=" providerId="None" clId="Web-{A99BCA2D-A028-423B-A78E-721024DC2F63}" dt="2021-08-05T14:19:38.242" v="551" actId="1076"/>
          <ac:spMkLst>
            <pc:docMk/>
            <pc:sldMk cId="0" sldId="290"/>
            <ac:spMk id="3" creationId="{5DCF7A58-A97D-4FED-B104-B751E05C984A}"/>
          </ac:spMkLst>
        </pc:spChg>
        <pc:spChg chg="mod">
          <ac:chgData name="Growth Beans" userId="yHEGMuHScHrmmX9n1viZyo8Bqt9Dj30RUPGmbOleGYU=" providerId="None" clId="Web-{A99BCA2D-A028-423B-A78E-721024DC2F63}" dt="2021-08-05T14:18:55.679" v="531"/>
          <ac:spMkLst>
            <pc:docMk/>
            <pc:sldMk cId="0" sldId="290"/>
            <ac:spMk id="341" creationId="{00000000-0000-0000-0000-000000000000}"/>
          </ac:spMkLst>
        </pc:spChg>
        <pc:spChg chg="del">
          <ac:chgData name="Growth Beans" userId="yHEGMuHScHrmmX9n1viZyo8Bqt9Dj30RUPGmbOleGYU=" providerId="None" clId="Web-{A99BCA2D-A028-423B-A78E-721024DC2F63}" dt="2021-08-05T14:18:45.913" v="527"/>
          <ac:spMkLst>
            <pc:docMk/>
            <pc:sldMk cId="0" sldId="290"/>
            <ac:spMk id="342" creationId="{00000000-0000-0000-0000-000000000000}"/>
          </ac:spMkLst>
        </pc:spChg>
        <pc:picChg chg="add mod">
          <ac:chgData name="Growth Beans" userId="yHEGMuHScHrmmX9n1viZyo8Bqt9Dj30RUPGmbOleGYU=" providerId="None" clId="Web-{A99BCA2D-A028-423B-A78E-721024DC2F63}" dt="2021-08-05T14:19:02.304" v="534" actId="1076"/>
          <ac:picMkLst>
            <pc:docMk/>
            <pc:sldMk cId="0" sldId="290"/>
            <ac:picMk id="2" creationId="{4FE8A39B-B4BA-4CB5-B085-0FCF00DE66FB}"/>
          </ac:picMkLst>
        </pc:picChg>
      </pc:sldChg>
      <pc:sldChg chg="addSp delSp modSp del ord">
        <pc:chgData name="Growth Beans" userId="yHEGMuHScHrmmX9n1viZyo8Bqt9Dj30RUPGmbOleGYU=" providerId="None" clId="Web-{A99BCA2D-A028-423B-A78E-721024DC2F63}" dt="2021-08-05T14:03:57.835" v="300"/>
        <pc:sldMkLst>
          <pc:docMk/>
          <pc:sldMk cId="0" sldId="291"/>
        </pc:sldMkLst>
        <pc:spChg chg="add del mod">
          <ac:chgData name="Growth Beans" userId="yHEGMuHScHrmmX9n1viZyo8Bqt9Dj30RUPGmbOleGYU=" providerId="None" clId="Web-{A99BCA2D-A028-423B-A78E-721024DC2F63}" dt="2021-08-05T13:52:57.776" v="16"/>
          <ac:spMkLst>
            <pc:docMk/>
            <pc:sldMk cId="0" sldId="291"/>
            <ac:spMk id="2" creationId="{0A5471B9-33A3-4630-B682-30F0658282F7}"/>
          </ac:spMkLst>
        </pc:spChg>
        <pc:spChg chg="add del mod">
          <ac:chgData name="Growth Beans" userId="yHEGMuHScHrmmX9n1viZyo8Bqt9Dj30RUPGmbOleGYU=" providerId="None" clId="Web-{A99BCA2D-A028-423B-A78E-721024DC2F63}" dt="2021-08-05T13:58:52.173" v="157"/>
          <ac:spMkLst>
            <pc:docMk/>
            <pc:sldMk cId="0" sldId="291"/>
            <ac:spMk id="9" creationId="{21CF4110-4656-44B6-8528-955CAD71518D}"/>
          </ac:spMkLst>
        </pc:spChg>
        <pc:spChg chg="add mod">
          <ac:chgData name="Growth Beans" userId="yHEGMuHScHrmmX9n1viZyo8Bqt9Dj30RUPGmbOleGYU=" providerId="None" clId="Web-{A99BCA2D-A028-423B-A78E-721024DC2F63}" dt="2021-08-05T13:58:58.532" v="158"/>
          <ac:spMkLst>
            <pc:docMk/>
            <pc:sldMk cId="0" sldId="291"/>
            <ac:spMk id="10" creationId="{F23B07AA-3B4A-4993-82B1-98E9BFEE6E35}"/>
          </ac:spMkLst>
        </pc:spChg>
        <pc:spChg chg="add del mod">
          <ac:chgData name="Growth Beans" userId="yHEGMuHScHrmmX9n1viZyo8Bqt9Dj30RUPGmbOleGYU=" providerId="None" clId="Web-{A99BCA2D-A028-423B-A78E-721024DC2F63}" dt="2021-08-05T13:58:19.047" v="146"/>
          <ac:spMkLst>
            <pc:docMk/>
            <pc:sldMk cId="0" sldId="291"/>
            <ac:spMk id="11" creationId="{13B8F335-4574-484E-B956-0BD703F1CB2A}"/>
          </ac:spMkLst>
        </pc:spChg>
        <pc:spChg chg="add mod">
          <ac:chgData name="Growth Beans" userId="yHEGMuHScHrmmX9n1viZyo8Bqt9Dj30RUPGmbOleGYU=" providerId="None" clId="Web-{A99BCA2D-A028-423B-A78E-721024DC2F63}" dt="2021-08-05T13:58:43.892" v="154" actId="1076"/>
          <ac:spMkLst>
            <pc:docMk/>
            <pc:sldMk cId="0" sldId="291"/>
            <ac:spMk id="12" creationId="{0213D7E3-21A5-46E6-9F91-69C8951B4F56}"/>
          </ac:spMkLst>
        </pc:spChg>
        <pc:spChg chg="add mod">
          <ac:chgData name="Growth Beans" userId="yHEGMuHScHrmmX9n1viZyo8Bqt9Dj30RUPGmbOleGYU=" providerId="None" clId="Web-{A99BCA2D-A028-423B-A78E-721024DC2F63}" dt="2021-08-05T13:58:35.766" v="153" actId="20577"/>
          <ac:spMkLst>
            <pc:docMk/>
            <pc:sldMk cId="0" sldId="291"/>
            <ac:spMk id="13" creationId="{2CB1A4F2-C4F2-4801-B942-4018641D2BF2}"/>
          </ac:spMkLst>
        </pc:spChg>
        <pc:spChg chg="add del">
          <ac:chgData name="Growth Beans" userId="yHEGMuHScHrmmX9n1viZyo8Bqt9Dj30RUPGmbOleGYU=" providerId="None" clId="Web-{A99BCA2D-A028-423B-A78E-721024DC2F63}" dt="2021-08-05T13:59:03.673" v="160"/>
          <ac:spMkLst>
            <pc:docMk/>
            <pc:sldMk cId="0" sldId="291"/>
            <ac:spMk id="14" creationId="{61E3BDA2-BAB4-4D61-B86D-341035E52887}"/>
          </ac:spMkLst>
        </pc:spChg>
        <pc:spChg chg="mod">
          <ac:chgData name="Growth Beans" userId="yHEGMuHScHrmmX9n1viZyo8Bqt9Dj30RUPGmbOleGYU=" providerId="None" clId="Web-{A99BCA2D-A028-423B-A78E-721024DC2F63}" dt="2021-08-05T13:54:31.700" v="64" actId="20577"/>
          <ac:spMkLst>
            <pc:docMk/>
            <pc:sldMk cId="0" sldId="291"/>
            <ac:spMk id="347" creationId="{00000000-0000-0000-0000-000000000000}"/>
          </ac:spMkLst>
        </pc:spChg>
        <pc:spChg chg="mod">
          <ac:chgData name="Growth Beans" userId="yHEGMuHScHrmmX9n1viZyo8Bqt9Dj30RUPGmbOleGYU=" providerId="None" clId="Web-{A99BCA2D-A028-423B-A78E-721024DC2F63}" dt="2021-08-05T13:57:45.859" v="133" actId="14100"/>
          <ac:spMkLst>
            <pc:docMk/>
            <pc:sldMk cId="0" sldId="291"/>
            <ac:spMk id="348" creationId="{00000000-0000-0000-0000-000000000000}"/>
          </ac:spMkLst>
        </pc:spChg>
        <pc:spChg chg="mod">
          <ac:chgData name="Growth Beans" userId="yHEGMuHScHrmmX9n1viZyo8Bqt9Dj30RUPGmbOleGYU=" providerId="None" clId="Web-{A99BCA2D-A028-423B-A78E-721024DC2F63}" dt="2021-08-05T13:54:20.262" v="53" actId="1076"/>
          <ac:spMkLst>
            <pc:docMk/>
            <pc:sldMk cId="0" sldId="291"/>
            <ac:spMk id="349" creationId="{00000000-0000-0000-0000-000000000000}"/>
          </ac:spMkLst>
        </pc:spChg>
        <pc:spChg chg="mod">
          <ac:chgData name="Growth Beans" userId="yHEGMuHScHrmmX9n1viZyo8Bqt9Dj30RUPGmbOleGYU=" providerId="None" clId="Web-{A99BCA2D-A028-423B-A78E-721024DC2F63}" dt="2021-08-05T13:52:24.103" v="6" actId="1076"/>
          <ac:spMkLst>
            <pc:docMk/>
            <pc:sldMk cId="0" sldId="291"/>
            <ac:spMk id="350" creationId="{00000000-0000-0000-0000-000000000000}"/>
          </ac:spMkLst>
        </pc:spChg>
        <pc:spChg chg="mod">
          <ac:chgData name="Growth Beans" userId="yHEGMuHScHrmmX9n1viZyo8Bqt9Dj30RUPGmbOleGYU=" providerId="None" clId="Web-{A99BCA2D-A028-423B-A78E-721024DC2F63}" dt="2021-08-05T13:52:24.103" v="7" actId="1076"/>
          <ac:spMkLst>
            <pc:docMk/>
            <pc:sldMk cId="0" sldId="291"/>
            <ac:spMk id="351" creationId="{00000000-0000-0000-0000-000000000000}"/>
          </ac:spMkLst>
        </pc:spChg>
        <pc:spChg chg="del">
          <ac:chgData name="Growth Beans" userId="yHEGMuHScHrmmX9n1viZyo8Bqt9Dj30RUPGmbOleGYU=" providerId="None" clId="Web-{A99BCA2D-A028-423B-A78E-721024DC2F63}" dt="2021-08-05T13:57:59.031" v="136"/>
          <ac:spMkLst>
            <pc:docMk/>
            <pc:sldMk cId="0" sldId="291"/>
            <ac:spMk id="352" creationId="{00000000-0000-0000-0000-000000000000}"/>
          </ac:spMkLst>
        </pc:spChg>
      </pc:sldChg>
      <pc:sldChg chg="add del replId">
        <pc:chgData name="Growth Beans" userId="yHEGMuHScHrmmX9n1viZyo8Bqt9Dj30RUPGmbOleGYU=" providerId="None" clId="Web-{A99BCA2D-A028-423B-A78E-721024DC2F63}" dt="2021-08-05T14:04:03.522" v="301"/>
        <pc:sldMkLst>
          <pc:docMk/>
          <pc:sldMk cId="2548413650" sldId="294"/>
        </pc:sldMkLst>
      </pc:sldChg>
      <pc:sldChg chg="addSp delSp modSp add ord replId">
        <pc:chgData name="Growth Beans" userId="yHEGMuHScHrmmX9n1viZyo8Bqt9Dj30RUPGmbOleGYU=" providerId="None" clId="Web-{A99BCA2D-A028-423B-A78E-721024DC2F63}" dt="2021-08-05T14:13:29.533" v="446"/>
        <pc:sldMkLst>
          <pc:docMk/>
          <pc:sldMk cId="3982285177" sldId="295"/>
        </pc:sldMkLst>
        <pc:spChg chg="add del">
          <ac:chgData name="Growth Beans" userId="yHEGMuHScHrmmX9n1viZyo8Bqt9Dj30RUPGmbOleGYU=" providerId="None" clId="Web-{A99BCA2D-A028-423B-A78E-721024DC2F63}" dt="2021-08-05T14:11:27.890" v="376"/>
          <ac:spMkLst>
            <pc:docMk/>
            <pc:sldMk cId="3982285177" sldId="295"/>
            <ac:spMk id="5" creationId="{B468CCE4-DC0A-4A33-BF61-B70B2C39F574}"/>
          </ac:spMkLst>
        </pc:spChg>
        <pc:spChg chg="add mod">
          <ac:chgData name="Growth Beans" userId="yHEGMuHScHrmmX9n1viZyo8Bqt9Dj30RUPGmbOleGYU=" providerId="None" clId="Web-{A99BCA2D-A028-423B-A78E-721024DC2F63}" dt="2021-08-05T14:13:16.064" v="445" actId="1076"/>
          <ac:spMkLst>
            <pc:docMk/>
            <pc:sldMk cId="3982285177" sldId="295"/>
            <ac:spMk id="6" creationId="{FB7F3410-16F8-4D1B-B40D-E797CB0EB12C}"/>
          </ac:spMkLst>
        </pc:spChg>
        <pc:spChg chg="mod">
          <ac:chgData name="Growth Beans" userId="yHEGMuHScHrmmX9n1viZyo8Bqt9Dj30RUPGmbOleGYU=" providerId="None" clId="Web-{A99BCA2D-A028-423B-A78E-721024DC2F63}" dt="2021-08-05T13:59:24.689" v="170" actId="20577"/>
          <ac:spMkLst>
            <pc:docMk/>
            <pc:sldMk cId="3982285177" sldId="295"/>
            <ac:spMk id="10" creationId="{F23B07AA-3B4A-4993-82B1-98E9BFEE6E35}"/>
          </ac:spMkLst>
        </pc:spChg>
        <pc:spChg chg="add mod">
          <ac:chgData name="Growth Beans" userId="yHEGMuHScHrmmX9n1viZyo8Bqt9Dj30RUPGmbOleGYU=" providerId="None" clId="Web-{A99BCA2D-A028-423B-A78E-721024DC2F63}" dt="2021-08-05T13:59:54.549" v="181" actId="20577"/>
          <ac:spMkLst>
            <pc:docMk/>
            <pc:sldMk cId="3982285177" sldId="295"/>
            <ac:spMk id="11" creationId="{0DAA9A3A-3936-4791-96FC-3DB8C621CB28}"/>
          </ac:spMkLst>
        </pc:spChg>
        <pc:spChg chg="mod">
          <ac:chgData name="Growth Beans" userId="yHEGMuHScHrmmX9n1viZyo8Bqt9Dj30RUPGmbOleGYU=" providerId="None" clId="Web-{A99BCA2D-A028-423B-A78E-721024DC2F63}" dt="2021-08-05T14:12:25.438" v="398" actId="14100"/>
          <ac:spMkLst>
            <pc:docMk/>
            <pc:sldMk cId="3982285177" sldId="295"/>
            <ac:spMk id="12" creationId="{0213D7E3-21A5-46E6-9F91-69C8951B4F56}"/>
          </ac:spMkLst>
        </pc:spChg>
        <pc:spChg chg="mod">
          <ac:chgData name="Growth Beans" userId="yHEGMuHScHrmmX9n1viZyo8Bqt9Dj30RUPGmbOleGYU=" providerId="None" clId="Web-{A99BCA2D-A028-423B-A78E-721024DC2F63}" dt="2021-08-05T14:12:02.828" v="395" actId="1076"/>
          <ac:spMkLst>
            <pc:docMk/>
            <pc:sldMk cId="3982285177" sldId="295"/>
            <ac:spMk id="13" creationId="{2CB1A4F2-C4F2-4801-B942-4018641D2BF2}"/>
          </ac:spMkLst>
        </pc:spChg>
        <pc:spChg chg="add mod">
          <ac:chgData name="Growth Beans" userId="yHEGMuHScHrmmX9n1viZyo8Bqt9Dj30RUPGmbOleGYU=" providerId="None" clId="Web-{A99BCA2D-A028-423B-A78E-721024DC2F63}" dt="2021-08-05T14:00:37.972" v="234" actId="20577"/>
          <ac:spMkLst>
            <pc:docMk/>
            <pc:sldMk cId="3982285177" sldId="295"/>
            <ac:spMk id="14" creationId="{9F42D277-F62F-4DD1-9352-292008E2344B}"/>
          </ac:spMkLst>
        </pc:spChg>
        <pc:spChg chg="add mod">
          <ac:chgData name="Growth Beans" userId="yHEGMuHScHrmmX9n1viZyo8Bqt9Dj30RUPGmbOleGYU=" providerId="None" clId="Web-{A99BCA2D-A028-423B-A78E-721024DC2F63}" dt="2021-08-05T14:12:51.438" v="439" actId="20577"/>
          <ac:spMkLst>
            <pc:docMk/>
            <pc:sldMk cId="3982285177" sldId="295"/>
            <ac:spMk id="15" creationId="{0F548447-0064-4A23-A0A0-6FF3CF807E61}"/>
          </ac:spMkLst>
        </pc:spChg>
        <pc:spChg chg="mod">
          <ac:chgData name="Growth Beans" userId="yHEGMuHScHrmmX9n1viZyo8Bqt9Dj30RUPGmbOleGYU=" providerId="None" clId="Web-{A99BCA2D-A028-423B-A78E-721024DC2F63}" dt="2021-08-05T14:12:02.812" v="394" actId="1076"/>
          <ac:spMkLst>
            <pc:docMk/>
            <pc:sldMk cId="3982285177" sldId="295"/>
            <ac:spMk id="349" creationId="{00000000-0000-0000-0000-000000000000}"/>
          </ac:spMkLst>
        </pc:spChg>
        <pc:spChg chg="del">
          <ac:chgData name="Growth Beans" userId="yHEGMuHScHrmmX9n1viZyo8Bqt9Dj30RUPGmbOleGYU=" providerId="None" clId="Web-{A99BCA2D-A028-423B-A78E-721024DC2F63}" dt="2021-08-05T14:00:10.596" v="213"/>
          <ac:spMkLst>
            <pc:docMk/>
            <pc:sldMk cId="3982285177" sldId="295"/>
            <ac:spMk id="350" creationId="{00000000-0000-0000-0000-000000000000}"/>
          </ac:spMkLst>
        </pc:spChg>
        <pc:spChg chg="del">
          <ac:chgData name="Growth Beans" userId="yHEGMuHScHrmmX9n1viZyo8Bqt9Dj30RUPGmbOleGYU=" providerId="None" clId="Web-{A99BCA2D-A028-423B-A78E-721024DC2F63}" dt="2021-08-05T14:00:10.596" v="212"/>
          <ac:spMkLst>
            <pc:docMk/>
            <pc:sldMk cId="3982285177" sldId="295"/>
            <ac:spMk id="351" creationId="{00000000-0000-0000-0000-000000000000}"/>
          </ac:spMkLst>
        </pc:spChg>
        <pc:cxnChg chg="add del">
          <ac:chgData name="Growth Beans" userId="yHEGMuHScHrmmX9n1viZyo8Bqt9Dj30RUPGmbOleGYU=" providerId="None" clId="Web-{A99BCA2D-A028-423B-A78E-721024DC2F63}" dt="2021-08-05T14:01:20.441" v="239"/>
          <ac:cxnSpMkLst>
            <pc:docMk/>
            <pc:sldMk cId="3982285177" sldId="295"/>
            <ac:cxnSpMk id="2" creationId="{5F305C38-B394-4FA9-A62D-BFD09C95E241}"/>
          </ac:cxnSpMkLst>
        </pc:cxnChg>
        <pc:cxnChg chg="add mod">
          <ac:chgData name="Growth Beans" userId="yHEGMuHScHrmmX9n1viZyo8Bqt9Dj30RUPGmbOleGYU=" providerId="None" clId="Web-{A99BCA2D-A028-423B-A78E-721024DC2F63}" dt="2021-08-05T14:01:06.316" v="238" actId="14100"/>
          <ac:cxnSpMkLst>
            <pc:docMk/>
            <pc:sldMk cId="3982285177" sldId="295"/>
            <ac:cxnSpMk id="3" creationId="{461A13BC-E929-40E3-AC62-1360BF1C6660}"/>
          </ac:cxnSpMkLst>
        </pc:cxnChg>
        <pc:cxnChg chg="add mod">
          <ac:chgData name="Growth Beans" userId="yHEGMuHScHrmmX9n1viZyo8Bqt9Dj30RUPGmbOleGYU=" providerId="None" clId="Web-{A99BCA2D-A028-423B-A78E-721024DC2F63}" dt="2021-08-05T14:12:43" v="414" actId="14100"/>
          <ac:cxnSpMkLst>
            <pc:docMk/>
            <pc:sldMk cId="3982285177" sldId="295"/>
            <ac:cxnSpMk id="4" creationId="{AC5AB7EA-E8EE-415E-B0B3-7200C742E782}"/>
          </ac:cxnSpMkLst>
        </pc:cxnChg>
      </pc:sldChg>
      <pc:sldChg chg="addSp delSp modSp new">
        <pc:chgData name="Growth Beans" userId="yHEGMuHScHrmmX9n1viZyo8Bqt9Dj30RUPGmbOleGYU=" providerId="None" clId="Web-{A99BCA2D-A028-423B-A78E-721024DC2F63}" dt="2021-08-05T14:16:16.989" v="519" actId="20577"/>
        <pc:sldMkLst>
          <pc:docMk/>
          <pc:sldMk cId="604852477" sldId="296"/>
        </pc:sldMkLst>
        <pc:spChg chg="mod">
          <ac:chgData name="Growth Beans" userId="yHEGMuHScHrmmX9n1viZyo8Bqt9Dj30RUPGmbOleGYU=" providerId="None" clId="Web-{A99BCA2D-A028-423B-A78E-721024DC2F63}" dt="2021-08-05T14:16:16.989" v="519" actId="20577"/>
          <ac:spMkLst>
            <pc:docMk/>
            <pc:sldMk cId="604852477" sldId="296"/>
            <ac:spMk id="2" creationId="{29C118CF-4A70-4303-86FC-030266B8F1EB}"/>
          </ac:spMkLst>
        </pc:spChg>
        <pc:spChg chg="del">
          <ac:chgData name="Growth Beans" userId="yHEGMuHScHrmmX9n1viZyo8Bqt9Dj30RUPGmbOleGYU=" providerId="None" clId="Web-{A99BCA2D-A028-423B-A78E-721024DC2F63}" dt="2021-08-05T14:15:08.691" v="464"/>
          <ac:spMkLst>
            <pc:docMk/>
            <pc:sldMk cId="604852477" sldId="296"/>
            <ac:spMk id="3" creationId="{61797A65-6528-4954-B93A-EA86885FAB03}"/>
          </ac:spMkLst>
        </pc:spChg>
        <pc:graphicFrameChg chg="add mod modGraphic">
          <ac:chgData name="Growth Beans" userId="yHEGMuHScHrmmX9n1viZyo8Bqt9Dj30RUPGmbOleGYU=" providerId="None" clId="Web-{A99BCA2D-A028-423B-A78E-721024DC2F63}" dt="2021-08-05T14:15:28.378" v="472"/>
          <ac:graphicFrameMkLst>
            <pc:docMk/>
            <pc:sldMk cId="604852477" sldId="296"/>
            <ac:graphicFrameMk id="5" creationId="{CC24B1D0-EA5E-4999-9354-1890C5078A28}"/>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spPr>
            <a:ln>
              <a:noFill/>
            </a:ln>
          </c:spPr>
          <c:dPt>
            <c:idx val="0"/>
            <c:bubble3D val="0"/>
            <c:spPr>
              <a:solidFill>
                <a:srgbClr val="FFC000"/>
              </a:solidFill>
              <a:ln w="19050">
                <a:noFill/>
              </a:ln>
              <a:effectLst/>
            </c:spPr>
            <c:extLst>
              <c:ext xmlns:c16="http://schemas.microsoft.com/office/drawing/2014/chart" uri="{C3380CC4-5D6E-409C-BE32-E72D297353CC}">
                <c16:uniqueId val="{00000001-1085-47FC-A954-5EE702A5B709}"/>
              </c:ext>
            </c:extLst>
          </c:dPt>
          <c:dPt>
            <c:idx val="1"/>
            <c:bubble3D val="0"/>
            <c:spPr>
              <a:solidFill>
                <a:srgbClr val="92D050"/>
              </a:solidFill>
              <a:ln w="19050">
                <a:noFill/>
              </a:ln>
              <a:effectLst/>
            </c:spPr>
            <c:extLst>
              <c:ext xmlns:c16="http://schemas.microsoft.com/office/drawing/2014/chart" uri="{C3380CC4-5D6E-409C-BE32-E72D297353CC}">
                <c16:uniqueId val="{00000003-1085-47FC-A954-5EE702A5B709}"/>
              </c:ext>
            </c:extLst>
          </c:dPt>
          <c:dPt>
            <c:idx val="2"/>
            <c:bubble3D val="0"/>
            <c:spPr>
              <a:solidFill>
                <a:srgbClr val="43682B"/>
              </a:solidFill>
              <a:ln w="19050">
                <a:noFill/>
              </a:ln>
              <a:effectLst/>
            </c:spPr>
            <c:extLst>
              <c:ext xmlns:c16="http://schemas.microsoft.com/office/drawing/2014/chart" uri="{C3380CC4-5D6E-409C-BE32-E72D297353CC}">
                <c16:uniqueId val="{00000005-1085-47FC-A954-5EE702A5B709}"/>
              </c:ext>
            </c:extLst>
          </c:dPt>
          <c:dPt>
            <c:idx val="3"/>
            <c:bubble3D val="0"/>
            <c:spPr>
              <a:solidFill>
                <a:srgbClr val="7030A0"/>
              </a:solidFill>
              <a:ln w="19050">
                <a:noFill/>
              </a:ln>
              <a:effectLst/>
            </c:spPr>
            <c:extLst>
              <c:ext xmlns:c16="http://schemas.microsoft.com/office/drawing/2014/chart" uri="{C3380CC4-5D6E-409C-BE32-E72D297353CC}">
                <c16:uniqueId val="{00000007-1085-47FC-A954-5EE702A5B709}"/>
              </c:ext>
            </c:extLst>
          </c:dPt>
          <c:dPt>
            <c:idx val="4"/>
            <c:bubble3D val="0"/>
            <c:spPr>
              <a:solidFill>
                <a:schemeClr val="tx2">
                  <a:lumMod val="50000"/>
                </a:schemeClr>
              </a:solidFill>
              <a:ln w="19050">
                <a:noFill/>
              </a:ln>
              <a:effectLst/>
            </c:spPr>
            <c:extLst>
              <c:ext xmlns:c16="http://schemas.microsoft.com/office/drawing/2014/chart" uri="{C3380CC4-5D6E-409C-BE32-E72D297353CC}">
                <c16:uniqueId val="{00000009-1085-47FC-A954-5EE702A5B709}"/>
              </c:ext>
            </c:extLst>
          </c:dPt>
          <c:dPt>
            <c:idx val="5"/>
            <c:bubble3D val="0"/>
            <c:spPr>
              <a:solidFill>
                <a:srgbClr val="FF0000"/>
              </a:solidFill>
              <a:ln w="19050">
                <a:noFill/>
              </a:ln>
              <a:effectLst/>
            </c:spPr>
            <c:extLst>
              <c:ext xmlns:c16="http://schemas.microsoft.com/office/drawing/2014/chart" uri="{C3380CC4-5D6E-409C-BE32-E72D297353CC}">
                <c16:uniqueId val="{0000000B-1085-47FC-A954-5EE702A5B709}"/>
              </c:ext>
            </c:extLst>
          </c:dPt>
          <c:dPt>
            <c:idx val="6"/>
            <c:bubble3D val="0"/>
            <c:spPr>
              <a:solidFill>
                <a:srgbClr val="A9D18E"/>
              </a:solidFill>
              <a:ln w="19050">
                <a:noFill/>
              </a:ln>
              <a:effectLst/>
            </c:spPr>
            <c:extLst>
              <c:ext xmlns:c16="http://schemas.microsoft.com/office/drawing/2014/chart" uri="{C3380CC4-5D6E-409C-BE32-E72D297353CC}">
                <c16:uniqueId val="{0000000D-1085-47FC-A954-5EE702A5B709}"/>
              </c:ext>
            </c:extLst>
          </c:dPt>
          <c:val>
            <c:numRef>
              <c:f>Sheet1!$B$2:$B$8</c:f>
              <c:numCache>
                <c:formatCode>General</c:formatCode>
                <c:ptCount val="7"/>
                <c:pt idx="0">
                  <c:v>22.4</c:v>
                </c:pt>
                <c:pt idx="1">
                  <c:v>25.2</c:v>
                </c:pt>
                <c:pt idx="2">
                  <c:v>7.6</c:v>
                </c:pt>
                <c:pt idx="3">
                  <c:v>9.1999999999999993</c:v>
                </c:pt>
                <c:pt idx="4">
                  <c:v>11.2</c:v>
                </c:pt>
                <c:pt idx="5">
                  <c:v>16</c:v>
                </c:pt>
                <c:pt idx="6">
                  <c:v>8.4</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Sales</c:v>
                      </c:pt>
                    </c:strCache>
                  </c:strRef>
                </c15:tx>
              </c15:filteredSeriesTitle>
            </c:ext>
            <c:ext xmlns:c15="http://schemas.microsoft.com/office/drawing/2012/chart" uri="{02D57815-91ED-43cb-92C2-25804820EDAC}">
              <c15:filteredCategoryTitle>
                <c15:cat>
                  <c:strRef>
                    <c:extLst>
                      <c:ext uri="{02D57815-91ED-43cb-92C2-25804820EDAC}">
                        <c15:formulaRef>
                          <c15:sqref>Sheet1!$A$2:$A$8</c15:sqref>
                        </c15:formulaRef>
                      </c:ext>
                    </c:extLst>
                    <c:strCache>
                      <c:ptCount val="7"/>
                      <c:pt idx="0">
                        <c:v>CUBIC</c:v>
                      </c:pt>
                      <c:pt idx="1">
                        <c:v>BBR, BBR G1.1</c:v>
                      </c:pt>
                      <c:pt idx="2">
                        <c:v>YeAH</c:v>
                      </c:pt>
                      <c:pt idx="3">
                        <c:v>CTCP/Illinois</c:v>
                      </c:pt>
                      <c:pt idx="4">
                        <c:v>Others</c:v>
                      </c:pt>
                      <c:pt idx="5">
                        <c:v>Unknown</c:v>
                      </c:pt>
                      <c:pt idx="6">
                        <c:v>Unresponsive</c:v>
                      </c:pt>
                    </c:strCache>
                  </c:strRef>
                </c15:cat>
              </c15:filteredCategoryTitle>
            </c:ext>
            <c:ext xmlns:c16="http://schemas.microsoft.com/office/drawing/2014/chart" uri="{C3380CC4-5D6E-409C-BE32-E72D297353CC}">
              <c16:uniqueId val="{0000000E-1085-47FC-A954-5EE702A5B70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2309306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 name="Google Shape;4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73883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With this measurement strategy in place, we wanted to design a common network profile that will help us normalize an algorithms response. Due various reasons discussed in the paper, the final network profile is as follows:</a:t>
            </a:r>
          </a:p>
          <a:p>
            <a:endParaRPr lang="en-US" dirty="0"/>
          </a:p>
          <a:p>
            <a:r>
              <a:rPr lang="en-US" dirty="0"/>
              <a:t>[describe network profile]</a:t>
            </a:r>
          </a:p>
        </p:txBody>
      </p:sp>
      <p:sp>
        <p:nvSpPr>
          <p:cNvPr id="4" name="Slide Number Placeholder 3"/>
          <p:cNvSpPr>
            <a:spLocks noGrp="1"/>
          </p:cNvSpPr>
          <p:nvPr>
            <p:ph type="sldNum" sz="quarter" idx="5"/>
          </p:nvPr>
        </p:nvSpPr>
        <p:spPr/>
        <p:txBody>
          <a:bodyPr/>
          <a:lstStyle/>
          <a:p>
            <a:fld id="{F843A6AF-1DA5-4911-9408-A83E60C59965}" type="slidenum">
              <a:rPr lang="en-US" smtClean="0"/>
              <a:t>59</a:t>
            </a:fld>
            <a:endParaRPr lang="en-US"/>
          </a:p>
        </p:txBody>
      </p:sp>
    </p:spTree>
    <p:extLst>
      <p:ext uri="{BB962C8B-B14F-4D97-AF65-F5344CB8AC3E}">
        <p14:creationId xmlns:p14="http://schemas.microsoft.com/office/powerpoint/2010/main" val="3748451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 present the measurements produced for some common congestion control algorithms. As is clear from these graphs, we were able to differentiate between most of them based on the shape that they produce.</a:t>
            </a:r>
          </a:p>
          <a:p>
            <a:endParaRPr lang="en-US" dirty="0"/>
          </a:p>
          <a:p>
            <a:r>
              <a:rPr lang="en-US" dirty="0"/>
              <a:t>Our decision-tree-based classifier computes this shape and uses it to differentiate between congestion control algorithms.</a:t>
            </a:r>
          </a:p>
        </p:txBody>
      </p:sp>
      <p:sp>
        <p:nvSpPr>
          <p:cNvPr id="4" name="Slide Number Placeholder 3"/>
          <p:cNvSpPr>
            <a:spLocks noGrp="1"/>
          </p:cNvSpPr>
          <p:nvPr>
            <p:ph type="sldNum" sz="quarter" idx="5"/>
          </p:nvPr>
        </p:nvSpPr>
        <p:spPr/>
        <p:txBody>
          <a:bodyPr/>
          <a:lstStyle/>
          <a:p>
            <a:fld id="{F843A6AF-1DA5-4911-9408-A83E60C59965}" type="slidenum">
              <a:rPr lang="en-US" smtClean="0"/>
              <a:t>60</a:t>
            </a:fld>
            <a:endParaRPr lang="en-US"/>
          </a:p>
        </p:txBody>
      </p:sp>
    </p:spTree>
    <p:extLst>
      <p:ext uri="{BB962C8B-B14F-4D97-AF65-F5344CB8AC3E}">
        <p14:creationId xmlns:p14="http://schemas.microsoft.com/office/powerpoint/2010/main" val="3520411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49687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398819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620320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158119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38166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149409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726159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a:p>
        </p:txBody>
      </p:sp>
    </p:spTree>
    <p:extLst>
      <p:ext uri="{BB962C8B-B14F-4D97-AF65-F5344CB8AC3E}">
        <p14:creationId xmlns:p14="http://schemas.microsoft.com/office/powerpoint/2010/main" val="1345847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First, we needed a feature common to all measurements that would also be indicative of the controller's behaviors, and therefore help us differentiate between them. We settled on measuring the cwnd maintained by the sender every RTT since even though more recent controllers are not specifically window based, they all maintain a cap on the inflight packets that can be considered their effective cwnd.</a:t>
            </a:r>
          </a:p>
          <a:p>
            <a:endParaRPr lang="en-US" dirty="0"/>
          </a:p>
          <a:p>
            <a:r>
              <a:rPr lang="en-US" dirty="0"/>
              <a:t>how we measure the cwnd is as follows: &lt;explain cwnd measurement&gt;</a:t>
            </a:r>
          </a:p>
          <a:p>
            <a:endParaRPr lang="en-US" dirty="0"/>
          </a:p>
        </p:txBody>
      </p:sp>
      <p:sp>
        <p:nvSpPr>
          <p:cNvPr id="4" name="Slide Number Placeholder 3"/>
          <p:cNvSpPr>
            <a:spLocks noGrp="1"/>
          </p:cNvSpPr>
          <p:nvPr>
            <p:ph type="sldNum" sz="quarter" idx="5"/>
          </p:nvPr>
        </p:nvSpPr>
        <p:spPr/>
        <p:txBody>
          <a:bodyPr/>
          <a:lstStyle/>
          <a:p>
            <a:fld id="{F843A6AF-1DA5-4911-9408-A83E60C59965}" type="slidenum">
              <a:rPr lang="en-US" smtClean="0"/>
              <a:t>57</a:t>
            </a:fld>
            <a:endParaRPr lang="en-US"/>
          </a:p>
        </p:txBody>
      </p:sp>
    </p:spTree>
    <p:extLst>
      <p:ext uri="{BB962C8B-B14F-4D97-AF65-F5344CB8AC3E}">
        <p14:creationId xmlns:p14="http://schemas.microsoft.com/office/powerpoint/2010/main" val="714360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First, we needed a feature common to all measurements that would also be indicative of the controller's behaviors, and therefore help us differentiate between them. We settled on measuring the cwnd maintained by the sender every RTT since even though more recent controllers are not specifically window based, they all maintain a cap on the inflight packets that can be considered their effective cwnd.</a:t>
            </a:r>
          </a:p>
          <a:p>
            <a:endParaRPr lang="en-US" dirty="0"/>
          </a:p>
          <a:p>
            <a:r>
              <a:rPr lang="en-US" dirty="0"/>
              <a:t>how we measure the cwnd is as follows: &lt;explain cwnd measurement&gt;</a:t>
            </a:r>
          </a:p>
          <a:p>
            <a:endParaRPr lang="en-US" dirty="0"/>
          </a:p>
        </p:txBody>
      </p:sp>
      <p:sp>
        <p:nvSpPr>
          <p:cNvPr id="4" name="Slide Number Placeholder 3"/>
          <p:cNvSpPr>
            <a:spLocks noGrp="1"/>
          </p:cNvSpPr>
          <p:nvPr>
            <p:ph type="sldNum" sz="quarter" idx="5"/>
          </p:nvPr>
        </p:nvSpPr>
        <p:spPr/>
        <p:txBody>
          <a:bodyPr/>
          <a:lstStyle/>
          <a:p>
            <a:fld id="{F843A6AF-1DA5-4911-9408-A83E60C59965}" type="slidenum">
              <a:rPr lang="en-US" smtClean="0"/>
              <a:t>58</a:t>
            </a:fld>
            <a:endParaRPr lang="en-US"/>
          </a:p>
        </p:txBody>
      </p:sp>
    </p:spTree>
    <p:extLst>
      <p:ext uri="{BB962C8B-B14F-4D97-AF65-F5344CB8AC3E}">
        <p14:creationId xmlns:p14="http://schemas.microsoft.com/office/powerpoint/2010/main" val="2716477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3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3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226AE2-BEC3-41A1-A98B-174CE28FF52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31131061-15B4-4BA2-83B1-40600E16FD8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BC4C84C-8051-4C76-8074-72C78A80EDBD}"/>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4938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4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9" name="Google Shape;29;p4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0" name="Google Shape;30;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4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3" name="Google Shape;33;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4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4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7" name="Google Shape;37;p4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4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9" name="Google Shape;39;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4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2" name="Google Shape;42;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4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5" name="Google Shape;45;p4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6" name="Google Shape;46;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extLst>
      <p:ext uri="{BB962C8B-B14F-4D97-AF65-F5344CB8AC3E}">
        <p14:creationId xmlns:p14="http://schemas.microsoft.com/office/powerpoint/2010/main" val="1015794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CCAD3-0001-4F4C-A469-DC369E2651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6129D1-B500-4238-91C6-89C6E74CF9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E230CB-35F5-4A5A-9687-69B182CD9B5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FCF50106-DC1B-4CC0-97C1-6027FE704E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3886FB-BBA4-4192-867C-5633766CC778}"/>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67885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chart" Target="../charts/chart1.xml"/><Relationship Id="rId4" Type="http://schemas.openxmlformats.org/officeDocument/2006/relationships/image" Target="../media/image14.png"/></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
          <p:cNvSpPr txBox="1">
            <a:spLocks noGrp="1"/>
          </p:cNvSpPr>
          <p:nvPr>
            <p:ph type="ctrTitle"/>
          </p:nvPr>
        </p:nvSpPr>
        <p:spPr>
          <a:xfrm>
            <a:off x="311700" y="1824307"/>
            <a:ext cx="8520600" cy="20526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11111"/>
              <a:buNone/>
            </a:pPr>
            <a:r>
              <a:rPr lang="en-US" b="1" dirty="0"/>
              <a:t>Lecture</a:t>
            </a:r>
            <a:r>
              <a:rPr lang="en-US" b="1" dirty="0">
                <a:latin typeface="Arial"/>
                <a:ea typeface="Arial"/>
                <a:cs typeface="Arial"/>
                <a:sym typeface="Arial"/>
              </a:rPr>
              <a:t> 2:</a:t>
            </a:r>
            <a:br>
              <a:rPr lang="en-US" b="1" dirty="0">
                <a:latin typeface="Arial"/>
                <a:ea typeface="Arial"/>
                <a:cs typeface="Arial"/>
                <a:sym typeface="Arial"/>
              </a:rPr>
            </a:br>
            <a:r>
              <a:rPr lang="en-US" b="1" dirty="0">
                <a:latin typeface="Arial"/>
                <a:ea typeface="Arial"/>
                <a:cs typeface="Arial"/>
                <a:sym typeface="Arial"/>
              </a:rPr>
              <a:t>Window-Based End-to-End</a:t>
            </a:r>
            <a:br>
              <a:rPr lang="en-US" b="1" dirty="0">
                <a:latin typeface="Arial"/>
                <a:ea typeface="Arial"/>
                <a:cs typeface="Arial"/>
                <a:sym typeface="Arial"/>
              </a:rPr>
            </a:br>
            <a:r>
              <a:rPr lang="en-US" b="1" dirty="0">
                <a:latin typeface="Arial"/>
                <a:ea typeface="Arial"/>
                <a:cs typeface="Arial"/>
                <a:sym typeface="Arial"/>
              </a:rPr>
              <a:t>Congestion Control</a:t>
            </a:r>
            <a:endParaRPr b="1" dirty="0">
              <a:latin typeface="Arial"/>
              <a:ea typeface="Arial"/>
              <a:cs typeface="Arial"/>
              <a:sym typeface="Arial"/>
            </a:endParaRPr>
          </a:p>
        </p:txBody>
      </p:sp>
      <p:sp>
        <p:nvSpPr>
          <p:cNvPr id="52" name="Google Shape;52;p1"/>
          <p:cNvSpPr txBox="1">
            <a:spLocks noGrp="1"/>
          </p:cNvSpPr>
          <p:nvPr>
            <p:ph type="subTitle" idx="1"/>
          </p:nvPr>
        </p:nvSpPr>
        <p:spPr>
          <a:xfrm>
            <a:off x="387375" y="34827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US" b="1" dirty="0">
                <a:latin typeface="Arial"/>
                <a:ea typeface="Arial"/>
                <a:cs typeface="Arial"/>
                <a:sym typeface="Arial"/>
              </a:rPr>
              <a:t>CS5229 Advanced Computer Networks</a:t>
            </a:r>
            <a:endParaRPr dirty="0">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1"/>
          <p:cNvSpPr txBox="1"/>
          <p:nvPr/>
        </p:nvSpPr>
        <p:spPr>
          <a:xfrm>
            <a:off x="311940" y="1545570"/>
            <a:ext cx="8520120" cy="2052360"/>
          </a:xfrm>
          <a:prstGeom prst="rect">
            <a:avLst/>
          </a:prstGeom>
          <a:noFill/>
          <a:ln>
            <a:noFill/>
          </a:ln>
        </p:spPr>
        <p:txBody>
          <a:bodyPr tIns="91440" bIns="91440" anchor="b">
            <a:normAutofit fontScale="77500" lnSpcReduction="20000"/>
          </a:bodyPr>
          <a:lstStyle/>
          <a:p>
            <a:pPr algn="ctr">
              <a:lnSpc>
                <a:spcPct val="100000"/>
              </a:lnSpc>
              <a:tabLst>
                <a:tab pos="0" algn="l"/>
              </a:tabLst>
            </a:pPr>
            <a:r>
              <a:rPr lang="en-US" sz="9600" b="0" strike="noStrike" spc="-1" dirty="0">
                <a:solidFill>
                  <a:srgbClr val="000000"/>
                </a:solidFill>
                <a:latin typeface="Arial"/>
                <a:ea typeface="Arial"/>
              </a:rPr>
              <a:t>Congestion Control from first principles</a:t>
            </a:r>
            <a:endParaRPr lang="en-IN" sz="9600" b="0" strike="noStrike" spc="-1" dirty="0">
              <a:solidFill>
                <a:srgbClr val="000000"/>
              </a:solidFill>
              <a:latin typeface="Arial"/>
            </a:endParaRPr>
          </a:p>
        </p:txBody>
      </p:sp>
      <p:sp>
        <p:nvSpPr>
          <p:cNvPr id="249"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8B38F6BA-B95E-4D87-8D84-71D4CCC34CCC}" type="slidenum">
              <a:rPr lang="en-US" sz="1000" b="0" strike="noStrike" spc="-1">
                <a:solidFill>
                  <a:srgbClr val="595959"/>
                </a:solidFill>
                <a:latin typeface="Arial"/>
                <a:ea typeface="Arial"/>
              </a:rPr>
              <a:t>10</a:t>
            </a:fld>
            <a:endParaRPr lang="en-IN" sz="1000" b="0" strike="noStrike" spc="-1">
              <a:latin typeface="Times New Roman"/>
            </a:endParaRPr>
          </a:p>
        </p:txBody>
      </p:sp>
    </p:spTree>
    <p:extLst>
      <p:ext uri="{BB962C8B-B14F-4D97-AF65-F5344CB8AC3E}">
        <p14:creationId xmlns:p14="http://schemas.microsoft.com/office/powerpoint/2010/main" val="1557119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1606-6086-4E9E-A38F-D16AD150B5CE}"/>
              </a:ext>
            </a:extLst>
          </p:cNvPr>
          <p:cNvSpPr>
            <a:spLocks noGrp="1"/>
          </p:cNvSpPr>
          <p:nvPr>
            <p:ph type="title"/>
          </p:nvPr>
        </p:nvSpPr>
        <p:spPr>
          <a:xfrm>
            <a:off x="1483848" y="298858"/>
            <a:ext cx="6106176" cy="1100312"/>
          </a:xfrm>
        </p:spPr>
        <p:txBody>
          <a:bodyPr>
            <a:normAutofit fontScale="90000"/>
          </a:bodyPr>
          <a:lstStyle/>
          <a:p>
            <a:pPr algn="ctr"/>
            <a:r>
              <a:rPr lang="en-US" sz="4400" dirty="0"/>
              <a:t>Suppose you have a file to send from A to B</a:t>
            </a:r>
            <a:endParaRPr lang="en-SG" sz="4400" dirty="0"/>
          </a:p>
        </p:txBody>
      </p:sp>
      <p:sp>
        <p:nvSpPr>
          <p:cNvPr id="3" name="Line 1">
            <a:extLst>
              <a:ext uri="{FF2B5EF4-FFF2-40B4-BE49-F238E27FC236}">
                <a16:creationId xmlns:a16="http://schemas.microsoft.com/office/drawing/2014/main" id="{37C2BA1C-8E8D-4E08-93C8-30B56B184961}"/>
              </a:ext>
            </a:extLst>
          </p:cNvPr>
          <p:cNvSpPr/>
          <p:nvPr/>
        </p:nvSpPr>
        <p:spPr>
          <a:xfrm flipV="1">
            <a:off x="1974888" y="2692800"/>
            <a:ext cx="5491080" cy="43200"/>
          </a:xfrm>
          <a:prstGeom prst="line">
            <a:avLst/>
          </a:prstGeom>
          <a:ln w="63360">
            <a:solidFill>
              <a:srgbClr val="FF0000"/>
            </a:solidFill>
            <a:round/>
          </a:ln>
        </p:spPr>
        <p:style>
          <a:lnRef idx="1">
            <a:schemeClr val="accent1"/>
          </a:lnRef>
          <a:fillRef idx="0">
            <a:schemeClr val="accent1"/>
          </a:fillRef>
          <a:effectRef idx="0">
            <a:schemeClr val="accent1"/>
          </a:effectRef>
          <a:fontRef idx="minor"/>
        </p:style>
      </p:sp>
      <p:sp>
        <p:nvSpPr>
          <p:cNvPr id="4" name="CustomShape 2">
            <a:extLst>
              <a:ext uri="{FF2B5EF4-FFF2-40B4-BE49-F238E27FC236}">
                <a16:creationId xmlns:a16="http://schemas.microsoft.com/office/drawing/2014/main" id="{974C1A1A-2D5F-40A4-B837-40160E3B8AED}"/>
              </a:ext>
            </a:extLst>
          </p:cNvPr>
          <p:cNvSpPr/>
          <p:nvPr/>
        </p:nvSpPr>
        <p:spPr>
          <a:xfrm>
            <a:off x="1015128" y="217872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5" name="CustomShape 3">
            <a:extLst>
              <a:ext uri="{FF2B5EF4-FFF2-40B4-BE49-F238E27FC236}">
                <a16:creationId xmlns:a16="http://schemas.microsoft.com/office/drawing/2014/main" id="{D8BA3E08-E0F8-41D4-9483-FB3C18F9F0DA}"/>
              </a:ext>
            </a:extLst>
          </p:cNvPr>
          <p:cNvSpPr/>
          <p:nvPr/>
        </p:nvSpPr>
        <p:spPr>
          <a:xfrm>
            <a:off x="3140208" y="217872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6" name="CustomShape 4">
            <a:extLst>
              <a:ext uri="{FF2B5EF4-FFF2-40B4-BE49-F238E27FC236}">
                <a16:creationId xmlns:a16="http://schemas.microsoft.com/office/drawing/2014/main" id="{3F65F303-688B-49D3-BEA3-50585C79A72F}"/>
              </a:ext>
            </a:extLst>
          </p:cNvPr>
          <p:cNvSpPr/>
          <p:nvPr/>
        </p:nvSpPr>
        <p:spPr>
          <a:xfrm>
            <a:off x="5265288" y="213516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7" name="CustomShape 5">
            <a:extLst>
              <a:ext uri="{FF2B5EF4-FFF2-40B4-BE49-F238E27FC236}">
                <a16:creationId xmlns:a16="http://schemas.microsoft.com/office/drawing/2014/main" id="{49983B8C-AA2B-4F53-A2CF-2CDB239F9789}"/>
              </a:ext>
            </a:extLst>
          </p:cNvPr>
          <p:cNvSpPr/>
          <p:nvPr/>
        </p:nvSpPr>
        <p:spPr>
          <a:xfrm>
            <a:off x="7465968" y="213516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8" name="CustomShape 7">
            <a:extLst>
              <a:ext uri="{FF2B5EF4-FFF2-40B4-BE49-F238E27FC236}">
                <a16:creationId xmlns:a16="http://schemas.microsoft.com/office/drawing/2014/main" id="{502BE3F4-EFB7-45F8-B2DD-759160093498}"/>
              </a:ext>
            </a:extLst>
          </p:cNvPr>
          <p:cNvSpPr/>
          <p:nvPr/>
        </p:nvSpPr>
        <p:spPr>
          <a:xfrm>
            <a:off x="1165968" y="1347480"/>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A</a:t>
            </a:r>
            <a:endParaRPr lang="en-IN" sz="4800" b="0" strike="noStrike" spc="-1">
              <a:latin typeface="Arial"/>
            </a:endParaRPr>
          </a:p>
        </p:txBody>
      </p:sp>
      <p:sp>
        <p:nvSpPr>
          <p:cNvPr id="9" name="CustomShape 8">
            <a:extLst>
              <a:ext uri="{FF2B5EF4-FFF2-40B4-BE49-F238E27FC236}">
                <a16:creationId xmlns:a16="http://schemas.microsoft.com/office/drawing/2014/main" id="{3F85E011-45D2-4DA4-950D-655FE85984B6}"/>
              </a:ext>
            </a:extLst>
          </p:cNvPr>
          <p:cNvSpPr/>
          <p:nvPr/>
        </p:nvSpPr>
        <p:spPr>
          <a:xfrm>
            <a:off x="7616808" y="1304280"/>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B</a:t>
            </a:r>
            <a:endParaRPr lang="en-IN" sz="4800" b="0" strike="noStrike" spc="-1">
              <a:latin typeface="Arial"/>
            </a:endParaRPr>
          </a:p>
        </p:txBody>
      </p:sp>
      <p:sp>
        <p:nvSpPr>
          <p:cNvPr id="11" name="CustomShape 2">
            <a:extLst>
              <a:ext uri="{FF2B5EF4-FFF2-40B4-BE49-F238E27FC236}">
                <a16:creationId xmlns:a16="http://schemas.microsoft.com/office/drawing/2014/main" id="{8BDF9789-7AD7-4D50-9E78-1DC60AA95708}"/>
              </a:ext>
            </a:extLst>
          </p:cNvPr>
          <p:cNvSpPr/>
          <p:nvPr/>
        </p:nvSpPr>
        <p:spPr>
          <a:xfrm>
            <a:off x="459540" y="3349748"/>
            <a:ext cx="8521776"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pPr>
            <a:r>
              <a:rPr lang="en-US" sz="4800" b="0" strike="noStrike" spc="-1" dirty="0">
                <a:solidFill>
                  <a:srgbClr val="FF0000"/>
                </a:solidFill>
                <a:latin typeface="URWBookmanL-Ligh"/>
                <a:ea typeface="Arial"/>
              </a:rPr>
              <a:t>You divide the file into packets</a:t>
            </a:r>
            <a:endParaRPr lang="en-IN" sz="4800" b="0" strike="noStrike" spc="-1" dirty="0">
              <a:latin typeface="Arial"/>
            </a:endParaRPr>
          </a:p>
        </p:txBody>
      </p:sp>
      <p:sp>
        <p:nvSpPr>
          <p:cNvPr id="12" name="CustomShape 2">
            <a:extLst>
              <a:ext uri="{FF2B5EF4-FFF2-40B4-BE49-F238E27FC236}">
                <a16:creationId xmlns:a16="http://schemas.microsoft.com/office/drawing/2014/main" id="{8BE8266E-3118-4B67-B5A2-895747EA710D}"/>
              </a:ext>
            </a:extLst>
          </p:cNvPr>
          <p:cNvSpPr/>
          <p:nvPr/>
        </p:nvSpPr>
        <p:spPr>
          <a:xfrm>
            <a:off x="311112" y="4038137"/>
            <a:ext cx="8521776" cy="64487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pPr>
            <a:r>
              <a:rPr lang="en-US" sz="3600" b="0" strike="noStrike" spc="-1" dirty="0">
                <a:solidFill>
                  <a:srgbClr val="FF0000"/>
                </a:solidFill>
                <a:latin typeface="URWBookmanL-Ligh"/>
                <a:ea typeface="Arial"/>
              </a:rPr>
              <a:t>How fast should you send the packets??</a:t>
            </a:r>
            <a:endParaRPr lang="en-IN" sz="3600" b="0" strike="noStrike" spc="-1" dirty="0">
              <a:latin typeface="Arial"/>
            </a:endParaRPr>
          </a:p>
        </p:txBody>
      </p:sp>
      <p:sp>
        <p:nvSpPr>
          <p:cNvPr id="10" name="Slide Number Placeholder 9"/>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202186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1606-6086-4E9E-A38F-D16AD150B5CE}"/>
              </a:ext>
            </a:extLst>
          </p:cNvPr>
          <p:cNvSpPr>
            <a:spLocks noGrp="1"/>
          </p:cNvSpPr>
          <p:nvPr>
            <p:ph type="title"/>
          </p:nvPr>
        </p:nvSpPr>
        <p:spPr>
          <a:xfrm>
            <a:off x="1483848" y="298858"/>
            <a:ext cx="6106176" cy="1100312"/>
          </a:xfrm>
        </p:spPr>
        <p:txBody>
          <a:bodyPr>
            <a:normAutofit fontScale="90000"/>
          </a:bodyPr>
          <a:lstStyle/>
          <a:p>
            <a:pPr algn="ctr"/>
            <a:r>
              <a:rPr lang="en-US" sz="4400" dirty="0"/>
              <a:t>Suppose you have a file to send from A to B</a:t>
            </a:r>
            <a:endParaRPr lang="en-SG" sz="4400" dirty="0"/>
          </a:p>
        </p:txBody>
      </p:sp>
      <p:sp>
        <p:nvSpPr>
          <p:cNvPr id="3" name="Line 1">
            <a:extLst>
              <a:ext uri="{FF2B5EF4-FFF2-40B4-BE49-F238E27FC236}">
                <a16:creationId xmlns:a16="http://schemas.microsoft.com/office/drawing/2014/main" id="{37C2BA1C-8E8D-4E08-93C8-30B56B184961}"/>
              </a:ext>
            </a:extLst>
          </p:cNvPr>
          <p:cNvSpPr/>
          <p:nvPr/>
        </p:nvSpPr>
        <p:spPr>
          <a:xfrm flipV="1">
            <a:off x="1974888" y="2692800"/>
            <a:ext cx="5491080" cy="43200"/>
          </a:xfrm>
          <a:prstGeom prst="line">
            <a:avLst/>
          </a:prstGeom>
          <a:ln w="63360">
            <a:solidFill>
              <a:srgbClr val="FF0000"/>
            </a:solidFill>
            <a:round/>
          </a:ln>
        </p:spPr>
        <p:style>
          <a:lnRef idx="1">
            <a:schemeClr val="accent1"/>
          </a:lnRef>
          <a:fillRef idx="0">
            <a:schemeClr val="accent1"/>
          </a:fillRef>
          <a:effectRef idx="0">
            <a:schemeClr val="accent1"/>
          </a:effectRef>
          <a:fontRef idx="minor"/>
        </p:style>
      </p:sp>
      <p:sp>
        <p:nvSpPr>
          <p:cNvPr id="4" name="CustomShape 2">
            <a:extLst>
              <a:ext uri="{FF2B5EF4-FFF2-40B4-BE49-F238E27FC236}">
                <a16:creationId xmlns:a16="http://schemas.microsoft.com/office/drawing/2014/main" id="{974C1A1A-2D5F-40A4-B837-40160E3B8AED}"/>
              </a:ext>
            </a:extLst>
          </p:cNvPr>
          <p:cNvSpPr/>
          <p:nvPr/>
        </p:nvSpPr>
        <p:spPr>
          <a:xfrm>
            <a:off x="1015128" y="217872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5" name="CustomShape 3">
            <a:extLst>
              <a:ext uri="{FF2B5EF4-FFF2-40B4-BE49-F238E27FC236}">
                <a16:creationId xmlns:a16="http://schemas.microsoft.com/office/drawing/2014/main" id="{D8BA3E08-E0F8-41D4-9483-FB3C18F9F0DA}"/>
              </a:ext>
            </a:extLst>
          </p:cNvPr>
          <p:cNvSpPr/>
          <p:nvPr/>
        </p:nvSpPr>
        <p:spPr>
          <a:xfrm>
            <a:off x="3140208" y="217872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6" name="CustomShape 4">
            <a:extLst>
              <a:ext uri="{FF2B5EF4-FFF2-40B4-BE49-F238E27FC236}">
                <a16:creationId xmlns:a16="http://schemas.microsoft.com/office/drawing/2014/main" id="{3F65F303-688B-49D3-BEA3-50585C79A72F}"/>
              </a:ext>
            </a:extLst>
          </p:cNvPr>
          <p:cNvSpPr/>
          <p:nvPr/>
        </p:nvSpPr>
        <p:spPr>
          <a:xfrm>
            <a:off x="5265288" y="213516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7" name="CustomShape 5">
            <a:extLst>
              <a:ext uri="{FF2B5EF4-FFF2-40B4-BE49-F238E27FC236}">
                <a16:creationId xmlns:a16="http://schemas.microsoft.com/office/drawing/2014/main" id="{49983B8C-AA2B-4F53-A2CF-2CDB239F9789}"/>
              </a:ext>
            </a:extLst>
          </p:cNvPr>
          <p:cNvSpPr/>
          <p:nvPr/>
        </p:nvSpPr>
        <p:spPr>
          <a:xfrm>
            <a:off x="7465968" y="213516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8" name="CustomShape 7">
            <a:extLst>
              <a:ext uri="{FF2B5EF4-FFF2-40B4-BE49-F238E27FC236}">
                <a16:creationId xmlns:a16="http://schemas.microsoft.com/office/drawing/2014/main" id="{502BE3F4-EFB7-45F8-B2DD-759160093498}"/>
              </a:ext>
            </a:extLst>
          </p:cNvPr>
          <p:cNvSpPr/>
          <p:nvPr/>
        </p:nvSpPr>
        <p:spPr>
          <a:xfrm>
            <a:off x="1165968" y="1347480"/>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A</a:t>
            </a:r>
            <a:endParaRPr lang="en-IN" sz="4800" b="0" strike="noStrike" spc="-1">
              <a:latin typeface="Arial"/>
            </a:endParaRPr>
          </a:p>
        </p:txBody>
      </p:sp>
      <p:sp>
        <p:nvSpPr>
          <p:cNvPr id="9" name="CustomShape 8">
            <a:extLst>
              <a:ext uri="{FF2B5EF4-FFF2-40B4-BE49-F238E27FC236}">
                <a16:creationId xmlns:a16="http://schemas.microsoft.com/office/drawing/2014/main" id="{3F85E011-45D2-4DA4-950D-655FE85984B6}"/>
              </a:ext>
            </a:extLst>
          </p:cNvPr>
          <p:cNvSpPr/>
          <p:nvPr/>
        </p:nvSpPr>
        <p:spPr>
          <a:xfrm>
            <a:off x="7616808" y="1304280"/>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B</a:t>
            </a:r>
            <a:endParaRPr lang="en-IN" sz="4800" b="0" strike="noStrike" spc="-1">
              <a:latin typeface="Arial"/>
            </a:endParaRPr>
          </a:p>
        </p:txBody>
      </p:sp>
      <p:sp>
        <p:nvSpPr>
          <p:cNvPr id="11" name="CustomShape 2">
            <a:extLst>
              <a:ext uri="{FF2B5EF4-FFF2-40B4-BE49-F238E27FC236}">
                <a16:creationId xmlns:a16="http://schemas.microsoft.com/office/drawing/2014/main" id="{8BDF9789-7AD7-4D50-9E78-1DC60AA95708}"/>
              </a:ext>
            </a:extLst>
          </p:cNvPr>
          <p:cNvSpPr/>
          <p:nvPr/>
        </p:nvSpPr>
        <p:spPr>
          <a:xfrm>
            <a:off x="459540" y="3349748"/>
            <a:ext cx="8521776" cy="156820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pPr>
            <a:r>
              <a:rPr lang="en-US" sz="4800" b="0" strike="noStrike" spc="-1" dirty="0">
                <a:solidFill>
                  <a:srgbClr val="FF0000"/>
                </a:solidFill>
                <a:latin typeface="URWBookmanL-Ligh"/>
                <a:ea typeface="Arial"/>
              </a:rPr>
              <a:t>What happens if you send</a:t>
            </a:r>
          </a:p>
          <a:p>
            <a:pPr algn="ctr">
              <a:lnSpc>
                <a:spcPct val="100000"/>
              </a:lnSpc>
            </a:pPr>
            <a:r>
              <a:rPr lang="en-US" sz="4800" spc="-1" dirty="0">
                <a:solidFill>
                  <a:srgbClr val="FF0000"/>
                </a:solidFill>
                <a:latin typeface="URWBookmanL-Ligh"/>
              </a:rPr>
              <a:t>too many packets too quickly?</a:t>
            </a:r>
            <a:endParaRPr lang="en-IN" sz="4800" b="0" strike="noStrike" spc="-1" dirty="0">
              <a:latin typeface="Arial"/>
            </a:endParaRPr>
          </a:p>
        </p:txBody>
      </p:sp>
      <p:sp>
        <p:nvSpPr>
          <p:cNvPr id="10" name="Slide Number Placeholder 9"/>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531567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1606-6086-4E9E-A38F-D16AD150B5CE}"/>
              </a:ext>
            </a:extLst>
          </p:cNvPr>
          <p:cNvSpPr>
            <a:spLocks noGrp="1"/>
          </p:cNvSpPr>
          <p:nvPr>
            <p:ph type="title"/>
          </p:nvPr>
        </p:nvSpPr>
        <p:spPr>
          <a:xfrm>
            <a:off x="118872" y="445025"/>
            <a:ext cx="8713428" cy="1100312"/>
          </a:xfrm>
        </p:spPr>
        <p:txBody>
          <a:bodyPr>
            <a:normAutofit/>
          </a:bodyPr>
          <a:lstStyle/>
          <a:p>
            <a:pPr algn="ctr"/>
            <a:r>
              <a:rPr lang="en-US" sz="4400" dirty="0"/>
              <a:t>Sending data on the Internet</a:t>
            </a:r>
            <a:endParaRPr lang="en-SG" sz="4400" dirty="0"/>
          </a:p>
        </p:txBody>
      </p:sp>
      <p:sp>
        <p:nvSpPr>
          <p:cNvPr id="3" name="Line 1">
            <a:extLst>
              <a:ext uri="{FF2B5EF4-FFF2-40B4-BE49-F238E27FC236}">
                <a16:creationId xmlns:a16="http://schemas.microsoft.com/office/drawing/2014/main" id="{37C2BA1C-8E8D-4E08-93C8-30B56B184961}"/>
              </a:ext>
            </a:extLst>
          </p:cNvPr>
          <p:cNvSpPr/>
          <p:nvPr/>
        </p:nvSpPr>
        <p:spPr>
          <a:xfrm flipV="1">
            <a:off x="1974888" y="2692800"/>
            <a:ext cx="5491080" cy="43200"/>
          </a:xfrm>
          <a:prstGeom prst="line">
            <a:avLst/>
          </a:prstGeom>
          <a:ln w="63360">
            <a:solidFill>
              <a:srgbClr val="FF0000"/>
            </a:solidFill>
            <a:round/>
          </a:ln>
        </p:spPr>
        <p:style>
          <a:lnRef idx="1">
            <a:schemeClr val="accent1"/>
          </a:lnRef>
          <a:fillRef idx="0">
            <a:schemeClr val="accent1"/>
          </a:fillRef>
          <a:effectRef idx="0">
            <a:schemeClr val="accent1"/>
          </a:effectRef>
          <a:fontRef idx="minor"/>
        </p:style>
      </p:sp>
      <p:sp>
        <p:nvSpPr>
          <p:cNvPr id="4" name="CustomShape 2">
            <a:extLst>
              <a:ext uri="{FF2B5EF4-FFF2-40B4-BE49-F238E27FC236}">
                <a16:creationId xmlns:a16="http://schemas.microsoft.com/office/drawing/2014/main" id="{974C1A1A-2D5F-40A4-B837-40160E3B8AED}"/>
              </a:ext>
            </a:extLst>
          </p:cNvPr>
          <p:cNvSpPr/>
          <p:nvPr/>
        </p:nvSpPr>
        <p:spPr>
          <a:xfrm>
            <a:off x="1015128" y="217872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5" name="CustomShape 3">
            <a:extLst>
              <a:ext uri="{FF2B5EF4-FFF2-40B4-BE49-F238E27FC236}">
                <a16:creationId xmlns:a16="http://schemas.microsoft.com/office/drawing/2014/main" id="{D8BA3E08-E0F8-41D4-9483-FB3C18F9F0DA}"/>
              </a:ext>
            </a:extLst>
          </p:cNvPr>
          <p:cNvSpPr/>
          <p:nvPr/>
        </p:nvSpPr>
        <p:spPr>
          <a:xfrm>
            <a:off x="3140208" y="217872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6" name="CustomShape 4">
            <a:extLst>
              <a:ext uri="{FF2B5EF4-FFF2-40B4-BE49-F238E27FC236}">
                <a16:creationId xmlns:a16="http://schemas.microsoft.com/office/drawing/2014/main" id="{3F65F303-688B-49D3-BEA3-50585C79A72F}"/>
              </a:ext>
            </a:extLst>
          </p:cNvPr>
          <p:cNvSpPr/>
          <p:nvPr/>
        </p:nvSpPr>
        <p:spPr>
          <a:xfrm>
            <a:off x="5265288" y="213516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7" name="CustomShape 5">
            <a:extLst>
              <a:ext uri="{FF2B5EF4-FFF2-40B4-BE49-F238E27FC236}">
                <a16:creationId xmlns:a16="http://schemas.microsoft.com/office/drawing/2014/main" id="{49983B8C-AA2B-4F53-A2CF-2CDB239F9789}"/>
              </a:ext>
            </a:extLst>
          </p:cNvPr>
          <p:cNvSpPr/>
          <p:nvPr/>
        </p:nvSpPr>
        <p:spPr>
          <a:xfrm>
            <a:off x="7465968" y="213516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8" name="CustomShape 7">
            <a:extLst>
              <a:ext uri="{FF2B5EF4-FFF2-40B4-BE49-F238E27FC236}">
                <a16:creationId xmlns:a16="http://schemas.microsoft.com/office/drawing/2014/main" id="{502BE3F4-EFB7-45F8-B2DD-759160093498}"/>
              </a:ext>
            </a:extLst>
          </p:cNvPr>
          <p:cNvSpPr/>
          <p:nvPr/>
        </p:nvSpPr>
        <p:spPr>
          <a:xfrm>
            <a:off x="1165968" y="1347480"/>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dirty="0">
                <a:solidFill>
                  <a:srgbClr val="000000"/>
                </a:solidFill>
                <a:latin typeface="Arial"/>
                <a:ea typeface="Arial"/>
              </a:rPr>
              <a:t>A</a:t>
            </a:r>
            <a:endParaRPr lang="en-IN" sz="4800" b="0" strike="noStrike" spc="-1" dirty="0">
              <a:latin typeface="Arial"/>
            </a:endParaRPr>
          </a:p>
        </p:txBody>
      </p:sp>
      <p:sp>
        <p:nvSpPr>
          <p:cNvPr id="9" name="CustomShape 8">
            <a:extLst>
              <a:ext uri="{FF2B5EF4-FFF2-40B4-BE49-F238E27FC236}">
                <a16:creationId xmlns:a16="http://schemas.microsoft.com/office/drawing/2014/main" id="{3F85E011-45D2-4DA4-950D-655FE85984B6}"/>
              </a:ext>
            </a:extLst>
          </p:cNvPr>
          <p:cNvSpPr/>
          <p:nvPr/>
        </p:nvSpPr>
        <p:spPr>
          <a:xfrm>
            <a:off x="7616808" y="1304280"/>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B</a:t>
            </a:r>
            <a:endParaRPr lang="en-IN" sz="4800" b="0" strike="noStrike" spc="-1">
              <a:latin typeface="Arial"/>
            </a:endParaRPr>
          </a:p>
        </p:txBody>
      </p:sp>
      <p:sp>
        <p:nvSpPr>
          <p:cNvPr id="10" name="Rectangle 9">
            <a:extLst>
              <a:ext uri="{FF2B5EF4-FFF2-40B4-BE49-F238E27FC236}">
                <a16:creationId xmlns:a16="http://schemas.microsoft.com/office/drawing/2014/main" id="{16039646-EDE8-4F73-B722-4580639E90E8}"/>
              </a:ext>
            </a:extLst>
          </p:cNvPr>
          <p:cNvSpPr/>
          <p:nvPr/>
        </p:nvSpPr>
        <p:spPr>
          <a:xfrm>
            <a:off x="3880326" y="1583209"/>
            <a:ext cx="393192" cy="557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 name="Straight Arrow Connector 12">
            <a:extLst>
              <a:ext uri="{FF2B5EF4-FFF2-40B4-BE49-F238E27FC236}">
                <a16:creationId xmlns:a16="http://schemas.microsoft.com/office/drawing/2014/main" id="{7DCC5B12-324F-4380-A877-989AC687EC7C}"/>
              </a:ext>
            </a:extLst>
          </p:cNvPr>
          <p:cNvCxnSpPr/>
          <p:nvPr/>
        </p:nvCxnSpPr>
        <p:spPr>
          <a:xfrm flipH="1" flipV="1">
            <a:off x="4273518" y="2246481"/>
            <a:ext cx="199008" cy="334998"/>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5" name="CustomShape 7">
            <a:extLst>
              <a:ext uri="{FF2B5EF4-FFF2-40B4-BE49-F238E27FC236}">
                <a16:creationId xmlns:a16="http://schemas.microsoft.com/office/drawing/2014/main" id="{BC40A738-B830-4CEE-AC9F-0B28C1D9391F}"/>
              </a:ext>
            </a:extLst>
          </p:cNvPr>
          <p:cNvSpPr/>
          <p:nvPr/>
        </p:nvSpPr>
        <p:spPr>
          <a:xfrm>
            <a:off x="4273518" y="1673296"/>
            <a:ext cx="2486124" cy="46021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400" strike="noStrike" spc="-1" dirty="0">
                <a:solidFill>
                  <a:srgbClr val="000000"/>
                </a:solidFill>
                <a:latin typeface="Arial"/>
                <a:ea typeface="Arial"/>
              </a:rPr>
              <a:t>buffer</a:t>
            </a:r>
            <a:endParaRPr lang="en-IN" sz="2400" strike="noStrike" spc="-1" dirty="0">
              <a:latin typeface="Arial"/>
            </a:endParaRPr>
          </a:p>
        </p:txBody>
      </p:sp>
      <p:sp>
        <p:nvSpPr>
          <p:cNvPr id="14" name="CustomShape 2">
            <a:extLst>
              <a:ext uri="{FF2B5EF4-FFF2-40B4-BE49-F238E27FC236}">
                <a16:creationId xmlns:a16="http://schemas.microsoft.com/office/drawing/2014/main" id="{70D36BF2-6C8C-4F67-BF9C-8AAEC759AEDC}"/>
              </a:ext>
            </a:extLst>
          </p:cNvPr>
          <p:cNvSpPr/>
          <p:nvPr/>
        </p:nvSpPr>
        <p:spPr>
          <a:xfrm>
            <a:off x="311112" y="3387619"/>
            <a:ext cx="8521776"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pPr>
            <a:r>
              <a:rPr lang="en-US" sz="4800" b="0" strike="noStrike" spc="-1" dirty="0">
                <a:solidFill>
                  <a:srgbClr val="FF0000"/>
                </a:solidFill>
                <a:latin typeface="URWBookmanL-Ligh"/>
                <a:ea typeface="Arial"/>
              </a:rPr>
              <a:t>Buffer </a:t>
            </a:r>
            <a:r>
              <a:rPr lang="en-US" sz="4800" spc="-1" dirty="0">
                <a:solidFill>
                  <a:srgbClr val="FF0000"/>
                </a:solidFill>
                <a:latin typeface="URWBookmanL-Ligh"/>
              </a:rPr>
              <a:t>overflow </a:t>
            </a:r>
            <a:r>
              <a:rPr lang="en-SG" sz="4800" spc="-1" dirty="0">
                <a:solidFill>
                  <a:srgbClr val="FF0000"/>
                </a:solidFill>
                <a:latin typeface="URWBookmanL-Ligh"/>
                <a:sym typeface="Symbol" panose="05050102010706020507" pitchFamily="18" charset="2"/>
              </a:rPr>
              <a:t></a:t>
            </a:r>
            <a:r>
              <a:rPr lang="en-US" sz="4800" spc="-1" dirty="0">
                <a:solidFill>
                  <a:srgbClr val="FF0000"/>
                </a:solidFill>
                <a:latin typeface="URWBookmanL-Ligh"/>
              </a:rPr>
              <a:t> packet </a:t>
            </a:r>
            <a:r>
              <a:rPr lang="en-US" sz="4800" b="0" strike="noStrike" spc="-1" dirty="0">
                <a:solidFill>
                  <a:srgbClr val="FF0000"/>
                </a:solidFill>
                <a:latin typeface="URWBookmanL-Ligh"/>
                <a:ea typeface="Arial"/>
              </a:rPr>
              <a:t>drop</a:t>
            </a:r>
            <a:endParaRPr lang="en-IN" sz="4800" b="0" strike="noStrike" spc="-1" dirty="0">
              <a:latin typeface="Arial"/>
            </a:endParaRPr>
          </a:p>
        </p:txBody>
      </p:sp>
      <p:sp>
        <p:nvSpPr>
          <p:cNvPr id="11" name="Slide Number Placeholder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72469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1"/>
          <p:cNvSpPr txBox="1"/>
          <p:nvPr/>
        </p:nvSpPr>
        <p:spPr>
          <a:xfrm>
            <a:off x="311940" y="1545570"/>
            <a:ext cx="8520120" cy="2052360"/>
          </a:xfrm>
          <a:prstGeom prst="rect">
            <a:avLst/>
          </a:prstGeom>
          <a:noFill/>
          <a:ln>
            <a:noFill/>
          </a:ln>
        </p:spPr>
        <p:txBody>
          <a:bodyPr tIns="91440" bIns="91440" anchor="b">
            <a:normAutofit fontScale="70000" lnSpcReduction="20000"/>
          </a:bodyPr>
          <a:lstStyle/>
          <a:p>
            <a:pPr algn="ctr">
              <a:lnSpc>
                <a:spcPct val="100000"/>
              </a:lnSpc>
              <a:tabLst>
                <a:tab pos="0" algn="l"/>
              </a:tabLst>
            </a:pPr>
            <a:r>
              <a:rPr lang="en-US" sz="9600" b="0" strike="noStrike" spc="-1" dirty="0">
                <a:solidFill>
                  <a:srgbClr val="000000"/>
                </a:solidFill>
                <a:latin typeface="Arial"/>
                <a:ea typeface="Arial"/>
              </a:rPr>
              <a:t>What is a </a:t>
            </a:r>
            <a:br>
              <a:rPr lang="en-US" sz="9600" b="0" strike="noStrike" spc="-1" dirty="0">
                <a:solidFill>
                  <a:srgbClr val="000000"/>
                </a:solidFill>
                <a:latin typeface="Arial"/>
                <a:ea typeface="Arial"/>
              </a:rPr>
            </a:br>
            <a:r>
              <a:rPr lang="en-US" sz="9600" b="0" strike="noStrike" spc="-1" dirty="0">
                <a:solidFill>
                  <a:srgbClr val="000000"/>
                </a:solidFill>
                <a:latin typeface="Arial"/>
                <a:ea typeface="Arial"/>
              </a:rPr>
              <a:t>Congestion Collapse?</a:t>
            </a:r>
            <a:endParaRPr lang="en-IN" sz="9600" b="0" strike="noStrike" spc="-1" dirty="0">
              <a:solidFill>
                <a:srgbClr val="000000"/>
              </a:solidFill>
              <a:latin typeface="Arial"/>
            </a:endParaRPr>
          </a:p>
        </p:txBody>
      </p:sp>
      <p:sp>
        <p:nvSpPr>
          <p:cNvPr id="249"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8B38F6BA-B95E-4D87-8D84-71D4CCC34CCC}" type="slidenum">
              <a:rPr lang="en-US" sz="1000" b="0" strike="noStrike" spc="-1">
                <a:solidFill>
                  <a:srgbClr val="595959"/>
                </a:solidFill>
                <a:latin typeface="Arial"/>
                <a:ea typeface="Arial"/>
              </a:rPr>
              <a:t>14</a:t>
            </a:fld>
            <a:endParaRPr lang="en-IN" sz="1000" b="0" strike="noStrike" spc="-1">
              <a:latin typeface="Times New Roman"/>
            </a:endParaRPr>
          </a:p>
        </p:txBody>
      </p:sp>
    </p:spTree>
    <p:extLst>
      <p:ext uri="{BB962C8B-B14F-4D97-AF65-F5344CB8AC3E}">
        <p14:creationId xmlns:p14="http://schemas.microsoft.com/office/powerpoint/2010/main" val="1501806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extShape 1"/>
          <p:cNvSpPr txBox="1"/>
          <p:nvPr/>
        </p:nvSpPr>
        <p:spPr>
          <a:xfrm>
            <a:off x="325260" y="618696"/>
            <a:ext cx="8493480" cy="1301040"/>
          </a:xfrm>
          <a:prstGeom prst="rect">
            <a:avLst/>
          </a:prstGeom>
          <a:noFill/>
          <a:ln>
            <a:noFill/>
          </a:ln>
        </p:spPr>
        <p:txBody>
          <a:bodyPr tIns="91440" bIns="91440">
            <a:noAutofit/>
          </a:bodyPr>
          <a:lstStyle/>
          <a:p>
            <a:pPr algn="ctr">
              <a:lnSpc>
                <a:spcPct val="100000"/>
              </a:lnSpc>
            </a:pPr>
            <a:r>
              <a:rPr lang="en-US" sz="5400" b="0" strike="noStrike" spc="-1" dirty="0">
                <a:solidFill>
                  <a:srgbClr val="000000"/>
                </a:solidFill>
                <a:latin typeface="URWBookmanL-Ligh"/>
                <a:ea typeface="Arial"/>
              </a:rPr>
              <a:t>How do we set the rate?</a:t>
            </a:r>
            <a:endParaRPr lang="en-IN" sz="5400" b="0" strike="noStrike" spc="-1" dirty="0">
              <a:solidFill>
                <a:srgbClr val="000000"/>
              </a:solidFill>
              <a:latin typeface="Arial"/>
            </a:endParaRPr>
          </a:p>
        </p:txBody>
      </p:sp>
      <p:sp>
        <p:nvSpPr>
          <p:cNvPr id="358"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DA142693-940F-4E78-A3B7-E401451E0986}" type="slidenum">
              <a:rPr lang="en-US" sz="1000" b="0" strike="noStrike" spc="-1">
                <a:solidFill>
                  <a:srgbClr val="595959"/>
                </a:solidFill>
                <a:latin typeface="Arial"/>
                <a:ea typeface="Arial"/>
              </a:rPr>
              <a:t>15</a:t>
            </a:fld>
            <a:endParaRPr lang="en-IN" sz="1000" b="0" strike="noStrike" spc="-1">
              <a:latin typeface="Times New Roman"/>
            </a:endParaRPr>
          </a:p>
        </p:txBody>
      </p:sp>
      <p:sp>
        <p:nvSpPr>
          <p:cNvPr id="359" name="CustomShape 3"/>
          <p:cNvSpPr/>
          <p:nvPr/>
        </p:nvSpPr>
        <p:spPr>
          <a:xfrm>
            <a:off x="1060776" y="2142938"/>
            <a:ext cx="72781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743310" indent="-742950">
              <a:lnSpc>
                <a:spcPct val="100000"/>
              </a:lnSpc>
              <a:buClr>
                <a:srgbClr val="000000"/>
              </a:buClr>
              <a:buFont typeface="+mj-lt"/>
              <a:buAutoNum type="arabicPeriod"/>
            </a:pPr>
            <a:r>
              <a:rPr lang="en-US" sz="5400" b="0" strike="noStrike" spc="-1" dirty="0">
                <a:solidFill>
                  <a:srgbClr val="000000"/>
                </a:solidFill>
                <a:latin typeface="Arial"/>
                <a:ea typeface="Arial"/>
              </a:rPr>
              <a:t>Congestion Window</a:t>
            </a:r>
          </a:p>
          <a:p>
            <a:pPr marL="743310" indent="-742950">
              <a:lnSpc>
                <a:spcPct val="100000"/>
              </a:lnSpc>
              <a:buClr>
                <a:srgbClr val="000000"/>
              </a:buClr>
              <a:buFont typeface="+mj-lt"/>
              <a:buAutoNum type="arabicPeriod"/>
            </a:pPr>
            <a:r>
              <a:rPr lang="en-US" sz="5400" spc="-1" dirty="0">
                <a:latin typeface="Arial"/>
              </a:rPr>
              <a:t>Directly</a:t>
            </a:r>
            <a:endParaRPr lang="en-US" sz="5400" b="0" strike="noStrike" spc="-1" dirty="0">
              <a:latin typeface="Arial"/>
            </a:endParaRPr>
          </a:p>
        </p:txBody>
      </p:sp>
      <p:sp>
        <p:nvSpPr>
          <p:cNvPr id="5" name="CustomShape 2">
            <a:extLst>
              <a:ext uri="{FF2B5EF4-FFF2-40B4-BE49-F238E27FC236}">
                <a16:creationId xmlns:a16="http://schemas.microsoft.com/office/drawing/2014/main" id="{3F7C9E44-92A6-45EC-A9E4-532733314F4D}"/>
              </a:ext>
            </a:extLst>
          </p:cNvPr>
          <p:cNvSpPr/>
          <p:nvPr/>
        </p:nvSpPr>
        <p:spPr>
          <a:xfrm>
            <a:off x="1037593" y="3895810"/>
            <a:ext cx="7928349"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pPr>
            <a:r>
              <a:rPr lang="en-US" sz="4800" b="0" strike="noStrike" spc="-1" dirty="0">
                <a:solidFill>
                  <a:srgbClr val="FF0000"/>
                </a:solidFill>
                <a:latin typeface="URWBookmanL-Ligh"/>
                <a:ea typeface="Arial"/>
              </a:rPr>
              <a:t>Why congestion window</a:t>
            </a:r>
            <a:r>
              <a:rPr lang="en-US" sz="4800" spc="-1" dirty="0">
                <a:solidFill>
                  <a:srgbClr val="FF0000"/>
                </a:solidFill>
                <a:latin typeface="URWBookmanL-Ligh"/>
                <a:ea typeface="Arial"/>
              </a:rPr>
              <a:t>?</a:t>
            </a:r>
            <a:endParaRPr lang="en-IN" sz="4800" b="0" strike="noStrike" spc="-1" dirty="0">
              <a:latin typeface="Arial"/>
            </a:endParaRPr>
          </a:p>
        </p:txBody>
      </p:sp>
      <p:sp>
        <p:nvSpPr>
          <p:cNvPr id="2" name="Rectangle 1">
            <a:extLst>
              <a:ext uri="{FF2B5EF4-FFF2-40B4-BE49-F238E27FC236}">
                <a16:creationId xmlns:a16="http://schemas.microsoft.com/office/drawing/2014/main" id="{6291C07B-4094-48FE-AB4B-35EC8BF91117}"/>
              </a:ext>
            </a:extLst>
          </p:cNvPr>
          <p:cNvSpPr/>
          <p:nvPr/>
        </p:nvSpPr>
        <p:spPr>
          <a:xfrm>
            <a:off x="1801368" y="2231136"/>
            <a:ext cx="6400800" cy="74134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4" name="TextBox 3"/>
          <p:cNvSpPr txBox="1"/>
          <p:nvPr/>
        </p:nvSpPr>
        <p:spPr>
          <a:xfrm>
            <a:off x="6559957" y="1566102"/>
            <a:ext cx="2332653" cy="707886"/>
          </a:xfrm>
          <a:prstGeom prst="rect">
            <a:avLst/>
          </a:prstGeom>
          <a:noFill/>
        </p:spPr>
        <p:txBody>
          <a:bodyPr wrap="square" rtlCol="0">
            <a:spAutoFit/>
          </a:bodyPr>
          <a:lstStyle/>
          <a:p>
            <a:r>
              <a:rPr lang="en-US" sz="4000" dirty="0">
                <a:solidFill>
                  <a:srgbClr val="FF0000"/>
                </a:solidFill>
                <a:latin typeface="Courier New" panose="02070309020205020404" pitchFamily="49" charset="0"/>
                <a:cs typeface="Courier New" panose="02070309020205020404" pitchFamily="49" charset="0"/>
              </a:rPr>
              <a:t>“</a:t>
            </a:r>
            <a:r>
              <a:rPr lang="en-US" sz="4000" dirty="0" err="1">
                <a:solidFill>
                  <a:srgbClr val="FF0000"/>
                </a:solidFill>
                <a:latin typeface="Courier New" panose="02070309020205020404" pitchFamily="49" charset="0"/>
                <a:cs typeface="Courier New" panose="02070309020205020404" pitchFamily="49" charset="0"/>
              </a:rPr>
              <a:t>cwnd</a:t>
            </a:r>
            <a:r>
              <a:rPr lang="en-US" sz="4000" dirty="0">
                <a:solidFill>
                  <a:srgbClr val="FF0000"/>
                </a:solidFill>
                <a:latin typeface="Courier New" panose="02070309020205020404" pitchFamily="49" charset="0"/>
                <a:cs typeface="Courier New" panose="02070309020205020404" pitchFamily="49" charset="0"/>
              </a:rPr>
              <a:t>”</a:t>
            </a:r>
            <a:endParaRPr lang="en-SG" sz="40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30023433"/>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extShape 1"/>
          <p:cNvSpPr txBox="1"/>
          <p:nvPr/>
        </p:nvSpPr>
        <p:spPr>
          <a:xfrm>
            <a:off x="325260" y="203408"/>
            <a:ext cx="8493480" cy="1301040"/>
          </a:xfrm>
          <a:prstGeom prst="rect">
            <a:avLst/>
          </a:prstGeom>
          <a:noFill/>
          <a:ln>
            <a:noFill/>
          </a:ln>
        </p:spPr>
        <p:txBody>
          <a:bodyPr tIns="91440" bIns="91440">
            <a:noAutofit/>
          </a:bodyPr>
          <a:lstStyle/>
          <a:p>
            <a:pPr algn="ctr">
              <a:lnSpc>
                <a:spcPct val="100000"/>
              </a:lnSpc>
            </a:pPr>
            <a:r>
              <a:rPr lang="en-US" sz="5400" b="0" strike="noStrike" spc="-1" dirty="0">
                <a:solidFill>
                  <a:srgbClr val="000000"/>
                </a:solidFill>
                <a:latin typeface="URWBookmanL-Ligh"/>
                <a:ea typeface="Arial"/>
              </a:rPr>
              <a:t>What do we need to do</a:t>
            </a:r>
            <a:endParaRPr lang="en-IN" sz="5400" b="0" strike="noStrike" spc="-1" dirty="0">
              <a:solidFill>
                <a:srgbClr val="000000"/>
              </a:solidFill>
              <a:latin typeface="Arial"/>
            </a:endParaRPr>
          </a:p>
        </p:txBody>
      </p:sp>
      <p:sp>
        <p:nvSpPr>
          <p:cNvPr id="358"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DA142693-940F-4E78-A3B7-E401451E0986}" type="slidenum">
              <a:rPr lang="en-US" sz="1000" b="0" strike="noStrike" spc="-1">
                <a:solidFill>
                  <a:srgbClr val="595959"/>
                </a:solidFill>
                <a:latin typeface="Arial"/>
                <a:ea typeface="Arial"/>
              </a:rPr>
              <a:t>16</a:t>
            </a:fld>
            <a:endParaRPr lang="en-IN" sz="1000" b="0" strike="noStrike" spc="-1">
              <a:latin typeface="Times New Roman"/>
            </a:endParaRPr>
          </a:p>
        </p:txBody>
      </p:sp>
      <p:sp>
        <p:nvSpPr>
          <p:cNvPr id="359" name="CustomShape 3"/>
          <p:cNvSpPr/>
          <p:nvPr/>
        </p:nvSpPr>
        <p:spPr>
          <a:xfrm>
            <a:off x="1121328" y="1218923"/>
            <a:ext cx="5073013" cy="341486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743310" indent="-742950">
              <a:lnSpc>
                <a:spcPct val="100000"/>
              </a:lnSpc>
              <a:buClr>
                <a:srgbClr val="000000"/>
              </a:buClr>
              <a:buFont typeface="+mj-lt"/>
              <a:buAutoNum type="arabicPeriod"/>
            </a:pPr>
            <a:r>
              <a:rPr lang="en-US" sz="3600" b="0" strike="noStrike" spc="-1" dirty="0">
                <a:solidFill>
                  <a:srgbClr val="000000"/>
                </a:solidFill>
                <a:latin typeface="Arial"/>
                <a:ea typeface="Arial"/>
              </a:rPr>
              <a:t>Estimate the available bandwidth</a:t>
            </a:r>
          </a:p>
          <a:p>
            <a:pPr marL="743310" indent="-742950">
              <a:lnSpc>
                <a:spcPct val="100000"/>
              </a:lnSpc>
              <a:buClr>
                <a:srgbClr val="000000"/>
              </a:buClr>
              <a:buFont typeface="+mj-lt"/>
              <a:buAutoNum type="arabicPeriod"/>
            </a:pPr>
            <a:r>
              <a:rPr lang="en-US" sz="3600" spc="-1" dirty="0">
                <a:latin typeface="Arial"/>
                <a:ea typeface="Arial"/>
              </a:rPr>
              <a:t>Adapt to network changes</a:t>
            </a:r>
          </a:p>
          <a:p>
            <a:pPr marL="743310" indent="-742950">
              <a:lnSpc>
                <a:spcPct val="100000"/>
              </a:lnSpc>
              <a:buClr>
                <a:srgbClr val="000000"/>
              </a:buClr>
              <a:buFont typeface="+mj-lt"/>
              <a:buAutoNum type="arabicPeriod"/>
            </a:pPr>
            <a:r>
              <a:rPr lang="en-US" sz="3600" b="0" strike="noStrike" spc="-1" dirty="0">
                <a:solidFill>
                  <a:srgbClr val="000000"/>
                </a:solidFill>
                <a:latin typeface="Arial"/>
                <a:ea typeface="Arial"/>
              </a:rPr>
              <a:t>Deal with packet loss</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3" name="TextBox 2"/>
          <p:cNvSpPr txBox="1"/>
          <p:nvPr/>
        </p:nvSpPr>
        <p:spPr>
          <a:xfrm>
            <a:off x="6194548" y="1218923"/>
            <a:ext cx="2277981" cy="3539430"/>
          </a:xfrm>
          <a:prstGeom prst="rect">
            <a:avLst/>
          </a:prstGeom>
          <a:noFill/>
        </p:spPr>
        <p:txBody>
          <a:bodyPr wrap="square" rtlCol="0">
            <a:spAutoFit/>
          </a:bodyPr>
          <a:lstStyle/>
          <a:p>
            <a:pPr algn="ctr"/>
            <a:r>
              <a:rPr lang="en-US" sz="2800" b="1" dirty="0" err="1">
                <a:solidFill>
                  <a:srgbClr val="FF0000"/>
                </a:solidFill>
                <a:latin typeface="Courier New" panose="02070309020205020404" pitchFamily="49" charset="0"/>
                <a:cs typeface="Courier New" panose="02070309020205020404" pitchFamily="49" charset="0"/>
              </a:rPr>
              <a:t>cwnd</a:t>
            </a:r>
            <a:r>
              <a:rPr lang="en-US" sz="2800" dirty="0">
                <a:solidFill>
                  <a:srgbClr val="FF0000"/>
                </a:solidFill>
              </a:rPr>
              <a:t> can address all these problems and was easier to implement in old kernels</a:t>
            </a:r>
            <a:endParaRPr lang="en-SG" sz="2800" dirty="0">
              <a:solidFill>
                <a:srgbClr val="FF0000"/>
              </a:solidFill>
            </a:endParaRPr>
          </a:p>
        </p:txBody>
      </p:sp>
    </p:spTree>
    <p:extLst>
      <p:ext uri="{BB962C8B-B14F-4D97-AF65-F5344CB8AC3E}">
        <p14:creationId xmlns:p14="http://schemas.microsoft.com/office/powerpoint/2010/main" val="4080124857"/>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1"/>
          <p:cNvSpPr txBox="1"/>
          <p:nvPr/>
        </p:nvSpPr>
        <p:spPr>
          <a:xfrm>
            <a:off x="202212" y="578592"/>
            <a:ext cx="7030692" cy="795294"/>
          </a:xfrm>
          <a:prstGeom prst="rect">
            <a:avLst/>
          </a:prstGeom>
          <a:noFill/>
          <a:ln>
            <a:noFill/>
          </a:ln>
        </p:spPr>
        <p:txBody>
          <a:bodyPr tIns="91440" bIns="91440" anchor="b">
            <a:noAutofit/>
          </a:bodyPr>
          <a:lstStyle/>
          <a:p>
            <a:pPr algn="ctr">
              <a:lnSpc>
                <a:spcPct val="100000"/>
              </a:lnSpc>
              <a:tabLst>
                <a:tab pos="0" algn="l"/>
              </a:tabLst>
            </a:pPr>
            <a:r>
              <a:rPr lang="en-US" sz="5400" spc="-1" dirty="0"/>
              <a:t>Congestion Window</a:t>
            </a:r>
            <a:endParaRPr lang="en-IN" sz="5400" spc="-1" dirty="0"/>
          </a:p>
        </p:txBody>
      </p:sp>
      <p:sp>
        <p:nvSpPr>
          <p:cNvPr id="249"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8B38F6BA-B95E-4D87-8D84-71D4CCC34CCC}" type="slidenum">
              <a:rPr lang="en-US" sz="1000" b="0" strike="noStrike" spc="-1">
                <a:solidFill>
                  <a:srgbClr val="595959"/>
                </a:solidFill>
                <a:latin typeface="Arial"/>
                <a:ea typeface="Arial"/>
              </a:rPr>
              <a:t>17</a:t>
            </a:fld>
            <a:endParaRPr lang="en-IN" sz="1000" b="0" strike="noStrike" spc="-1">
              <a:latin typeface="Times New Roman"/>
            </a:endParaRPr>
          </a:p>
        </p:txBody>
      </p:sp>
      <p:sp>
        <p:nvSpPr>
          <p:cNvPr id="4" name="TextShape 1">
            <a:extLst>
              <a:ext uri="{FF2B5EF4-FFF2-40B4-BE49-F238E27FC236}">
                <a16:creationId xmlns:a16="http://schemas.microsoft.com/office/drawing/2014/main" id="{0D469F76-A695-46FA-9B02-69E83E25DDDA}"/>
              </a:ext>
            </a:extLst>
          </p:cNvPr>
          <p:cNvSpPr txBox="1"/>
          <p:nvPr/>
        </p:nvSpPr>
        <p:spPr>
          <a:xfrm>
            <a:off x="1336224" y="1031220"/>
            <a:ext cx="7605564" cy="1197864"/>
          </a:xfrm>
          <a:prstGeom prst="rect">
            <a:avLst/>
          </a:prstGeom>
          <a:noFill/>
          <a:ln>
            <a:noFill/>
          </a:ln>
        </p:spPr>
        <p:txBody>
          <a:bodyPr tIns="91440" bIns="91440" anchor="b">
            <a:normAutofit fontScale="40000" lnSpcReduction="20000"/>
          </a:bodyPr>
          <a:lstStyle/>
          <a:p>
            <a:pPr algn="ctr">
              <a:lnSpc>
                <a:spcPct val="100000"/>
              </a:lnSpc>
              <a:tabLst>
                <a:tab pos="0" algn="l"/>
              </a:tabLst>
            </a:pPr>
            <a:r>
              <a:rPr lang="en-US" sz="9600" b="0" strike="noStrike" spc="-1" dirty="0">
                <a:solidFill>
                  <a:srgbClr val="000000"/>
                </a:solidFill>
                <a:latin typeface="Arial"/>
                <a:ea typeface="Arial"/>
              </a:rPr>
              <a:t>“Unacknowledged Packets Sent”</a:t>
            </a:r>
            <a:endParaRPr lang="en-IN" sz="9600" b="0" strike="noStrike" spc="-1" dirty="0">
              <a:solidFill>
                <a:srgbClr val="000000"/>
              </a:solidFill>
              <a:latin typeface="Arial"/>
            </a:endParaRPr>
          </a:p>
        </p:txBody>
      </p:sp>
      <p:sp>
        <p:nvSpPr>
          <p:cNvPr id="6" name="TextShape 1">
            <a:extLst>
              <a:ext uri="{FF2B5EF4-FFF2-40B4-BE49-F238E27FC236}">
                <a16:creationId xmlns:a16="http://schemas.microsoft.com/office/drawing/2014/main" id="{BCFB84CA-3FE1-4DBC-837D-3CB943FE5DDC}"/>
              </a:ext>
            </a:extLst>
          </p:cNvPr>
          <p:cNvSpPr txBox="1"/>
          <p:nvPr/>
        </p:nvSpPr>
        <p:spPr>
          <a:xfrm>
            <a:off x="449100" y="2953278"/>
            <a:ext cx="5204784" cy="795294"/>
          </a:xfrm>
          <a:prstGeom prst="rect">
            <a:avLst/>
          </a:prstGeom>
          <a:noFill/>
          <a:ln>
            <a:noFill/>
          </a:ln>
        </p:spPr>
        <p:txBody>
          <a:bodyPr tIns="91440" bIns="91440" anchor="b">
            <a:noAutofit/>
          </a:bodyPr>
          <a:lstStyle/>
          <a:p>
            <a:pPr algn="ctr">
              <a:lnSpc>
                <a:spcPct val="100000"/>
              </a:lnSpc>
              <a:tabLst>
                <a:tab pos="0" algn="l"/>
              </a:tabLst>
            </a:pPr>
            <a:r>
              <a:rPr lang="en-US" sz="5400" spc="-1" dirty="0"/>
              <a:t>Packets in flight</a:t>
            </a:r>
            <a:endParaRPr lang="en-IN" sz="5400" b="0" strike="noStrike" spc="-1" dirty="0">
              <a:solidFill>
                <a:srgbClr val="000000"/>
              </a:solidFill>
            </a:endParaRPr>
          </a:p>
        </p:txBody>
      </p:sp>
      <p:sp>
        <p:nvSpPr>
          <p:cNvPr id="7" name="TextShape 1">
            <a:extLst>
              <a:ext uri="{FF2B5EF4-FFF2-40B4-BE49-F238E27FC236}">
                <a16:creationId xmlns:a16="http://schemas.microsoft.com/office/drawing/2014/main" id="{84DBE0B4-303E-45CC-94AC-F6045FE298E0}"/>
              </a:ext>
            </a:extLst>
          </p:cNvPr>
          <p:cNvSpPr txBox="1"/>
          <p:nvPr/>
        </p:nvSpPr>
        <p:spPr>
          <a:xfrm>
            <a:off x="1425660" y="3274902"/>
            <a:ext cx="7605564" cy="1197864"/>
          </a:xfrm>
          <a:prstGeom prst="rect">
            <a:avLst/>
          </a:prstGeom>
          <a:noFill/>
          <a:ln>
            <a:noFill/>
          </a:ln>
        </p:spPr>
        <p:txBody>
          <a:bodyPr tIns="91440" bIns="91440" anchor="b">
            <a:normAutofit fontScale="40000" lnSpcReduction="20000"/>
          </a:bodyPr>
          <a:lstStyle/>
          <a:p>
            <a:pPr algn="ctr">
              <a:lnSpc>
                <a:spcPct val="100000"/>
              </a:lnSpc>
              <a:tabLst>
                <a:tab pos="0" algn="l"/>
              </a:tabLst>
            </a:pPr>
            <a:endParaRPr lang="en-US" sz="9600" spc="-1" dirty="0"/>
          </a:p>
          <a:p>
            <a:pPr algn="ctr">
              <a:lnSpc>
                <a:spcPct val="100000"/>
              </a:lnSpc>
              <a:tabLst>
                <a:tab pos="0" algn="l"/>
              </a:tabLst>
            </a:pPr>
            <a:r>
              <a:rPr lang="en-US" sz="9600" b="0" strike="noStrike" spc="-1" dirty="0">
                <a:solidFill>
                  <a:srgbClr val="000000"/>
                </a:solidFill>
                <a:latin typeface="Arial"/>
                <a:ea typeface="Arial"/>
              </a:rPr>
              <a:t>Packet “in the pipe”</a:t>
            </a:r>
            <a:endParaRPr lang="en-IN" sz="9600" b="0" strike="noStrike" spc="-1" dirty="0">
              <a:solidFill>
                <a:srgbClr val="000000"/>
              </a:solidFill>
              <a:latin typeface="Arial"/>
            </a:endParaRPr>
          </a:p>
        </p:txBody>
      </p:sp>
    </p:spTree>
    <p:extLst>
      <p:ext uri="{BB962C8B-B14F-4D97-AF65-F5344CB8AC3E}">
        <p14:creationId xmlns:p14="http://schemas.microsoft.com/office/powerpoint/2010/main" val="315161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1"/>
          <p:cNvSpPr txBox="1"/>
          <p:nvPr/>
        </p:nvSpPr>
        <p:spPr>
          <a:xfrm>
            <a:off x="290583" y="603342"/>
            <a:ext cx="8562834" cy="795294"/>
          </a:xfrm>
          <a:prstGeom prst="rect">
            <a:avLst/>
          </a:prstGeom>
          <a:noFill/>
          <a:ln>
            <a:noFill/>
          </a:ln>
        </p:spPr>
        <p:txBody>
          <a:bodyPr tIns="91440" bIns="91440" anchor="b">
            <a:noAutofit/>
          </a:bodyPr>
          <a:lstStyle/>
          <a:p>
            <a:pPr algn="ctr">
              <a:lnSpc>
                <a:spcPct val="100000"/>
              </a:lnSpc>
              <a:tabLst>
                <a:tab pos="0" algn="l"/>
              </a:tabLst>
            </a:pPr>
            <a:r>
              <a:rPr lang="en-US" sz="5400" spc="-1" dirty="0"/>
              <a:t>Bandwidth-delay Product</a:t>
            </a:r>
            <a:endParaRPr lang="en-IN" sz="5400" spc="-1" dirty="0"/>
          </a:p>
        </p:txBody>
      </p:sp>
      <p:sp>
        <p:nvSpPr>
          <p:cNvPr id="249"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8B38F6BA-B95E-4D87-8D84-71D4CCC34CCC}" type="slidenum">
              <a:rPr lang="en-US" sz="1000" b="0" strike="noStrike" spc="-1">
                <a:solidFill>
                  <a:srgbClr val="595959"/>
                </a:solidFill>
                <a:latin typeface="Arial"/>
                <a:ea typeface="Arial"/>
              </a:rPr>
              <a:t>18</a:t>
            </a:fld>
            <a:endParaRPr lang="en-IN" sz="1000" b="0" strike="noStrike" spc="-1">
              <a:latin typeface="Times New Roman"/>
            </a:endParaRPr>
          </a:p>
        </p:txBody>
      </p:sp>
      <p:sp>
        <p:nvSpPr>
          <p:cNvPr id="6" name="TextShape 1">
            <a:extLst>
              <a:ext uri="{FF2B5EF4-FFF2-40B4-BE49-F238E27FC236}">
                <a16:creationId xmlns:a16="http://schemas.microsoft.com/office/drawing/2014/main" id="{BCFB84CA-3FE1-4DBC-837D-3CB943FE5DDC}"/>
              </a:ext>
            </a:extLst>
          </p:cNvPr>
          <p:cNvSpPr txBox="1"/>
          <p:nvPr/>
        </p:nvSpPr>
        <p:spPr>
          <a:xfrm>
            <a:off x="449100" y="2953278"/>
            <a:ext cx="5204784" cy="795294"/>
          </a:xfrm>
          <a:prstGeom prst="rect">
            <a:avLst/>
          </a:prstGeom>
          <a:noFill/>
          <a:ln>
            <a:noFill/>
          </a:ln>
        </p:spPr>
        <p:txBody>
          <a:bodyPr tIns="91440" bIns="91440" anchor="b">
            <a:noAutofit/>
          </a:bodyPr>
          <a:lstStyle/>
          <a:p>
            <a:pPr algn="ctr">
              <a:lnSpc>
                <a:spcPct val="100000"/>
              </a:lnSpc>
              <a:tabLst>
                <a:tab pos="0" algn="l"/>
              </a:tabLst>
            </a:pPr>
            <a:r>
              <a:rPr lang="en-US" sz="5400" spc="-1" dirty="0"/>
              <a:t>Packets in flight</a:t>
            </a:r>
            <a:endParaRPr lang="en-IN" sz="5400" b="0" strike="noStrike" spc="-1" dirty="0">
              <a:solidFill>
                <a:srgbClr val="000000"/>
              </a:solidFill>
            </a:endParaRPr>
          </a:p>
        </p:txBody>
      </p:sp>
      <p:sp>
        <p:nvSpPr>
          <p:cNvPr id="7" name="TextShape 1">
            <a:extLst>
              <a:ext uri="{FF2B5EF4-FFF2-40B4-BE49-F238E27FC236}">
                <a16:creationId xmlns:a16="http://schemas.microsoft.com/office/drawing/2014/main" id="{84DBE0B4-303E-45CC-94AC-F6045FE298E0}"/>
              </a:ext>
            </a:extLst>
          </p:cNvPr>
          <p:cNvSpPr txBox="1"/>
          <p:nvPr/>
        </p:nvSpPr>
        <p:spPr>
          <a:xfrm>
            <a:off x="1425660" y="3274902"/>
            <a:ext cx="7605564" cy="1197864"/>
          </a:xfrm>
          <a:prstGeom prst="rect">
            <a:avLst/>
          </a:prstGeom>
          <a:noFill/>
          <a:ln>
            <a:noFill/>
          </a:ln>
        </p:spPr>
        <p:txBody>
          <a:bodyPr tIns="91440" bIns="91440" anchor="b">
            <a:normAutofit fontScale="40000" lnSpcReduction="20000"/>
          </a:bodyPr>
          <a:lstStyle/>
          <a:p>
            <a:pPr algn="ctr">
              <a:lnSpc>
                <a:spcPct val="100000"/>
              </a:lnSpc>
              <a:tabLst>
                <a:tab pos="0" algn="l"/>
              </a:tabLst>
            </a:pPr>
            <a:endParaRPr lang="en-US" sz="9600" spc="-1" dirty="0"/>
          </a:p>
          <a:p>
            <a:pPr algn="ctr">
              <a:lnSpc>
                <a:spcPct val="100000"/>
              </a:lnSpc>
              <a:tabLst>
                <a:tab pos="0" algn="l"/>
              </a:tabLst>
            </a:pPr>
            <a:r>
              <a:rPr lang="en-US" sz="9600" b="0" strike="noStrike" spc="-1" dirty="0">
                <a:solidFill>
                  <a:srgbClr val="000000"/>
                </a:solidFill>
                <a:latin typeface="Arial"/>
                <a:ea typeface="Arial"/>
              </a:rPr>
              <a:t>Packet “in the pipe”</a:t>
            </a:r>
            <a:endParaRPr lang="en-IN" sz="9600" b="0" strike="noStrike" spc="-1" dirty="0">
              <a:solidFill>
                <a:srgbClr val="000000"/>
              </a:solidFill>
              <a:latin typeface="Arial"/>
            </a:endParaRPr>
          </a:p>
        </p:txBody>
      </p:sp>
      <p:grpSp>
        <p:nvGrpSpPr>
          <p:cNvPr id="13" name="Group 12">
            <a:extLst>
              <a:ext uri="{FF2B5EF4-FFF2-40B4-BE49-F238E27FC236}">
                <a16:creationId xmlns:a16="http://schemas.microsoft.com/office/drawing/2014/main" id="{25DE25D3-1D0E-472D-B07D-84078916CAEE}"/>
              </a:ext>
            </a:extLst>
          </p:cNvPr>
          <p:cNvGrpSpPr/>
          <p:nvPr/>
        </p:nvGrpSpPr>
        <p:grpSpPr>
          <a:xfrm>
            <a:off x="2086878" y="1612800"/>
            <a:ext cx="5262852" cy="892386"/>
            <a:chOff x="1893852" y="1870578"/>
            <a:chExt cx="5262852" cy="892386"/>
          </a:xfrm>
        </p:grpSpPr>
        <p:sp>
          <p:nvSpPr>
            <p:cNvPr id="12" name="Rectangle 11">
              <a:extLst>
                <a:ext uri="{FF2B5EF4-FFF2-40B4-BE49-F238E27FC236}">
                  <a16:creationId xmlns:a16="http://schemas.microsoft.com/office/drawing/2014/main" id="{BC3D5782-3320-41F5-9CB9-0FBA191291CC}"/>
                </a:ext>
              </a:extLst>
            </p:cNvPr>
            <p:cNvSpPr/>
            <p:nvPr/>
          </p:nvSpPr>
          <p:spPr>
            <a:xfrm>
              <a:off x="2084832" y="1870578"/>
              <a:ext cx="4892040" cy="892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Oval 8">
              <a:extLst>
                <a:ext uri="{FF2B5EF4-FFF2-40B4-BE49-F238E27FC236}">
                  <a16:creationId xmlns:a16="http://schemas.microsoft.com/office/drawing/2014/main" id="{D340911E-DF79-4E12-AF19-E8B766E5D9AB}"/>
                </a:ext>
              </a:extLst>
            </p:cNvPr>
            <p:cNvSpPr/>
            <p:nvPr/>
          </p:nvSpPr>
          <p:spPr>
            <a:xfrm>
              <a:off x="6809232" y="1870578"/>
              <a:ext cx="347472" cy="861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Oval 2">
              <a:extLst>
                <a:ext uri="{FF2B5EF4-FFF2-40B4-BE49-F238E27FC236}">
                  <a16:creationId xmlns:a16="http://schemas.microsoft.com/office/drawing/2014/main" id="{88186B44-C749-406E-90A6-A307EEC965FB}"/>
                </a:ext>
              </a:extLst>
            </p:cNvPr>
            <p:cNvSpPr/>
            <p:nvPr/>
          </p:nvSpPr>
          <p:spPr>
            <a:xfrm>
              <a:off x="1893852" y="1886814"/>
              <a:ext cx="347472" cy="861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2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4F44-6AE5-4730-A491-A48BF244CB11}"/>
              </a:ext>
            </a:extLst>
          </p:cNvPr>
          <p:cNvSpPr>
            <a:spLocks noGrp="1"/>
          </p:cNvSpPr>
          <p:nvPr>
            <p:ph type="title"/>
          </p:nvPr>
        </p:nvSpPr>
        <p:spPr>
          <a:xfrm>
            <a:off x="311700" y="445024"/>
            <a:ext cx="8493972" cy="1301479"/>
          </a:xfrm>
        </p:spPr>
        <p:txBody>
          <a:bodyPr>
            <a:normAutofit/>
          </a:bodyPr>
          <a:lstStyle/>
          <a:p>
            <a:pPr algn="ctr"/>
            <a:r>
              <a:rPr lang="en-US" sz="7200" b="0" i="0" u="none" strike="noStrike" baseline="0" dirty="0">
                <a:latin typeface="URWBookmanL-Ligh"/>
              </a:rPr>
              <a:t>Sanity Check</a:t>
            </a:r>
            <a:endParaRPr lang="en-SG" sz="7200" dirty="0"/>
          </a:p>
        </p:txBody>
      </p:sp>
      <p:sp>
        <p:nvSpPr>
          <p:cNvPr id="4" name="TextBox 3">
            <a:extLst>
              <a:ext uri="{FF2B5EF4-FFF2-40B4-BE49-F238E27FC236}">
                <a16:creationId xmlns:a16="http://schemas.microsoft.com/office/drawing/2014/main" id="{F3E2CD93-D608-420F-A5B1-3C8FD4403806}"/>
              </a:ext>
            </a:extLst>
          </p:cNvPr>
          <p:cNvSpPr txBox="1"/>
          <p:nvPr/>
        </p:nvSpPr>
        <p:spPr>
          <a:xfrm>
            <a:off x="665552" y="2143614"/>
            <a:ext cx="7812895" cy="1569660"/>
          </a:xfrm>
          <a:prstGeom prst="rect">
            <a:avLst/>
          </a:prstGeom>
          <a:noFill/>
        </p:spPr>
        <p:txBody>
          <a:bodyPr wrap="square">
            <a:spAutoFit/>
          </a:bodyPr>
          <a:lstStyle/>
          <a:p>
            <a:pPr algn="ctr"/>
            <a:r>
              <a:rPr lang="en-US" sz="4800" spc="-1" dirty="0"/>
              <a:t>W</a:t>
            </a:r>
            <a:r>
              <a:rPr lang="en-US" sz="4800" b="0" strike="noStrike" spc="-1" dirty="0">
                <a:solidFill>
                  <a:srgbClr val="000000"/>
                </a:solidFill>
                <a:latin typeface="Arial"/>
                <a:ea typeface="Arial"/>
              </a:rPr>
              <a:t>hat should </a:t>
            </a:r>
            <a:r>
              <a:rPr lang="en-US" sz="4800" b="1" strike="noStrike" spc="-1" dirty="0">
                <a:solidFill>
                  <a:srgbClr val="000000"/>
                </a:solidFill>
                <a:latin typeface="Courier New" panose="02070309020205020404" pitchFamily="49" charset="0"/>
                <a:cs typeface="Courier New" panose="02070309020205020404" pitchFamily="49" charset="0"/>
              </a:rPr>
              <a:t>cwnd</a:t>
            </a:r>
            <a:r>
              <a:rPr lang="en-US" sz="4800" b="0" strike="noStrike" spc="-1" dirty="0">
                <a:solidFill>
                  <a:srgbClr val="000000"/>
                </a:solidFill>
                <a:latin typeface="Arial"/>
                <a:ea typeface="Arial"/>
              </a:rPr>
              <a:t> be if a flow is in equilibrium?</a:t>
            </a:r>
            <a:endParaRPr lang="en-SG" sz="48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2881452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extShape 1"/>
          <p:cNvSpPr txBox="1"/>
          <p:nvPr/>
        </p:nvSpPr>
        <p:spPr>
          <a:xfrm>
            <a:off x="325080" y="170640"/>
            <a:ext cx="8493480" cy="1301040"/>
          </a:xfrm>
          <a:prstGeom prst="rect">
            <a:avLst/>
          </a:prstGeom>
          <a:noFill/>
          <a:ln>
            <a:noFill/>
          </a:ln>
        </p:spPr>
        <p:txBody>
          <a:bodyPr tIns="91440" bIns="91440">
            <a:noAutofit/>
          </a:bodyPr>
          <a:lstStyle/>
          <a:p>
            <a:pPr algn="ctr">
              <a:lnSpc>
                <a:spcPct val="100000"/>
              </a:lnSpc>
            </a:pPr>
            <a:r>
              <a:rPr lang="en-US" sz="5400" b="0" i="0" u="none" strike="noStrike" baseline="0" dirty="0">
                <a:latin typeface="URWBookmanL-Ligh"/>
              </a:rPr>
              <a:t>Quick Admin Notes</a:t>
            </a:r>
            <a:endParaRPr lang="en-IN" sz="5400" b="0" strike="noStrike" spc="-1" dirty="0">
              <a:solidFill>
                <a:srgbClr val="000000"/>
              </a:solidFill>
              <a:latin typeface="Arial"/>
            </a:endParaRPr>
          </a:p>
        </p:txBody>
      </p:sp>
      <p:sp>
        <p:nvSpPr>
          <p:cNvPr id="358"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DA142693-940F-4E78-A3B7-E401451E0986}" type="slidenum">
              <a:rPr lang="en-US" sz="1000" b="0" strike="noStrike" spc="-1">
                <a:solidFill>
                  <a:srgbClr val="595959"/>
                </a:solidFill>
                <a:latin typeface="Arial"/>
                <a:ea typeface="Arial"/>
              </a:rPr>
              <a:t>2</a:t>
            </a:fld>
            <a:endParaRPr lang="en-IN" sz="1000" b="0" strike="noStrike" spc="-1">
              <a:latin typeface="Times New Roman"/>
            </a:endParaRPr>
          </a:p>
        </p:txBody>
      </p:sp>
      <p:sp>
        <p:nvSpPr>
          <p:cNvPr id="359" name="CustomShape 3"/>
          <p:cNvSpPr/>
          <p:nvPr/>
        </p:nvSpPr>
        <p:spPr>
          <a:xfrm>
            <a:off x="1042488" y="1206504"/>
            <a:ext cx="7278120" cy="286086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indent="-456840">
              <a:buFont typeface="Arial"/>
              <a:buChar char="•"/>
            </a:pPr>
            <a:r>
              <a:rPr lang="en-US" sz="3600" spc="-1" dirty="0"/>
              <a:t>Updates to lesson plan</a:t>
            </a:r>
          </a:p>
          <a:p>
            <a:pPr marL="457200" indent="-456840">
              <a:lnSpc>
                <a:spcPct val="100000"/>
              </a:lnSpc>
              <a:buClr>
                <a:srgbClr val="000000"/>
              </a:buClr>
              <a:buFont typeface="Arial"/>
              <a:buChar char="•"/>
            </a:pPr>
            <a:r>
              <a:rPr lang="en-US" sz="3600" spc="-1" dirty="0">
                <a:latin typeface="Arial"/>
              </a:rPr>
              <a:t>Lecture Slides</a:t>
            </a:r>
          </a:p>
          <a:p>
            <a:pPr marL="457200" indent="-456840">
              <a:lnSpc>
                <a:spcPct val="100000"/>
              </a:lnSpc>
              <a:buClr>
                <a:srgbClr val="000000"/>
              </a:buClr>
              <a:buFont typeface="Arial"/>
              <a:buChar char="•"/>
            </a:pPr>
            <a:r>
              <a:rPr lang="en-US" sz="3600" spc="-1" dirty="0">
                <a:latin typeface="Arial"/>
              </a:rPr>
              <a:t>Answers</a:t>
            </a:r>
          </a:p>
          <a:p>
            <a:pPr marL="457200" indent="-456840">
              <a:lnSpc>
                <a:spcPct val="100000"/>
              </a:lnSpc>
              <a:buClr>
                <a:srgbClr val="000000"/>
              </a:buClr>
              <a:buFont typeface="Arial"/>
              <a:buChar char="•"/>
            </a:pPr>
            <a:r>
              <a:rPr lang="en-US" sz="3600" spc="-1" dirty="0">
                <a:latin typeface="Arial"/>
              </a:rPr>
              <a:t>Late comers </a:t>
            </a:r>
          </a:p>
          <a:p>
            <a:pPr marL="360">
              <a:lnSpc>
                <a:spcPct val="100000"/>
              </a:lnSpc>
              <a:buClr>
                <a:srgbClr val="000000"/>
              </a:buClr>
            </a:pPr>
            <a:endParaRPr lang="en-US" sz="3600" spc="-1"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6" name="TextShape 1">
            <a:extLst>
              <a:ext uri="{FF2B5EF4-FFF2-40B4-BE49-F238E27FC236}">
                <a16:creationId xmlns:a16="http://schemas.microsoft.com/office/drawing/2014/main" id="{EE506EE2-AFF3-4729-BEF7-D97DDD2211E9}"/>
              </a:ext>
            </a:extLst>
          </p:cNvPr>
          <p:cNvSpPr txBox="1"/>
          <p:nvPr/>
        </p:nvSpPr>
        <p:spPr>
          <a:xfrm>
            <a:off x="434808" y="3286476"/>
            <a:ext cx="8493480" cy="1301040"/>
          </a:xfrm>
          <a:prstGeom prst="rect">
            <a:avLst/>
          </a:prstGeom>
          <a:noFill/>
          <a:ln>
            <a:noFill/>
          </a:ln>
        </p:spPr>
        <p:txBody>
          <a:bodyPr tIns="91440" bIns="91440">
            <a:noAutofit/>
          </a:bodyPr>
          <a:lstStyle/>
          <a:p>
            <a:pPr algn="ctr">
              <a:lnSpc>
                <a:spcPct val="100000"/>
              </a:lnSpc>
            </a:pPr>
            <a:r>
              <a:rPr lang="en-US" sz="8000" b="0" i="0" u="none" strike="noStrike" baseline="0" dirty="0">
                <a:latin typeface="URWBookmanL-Ligh"/>
              </a:rPr>
              <a:t>Questions?</a:t>
            </a:r>
            <a:endParaRPr lang="en-IN" sz="8000" b="0" strike="noStrike" spc="-1" dirty="0">
              <a:solidFill>
                <a:srgbClr val="000000"/>
              </a:solidFill>
            </a:endParaRPr>
          </a:p>
        </p:txBody>
      </p:sp>
    </p:spTree>
    <p:extLst>
      <p:ext uri="{BB962C8B-B14F-4D97-AF65-F5344CB8AC3E}">
        <p14:creationId xmlns:p14="http://schemas.microsoft.com/office/powerpoint/2010/main" val="1922477924"/>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3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extShape 1"/>
          <p:cNvSpPr txBox="1"/>
          <p:nvPr/>
        </p:nvSpPr>
        <p:spPr>
          <a:xfrm>
            <a:off x="325260" y="203408"/>
            <a:ext cx="8493480" cy="1301040"/>
          </a:xfrm>
          <a:prstGeom prst="rect">
            <a:avLst/>
          </a:prstGeom>
          <a:noFill/>
          <a:ln>
            <a:noFill/>
          </a:ln>
        </p:spPr>
        <p:txBody>
          <a:bodyPr tIns="91440" bIns="91440">
            <a:noAutofit/>
          </a:bodyPr>
          <a:lstStyle/>
          <a:p>
            <a:pPr algn="ctr">
              <a:lnSpc>
                <a:spcPct val="100000"/>
              </a:lnSpc>
            </a:pPr>
            <a:r>
              <a:rPr lang="en-US" sz="5400" b="0" strike="noStrike" spc="-1" dirty="0">
                <a:solidFill>
                  <a:srgbClr val="000000"/>
                </a:solidFill>
                <a:latin typeface="URWBookmanL-Ligh"/>
                <a:ea typeface="Arial"/>
              </a:rPr>
              <a:t>What do we need to do</a:t>
            </a:r>
            <a:endParaRPr lang="en-IN" sz="5400" b="0" strike="noStrike" spc="-1" dirty="0">
              <a:solidFill>
                <a:srgbClr val="000000"/>
              </a:solidFill>
              <a:latin typeface="Arial"/>
            </a:endParaRPr>
          </a:p>
        </p:txBody>
      </p:sp>
      <p:sp>
        <p:nvSpPr>
          <p:cNvPr id="358"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DA142693-940F-4E78-A3B7-E401451E0986}" type="slidenum">
              <a:rPr lang="en-US" sz="1000" b="0" strike="noStrike" spc="-1">
                <a:solidFill>
                  <a:srgbClr val="595959"/>
                </a:solidFill>
                <a:latin typeface="Arial"/>
                <a:ea typeface="Arial"/>
              </a:rPr>
              <a:t>20</a:t>
            </a:fld>
            <a:endParaRPr lang="en-IN" sz="1000" b="0" strike="noStrike" spc="-1">
              <a:latin typeface="Times New Roman"/>
            </a:endParaRPr>
          </a:p>
        </p:txBody>
      </p:sp>
      <p:sp>
        <p:nvSpPr>
          <p:cNvPr id="359" name="CustomShape 3"/>
          <p:cNvSpPr/>
          <p:nvPr/>
        </p:nvSpPr>
        <p:spPr>
          <a:xfrm>
            <a:off x="1121328" y="1218923"/>
            <a:ext cx="7278120" cy="347642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743310" indent="-742950">
              <a:lnSpc>
                <a:spcPct val="100000"/>
              </a:lnSpc>
              <a:buClr>
                <a:srgbClr val="000000"/>
              </a:buClr>
              <a:buFont typeface="+mj-lt"/>
              <a:buAutoNum type="arabicPeriod"/>
            </a:pPr>
            <a:r>
              <a:rPr lang="en-US" sz="4400" b="0" strike="noStrike" spc="-1" dirty="0">
                <a:solidFill>
                  <a:srgbClr val="000000"/>
                </a:solidFill>
                <a:latin typeface="Arial"/>
                <a:ea typeface="Arial"/>
              </a:rPr>
              <a:t>Estimate the available bandwidth</a:t>
            </a:r>
          </a:p>
          <a:p>
            <a:pPr marL="743310" indent="-742950">
              <a:lnSpc>
                <a:spcPct val="100000"/>
              </a:lnSpc>
              <a:buClr>
                <a:srgbClr val="000000"/>
              </a:buClr>
              <a:buFont typeface="+mj-lt"/>
              <a:buAutoNum type="arabicPeriod"/>
            </a:pPr>
            <a:r>
              <a:rPr lang="en-US" sz="4400" spc="-1" dirty="0">
                <a:latin typeface="Arial"/>
                <a:ea typeface="Arial"/>
              </a:rPr>
              <a:t>Adapt to network changes</a:t>
            </a:r>
          </a:p>
          <a:p>
            <a:pPr marL="743310" indent="-742950">
              <a:lnSpc>
                <a:spcPct val="100000"/>
              </a:lnSpc>
              <a:buClr>
                <a:srgbClr val="000000"/>
              </a:buClr>
              <a:buFont typeface="+mj-lt"/>
              <a:buAutoNum type="arabicPeriod"/>
            </a:pPr>
            <a:r>
              <a:rPr lang="en-US" sz="4400" b="0" strike="noStrike" spc="-1" dirty="0">
                <a:solidFill>
                  <a:srgbClr val="000000"/>
                </a:solidFill>
                <a:latin typeface="Arial"/>
                <a:ea typeface="Arial"/>
              </a:rPr>
              <a:t>Deal with packet loss</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2272248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4F44-6AE5-4730-A491-A48BF244CB11}"/>
              </a:ext>
            </a:extLst>
          </p:cNvPr>
          <p:cNvSpPr>
            <a:spLocks noGrp="1"/>
          </p:cNvSpPr>
          <p:nvPr>
            <p:ph type="title"/>
          </p:nvPr>
        </p:nvSpPr>
        <p:spPr>
          <a:xfrm>
            <a:off x="311700" y="445024"/>
            <a:ext cx="8493972" cy="1301479"/>
          </a:xfrm>
        </p:spPr>
        <p:txBody>
          <a:bodyPr>
            <a:normAutofit/>
          </a:bodyPr>
          <a:lstStyle/>
          <a:p>
            <a:pPr algn="ctr"/>
            <a:r>
              <a:rPr lang="en-US" sz="4800" b="0" i="0" u="none" strike="noStrike" baseline="0" dirty="0">
                <a:latin typeface="URWBookmanL-Ligh"/>
              </a:rPr>
              <a:t>Conservation of Packets</a:t>
            </a:r>
            <a:endParaRPr lang="en-SG" sz="4800" dirty="0"/>
          </a:p>
        </p:txBody>
      </p:sp>
      <p:sp>
        <p:nvSpPr>
          <p:cNvPr id="4" name="TextBox 3">
            <a:extLst>
              <a:ext uri="{FF2B5EF4-FFF2-40B4-BE49-F238E27FC236}">
                <a16:creationId xmlns:a16="http://schemas.microsoft.com/office/drawing/2014/main" id="{F3E2CD93-D608-420F-A5B1-3C8FD4403806}"/>
              </a:ext>
            </a:extLst>
          </p:cNvPr>
          <p:cNvSpPr txBox="1"/>
          <p:nvPr/>
        </p:nvSpPr>
        <p:spPr>
          <a:xfrm>
            <a:off x="846472" y="1503534"/>
            <a:ext cx="7812895" cy="3108543"/>
          </a:xfrm>
          <a:prstGeom prst="rect">
            <a:avLst/>
          </a:prstGeom>
          <a:noFill/>
        </p:spPr>
        <p:txBody>
          <a:bodyPr wrap="square">
            <a:spAutoFit/>
          </a:bodyPr>
          <a:lstStyle/>
          <a:p>
            <a:pPr algn="l"/>
            <a:r>
              <a:rPr lang="en-US" sz="2800" dirty="0"/>
              <a:t>For a connection 'in equilibrium', i.e., running stably with a full window of data in transit, the packet flow is what a physicist would call 'conservative': A new packet isn’t put into the network until an old packet leaves. The physics of flow predicts that systems with this property should be robust in the face of congestion.</a:t>
            </a:r>
            <a:endParaRPr lang="en-SG" sz="28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590046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4F44-6AE5-4730-A491-A48BF244CB11}"/>
              </a:ext>
            </a:extLst>
          </p:cNvPr>
          <p:cNvSpPr>
            <a:spLocks noGrp="1"/>
          </p:cNvSpPr>
          <p:nvPr>
            <p:ph type="title"/>
          </p:nvPr>
        </p:nvSpPr>
        <p:spPr>
          <a:xfrm>
            <a:off x="325014" y="335296"/>
            <a:ext cx="8493972" cy="1301479"/>
          </a:xfrm>
        </p:spPr>
        <p:txBody>
          <a:bodyPr>
            <a:normAutofit/>
          </a:bodyPr>
          <a:lstStyle/>
          <a:p>
            <a:pPr algn="ctr"/>
            <a:r>
              <a:rPr lang="en-US" sz="4800" b="0" i="0" u="none" strike="noStrike" baseline="0" dirty="0">
                <a:latin typeface="URWBookmanL-Ligh"/>
              </a:rPr>
              <a:t>ACK Clocking</a:t>
            </a:r>
            <a:endParaRPr lang="en-SG" sz="4800" dirty="0"/>
          </a:p>
        </p:txBody>
      </p:sp>
      <p:sp>
        <p:nvSpPr>
          <p:cNvPr id="4" name="TextBox 3">
            <a:extLst>
              <a:ext uri="{FF2B5EF4-FFF2-40B4-BE49-F238E27FC236}">
                <a16:creationId xmlns:a16="http://schemas.microsoft.com/office/drawing/2014/main" id="{F3E2CD93-D608-420F-A5B1-3C8FD4403806}"/>
              </a:ext>
            </a:extLst>
          </p:cNvPr>
          <p:cNvSpPr txBox="1"/>
          <p:nvPr/>
        </p:nvSpPr>
        <p:spPr>
          <a:xfrm>
            <a:off x="800752" y="1245580"/>
            <a:ext cx="7812895" cy="3416320"/>
          </a:xfrm>
          <a:prstGeom prst="rect">
            <a:avLst/>
          </a:prstGeom>
          <a:noFill/>
        </p:spPr>
        <p:txBody>
          <a:bodyPr wrap="square">
            <a:spAutoFit/>
          </a:bodyPr>
          <a:lstStyle/>
          <a:p>
            <a:pPr algn="l"/>
            <a:r>
              <a:rPr lang="en-US" sz="3600" dirty="0"/>
              <a:t>Sender decides what to do when it receives an ACK. In equilibrium, it has one of 3 options:</a:t>
            </a:r>
            <a:endParaRPr lang="en-SG" sz="3600" dirty="0"/>
          </a:p>
          <a:p>
            <a:pPr marL="514350" indent="-514350" algn="l">
              <a:buFont typeface="+mj-lt"/>
              <a:buAutoNum type="arabicPeriod"/>
            </a:pPr>
            <a:r>
              <a:rPr lang="en-SG" sz="3600" dirty="0"/>
              <a:t>Do nothing (rate will drop)</a:t>
            </a:r>
          </a:p>
          <a:p>
            <a:pPr marL="514350" indent="-514350" algn="l">
              <a:buFont typeface="+mj-lt"/>
              <a:buAutoNum type="arabicPeriod"/>
            </a:pPr>
            <a:r>
              <a:rPr lang="en-SG" sz="3600" dirty="0"/>
              <a:t>Send one packet (maintain rate)</a:t>
            </a:r>
          </a:p>
          <a:p>
            <a:pPr marL="514350" indent="-514350" algn="l">
              <a:buFont typeface="+mj-lt"/>
              <a:buAutoNum type="arabicPeriod"/>
            </a:pPr>
            <a:r>
              <a:rPr lang="en-SG" sz="3600" dirty="0"/>
              <a:t>Send &gt;1 packet (increase rate)</a:t>
            </a:r>
            <a:endParaRPr lang="en-US" sz="36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552816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dirty="0"/>
              <a:t>1. Estimating available bandwidth</a:t>
            </a:r>
            <a:endParaRPr lang="en-SG" sz="40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pic>
        <p:nvPicPr>
          <p:cNvPr id="4" name="Picture 3"/>
          <p:cNvPicPr>
            <a:picLocks noChangeAspect="1"/>
          </p:cNvPicPr>
          <p:nvPr/>
        </p:nvPicPr>
        <p:blipFill>
          <a:blip r:embed="rId2"/>
          <a:stretch>
            <a:fillRect/>
          </a:stretch>
        </p:blipFill>
        <p:spPr>
          <a:xfrm>
            <a:off x="470785" y="1470433"/>
            <a:ext cx="5575452" cy="2812233"/>
          </a:xfrm>
          <a:prstGeom prst="rect">
            <a:avLst/>
          </a:prstGeom>
        </p:spPr>
      </p:pic>
      <p:sp>
        <p:nvSpPr>
          <p:cNvPr id="5" name="TextBox 4"/>
          <p:cNvSpPr txBox="1"/>
          <p:nvPr/>
        </p:nvSpPr>
        <p:spPr>
          <a:xfrm>
            <a:off x="3638937" y="4282666"/>
            <a:ext cx="2556588" cy="307777"/>
          </a:xfrm>
          <a:prstGeom prst="rect">
            <a:avLst/>
          </a:prstGeom>
          <a:noFill/>
        </p:spPr>
        <p:txBody>
          <a:bodyPr wrap="square" rtlCol="0">
            <a:spAutoFit/>
          </a:bodyPr>
          <a:lstStyle/>
          <a:p>
            <a:r>
              <a:rPr lang="en-US" dirty="0"/>
              <a:t>Credits: Mark Handley, UCL</a:t>
            </a:r>
            <a:endParaRPr lang="en-SG" dirty="0"/>
          </a:p>
        </p:txBody>
      </p:sp>
      <p:sp>
        <p:nvSpPr>
          <p:cNvPr id="6" name="Rectangle 5"/>
          <p:cNvSpPr/>
          <p:nvPr/>
        </p:nvSpPr>
        <p:spPr>
          <a:xfrm>
            <a:off x="3713584" y="1244079"/>
            <a:ext cx="2481941" cy="650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6195525" y="1599277"/>
            <a:ext cx="2457975" cy="2554545"/>
          </a:xfrm>
          <a:prstGeom prst="rect">
            <a:avLst/>
          </a:prstGeom>
          <a:noFill/>
        </p:spPr>
        <p:txBody>
          <a:bodyPr wrap="square" rtlCol="0">
            <a:spAutoFit/>
          </a:bodyPr>
          <a:lstStyle/>
          <a:p>
            <a:pPr algn="ctr"/>
            <a:r>
              <a:rPr lang="en-US" sz="3200" dirty="0"/>
              <a:t>Sender effectively sends at the bottleneck bandwidth</a:t>
            </a:r>
            <a:endParaRPr lang="en-SG" sz="3200" dirty="0"/>
          </a:p>
        </p:txBody>
      </p:sp>
    </p:spTree>
    <p:extLst>
      <p:ext uri="{BB962C8B-B14F-4D97-AF65-F5344CB8AC3E}">
        <p14:creationId xmlns:p14="http://schemas.microsoft.com/office/powerpoint/2010/main" val="2756569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dirty="0"/>
              <a:t>2. Adapt to network changes</a:t>
            </a:r>
            <a:endParaRPr lang="en-SG" sz="40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5" name="TextBox 4"/>
          <p:cNvSpPr txBox="1"/>
          <p:nvPr/>
        </p:nvSpPr>
        <p:spPr>
          <a:xfrm>
            <a:off x="3638937" y="4282666"/>
            <a:ext cx="2556588" cy="307777"/>
          </a:xfrm>
          <a:prstGeom prst="rect">
            <a:avLst/>
          </a:prstGeom>
          <a:noFill/>
        </p:spPr>
        <p:txBody>
          <a:bodyPr wrap="square" rtlCol="0">
            <a:spAutoFit/>
          </a:bodyPr>
          <a:lstStyle/>
          <a:p>
            <a:r>
              <a:rPr lang="en-US" dirty="0"/>
              <a:t>Credits: Mark Handley, UCL</a:t>
            </a:r>
            <a:endParaRPr lang="en-SG" dirty="0"/>
          </a:p>
        </p:txBody>
      </p:sp>
      <p:sp>
        <p:nvSpPr>
          <p:cNvPr id="7" name="TextBox 6"/>
          <p:cNvSpPr txBox="1"/>
          <p:nvPr/>
        </p:nvSpPr>
        <p:spPr>
          <a:xfrm>
            <a:off x="6102219" y="1507768"/>
            <a:ext cx="2825633" cy="2554545"/>
          </a:xfrm>
          <a:prstGeom prst="rect">
            <a:avLst/>
          </a:prstGeom>
          <a:noFill/>
        </p:spPr>
        <p:txBody>
          <a:bodyPr wrap="square" rtlCol="0">
            <a:spAutoFit/>
          </a:bodyPr>
          <a:lstStyle/>
          <a:p>
            <a:pPr algn="ctr"/>
            <a:r>
              <a:rPr lang="en-US" sz="3200" dirty="0"/>
              <a:t>Sender automatically slows down when other flows join</a:t>
            </a:r>
            <a:endParaRPr lang="en-SG" sz="3200" dirty="0"/>
          </a:p>
        </p:txBody>
      </p:sp>
      <p:pic>
        <p:nvPicPr>
          <p:cNvPr id="8" name="Picture 7"/>
          <p:cNvPicPr>
            <a:picLocks noChangeAspect="1"/>
          </p:cNvPicPr>
          <p:nvPr/>
        </p:nvPicPr>
        <p:blipFill>
          <a:blip r:embed="rId2"/>
          <a:stretch>
            <a:fillRect/>
          </a:stretch>
        </p:blipFill>
        <p:spPr>
          <a:xfrm>
            <a:off x="283877" y="1507768"/>
            <a:ext cx="5911648" cy="2665405"/>
          </a:xfrm>
          <a:prstGeom prst="rect">
            <a:avLst/>
          </a:prstGeom>
        </p:spPr>
      </p:pic>
      <p:sp>
        <p:nvSpPr>
          <p:cNvPr id="6" name="Rectangle 5"/>
          <p:cNvSpPr/>
          <p:nvPr/>
        </p:nvSpPr>
        <p:spPr>
          <a:xfrm>
            <a:off x="3713584" y="1244079"/>
            <a:ext cx="2481941" cy="650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a:off x="6759125" y="4074033"/>
            <a:ext cx="1605127" cy="646331"/>
          </a:xfrm>
          <a:prstGeom prst="rect">
            <a:avLst/>
          </a:prstGeom>
          <a:noFill/>
        </p:spPr>
        <p:txBody>
          <a:bodyPr wrap="square" rtlCol="0">
            <a:spAutoFit/>
          </a:bodyPr>
          <a:lstStyle/>
          <a:p>
            <a:pPr algn="ctr"/>
            <a:r>
              <a:rPr lang="en-US" sz="3600" dirty="0">
                <a:solidFill>
                  <a:srgbClr val="FF0000"/>
                </a:solidFill>
              </a:rPr>
              <a:t>Why?</a:t>
            </a:r>
            <a:endParaRPr lang="en-SG" sz="3600" dirty="0">
              <a:solidFill>
                <a:srgbClr val="FF0000"/>
              </a:solidFill>
            </a:endParaRPr>
          </a:p>
        </p:txBody>
      </p:sp>
    </p:spTree>
    <p:extLst>
      <p:ext uri="{BB962C8B-B14F-4D97-AF65-F5344CB8AC3E}">
        <p14:creationId xmlns:p14="http://schemas.microsoft.com/office/powerpoint/2010/main" val="336079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dirty="0"/>
              <a:t>3. Dealing with packet loss</a:t>
            </a:r>
            <a:endParaRPr lang="en-SG" sz="40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6" name="Rectangle 5"/>
          <p:cNvSpPr/>
          <p:nvPr/>
        </p:nvSpPr>
        <p:spPr>
          <a:xfrm>
            <a:off x="3713584" y="1244079"/>
            <a:ext cx="2481941" cy="650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p:cNvSpPr txBox="1"/>
          <p:nvPr/>
        </p:nvSpPr>
        <p:spPr>
          <a:xfrm>
            <a:off x="311700" y="1741319"/>
            <a:ext cx="7581998" cy="707886"/>
          </a:xfrm>
          <a:prstGeom prst="rect">
            <a:avLst/>
          </a:prstGeom>
          <a:noFill/>
        </p:spPr>
        <p:txBody>
          <a:bodyPr wrap="square" rtlCol="0">
            <a:spAutoFit/>
          </a:bodyPr>
          <a:lstStyle/>
          <a:p>
            <a:r>
              <a:rPr lang="en-US" sz="4000" dirty="0"/>
              <a:t>Congestion → too many packets </a:t>
            </a:r>
          </a:p>
        </p:txBody>
      </p:sp>
      <p:sp>
        <p:nvSpPr>
          <p:cNvPr id="10" name="TextBox 9"/>
          <p:cNvSpPr txBox="1"/>
          <p:nvPr/>
        </p:nvSpPr>
        <p:spPr>
          <a:xfrm>
            <a:off x="1852125" y="2617708"/>
            <a:ext cx="6204857" cy="1785104"/>
          </a:xfrm>
          <a:prstGeom prst="rect">
            <a:avLst/>
          </a:prstGeom>
          <a:noFill/>
        </p:spPr>
        <p:txBody>
          <a:bodyPr wrap="square" rtlCol="0">
            <a:spAutoFit/>
          </a:bodyPr>
          <a:lstStyle/>
          <a:p>
            <a:pPr algn="r"/>
            <a:r>
              <a:rPr lang="en-US" sz="4800" dirty="0">
                <a:solidFill>
                  <a:srgbClr val="FF0000"/>
                </a:solidFill>
              </a:rPr>
              <a:t>→ reduce congestion window!</a:t>
            </a:r>
            <a:endParaRPr lang="en-SG" sz="4800" dirty="0">
              <a:solidFill>
                <a:srgbClr val="FF0000"/>
              </a:solidFill>
            </a:endParaRPr>
          </a:p>
          <a:p>
            <a:endParaRPr lang="en-SG" dirty="0"/>
          </a:p>
        </p:txBody>
      </p:sp>
    </p:spTree>
    <p:extLst>
      <p:ext uri="{BB962C8B-B14F-4D97-AF65-F5344CB8AC3E}">
        <p14:creationId xmlns:p14="http://schemas.microsoft.com/office/powerpoint/2010/main" val="423545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extShape 1"/>
          <p:cNvSpPr txBox="1"/>
          <p:nvPr/>
        </p:nvSpPr>
        <p:spPr>
          <a:xfrm>
            <a:off x="325260" y="439643"/>
            <a:ext cx="8493480" cy="1301040"/>
          </a:xfrm>
          <a:prstGeom prst="rect">
            <a:avLst/>
          </a:prstGeom>
          <a:noFill/>
          <a:ln>
            <a:noFill/>
          </a:ln>
        </p:spPr>
        <p:txBody>
          <a:bodyPr tIns="91440" bIns="91440">
            <a:noAutofit/>
          </a:bodyPr>
          <a:lstStyle/>
          <a:p>
            <a:pPr algn="ctr">
              <a:lnSpc>
                <a:spcPct val="100000"/>
              </a:lnSpc>
            </a:pPr>
            <a:r>
              <a:rPr lang="en-US" sz="4400" b="0" strike="noStrike" spc="-1" dirty="0">
                <a:solidFill>
                  <a:srgbClr val="000000"/>
                </a:solidFill>
                <a:latin typeface="URWBookmanL-Ligh"/>
              </a:rPr>
              <a:t>Window-based Congestion Control</a:t>
            </a:r>
            <a:endParaRPr lang="en-IN" sz="4400" b="0" strike="noStrike" spc="-1" dirty="0">
              <a:solidFill>
                <a:srgbClr val="000000"/>
              </a:solidFill>
              <a:latin typeface="Arial"/>
            </a:endParaRPr>
          </a:p>
        </p:txBody>
      </p:sp>
      <p:sp>
        <p:nvSpPr>
          <p:cNvPr id="358"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DA142693-940F-4E78-A3B7-E401451E0986}" type="slidenum">
              <a:rPr lang="en-US" sz="1000" b="0" strike="noStrike" spc="-1">
                <a:solidFill>
                  <a:srgbClr val="595959"/>
                </a:solidFill>
                <a:latin typeface="Arial"/>
                <a:ea typeface="Arial"/>
              </a:rPr>
              <a:t>26</a:t>
            </a:fld>
            <a:endParaRPr lang="en-IN" sz="1000" b="0" strike="noStrike" spc="-1">
              <a:latin typeface="Times New Roman"/>
            </a:endParaRPr>
          </a:p>
        </p:txBody>
      </p:sp>
      <p:sp>
        <p:nvSpPr>
          <p:cNvPr id="359" name="CustomShape 3"/>
          <p:cNvSpPr/>
          <p:nvPr/>
        </p:nvSpPr>
        <p:spPr>
          <a:xfrm>
            <a:off x="1194480" y="1740683"/>
            <a:ext cx="727812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743310" indent="-742950">
              <a:lnSpc>
                <a:spcPct val="100000"/>
              </a:lnSpc>
              <a:buClr>
                <a:srgbClr val="000000"/>
              </a:buClr>
              <a:buFont typeface="+mj-lt"/>
              <a:buAutoNum type="arabicPeriod"/>
            </a:pPr>
            <a:r>
              <a:rPr lang="en-US" sz="4400" b="0" strike="noStrike" spc="-1" dirty="0">
                <a:solidFill>
                  <a:srgbClr val="000000"/>
                </a:solidFill>
                <a:latin typeface="Arial"/>
                <a:ea typeface="Arial"/>
              </a:rPr>
              <a:t>Send some packets</a:t>
            </a:r>
          </a:p>
          <a:p>
            <a:pPr marL="743310" indent="-742950">
              <a:lnSpc>
                <a:spcPct val="100000"/>
              </a:lnSpc>
              <a:buClr>
                <a:srgbClr val="000000"/>
              </a:buClr>
              <a:buFont typeface="+mj-lt"/>
              <a:buAutoNum type="arabicPeriod"/>
            </a:pPr>
            <a:r>
              <a:rPr lang="en-US" sz="4400" spc="-1" dirty="0">
                <a:latin typeface="Arial"/>
                <a:ea typeface="Arial"/>
              </a:rPr>
              <a:t>Wait for ACKs</a:t>
            </a:r>
          </a:p>
          <a:p>
            <a:pPr marL="743310" indent="-742950">
              <a:lnSpc>
                <a:spcPct val="100000"/>
              </a:lnSpc>
              <a:buClr>
                <a:srgbClr val="000000"/>
              </a:buClr>
              <a:buFont typeface="+mj-lt"/>
              <a:buAutoNum type="arabicPeriod"/>
            </a:pPr>
            <a:r>
              <a:rPr lang="en-US" sz="4400" b="0" strike="noStrike" spc="-1" dirty="0">
                <a:solidFill>
                  <a:srgbClr val="000000"/>
                </a:solidFill>
                <a:latin typeface="Arial"/>
                <a:ea typeface="Arial"/>
              </a:rPr>
              <a:t>Send more packets</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Tree>
    <p:extLst>
      <p:ext uri="{BB962C8B-B14F-4D97-AF65-F5344CB8AC3E}">
        <p14:creationId xmlns:p14="http://schemas.microsoft.com/office/powerpoint/2010/main" val="1154404677"/>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7" name="TextShape 1"/>
          <p:cNvSpPr txBox="1"/>
          <p:nvPr/>
        </p:nvSpPr>
        <p:spPr>
          <a:xfrm>
            <a:off x="0" y="165323"/>
            <a:ext cx="8493480" cy="1301040"/>
          </a:xfrm>
          <a:prstGeom prst="rect">
            <a:avLst/>
          </a:prstGeom>
          <a:noFill/>
          <a:ln>
            <a:noFill/>
          </a:ln>
        </p:spPr>
        <p:txBody>
          <a:bodyPr tIns="91440" bIns="91440">
            <a:noAutofit/>
          </a:bodyPr>
          <a:lstStyle/>
          <a:p>
            <a:pPr algn="ctr">
              <a:lnSpc>
                <a:spcPct val="100000"/>
              </a:lnSpc>
            </a:pPr>
            <a:r>
              <a:rPr lang="en-US" sz="6000" b="0" strike="noStrike" spc="-1" dirty="0">
                <a:solidFill>
                  <a:srgbClr val="000000"/>
                </a:solidFill>
                <a:latin typeface="URWBookmanL-Ligh"/>
              </a:rPr>
              <a:t>Fails because….</a:t>
            </a:r>
            <a:endParaRPr lang="en-IN" sz="6000" b="0" strike="noStrike" spc="-1" dirty="0">
              <a:solidFill>
                <a:srgbClr val="000000"/>
              </a:solidFill>
              <a:latin typeface="Arial"/>
            </a:endParaRPr>
          </a:p>
        </p:txBody>
      </p:sp>
      <p:sp>
        <p:nvSpPr>
          <p:cNvPr id="358"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DA142693-940F-4E78-A3B7-E401451E0986}" type="slidenum">
              <a:rPr lang="en-US" sz="1000" b="0" strike="noStrike" spc="-1">
                <a:solidFill>
                  <a:srgbClr val="595959"/>
                </a:solidFill>
                <a:latin typeface="Arial"/>
                <a:ea typeface="Arial"/>
              </a:rPr>
              <a:t>27</a:t>
            </a:fld>
            <a:endParaRPr lang="en-IN" sz="1000" b="0" strike="noStrike" spc="-1">
              <a:latin typeface="Times New Roman"/>
            </a:endParaRPr>
          </a:p>
        </p:txBody>
      </p:sp>
      <p:sp>
        <p:nvSpPr>
          <p:cNvPr id="359" name="CustomShape 3"/>
          <p:cNvSpPr/>
          <p:nvPr/>
        </p:nvSpPr>
        <p:spPr>
          <a:xfrm>
            <a:off x="770688" y="1295734"/>
            <a:ext cx="7722792" cy="353797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743310" indent="-742950">
              <a:buFont typeface="+mj-lt"/>
              <a:buAutoNum type="arabicPeriod"/>
            </a:pPr>
            <a:r>
              <a:rPr lang="en-US" sz="3200" spc="-1" dirty="0">
                <a:ea typeface="Arial"/>
              </a:rPr>
              <a:t>The connection doesn't get to equilibrium, or</a:t>
            </a:r>
          </a:p>
          <a:p>
            <a:pPr marL="743310" indent="-742950">
              <a:buFont typeface="+mj-lt"/>
              <a:buAutoNum type="arabicPeriod"/>
            </a:pPr>
            <a:r>
              <a:rPr lang="en-US" sz="3200" spc="-1" dirty="0">
                <a:ea typeface="Arial"/>
              </a:rPr>
              <a:t>A sender injects a new packet before an old packet has exited, or</a:t>
            </a:r>
          </a:p>
          <a:p>
            <a:pPr marL="743310" indent="-742950">
              <a:buFont typeface="+mj-lt"/>
              <a:buAutoNum type="arabicPeriod"/>
            </a:pPr>
            <a:r>
              <a:rPr lang="en-US" sz="3200" spc="-1" dirty="0">
                <a:ea typeface="Arial"/>
              </a:rPr>
              <a:t>The equilibrium can't be reached because of resource limits along the path.</a:t>
            </a:r>
            <a:endParaRPr lang="en-US" sz="3200" b="0" strike="noStrike" spc="-1" dirty="0">
              <a:solidFill>
                <a:srgbClr val="000000"/>
              </a:solidFill>
              <a:latin typeface="Arial"/>
              <a:ea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extLst>
      <p:ext uri="{BB962C8B-B14F-4D97-AF65-F5344CB8AC3E}">
        <p14:creationId xmlns:p14="http://schemas.microsoft.com/office/powerpoint/2010/main" val="2393649142"/>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1"/>
          <p:cNvSpPr txBox="1"/>
          <p:nvPr/>
        </p:nvSpPr>
        <p:spPr>
          <a:xfrm>
            <a:off x="311940" y="2340133"/>
            <a:ext cx="8520120" cy="2052360"/>
          </a:xfrm>
          <a:prstGeom prst="rect">
            <a:avLst/>
          </a:prstGeom>
          <a:noFill/>
          <a:ln>
            <a:noFill/>
          </a:ln>
        </p:spPr>
        <p:txBody>
          <a:bodyPr tIns="91440" bIns="91440" anchor="b">
            <a:normAutofit fontScale="47500" lnSpcReduction="20000"/>
          </a:bodyPr>
          <a:lstStyle/>
          <a:p>
            <a:pPr algn="ctr">
              <a:lnSpc>
                <a:spcPct val="100000"/>
              </a:lnSpc>
              <a:tabLst>
                <a:tab pos="0" algn="l"/>
              </a:tabLst>
            </a:pPr>
            <a:r>
              <a:rPr lang="en-US" sz="9600" b="0" strike="noStrike" spc="-1" dirty="0">
                <a:solidFill>
                  <a:srgbClr val="000000"/>
                </a:solidFill>
                <a:latin typeface="Arial"/>
                <a:ea typeface="Arial"/>
              </a:rPr>
              <a:t>How would we try to estimate the available bandwidth efficiently? </a:t>
            </a:r>
            <a:endParaRPr lang="en-IN" sz="9600" b="0" strike="noStrike" spc="-1" dirty="0">
              <a:solidFill>
                <a:srgbClr val="000000"/>
              </a:solidFill>
              <a:latin typeface="Arial"/>
            </a:endParaRPr>
          </a:p>
        </p:txBody>
      </p:sp>
      <p:sp>
        <p:nvSpPr>
          <p:cNvPr id="249"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8B38F6BA-B95E-4D87-8D84-71D4CCC34CCC}" type="slidenum">
              <a:rPr lang="en-US" sz="1000" b="0" strike="noStrike" spc="-1">
                <a:solidFill>
                  <a:srgbClr val="595959"/>
                </a:solidFill>
                <a:latin typeface="Arial"/>
                <a:ea typeface="Arial"/>
              </a:rPr>
              <a:t>28</a:t>
            </a:fld>
            <a:endParaRPr lang="en-IN" sz="1000" b="0" strike="noStrike" spc="-1">
              <a:latin typeface="Times New Roman"/>
            </a:endParaRPr>
          </a:p>
        </p:txBody>
      </p:sp>
      <p:sp>
        <p:nvSpPr>
          <p:cNvPr id="2" name="TextBox 1"/>
          <p:cNvSpPr txBox="1"/>
          <p:nvPr/>
        </p:nvSpPr>
        <p:spPr>
          <a:xfrm>
            <a:off x="485192" y="671804"/>
            <a:ext cx="7875037" cy="1077218"/>
          </a:xfrm>
          <a:prstGeom prst="rect">
            <a:avLst/>
          </a:prstGeom>
          <a:noFill/>
        </p:spPr>
        <p:txBody>
          <a:bodyPr wrap="square" rtlCol="0">
            <a:spAutoFit/>
          </a:bodyPr>
          <a:lstStyle/>
          <a:p>
            <a:r>
              <a:rPr lang="en-US" sz="3200" dirty="0"/>
              <a:t>Applying packet conservation at the start of the flow doesn’t work.</a:t>
            </a:r>
            <a:endParaRPr lang="en-SG" sz="3200" dirty="0"/>
          </a:p>
        </p:txBody>
      </p:sp>
      <p:sp>
        <p:nvSpPr>
          <p:cNvPr id="3" name="TextBox 2"/>
          <p:cNvSpPr txBox="1"/>
          <p:nvPr/>
        </p:nvSpPr>
        <p:spPr>
          <a:xfrm>
            <a:off x="5654351" y="1395079"/>
            <a:ext cx="1754155" cy="707886"/>
          </a:xfrm>
          <a:prstGeom prst="rect">
            <a:avLst/>
          </a:prstGeom>
          <a:noFill/>
        </p:spPr>
        <p:txBody>
          <a:bodyPr wrap="square" rtlCol="0">
            <a:spAutoFit/>
          </a:bodyPr>
          <a:lstStyle/>
          <a:p>
            <a:r>
              <a:rPr lang="en-US" sz="4000" dirty="0">
                <a:solidFill>
                  <a:srgbClr val="FF0000"/>
                </a:solidFill>
              </a:rPr>
              <a:t>Why?</a:t>
            </a:r>
            <a:endParaRPr lang="en-SG" sz="4000" dirty="0">
              <a:solidFill>
                <a:srgbClr val="FF0000"/>
              </a:solidFill>
            </a:endParaRPr>
          </a:p>
        </p:txBody>
      </p:sp>
    </p:spTree>
    <p:extLst>
      <p:ext uri="{BB962C8B-B14F-4D97-AF65-F5344CB8AC3E}">
        <p14:creationId xmlns:p14="http://schemas.microsoft.com/office/powerpoint/2010/main" val="360570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4F44-6AE5-4730-A491-A48BF244CB11}"/>
              </a:ext>
            </a:extLst>
          </p:cNvPr>
          <p:cNvSpPr>
            <a:spLocks noGrp="1"/>
          </p:cNvSpPr>
          <p:nvPr>
            <p:ph type="title"/>
          </p:nvPr>
        </p:nvSpPr>
        <p:spPr>
          <a:xfrm>
            <a:off x="325014" y="335296"/>
            <a:ext cx="8493972" cy="1301479"/>
          </a:xfrm>
        </p:spPr>
        <p:txBody>
          <a:bodyPr>
            <a:normAutofit/>
          </a:bodyPr>
          <a:lstStyle/>
          <a:p>
            <a:pPr algn="ctr"/>
            <a:r>
              <a:rPr lang="en-US" sz="4800" b="0" i="0" u="none" strike="noStrike" baseline="0" dirty="0">
                <a:latin typeface="URWBookmanL-Ligh"/>
              </a:rPr>
              <a:t>Slow Start</a:t>
            </a:r>
            <a:endParaRPr lang="en-SG" sz="4800" dirty="0"/>
          </a:p>
        </p:txBody>
      </p:sp>
      <p:sp>
        <p:nvSpPr>
          <p:cNvPr id="4" name="TextBox 3">
            <a:extLst>
              <a:ext uri="{FF2B5EF4-FFF2-40B4-BE49-F238E27FC236}">
                <a16:creationId xmlns:a16="http://schemas.microsoft.com/office/drawing/2014/main" id="{F3E2CD93-D608-420F-A5B1-3C8FD4403806}"/>
              </a:ext>
            </a:extLst>
          </p:cNvPr>
          <p:cNvSpPr txBox="1"/>
          <p:nvPr/>
        </p:nvSpPr>
        <p:spPr>
          <a:xfrm>
            <a:off x="1006091" y="1272079"/>
            <a:ext cx="7812895" cy="830997"/>
          </a:xfrm>
          <a:prstGeom prst="rect">
            <a:avLst/>
          </a:prstGeom>
          <a:noFill/>
        </p:spPr>
        <p:txBody>
          <a:bodyPr wrap="square">
            <a:spAutoFit/>
          </a:bodyPr>
          <a:lstStyle/>
          <a:p>
            <a:pPr algn="l"/>
            <a:r>
              <a:rPr lang="en-US" sz="2400" dirty="0"/>
              <a:t>When sender receives an ACK, increase congestion window by 1, aka send 2 packets.</a:t>
            </a:r>
          </a:p>
        </p:txBody>
      </p:sp>
      <p:sp>
        <p:nvSpPr>
          <p:cNvPr id="6" name="Line 1">
            <a:extLst>
              <a:ext uri="{FF2B5EF4-FFF2-40B4-BE49-F238E27FC236}">
                <a16:creationId xmlns:a16="http://schemas.microsoft.com/office/drawing/2014/main" id="{3D50EA24-3269-47F7-B541-A6F216174D33}"/>
              </a:ext>
            </a:extLst>
          </p:cNvPr>
          <p:cNvSpPr/>
          <p:nvPr/>
        </p:nvSpPr>
        <p:spPr>
          <a:xfrm flipV="1">
            <a:off x="2029752" y="3314592"/>
            <a:ext cx="5491080" cy="43200"/>
          </a:xfrm>
          <a:prstGeom prst="line">
            <a:avLst/>
          </a:prstGeom>
          <a:ln w="63360">
            <a:solidFill>
              <a:srgbClr val="FF0000"/>
            </a:solidFill>
            <a:round/>
          </a:ln>
        </p:spPr>
        <p:style>
          <a:lnRef idx="1">
            <a:schemeClr val="accent1"/>
          </a:lnRef>
          <a:fillRef idx="0">
            <a:schemeClr val="accent1"/>
          </a:fillRef>
          <a:effectRef idx="0">
            <a:schemeClr val="accent1"/>
          </a:effectRef>
          <a:fontRef idx="minor"/>
        </p:style>
      </p:sp>
      <p:sp>
        <p:nvSpPr>
          <p:cNvPr id="7" name="CustomShape 2">
            <a:extLst>
              <a:ext uri="{FF2B5EF4-FFF2-40B4-BE49-F238E27FC236}">
                <a16:creationId xmlns:a16="http://schemas.microsoft.com/office/drawing/2014/main" id="{B79D8DCC-F784-4FF8-90D0-A8022A949BA1}"/>
              </a:ext>
            </a:extLst>
          </p:cNvPr>
          <p:cNvSpPr/>
          <p:nvPr/>
        </p:nvSpPr>
        <p:spPr>
          <a:xfrm>
            <a:off x="1069992" y="2800512"/>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10" name="CustomShape 5">
            <a:extLst>
              <a:ext uri="{FF2B5EF4-FFF2-40B4-BE49-F238E27FC236}">
                <a16:creationId xmlns:a16="http://schemas.microsoft.com/office/drawing/2014/main" id="{26C7793B-AE0F-4051-9AE7-31AF181DE9F5}"/>
              </a:ext>
            </a:extLst>
          </p:cNvPr>
          <p:cNvSpPr/>
          <p:nvPr/>
        </p:nvSpPr>
        <p:spPr>
          <a:xfrm>
            <a:off x="7520832" y="2756952"/>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11" name="CustomShape 7">
            <a:extLst>
              <a:ext uri="{FF2B5EF4-FFF2-40B4-BE49-F238E27FC236}">
                <a16:creationId xmlns:a16="http://schemas.microsoft.com/office/drawing/2014/main" id="{EF6F60E3-942D-4EE1-AA42-AB7BB7F11F81}"/>
              </a:ext>
            </a:extLst>
          </p:cNvPr>
          <p:cNvSpPr/>
          <p:nvPr/>
        </p:nvSpPr>
        <p:spPr>
          <a:xfrm>
            <a:off x="1220832" y="1969272"/>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A</a:t>
            </a:r>
            <a:endParaRPr lang="en-IN" sz="4800" b="0" strike="noStrike" spc="-1">
              <a:latin typeface="Arial"/>
            </a:endParaRPr>
          </a:p>
        </p:txBody>
      </p:sp>
      <p:sp>
        <p:nvSpPr>
          <p:cNvPr id="12" name="CustomShape 8">
            <a:extLst>
              <a:ext uri="{FF2B5EF4-FFF2-40B4-BE49-F238E27FC236}">
                <a16:creationId xmlns:a16="http://schemas.microsoft.com/office/drawing/2014/main" id="{F9E5096A-14CE-4906-8D72-D6C3273A2568}"/>
              </a:ext>
            </a:extLst>
          </p:cNvPr>
          <p:cNvSpPr/>
          <p:nvPr/>
        </p:nvSpPr>
        <p:spPr>
          <a:xfrm>
            <a:off x="7671672" y="1926072"/>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B</a:t>
            </a:r>
            <a:endParaRPr lang="en-IN" sz="4800" b="0" strike="noStrike" spc="-1">
              <a:latin typeface="Arial"/>
            </a:endParaRPr>
          </a:p>
        </p:txBody>
      </p:sp>
      <p:sp>
        <p:nvSpPr>
          <p:cNvPr id="3" name="Rectangle 2">
            <a:extLst>
              <a:ext uri="{FF2B5EF4-FFF2-40B4-BE49-F238E27FC236}">
                <a16:creationId xmlns:a16="http://schemas.microsoft.com/office/drawing/2014/main" id="{5C1C313E-70EC-4CBA-80B9-5DE58EAAC61D}"/>
              </a:ext>
            </a:extLst>
          </p:cNvPr>
          <p:cNvSpPr/>
          <p:nvPr/>
        </p:nvSpPr>
        <p:spPr>
          <a:xfrm>
            <a:off x="2258568" y="2747592"/>
            <a:ext cx="576072" cy="4345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SG"/>
          </a:p>
        </p:txBody>
      </p:sp>
      <p:cxnSp>
        <p:nvCxnSpPr>
          <p:cNvPr id="14" name="Straight Arrow Connector 13">
            <a:extLst>
              <a:ext uri="{FF2B5EF4-FFF2-40B4-BE49-F238E27FC236}">
                <a16:creationId xmlns:a16="http://schemas.microsoft.com/office/drawing/2014/main" id="{22EB77F7-7302-443E-B6B2-0DA18CE38A24}"/>
              </a:ext>
            </a:extLst>
          </p:cNvPr>
          <p:cNvCxnSpPr>
            <a:cxnSpLocks/>
            <a:stCxn id="3" idx="3"/>
          </p:cNvCxnSpPr>
          <p:nvPr/>
        </p:nvCxnSpPr>
        <p:spPr>
          <a:xfrm flipV="1">
            <a:off x="2834640" y="2962656"/>
            <a:ext cx="502920" cy="219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6" name="TextShape 1">
            <a:extLst>
              <a:ext uri="{FF2B5EF4-FFF2-40B4-BE49-F238E27FC236}">
                <a16:creationId xmlns:a16="http://schemas.microsoft.com/office/drawing/2014/main" id="{42A167F1-23F5-46D1-A039-10D026AA8DA7}"/>
              </a:ext>
            </a:extLst>
          </p:cNvPr>
          <p:cNvSpPr txBox="1"/>
          <p:nvPr/>
        </p:nvSpPr>
        <p:spPr>
          <a:xfrm>
            <a:off x="1947672" y="3655224"/>
            <a:ext cx="5455920" cy="1197864"/>
          </a:xfrm>
          <a:prstGeom prst="rect">
            <a:avLst/>
          </a:prstGeom>
          <a:noFill/>
          <a:ln>
            <a:noFill/>
          </a:ln>
        </p:spPr>
        <p:txBody>
          <a:bodyPr tIns="91440" bIns="91440" anchor="b">
            <a:noAutofit/>
          </a:bodyPr>
          <a:lstStyle/>
          <a:p>
            <a:pPr algn="r">
              <a:lnSpc>
                <a:spcPct val="100000"/>
              </a:lnSpc>
              <a:tabLst>
                <a:tab pos="0" algn="l"/>
              </a:tabLst>
            </a:pPr>
            <a:endParaRPr lang="en-US" sz="3600" spc="-1" dirty="0"/>
          </a:p>
          <a:p>
            <a:pPr algn="r">
              <a:lnSpc>
                <a:spcPct val="100000"/>
              </a:lnSpc>
              <a:tabLst>
                <a:tab pos="0" algn="l"/>
              </a:tabLst>
            </a:pPr>
            <a:r>
              <a:rPr lang="en-US" sz="3600" b="0" strike="noStrike" spc="-1" dirty="0">
                <a:solidFill>
                  <a:srgbClr val="000000"/>
                </a:solidFill>
              </a:rPr>
              <a:t>What’s the effective </a:t>
            </a:r>
          </a:p>
          <a:p>
            <a:pPr algn="r">
              <a:lnSpc>
                <a:spcPct val="100000"/>
              </a:lnSpc>
              <a:tabLst>
                <a:tab pos="0" algn="l"/>
              </a:tabLst>
            </a:pPr>
            <a:r>
              <a:rPr lang="en-US" sz="3600" b="0" strike="noStrike" spc="-1" dirty="0">
                <a:solidFill>
                  <a:srgbClr val="000000"/>
                </a:solidFill>
              </a:rPr>
              <a:t>send rate? </a:t>
            </a:r>
            <a:endParaRPr lang="en-IN" sz="3600" b="0" strike="noStrike" spc="-1" dirty="0">
              <a:solidFill>
                <a:srgbClr val="000000"/>
              </a:solidFill>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Tree>
    <p:extLst>
      <p:ext uri="{BB962C8B-B14F-4D97-AF65-F5344CB8AC3E}">
        <p14:creationId xmlns:p14="http://schemas.microsoft.com/office/powerpoint/2010/main" val="31685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1606-6086-4E9E-A38F-D16AD150B5CE}"/>
              </a:ext>
            </a:extLst>
          </p:cNvPr>
          <p:cNvSpPr>
            <a:spLocks noGrp="1"/>
          </p:cNvSpPr>
          <p:nvPr>
            <p:ph type="title"/>
          </p:nvPr>
        </p:nvSpPr>
        <p:spPr>
          <a:xfrm>
            <a:off x="215286" y="422421"/>
            <a:ext cx="8713428" cy="1100312"/>
          </a:xfrm>
        </p:spPr>
        <p:txBody>
          <a:bodyPr>
            <a:normAutofit/>
          </a:bodyPr>
          <a:lstStyle/>
          <a:p>
            <a:pPr algn="ctr"/>
            <a:r>
              <a:rPr lang="en-US" sz="4400" dirty="0"/>
              <a:t>Sending data on the Internet</a:t>
            </a:r>
            <a:endParaRPr lang="en-SG" sz="4400" dirty="0"/>
          </a:p>
        </p:txBody>
      </p:sp>
      <p:sp>
        <p:nvSpPr>
          <p:cNvPr id="3" name="Line 1">
            <a:extLst>
              <a:ext uri="{FF2B5EF4-FFF2-40B4-BE49-F238E27FC236}">
                <a16:creationId xmlns:a16="http://schemas.microsoft.com/office/drawing/2014/main" id="{37C2BA1C-8E8D-4E08-93C8-30B56B184961}"/>
              </a:ext>
            </a:extLst>
          </p:cNvPr>
          <p:cNvSpPr/>
          <p:nvPr/>
        </p:nvSpPr>
        <p:spPr>
          <a:xfrm flipV="1">
            <a:off x="1974888" y="2692800"/>
            <a:ext cx="5491080" cy="43200"/>
          </a:xfrm>
          <a:prstGeom prst="line">
            <a:avLst/>
          </a:prstGeom>
          <a:ln w="63360">
            <a:solidFill>
              <a:srgbClr val="FF0000"/>
            </a:solidFill>
            <a:round/>
          </a:ln>
        </p:spPr>
        <p:style>
          <a:lnRef idx="1">
            <a:schemeClr val="accent1"/>
          </a:lnRef>
          <a:fillRef idx="0">
            <a:schemeClr val="accent1"/>
          </a:fillRef>
          <a:effectRef idx="0">
            <a:schemeClr val="accent1"/>
          </a:effectRef>
          <a:fontRef idx="minor"/>
        </p:style>
      </p:sp>
      <p:sp>
        <p:nvSpPr>
          <p:cNvPr id="4" name="CustomShape 2">
            <a:extLst>
              <a:ext uri="{FF2B5EF4-FFF2-40B4-BE49-F238E27FC236}">
                <a16:creationId xmlns:a16="http://schemas.microsoft.com/office/drawing/2014/main" id="{974C1A1A-2D5F-40A4-B837-40160E3B8AED}"/>
              </a:ext>
            </a:extLst>
          </p:cNvPr>
          <p:cNvSpPr/>
          <p:nvPr/>
        </p:nvSpPr>
        <p:spPr>
          <a:xfrm>
            <a:off x="1015128" y="217872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5" name="CustomShape 3">
            <a:extLst>
              <a:ext uri="{FF2B5EF4-FFF2-40B4-BE49-F238E27FC236}">
                <a16:creationId xmlns:a16="http://schemas.microsoft.com/office/drawing/2014/main" id="{D8BA3E08-E0F8-41D4-9483-FB3C18F9F0DA}"/>
              </a:ext>
            </a:extLst>
          </p:cNvPr>
          <p:cNvSpPr/>
          <p:nvPr/>
        </p:nvSpPr>
        <p:spPr>
          <a:xfrm>
            <a:off x="3140208" y="217872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6" name="CustomShape 4">
            <a:extLst>
              <a:ext uri="{FF2B5EF4-FFF2-40B4-BE49-F238E27FC236}">
                <a16:creationId xmlns:a16="http://schemas.microsoft.com/office/drawing/2014/main" id="{3F65F303-688B-49D3-BEA3-50585C79A72F}"/>
              </a:ext>
            </a:extLst>
          </p:cNvPr>
          <p:cNvSpPr/>
          <p:nvPr/>
        </p:nvSpPr>
        <p:spPr>
          <a:xfrm>
            <a:off x="5265288" y="213516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7" name="CustomShape 5">
            <a:extLst>
              <a:ext uri="{FF2B5EF4-FFF2-40B4-BE49-F238E27FC236}">
                <a16:creationId xmlns:a16="http://schemas.microsoft.com/office/drawing/2014/main" id="{49983B8C-AA2B-4F53-A2CF-2CDB239F9789}"/>
              </a:ext>
            </a:extLst>
          </p:cNvPr>
          <p:cNvSpPr/>
          <p:nvPr/>
        </p:nvSpPr>
        <p:spPr>
          <a:xfrm>
            <a:off x="7465968" y="213516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8" name="CustomShape 7">
            <a:extLst>
              <a:ext uri="{FF2B5EF4-FFF2-40B4-BE49-F238E27FC236}">
                <a16:creationId xmlns:a16="http://schemas.microsoft.com/office/drawing/2014/main" id="{502BE3F4-EFB7-45F8-B2DD-759160093498}"/>
              </a:ext>
            </a:extLst>
          </p:cNvPr>
          <p:cNvSpPr/>
          <p:nvPr/>
        </p:nvSpPr>
        <p:spPr>
          <a:xfrm>
            <a:off x="1165968" y="1347480"/>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A</a:t>
            </a:r>
            <a:endParaRPr lang="en-IN" sz="4800" b="0" strike="noStrike" spc="-1">
              <a:latin typeface="Arial"/>
            </a:endParaRPr>
          </a:p>
        </p:txBody>
      </p:sp>
      <p:sp>
        <p:nvSpPr>
          <p:cNvPr id="9" name="CustomShape 8">
            <a:extLst>
              <a:ext uri="{FF2B5EF4-FFF2-40B4-BE49-F238E27FC236}">
                <a16:creationId xmlns:a16="http://schemas.microsoft.com/office/drawing/2014/main" id="{3F85E011-45D2-4DA4-950D-655FE85984B6}"/>
              </a:ext>
            </a:extLst>
          </p:cNvPr>
          <p:cNvSpPr/>
          <p:nvPr/>
        </p:nvSpPr>
        <p:spPr>
          <a:xfrm>
            <a:off x="7616808" y="1304280"/>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B</a:t>
            </a:r>
            <a:endParaRPr lang="en-IN" sz="4800" b="0" strike="noStrike" spc="-1">
              <a:latin typeface="Arial"/>
            </a:endParaRPr>
          </a:p>
        </p:txBody>
      </p:sp>
      <p:sp>
        <p:nvSpPr>
          <p:cNvPr id="11" name="CustomShape 2">
            <a:extLst>
              <a:ext uri="{FF2B5EF4-FFF2-40B4-BE49-F238E27FC236}">
                <a16:creationId xmlns:a16="http://schemas.microsoft.com/office/drawing/2014/main" id="{8BDF9789-7AD7-4D50-9E78-1DC60AA95708}"/>
              </a:ext>
            </a:extLst>
          </p:cNvPr>
          <p:cNvSpPr/>
          <p:nvPr/>
        </p:nvSpPr>
        <p:spPr>
          <a:xfrm>
            <a:off x="-157482" y="3488611"/>
            <a:ext cx="9458964" cy="156820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pPr>
            <a:r>
              <a:rPr lang="en-US" sz="4800" b="0" strike="noStrike" spc="-1" dirty="0">
                <a:solidFill>
                  <a:srgbClr val="FF0000"/>
                </a:solidFill>
                <a:latin typeface="URWBookmanL-Ligh"/>
                <a:ea typeface="Arial"/>
              </a:rPr>
              <a:t>What are the issues or considerations?</a:t>
            </a:r>
            <a:endParaRPr lang="en-IN" sz="4800" b="0" strike="noStrike" spc="-1" dirty="0">
              <a:latin typeface="Arial"/>
            </a:endParaRPr>
          </a:p>
        </p:txBody>
      </p:sp>
      <p:sp>
        <p:nvSpPr>
          <p:cNvPr id="10" name="Slide Number Placeholder 9"/>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355927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4F44-6AE5-4730-A491-A48BF244CB11}"/>
              </a:ext>
            </a:extLst>
          </p:cNvPr>
          <p:cNvSpPr>
            <a:spLocks noGrp="1"/>
          </p:cNvSpPr>
          <p:nvPr>
            <p:ph type="title"/>
          </p:nvPr>
        </p:nvSpPr>
        <p:spPr>
          <a:xfrm>
            <a:off x="325014" y="335296"/>
            <a:ext cx="8493972" cy="1301479"/>
          </a:xfrm>
        </p:spPr>
        <p:txBody>
          <a:bodyPr>
            <a:normAutofit/>
          </a:bodyPr>
          <a:lstStyle/>
          <a:p>
            <a:pPr algn="ctr"/>
            <a:r>
              <a:rPr lang="en-US" sz="4800" b="0" i="0" u="none" strike="noStrike" baseline="0" dirty="0">
                <a:latin typeface="URWBookmanL-Ligh"/>
              </a:rPr>
              <a:t>Slow Start</a:t>
            </a:r>
            <a:endParaRPr lang="en-SG" sz="4800" dirty="0"/>
          </a:p>
        </p:txBody>
      </p:sp>
      <p:sp>
        <p:nvSpPr>
          <p:cNvPr id="4" name="TextBox 3">
            <a:extLst>
              <a:ext uri="{FF2B5EF4-FFF2-40B4-BE49-F238E27FC236}">
                <a16:creationId xmlns:a16="http://schemas.microsoft.com/office/drawing/2014/main" id="{F3E2CD93-D608-420F-A5B1-3C8FD4403806}"/>
              </a:ext>
            </a:extLst>
          </p:cNvPr>
          <p:cNvSpPr txBox="1"/>
          <p:nvPr/>
        </p:nvSpPr>
        <p:spPr>
          <a:xfrm>
            <a:off x="1006091" y="1272079"/>
            <a:ext cx="7812895" cy="830997"/>
          </a:xfrm>
          <a:prstGeom prst="rect">
            <a:avLst/>
          </a:prstGeom>
          <a:noFill/>
        </p:spPr>
        <p:txBody>
          <a:bodyPr wrap="square">
            <a:spAutoFit/>
          </a:bodyPr>
          <a:lstStyle/>
          <a:p>
            <a:pPr algn="l"/>
            <a:r>
              <a:rPr lang="en-US" sz="2400" dirty="0"/>
              <a:t>When sender receives an ACK, increase congestion window by 1, aka send 2 packets.</a:t>
            </a:r>
          </a:p>
        </p:txBody>
      </p:sp>
      <p:sp>
        <p:nvSpPr>
          <p:cNvPr id="6" name="Line 1">
            <a:extLst>
              <a:ext uri="{FF2B5EF4-FFF2-40B4-BE49-F238E27FC236}">
                <a16:creationId xmlns:a16="http://schemas.microsoft.com/office/drawing/2014/main" id="{3D50EA24-3269-47F7-B541-A6F216174D33}"/>
              </a:ext>
            </a:extLst>
          </p:cNvPr>
          <p:cNvSpPr/>
          <p:nvPr/>
        </p:nvSpPr>
        <p:spPr>
          <a:xfrm flipV="1">
            <a:off x="2029752" y="3314592"/>
            <a:ext cx="5491080" cy="43200"/>
          </a:xfrm>
          <a:prstGeom prst="line">
            <a:avLst/>
          </a:prstGeom>
          <a:ln w="63360">
            <a:solidFill>
              <a:srgbClr val="FF0000"/>
            </a:solidFill>
            <a:round/>
          </a:ln>
        </p:spPr>
        <p:style>
          <a:lnRef idx="1">
            <a:schemeClr val="accent1"/>
          </a:lnRef>
          <a:fillRef idx="0">
            <a:schemeClr val="accent1"/>
          </a:fillRef>
          <a:effectRef idx="0">
            <a:schemeClr val="accent1"/>
          </a:effectRef>
          <a:fontRef idx="minor"/>
        </p:style>
      </p:sp>
      <p:sp>
        <p:nvSpPr>
          <p:cNvPr id="7" name="CustomShape 2">
            <a:extLst>
              <a:ext uri="{FF2B5EF4-FFF2-40B4-BE49-F238E27FC236}">
                <a16:creationId xmlns:a16="http://schemas.microsoft.com/office/drawing/2014/main" id="{B79D8DCC-F784-4FF8-90D0-A8022A949BA1}"/>
              </a:ext>
            </a:extLst>
          </p:cNvPr>
          <p:cNvSpPr/>
          <p:nvPr/>
        </p:nvSpPr>
        <p:spPr>
          <a:xfrm>
            <a:off x="1069992" y="2800512"/>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10" name="CustomShape 5">
            <a:extLst>
              <a:ext uri="{FF2B5EF4-FFF2-40B4-BE49-F238E27FC236}">
                <a16:creationId xmlns:a16="http://schemas.microsoft.com/office/drawing/2014/main" id="{26C7793B-AE0F-4051-9AE7-31AF181DE9F5}"/>
              </a:ext>
            </a:extLst>
          </p:cNvPr>
          <p:cNvSpPr/>
          <p:nvPr/>
        </p:nvSpPr>
        <p:spPr>
          <a:xfrm>
            <a:off x="7520832" y="2756952"/>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11" name="CustomShape 7">
            <a:extLst>
              <a:ext uri="{FF2B5EF4-FFF2-40B4-BE49-F238E27FC236}">
                <a16:creationId xmlns:a16="http://schemas.microsoft.com/office/drawing/2014/main" id="{EF6F60E3-942D-4EE1-AA42-AB7BB7F11F81}"/>
              </a:ext>
            </a:extLst>
          </p:cNvPr>
          <p:cNvSpPr/>
          <p:nvPr/>
        </p:nvSpPr>
        <p:spPr>
          <a:xfrm>
            <a:off x="1220832" y="1969272"/>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A</a:t>
            </a:r>
            <a:endParaRPr lang="en-IN" sz="4800" b="0" strike="noStrike" spc="-1">
              <a:latin typeface="Arial"/>
            </a:endParaRPr>
          </a:p>
        </p:txBody>
      </p:sp>
      <p:sp>
        <p:nvSpPr>
          <p:cNvPr id="12" name="CustomShape 8">
            <a:extLst>
              <a:ext uri="{FF2B5EF4-FFF2-40B4-BE49-F238E27FC236}">
                <a16:creationId xmlns:a16="http://schemas.microsoft.com/office/drawing/2014/main" id="{F9E5096A-14CE-4906-8D72-D6C3273A2568}"/>
              </a:ext>
            </a:extLst>
          </p:cNvPr>
          <p:cNvSpPr/>
          <p:nvPr/>
        </p:nvSpPr>
        <p:spPr>
          <a:xfrm>
            <a:off x="7671672" y="1926072"/>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B</a:t>
            </a:r>
            <a:endParaRPr lang="en-IN" sz="4800" b="0" strike="noStrike" spc="-1">
              <a:latin typeface="Arial"/>
            </a:endParaRPr>
          </a:p>
        </p:txBody>
      </p:sp>
      <p:sp>
        <p:nvSpPr>
          <p:cNvPr id="3" name="Rectangle 2">
            <a:extLst>
              <a:ext uri="{FF2B5EF4-FFF2-40B4-BE49-F238E27FC236}">
                <a16:creationId xmlns:a16="http://schemas.microsoft.com/office/drawing/2014/main" id="{5C1C313E-70EC-4CBA-80B9-5DE58EAAC61D}"/>
              </a:ext>
            </a:extLst>
          </p:cNvPr>
          <p:cNvSpPr/>
          <p:nvPr/>
        </p:nvSpPr>
        <p:spPr>
          <a:xfrm>
            <a:off x="6752736" y="3436901"/>
            <a:ext cx="576072" cy="4345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cxnSp>
        <p:nvCxnSpPr>
          <p:cNvPr id="14" name="Straight Arrow Connector 13">
            <a:extLst>
              <a:ext uri="{FF2B5EF4-FFF2-40B4-BE49-F238E27FC236}">
                <a16:creationId xmlns:a16="http://schemas.microsoft.com/office/drawing/2014/main" id="{22EB77F7-7302-443E-B6B2-0DA18CE38A24}"/>
              </a:ext>
            </a:extLst>
          </p:cNvPr>
          <p:cNvCxnSpPr>
            <a:cxnSpLocks/>
          </p:cNvCxnSpPr>
          <p:nvPr/>
        </p:nvCxnSpPr>
        <p:spPr>
          <a:xfrm flipH="1">
            <a:off x="6245352" y="3654161"/>
            <a:ext cx="507384"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Tree>
    <p:extLst>
      <p:ext uri="{BB962C8B-B14F-4D97-AF65-F5344CB8AC3E}">
        <p14:creationId xmlns:p14="http://schemas.microsoft.com/office/powerpoint/2010/main" val="1782323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4F44-6AE5-4730-A491-A48BF244CB11}"/>
              </a:ext>
            </a:extLst>
          </p:cNvPr>
          <p:cNvSpPr>
            <a:spLocks noGrp="1"/>
          </p:cNvSpPr>
          <p:nvPr>
            <p:ph type="title"/>
          </p:nvPr>
        </p:nvSpPr>
        <p:spPr>
          <a:xfrm>
            <a:off x="325014" y="335296"/>
            <a:ext cx="8493972" cy="1301479"/>
          </a:xfrm>
        </p:spPr>
        <p:txBody>
          <a:bodyPr>
            <a:normAutofit/>
          </a:bodyPr>
          <a:lstStyle/>
          <a:p>
            <a:pPr algn="ctr"/>
            <a:r>
              <a:rPr lang="en-US" sz="4800" b="0" i="0" u="none" strike="noStrike" baseline="0" dirty="0">
                <a:latin typeface="URWBookmanL-Ligh"/>
              </a:rPr>
              <a:t>Slow Start</a:t>
            </a:r>
            <a:endParaRPr lang="en-SG" sz="4800" dirty="0"/>
          </a:p>
        </p:txBody>
      </p:sp>
      <p:sp>
        <p:nvSpPr>
          <p:cNvPr id="4" name="TextBox 3">
            <a:extLst>
              <a:ext uri="{FF2B5EF4-FFF2-40B4-BE49-F238E27FC236}">
                <a16:creationId xmlns:a16="http://schemas.microsoft.com/office/drawing/2014/main" id="{F3E2CD93-D608-420F-A5B1-3C8FD4403806}"/>
              </a:ext>
            </a:extLst>
          </p:cNvPr>
          <p:cNvSpPr txBox="1"/>
          <p:nvPr/>
        </p:nvSpPr>
        <p:spPr>
          <a:xfrm>
            <a:off x="1006091" y="1272079"/>
            <a:ext cx="7812895" cy="830997"/>
          </a:xfrm>
          <a:prstGeom prst="rect">
            <a:avLst/>
          </a:prstGeom>
          <a:noFill/>
        </p:spPr>
        <p:txBody>
          <a:bodyPr wrap="square">
            <a:spAutoFit/>
          </a:bodyPr>
          <a:lstStyle/>
          <a:p>
            <a:pPr algn="l"/>
            <a:r>
              <a:rPr lang="en-US" sz="2400" dirty="0"/>
              <a:t>When sender receives an ACK, increase congestion window by 1, aka send 2 packets.</a:t>
            </a:r>
          </a:p>
        </p:txBody>
      </p:sp>
      <p:sp>
        <p:nvSpPr>
          <p:cNvPr id="6" name="Line 1">
            <a:extLst>
              <a:ext uri="{FF2B5EF4-FFF2-40B4-BE49-F238E27FC236}">
                <a16:creationId xmlns:a16="http://schemas.microsoft.com/office/drawing/2014/main" id="{3D50EA24-3269-47F7-B541-A6F216174D33}"/>
              </a:ext>
            </a:extLst>
          </p:cNvPr>
          <p:cNvSpPr/>
          <p:nvPr/>
        </p:nvSpPr>
        <p:spPr>
          <a:xfrm flipV="1">
            <a:off x="2029752" y="3314592"/>
            <a:ext cx="5491080" cy="43200"/>
          </a:xfrm>
          <a:prstGeom prst="line">
            <a:avLst/>
          </a:prstGeom>
          <a:ln w="63360">
            <a:solidFill>
              <a:srgbClr val="FF0000"/>
            </a:solidFill>
            <a:round/>
          </a:ln>
        </p:spPr>
        <p:style>
          <a:lnRef idx="1">
            <a:schemeClr val="accent1"/>
          </a:lnRef>
          <a:fillRef idx="0">
            <a:schemeClr val="accent1"/>
          </a:fillRef>
          <a:effectRef idx="0">
            <a:schemeClr val="accent1"/>
          </a:effectRef>
          <a:fontRef idx="minor"/>
        </p:style>
      </p:sp>
      <p:sp>
        <p:nvSpPr>
          <p:cNvPr id="7" name="CustomShape 2">
            <a:extLst>
              <a:ext uri="{FF2B5EF4-FFF2-40B4-BE49-F238E27FC236}">
                <a16:creationId xmlns:a16="http://schemas.microsoft.com/office/drawing/2014/main" id="{B79D8DCC-F784-4FF8-90D0-A8022A949BA1}"/>
              </a:ext>
            </a:extLst>
          </p:cNvPr>
          <p:cNvSpPr/>
          <p:nvPr/>
        </p:nvSpPr>
        <p:spPr>
          <a:xfrm>
            <a:off x="1069992" y="2800512"/>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10" name="CustomShape 5">
            <a:extLst>
              <a:ext uri="{FF2B5EF4-FFF2-40B4-BE49-F238E27FC236}">
                <a16:creationId xmlns:a16="http://schemas.microsoft.com/office/drawing/2014/main" id="{26C7793B-AE0F-4051-9AE7-31AF181DE9F5}"/>
              </a:ext>
            </a:extLst>
          </p:cNvPr>
          <p:cNvSpPr/>
          <p:nvPr/>
        </p:nvSpPr>
        <p:spPr>
          <a:xfrm>
            <a:off x="7520832" y="2756952"/>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11" name="CustomShape 7">
            <a:extLst>
              <a:ext uri="{FF2B5EF4-FFF2-40B4-BE49-F238E27FC236}">
                <a16:creationId xmlns:a16="http://schemas.microsoft.com/office/drawing/2014/main" id="{EF6F60E3-942D-4EE1-AA42-AB7BB7F11F81}"/>
              </a:ext>
            </a:extLst>
          </p:cNvPr>
          <p:cNvSpPr/>
          <p:nvPr/>
        </p:nvSpPr>
        <p:spPr>
          <a:xfrm>
            <a:off x="1220832" y="1969272"/>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A</a:t>
            </a:r>
            <a:endParaRPr lang="en-IN" sz="4800" b="0" strike="noStrike" spc="-1">
              <a:latin typeface="Arial"/>
            </a:endParaRPr>
          </a:p>
        </p:txBody>
      </p:sp>
      <p:sp>
        <p:nvSpPr>
          <p:cNvPr id="12" name="CustomShape 8">
            <a:extLst>
              <a:ext uri="{FF2B5EF4-FFF2-40B4-BE49-F238E27FC236}">
                <a16:creationId xmlns:a16="http://schemas.microsoft.com/office/drawing/2014/main" id="{F9E5096A-14CE-4906-8D72-D6C3273A2568}"/>
              </a:ext>
            </a:extLst>
          </p:cNvPr>
          <p:cNvSpPr/>
          <p:nvPr/>
        </p:nvSpPr>
        <p:spPr>
          <a:xfrm>
            <a:off x="7671672" y="1926072"/>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B</a:t>
            </a:r>
            <a:endParaRPr lang="en-IN" sz="4800" b="0" strike="noStrike" spc="-1">
              <a:latin typeface="Arial"/>
            </a:endParaRPr>
          </a:p>
        </p:txBody>
      </p:sp>
      <p:sp>
        <p:nvSpPr>
          <p:cNvPr id="3" name="Rectangle 2">
            <a:extLst>
              <a:ext uri="{FF2B5EF4-FFF2-40B4-BE49-F238E27FC236}">
                <a16:creationId xmlns:a16="http://schemas.microsoft.com/office/drawing/2014/main" id="{5C1C313E-70EC-4CBA-80B9-5DE58EAAC61D}"/>
              </a:ext>
            </a:extLst>
          </p:cNvPr>
          <p:cNvSpPr/>
          <p:nvPr/>
        </p:nvSpPr>
        <p:spPr>
          <a:xfrm>
            <a:off x="2734056" y="2756592"/>
            <a:ext cx="576072" cy="4345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SG"/>
          </a:p>
        </p:txBody>
      </p:sp>
      <p:cxnSp>
        <p:nvCxnSpPr>
          <p:cNvPr id="14" name="Straight Arrow Connector 13">
            <a:extLst>
              <a:ext uri="{FF2B5EF4-FFF2-40B4-BE49-F238E27FC236}">
                <a16:creationId xmlns:a16="http://schemas.microsoft.com/office/drawing/2014/main" id="{22EB77F7-7302-443E-B6B2-0DA18CE38A24}"/>
              </a:ext>
            </a:extLst>
          </p:cNvPr>
          <p:cNvCxnSpPr>
            <a:cxnSpLocks/>
            <a:stCxn id="3" idx="3"/>
          </p:cNvCxnSpPr>
          <p:nvPr/>
        </p:nvCxnSpPr>
        <p:spPr>
          <a:xfrm flipV="1">
            <a:off x="3310128" y="2971656"/>
            <a:ext cx="502920" cy="219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3" name="Rectangle 12">
            <a:extLst>
              <a:ext uri="{FF2B5EF4-FFF2-40B4-BE49-F238E27FC236}">
                <a16:creationId xmlns:a16="http://schemas.microsoft.com/office/drawing/2014/main" id="{8E88FF9C-A154-4132-AEAB-812E77B43C66}"/>
              </a:ext>
            </a:extLst>
          </p:cNvPr>
          <p:cNvSpPr/>
          <p:nvPr/>
        </p:nvSpPr>
        <p:spPr>
          <a:xfrm>
            <a:off x="2157984" y="2754216"/>
            <a:ext cx="576072" cy="4345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SG"/>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Tree>
    <p:extLst>
      <p:ext uri="{BB962C8B-B14F-4D97-AF65-F5344CB8AC3E}">
        <p14:creationId xmlns:p14="http://schemas.microsoft.com/office/powerpoint/2010/main" val="3243178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4F44-6AE5-4730-A491-A48BF244CB11}"/>
              </a:ext>
            </a:extLst>
          </p:cNvPr>
          <p:cNvSpPr>
            <a:spLocks noGrp="1"/>
          </p:cNvSpPr>
          <p:nvPr>
            <p:ph type="title"/>
          </p:nvPr>
        </p:nvSpPr>
        <p:spPr>
          <a:xfrm>
            <a:off x="325014" y="335296"/>
            <a:ext cx="8493972" cy="1301479"/>
          </a:xfrm>
        </p:spPr>
        <p:txBody>
          <a:bodyPr>
            <a:normAutofit/>
          </a:bodyPr>
          <a:lstStyle/>
          <a:p>
            <a:pPr algn="ctr"/>
            <a:r>
              <a:rPr lang="en-US" sz="4800" b="0" i="0" u="none" strike="noStrike" baseline="0" dirty="0">
                <a:latin typeface="URWBookmanL-Ligh"/>
              </a:rPr>
              <a:t>Slow Start</a:t>
            </a:r>
            <a:endParaRPr lang="en-SG" sz="4800" dirty="0"/>
          </a:p>
        </p:txBody>
      </p:sp>
      <p:sp>
        <p:nvSpPr>
          <p:cNvPr id="4" name="TextBox 3">
            <a:extLst>
              <a:ext uri="{FF2B5EF4-FFF2-40B4-BE49-F238E27FC236}">
                <a16:creationId xmlns:a16="http://schemas.microsoft.com/office/drawing/2014/main" id="{F3E2CD93-D608-420F-A5B1-3C8FD4403806}"/>
              </a:ext>
            </a:extLst>
          </p:cNvPr>
          <p:cNvSpPr txBox="1"/>
          <p:nvPr/>
        </p:nvSpPr>
        <p:spPr>
          <a:xfrm>
            <a:off x="1006091" y="1272079"/>
            <a:ext cx="7812895" cy="830997"/>
          </a:xfrm>
          <a:prstGeom prst="rect">
            <a:avLst/>
          </a:prstGeom>
          <a:noFill/>
        </p:spPr>
        <p:txBody>
          <a:bodyPr wrap="square">
            <a:spAutoFit/>
          </a:bodyPr>
          <a:lstStyle/>
          <a:p>
            <a:pPr algn="l"/>
            <a:r>
              <a:rPr lang="en-US" sz="2400" dirty="0"/>
              <a:t>When sender receives an ACK, increase congestion window by 1, aka send 2 packets.</a:t>
            </a:r>
          </a:p>
        </p:txBody>
      </p:sp>
      <p:sp>
        <p:nvSpPr>
          <p:cNvPr id="6" name="Line 1">
            <a:extLst>
              <a:ext uri="{FF2B5EF4-FFF2-40B4-BE49-F238E27FC236}">
                <a16:creationId xmlns:a16="http://schemas.microsoft.com/office/drawing/2014/main" id="{3D50EA24-3269-47F7-B541-A6F216174D33}"/>
              </a:ext>
            </a:extLst>
          </p:cNvPr>
          <p:cNvSpPr/>
          <p:nvPr/>
        </p:nvSpPr>
        <p:spPr>
          <a:xfrm flipV="1">
            <a:off x="2029752" y="3314592"/>
            <a:ext cx="5491080" cy="43200"/>
          </a:xfrm>
          <a:prstGeom prst="line">
            <a:avLst/>
          </a:prstGeom>
          <a:ln w="63360">
            <a:solidFill>
              <a:srgbClr val="FF0000"/>
            </a:solidFill>
            <a:round/>
          </a:ln>
        </p:spPr>
        <p:style>
          <a:lnRef idx="1">
            <a:schemeClr val="accent1"/>
          </a:lnRef>
          <a:fillRef idx="0">
            <a:schemeClr val="accent1"/>
          </a:fillRef>
          <a:effectRef idx="0">
            <a:schemeClr val="accent1"/>
          </a:effectRef>
          <a:fontRef idx="minor"/>
        </p:style>
      </p:sp>
      <p:sp>
        <p:nvSpPr>
          <p:cNvPr id="7" name="CustomShape 2">
            <a:extLst>
              <a:ext uri="{FF2B5EF4-FFF2-40B4-BE49-F238E27FC236}">
                <a16:creationId xmlns:a16="http://schemas.microsoft.com/office/drawing/2014/main" id="{B79D8DCC-F784-4FF8-90D0-A8022A949BA1}"/>
              </a:ext>
            </a:extLst>
          </p:cNvPr>
          <p:cNvSpPr/>
          <p:nvPr/>
        </p:nvSpPr>
        <p:spPr>
          <a:xfrm>
            <a:off x="1069992" y="2800512"/>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10" name="CustomShape 5">
            <a:extLst>
              <a:ext uri="{FF2B5EF4-FFF2-40B4-BE49-F238E27FC236}">
                <a16:creationId xmlns:a16="http://schemas.microsoft.com/office/drawing/2014/main" id="{26C7793B-AE0F-4051-9AE7-31AF181DE9F5}"/>
              </a:ext>
            </a:extLst>
          </p:cNvPr>
          <p:cNvSpPr/>
          <p:nvPr/>
        </p:nvSpPr>
        <p:spPr>
          <a:xfrm>
            <a:off x="7520832" y="2756952"/>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11" name="CustomShape 7">
            <a:extLst>
              <a:ext uri="{FF2B5EF4-FFF2-40B4-BE49-F238E27FC236}">
                <a16:creationId xmlns:a16="http://schemas.microsoft.com/office/drawing/2014/main" id="{EF6F60E3-942D-4EE1-AA42-AB7BB7F11F81}"/>
              </a:ext>
            </a:extLst>
          </p:cNvPr>
          <p:cNvSpPr/>
          <p:nvPr/>
        </p:nvSpPr>
        <p:spPr>
          <a:xfrm>
            <a:off x="1220832" y="1969272"/>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A</a:t>
            </a:r>
            <a:endParaRPr lang="en-IN" sz="4800" b="0" strike="noStrike" spc="-1">
              <a:latin typeface="Arial"/>
            </a:endParaRPr>
          </a:p>
        </p:txBody>
      </p:sp>
      <p:sp>
        <p:nvSpPr>
          <p:cNvPr id="12" name="CustomShape 8">
            <a:extLst>
              <a:ext uri="{FF2B5EF4-FFF2-40B4-BE49-F238E27FC236}">
                <a16:creationId xmlns:a16="http://schemas.microsoft.com/office/drawing/2014/main" id="{F9E5096A-14CE-4906-8D72-D6C3273A2568}"/>
              </a:ext>
            </a:extLst>
          </p:cNvPr>
          <p:cNvSpPr/>
          <p:nvPr/>
        </p:nvSpPr>
        <p:spPr>
          <a:xfrm>
            <a:off x="7671672" y="1926072"/>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B</a:t>
            </a:r>
            <a:endParaRPr lang="en-IN" sz="4800" b="0" strike="noStrike" spc="-1">
              <a:latin typeface="Arial"/>
            </a:endParaRPr>
          </a:p>
        </p:txBody>
      </p:sp>
      <p:sp>
        <p:nvSpPr>
          <p:cNvPr id="3" name="Rectangle 2">
            <a:extLst>
              <a:ext uri="{FF2B5EF4-FFF2-40B4-BE49-F238E27FC236}">
                <a16:creationId xmlns:a16="http://schemas.microsoft.com/office/drawing/2014/main" id="{5C1C313E-70EC-4CBA-80B9-5DE58EAAC61D}"/>
              </a:ext>
            </a:extLst>
          </p:cNvPr>
          <p:cNvSpPr/>
          <p:nvPr/>
        </p:nvSpPr>
        <p:spPr>
          <a:xfrm>
            <a:off x="6752736" y="3436901"/>
            <a:ext cx="576072" cy="4345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cxnSp>
        <p:nvCxnSpPr>
          <p:cNvPr id="14" name="Straight Arrow Connector 13">
            <a:extLst>
              <a:ext uri="{FF2B5EF4-FFF2-40B4-BE49-F238E27FC236}">
                <a16:creationId xmlns:a16="http://schemas.microsoft.com/office/drawing/2014/main" id="{22EB77F7-7302-443E-B6B2-0DA18CE38A24}"/>
              </a:ext>
            </a:extLst>
          </p:cNvPr>
          <p:cNvCxnSpPr>
            <a:cxnSpLocks/>
          </p:cNvCxnSpPr>
          <p:nvPr/>
        </p:nvCxnSpPr>
        <p:spPr>
          <a:xfrm flipH="1">
            <a:off x="6245352" y="3654161"/>
            <a:ext cx="507384"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Tree>
    <p:extLst>
      <p:ext uri="{BB962C8B-B14F-4D97-AF65-F5344CB8AC3E}">
        <p14:creationId xmlns:p14="http://schemas.microsoft.com/office/powerpoint/2010/main" val="143040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4F44-6AE5-4730-A491-A48BF244CB11}"/>
              </a:ext>
            </a:extLst>
          </p:cNvPr>
          <p:cNvSpPr>
            <a:spLocks noGrp="1"/>
          </p:cNvSpPr>
          <p:nvPr>
            <p:ph type="title"/>
          </p:nvPr>
        </p:nvSpPr>
        <p:spPr>
          <a:xfrm>
            <a:off x="325014" y="335296"/>
            <a:ext cx="8493972" cy="1301479"/>
          </a:xfrm>
        </p:spPr>
        <p:txBody>
          <a:bodyPr>
            <a:normAutofit/>
          </a:bodyPr>
          <a:lstStyle/>
          <a:p>
            <a:pPr algn="ctr"/>
            <a:r>
              <a:rPr lang="en-US" sz="4800" b="0" i="0" u="none" strike="noStrike" baseline="0" dirty="0">
                <a:latin typeface="URWBookmanL-Ligh"/>
              </a:rPr>
              <a:t>Slow Start</a:t>
            </a:r>
            <a:endParaRPr lang="en-SG" sz="4800" dirty="0"/>
          </a:p>
        </p:txBody>
      </p:sp>
      <p:sp>
        <p:nvSpPr>
          <p:cNvPr id="4" name="TextBox 3">
            <a:extLst>
              <a:ext uri="{FF2B5EF4-FFF2-40B4-BE49-F238E27FC236}">
                <a16:creationId xmlns:a16="http://schemas.microsoft.com/office/drawing/2014/main" id="{F3E2CD93-D608-420F-A5B1-3C8FD4403806}"/>
              </a:ext>
            </a:extLst>
          </p:cNvPr>
          <p:cNvSpPr txBox="1"/>
          <p:nvPr/>
        </p:nvSpPr>
        <p:spPr>
          <a:xfrm>
            <a:off x="1006091" y="1272079"/>
            <a:ext cx="7812895" cy="830997"/>
          </a:xfrm>
          <a:prstGeom prst="rect">
            <a:avLst/>
          </a:prstGeom>
          <a:noFill/>
        </p:spPr>
        <p:txBody>
          <a:bodyPr wrap="square">
            <a:spAutoFit/>
          </a:bodyPr>
          <a:lstStyle/>
          <a:p>
            <a:pPr algn="l"/>
            <a:r>
              <a:rPr lang="en-US" sz="2400" dirty="0"/>
              <a:t>When sender receives an ACK, increase congestion window by 1, aka send 2 packets.</a:t>
            </a:r>
          </a:p>
        </p:txBody>
      </p:sp>
      <p:sp>
        <p:nvSpPr>
          <p:cNvPr id="6" name="Line 1">
            <a:extLst>
              <a:ext uri="{FF2B5EF4-FFF2-40B4-BE49-F238E27FC236}">
                <a16:creationId xmlns:a16="http://schemas.microsoft.com/office/drawing/2014/main" id="{3D50EA24-3269-47F7-B541-A6F216174D33}"/>
              </a:ext>
            </a:extLst>
          </p:cNvPr>
          <p:cNvSpPr/>
          <p:nvPr/>
        </p:nvSpPr>
        <p:spPr>
          <a:xfrm flipV="1">
            <a:off x="2029752" y="3314592"/>
            <a:ext cx="5491080" cy="43200"/>
          </a:xfrm>
          <a:prstGeom prst="line">
            <a:avLst/>
          </a:prstGeom>
          <a:ln w="63360">
            <a:solidFill>
              <a:srgbClr val="FF0000"/>
            </a:solidFill>
            <a:round/>
          </a:ln>
        </p:spPr>
        <p:style>
          <a:lnRef idx="1">
            <a:schemeClr val="accent1"/>
          </a:lnRef>
          <a:fillRef idx="0">
            <a:schemeClr val="accent1"/>
          </a:fillRef>
          <a:effectRef idx="0">
            <a:schemeClr val="accent1"/>
          </a:effectRef>
          <a:fontRef idx="minor"/>
        </p:style>
      </p:sp>
      <p:sp>
        <p:nvSpPr>
          <p:cNvPr id="7" name="CustomShape 2">
            <a:extLst>
              <a:ext uri="{FF2B5EF4-FFF2-40B4-BE49-F238E27FC236}">
                <a16:creationId xmlns:a16="http://schemas.microsoft.com/office/drawing/2014/main" id="{B79D8DCC-F784-4FF8-90D0-A8022A949BA1}"/>
              </a:ext>
            </a:extLst>
          </p:cNvPr>
          <p:cNvSpPr/>
          <p:nvPr/>
        </p:nvSpPr>
        <p:spPr>
          <a:xfrm>
            <a:off x="1069992" y="2800512"/>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10" name="CustomShape 5">
            <a:extLst>
              <a:ext uri="{FF2B5EF4-FFF2-40B4-BE49-F238E27FC236}">
                <a16:creationId xmlns:a16="http://schemas.microsoft.com/office/drawing/2014/main" id="{26C7793B-AE0F-4051-9AE7-31AF181DE9F5}"/>
              </a:ext>
            </a:extLst>
          </p:cNvPr>
          <p:cNvSpPr/>
          <p:nvPr/>
        </p:nvSpPr>
        <p:spPr>
          <a:xfrm>
            <a:off x="7520832" y="2756952"/>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11" name="CustomShape 7">
            <a:extLst>
              <a:ext uri="{FF2B5EF4-FFF2-40B4-BE49-F238E27FC236}">
                <a16:creationId xmlns:a16="http://schemas.microsoft.com/office/drawing/2014/main" id="{EF6F60E3-942D-4EE1-AA42-AB7BB7F11F81}"/>
              </a:ext>
            </a:extLst>
          </p:cNvPr>
          <p:cNvSpPr/>
          <p:nvPr/>
        </p:nvSpPr>
        <p:spPr>
          <a:xfrm>
            <a:off x="1220832" y="1969272"/>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A</a:t>
            </a:r>
            <a:endParaRPr lang="en-IN" sz="4800" b="0" strike="noStrike" spc="-1">
              <a:latin typeface="Arial"/>
            </a:endParaRPr>
          </a:p>
        </p:txBody>
      </p:sp>
      <p:sp>
        <p:nvSpPr>
          <p:cNvPr id="12" name="CustomShape 8">
            <a:extLst>
              <a:ext uri="{FF2B5EF4-FFF2-40B4-BE49-F238E27FC236}">
                <a16:creationId xmlns:a16="http://schemas.microsoft.com/office/drawing/2014/main" id="{F9E5096A-14CE-4906-8D72-D6C3273A2568}"/>
              </a:ext>
            </a:extLst>
          </p:cNvPr>
          <p:cNvSpPr/>
          <p:nvPr/>
        </p:nvSpPr>
        <p:spPr>
          <a:xfrm>
            <a:off x="7671672" y="1926072"/>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B</a:t>
            </a:r>
            <a:endParaRPr lang="en-IN" sz="4800" b="0" strike="noStrike" spc="-1">
              <a:latin typeface="Arial"/>
            </a:endParaRPr>
          </a:p>
        </p:txBody>
      </p:sp>
      <p:sp>
        <p:nvSpPr>
          <p:cNvPr id="3" name="Rectangle 2">
            <a:extLst>
              <a:ext uri="{FF2B5EF4-FFF2-40B4-BE49-F238E27FC236}">
                <a16:creationId xmlns:a16="http://schemas.microsoft.com/office/drawing/2014/main" id="{5C1C313E-70EC-4CBA-80B9-5DE58EAAC61D}"/>
              </a:ext>
            </a:extLst>
          </p:cNvPr>
          <p:cNvSpPr/>
          <p:nvPr/>
        </p:nvSpPr>
        <p:spPr>
          <a:xfrm>
            <a:off x="3958039" y="2758968"/>
            <a:ext cx="576072" cy="4345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SG"/>
          </a:p>
        </p:txBody>
      </p:sp>
      <p:cxnSp>
        <p:nvCxnSpPr>
          <p:cNvPr id="14" name="Straight Arrow Connector 13">
            <a:extLst>
              <a:ext uri="{FF2B5EF4-FFF2-40B4-BE49-F238E27FC236}">
                <a16:creationId xmlns:a16="http://schemas.microsoft.com/office/drawing/2014/main" id="{22EB77F7-7302-443E-B6B2-0DA18CE38A24}"/>
              </a:ext>
            </a:extLst>
          </p:cNvPr>
          <p:cNvCxnSpPr>
            <a:cxnSpLocks/>
            <a:stCxn id="3" idx="3"/>
          </p:cNvCxnSpPr>
          <p:nvPr/>
        </p:nvCxnSpPr>
        <p:spPr>
          <a:xfrm flipV="1">
            <a:off x="4534111" y="2974032"/>
            <a:ext cx="502920" cy="219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3" name="Rectangle 12">
            <a:extLst>
              <a:ext uri="{FF2B5EF4-FFF2-40B4-BE49-F238E27FC236}">
                <a16:creationId xmlns:a16="http://schemas.microsoft.com/office/drawing/2014/main" id="{8E88FF9C-A154-4132-AEAB-812E77B43C66}"/>
              </a:ext>
            </a:extLst>
          </p:cNvPr>
          <p:cNvSpPr/>
          <p:nvPr/>
        </p:nvSpPr>
        <p:spPr>
          <a:xfrm>
            <a:off x="3381967" y="2756592"/>
            <a:ext cx="576072" cy="4345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6D82A5AC-4436-4133-97BB-BA56FED59EFA}"/>
              </a:ext>
            </a:extLst>
          </p:cNvPr>
          <p:cNvSpPr/>
          <p:nvPr/>
        </p:nvSpPr>
        <p:spPr>
          <a:xfrm>
            <a:off x="2820565" y="2756592"/>
            <a:ext cx="576072" cy="4345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SG"/>
          </a:p>
        </p:txBody>
      </p:sp>
      <p:sp>
        <p:nvSpPr>
          <p:cNvPr id="16" name="Rectangle 15">
            <a:extLst>
              <a:ext uri="{FF2B5EF4-FFF2-40B4-BE49-F238E27FC236}">
                <a16:creationId xmlns:a16="http://schemas.microsoft.com/office/drawing/2014/main" id="{24441D0C-2EE0-4CC8-A3D2-FB723681C33E}"/>
              </a:ext>
            </a:extLst>
          </p:cNvPr>
          <p:cNvSpPr/>
          <p:nvPr/>
        </p:nvSpPr>
        <p:spPr>
          <a:xfrm>
            <a:off x="2244493" y="2754216"/>
            <a:ext cx="576072" cy="4345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SG"/>
          </a:p>
        </p:txBody>
      </p:sp>
      <p:sp>
        <p:nvSpPr>
          <p:cNvPr id="17" name="TextShape 1">
            <a:extLst>
              <a:ext uri="{FF2B5EF4-FFF2-40B4-BE49-F238E27FC236}">
                <a16:creationId xmlns:a16="http://schemas.microsoft.com/office/drawing/2014/main" id="{581E641E-D479-456D-A181-FEB5C64CDD25}"/>
              </a:ext>
            </a:extLst>
          </p:cNvPr>
          <p:cNvSpPr txBox="1"/>
          <p:nvPr/>
        </p:nvSpPr>
        <p:spPr>
          <a:xfrm>
            <a:off x="1947672" y="3655224"/>
            <a:ext cx="5455920" cy="1197864"/>
          </a:xfrm>
          <a:prstGeom prst="rect">
            <a:avLst/>
          </a:prstGeom>
          <a:noFill/>
          <a:ln>
            <a:noFill/>
          </a:ln>
        </p:spPr>
        <p:txBody>
          <a:bodyPr tIns="91440" bIns="91440" anchor="b">
            <a:noAutofit/>
          </a:bodyPr>
          <a:lstStyle/>
          <a:p>
            <a:pPr algn="r">
              <a:lnSpc>
                <a:spcPct val="100000"/>
              </a:lnSpc>
              <a:tabLst>
                <a:tab pos="0" algn="l"/>
              </a:tabLst>
            </a:pPr>
            <a:endParaRPr lang="en-US" sz="3600" spc="-1" dirty="0"/>
          </a:p>
          <a:p>
            <a:pPr algn="r">
              <a:lnSpc>
                <a:spcPct val="100000"/>
              </a:lnSpc>
              <a:tabLst>
                <a:tab pos="0" algn="l"/>
              </a:tabLst>
            </a:pPr>
            <a:r>
              <a:rPr lang="en-US" sz="3600" b="0" strike="noStrike" spc="-1" dirty="0">
                <a:solidFill>
                  <a:srgbClr val="000000"/>
                </a:solidFill>
              </a:rPr>
              <a:t>What’s the cwnd </a:t>
            </a:r>
          </a:p>
          <a:p>
            <a:pPr algn="r">
              <a:lnSpc>
                <a:spcPct val="100000"/>
              </a:lnSpc>
              <a:tabLst>
                <a:tab pos="0" algn="l"/>
              </a:tabLst>
            </a:pPr>
            <a:r>
              <a:rPr lang="en-US" sz="3600" b="0" strike="noStrike" spc="-1" dirty="0">
                <a:solidFill>
                  <a:srgbClr val="000000"/>
                </a:solidFill>
              </a:rPr>
              <a:t>after 10 RTTs? </a:t>
            </a:r>
            <a:endParaRPr lang="en-IN" sz="3600" b="0" strike="noStrike" spc="-1" dirty="0">
              <a:solidFill>
                <a:srgbClr val="000000"/>
              </a:solidFill>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Tree>
    <p:extLst>
      <p:ext uri="{BB962C8B-B14F-4D97-AF65-F5344CB8AC3E}">
        <p14:creationId xmlns:p14="http://schemas.microsoft.com/office/powerpoint/2010/main" val="276519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1"/>
          <p:cNvSpPr txBox="1"/>
          <p:nvPr/>
        </p:nvSpPr>
        <p:spPr>
          <a:xfrm>
            <a:off x="1198386" y="649458"/>
            <a:ext cx="6747228" cy="2052360"/>
          </a:xfrm>
          <a:prstGeom prst="rect">
            <a:avLst/>
          </a:prstGeom>
          <a:noFill/>
          <a:ln>
            <a:noFill/>
          </a:ln>
        </p:spPr>
        <p:txBody>
          <a:bodyPr tIns="91440" bIns="91440" anchor="b">
            <a:normAutofit fontScale="47500" lnSpcReduction="20000"/>
          </a:bodyPr>
          <a:lstStyle/>
          <a:p>
            <a:pPr algn="ctr">
              <a:lnSpc>
                <a:spcPct val="100000"/>
              </a:lnSpc>
              <a:tabLst>
                <a:tab pos="0" algn="l"/>
              </a:tabLst>
            </a:pPr>
            <a:r>
              <a:rPr lang="en-US" sz="9600" b="0" strike="noStrike" spc="-1" dirty="0">
                <a:solidFill>
                  <a:srgbClr val="000000"/>
                </a:solidFill>
                <a:latin typeface="Arial"/>
                <a:ea typeface="Arial"/>
              </a:rPr>
              <a:t>At some point, *some* buffer will overflow and we will get a packet loss</a:t>
            </a:r>
            <a:endParaRPr lang="en-IN" sz="9600" b="0" strike="noStrike" spc="-1" dirty="0">
              <a:solidFill>
                <a:srgbClr val="000000"/>
              </a:solidFill>
              <a:latin typeface="Arial"/>
            </a:endParaRPr>
          </a:p>
        </p:txBody>
      </p:sp>
      <p:sp>
        <p:nvSpPr>
          <p:cNvPr id="249"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8B38F6BA-B95E-4D87-8D84-71D4CCC34CCC}" type="slidenum">
              <a:rPr lang="en-US" sz="1000" b="0" strike="noStrike" spc="-1">
                <a:solidFill>
                  <a:srgbClr val="595959"/>
                </a:solidFill>
                <a:latin typeface="Arial"/>
                <a:ea typeface="Arial"/>
              </a:rPr>
              <a:t>34</a:t>
            </a:fld>
            <a:endParaRPr lang="en-IN" sz="1000" b="0" strike="noStrike" spc="-1">
              <a:latin typeface="Times New Roman"/>
            </a:endParaRPr>
          </a:p>
        </p:txBody>
      </p:sp>
      <p:sp>
        <p:nvSpPr>
          <p:cNvPr id="4" name="TextBox 3">
            <a:extLst>
              <a:ext uri="{FF2B5EF4-FFF2-40B4-BE49-F238E27FC236}">
                <a16:creationId xmlns:a16="http://schemas.microsoft.com/office/drawing/2014/main" id="{D49277C3-C92C-4CC4-B6EF-B5327DC6610B}"/>
              </a:ext>
            </a:extLst>
          </p:cNvPr>
          <p:cNvSpPr txBox="1"/>
          <p:nvPr/>
        </p:nvSpPr>
        <p:spPr>
          <a:xfrm>
            <a:off x="3123000" y="2840528"/>
            <a:ext cx="4700016" cy="1446550"/>
          </a:xfrm>
          <a:prstGeom prst="rect">
            <a:avLst/>
          </a:prstGeom>
          <a:noFill/>
        </p:spPr>
        <p:txBody>
          <a:bodyPr wrap="square">
            <a:spAutoFit/>
          </a:bodyPr>
          <a:lstStyle/>
          <a:p>
            <a:pPr algn="r"/>
            <a:r>
              <a:rPr lang="en-SG" sz="4400" dirty="0">
                <a:effectLst/>
                <a:latin typeface="Calibri" panose="020F0502020204030204" pitchFamily="34" charset="0"/>
                <a:ea typeface="DengXian" panose="02010600030101010101" pitchFamily="2" charset="-122"/>
                <a:cs typeface="Times New Roman" panose="02020603050405020304" pitchFamily="18" charset="0"/>
                <a:sym typeface="Symbol" panose="05050102010706020507" pitchFamily="18" charset="2"/>
              </a:rPr>
              <a:t></a:t>
            </a:r>
            <a:r>
              <a:rPr lang="en-US" sz="4400" spc="-1" dirty="0"/>
              <a:t>Congestion!</a:t>
            </a:r>
          </a:p>
          <a:p>
            <a:pPr algn="r"/>
            <a:r>
              <a:rPr lang="en-US" sz="4400" spc="-1" dirty="0"/>
              <a:t>So half </a:t>
            </a:r>
            <a:r>
              <a:rPr lang="en-US" sz="4400" b="1" spc="-1" dirty="0">
                <a:latin typeface="Courier New" panose="02070309020205020404" pitchFamily="49" charset="0"/>
                <a:cs typeface="Courier New" panose="02070309020205020404" pitchFamily="49" charset="0"/>
              </a:rPr>
              <a:t>cwnd</a:t>
            </a:r>
            <a:r>
              <a:rPr lang="en-US" sz="4400" spc="-1" dirty="0"/>
              <a:t>!</a:t>
            </a:r>
            <a:endParaRPr lang="en-SG" sz="4400" dirty="0"/>
          </a:p>
        </p:txBody>
      </p:sp>
    </p:spTree>
    <p:extLst>
      <p:ext uri="{BB962C8B-B14F-4D97-AF65-F5344CB8AC3E}">
        <p14:creationId xmlns:p14="http://schemas.microsoft.com/office/powerpoint/2010/main" val="218138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4F44-6AE5-4730-A491-A48BF244CB11}"/>
              </a:ext>
            </a:extLst>
          </p:cNvPr>
          <p:cNvSpPr>
            <a:spLocks noGrp="1"/>
          </p:cNvSpPr>
          <p:nvPr>
            <p:ph type="title"/>
          </p:nvPr>
        </p:nvSpPr>
        <p:spPr>
          <a:xfrm>
            <a:off x="311700" y="445024"/>
            <a:ext cx="8493972" cy="1301479"/>
          </a:xfrm>
        </p:spPr>
        <p:txBody>
          <a:bodyPr>
            <a:noAutofit/>
          </a:bodyPr>
          <a:lstStyle/>
          <a:p>
            <a:pPr algn="ctr"/>
            <a:r>
              <a:rPr lang="en-US" sz="4800" b="0" i="0" u="none" strike="noStrike" baseline="0" dirty="0">
                <a:latin typeface="URWBookmanL-Ligh"/>
              </a:rPr>
              <a:t>Key Idea for sharing without central coordination:</a:t>
            </a:r>
            <a:endParaRPr lang="en-SG" sz="4800" dirty="0"/>
          </a:p>
        </p:txBody>
      </p:sp>
      <p:sp>
        <p:nvSpPr>
          <p:cNvPr id="4" name="TextBox 3">
            <a:extLst>
              <a:ext uri="{FF2B5EF4-FFF2-40B4-BE49-F238E27FC236}">
                <a16:creationId xmlns:a16="http://schemas.microsoft.com/office/drawing/2014/main" id="{F3E2CD93-D608-420F-A5B1-3C8FD4403806}"/>
              </a:ext>
            </a:extLst>
          </p:cNvPr>
          <p:cNvSpPr txBox="1"/>
          <p:nvPr/>
        </p:nvSpPr>
        <p:spPr>
          <a:xfrm>
            <a:off x="652238" y="2454510"/>
            <a:ext cx="7812895" cy="1323439"/>
          </a:xfrm>
          <a:prstGeom prst="rect">
            <a:avLst/>
          </a:prstGeom>
          <a:noFill/>
        </p:spPr>
        <p:txBody>
          <a:bodyPr wrap="square">
            <a:spAutoFit/>
          </a:bodyPr>
          <a:lstStyle/>
          <a:p>
            <a:pPr algn="ctr"/>
            <a:r>
              <a:rPr lang="en-US" sz="8000" spc="-1" dirty="0"/>
              <a:t>Binary Backoff</a:t>
            </a:r>
            <a:endParaRPr lang="en-SG" sz="80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Tree>
    <p:extLst>
      <p:ext uri="{BB962C8B-B14F-4D97-AF65-F5344CB8AC3E}">
        <p14:creationId xmlns:p14="http://schemas.microsoft.com/office/powerpoint/2010/main" val="1694697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extShape 1"/>
          <p:cNvSpPr txBox="1"/>
          <p:nvPr/>
        </p:nvSpPr>
        <p:spPr>
          <a:xfrm>
            <a:off x="464382" y="-321"/>
            <a:ext cx="8215236" cy="829543"/>
          </a:xfrm>
          <a:prstGeom prst="rect">
            <a:avLst/>
          </a:prstGeom>
          <a:noFill/>
          <a:ln>
            <a:noFill/>
          </a:ln>
        </p:spPr>
        <p:txBody>
          <a:bodyPr tIns="91440" bIns="91440">
            <a:noAutofit/>
          </a:bodyPr>
          <a:lstStyle/>
          <a:p>
            <a:pPr algn="ctr">
              <a:lnSpc>
                <a:spcPct val="100000"/>
              </a:lnSpc>
            </a:pPr>
            <a:r>
              <a:rPr lang="en-US" sz="4400" b="0" strike="noStrike" spc="-1" dirty="0">
                <a:solidFill>
                  <a:srgbClr val="000000"/>
                </a:solidFill>
                <a:latin typeface="URWBookmanL-Ligh"/>
              </a:rPr>
              <a:t>Slow Start:</a:t>
            </a:r>
            <a:endParaRPr lang="en-IN" sz="4400" b="0" strike="noStrike" spc="-1" dirty="0">
              <a:solidFill>
                <a:srgbClr val="000000"/>
              </a:solidFill>
            </a:endParaRPr>
          </a:p>
        </p:txBody>
      </p:sp>
      <p:sp>
        <p:nvSpPr>
          <p:cNvPr id="358"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DA142693-940F-4E78-A3B7-E401451E0986}" type="slidenum">
              <a:rPr lang="en-US" sz="800" b="0" strike="noStrike" spc="-1">
                <a:solidFill>
                  <a:srgbClr val="595959"/>
                </a:solidFill>
              </a:rPr>
              <a:t>36</a:t>
            </a:fld>
            <a:endParaRPr lang="en-IN" sz="800" b="0" strike="noStrike" spc="-1">
              <a:latin typeface="Times New Roman"/>
            </a:endParaRPr>
          </a:p>
        </p:txBody>
      </p:sp>
      <p:sp>
        <p:nvSpPr>
          <p:cNvPr id="359" name="CustomShape 3"/>
          <p:cNvSpPr/>
          <p:nvPr/>
        </p:nvSpPr>
        <p:spPr>
          <a:xfrm>
            <a:off x="1910502" y="705431"/>
            <a:ext cx="5679018" cy="64487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r>
              <a:rPr lang="en-US" sz="3600" b="1" spc="-1" dirty="0">
                <a:latin typeface="Courier New" panose="02070309020205020404" pitchFamily="49" charset="0"/>
                <a:ea typeface="Arial"/>
                <a:cs typeface="Courier New" panose="02070309020205020404" pitchFamily="49" charset="0"/>
              </a:rPr>
              <a:t>cwnd</a:t>
            </a:r>
            <a:r>
              <a:rPr lang="en-US" sz="3600" spc="-1" dirty="0">
                <a:latin typeface="Arial"/>
                <a:ea typeface="Arial"/>
              </a:rPr>
              <a:t> </a:t>
            </a:r>
            <a:r>
              <a:rPr lang="en-US" sz="3600" spc="-1" dirty="0">
                <a:latin typeface="Arial"/>
                <a:ea typeface="Arial"/>
                <a:sym typeface="Symbol" panose="05050102010706020507" pitchFamily="18" charset="2"/>
              </a:rPr>
              <a:t></a:t>
            </a:r>
            <a:r>
              <a:rPr lang="en-US" sz="3600" b="1" spc="-1" dirty="0">
                <a:latin typeface="Courier New" panose="02070309020205020404" pitchFamily="49" charset="0"/>
                <a:ea typeface="Arial"/>
                <a:cs typeface="Courier New" panose="02070309020205020404" pitchFamily="49" charset="0"/>
              </a:rPr>
              <a:t> cwnd + MSS</a:t>
            </a:r>
            <a:endParaRPr lang="en-US" sz="3600" b="0" strike="noStrike" spc="-1" dirty="0">
              <a:solidFill>
                <a:srgbClr val="000000"/>
              </a:solidFill>
              <a:latin typeface="Arial"/>
              <a:ea typeface="Arial"/>
            </a:endParaRPr>
          </a:p>
        </p:txBody>
      </p:sp>
      <p:sp>
        <p:nvSpPr>
          <p:cNvPr id="5" name="TextShape 1">
            <a:extLst>
              <a:ext uri="{FF2B5EF4-FFF2-40B4-BE49-F238E27FC236}">
                <a16:creationId xmlns:a16="http://schemas.microsoft.com/office/drawing/2014/main" id="{5885F6C2-F309-4FE4-921E-82D23171671C}"/>
              </a:ext>
            </a:extLst>
          </p:cNvPr>
          <p:cNvSpPr txBox="1"/>
          <p:nvPr/>
        </p:nvSpPr>
        <p:spPr>
          <a:xfrm>
            <a:off x="237924" y="1785192"/>
            <a:ext cx="8234676" cy="829543"/>
          </a:xfrm>
          <a:prstGeom prst="rect">
            <a:avLst/>
          </a:prstGeom>
          <a:noFill/>
          <a:ln>
            <a:noFill/>
          </a:ln>
        </p:spPr>
        <p:txBody>
          <a:bodyPr tIns="91440" bIns="91440">
            <a:noAutofit/>
          </a:bodyPr>
          <a:lstStyle/>
          <a:p>
            <a:pPr algn="ctr">
              <a:lnSpc>
                <a:spcPct val="100000"/>
              </a:lnSpc>
            </a:pPr>
            <a:r>
              <a:rPr lang="en-US" sz="4400" b="0" strike="noStrike" spc="-1" dirty="0">
                <a:solidFill>
                  <a:srgbClr val="000000"/>
                </a:solidFill>
                <a:latin typeface="URWBookmanL-Ligh"/>
              </a:rPr>
              <a:t>Congestion Control:</a:t>
            </a:r>
            <a:endParaRPr lang="en-IN" sz="4400" b="0" strike="noStrike" spc="-1" dirty="0">
              <a:solidFill>
                <a:srgbClr val="000000"/>
              </a:solidFill>
            </a:endParaRPr>
          </a:p>
        </p:txBody>
      </p:sp>
      <p:sp>
        <p:nvSpPr>
          <p:cNvPr id="6" name="CustomShape 3">
            <a:extLst>
              <a:ext uri="{FF2B5EF4-FFF2-40B4-BE49-F238E27FC236}">
                <a16:creationId xmlns:a16="http://schemas.microsoft.com/office/drawing/2014/main" id="{09B00555-405B-4369-8CAF-065FFF137D46}"/>
              </a:ext>
            </a:extLst>
          </p:cNvPr>
          <p:cNvSpPr/>
          <p:nvPr/>
        </p:nvSpPr>
        <p:spPr>
          <a:xfrm>
            <a:off x="973332" y="2566081"/>
            <a:ext cx="8234676" cy="64487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r>
              <a:rPr lang="en-US" sz="3600" b="1" spc="-1" dirty="0">
                <a:latin typeface="Courier New" panose="02070309020205020404" pitchFamily="49" charset="0"/>
                <a:ea typeface="Arial"/>
                <a:cs typeface="Courier New" panose="02070309020205020404" pitchFamily="49" charset="0"/>
              </a:rPr>
              <a:t>cwnd</a:t>
            </a:r>
            <a:r>
              <a:rPr lang="en-US" sz="3600" spc="-1" dirty="0">
                <a:latin typeface="Arial"/>
                <a:ea typeface="Arial"/>
              </a:rPr>
              <a:t> </a:t>
            </a:r>
            <a:r>
              <a:rPr lang="en-US" sz="3600" spc="-1" dirty="0">
                <a:latin typeface="Arial"/>
                <a:ea typeface="Arial"/>
                <a:sym typeface="Symbol" panose="05050102010706020507" pitchFamily="18" charset="2"/>
              </a:rPr>
              <a:t></a:t>
            </a:r>
            <a:r>
              <a:rPr lang="en-US" sz="3600" b="1" spc="-1" dirty="0">
                <a:latin typeface="Courier New" panose="02070309020205020404" pitchFamily="49" charset="0"/>
                <a:ea typeface="Arial"/>
                <a:cs typeface="Courier New" panose="02070309020205020404" pitchFamily="49" charset="0"/>
              </a:rPr>
              <a:t> cwnd + MSS/cwnd</a:t>
            </a:r>
            <a:endParaRPr lang="en-US" sz="3600" b="0" strike="noStrike" spc="-1" dirty="0">
              <a:solidFill>
                <a:srgbClr val="000000"/>
              </a:solidFill>
              <a:latin typeface="Arial"/>
              <a:ea typeface="Arial"/>
            </a:endParaRPr>
          </a:p>
        </p:txBody>
      </p:sp>
      <p:sp>
        <p:nvSpPr>
          <p:cNvPr id="7" name="CustomShape 2">
            <a:extLst>
              <a:ext uri="{FF2B5EF4-FFF2-40B4-BE49-F238E27FC236}">
                <a16:creationId xmlns:a16="http://schemas.microsoft.com/office/drawing/2014/main" id="{56A2C4ED-0C30-4DFA-851B-13876D08CB51}"/>
              </a:ext>
            </a:extLst>
          </p:cNvPr>
          <p:cNvSpPr/>
          <p:nvPr/>
        </p:nvSpPr>
        <p:spPr>
          <a:xfrm>
            <a:off x="2441880" y="1187092"/>
            <a:ext cx="6766128"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pPr>
            <a:r>
              <a:rPr lang="en-US" sz="4000" b="1" spc="-1" dirty="0">
                <a:solidFill>
                  <a:srgbClr val="FF0000"/>
                </a:solidFill>
                <a:latin typeface="Courier New" panose="02070309020205020404" pitchFamily="49" charset="0"/>
                <a:ea typeface="Arial"/>
                <a:cs typeface="Courier New" panose="02070309020205020404" pitchFamily="49" charset="0"/>
              </a:rPr>
              <a:t>c</a:t>
            </a:r>
            <a:r>
              <a:rPr lang="en-US" sz="4000" b="1" strike="noStrike" spc="-1" dirty="0">
                <a:solidFill>
                  <a:srgbClr val="FF0000"/>
                </a:solidFill>
                <a:latin typeface="Courier New" panose="02070309020205020404" pitchFamily="49" charset="0"/>
                <a:ea typeface="Arial"/>
                <a:cs typeface="Courier New" panose="02070309020205020404" pitchFamily="49" charset="0"/>
              </a:rPr>
              <a:t>wnd</a:t>
            </a:r>
            <a:r>
              <a:rPr lang="en-US" sz="4000" b="0" strike="noStrike" spc="-1" dirty="0">
                <a:solidFill>
                  <a:srgbClr val="FF0000"/>
                </a:solidFill>
                <a:latin typeface="URWBookmanL-Ligh"/>
                <a:ea typeface="Arial"/>
              </a:rPr>
              <a:t> doubles every RTT</a:t>
            </a:r>
            <a:endParaRPr lang="en-IN" sz="4000" b="0" strike="noStrike" spc="-1" dirty="0">
              <a:latin typeface="Arial"/>
            </a:endParaRPr>
          </a:p>
        </p:txBody>
      </p:sp>
      <p:sp>
        <p:nvSpPr>
          <p:cNvPr id="8" name="CustomShape 2">
            <a:extLst>
              <a:ext uri="{FF2B5EF4-FFF2-40B4-BE49-F238E27FC236}">
                <a16:creationId xmlns:a16="http://schemas.microsoft.com/office/drawing/2014/main" id="{8368FA59-3132-4D95-A942-132D9F88504D}"/>
              </a:ext>
            </a:extLst>
          </p:cNvPr>
          <p:cNvSpPr/>
          <p:nvPr/>
        </p:nvSpPr>
        <p:spPr>
          <a:xfrm>
            <a:off x="2377872" y="3049619"/>
            <a:ext cx="6766128"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pPr>
            <a:r>
              <a:rPr lang="en-US" sz="4000" b="1" spc="-1" dirty="0">
                <a:solidFill>
                  <a:srgbClr val="FF0000"/>
                </a:solidFill>
                <a:latin typeface="Courier New" panose="02070309020205020404" pitchFamily="49" charset="0"/>
                <a:ea typeface="Arial"/>
                <a:cs typeface="Courier New" panose="02070309020205020404" pitchFamily="49" charset="0"/>
              </a:rPr>
              <a:t>c</a:t>
            </a:r>
            <a:r>
              <a:rPr lang="en-US" sz="4000" b="1" strike="noStrike" spc="-1" dirty="0">
                <a:solidFill>
                  <a:srgbClr val="FF0000"/>
                </a:solidFill>
                <a:latin typeface="Courier New" panose="02070309020205020404" pitchFamily="49" charset="0"/>
                <a:ea typeface="Arial"/>
                <a:cs typeface="Courier New" panose="02070309020205020404" pitchFamily="49" charset="0"/>
              </a:rPr>
              <a:t>wnd</a:t>
            </a:r>
            <a:r>
              <a:rPr lang="en-US" sz="4000" b="0" strike="noStrike" spc="-1" dirty="0">
                <a:solidFill>
                  <a:srgbClr val="FF0000"/>
                </a:solidFill>
                <a:latin typeface="URWBookmanL-Ligh"/>
                <a:ea typeface="Arial"/>
              </a:rPr>
              <a:t> + </a:t>
            </a:r>
            <a:r>
              <a:rPr lang="en-US" sz="4000" b="1" spc="-1" dirty="0">
                <a:solidFill>
                  <a:srgbClr val="FF0000"/>
                </a:solidFill>
                <a:latin typeface="Courier New" panose="02070309020205020404" pitchFamily="49" charset="0"/>
                <a:ea typeface="Arial"/>
                <a:cs typeface="Courier New" panose="02070309020205020404" pitchFamily="49" charset="0"/>
              </a:rPr>
              <a:t>MSS</a:t>
            </a:r>
            <a:r>
              <a:rPr lang="en-US" sz="4000" b="0" strike="noStrike" spc="-1" dirty="0">
                <a:solidFill>
                  <a:srgbClr val="FF0000"/>
                </a:solidFill>
                <a:latin typeface="URWBookmanL-Ligh"/>
                <a:ea typeface="Arial"/>
              </a:rPr>
              <a:t> every RTT</a:t>
            </a:r>
            <a:endParaRPr lang="en-IN" sz="4000" b="0" strike="noStrike" spc="-1" dirty="0">
              <a:latin typeface="Arial"/>
            </a:endParaRPr>
          </a:p>
        </p:txBody>
      </p:sp>
      <p:sp>
        <p:nvSpPr>
          <p:cNvPr id="9" name="TextShape 1">
            <a:extLst>
              <a:ext uri="{FF2B5EF4-FFF2-40B4-BE49-F238E27FC236}">
                <a16:creationId xmlns:a16="http://schemas.microsoft.com/office/drawing/2014/main" id="{760EB081-CCA2-45C2-B8C5-2675C6AD242D}"/>
              </a:ext>
            </a:extLst>
          </p:cNvPr>
          <p:cNvSpPr txBox="1"/>
          <p:nvPr/>
        </p:nvSpPr>
        <p:spPr>
          <a:xfrm>
            <a:off x="632673" y="3645842"/>
            <a:ext cx="8234676" cy="829543"/>
          </a:xfrm>
          <a:prstGeom prst="rect">
            <a:avLst/>
          </a:prstGeom>
          <a:noFill/>
          <a:ln>
            <a:noFill/>
          </a:ln>
        </p:spPr>
        <p:txBody>
          <a:bodyPr tIns="91440" bIns="91440">
            <a:noAutofit/>
          </a:bodyPr>
          <a:lstStyle/>
          <a:p>
            <a:pPr algn="ctr">
              <a:lnSpc>
                <a:spcPct val="100000"/>
              </a:lnSpc>
            </a:pPr>
            <a:r>
              <a:rPr lang="en-US" sz="4400" b="0" strike="noStrike" spc="-1" dirty="0">
                <a:solidFill>
                  <a:srgbClr val="000000"/>
                </a:solidFill>
                <a:latin typeface="URWBookmanL-Ligh"/>
              </a:rPr>
              <a:t>Packet Loss:</a:t>
            </a:r>
            <a:endParaRPr lang="en-IN" sz="4400" b="0" strike="noStrike" spc="-1" dirty="0">
              <a:solidFill>
                <a:srgbClr val="000000"/>
              </a:solidFill>
            </a:endParaRPr>
          </a:p>
        </p:txBody>
      </p:sp>
      <p:sp>
        <p:nvSpPr>
          <p:cNvPr id="10" name="CustomShape 3">
            <a:extLst>
              <a:ext uri="{FF2B5EF4-FFF2-40B4-BE49-F238E27FC236}">
                <a16:creationId xmlns:a16="http://schemas.microsoft.com/office/drawing/2014/main" id="{8827E1CC-5362-4820-B760-5925AF497542}"/>
              </a:ext>
            </a:extLst>
          </p:cNvPr>
          <p:cNvSpPr/>
          <p:nvPr/>
        </p:nvSpPr>
        <p:spPr>
          <a:xfrm>
            <a:off x="2715174" y="4340641"/>
            <a:ext cx="3895938" cy="64487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r>
              <a:rPr lang="en-US" sz="3600" b="1" spc="-1" dirty="0">
                <a:latin typeface="Courier New" panose="02070309020205020404" pitchFamily="49" charset="0"/>
                <a:ea typeface="Arial"/>
                <a:cs typeface="Courier New" panose="02070309020205020404" pitchFamily="49" charset="0"/>
              </a:rPr>
              <a:t>cwnd</a:t>
            </a:r>
            <a:r>
              <a:rPr lang="en-US" sz="3600" spc="-1" dirty="0">
                <a:latin typeface="Arial"/>
                <a:ea typeface="Arial"/>
              </a:rPr>
              <a:t> </a:t>
            </a:r>
            <a:r>
              <a:rPr lang="en-US" sz="3600" spc="-1" dirty="0">
                <a:latin typeface="Arial"/>
                <a:ea typeface="Arial"/>
                <a:sym typeface="Symbol" panose="05050102010706020507" pitchFamily="18" charset="2"/>
              </a:rPr>
              <a:t></a:t>
            </a:r>
            <a:r>
              <a:rPr lang="en-US" sz="3600" b="1" spc="-1" dirty="0">
                <a:latin typeface="Courier New" panose="02070309020205020404" pitchFamily="49" charset="0"/>
                <a:ea typeface="Arial"/>
                <a:cs typeface="Courier New" panose="02070309020205020404" pitchFamily="49" charset="0"/>
              </a:rPr>
              <a:t> cwnd/2</a:t>
            </a:r>
            <a:endParaRPr lang="en-US" sz="3600" b="0" strike="noStrike" spc="-1" dirty="0">
              <a:solidFill>
                <a:srgbClr val="000000"/>
              </a:solidFill>
              <a:latin typeface="Arial"/>
              <a:ea typeface="Arial"/>
            </a:endParaRPr>
          </a:p>
        </p:txBody>
      </p:sp>
      <p:sp>
        <p:nvSpPr>
          <p:cNvPr id="11" name="CustomShape 2">
            <a:extLst>
              <a:ext uri="{FF2B5EF4-FFF2-40B4-BE49-F238E27FC236}">
                <a16:creationId xmlns:a16="http://schemas.microsoft.com/office/drawing/2014/main" id="{9877EEC6-FEE2-4EE5-ACB2-2131EB6DBEC0}"/>
              </a:ext>
            </a:extLst>
          </p:cNvPr>
          <p:cNvSpPr/>
          <p:nvPr/>
        </p:nvSpPr>
        <p:spPr>
          <a:xfrm>
            <a:off x="237924" y="1445423"/>
            <a:ext cx="2803104" cy="132198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4000" b="0" strike="noStrike" spc="-1" dirty="0">
                <a:solidFill>
                  <a:srgbClr val="00B0F0"/>
                </a:solidFill>
                <a:latin typeface="URWBookmanL-Ligh"/>
                <a:ea typeface="Arial"/>
              </a:rPr>
              <a:t>additive </a:t>
            </a:r>
          </a:p>
          <a:p>
            <a:pPr>
              <a:lnSpc>
                <a:spcPct val="100000"/>
              </a:lnSpc>
            </a:pPr>
            <a:r>
              <a:rPr lang="en-US" sz="4000" b="0" strike="noStrike" spc="-1" dirty="0">
                <a:solidFill>
                  <a:srgbClr val="00B0F0"/>
                </a:solidFill>
                <a:latin typeface="URWBookmanL-Ligh"/>
                <a:ea typeface="Arial"/>
              </a:rPr>
              <a:t>increase</a:t>
            </a:r>
            <a:endParaRPr lang="en-IN" sz="4000" b="0" strike="noStrike" spc="-1" dirty="0">
              <a:solidFill>
                <a:srgbClr val="00B0F0"/>
              </a:solidFill>
              <a:latin typeface="Arial"/>
            </a:endParaRPr>
          </a:p>
        </p:txBody>
      </p:sp>
      <p:sp>
        <p:nvSpPr>
          <p:cNvPr id="12" name="CustomShape 2">
            <a:extLst>
              <a:ext uri="{FF2B5EF4-FFF2-40B4-BE49-F238E27FC236}">
                <a16:creationId xmlns:a16="http://schemas.microsoft.com/office/drawing/2014/main" id="{FC3ED422-F13B-4457-8654-19692437CEC3}"/>
              </a:ext>
            </a:extLst>
          </p:cNvPr>
          <p:cNvSpPr/>
          <p:nvPr/>
        </p:nvSpPr>
        <p:spPr>
          <a:xfrm>
            <a:off x="276651" y="3634084"/>
            <a:ext cx="3221454" cy="132198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4000" spc="-1" dirty="0">
                <a:solidFill>
                  <a:srgbClr val="00B0F0"/>
                </a:solidFill>
                <a:latin typeface="URWBookmanL-Ligh"/>
                <a:ea typeface="Arial"/>
              </a:rPr>
              <a:t>multiplicative</a:t>
            </a:r>
            <a:endParaRPr lang="en-US" sz="4000" b="0" strike="noStrike" spc="-1" dirty="0">
              <a:solidFill>
                <a:srgbClr val="00B0F0"/>
              </a:solidFill>
              <a:latin typeface="URWBookmanL-Ligh"/>
              <a:ea typeface="Arial"/>
            </a:endParaRPr>
          </a:p>
          <a:p>
            <a:pPr>
              <a:lnSpc>
                <a:spcPct val="100000"/>
              </a:lnSpc>
            </a:pPr>
            <a:r>
              <a:rPr lang="en-US" sz="4000" spc="-1" dirty="0">
                <a:solidFill>
                  <a:srgbClr val="00B0F0"/>
                </a:solidFill>
                <a:latin typeface="URWBookmanL-Ligh"/>
                <a:ea typeface="Arial"/>
              </a:rPr>
              <a:t>de</a:t>
            </a:r>
            <a:r>
              <a:rPr lang="en-US" sz="4000" b="0" strike="noStrike" spc="-1" dirty="0">
                <a:solidFill>
                  <a:srgbClr val="00B0F0"/>
                </a:solidFill>
                <a:latin typeface="URWBookmanL-Ligh"/>
                <a:ea typeface="Arial"/>
              </a:rPr>
              <a:t>crease</a:t>
            </a:r>
            <a:endParaRPr lang="en-IN" sz="4000" b="0" strike="noStrike" spc="-1" dirty="0">
              <a:solidFill>
                <a:srgbClr val="00B0F0"/>
              </a:solidFill>
              <a:latin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Tree>
    <p:extLst>
      <p:ext uri="{BB962C8B-B14F-4D97-AF65-F5344CB8AC3E}">
        <p14:creationId xmlns:p14="http://schemas.microsoft.com/office/powerpoint/2010/main" val="2248352769"/>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1"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F801-5A45-4640-8CAE-C1579143C75A}"/>
              </a:ext>
            </a:extLst>
          </p:cNvPr>
          <p:cNvSpPr>
            <a:spLocks noGrp="1"/>
          </p:cNvSpPr>
          <p:nvPr>
            <p:ph type="title"/>
          </p:nvPr>
        </p:nvSpPr>
        <p:spPr/>
        <p:txBody>
          <a:bodyPr/>
          <a:lstStyle/>
          <a:p>
            <a:pPr algn="ctr"/>
            <a:r>
              <a:rPr lang="en-US" sz="4400" dirty="0"/>
              <a:t>Congestion Avoidance</a:t>
            </a:r>
            <a:endParaRPr lang="en-SG" sz="4400" dirty="0"/>
          </a:p>
        </p:txBody>
      </p:sp>
      <p:cxnSp>
        <p:nvCxnSpPr>
          <p:cNvPr id="5" name="Straight Arrow Connector 4">
            <a:extLst>
              <a:ext uri="{FF2B5EF4-FFF2-40B4-BE49-F238E27FC236}">
                <a16:creationId xmlns:a16="http://schemas.microsoft.com/office/drawing/2014/main" id="{45B02270-F224-43B3-B001-58E80C803F4D}"/>
              </a:ext>
            </a:extLst>
          </p:cNvPr>
          <p:cNvCxnSpPr/>
          <p:nvPr/>
        </p:nvCxnSpPr>
        <p:spPr>
          <a:xfrm flipV="1">
            <a:off x="1161288" y="1627632"/>
            <a:ext cx="0" cy="2578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C85F20B2-CC2A-47FA-8922-09A0E3427420}"/>
              </a:ext>
            </a:extLst>
          </p:cNvPr>
          <p:cNvCxnSpPr/>
          <p:nvPr/>
        </p:nvCxnSpPr>
        <p:spPr>
          <a:xfrm>
            <a:off x="1152144" y="4206240"/>
            <a:ext cx="66202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E96E879D-EF98-4500-9E53-CE063F678626}"/>
              </a:ext>
            </a:extLst>
          </p:cNvPr>
          <p:cNvSpPr txBox="1"/>
          <p:nvPr/>
        </p:nvSpPr>
        <p:spPr>
          <a:xfrm>
            <a:off x="7187184" y="3744575"/>
            <a:ext cx="869149" cy="461665"/>
          </a:xfrm>
          <a:prstGeom prst="rect">
            <a:avLst/>
          </a:prstGeom>
          <a:noFill/>
          <a:ln>
            <a:noFill/>
            <a:prstDash val="dash"/>
          </a:ln>
        </p:spPr>
        <p:txBody>
          <a:bodyPr wrap="none" rtlCol="0">
            <a:spAutoFit/>
          </a:bodyPr>
          <a:lstStyle/>
          <a:p>
            <a:r>
              <a:rPr lang="en-US" sz="2400" dirty="0"/>
              <a:t>Time</a:t>
            </a:r>
            <a:endParaRPr lang="en-SG" sz="2400" dirty="0"/>
          </a:p>
        </p:txBody>
      </p:sp>
      <p:sp>
        <p:nvSpPr>
          <p:cNvPr id="10" name="TextBox 9">
            <a:extLst>
              <a:ext uri="{FF2B5EF4-FFF2-40B4-BE49-F238E27FC236}">
                <a16:creationId xmlns:a16="http://schemas.microsoft.com/office/drawing/2014/main" id="{EE122550-9A18-4F74-973E-15ACB4BD1E2C}"/>
              </a:ext>
            </a:extLst>
          </p:cNvPr>
          <p:cNvSpPr txBox="1"/>
          <p:nvPr/>
        </p:nvSpPr>
        <p:spPr>
          <a:xfrm>
            <a:off x="434340" y="1165967"/>
            <a:ext cx="1435608" cy="461665"/>
          </a:xfrm>
          <a:prstGeom prst="rect">
            <a:avLst/>
          </a:prstGeom>
          <a:noFill/>
        </p:spPr>
        <p:txBody>
          <a:bodyPr wrap="square">
            <a:spAutoFit/>
          </a:bodyPr>
          <a:lstStyle/>
          <a:p>
            <a:pPr algn="ctr"/>
            <a:r>
              <a:rPr lang="en-US" sz="2400" b="1" spc="-1" dirty="0">
                <a:latin typeface="Courier New" panose="02070309020205020404" pitchFamily="49" charset="0"/>
                <a:cs typeface="Courier New" panose="02070309020205020404" pitchFamily="49" charset="0"/>
              </a:rPr>
              <a:t>cwnd</a:t>
            </a:r>
            <a:endParaRPr lang="en-SG" sz="2400" dirty="0"/>
          </a:p>
        </p:txBody>
      </p:sp>
      <p:sp>
        <p:nvSpPr>
          <p:cNvPr id="11" name="Arc 10">
            <a:extLst>
              <a:ext uri="{FF2B5EF4-FFF2-40B4-BE49-F238E27FC236}">
                <a16:creationId xmlns:a16="http://schemas.microsoft.com/office/drawing/2014/main" id="{ACB45896-40D1-427E-A365-65643AB7AB8C}"/>
              </a:ext>
            </a:extLst>
          </p:cNvPr>
          <p:cNvSpPr/>
          <p:nvPr/>
        </p:nvSpPr>
        <p:spPr>
          <a:xfrm rot="5754135">
            <a:off x="-934579" y="-240598"/>
            <a:ext cx="4771768" cy="4126660"/>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cxnSp>
        <p:nvCxnSpPr>
          <p:cNvPr id="13" name="Straight Connector 12">
            <a:extLst>
              <a:ext uri="{FF2B5EF4-FFF2-40B4-BE49-F238E27FC236}">
                <a16:creationId xmlns:a16="http://schemas.microsoft.com/office/drawing/2014/main" id="{5C2FD0B0-3F98-4C7D-B9E4-EEE02171344D}"/>
              </a:ext>
            </a:extLst>
          </p:cNvPr>
          <p:cNvCxnSpPr>
            <a:stCxn id="11" idx="0"/>
          </p:cNvCxnSpPr>
          <p:nvPr/>
        </p:nvCxnSpPr>
        <p:spPr>
          <a:xfrm>
            <a:off x="3503697" y="2034908"/>
            <a:ext cx="7599" cy="12569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9E8F5A1-02AC-434F-B424-9381F3586E5D}"/>
              </a:ext>
            </a:extLst>
          </p:cNvPr>
          <p:cNvCxnSpPr/>
          <p:nvPr/>
        </p:nvCxnSpPr>
        <p:spPr>
          <a:xfrm flipV="1">
            <a:off x="3529584" y="1396799"/>
            <a:ext cx="1636776" cy="188589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F6EF7A6-2A16-4B43-9453-952CA2C2661F}"/>
              </a:ext>
            </a:extLst>
          </p:cNvPr>
          <p:cNvCxnSpPr/>
          <p:nvPr/>
        </p:nvCxnSpPr>
        <p:spPr>
          <a:xfrm>
            <a:off x="5175504" y="1396799"/>
            <a:ext cx="0" cy="152013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B1C8395-44C9-416C-804B-191337AE25BF}"/>
              </a:ext>
            </a:extLst>
          </p:cNvPr>
          <p:cNvCxnSpPr>
            <a:cxnSpLocks/>
          </p:cNvCxnSpPr>
          <p:nvPr/>
        </p:nvCxnSpPr>
        <p:spPr>
          <a:xfrm flipV="1">
            <a:off x="5161790" y="2074939"/>
            <a:ext cx="717801" cy="82831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2D0C5E-9863-41CE-80BB-86D099BC99E8}"/>
              </a:ext>
            </a:extLst>
          </p:cNvPr>
          <p:cNvCxnSpPr>
            <a:cxnSpLocks/>
          </p:cNvCxnSpPr>
          <p:nvPr/>
        </p:nvCxnSpPr>
        <p:spPr>
          <a:xfrm>
            <a:off x="5879591" y="2074939"/>
            <a:ext cx="0" cy="121690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475F881-995F-4214-900E-282BF7B00C18}"/>
              </a:ext>
            </a:extLst>
          </p:cNvPr>
          <p:cNvCxnSpPr/>
          <p:nvPr/>
        </p:nvCxnSpPr>
        <p:spPr>
          <a:xfrm flipV="1">
            <a:off x="5879591" y="1417373"/>
            <a:ext cx="1636776" cy="1885897"/>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9E4BA40D-F3FF-4F40-AD1A-F71FA7B49DC0}"/>
              </a:ext>
            </a:extLst>
          </p:cNvPr>
          <p:cNvGrpSpPr/>
          <p:nvPr/>
        </p:nvGrpSpPr>
        <p:grpSpPr>
          <a:xfrm>
            <a:off x="1161288" y="3410712"/>
            <a:ext cx="2368296" cy="1255717"/>
            <a:chOff x="1161288" y="3410712"/>
            <a:chExt cx="2368296" cy="1255717"/>
          </a:xfrm>
        </p:grpSpPr>
        <p:cxnSp>
          <p:nvCxnSpPr>
            <p:cNvPr id="25" name="Straight Connector 24">
              <a:extLst>
                <a:ext uri="{FF2B5EF4-FFF2-40B4-BE49-F238E27FC236}">
                  <a16:creationId xmlns:a16="http://schemas.microsoft.com/office/drawing/2014/main" id="{E91EDF4A-8776-4C5A-A641-75D7D5418F55}"/>
                </a:ext>
              </a:extLst>
            </p:cNvPr>
            <p:cNvCxnSpPr/>
            <p:nvPr/>
          </p:nvCxnSpPr>
          <p:spPr>
            <a:xfrm>
              <a:off x="3529584" y="3410712"/>
              <a:ext cx="0" cy="121615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7E4FB18-5913-4526-A358-B066F00066BB}"/>
                </a:ext>
              </a:extLst>
            </p:cNvPr>
            <p:cNvCxnSpPr/>
            <p:nvPr/>
          </p:nvCxnSpPr>
          <p:spPr>
            <a:xfrm>
              <a:off x="1161288" y="3421380"/>
              <a:ext cx="0" cy="121615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5E22FFB-6FBD-4055-8200-55BEA660C549}"/>
                </a:ext>
              </a:extLst>
            </p:cNvPr>
            <p:cNvSpPr txBox="1"/>
            <p:nvPr/>
          </p:nvSpPr>
          <p:spPr>
            <a:xfrm>
              <a:off x="1587012" y="4204764"/>
              <a:ext cx="1535998" cy="461665"/>
            </a:xfrm>
            <a:prstGeom prst="rect">
              <a:avLst/>
            </a:prstGeom>
            <a:noFill/>
            <a:ln>
              <a:noFill/>
              <a:prstDash val="dash"/>
            </a:ln>
          </p:spPr>
          <p:txBody>
            <a:bodyPr wrap="none" rtlCol="0">
              <a:spAutoFit/>
            </a:bodyPr>
            <a:lstStyle/>
            <a:p>
              <a:r>
                <a:rPr lang="en-US" sz="2400" dirty="0"/>
                <a:t>Slow start</a:t>
              </a:r>
              <a:endParaRPr lang="en-SG" sz="2400" dirty="0"/>
            </a:p>
          </p:txBody>
        </p:sp>
        <p:cxnSp>
          <p:nvCxnSpPr>
            <p:cNvPr id="30" name="Straight Arrow Connector 29">
              <a:extLst>
                <a:ext uri="{FF2B5EF4-FFF2-40B4-BE49-F238E27FC236}">
                  <a16:creationId xmlns:a16="http://schemas.microsoft.com/office/drawing/2014/main" id="{D2B9CE72-1C6F-40B5-8C56-FB029DDD88BB}"/>
                </a:ext>
              </a:extLst>
            </p:cNvPr>
            <p:cNvCxnSpPr>
              <a:cxnSpLocks/>
              <a:stCxn id="28" idx="1"/>
            </p:cNvCxnSpPr>
            <p:nvPr/>
          </p:nvCxnSpPr>
          <p:spPr>
            <a:xfrm flipH="1" flipV="1">
              <a:off x="1170433" y="4435596"/>
              <a:ext cx="41657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0C83EB9-393F-4DF7-A377-DEF75856AB17}"/>
                </a:ext>
              </a:extLst>
            </p:cNvPr>
            <p:cNvCxnSpPr>
              <a:cxnSpLocks/>
            </p:cNvCxnSpPr>
            <p:nvPr/>
          </p:nvCxnSpPr>
          <p:spPr>
            <a:xfrm>
              <a:off x="3131850" y="4442105"/>
              <a:ext cx="397734" cy="98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CCB9381C-5095-47E3-A5B9-80D4C416B7EF}"/>
              </a:ext>
            </a:extLst>
          </p:cNvPr>
          <p:cNvGrpSpPr/>
          <p:nvPr/>
        </p:nvGrpSpPr>
        <p:grpSpPr>
          <a:xfrm>
            <a:off x="3544569" y="4224420"/>
            <a:ext cx="3935222" cy="461665"/>
            <a:chOff x="3544569" y="4224420"/>
            <a:chExt cx="3935222" cy="461665"/>
          </a:xfrm>
        </p:grpSpPr>
        <p:sp>
          <p:nvSpPr>
            <p:cNvPr id="36" name="TextBox 35">
              <a:extLst>
                <a:ext uri="{FF2B5EF4-FFF2-40B4-BE49-F238E27FC236}">
                  <a16:creationId xmlns:a16="http://schemas.microsoft.com/office/drawing/2014/main" id="{11B74C34-7F1C-4FEB-AE03-86D10776C73F}"/>
                </a:ext>
              </a:extLst>
            </p:cNvPr>
            <p:cNvSpPr txBox="1"/>
            <p:nvPr/>
          </p:nvSpPr>
          <p:spPr>
            <a:xfrm>
              <a:off x="4244610" y="4224420"/>
              <a:ext cx="3235181" cy="461665"/>
            </a:xfrm>
            <a:prstGeom prst="rect">
              <a:avLst/>
            </a:prstGeom>
            <a:noFill/>
            <a:ln>
              <a:noFill/>
              <a:prstDash val="dash"/>
            </a:ln>
          </p:spPr>
          <p:txBody>
            <a:bodyPr wrap="none" rtlCol="0">
              <a:spAutoFit/>
            </a:bodyPr>
            <a:lstStyle/>
            <a:p>
              <a:r>
                <a:rPr lang="en-US" sz="2400" dirty="0"/>
                <a:t>Congestion avoidance</a:t>
              </a:r>
              <a:endParaRPr lang="en-SG" sz="2400" dirty="0"/>
            </a:p>
          </p:txBody>
        </p:sp>
        <p:cxnSp>
          <p:nvCxnSpPr>
            <p:cNvPr id="38" name="Straight Arrow Connector 37">
              <a:extLst>
                <a:ext uri="{FF2B5EF4-FFF2-40B4-BE49-F238E27FC236}">
                  <a16:creationId xmlns:a16="http://schemas.microsoft.com/office/drawing/2014/main" id="{E3B08BFC-CB85-4426-9CC7-6A2CEE9D0F1B}"/>
                </a:ext>
              </a:extLst>
            </p:cNvPr>
            <p:cNvCxnSpPr>
              <a:stCxn id="36" idx="1"/>
            </p:cNvCxnSpPr>
            <p:nvPr/>
          </p:nvCxnSpPr>
          <p:spPr>
            <a:xfrm flipH="1" flipV="1">
              <a:off x="3544569" y="4455252"/>
              <a:ext cx="700041"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Explosion: 8 Points 39">
            <a:extLst>
              <a:ext uri="{FF2B5EF4-FFF2-40B4-BE49-F238E27FC236}">
                <a16:creationId xmlns:a16="http://schemas.microsoft.com/office/drawing/2014/main" id="{0A2BCBFF-434E-4F95-9018-91A9502C3978}"/>
              </a:ext>
            </a:extLst>
          </p:cNvPr>
          <p:cNvSpPr/>
          <p:nvPr/>
        </p:nvSpPr>
        <p:spPr>
          <a:xfrm>
            <a:off x="3344319" y="1799231"/>
            <a:ext cx="333953" cy="377138"/>
          </a:xfrm>
          <a:prstGeom prst="irregularSeal1">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Explosion: 8 Points 40">
            <a:extLst>
              <a:ext uri="{FF2B5EF4-FFF2-40B4-BE49-F238E27FC236}">
                <a16:creationId xmlns:a16="http://schemas.microsoft.com/office/drawing/2014/main" id="{616FB5AF-D939-414C-994D-AA24CD25843E}"/>
              </a:ext>
            </a:extLst>
          </p:cNvPr>
          <p:cNvSpPr/>
          <p:nvPr/>
        </p:nvSpPr>
        <p:spPr>
          <a:xfrm>
            <a:off x="5004758" y="1173994"/>
            <a:ext cx="333953" cy="377138"/>
          </a:xfrm>
          <a:prstGeom prst="irregularSeal1">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2" name="Explosion: 8 Points 41">
            <a:extLst>
              <a:ext uri="{FF2B5EF4-FFF2-40B4-BE49-F238E27FC236}">
                <a16:creationId xmlns:a16="http://schemas.microsoft.com/office/drawing/2014/main" id="{91D5DD20-C81C-46D9-8F20-3D28937ABBC7}"/>
              </a:ext>
            </a:extLst>
          </p:cNvPr>
          <p:cNvSpPr/>
          <p:nvPr/>
        </p:nvSpPr>
        <p:spPr>
          <a:xfrm>
            <a:off x="5721758" y="1847862"/>
            <a:ext cx="333953" cy="377138"/>
          </a:xfrm>
          <a:prstGeom prst="irregularSeal1">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44" name="Straight Arrow Connector 43">
            <a:extLst>
              <a:ext uri="{FF2B5EF4-FFF2-40B4-BE49-F238E27FC236}">
                <a16:creationId xmlns:a16="http://schemas.microsoft.com/office/drawing/2014/main" id="{A425B746-B698-4C54-9010-56ABC49B760C}"/>
              </a:ext>
            </a:extLst>
          </p:cNvPr>
          <p:cNvCxnSpPr>
            <a:cxnSpLocks/>
          </p:cNvCxnSpPr>
          <p:nvPr/>
        </p:nvCxnSpPr>
        <p:spPr>
          <a:xfrm>
            <a:off x="3767330" y="2034908"/>
            <a:ext cx="20671" cy="12477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F104ED2-809D-44A9-AF33-892F50F1B59A}"/>
              </a:ext>
            </a:extLst>
          </p:cNvPr>
          <p:cNvCxnSpPr>
            <a:cxnSpLocks/>
          </p:cNvCxnSpPr>
          <p:nvPr/>
        </p:nvCxnSpPr>
        <p:spPr>
          <a:xfrm>
            <a:off x="5401419" y="1417373"/>
            <a:ext cx="15016" cy="14858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52E23FE-4944-48C7-9180-56D404B0D2F7}"/>
              </a:ext>
            </a:extLst>
          </p:cNvPr>
          <p:cNvCxnSpPr>
            <a:cxnSpLocks/>
          </p:cNvCxnSpPr>
          <p:nvPr/>
        </p:nvCxnSpPr>
        <p:spPr>
          <a:xfrm>
            <a:off x="6137787" y="2113794"/>
            <a:ext cx="20671" cy="12477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30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extShape 1"/>
          <p:cNvSpPr txBox="1"/>
          <p:nvPr/>
        </p:nvSpPr>
        <p:spPr>
          <a:xfrm>
            <a:off x="325260" y="203408"/>
            <a:ext cx="8493480" cy="1301040"/>
          </a:xfrm>
          <a:prstGeom prst="rect">
            <a:avLst/>
          </a:prstGeom>
          <a:noFill/>
          <a:ln>
            <a:noFill/>
          </a:ln>
        </p:spPr>
        <p:txBody>
          <a:bodyPr tIns="91440" bIns="91440">
            <a:noAutofit/>
          </a:bodyPr>
          <a:lstStyle/>
          <a:p>
            <a:pPr algn="ctr">
              <a:lnSpc>
                <a:spcPct val="100000"/>
              </a:lnSpc>
            </a:pPr>
            <a:r>
              <a:rPr lang="en-US" sz="5400" b="0" strike="noStrike" spc="-1" dirty="0">
                <a:solidFill>
                  <a:srgbClr val="000000"/>
                </a:solidFill>
                <a:latin typeface="URWBookmanL-Ligh"/>
                <a:ea typeface="Arial"/>
              </a:rPr>
              <a:t>What do we care about?</a:t>
            </a:r>
            <a:endParaRPr lang="en-IN" sz="5400" b="0" strike="noStrike" spc="-1" dirty="0">
              <a:solidFill>
                <a:srgbClr val="000000"/>
              </a:solidFill>
              <a:latin typeface="Arial"/>
            </a:endParaRPr>
          </a:p>
        </p:txBody>
      </p:sp>
      <p:sp>
        <p:nvSpPr>
          <p:cNvPr id="358"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DA142693-940F-4E78-A3B7-E401451E0986}" type="slidenum">
              <a:rPr lang="en-US" sz="1000" b="0" strike="noStrike" spc="-1">
                <a:solidFill>
                  <a:srgbClr val="595959"/>
                </a:solidFill>
                <a:latin typeface="Arial"/>
                <a:ea typeface="Arial"/>
              </a:rPr>
              <a:t>38</a:t>
            </a:fld>
            <a:endParaRPr lang="en-IN" sz="1000" b="0" strike="noStrike" spc="-1">
              <a:latin typeface="Times New Roman"/>
            </a:endParaRPr>
          </a:p>
        </p:txBody>
      </p:sp>
      <p:sp>
        <p:nvSpPr>
          <p:cNvPr id="359" name="CustomShape 3"/>
          <p:cNvSpPr/>
          <p:nvPr/>
        </p:nvSpPr>
        <p:spPr>
          <a:xfrm>
            <a:off x="1194480" y="1504448"/>
            <a:ext cx="7278120" cy="27993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743310" indent="-742950">
              <a:lnSpc>
                <a:spcPct val="100000"/>
              </a:lnSpc>
              <a:buClr>
                <a:srgbClr val="000000"/>
              </a:buClr>
              <a:buFont typeface="+mj-lt"/>
              <a:buAutoNum type="arabicPeriod"/>
            </a:pPr>
            <a:r>
              <a:rPr lang="en-US" sz="4400" b="0" strike="noStrike" spc="-1" dirty="0">
                <a:solidFill>
                  <a:srgbClr val="000000"/>
                </a:solidFill>
                <a:latin typeface="Arial"/>
                <a:ea typeface="Arial"/>
              </a:rPr>
              <a:t>Stability</a:t>
            </a:r>
          </a:p>
          <a:p>
            <a:pPr marL="743310" indent="-742950">
              <a:lnSpc>
                <a:spcPct val="100000"/>
              </a:lnSpc>
              <a:buClr>
                <a:srgbClr val="000000"/>
              </a:buClr>
              <a:buFont typeface="+mj-lt"/>
              <a:buAutoNum type="arabicPeriod"/>
            </a:pPr>
            <a:endParaRPr lang="en-US" sz="4400" spc="-1" dirty="0">
              <a:latin typeface="Arial"/>
              <a:ea typeface="Arial"/>
            </a:endParaRPr>
          </a:p>
          <a:p>
            <a:pPr marL="743310" indent="-742950">
              <a:lnSpc>
                <a:spcPct val="100000"/>
              </a:lnSpc>
              <a:buClr>
                <a:srgbClr val="000000"/>
              </a:buClr>
              <a:buFont typeface="+mj-lt"/>
              <a:buAutoNum type="arabicPeriod"/>
            </a:pPr>
            <a:r>
              <a:rPr lang="en-US" sz="4400" spc="-1" dirty="0">
                <a:latin typeface="Arial"/>
                <a:ea typeface="Arial"/>
              </a:rPr>
              <a:t>High Utilization</a:t>
            </a:r>
          </a:p>
          <a:p>
            <a:pPr marL="743310" indent="-742950">
              <a:lnSpc>
                <a:spcPct val="100000"/>
              </a:lnSpc>
              <a:buClr>
                <a:srgbClr val="000000"/>
              </a:buClr>
              <a:buFont typeface="+mj-lt"/>
              <a:buAutoNum type="arabicPeriod"/>
            </a:pPr>
            <a:r>
              <a:rPr lang="en-US" sz="4400" b="0" strike="noStrike" spc="-1" dirty="0">
                <a:solidFill>
                  <a:srgbClr val="000000"/>
                </a:solidFill>
                <a:latin typeface="Arial"/>
                <a:ea typeface="Arial"/>
              </a:rPr>
              <a:t>Fairness</a:t>
            </a:r>
          </a:p>
        </p:txBody>
      </p:sp>
      <p:sp>
        <p:nvSpPr>
          <p:cNvPr id="5" name="CustomShape 2">
            <a:extLst>
              <a:ext uri="{FF2B5EF4-FFF2-40B4-BE49-F238E27FC236}">
                <a16:creationId xmlns:a16="http://schemas.microsoft.com/office/drawing/2014/main" id="{6D81E8B5-54DC-4F0E-AE2D-C56A94E820BC}"/>
              </a:ext>
            </a:extLst>
          </p:cNvPr>
          <p:cNvSpPr/>
          <p:nvPr/>
        </p:nvSpPr>
        <p:spPr>
          <a:xfrm>
            <a:off x="1389348" y="1504448"/>
            <a:ext cx="6560172" cy="132198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r">
              <a:lnSpc>
                <a:spcPct val="100000"/>
              </a:lnSpc>
            </a:pPr>
            <a:r>
              <a:rPr lang="en-US" sz="4000" b="0" strike="noStrike" spc="-1" dirty="0">
                <a:solidFill>
                  <a:srgbClr val="FF0000"/>
                </a:solidFill>
                <a:latin typeface="URWBookmanL-Ligh"/>
                <a:ea typeface="Arial"/>
              </a:rPr>
              <a:t>We don’t want </a:t>
            </a:r>
            <a:br>
              <a:rPr lang="en-US" sz="4000" b="0" strike="noStrike" spc="-1" dirty="0">
                <a:solidFill>
                  <a:srgbClr val="FF0000"/>
                </a:solidFill>
                <a:latin typeface="URWBookmanL-Ligh"/>
                <a:ea typeface="Arial"/>
              </a:rPr>
            </a:br>
            <a:r>
              <a:rPr lang="en-US" sz="4000" b="0" strike="noStrike" spc="-1" dirty="0">
                <a:solidFill>
                  <a:srgbClr val="FF0000"/>
                </a:solidFill>
                <a:latin typeface="URWBookmanL-Ligh"/>
                <a:ea typeface="Arial"/>
              </a:rPr>
              <a:t>congestion collapse do we?</a:t>
            </a:r>
            <a:endParaRPr lang="en-IN" sz="4000" b="0" strike="noStrike" spc="-1" dirty="0">
              <a:latin typeface="Arial"/>
            </a:endParaRPr>
          </a:p>
        </p:txBody>
      </p:sp>
      <p:sp>
        <p:nvSpPr>
          <p:cNvPr id="6" name="CustomShape 2">
            <a:extLst>
              <a:ext uri="{FF2B5EF4-FFF2-40B4-BE49-F238E27FC236}">
                <a16:creationId xmlns:a16="http://schemas.microsoft.com/office/drawing/2014/main" id="{24DF486B-26E0-4A1B-89E6-323F58E81A56}"/>
              </a:ext>
            </a:extLst>
          </p:cNvPr>
          <p:cNvSpPr/>
          <p:nvPr/>
        </p:nvSpPr>
        <p:spPr>
          <a:xfrm>
            <a:off x="5888736" y="2904104"/>
            <a:ext cx="1344504"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r">
              <a:lnSpc>
                <a:spcPct val="100000"/>
              </a:lnSpc>
            </a:pPr>
            <a:r>
              <a:rPr lang="en-US" sz="4000" b="0" strike="noStrike" spc="-1" dirty="0">
                <a:solidFill>
                  <a:srgbClr val="FF0000"/>
                </a:solidFill>
                <a:latin typeface="URWBookmanL-Ligh"/>
                <a:ea typeface="Arial"/>
              </a:rPr>
              <a:t>Easy</a:t>
            </a:r>
            <a:endParaRPr lang="en-IN" sz="4000" b="0" strike="noStrike" spc="-1" dirty="0">
              <a:latin typeface="Arial"/>
            </a:endParaRPr>
          </a:p>
        </p:txBody>
      </p:sp>
      <p:sp>
        <p:nvSpPr>
          <p:cNvPr id="7" name="CustomShape 2">
            <a:extLst>
              <a:ext uri="{FF2B5EF4-FFF2-40B4-BE49-F238E27FC236}">
                <a16:creationId xmlns:a16="http://schemas.microsoft.com/office/drawing/2014/main" id="{71618DA0-9743-4F3D-A41D-0004655FEE00}"/>
              </a:ext>
            </a:extLst>
          </p:cNvPr>
          <p:cNvSpPr/>
          <p:nvPr/>
        </p:nvSpPr>
        <p:spPr>
          <a:xfrm>
            <a:off x="1651518" y="4245212"/>
            <a:ext cx="6386472"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r">
              <a:lnSpc>
                <a:spcPct val="100000"/>
              </a:lnSpc>
            </a:pPr>
            <a:r>
              <a:rPr lang="en-US" sz="4000" b="0" strike="noStrike" spc="-1" dirty="0">
                <a:solidFill>
                  <a:srgbClr val="FF0000"/>
                </a:solidFill>
                <a:latin typeface="URWBookmanL-Ligh"/>
                <a:ea typeface="Arial"/>
              </a:rPr>
              <a:t>How do we achieve this?</a:t>
            </a:r>
            <a:endParaRPr lang="en-IN" sz="4000" b="0" strike="noStrike" spc="-1" dirty="0">
              <a:latin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spTree>
    <p:extLst>
      <p:ext uri="{BB962C8B-B14F-4D97-AF65-F5344CB8AC3E}">
        <p14:creationId xmlns:p14="http://schemas.microsoft.com/office/powerpoint/2010/main" val="53056617"/>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4F44-6AE5-4730-A491-A48BF244CB11}"/>
              </a:ext>
            </a:extLst>
          </p:cNvPr>
          <p:cNvSpPr>
            <a:spLocks noGrp="1"/>
          </p:cNvSpPr>
          <p:nvPr>
            <p:ph type="title"/>
          </p:nvPr>
        </p:nvSpPr>
        <p:spPr>
          <a:xfrm>
            <a:off x="0" y="66675"/>
            <a:ext cx="9144000" cy="1301479"/>
          </a:xfrm>
        </p:spPr>
        <p:txBody>
          <a:bodyPr>
            <a:noAutofit/>
          </a:bodyPr>
          <a:lstStyle/>
          <a:p>
            <a:pPr algn="ctr"/>
            <a:r>
              <a:rPr lang="en-US" sz="4400" b="0" i="0" u="none" strike="noStrike" baseline="0" dirty="0">
                <a:latin typeface="URWBookmanL-Ligh"/>
              </a:rPr>
              <a:t>Consider 2 flows sharing a bottleneck</a:t>
            </a:r>
            <a:endParaRPr lang="en-SG" sz="4400" dirty="0"/>
          </a:p>
        </p:txBody>
      </p:sp>
      <p:cxnSp>
        <p:nvCxnSpPr>
          <p:cNvPr id="5" name="Straight Arrow Connector 4">
            <a:extLst>
              <a:ext uri="{FF2B5EF4-FFF2-40B4-BE49-F238E27FC236}">
                <a16:creationId xmlns:a16="http://schemas.microsoft.com/office/drawing/2014/main" id="{C42961A5-B6BC-448C-B3AC-2E88975C4DDA}"/>
              </a:ext>
            </a:extLst>
          </p:cNvPr>
          <p:cNvCxnSpPr/>
          <p:nvPr/>
        </p:nvCxnSpPr>
        <p:spPr>
          <a:xfrm flipV="1">
            <a:off x="2953512" y="1579721"/>
            <a:ext cx="0" cy="2578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26B68CBA-971A-4C17-B9C8-049F57CA9666}"/>
              </a:ext>
            </a:extLst>
          </p:cNvPr>
          <p:cNvCxnSpPr>
            <a:cxnSpLocks/>
          </p:cNvCxnSpPr>
          <p:nvPr/>
        </p:nvCxnSpPr>
        <p:spPr>
          <a:xfrm>
            <a:off x="2959608" y="4158329"/>
            <a:ext cx="3048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8115E28E-981E-41E8-9AFA-EB3052A6ECAD}"/>
              </a:ext>
            </a:extLst>
          </p:cNvPr>
          <p:cNvSpPr txBox="1"/>
          <p:nvPr/>
        </p:nvSpPr>
        <p:spPr>
          <a:xfrm>
            <a:off x="6007608" y="3927496"/>
            <a:ext cx="1657826" cy="830997"/>
          </a:xfrm>
          <a:prstGeom prst="rect">
            <a:avLst/>
          </a:prstGeom>
          <a:noFill/>
          <a:ln>
            <a:noFill/>
            <a:prstDash val="dash"/>
          </a:ln>
        </p:spPr>
        <p:txBody>
          <a:bodyPr wrap="none" rtlCol="0">
            <a:spAutoFit/>
          </a:bodyPr>
          <a:lstStyle/>
          <a:p>
            <a:r>
              <a:rPr lang="en-US" sz="2400" dirty="0"/>
              <a:t>Flow 1</a:t>
            </a:r>
          </a:p>
          <a:p>
            <a:r>
              <a:rPr lang="en-US" sz="2400" dirty="0"/>
              <a:t>throughput</a:t>
            </a:r>
            <a:endParaRPr lang="en-SG" sz="2400" dirty="0"/>
          </a:p>
        </p:txBody>
      </p:sp>
      <p:sp>
        <p:nvSpPr>
          <p:cNvPr id="8" name="TextBox 7">
            <a:extLst>
              <a:ext uri="{FF2B5EF4-FFF2-40B4-BE49-F238E27FC236}">
                <a16:creationId xmlns:a16="http://schemas.microsoft.com/office/drawing/2014/main" id="{969681F6-3A7D-407B-9EB3-8F72C9805353}"/>
              </a:ext>
            </a:extLst>
          </p:cNvPr>
          <p:cNvSpPr txBox="1"/>
          <p:nvPr/>
        </p:nvSpPr>
        <p:spPr>
          <a:xfrm>
            <a:off x="1289591" y="1260734"/>
            <a:ext cx="1657826" cy="830997"/>
          </a:xfrm>
          <a:prstGeom prst="rect">
            <a:avLst/>
          </a:prstGeom>
          <a:noFill/>
          <a:ln>
            <a:noFill/>
            <a:prstDash val="dash"/>
          </a:ln>
        </p:spPr>
        <p:txBody>
          <a:bodyPr wrap="none" rtlCol="0">
            <a:spAutoFit/>
          </a:bodyPr>
          <a:lstStyle/>
          <a:p>
            <a:pPr algn="r"/>
            <a:r>
              <a:rPr lang="en-US" sz="2400" dirty="0"/>
              <a:t>Flow 2</a:t>
            </a:r>
          </a:p>
          <a:p>
            <a:pPr algn="r"/>
            <a:r>
              <a:rPr lang="en-US" sz="2400" dirty="0"/>
              <a:t>throughput</a:t>
            </a:r>
            <a:endParaRPr lang="en-SG" sz="2400" dirty="0"/>
          </a:p>
        </p:txBody>
      </p:sp>
      <p:cxnSp>
        <p:nvCxnSpPr>
          <p:cNvPr id="10" name="Straight Connector 9">
            <a:extLst>
              <a:ext uri="{FF2B5EF4-FFF2-40B4-BE49-F238E27FC236}">
                <a16:creationId xmlns:a16="http://schemas.microsoft.com/office/drawing/2014/main" id="{A0420937-8D7F-4DDC-8B56-9716CE04E397}"/>
              </a:ext>
            </a:extLst>
          </p:cNvPr>
          <p:cNvCxnSpPr/>
          <p:nvPr/>
        </p:nvCxnSpPr>
        <p:spPr>
          <a:xfrm flipV="1">
            <a:off x="2947417" y="1676232"/>
            <a:ext cx="2886455" cy="248209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DFD0BE3-B7C7-427A-B7A1-F3DD76FE7DA2}"/>
              </a:ext>
            </a:extLst>
          </p:cNvPr>
          <p:cNvSpPr txBox="1"/>
          <p:nvPr/>
        </p:nvSpPr>
        <p:spPr>
          <a:xfrm>
            <a:off x="5744242" y="1708659"/>
            <a:ext cx="1366080" cy="830997"/>
          </a:xfrm>
          <a:prstGeom prst="rect">
            <a:avLst/>
          </a:prstGeom>
          <a:noFill/>
          <a:ln>
            <a:noFill/>
            <a:prstDash val="dash"/>
          </a:ln>
        </p:spPr>
        <p:txBody>
          <a:bodyPr wrap="none" rtlCol="0">
            <a:spAutoFit/>
          </a:bodyPr>
          <a:lstStyle/>
          <a:p>
            <a:r>
              <a:rPr lang="en-US" sz="2400" dirty="0">
                <a:solidFill>
                  <a:schemeClr val="accent1"/>
                </a:solidFill>
              </a:rPr>
              <a:t>Fairness</a:t>
            </a:r>
          </a:p>
          <a:p>
            <a:r>
              <a:rPr lang="en-US" sz="2400" dirty="0">
                <a:solidFill>
                  <a:schemeClr val="accent1"/>
                </a:solidFill>
              </a:rPr>
              <a:t>line</a:t>
            </a:r>
            <a:endParaRPr lang="en-SG" sz="2400" dirty="0">
              <a:solidFill>
                <a:schemeClr val="accent1"/>
              </a:solidFill>
            </a:endParaRPr>
          </a:p>
        </p:txBody>
      </p:sp>
      <p:cxnSp>
        <p:nvCxnSpPr>
          <p:cNvPr id="12" name="Straight Connector 11">
            <a:extLst>
              <a:ext uri="{FF2B5EF4-FFF2-40B4-BE49-F238E27FC236}">
                <a16:creationId xmlns:a16="http://schemas.microsoft.com/office/drawing/2014/main" id="{9CF9A78F-5F56-458A-A842-95A8329BD756}"/>
              </a:ext>
            </a:extLst>
          </p:cNvPr>
          <p:cNvCxnSpPr>
            <a:cxnSpLocks/>
          </p:cNvCxnSpPr>
          <p:nvPr/>
        </p:nvCxnSpPr>
        <p:spPr>
          <a:xfrm>
            <a:off x="2959608" y="1784407"/>
            <a:ext cx="2778538" cy="237392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A03CB37-27A4-4C0E-9EA2-A31986C13E61}"/>
              </a:ext>
            </a:extLst>
          </p:cNvPr>
          <p:cNvSpPr txBox="1"/>
          <p:nvPr/>
        </p:nvSpPr>
        <p:spPr>
          <a:xfrm>
            <a:off x="5091438" y="3267019"/>
            <a:ext cx="2573996" cy="461665"/>
          </a:xfrm>
          <a:prstGeom prst="rect">
            <a:avLst/>
          </a:prstGeom>
          <a:noFill/>
          <a:ln>
            <a:noFill/>
            <a:prstDash val="dash"/>
          </a:ln>
        </p:spPr>
        <p:txBody>
          <a:bodyPr wrap="square" rtlCol="0">
            <a:spAutoFit/>
          </a:bodyPr>
          <a:lstStyle/>
          <a:p>
            <a:r>
              <a:rPr lang="en-US" sz="2400" dirty="0">
                <a:solidFill>
                  <a:schemeClr val="accent1"/>
                </a:solidFill>
              </a:rPr>
              <a:t>Efficiency line</a:t>
            </a:r>
            <a:endParaRPr lang="en-SG" sz="2400" dirty="0">
              <a:solidFill>
                <a:schemeClr val="accent1"/>
              </a:solidFill>
            </a:endParaRPr>
          </a:p>
        </p:txBody>
      </p:sp>
      <p:cxnSp>
        <p:nvCxnSpPr>
          <p:cNvPr id="20" name="Straight Arrow Connector 19">
            <a:extLst>
              <a:ext uri="{FF2B5EF4-FFF2-40B4-BE49-F238E27FC236}">
                <a16:creationId xmlns:a16="http://schemas.microsoft.com/office/drawing/2014/main" id="{9EB89C43-E3DB-4312-B014-C22755A0250B}"/>
              </a:ext>
            </a:extLst>
          </p:cNvPr>
          <p:cNvCxnSpPr>
            <a:cxnSpLocks/>
          </p:cNvCxnSpPr>
          <p:nvPr/>
        </p:nvCxnSpPr>
        <p:spPr>
          <a:xfrm flipV="1">
            <a:off x="5738146" y="4274915"/>
            <a:ext cx="0" cy="4835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3DD6771-58B2-4357-90F3-4FCAC430B2A3}"/>
              </a:ext>
            </a:extLst>
          </p:cNvPr>
          <p:cNvSpPr txBox="1"/>
          <p:nvPr/>
        </p:nvSpPr>
        <p:spPr>
          <a:xfrm>
            <a:off x="5392837" y="4726472"/>
            <a:ext cx="690617" cy="461665"/>
          </a:xfrm>
          <a:prstGeom prst="rect">
            <a:avLst/>
          </a:prstGeom>
          <a:noFill/>
          <a:ln>
            <a:noFill/>
            <a:prstDash val="dash"/>
          </a:ln>
        </p:spPr>
        <p:txBody>
          <a:bodyPr wrap="square" rtlCol="0">
            <a:spAutoFit/>
          </a:bodyPr>
          <a:lstStyle/>
          <a:p>
            <a:pPr algn="ctr"/>
            <a:r>
              <a:rPr lang="en-US" sz="2400" dirty="0">
                <a:solidFill>
                  <a:schemeClr val="accent1"/>
                </a:solidFill>
              </a:rPr>
              <a:t>??</a:t>
            </a:r>
            <a:endParaRPr lang="en-SG" sz="2400" dirty="0">
              <a:solidFill>
                <a:schemeClr val="accent1"/>
              </a:solidFill>
            </a:endParaRPr>
          </a:p>
        </p:txBody>
      </p:sp>
      <p:sp>
        <p:nvSpPr>
          <p:cNvPr id="23" name="TextBox 22">
            <a:extLst>
              <a:ext uri="{FF2B5EF4-FFF2-40B4-BE49-F238E27FC236}">
                <a16:creationId xmlns:a16="http://schemas.microsoft.com/office/drawing/2014/main" id="{D251E510-7CDC-48C0-AF3B-374EAE4284F7}"/>
              </a:ext>
            </a:extLst>
          </p:cNvPr>
          <p:cNvSpPr txBox="1"/>
          <p:nvPr/>
        </p:nvSpPr>
        <p:spPr>
          <a:xfrm>
            <a:off x="3326408" y="3652071"/>
            <a:ext cx="2007209" cy="461665"/>
          </a:xfrm>
          <a:prstGeom prst="rect">
            <a:avLst/>
          </a:prstGeom>
          <a:noFill/>
          <a:ln>
            <a:noFill/>
            <a:prstDash val="dash"/>
          </a:ln>
        </p:spPr>
        <p:txBody>
          <a:bodyPr wrap="square" rtlCol="0">
            <a:spAutoFit/>
          </a:bodyPr>
          <a:lstStyle/>
          <a:p>
            <a:pPr algn="ctr"/>
            <a:r>
              <a:rPr lang="en-US" sz="2400" dirty="0">
                <a:solidFill>
                  <a:schemeClr val="accent1"/>
                </a:solidFill>
              </a:rPr>
              <a:t>Underloaded</a:t>
            </a:r>
            <a:endParaRPr lang="en-SG" sz="2400" dirty="0">
              <a:solidFill>
                <a:schemeClr val="accent1"/>
              </a:solidFill>
            </a:endParaRPr>
          </a:p>
        </p:txBody>
      </p:sp>
      <p:sp>
        <p:nvSpPr>
          <p:cNvPr id="24" name="TextBox 23">
            <a:extLst>
              <a:ext uri="{FF2B5EF4-FFF2-40B4-BE49-F238E27FC236}">
                <a16:creationId xmlns:a16="http://schemas.microsoft.com/office/drawing/2014/main" id="{B5C0E6E4-E9AD-4B8B-A9A6-271F3EBEDBAC}"/>
              </a:ext>
            </a:extLst>
          </p:cNvPr>
          <p:cNvSpPr txBox="1"/>
          <p:nvPr/>
        </p:nvSpPr>
        <p:spPr>
          <a:xfrm>
            <a:off x="3623197" y="1595343"/>
            <a:ext cx="1425742" cy="830997"/>
          </a:xfrm>
          <a:prstGeom prst="rect">
            <a:avLst/>
          </a:prstGeom>
          <a:noFill/>
          <a:ln>
            <a:noFill/>
            <a:prstDash val="dash"/>
          </a:ln>
        </p:spPr>
        <p:txBody>
          <a:bodyPr wrap="square" rtlCol="0">
            <a:spAutoFit/>
          </a:bodyPr>
          <a:lstStyle/>
          <a:p>
            <a:pPr algn="ctr"/>
            <a:r>
              <a:rPr lang="en-US" sz="2400" dirty="0">
                <a:solidFill>
                  <a:schemeClr val="accent1"/>
                </a:solidFill>
              </a:rPr>
              <a:t>Optimal</a:t>
            </a:r>
            <a:br>
              <a:rPr lang="en-US" sz="2400" dirty="0">
                <a:solidFill>
                  <a:schemeClr val="accent1"/>
                </a:solidFill>
              </a:rPr>
            </a:br>
            <a:r>
              <a:rPr lang="en-US" sz="2400" dirty="0">
                <a:solidFill>
                  <a:schemeClr val="accent1"/>
                </a:solidFill>
              </a:rPr>
              <a:t>point</a:t>
            </a:r>
            <a:endParaRPr lang="en-SG" sz="2400" dirty="0">
              <a:solidFill>
                <a:schemeClr val="accent1"/>
              </a:solidFill>
            </a:endParaRPr>
          </a:p>
        </p:txBody>
      </p:sp>
      <p:cxnSp>
        <p:nvCxnSpPr>
          <p:cNvPr id="25" name="Straight Arrow Connector 24">
            <a:extLst>
              <a:ext uri="{FF2B5EF4-FFF2-40B4-BE49-F238E27FC236}">
                <a16:creationId xmlns:a16="http://schemas.microsoft.com/office/drawing/2014/main" id="{A6672FF6-3A8D-4578-A3B7-44BE1DD51A6B}"/>
              </a:ext>
            </a:extLst>
          </p:cNvPr>
          <p:cNvCxnSpPr>
            <a:cxnSpLocks/>
          </p:cNvCxnSpPr>
          <p:nvPr/>
        </p:nvCxnSpPr>
        <p:spPr>
          <a:xfrm>
            <a:off x="4330013" y="2426340"/>
            <a:ext cx="18864" cy="4909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BCB5208-9C30-4E00-B98E-0882A10008CE}"/>
              </a:ext>
            </a:extLst>
          </p:cNvPr>
          <p:cNvSpPr txBox="1"/>
          <p:nvPr/>
        </p:nvSpPr>
        <p:spPr>
          <a:xfrm>
            <a:off x="4878131" y="2606542"/>
            <a:ext cx="2007209" cy="461665"/>
          </a:xfrm>
          <a:prstGeom prst="rect">
            <a:avLst/>
          </a:prstGeom>
          <a:noFill/>
          <a:ln>
            <a:noFill/>
            <a:prstDash val="dash"/>
          </a:ln>
        </p:spPr>
        <p:txBody>
          <a:bodyPr wrap="square" rtlCol="0">
            <a:spAutoFit/>
          </a:bodyPr>
          <a:lstStyle/>
          <a:p>
            <a:pPr algn="ctr"/>
            <a:r>
              <a:rPr lang="en-US" sz="2400" dirty="0">
                <a:solidFill>
                  <a:schemeClr val="accent1"/>
                </a:solidFill>
              </a:rPr>
              <a:t>Overloaded</a:t>
            </a:r>
            <a:endParaRPr lang="en-SG" sz="2400" dirty="0">
              <a:solidFill>
                <a:schemeClr val="accent1"/>
              </a:solidFill>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spTree>
    <p:extLst>
      <p:ext uri="{BB962C8B-B14F-4D97-AF65-F5344CB8AC3E}">
        <p14:creationId xmlns:p14="http://schemas.microsoft.com/office/powerpoint/2010/main" val="252382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22" grpId="0"/>
      <p:bldP spid="23" grpId="0"/>
      <p:bldP spid="24" grpId="0"/>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extShape 1"/>
          <p:cNvSpPr txBox="1"/>
          <p:nvPr/>
        </p:nvSpPr>
        <p:spPr>
          <a:xfrm>
            <a:off x="162360" y="171000"/>
            <a:ext cx="8818920" cy="1301040"/>
          </a:xfrm>
          <a:prstGeom prst="rect">
            <a:avLst/>
          </a:prstGeom>
          <a:noFill/>
          <a:ln>
            <a:noFill/>
          </a:ln>
        </p:spPr>
        <p:txBody>
          <a:bodyPr tIns="91440" bIns="91440">
            <a:noAutofit/>
          </a:bodyPr>
          <a:lstStyle/>
          <a:p>
            <a:pPr algn="ctr">
              <a:lnSpc>
                <a:spcPct val="100000"/>
              </a:lnSpc>
            </a:pPr>
            <a:r>
              <a:rPr lang="en-US" sz="5400" b="0" strike="noStrike" spc="-1" dirty="0">
                <a:solidFill>
                  <a:srgbClr val="000000"/>
                </a:solidFill>
                <a:latin typeface="URWBookmanL-Ligh"/>
                <a:ea typeface="Arial"/>
              </a:rPr>
              <a:t>From last week: “Best effort”</a:t>
            </a:r>
            <a:endParaRPr lang="en-IN" sz="5400" b="0" strike="noStrike" spc="-1" dirty="0">
              <a:solidFill>
                <a:srgbClr val="000000"/>
              </a:solidFill>
              <a:latin typeface="Arial"/>
            </a:endParaRPr>
          </a:p>
        </p:txBody>
      </p:sp>
      <p:sp>
        <p:nvSpPr>
          <p:cNvPr id="358"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DA142693-940F-4E78-A3B7-E401451E0986}" type="slidenum">
              <a:rPr lang="en-US" sz="1000" b="0" strike="noStrike" spc="-1">
                <a:solidFill>
                  <a:srgbClr val="595959"/>
                </a:solidFill>
                <a:latin typeface="Arial"/>
                <a:ea typeface="Arial"/>
              </a:rPr>
              <a:t>4</a:t>
            </a:fld>
            <a:endParaRPr lang="en-IN" sz="1000" b="0" strike="noStrike" spc="-1">
              <a:latin typeface="Times New Roman"/>
            </a:endParaRPr>
          </a:p>
        </p:txBody>
      </p:sp>
      <p:sp>
        <p:nvSpPr>
          <p:cNvPr id="359" name="CustomShape 3"/>
          <p:cNvSpPr/>
          <p:nvPr/>
        </p:nvSpPr>
        <p:spPr>
          <a:xfrm>
            <a:off x="932760" y="1472040"/>
            <a:ext cx="7278120" cy="286086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indent="-456840">
              <a:lnSpc>
                <a:spcPct val="100000"/>
              </a:lnSpc>
              <a:buClr>
                <a:srgbClr val="000000"/>
              </a:buClr>
              <a:buFont typeface="Arial"/>
              <a:buChar char="•"/>
            </a:pPr>
            <a:r>
              <a:rPr lang="en-US" sz="3600" b="0" strike="noStrike" spc="-1" dirty="0">
                <a:solidFill>
                  <a:srgbClr val="000000"/>
                </a:solidFill>
                <a:latin typeface="Arial"/>
                <a:ea typeface="Arial"/>
              </a:rPr>
              <a:t>Packets are not blocked</a:t>
            </a:r>
          </a:p>
          <a:p>
            <a:pPr marL="457200" indent="-456840">
              <a:lnSpc>
                <a:spcPct val="100000"/>
              </a:lnSpc>
              <a:buClr>
                <a:srgbClr val="000000"/>
              </a:buClr>
              <a:buFont typeface="Arial"/>
              <a:buChar char="•"/>
            </a:pPr>
            <a:r>
              <a:rPr lang="en-US" sz="3600" spc="-1" dirty="0">
                <a:latin typeface="Arial"/>
              </a:rPr>
              <a:t>Buffers to temporarily store packets</a:t>
            </a:r>
          </a:p>
          <a:p>
            <a:pPr marL="457200" indent="-456840">
              <a:lnSpc>
                <a:spcPct val="100000"/>
              </a:lnSpc>
              <a:buClr>
                <a:srgbClr val="000000"/>
              </a:buClr>
              <a:buFont typeface="Arial"/>
              <a:buChar char="•"/>
            </a:pPr>
            <a:r>
              <a:rPr lang="en-US" sz="3600" b="0" strike="noStrike" spc="-1" dirty="0">
                <a:latin typeface="Arial"/>
              </a:rPr>
              <a:t>Packets dropped if buffer is full</a:t>
            </a:r>
            <a:r>
              <a:rPr lang="en-IN" sz="3600" spc="-1" dirty="0">
                <a:latin typeface="Arial"/>
              </a:rPr>
              <a:t>, w.o. feedback</a:t>
            </a:r>
            <a:endParaRPr lang="en-US" sz="3600" b="0" strike="noStrike" spc="-1" dirty="0">
              <a:latin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extShape 1"/>
          <p:cNvSpPr txBox="1"/>
          <p:nvPr/>
        </p:nvSpPr>
        <p:spPr>
          <a:xfrm>
            <a:off x="202140" y="194264"/>
            <a:ext cx="8818740" cy="1301040"/>
          </a:xfrm>
          <a:prstGeom prst="rect">
            <a:avLst/>
          </a:prstGeom>
          <a:noFill/>
          <a:ln>
            <a:noFill/>
          </a:ln>
        </p:spPr>
        <p:txBody>
          <a:bodyPr tIns="91440" bIns="91440">
            <a:noAutofit/>
          </a:bodyPr>
          <a:lstStyle/>
          <a:p>
            <a:pPr algn="ctr">
              <a:lnSpc>
                <a:spcPct val="100000"/>
              </a:lnSpc>
            </a:pPr>
            <a:r>
              <a:rPr lang="en-US" sz="5400" b="0" strike="noStrike" spc="-1" dirty="0">
                <a:solidFill>
                  <a:srgbClr val="000000"/>
                </a:solidFill>
                <a:latin typeface="URWBookmanL-Ligh"/>
                <a:ea typeface="Arial"/>
              </a:rPr>
              <a:t>What do we measure fairness?</a:t>
            </a:r>
            <a:endParaRPr lang="en-IN" sz="5400" b="0" strike="noStrike" spc="-1" dirty="0">
              <a:solidFill>
                <a:srgbClr val="000000"/>
              </a:solidFill>
              <a:latin typeface="Arial"/>
            </a:endParaRPr>
          </a:p>
        </p:txBody>
      </p:sp>
      <p:sp>
        <p:nvSpPr>
          <p:cNvPr id="358"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DA142693-940F-4E78-A3B7-E401451E0986}" type="slidenum">
              <a:rPr lang="en-US" sz="1000" b="0" strike="noStrike" spc="-1">
                <a:solidFill>
                  <a:srgbClr val="595959"/>
                </a:solidFill>
                <a:latin typeface="Arial"/>
                <a:ea typeface="Arial"/>
              </a:rPr>
              <a:t>40</a:t>
            </a:fld>
            <a:endParaRPr lang="en-IN" sz="1000" b="0" strike="noStrike" spc="-1">
              <a:latin typeface="Times New Roman"/>
            </a:endParaRPr>
          </a:p>
        </p:txBody>
      </p:sp>
      <p:sp>
        <p:nvSpPr>
          <p:cNvPr id="12" name="TextBox 11">
            <a:extLst>
              <a:ext uri="{FF2B5EF4-FFF2-40B4-BE49-F238E27FC236}">
                <a16:creationId xmlns:a16="http://schemas.microsoft.com/office/drawing/2014/main" id="{CE7693E9-1BF5-42C3-8C85-E9110AF2ABD9}"/>
              </a:ext>
            </a:extLst>
          </p:cNvPr>
          <p:cNvSpPr txBox="1"/>
          <p:nvPr/>
        </p:nvSpPr>
        <p:spPr>
          <a:xfrm>
            <a:off x="2249424" y="2420148"/>
            <a:ext cx="4718304" cy="307777"/>
          </a:xfrm>
          <a:prstGeom prst="rect">
            <a:avLst/>
          </a:prstGeom>
          <a:noFill/>
        </p:spPr>
        <p:txBody>
          <a:bodyPr wrap="square">
            <a:spAutoFit/>
          </a:bodyPr>
          <a:lstStyle/>
          <a:p>
            <a:endParaRPr lang="en-SG" dirty="0"/>
          </a:p>
        </p:txBody>
      </p:sp>
      <p:pic>
        <p:nvPicPr>
          <p:cNvPr id="11" name="Picture 10" descr="Text&#10;&#10;Description automatically generated">
            <a:extLst>
              <a:ext uri="{FF2B5EF4-FFF2-40B4-BE49-F238E27FC236}">
                <a16:creationId xmlns:a16="http://schemas.microsoft.com/office/drawing/2014/main" id="{0535D676-F14D-4039-A04F-9BFAEE3CA2E1}"/>
              </a:ext>
            </a:extLst>
          </p:cNvPr>
          <p:cNvPicPr>
            <a:picLocks noChangeAspect="1"/>
          </p:cNvPicPr>
          <p:nvPr/>
        </p:nvPicPr>
        <p:blipFill>
          <a:blip r:embed="rId2"/>
          <a:stretch>
            <a:fillRect/>
          </a:stretch>
        </p:blipFill>
        <p:spPr>
          <a:xfrm>
            <a:off x="2586228" y="2064691"/>
            <a:ext cx="4381500" cy="2457450"/>
          </a:xfrm>
          <a:prstGeom prst="rect">
            <a:avLst/>
          </a:prstGeom>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40</a:t>
            </a:fld>
            <a:endParaRPr lang="en-US"/>
          </a:p>
        </p:txBody>
      </p:sp>
      <p:sp>
        <p:nvSpPr>
          <p:cNvPr id="6" name="TextBox 5">
            <a:extLst>
              <a:ext uri="{FF2B5EF4-FFF2-40B4-BE49-F238E27FC236}">
                <a16:creationId xmlns:a16="http://schemas.microsoft.com/office/drawing/2014/main" id="{D0A4B649-48F7-4E8B-89D1-B7908A65304B}"/>
              </a:ext>
            </a:extLst>
          </p:cNvPr>
          <p:cNvSpPr txBox="1"/>
          <p:nvPr/>
        </p:nvSpPr>
        <p:spPr>
          <a:xfrm>
            <a:off x="1028427" y="1495304"/>
            <a:ext cx="4718304" cy="830997"/>
          </a:xfrm>
          <a:prstGeom prst="rect">
            <a:avLst/>
          </a:prstGeom>
          <a:noFill/>
        </p:spPr>
        <p:txBody>
          <a:bodyPr wrap="square">
            <a:spAutoFit/>
          </a:bodyPr>
          <a:lstStyle/>
          <a:p>
            <a:pPr lvl="1"/>
            <a:r>
              <a:rPr lang="en-US" sz="4800" dirty="0"/>
              <a:t>Jain’s index</a:t>
            </a:r>
          </a:p>
        </p:txBody>
      </p:sp>
    </p:spTree>
    <p:extLst>
      <p:ext uri="{BB962C8B-B14F-4D97-AF65-F5344CB8AC3E}">
        <p14:creationId xmlns:p14="http://schemas.microsoft.com/office/powerpoint/2010/main" val="246196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4F44-6AE5-4730-A491-A48BF244CB11}"/>
              </a:ext>
            </a:extLst>
          </p:cNvPr>
          <p:cNvSpPr>
            <a:spLocks noGrp="1"/>
          </p:cNvSpPr>
          <p:nvPr>
            <p:ph type="title"/>
          </p:nvPr>
        </p:nvSpPr>
        <p:spPr>
          <a:xfrm>
            <a:off x="0" y="217234"/>
            <a:ext cx="8970264" cy="1301479"/>
          </a:xfrm>
        </p:spPr>
        <p:txBody>
          <a:bodyPr>
            <a:noAutofit/>
          </a:bodyPr>
          <a:lstStyle/>
          <a:p>
            <a:pPr algn="ctr"/>
            <a:r>
              <a:rPr lang="en-US" sz="4400" b="0" i="0" u="none" strike="noStrike" baseline="0" dirty="0">
                <a:latin typeface="URWBookmanL-Ligh"/>
              </a:rPr>
              <a:t>Consider 2 flows sharing a bottleneck</a:t>
            </a:r>
            <a:endParaRPr lang="en-SG" sz="4400" dirty="0"/>
          </a:p>
        </p:txBody>
      </p:sp>
      <p:cxnSp>
        <p:nvCxnSpPr>
          <p:cNvPr id="5" name="Straight Arrow Connector 4">
            <a:extLst>
              <a:ext uri="{FF2B5EF4-FFF2-40B4-BE49-F238E27FC236}">
                <a16:creationId xmlns:a16="http://schemas.microsoft.com/office/drawing/2014/main" id="{C42961A5-B6BC-448C-B3AC-2E88975C4DDA}"/>
              </a:ext>
            </a:extLst>
          </p:cNvPr>
          <p:cNvCxnSpPr/>
          <p:nvPr/>
        </p:nvCxnSpPr>
        <p:spPr>
          <a:xfrm flipV="1">
            <a:off x="2953512" y="1887632"/>
            <a:ext cx="0" cy="2578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26B68CBA-971A-4C17-B9C8-049F57CA9666}"/>
              </a:ext>
            </a:extLst>
          </p:cNvPr>
          <p:cNvCxnSpPr>
            <a:cxnSpLocks/>
          </p:cNvCxnSpPr>
          <p:nvPr/>
        </p:nvCxnSpPr>
        <p:spPr>
          <a:xfrm>
            <a:off x="2959608" y="4466240"/>
            <a:ext cx="3048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8115E28E-981E-41E8-9AFA-EB3052A6ECAD}"/>
              </a:ext>
            </a:extLst>
          </p:cNvPr>
          <p:cNvSpPr txBox="1"/>
          <p:nvPr/>
        </p:nvSpPr>
        <p:spPr>
          <a:xfrm>
            <a:off x="6072925" y="4235407"/>
            <a:ext cx="1657826" cy="830997"/>
          </a:xfrm>
          <a:prstGeom prst="rect">
            <a:avLst/>
          </a:prstGeom>
          <a:noFill/>
          <a:ln>
            <a:noFill/>
            <a:prstDash val="dash"/>
          </a:ln>
        </p:spPr>
        <p:txBody>
          <a:bodyPr wrap="none" rtlCol="0">
            <a:spAutoFit/>
          </a:bodyPr>
          <a:lstStyle/>
          <a:p>
            <a:r>
              <a:rPr lang="en-US" sz="2400" dirty="0"/>
              <a:t>Flow 1</a:t>
            </a:r>
          </a:p>
          <a:p>
            <a:r>
              <a:rPr lang="en-US" sz="2400" dirty="0"/>
              <a:t>throughput</a:t>
            </a:r>
            <a:endParaRPr lang="en-SG" sz="2400" dirty="0"/>
          </a:p>
        </p:txBody>
      </p:sp>
      <p:sp>
        <p:nvSpPr>
          <p:cNvPr id="8" name="TextBox 7">
            <a:extLst>
              <a:ext uri="{FF2B5EF4-FFF2-40B4-BE49-F238E27FC236}">
                <a16:creationId xmlns:a16="http://schemas.microsoft.com/office/drawing/2014/main" id="{969681F6-3A7D-407B-9EB3-8F72C9805353}"/>
              </a:ext>
            </a:extLst>
          </p:cNvPr>
          <p:cNvSpPr txBox="1"/>
          <p:nvPr/>
        </p:nvSpPr>
        <p:spPr>
          <a:xfrm>
            <a:off x="1289591" y="1568645"/>
            <a:ext cx="1657826" cy="830997"/>
          </a:xfrm>
          <a:prstGeom prst="rect">
            <a:avLst/>
          </a:prstGeom>
          <a:noFill/>
          <a:ln>
            <a:noFill/>
            <a:prstDash val="dash"/>
          </a:ln>
        </p:spPr>
        <p:txBody>
          <a:bodyPr wrap="none" rtlCol="0">
            <a:spAutoFit/>
          </a:bodyPr>
          <a:lstStyle/>
          <a:p>
            <a:pPr algn="r"/>
            <a:r>
              <a:rPr lang="en-US" sz="2400" dirty="0"/>
              <a:t>Flow 2</a:t>
            </a:r>
          </a:p>
          <a:p>
            <a:pPr algn="r"/>
            <a:r>
              <a:rPr lang="en-US" sz="2400" dirty="0"/>
              <a:t>throughput</a:t>
            </a:r>
            <a:endParaRPr lang="en-SG" sz="2400" dirty="0"/>
          </a:p>
        </p:txBody>
      </p:sp>
      <p:cxnSp>
        <p:nvCxnSpPr>
          <p:cNvPr id="10" name="Straight Connector 9">
            <a:extLst>
              <a:ext uri="{FF2B5EF4-FFF2-40B4-BE49-F238E27FC236}">
                <a16:creationId xmlns:a16="http://schemas.microsoft.com/office/drawing/2014/main" id="{A0420937-8D7F-4DDC-8B56-9716CE04E397}"/>
              </a:ext>
            </a:extLst>
          </p:cNvPr>
          <p:cNvCxnSpPr/>
          <p:nvPr/>
        </p:nvCxnSpPr>
        <p:spPr>
          <a:xfrm flipV="1">
            <a:off x="2947417" y="1984143"/>
            <a:ext cx="2886455" cy="248209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5D920B3-0235-44AB-A972-140F9842638A}"/>
              </a:ext>
            </a:extLst>
          </p:cNvPr>
          <p:cNvCxnSpPr>
            <a:cxnSpLocks/>
          </p:cNvCxnSpPr>
          <p:nvPr/>
        </p:nvCxnSpPr>
        <p:spPr>
          <a:xfrm>
            <a:off x="2959608" y="2092318"/>
            <a:ext cx="2778538" cy="2373922"/>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27" name="Picture 26" descr="Diagram&#10;&#10;Description automatically generated">
            <a:extLst>
              <a:ext uri="{FF2B5EF4-FFF2-40B4-BE49-F238E27FC236}">
                <a16:creationId xmlns:a16="http://schemas.microsoft.com/office/drawing/2014/main" id="{5B3F80AC-43AD-49E5-8659-80DBD84D3F2F}"/>
              </a:ext>
            </a:extLst>
          </p:cNvPr>
          <p:cNvPicPr>
            <a:picLocks noChangeAspect="1"/>
          </p:cNvPicPr>
          <p:nvPr/>
        </p:nvPicPr>
        <p:blipFill>
          <a:blip r:embed="rId3"/>
          <a:stretch>
            <a:fillRect/>
          </a:stretch>
        </p:blipFill>
        <p:spPr>
          <a:xfrm>
            <a:off x="6542852" y="1808661"/>
            <a:ext cx="1831971" cy="830997"/>
          </a:xfrm>
          <a:prstGeom prst="rect">
            <a:avLst/>
          </a:prstGeom>
        </p:spPr>
      </p:pic>
      <p:pic>
        <p:nvPicPr>
          <p:cNvPr id="29" name="Picture 28" descr="Text&#10;&#10;Description automatically generated with medium confidence">
            <a:extLst>
              <a:ext uri="{FF2B5EF4-FFF2-40B4-BE49-F238E27FC236}">
                <a16:creationId xmlns:a16="http://schemas.microsoft.com/office/drawing/2014/main" id="{A730D40E-CAE3-4F63-B6D1-2D059FDA84D2}"/>
              </a:ext>
            </a:extLst>
          </p:cNvPr>
          <p:cNvPicPr>
            <a:picLocks noChangeAspect="1"/>
          </p:cNvPicPr>
          <p:nvPr/>
        </p:nvPicPr>
        <p:blipFill>
          <a:blip r:embed="rId4"/>
          <a:stretch>
            <a:fillRect/>
          </a:stretch>
        </p:blipFill>
        <p:spPr>
          <a:xfrm>
            <a:off x="5408589" y="3016480"/>
            <a:ext cx="3188299" cy="681989"/>
          </a:xfrm>
          <a:prstGeom prst="rect">
            <a:avLst/>
          </a:prstGeom>
          <a:ln w="28575">
            <a:solidFill>
              <a:srgbClr val="FF0000"/>
            </a:solidFill>
          </a:ln>
        </p:spPr>
      </p:pic>
      <p:cxnSp>
        <p:nvCxnSpPr>
          <p:cNvPr id="30" name="Straight Connector 29">
            <a:extLst>
              <a:ext uri="{FF2B5EF4-FFF2-40B4-BE49-F238E27FC236}">
                <a16:creationId xmlns:a16="http://schemas.microsoft.com/office/drawing/2014/main" id="{13FF8EC2-A922-4B56-9D0B-6A88704642A4}"/>
              </a:ext>
            </a:extLst>
          </p:cNvPr>
          <p:cNvCxnSpPr>
            <a:cxnSpLocks/>
          </p:cNvCxnSpPr>
          <p:nvPr/>
        </p:nvCxnSpPr>
        <p:spPr>
          <a:xfrm flipV="1">
            <a:off x="2945593" y="1638458"/>
            <a:ext cx="1403284" cy="282778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B7AE915-57D1-4D8C-9F23-4014B05B467E}"/>
              </a:ext>
            </a:extLst>
          </p:cNvPr>
          <p:cNvSpPr txBox="1"/>
          <p:nvPr/>
        </p:nvSpPr>
        <p:spPr>
          <a:xfrm>
            <a:off x="1303793" y="2995218"/>
            <a:ext cx="2007209" cy="830997"/>
          </a:xfrm>
          <a:prstGeom prst="rect">
            <a:avLst/>
          </a:prstGeom>
          <a:noFill/>
          <a:ln>
            <a:noFill/>
            <a:prstDash val="dash"/>
          </a:ln>
        </p:spPr>
        <p:txBody>
          <a:bodyPr wrap="square" rtlCol="0">
            <a:spAutoFit/>
          </a:bodyPr>
          <a:lstStyle/>
          <a:p>
            <a:pPr algn="ctr"/>
            <a:r>
              <a:rPr lang="en-US" sz="2400" dirty="0">
                <a:solidFill>
                  <a:srgbClr val="FF0000"/>
                </a:solidFill>
              </a:rPr>
              <a:t>Equi-fairness</a:t>
            </a:r>
          </a:p>
          <a:p>
            <a:pPr algn="ctr"/>
            <a:r>
              <a:rPr lang="en-US" sz="2400" dirty="0">
                <a:solidFill>
                  <a:srgbClr val="FF0000"/>
                </a:solidFill>
              </a:rPr>
              <a:t>line</a:t>
            </a:r>
            <a:endParaRPr lang="en-SG" sz="2400" dirty="0">
              <a:solidFill>
                <a:srgbClr val="FF0000"/>
              </a:solidFill>
            </a:endParaRPr>
          </a:p>
        </p:txBody>
      </p:sp>
      <p:sp>
        <p:nvSpPr>
          <p:cNvPr id="3" name="Slide Number Placeholder 2"/>
          <p:cNvSpPr>
            <a:spLocks noGrp="1"/>
          </p:cNvSpPr>
          <p:nvPr>
            <p:ph type="sldNum" idx="12"/>
          </p:nvPr>
        </p:nvSpPr>
        <p:spPr>
          <a:xfrm>
            <a:off x="8407141" y="4616562"/>
            <a:ext cx="548700" cy="393600"/>
          </a:xfrm>
        </p:spPr>
        <p:txBody>
          <a:bodyPr/>
          <a:lstStyle/>
          <a:p>
            <a:pPr marL="0" lvl="0" indent="0" algn="r" rtl="0">
              <a:spcBef>
                <a:spcPts val="0"/>
              </a:spcBef>
              <a:spcAft>
                <a:spcPts val="0"/>
              </a:spcAft>
              <a:buNone/>
            </a:pPr>
            <a:fld id="{00000000-1234-1234-1234-123412341234}" type="slidenum">
              <a:rPr lang="en-US" smtClean="0"/>
              <a:t>41</a:t>
            </a:fld>
            <a:endParaRPr lang="en-US"/>
          </a:p>
        </p:txBody>
      </p:sp>
      <p:cxnSp>
        <p:nvCxnSpPr>
          <p:cNvPr id="9" name="Straight Arrow Connector 8"/>
          <p:cNvCxnSpPr>
            <a:stCxn id="29" idx="1"/>
          </p:cNvCxnSpPr>
          <p:nvPr/>
        </p:nvCxnSpPr>
        <p:spPr>
          <a:xfrm flipH="1" flipV="1">
            <a:off x="3580464" y="3357474"/>
            <a:ext cx="1828125"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755623" y="1453610"/>
            <a:ext cx="1651518" cy="400110"/>
          </a:xfrm>
          <a:prstGeom prst="rect">
            <a:avLst/>
          </a:prstGeom>
          <a:noFill/>
        </p:spPr>
        <p:txBody>
          <a:bodyPr wrap="square" rtlCol="0">
            <a:spAutoFit/>
          </a:bodyPr>
          <a:lstStyle/>
          <a:p>
            <a:r>
              <a:rPr lang="en-US" sz="2000" dirty="0"/>
              <a:t>Jain’s Index:</a:t>
            </a:r>
            <a:endParaRPr lang="en-SG" sz="2000" dirty="0"/>
          </a:p>
        </p:txBody>
      </p:sp>
    </p:spTree>
    <p:extLst>
      <p:ext uri="{BB962C8B-B14F-4D97-AF65-F5344CB8AC3E}">
        <p14:creationId xmlns:p14="http://schemas.microsoft.com/office/powerpoint/2010/main" val="407861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4F44-6AE5-4730-A491-A48BF244CB11}"/>
              </a:ext>
            </a:extLst>
          </p:cNvPr>
          <p:cNvSpPr>
            <a:spLocks noGrp="1"/>
          </p:cNvSpPr>
          <p:nvPr>
            <p:ph type="title"/>
          </p:nvPr>
        </p:nvSpPr>
        <p:spPr>
          <a:xfrm>
            <a:off x="0" y="217234"/>
            <a:ext cx="8970264" cy="1301479"/>
          </a:xfrm>
        </p:spPr>
        <p:txBody>
          <a:bodyPr>
            <a:noAutofit/>
          </a:bodyPr>
          <a:lstStyle/>
          <a:p>
            <a:pPr algn="ctr"/>
            <a:r>
              <a:rPr lang="en-US" sz="4400" b="0" i="0" u="none" strike="noStrike" baseline="0" dirty="0">
                <a:latin typeface="URWBookmanL-Ligh"/>
              </a:rPr>
              <a:t>Consider 2 flows sharing a bottleneck</a:t>
            </a:r>
            <a:endParaRPr lang="en-SG" sz="4400" dirty="0"/>
          </a:p>
        </p:txBody>
      </p:sp>
      <p:cxnSp>
        <p:nvCxnSpPr>
          <p:cNvPr id="5" name="Straight Arrow Connector 4">
            <a:extLst>
              <a:ext uri="{FF2B5EF4-FFF2-40B4-BE49-F238E27FC236}">
                <a16:creationId xmlns:a16="http://schemas.microsoft.com/office/drawing/2014/main" id="{C42961A5-B6BC-448C-B3AC-2E88975C4DDA}"/>
              </a:ext>
            </a:extLst>
          </p:cNvPr>
          <p:cNvCxnSpPr/>
          <p:nvPr/>
        </p:nvCxnSpPr>
        <p:spPr>
          <a:xfrm flipV="1">
            <a:off x="2953512" y="1887630"/>
            <a:ext cx="0" cy="2578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26B68CBA-971A-4C17-B9C8-049F57CA9666}"/>
              </a:ext>
            </a:extLst>
          </p:cNvPr>
          <p:cNvCxnSpPr>
            <a:cxnSpLocks/>
          </p:cNvCxnSpPr>
          <p:nvPr/>
        </p:nvCxnSpPr>
        <p:spPr>
          <a:xfrm>
            <a:off x="2959608" y="4466238"/>
            <a:ext cx="3048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8115E28E-981E-41E8-9AFA-EB3052A6ECAD}"/>
              </a:ext>
            </a:extLst>
          </p:cNvPr>
          <p:cNvSpPr txBox="1"/>
          <p:nvPr/>
        </p:nvSpPr>
        <p:spPr>
          <a:xfrm>
            <a:off x="6007608" y="4235405"/>
            <a:ext cx="1657826" cy="830997"/>
          </a:xfrm>
          <a:prstGeom prst="rect">
            <a:avLst/>
          </a:prstGeom>
          <a:noFill/>
          <a:ln>
            <a:noFill/>
            <a:prstDash val="dash"/>
          </a:ln>
        </p:spPr>
        <p:txBody>
          <a:bodyPr wrap="none" rtlCol="0">
            <a:spAutoFit/>
          </a:bodyPr>
          <a:lstStyle/>
          <a:p>
            <a:r>
              <a:rPr lang="en-US" sz="2400" dirty="0"/>
              <a:t>Flow 1</a:t>
            </a:r>
          </a:p>
          <a:p>
            <a:r>
              <a:rPr lang="en-US" sz="2400" dirty="0"/>
              <a:t>throughput</a:t>
            </a:r>
            <a:endParaRPr lang="en-SG" sz="2400" dirty="0"/>
          </a:p>
        </p:txBody>
      </p:sp>
      <p:sp>
        <p:nvSpPr>
          <p:cNvPr id="8" name="TextBox 7">
            <a:extLst>
              <a:ext uri="{FF2B5EF4-FFF2-40B4-BE49-F238E27FC236}">
                <a16:creationId xmlns:a16="http://schemas.microsoft.com/office/drawing/2014/main" id="{969681F6-3A7D-407B-9EB3-8F72C9805353}"/>
              </a:ext>
            </a:extLst>
          </p:cNvPr>
          <p:cNvSpPr txBox="1"/>
          <p:nvPr/>
        </p:nvSpPr>
        <p:spPr>
          <a:xfrm>
            <a:off x="1289591" y="1568643"/>
            <a:ext cx="1657826" cy="830997"/>
          </a:xfrm>
          <a:prstGeom prst="rect">
            <a:avLst/>
          </a:prstGeom>
          <a:noFill/>
          <a:ln>
            <a:noFill/>
            <a:prstDash val="dash"/>
          </a:ln>
        </p:spPr>
        <p:txBody>
          <a:bodyPr wrap="none" rtlCol="0">
            <a:spAutoFit/>
          </a:bodyPr>
          <a:lstStyle/>
          <a:p>
            <a:pPr algn="r"/>
            <a:r>
              <a:rPr lang="en-US" sz="2400" dirty="0"/>
              <a:t>Flow 2</a:t>
            </a:r>
          </a:p>
          <a:p>
            <a:pPr algn="r"/>
            <a:r>
              <a:rPr lang="en-US" sz="2400" dirty="0"/>
              <a:t>throughput</a:t>
            </a:r>
            <a:endParaRPr lang="en-SG" sz="2400" dirty="0"/>
          </a:p>
        </p:txBody>
      </p:sp>
      <p:cxnSp>
        <p:nvCxnSpPr>
          <p:cNvPr id="10" name="Straight Connector 9">
            <a:extLst>
              <a:ext uri="{FF2B5EF4-FFF2-40B4-BE49-F238E27FC236}">
                <a16:creationId xmlns:a16="http://schemas.microsoft.com/office/drawing/2014/main" id="{A0420937-8D7F-4DDC-8B56-9716CE04E397}"/>
              </a:ext>
            </a:extLst>
          </p:cNvPr>
          <p:cNvCxnSpPr/>
          <p:nvPr/>
        </p:nvCxnSpPr>
        <p:spPr>
          <a:xfrm flipV="1">
            <a:off x="2947417" y="1984141"/>
            <a:ext cx="2886455" cy="248209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5D920B3-0235-44AB-A972-140F9842638A}"/>
              </a:ext>
            </a:extLst>
          </p:cNvPr>
          <p:cNvCxnSpPr>
            <a:cxnSpLocks/>
          </p:cNvCxnSpPr>
          <p:nvPr/>
        </p:nvCxnSpPr>
        <p:spPr>
          <a:xfrm>
            <a:off x="2959608" y="2092316"/>
            <a:ext cx="2778538" cy="2373922"/>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E256328-B45C-4E52-AFE6-58A36DE899BC}"/>
              </a:ext>
            </a:extLst>
          </p:cNvPr>
          <p:cNvGrpSpPr/>
          <p:nvPr/>
        </p:nvGrpSpPr>
        <p:grpSpPr>
          <a:xfrm>
            <a:off x="3463968" y="2062515"/>
            <a:ext cx="1132751" cy="1015436"/>
            <a:chOff x="3463968" y="1521339"/>
            <a:chExt cx="1132751" cy="1015436"/>
          </a:xfrm>
        </p:grpSpPr>
        <p:sp>
          <p:nvSpPr>
            <p:cNvPr id="3" name="Flowchart: Connector 2">
              <a:extLst>
                <a:ext uri="{FF2B5EF4-FFF2-40B4-BE49-F238E27FC236}">
                  <a16:creationId xmlns:a16="http://schemas.microsoft.com/office/drawing/2014/main" id="{1D94A67B-DC4E-49D9-B63E-E0EC607B4374}"/>
                </a:ext>
              </a:extLst>
            </p:cNvPr>
            <p:cNvSpPr/>
            <p:nvPr/>
          </p:nvSpPr>
          <p:spPr>
            <a:xfrm>
              <a:off x="3724430" y="2175293"/>
              <a:ext cx="118871" cy="13939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cxnSp>
          <p:nvCxnSpPr>
            <p:cNvPr id="9" name="Straight Arrow Connector 8">
              <a:extLst>
                <a:ext uri="{FF2B5EF4-FFF2-40B4-BE49-F238E27FC236}">
                  <a16:creationId xmlns:a16="http://schemas.microsoft.com/office/drawing/2014/main" id="{A63E673D-DEC7-4042-944C-BFCF15268490}"/>
                </a:ext>
              </a:extLst>
            </p:cNvPr>
            <p:cNvCxnSpPr>
              <a:cxnSpLocks/>
            </p:cNvCxnSpPr>
            <p:nvPr/>
          </p:nvCxnSpPr>
          <p:spPr>
            <a:xfrm flipV="1">
              <a:off x="3776555" y="1953202"/>
              <a:ext cx="307229" cy="291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AF20F45-E8DB-4B6C-B5A9-135F3780AFBD}"/>
                </a:ext>
              </a:extLst>
            </p:cNvPr>
            <p:cNvCxnSpPr>
              <a:cxnSpLocks/>
            </p:cNvCxnSpPr>
            <p:nvPr/>
          </p:nvCxnSpPr>
          <p:spPr>
            <a:xfrm flipH="1">
              <a:off x="3463968" y="2232219"/>
              <a:ext cx="329471" cy="3045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7377F589-2CAF-4559-A64F-F2D02D82C35A}"/>
                </a:ext>
              </a:extLst>
            </p:cNvPr>
            <p:cNvSpPr txBox="1"/>
            <p:nvPr/>
          </p:nvSpPr>
          <p:spPr>
            <a:xfrm>
              <a:off x="3693907" y="1521339"/>
              <a:ext cx="902812" cy="461665"/>
            </a:xfrm>
            <a:prstGeom prst="rect">
              <a:avLst/>
            </a:prstGeom>
            <a:noFill/>
            <a:ln>
              <a:noFill/>
              <a:prstDash val="dash"/>
            </a:ln>
          </p:spPr>
          <p:txBody>
            <a:bodyPr wrap="none" rtlCol="0">
              <a:spAutoFit/>
            </a:bodyPr>
            <a:lstStyle/>
            <a:p>
              <a:pPr algn="r"/>
              <a:r>
                <a:rPr lang="en-US" sz="2400" dirty="0"/>
                <a:t>AIAD</a:t>
              </a:r>
              <a:endParaRPr lang="en-SG" sz="2400" dirty="0"/>
            </a:p>
          </p:txBody>
        </p:sp>
      </p:gr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42</a:t>
            </a:fld>
            <a:endParaRPr lang="en-US"/>
          </a:p>
        </p:txBody>
      </p:sp>
    </p:spTree>
    <p:extLst>
      <p:ext uri="{BB962C8B-B14F-4D97-AF65-F5344CB8AC3E}">
        <p14:creationId xmlns:p14="http://schemas.microsoft.com/office/powerpoint/2010/main" val="359336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4F44-6AE5-4730-A491-A48BF244CB11}"/>
              </a:ext>
            </a:extLst>
          </p:cNvPr>
          <p:cNvSpPr>
            <a:spLocks noGrp="1"/>
          </p:cNvSpPr>
          <p:nvPr>
            <p:ph type="title"/>
          </p:nvPr>
        </p:nvSpPr>
        <p:spPr>
          <a:xfrm>
            <a:off x="0" y="217234"/>
            <a:ext cx="8970264" cy="1301479"/>
          </a:xfrm>
        </p:spPr>
        <p:txBody>
          <a:bodyPr>
            <a:noAutofit/>
          </a:bodyPr>
          <a:lstStyle/>
          <a:p>
            <a:pPr algn="ctr"/>
            <a:r>
              <a:rPr lang="en-US" sz="4400" b="0" i="0" u="none" strike="noStrike" baseline="0" dirty="0">
                <a:latin typeface="URWBookmanL-Ligh"/>
              </a:rPr>
              <a:t>Consider 2 flows sharing a bottleneck</a:t>
            </a:r>
            <a:endParaRPr lang="en-SG" sz="4400" dirty="0"/>
          </a:p>
        </p:txBody>
      </p:sp>
      <p:cxnSp>
        <p:nvCxnSpPr>
          <p:cNvPr id="5" name="Straight Arrow Connector 4">
            <a:extLst>
              <a:ext uri="{FF2B5EF4-FFF2-40B4-BE49-F238E27FC236}">
                <a16:creationId xmlns:a16="http://schemas.microsoft.com/office/drawing/2014/main" id="{C42961A5-B6BC-448C-B3AC-2E88975C4DDA}"/>
              </a:ext>
            </a:extLst>
          </p:cNvPr>
          <p:cNvCxnSpPr/>
          <p:nvPr/>
        </p:nvCxnSpPr>
        <p:spPr>
          <a:xfrm flipV="1">
            <a:off x="2953512" y="1887639"/>
            <a:ext cx="0" cy="2578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26B68CBA-971A-4C17-B9C8-049F57CA9666}"/>
              </a:ext>
            </a:extLst>
          </p:cNvPr>
          <p:cNvCxnSpPr>
            <a:cxnSpLocks/>
          </p:cNvCxnSpPr>
          <p:nvPr/>
        </p:nvCxnSpPr>
        <p:spPr>
          <a:xfrm>
            <a:off x="2959608" y="4466247"/>
            <a:ext cx="3048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8115E28E-981E-41E8-9AFA-EB3052A6ECAD}"/>
              </a:ext>
            </a:extLst>
          </p:cNvPr>
          <p:cNvSpPr txBox="1"/>
          <p:nvPr/>
        </p:nvSpPr>
        <p:spPr>
          <a:xfrm>
            <a:off x="6007608" y="4235414"/>
            <a:ext cx="1657826" cy="830997"/>
          </a:xfrm>
          <a:prstGeom prst="rect">
            <a:avLst/>
          </a:prstGeom>
          <a:noFill/>
          <a:ln>
            <a:noFill/>
            <a:prstDash val="dash"/>
          </a:ln>
        </p:spPr>
        <p:txBody>
          <a:bodyPr wrap="none" rtlCol="0">
            <a:spAutoFit/>
          </a:bodyPr>
          <a:lstStyle/>
          <a:p>
            <a:r>
              <a:rPr lang="en-US" sz="2400" dirty="0"/>
              <a:t>Flow 1</a:t>
            </a:r>
          </a:p>
          <a:p>
            <a:r>
              <a:rPr lang="en-US" sz="2400" dirty="0"/>
              <a:t>throughput</a:t>
            </a:r>
            <a:endParaRPr lang="en-SG" sz="2400" dirty="0"/>
          </a:p>
        </p:txBody>
      </p:sp>
      <p:sp>
        <p:nvSpPr>
          <p:cNvPr id="8" name="TextBox 7">
            <a:extLst>
              <a:ext uri="{FF2B5EF4-FFF2-40B4-BE49-F238E27FC236}">
                <a16:creationId xmlns:a16="http://schemas.microsoft.com/office/drawing/2014/main" id="{969681F6-3A7D-407B-9EB3-8F72C9805353}"/>
              </a:ext>
            </a:extLst>
          </p:cNvPr>
          <p:cNvSpPr txBox="1"/>
          <p:nvPr/>
        </p:nvSpPr>
        <p:spPr>
          <a:xfrm>
            <a:off x="1289591" y="1568652"/>
            <a:ext cx="1657826" cy="830997"/>
          </a:xfrm>
          <a:prstGeom prst="rect">
            <a:avLst/>
          </a:prstGeom>
          <a:noFill/>
          <a:ln>
            <a:noFill/>
            <a:prstDash val="dash"/>
          </a:ln>
        </p:spPr>
        <p:txBody>
          <a:bodyPr wrap="none" rtlCol="0">
            <a:spAutoFit/>
          </a:bodyPr>
          <a:lstStyle/>
          <a:p>
            <a:pPr algn="r"/>
            <a:r>
              <a:rPr lang="en-US" sz="2400" dirty="0"/>
              <a:t>Flow 2</a:t>
            </a:r>
          </a:p>
          <a:p>
            <a:pPr algn="r"/>
            <a:r>
              <a:rPr lang="en-US" sz="2400" dirty="0"/>
              <a:t>throughput</a:t>
            </a:r>
            <a:endParaRPr lang="en-SG" sz="2400" dirty="0"/>
          </a:p>
        </p:txBody>
      </p:sp>
      <p:cxnSp>
        <p:nvCxnSpPr>
          <p:cNvPr id="10" name="Straight Connector 9">
            <a:extLst>
              <a:ext uri="{FF2B5EF4-FFF2-40B4-BE49-F238E27FC236}">
                <a16:creationId xmlns:a16="http://schemas.microsoft.com/office/drawing/2014/main" id="{A0420937-8D7F-4DDC-8B56-9716CE04E397}"/>
              </a:ext>
            </a:extLst>
          </p:cNvPr>
          <p:cNvCxnSpPr/>
          <p:nvPr/>
        </p:nvCxnSpPr>
        <p:spPr>
          <a:xfrm flipV="1">
            <a:off x="2947417" y="1984150"/>
            <a:ext cx="2886455" cy="248209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5D920B3-0235-44AB-A972-140F9842638A}"/>
              </a:ext>
            </a:extLst>
          </p:cNvPr>
          <p:cNvCxnSpPr>
            <a:cxnSpLocks/>
          </p:cNvCxnSpPr>
          <p:nvPr/>
        </p:nvCxnSpPr>
        <p:spPr>
          <a:xfrm>
            <a:off x="2959608" y="2092325"/>
            <a:ext cx="2778538" cy="237392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Flowchart: Connector 2">
            <a:extLst>
              <a:ext uri="{FF2B5EF4-FFF2-40B4-BE49-F238E27FC236}">
                <a16:creationId xmlns:a16="http://schemas.microsoft.com/office/drawing/2014/main" id="{1D94A67B-DC4E-49D9-B63E-E0EC607B4374}"/>
              </a:ext>
            </a:extLst>
          </p:cNvPr>
          <p:cNvSpPr/>
          <p:nvPr/>
        </p:nvSpPr>
        <p:spPr>
          <a:xfrm>
            <a:off x="3779712" y="2786173"/>
            <a:ext cx="118871" cy="13939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cxnSp>
        <p:nvCxnSpPr>
          <p:cNvPr id="9" name="Straight Arrow Connector 8">
            <a:extLst>
              <a:ext uri="{FF2B5EF4-FFF2-40B4-BE49-F238E27FC236}">
                <a16:creationId xmlns:a16="http://schemas.microsoft.com/office/drawing/2014/main" id="{A63E673D-DEC7-4042-944C-BFCF15268490}"/>
              </a:ext>
            </a:extLst>
          </p:cNvPr>
          <p:cNvCxnSpPr>
            <a:cxnSpLocks/>
          </p:cNvCxnSpPr>
          <p:nvPr/>
        </p:nvCxnSpPr>
        <p:spPr>
          <a:xfrm flipV="1">
            <a:off x="3831837" y="1684185"/>
            <a:ext cx="740163" cy="11716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AF20F45-E8DB-4B6C-B5A9-135F3780AFBD}"/>
              </a:ext>
            </a:extLst>
          </p:cNvPr>
          <p:cNvCxnSpPr>
            <a:cxnSpLocks/>
          </p:cNvCxnSpPr>
          <p:nvPr/>
        </p:nvCxnSpPr>
        <p:spPr>
          <a:xfrm flipH="1">
            <a:off x="2953512" y="2843099"/>
            <a:ext cx="895210" cy="15907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7377F589-2CAF-4559-A64F-F2D02D82C35A}"/>
              </a:ext>
            </a:extLst>
          </p:cNvPr>
          <p:cNvSpPr txBox="1"/>
          <p:nvPr/>
        </p:nvSpPr>
        <p:spPr>
          <a:xfrm>
            <a:off x="3266497" y="1978259"/>
            <a:ext cx="1005403" cy="461665"/>
          </a:xfrm>
          <a:prstGeom prst="rect">
            <a:avLst/>
          </a:prstGeom>
          <a:noFill/>
          <a:ln>
            <a:noFill/>
            <a:prstDash val="dash"/>
          </a:ln>
        </p:spPr>
        <p:txBody>
          <a:bodyPr wrap="none" rtlCol="0">
            <a:spAutoFit/>
          </a:bodyPr>
          <a:lstStyle/>
          <a:p>
            <a:pPr algn="r"/>
            <a:r>
              <a:rPr lang="en-US" sz="2400" dirty="0"/>
              <a:t>MIMD</a:t>
            </a:r>
            <a:endParaRPr lang="en-SG" sz="2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43</a:t>
            </a:fld>
            <a:endParaRPr lang="en-US"/>
          </a:p>
        </p:txBody>
      </p:sp>
    </p:spTree>
    <p:extLst>
      <p:ext uri="{BB962C8B-B14F-4D97-AF65-F5344CB8AC3E}">
        <p14:creationId xmlns:p14="http://schemas.microsoft.com/office/powerpoint/2010/main" val="15825946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4F44-6AE5-4730-A491-A48BF244CB11}"/>
              </a:ext>
            </a:extLst>
          </p:cNvPr>
          <p:cNvSpPr>
            <a:spLocks noGrp="1"/>
          </p:cNvSpPr>
          <p:nvPr>
            <p:ph type="title"/>
          </p:nvPr>
        </p:nvSpPr>
        <p:spPr>
          <a:xfrm>
            <a:off x="0" y="217234"/>
            <a:ext cx="8970264" cy="1301479"/>
          </a:xfrm>
        </p:spPr>
        <p:txBody>
          <a:bodyPr>
            <a:noAutofit/>
          </a:bodyPr>
          <a:lstStyle/>
          <a:p>
            <a:pPr algn="ctr"/>
            <a:r>
              <a:rPr lang="en-US" sz="4400" b="0" i="0" u="none" strike="noStrike" baseline="0" dirty="0">
                <a:latin typeface="URWBookmanL-Ligh"/>
              </a:rPr>
              <a:t>Consider 2 flows sharing a bottleneck</a:t>
            </a:r>
            <a:endParaRPr lang="en-SG" sz="4400" dirty="0"/>
          </a:p>
        </p:txBody>
      </p:sp>
      <p:cxnSp>
        <p:nvCxnSpPr>
          <p:cNvPr id="5" name="Straight Arrow Connector 4">
            <a:extLst>
              <a:ext uri="{FF2B5EF4-FFF2-40B4-BE49-F238E27FC236}">
                <a16:creationId xmlns:a16="http://schemas.microsoft.com/office/drawing/2014/main" id="{C42961A5-B6BC-448C-B3AC-2E88975C4DDA}"/>
              </a:ext>
            </a:extLst>
          </p:cNvPr>
          <p:cNvCxnSpPr/>
          <p:nvPr/>
        </p:nvCxnSpPr>
        <p:spPr>
          <a:xfrm flipV="1">
            <a:off x="2953512" y="1887628"/>
            <a:ext cx="0" cy="2578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26B68CBA-971A-4C17-B9C8-049F57CA9666}"/>
              </a:ext>
            </a:extLst>
          </p:cNvPr>
          <p:cNvCxnSpPr>
            <a:cxnSpLocks/>
          </p:cNvCxnSpPr>
          <p:nvPr/>
        </p:nvCxnSpPr>
        <p:spPr>
          <a:xfrm>
            <a:off x="2959608" y="4466236"/>
            <a:ext cx="3048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8115E28E-981E-41E8-9AFA-EB3052A6ECAD}"/>
              </a:ext>
            </a:extLst>
          </p:cNvPr>
          <p:cNvSpPr txBox="1"/>
          <p:nvPr/>
        </p:nvSpPr>
        <p:spPr>
          <a:xfrm>
            <a:off x="6007608" y="4235403"/>
            <a:ext cx="1657826" cy="830997"/>
          </a:xfrm>
          <a:prstGeom prst="rect">
            <a:avLst/>
          </a:prstGeom>
          <a:noFill/>
          <a:ln>
            <a:noFill/>
            <a:prstDash val="dash"/>
          </a:ln>
        </p:spPr>
        <p:txBody>
          <a:bodyPr wrap="none" rtlCol="0">
            <a:spAutoFit/>
          </a:bodyPr>
          <a:lstStyle/>
          <a:p>
            <a:r>
              <a:rPr lang="en-US" sz="2400" dirty="0"/>
              <a:t>Flow 1</a:t>
            </a:r>
          </a:p>
          <a:p>
            <a:r>
              <a:rPr lang="en-US" sz="2400" dirty="0"/>
              <a:t>throughput</a:t>
            </a:r>
            <a:endParaRPr lang="en-SG" sz="2400" dirty="0"/>
          </a:p>
        </p:txBody>
      </p:sp>
      <p:sp>
        <p:nvSpPr>
          <p:cNvPr id="8" name="TextBox 7">
            <a:extLst>
              <a:ext uri="{FF2B5EF4-FFF2-40B4-BE49-F238E27FC236}">
                <a16:creationId xmlns:a16="http://schemas.microsoft.com/office/drawing/2014/main" id="{969681F6-3A7D-407B-9EB3-8F72C9805353}"/>
              </a:ext>
            </a:extLst>
          </p:cNvPr>
          <p:cNvSpPr txBox="1"/>
          <p:nvPr/>
        </p:nvSpPr>
        <p:spPr>
          <a:xfrm>
            <a:off x="1289591" y="1568641"/>
            <a:ext cx="1657826" cy="830997"/>
          </a:xfrm>
          <a:prstGeom prst="rect">
            <a:avLst/>
          </a:prstGeom>
          <a:noFill/>
          <a:ln>
            <a:noFill/>
            <a:prstDash val="dash"/>
          </a:ln>
        </p:spPr>
        <p:txBody>
          <a:bodyPr wrap="none" rtlCol="0">
            <a:spAutoFit/>
          </a:bodyPr>
          <a:lstStyle/>
          <a:p>
            <a:pPr algn="r"/>
            <a:r>
              <a:rPr lang="en-US" sz="2400" dirty="0"/>
              <a:t>Flow 2</a:t>
            </a:r>
          </a:p>
          <a:p>
            <a:pPr algn="r"/>
            <a:r>
              <a:rPr lang="en-US" sz="2400" dirty="0"/>
              <a:t>throughput</a:t>
            </a:r>
            <a:endParaRPr lang="en-SG" sz="2400" dirty="0"/>
          </a:p>
        </p:txBody>
      </p:sp>
      <p:cxnSp>
        <p:nvCxnSpPr>
          <p:cNvPr id="10" name="Straight Connector 9">
            <a:extLst>
              <a:ext uri="{FF2B5EF4-FFF2-40B4-BE49-F238E27FC236}">
                <a16:creationId xmlns:a16="http://schemas.microsoft.com/office/drawing/2014/main" id="{A0420937-8D7F-4DDC-8B56-9716CE04E397}"/>
              </a:ext>
            </a:extLst>
          </p:cNvPr>
          <p:cNvCxnSpPr/>
          <p:nvPr/>
        </p:nvCxnSpPr>
        <p:spPr>
          <a:xfrm flipV="1">
            <a:off x="2947417" y="1984139"/>
            <a:ext cx="2886455" cy="248209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5D920B3-0235-44AB-A972-140F9842638A}"/>
              </a:ext>
            </a:extLst>
          </p:cNvPr>
          <p:cNvCxnSpPr>
            <a:cxnSpLocks/>
          </p:cNvCxnSpPr>
          <p:nvPr/>
        </p:nvCxnSpPr>
        <p:spPr>
          <a:xfrm>
            <a:off x="2959608" y="2092314"/>
            <a:ext cx="2778538" cy="237392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Flowchart: Connector 2">
            <a:extLst>
              <a:ext uri="{FF2B5EF4-FFF2-40B4-BE49-F238E27FC236}">
                <a16:creationId xmlns:a16="http://schemas.microsoft.com/office/drawing/2014/main" id="{1D94A67B-DC4E-49D9-B63E-E0EC607B4374}"/>
              </a:ext>
            </a:extLst>
          </p:cNvPr>
          <p:cNvSpPr/>
          <p:nvPr/>
        </p:nvSpPr>
        <p:spPr>
          <a:xfrm>
            <a:off x="3397812" y="2855857"/>
            <a:ext cx="118871" cy="13939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cxnSp>
        <p:nvCxnSpPr>
          <p:cNvPr id="9" name="Straight Arrow Connector 8">
            <a:extLst>
              <a:ext uri="{FF2B5EF4-FFF2-40B4-BE49-F238E27FC236}">
                <a16:creationId xmlns:a16="http://schemas.microsoft.com/office/drawing/2014/main" id="{A63E673D-DEC7-4042-944C-BFCF15268490}"/>
              </a:ext>
            </a:extLst>
          </p:cNvPr>
          <p:cNvCxnSpPr>
            <a:cxnSpLocks/>
          </p:cNvCxnSpPr>
          <p:nvPr/>
        </p:nvCxnSpPr>
        <p:spPr>
          <a:xfrm flipV="1">
            <a:off x="3453380" y="2399638"/>
            <a:ext cx="501507" cy="5226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AF20F45-E8DB-4B6C-B5A9-135F3780AFBD}"/>
              </a:ext>
            </a:extLst>
          </p:cNvPr>
          <p:cNvCxnSpPr>
            <a:cxnSpLocks/>
          </p:cNvCxnSpPr>
          <p:nvPr/>
        </p:nvCxnSpPr>
        <p:spPr>
          <a:xfrm flipH="1">
            <a:off x="3357654" y="2427037"/>
            <a:ext cx="588433" cy="1103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7377F589-2CAF-4559-A64F-F2D02D82C35A}"/>
              </a:ext>
            </a:extLst>
          </p:cNvPr>
          <p:cNvSpPr txBox="1"/>
          <p:nvPr/>
        </p:nvSpPr>
        <p:spPr>
          <a:xfrm>
            <a:off x="4042145" y="2088967"/>
            <a:ext cx="954107" cy="461665"/>
          </a:xfrm>
          <a:prstGeom prst="rect">
            <a:avLst/>
          </a:prstGeom>
          <a:noFill/>
          <a:ln>
            <a:noFill/>
            <a:prstDash val="dash"/>
          </a:ln>
        </p:spPr>
        <p:txBody>
          <a:bodyPr wrap="none" rtlCol="0">
            <a:spAutoFit/>
          </a:bodyPr>
          <a:lstStyle/>
          <a:p>
            <a:pPr algn="r"/>
            <a:r>
              <a:rPr lang="en-US" sz="2400" dirty="0"/>
              <a:t>AIMD</a:t>
            </a:r>
            <a:endParaRPr lang="en-SG" sz="2400" dirty="0"/>
          </a:p>
        </p:txBody>
      </p:sp>
      <p:cxnSp>
        <p:nvCxnSpPr>
          <p:cNvPr id="17" name="Straight Arrow Connector 16">
            <a:extLst>
              <a:ext uri="{FF2B5EF4-FFF2-40B4-BE49-F238E27FC236}">
                <a16:creationId xmlns:a16="http://schemas.microsoft.com/office/drawing/2014/main" id="{487AF944-2D3B-4ADD-893E-90DA21105942}"/>
              </a:ext>
            </a:extLst>
          </p:cNvPr>
          <p:cNvCxnSpPr>
            <a:cxnSpLocks/>
          </p:cNvCxnSpPr>
          <p:nvPr/>
        </p:nvCxnSpPr>
        <p:spPr>
          <a:xfrm flipV="1">
            <a:off x="3376230" y="2550739"/>
            <a:ext cx="876901" cy="936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EBCC2DA-860E-4166-8A7D-69283E5D4317}"/>
              </a:ext>
            </a:extLst>
          </p:cNvPr>
          <p:cNvCxnSpPr>
            <a:cxnSpLocks/>
          </p:cNvCxnSpPr>
          <p:nvPr/>
        </p:nvCxnSpPr>
        <p:spPr>
          <a:xfrm flipH="1">
            <a:off x="3457247" y="2550738"/>
            <a:ext cx="795884" cy="10872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272D718E-32DF-48C2-942B-0530925C5F50}"/>
              </a:ext>
            </a:extLst>
          </p:cNvPr>
          <p:cNvCxnSpPr>
            <a:cxnSpLocks/>
          </p:cNvCxnSpPr>
          <p:nvPr/>
        </p:nvCxnSpPr>
        <p:spPr>
          <a:xfrm flipV="1">
            <a:off x="3492443" y="2733910"/>
            <a:ext cx="898201" cy="8805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66F1391-0ECB-4121-85A3-E8AE23B6B71E}"/>
              </a:ext>
            </a:extLst>
          </p:cNvPr>
          <p:cNvCxnSpPr>
            <a:cxnSpLocks/>
          </p:cNvCxnSpPr>
          <p:nvPr/>
        </p:nvCxnSpPr>
        <p:spPr>
          <a:xfrm flipH="1">
            <a:off x="3604808" y="2743679"/>
            <a:ext cx="803485" cy="974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BF6C99C4-60F5-4CDA-AD0B-11DC4E576353}"/>
              </a:ext>
            </a:extLst>
          </p:cNvPr>
          <p:cNvSpPr txBox="1"/>
          <p:nvPr/>
        </p:nvSpPr>
        <p:spPr>
          <a:xfrm>
            <a:off x="5132587" y="2512759"/>
            <a:ext cx="2007209" cy="1200329"/>
          </a:xfrm>
          <a:prstGeom prst="rect">
            <a:avLst/>
          </a:prstGeom>
          <a:noFill/>
          <a:ln>
            <a:noFill/>
            <a:prstDash val="dash"/>
          </a:ln>
        </p:spPr>
        <p:txBody>
          <a:bodyPr wrap="square" rtlCol="0">
            <a:spAutoFit/>
          </a:bodyPr>
          <a:lstStyle/>
          <a:p>
            <a:pPr algn="ctr"/>
            <a:r>
              <a:rPr lang="en-US" sz="2400" dirty="0">
                <a:solidFill>
                  <a:srgbClr val="FF0000"/>
                </a:solidFill>
              </a:rPr>
              <a:t>Converge to fairness &amp; efficiency</a:t>
            </a:r>
            <a:endParaRPr lang="en-SG" sz="2400" dirty="0">
              <a:solidFill>
                <a:srgbClr val="FF0000"/>
              </a:solidFill>
            </a:endParaRPr>
          </a:p>
        </p:txBody>
      </p:sp>
      <p:cxnSp>
        <p:nvCxnSpPr>
          <p:cNvPr id="27" name="Straight Arrow Connector 26">
            <a:extLst>
              <a:ext uri="{FF2B5EF4-FFF2-40B4-BE49-F238E27FC236}">
                <a16:creationId xmlns:a16="http://schemas.microsoft.com/office/drawing/2014/main" id="{5FD0B972-4499-4BF4-BE09-B8420148C60D}"/>
              </a:ext>
            </a:extLst>
          </p:cNvPr>
          <p:cNvCxnSpPr>
            <a:cxnSpLocks/>
          </p:cNvCxnSpPr>
          <p:nvPr/>
        </p:nvCxnSpPr>
        <p:spPr>
          <a:xfrm flipH="1">
            <a:off x="4468080" y="3112923"/>
            <a:ext cx="819669" cy="1663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44</a:t>
            </a:fld>
            <a:endParaRPr lang="en-US"/>
          </a:p>
        </p:txBody>
      </p:sp>
    </p:spTree>
    <p:extLst>
      <p:ext uri="{BB962C8B-B14F-4D97-AF65-F5344CB8AC3E}">
        <p14:creationId xmlns:p14="http://schemas.microsoft.com/office/powerpoint/2010/main" val="140848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extShape 1"/>
          <p:cNvSpPr txBox="1"/>
          <p:nvPr/>
        </p:nvSpPr>
        <p:spPr>
          <a:xfrm>
            <a:off x="325260" y="203408"/>
            <a:ext cx="8493480" cy="1301040"/>
          </a:xfrm>
          <a:prstGeom prst="rect">
            <a:avLst/>
          </a:prstGeom>
          <a:noFill/>
          <a:ln>
            <a:noFill/>
          </a:ln>
        </p:spPr>
        <p:txBody>
          <a:bodyPr tIns="91440" bIns="91440">
            <a:noAutofit/>
          </a:bodyPr>
          <a:lstStyle/>
          <a:p>
            <a:pPr algn="ctr">
              <a:lnSpc>
                <a:spcPct val="100000"/>
              </a:lnSpc>
            </a:pPr>
            <a:r>
              <a:rPr lang="en-US" sz="5400" b="0" strike="noStrike" spc="-1" dirty="0">
                <a:solidFill>
                  <a:srgbClr val="000000"/>
                </a:solidFill>
                <a:latin typeface="URWBookmanL-Ligh"/>
                <a:ea typeface="Arial"/>
              </a:rPr>
              <a:t>Let’s talk about losses</a:t>
            </a:r>
            <a:endParaRPr lang="en-IN" sz="5400" b="0" strike="noStrike" spc="-1" dirty="0">
              <a:solidFill>
                <a:srgbClr val="000000"/>
              </a:solidFill>
              <a:latin typeface="Arial"/>
            </a:endParaRPr>
          </a:p>
        </p:txBody>
      </p:sp>
      <p:sp>
        <p:nvSpPr>
          <p:cNvPr id="358"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DA142693-940F-4E78-A3B7-E401451E0986}" type="slidenum">
              <a:rPr lang="en-US" sz="1000" b="0" strike="noStrike" spc="-1">
                <a:solidFill>
                  <a:srgbClr val="595959"/>
                </a:solidFill>
                <a:latin typeface="Arial"/>
                <a:ea typeface="Arial"/>
              </a:rPr>
              <a:t>45</a:t>
            </a:fld>
            <a:endParaRPr lang="en-IN" sz="1000" b="0" strike="noStrike" spc="-1">
              <a:latin typeface="Times New Roman"/>
            </a:endParaRPr>
          </a:p>
        </p:txBody>
      </p:sp>
      <p:sp>
        <p:nvSpPr>
          <p:cNvPr id="359" name="CustomShape 3"/>
          <p:cNvSpPr/>
          <p:nvPr/>
        </p:nvSpPr>
        <p:spPr>
          <a:xfrm>
            <a:off x="1121328" y="1218923"/>
            <a:ext cx="727812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743310" indent="-742950">
              <a:lnSpc>
                <a:spcPct val="100000"/>
              </a:lnSpc>
              <a:buClr>
                <a:srgbClr val="000000"/>
              </a:buClr>
              <a:buFont typeface="+mj-lt"/>
              <a:buAutoNum type="arabicPeriod"/>
            </a:pPr>
            <a:r>
              <a:rPr lang="en-US" sz="4400" b="0" strike="noStrike" spc="-1" dirty="0">
                <a:solidFill>
                  <a:srgbClr val="000000"/>
                </a:solidFill>
                <a:latin typeface="Arial"/>
                <a:ea typeface="Arial"/>
              </a:rPr>
              <a:t>Duplicate ACKs</a:t>
            </a:r>
          </a:p>
          <a:p>
            <a:pPr marL="743310" indent="-742950">
              <a:lnSpc>
                <a:spcPct val="100000"/>
              </a:lnSpc>
              <a:buClr>
                <a:srgbClr val="000000"/>
              </a:buClr>
              <a:buFont typeface="+mj-lt"/>
              <a:buAutoNum type="arabicPeriod"/>
            </a:pPr>
            <a:endParaRPr lang="en-US" sz="4400" b="0" strike="noStrike" spc="-1" dirty="0">
              <a:solidFill>
                <a:srgbClr val="000000"/>
              </a:solidFill>
              <a:latin typeface="Arial"/>
              <a:ea typeface="Arial"/>
            </a:endParaRPr>
          </a:p>
          <a:p>
            <a:pPr marL="743310" indent="-742950">
              <a:lnSpc>
                <a:spcPct val="100000"/>
              </a:lnSpc>
              <a:buClr>
                <a:srgbClr val="000000"/>
              </a:buClr>
              <a:buFont typeface="+mj-lt"/>
              <a:buAutoNum type="arabicPeriod"/>
            </a:pPr>
            <a:r>
              <a:rPr lang="en-US" sz="4400" spc="-1" dirty="0">
                <a:latin typeface="Arial"/>
                <a:ea typeface="Arial"/>
              </a:rPr>
              <a:t>Timeout</a:t>
            </a:r>
            <a:endParaRPr lang="en-US" sz="4400" b="0" strike="noStrike" spc="-1" dirty="0">
              <a:solidFill>
                <a:srgbClr val="000000"/>
              </a:solidFill>
              <a:latin typeface="Arial"/>
              <a:ea typeface="Arial"/>
            </a:endParaRPr>
          </a:p>
        </p:txBody>
      </p:sp>
      <p:sp>
        <p:nvSpPr>
          <p:cNvPr id="6" name="TextBox 5">
            <a:extLst>
              <a:ext uri="{FF2B5EF4-FFF2-40B4-BE49-F238E27FC236}">
                <a16:creationId xmlns:a16="http://schemas.microsoft.com/office/drawing/2014/main" id="{76152D9D-D7FE-48AA-A043-EDD4ABFB44D5}"/>
              </a:ext>
            </a:extLst>
          </p:cNvPr>
          <p:cNvSpPr txBox="1"/>
          <p:nvPr/>
        </p:nvSpPr>
        <p:spPr>
          <a:xfrm>
            <a:off x="6043806" y="1064314"/>
            <a:ext cx="2984580" cy="1077218"/>
          </a:xfrm>
          <a:prstGeom prst="rect">
            <a:avLst/>
          </a:prstGeom>
          <a:noFill/>
        </p:spPr>
        <p:txBody>
          <a:bodyPr wrap="square">
            <a:spAutoFit/>
          </a:bodyPr>
          <a:lstStyle/>
          <a:p>
            <a:r>
              <a:rPr lang="en-US" sz="3200" spc="-1" dirty="0">
                <a:solidFill>
                  <a:srgbClr val="FF0000"/>
                </a:solidFill>
                <a:latin typeface="URWBookmanL-Ligh"/>
              </a:rPr>
              <a:t>“normal” </a:t>
            </a:r>
          </a:p>
          <a:p>
            <a:r>
              <a:rPr lang="en-US" sz="3200" spc="-1" dirty="0">
                <a:solidFill>
                  <a:srgbClr val="FF0000"/>
                </a:solidFill>
                <a:latin typeface="URWBookmanL-Ligh"/>
              </a:rPr>
              <a:t>congestion</a:t>
            </a:r>
            <a:endParaRPr lang="en-SG" sz="3200" dirty="0"/>
          </a:p>
        </p:txBody>
      </p:sp>
      <p:sp>
        <p:nvSpPr>
          <p:cNvPr id="7" name="CustomShape 3">
            <a:extLst>
              <a:ext uri="{FF2B5EF4-FFF2-40B4-BE49-F238E27FC236}">
                <a16:creationId xmlns:a16="http://schemas.microsoft.com/office/drawing/2014/main" id="{E68D7DFA-FD28-42EF-99B7-5890128484F1}"/>
              </a:ext>
            </a:extLst>
          </p:cNvPr>
          <p:cNvSpPr/>
          <p:nvPr/>
        </p:nvSpPr>
        <p:spPr>
          <a:xfrm>
            <a:off x="3291246" y="1973702"/>
            <a:ext cx="3895938" cy="64487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r>
              <a:rPr lang="en-US" sz="3600" b="1" spc="-1" dirty="0">
                <a:latin typeface="Courier New" panose="02070309020205020404" pitchFamily="49" charset="0"/>
                <a:ea typeface="Arial"/>
                <a:cs typeface="Courier New" panose="02070309020205020404" pitchFamily="49" charset="0"/>
              </a:rPr>
              <a:t>cwnd</a:t>
            </a:r>
            <a:r>
              <a:rPr lang="en-US" sz="3600" spc="-1" dirty="0">
                <a:latin typeface="Arial"/>
                <a:ea typeface="Arial"/>
              </a:rPr>
              <a:t> </a:t>
            </a:r>
            <a:r>
              <a:rPr lang="en-US" sz="3600" spc="-1" dirty="0">
                <a:latin typeface="Arial"/>
                <a:ea typeface="Arial"/>
                <a:sym typeface="Symbol" panose="05050102010706020507" pitchFamily="18" charset="2"/>
              </a:rPr>
              <a:t></a:t>
            </a:r>
            <a:r>
              <a:rPr lang="en-US" sz="3600" b="1" spc="-1" dirty="0">
                <a:latin typeface="Courier New" panose="02070309020205020404" pitchFamily="49" charset="0"/>
                <a:ea typeface="Arial"/>
                <a:cs typeface="Courier New" panose="02070309020205020404" pitchFamily="49" charset="0"/>
              </a:rPr>
              <a:t> cwnd/2</a:t>
            </a:r>
            <a:endParaRPr lang="en-US" sz="3600" b="0" strike="noStrike" spc="-1" dirty="0">
              <a:solidFill>
                <a:srgbClr val="000000"/>
              </a:solidFill>
              <a:latin typeface="Arial"/>
              <a:ea typeface="Arial"/>
            </a:endParaRPr>
          </a:p>
        </p:txBody>
      </p:sp>
      <p:sp>
        <p:nvSpPr>
          <p:cNvPr id="8" name="TextBox 7">
            <a:extLst>
              <a:ext uri="{FF2B5EF4-FFF2-40B4-BE49-F238E27FC236}">
                <a16:creationId xmlns:a16="http://schemas.microsoft.com/office/drawing/2014/main" id="{FFE2FE97-C06D-4F81-8019-57A23A7B8F1D}"/>
              </a:ext>
            </a:extLst>
          </p:cNvPr>
          <p:cNvSpPr txBox="1"/>
          <p:nvPr/>
        </p:nvSpPr>
        <p:spPr>
          <a:xfrm>
            <a:off x="4356351" y="2817530"/>
            <a:ext cx="3374910" cy="584775"/>
          </a:xfrm>
          <a:prstGeom prst="rect">
            <a:avLst/>
          </a:prstGeom>
          <a:noFill/>
        </p:spPr>
        <p:txBody>
          <a:bodyPr wrap="square">
            <a:spAutoFit/>
          </a:bodyPr>
          <a:lstStyle/>
          <a:p>
            <a:r>
              <a:rPr lang="en-US" sz="3200" spc="-1" dirty="0">
                <a:solidFill>
                  <a:srgbClr val="FF0000"/>
                </a:solidFill>
                <a:latin typeface="URWBookmanL-Ligh"/>
              </a:rPr>
              <a:t>“nasty” congestion</a:t>
            </a:r>
            <a:endParaRPr lang="en-SG" sz="3200" dirty="0"/>
          </a:p>
        </p:txBody>
      </p:sp>
      <p:sp>
        <p:nvSpPr>
          <p:cNvPr id="9" name="CustomShape 3">
            <a:extLst>
              <a:ext uri="{FF2B5EF4-FFF2-40B4-BE49-F238E27FC236}">
                <a16:creationId xmlns:a16="http://schemas.microsoft.com/office/drawing/2014/main" id="{956943EA-39D3-44F3-B3AF-0355B95E5ECB}"/>
              </a:ext>
            </a:extLst>
          </p:cNvPr>
          <p:cNvSpPr/>
          <p:nvPr/>
        </p:nvSpPr>
        <p:spPr>
          <a:xfrm>
            <a:off x="2408382" y="3487942"/>
            <a:ext cx="3895938" cy="64487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r>
              <a:rPr lang="en-US" sz="3600" b="1" spc="-1" dirty="0">
                <a:latin typeface="Courier New" panose="02070309020205020404" pitchFamily="49" charset="0"/>
                <a:ea typeface="Arial"/>
                <a:cs typeface="Courier New" panose="02070309020205020404" pitchFamily="49" charset="0"/>
              </a:rPr>
              <a:t>cwnd</a:t>
            </a:r>
            <a:r>
              <a:rPr lang="en-US" sz="3600" spc="-1" dirty="0">
                <a:latin typeface="Arial"/>
                <a:ea typeface="Arial"/>
              </a:rPr>
              <a:t> </a:t>
            </a:r>
            <a:r>
              <a:rPr lang="en-US" sz="3600" spc="-1" dirty="0">
                <a:latin typeface="Arial"/>
                <a:ea typeface="Arial"/>
                <a:sym typeface="Symbol" panose="05050102010706020507" pitchFamily="18" charset="2"/>
              </a:rPr>
              <a:t></a:t>
            </a:r>
            <a:r>
              <a:rPr lang="en-US" sz="3600" b="1" spc="-1" dirty="0">
                <a:latin typeface="Courier New" panose="02070309020205020404" pitchFamily="49" charset="0"/>
                <a:ea typeface="Arial"/>
                <a:cs typeface="Courier New" panose="02070309020205020404" pitchFamily="49" charset="0"/>
              </a:rPr>
              <a:t> 1</a:t>
            </a:r>
            <a:endParaRPr lang="en-US" sz="3600" b="0" strike="noStrike" spc="-1" dirty="0">
              <a:solidFill>
                <a:srgbClr val="000000"/>
              </a:solidFill>
              <a:latin typeface="Arial"/>
              <a:ea typeface="Arial"/>
            </a:endParaRPr>
          </a:p>
        </p:txBody>
      </p:sp>
      <p:sp>
        <p:nvSpPr>
          <p:cNvPr id="10" name="TextShape 1">
            <a:extLst>
              <a:ext uri="{FF2B5EF4-FFF2-40B4-BE49-F238E27FC236}">
                <a16:creationId xmlns:a16="http://schemas.microsoft.com/office/drawing/2014/main" id="{6E634017-4DF0-499D-B8FA-C589D1B6E21E}"/>
              </a:ext>
            </a:extLst>
          </p:cNvPr>
          <p:cNvSpPr txBox="1"/>
          <p:nvPr/>
        </p:nvSpPr>
        <p:spPr>
          <a:xfrm>
            <a:off x="1344168" y="3549120"/>
            <a:ext cx="5455920" cy="1197864"/>
          </a:xfrm>
          <a:prstGeom prst="rect">
            <a:avLst/>
          </a:prstGeom>
          <a:noFill/>
          <a:ln>
            <a:noFill/>
          </a:ln>
        </p:spPr>
        <p:txBody>
          <a:bodyPr tIns="91440" bIns="91440" anchor="b">
            <a:noAutofit/>
          </a:bodyPr>
          <a:lstStyle/>
          <a:p>
            <a:pPr algn="r">
              <a:lnSpc>
                <a:spcPct val="100000"/>
              </a:lnSpc>
              <a:tabLst>
                <a:tab pos="0" algn="l"/>
              </a:tabLst>
            </a:pPr>
            <a:endParaRPr lang="en-US" sz="3600" spc="-1" dirty="0"/>
          </a:p>
          <a:p>
            <a:pPr algn="ctr">
              <a:lnSpc>
                <a:spcPct val="100000"/>
              </a:lnSpc>
              <a:tabLst>
                <a:tab pos="0" algn="l"/>
              </a:tabLst>
            </a:pPr>
            <a:r>
              <a:rPr lang="en-US" sz="3600" b="0" strike="noStrike" spc="-1" dirty="0">
                <a:solidFill>
                  <a:srgbClr val="000000"/>
                </a:solidFill>
              </a:rPr>
              <a:t>+ back to slow start</a:t>
            </a:r>
            <a:endParaRPr lang="en-IN" sz="3600" b="0" strike="noStrike" spc="-1" dirty="0">
              <a:solidFill>
                <a:srgbClr val="000000"/>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45</a:t>
            </a:fld>
            <a:endParaRPr lang="en-US"/>
          </a:p>
        </p:txBody>
      </p:sp>
    </p:spTree>
    <p:extLst>
      <p:ext uri="{BB962C8B-B14F-4D97-AF65-F5344CB8AC3E}">
        <p14:creationId xmlns:p14="http://schemas.microsoft.com/office/powerpoint/2010/main" val="2073148908"/>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F801-5A45-4640-8CAE-C1579143C75A}"/>
              </a:ext>
            </a:extLst>
          </p:cNvPr>
          <p:cNvSpPr>
            <a:spLocks noGrp="1"/>
          </p:cNvSpPr>
          <p:nvPr>
            <p:ph type="title"/>
          </p:nvPr>
        </p:nvSpPr>
        <p:spPr/>
        <p:txBody>
          <a:bodyPr/>
          <a:lstStyle/>
          <a:p>
            <a:pPr algn="ctr">
              <a:lnSpc>
                <a:spcPct val="100000"/>
              </a:lnSpc>
            </a:pPr>
            <a:r>
              <a:rPr lang="en-US" sz="4400" b="0" strike="noStrike" spc="-1" dirty="0">
                <a:solidFill>
                  <a:srgbClr val="000000"/>
                </a:solidFill>
                <a:latin typeface="URWBookmanL-Ligh"/>
                <a:ea typeface="Arial"/>
              </a:rPr>
              <a:t>Isn’t additive increase really slow??</a:t>
            </a:r>
            <a:endParaRPr lang="en-IN" sz="4400" b="0" strike="noStrike" spc="-1" dirty="0">
              <a:solidFill>
                <a:srgbClr val="000000"/>
              </a:solidFill>
              <a:latin typeface="Arial"/>
            </a:endParaRPr>
          </a:p>
        </p:txBody>
      </p:sp>
      <p:cxnSp>
        <p:nvCxnSpPr>
          <p:cNvPr id="5" name="Straight Arrow Connector 4">
            <a:extLst>
              <a:ext uri="{FF2B5EF4-FFF2-40B4-BE49-F238E27FC236}">
                <a16:creationId xmlns:a16="http://schemas.microsoft.com/office/drawing/2014/main" id="{45B02270-F224-43B3-B001-58E80C803F4D}"/>
              </a:ext>
            </a:extLst>
          </p:cNvPr>
          <p:cNvCxnSpPr/>
          <p:nvPr/>
        </p:nvCxnSpPr>
        <p:spPr>
          <a:xfrm flipV="1">
            <a:off x="1161288" y="1627632"/>
            <a:ext cx="0" cy="2578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C85F20B2-CC2A-47FA-8922-09A0E3427420}"/>
              </a:ext>
            </a:extLst>
          </p:cNvPr>
          <p:cNvCxnSpPr/>
          <p:nvPr/>
        </p:nvCxnSpPr>
        <p:spPr>
          <a:xfrm>
            <a:off x="1152144" y="4206240"/>
            <a:ext cx="66202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E96E879D-EF98-4500-9E53-CE063F678626}"/>
              </a:ext>
            </a:extLst>
          </p:cNvPr>
          <p:cNvSpPr txBox="1"/>
          <p:nvPr/>
        </p:nvSpPr>
        <p:spPr>
          <a:xfrm>
            <a:off x="7187184" y="3744575"/>
            <a:ext cx="869149" cy="461665"/>
          </a:xfrm>
          <a:prstGeom prst="rect">
            <a:avLst/>
          </a:prstGeom>
          <a:noFill/>
          <a:ln>
            <a:noFill/>
            <a:prstDash val="dash"/>
          </a:ln>
        </p:spPr>
        <p:txBody>
          <a:bodyPr wrap="none" rtlCol="0">
            <a:spAutoFit/>
          </a:bodyPr>
          <a:lstStyle/>
          <a:p>
            <a:r>
              <a:rPr lang="en-US" sz="2400" dirty="0"/>
              <a:t>Time</a:t>
            </a:r>
            <a:endParaRPr lang="en-SG" sz="2400" dirty="0"/>
          </a:p>
        </p:txBody>
      </p:sp>
      <p:sp>
        <p:nvSpPr>
          <p:cNvPr id="10" name="TextBox 9">
            <a:extLst>
              <a:ext uri="{FF2B5EF4-FFF2-40B4-BE49-F238E27FC236}">
                <a16:creationId xmlns:a16="http://schemas.microsoft.com/office/drawing/2014/main" id="{EE122550-9A18-4F74-973E-15ACB4BD1E2C}"/>
              </a:ext>
            </a:extLst>
          </p:cNvPr>
          <p:cNvSpPr txBox="1"/>
          <p:nvPr/>
        </p:nvSpPr>
        <p:spPr>
          <a:xfrm>
            <a:off x="434340" y="1165967"/>
            <a:ext cx="1435608" cy="461665"/>
          </a:xfrm>
          <a:prstGeom prst="rect">
            <a:avLst/>
          </a:prstGeom>
          <a:noFill/>
        </p:spPr>
        <p:txBody>
          <a:bodyPr wrap="square">
            <a:spAutoFit/>
          </a:bodyPr>
          <a:lstStyle/>
          <a:p>
            <a:pPr algn="ctr"/>
            <a:r>
              <a:rPr lang="en-US" sz="2400" b="1" spc="-1" dirty="0">
                <a:latin typeface="Courier New" panose="02070309020205020404" pitchFamily="49" charset="0"/>
                <a:cs typeface="Courier New" panose="02070309020205020404" pitchFamily="49" charset="0"/>
              </a:rPr>
              <a:t>cwnd</a:t>
            </a:r>
            <a:endParaRPr lang="en-SG" sz="2400" dirty="0"/>
          </a:p>
        </p:txBody>
      </p:sp>
      <p:sp>
        <p:nvSpPr>
          <p:cNvPr id="11" name="Arc 10">
            <a:extLst>
              <a:ext uri="{FF2B5EF4-FFF2-40B4-BE49-F238E27FC236}">
                <a16:creationId xmlns:a16="http://schemas.microsoft.com/office/drawing/2014/main" id="{ACB45896-40D1-427E-A365-65643AB7AB8C}"/>
              </a:ext>
            </a:extLst>
          </p:cNvPr>
          <p:cNvSpPr/>
          <p:nvPr/>
        </p:nvSpPr>
        <p:spPr>
          <a:xfrm rot="5754135">
            <a:off x="-934579" y="-240598"/>
            <a:ext cx="4771768" cy="4126660"/>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cxnSp>
        <p:nvCxnSpPr>
          <p:cNvPr id="13" name="Straight Connector 12">
            <a:extLst>
              <a:ext uri="{FF2B5EF4-FFF2-40B4-BE49-F238E27FC236}">
                <a16:creationId xmlns:a16="http://schemas.microsoft.com/office/drawing/2014/main" id="{5C2FD0B0-3F98-4C7D-B9E4-EEE02171344D}"/>
              </a:ext>
            </a:extLst>
          </p:cNvPr>
          <p:cNvCxnSpPr>
            <a:stCxn id="11" idx="0"/>
          </p:cNvCxnSpPr>
          <p:nvPr/>
        </p:nvCxnSpPr>
        <p:spPr>
          <a:xfrm>
            <a:off x="3503697" y="2034908"/>
            <a:ext cx="7599" cy="12569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9E8F5A1-02AC-434F-B424-9381F3586E5D}"/>
              </a:ext>
            </a:extLst>
          </p:cNvPr>
          <p:cNvCxnSpPr/>
          <p:nvPr/>
        </p:nvCxnSpPr>
        <p:spPr>
          <a:xfrm flipV="1">
            <a:off x="3529584" y="1396799"/>
            <a:ext cx="1636776" cy="188589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F6EF7A6-2A16-4B43-9453-952CA2C2661F}"/>
              </a:ext>
            </a:extLst>
          </p:cNvPr>
          <p:cNvCxnSpPr/>
          <p:nvPr/>
        </p:nvCxnSpPr>
        <p:spPr>
          <a:xfrm>
            <a:off x="5175504" y="1396799"/>
            <a:ext cx="0" cy="152013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B1C8395-44C9-416C-804B-191337AE25BF}"/>
              </a:ext>
            </a:extLst>
          </p:cNvPr>
          <p:cNvCxnSpPr>
            <a:cxnSpLocks/>
          </p:cNvCxnSpPr>
          <p:nvPr/>
        </p:nvCxnSpPr>
        <p:spPr>
          <a:xfrm flipV="1">
            <a:off x="5161790" y="2074939"/>
            <a:ext cx="717801" cy="82831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2D0C5E-9863-41CE-80BB-86D099BC99E8}"/>
              </a:ext>
            </a:extLst>
          </p:cNvPr>
          <p:cNvCxnSpPr>
            <a:cxnSpLocks/>
          </p:cNvCxnSpPr>
          <p:nvPr/>
        </p:nvCxnSpPr>
        <p:spPr>
          <a:xfrm>
            <a:off x="5879591" y="2074939"/>
            <a:ext cx="0" cy="121690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475F881-995F-4214-900E-282BF7B00C18}"/>
              </a:ext>
            </a:extLst>
          </p:cNvPr>
          <p:cNvCxnSpPr/>
          <p:nvPr/>
        </p:nvCxnSpPr>
        <p:spPr>
          <a:xfrm flipV="1">
            <a:off x="5879591" y="1417373"/>
            <a:ext cx="1636776" cy="1885897"/>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9E4BA40D-F3FF-4F40-AD1A-F71FA7B49DC0}"/>
              </a:ext>
            </a:extLst>
          </p:cNvPr>
          <p:cNvGrpSpPr/>
          <p:nvPr/>
        </p:nvGrpSpPr>
        <p:grpSpPr>
          <a:xfrm>
            <a:off x="1161288" y="3410712"/>
            <a:ext cx="2368296" cy="1255717"/>
            <a:chOff x="1161288" y="3410712"/>
            <a:chExt cx="2368296" cy="1255717"/>
          </a:xfrm>
        </p:grpSpPr>
        <p:cxnSp>
          <p:nvCxnSpPr>
            <p:cNvPr id="25" name="Straight Connector 24">
              <a:extLst>
                <a:ext uri="{FF2B5EF4-FFF2-40B4-BE49-F238E27FC236}">
                  <a16:creationId xmlns:a16="http://schemas.microsoft.com/office/drawing/2014/main" id="{E91EDF4A-8776-4C5A-A641-75D7D5418F55}"/>
                </a:ext>
              </a:extLst>
            </p:cNvPr>
            <p:cNvCxnSpPr/>
            <p:nvPr/>
          </p:nvCxnSpPr>
          <p:spPr>
            <a:xfrm>
              <a:off x="3529584" y="3410712"/>
              <a:ext cx="0" cy="121615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7E4FB18-5913-4526-A358-B066F00066BB}"/>
                </a:ext>
              </a:extLst>
            </p:cNvPr>
            <p:cNvCxnSpPr/>
            <p:nvPr/>
          </p:nvCxnSpPr>
          <p:spPr>
            <a:xfrm>
              <a:off x="1161288" y="3421380"/>
              <a:ext cx="0" cy="121615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5E22FFB-6FBD-4055-8200-55BEA660C549}"/>
                </a:ext>
              </a:extLst>
            </p:cNvPr>
            <p:cNvSpPr txBox="1"/>
            <p:nvPr/>
          </p:nvSpPr>
          <p:spPr>
            <a:xfrm>
              <a:off x="1587012" y="4204764"/>
              <a:ext cx="1535998" cy="461665"/>
            </a:xfrm>
            <a:prstGeom prst="rect">
              <a:avLst/>
            </a:prstGeom>
            <a:noFill/>
            <a:ln>
              <a:noFill/>
              <a:prstDash val="dash"/>
            </a:ln>
          </p:spPr>
          <p:txBody>
            <a:bodyPr wrap="none" rtlCol="0">
              <a:spAutoFit/>
            </a:bodyPr>
            <a:lstStyle/>
            <a:p>
              <a:r>
                <a:rPr lang="en-US" sz="2400" dirty="0"/>
                <a:t>Slow start</a:t>
              </a:r>
              <a:endParaRPr lang="en-SG" sz="2400" dirty="0"/>
            </a:p>
          </p:txBody>
        </p:sp>
        <p:cxnSp>
          <p:nvCxnSpPr>
            <p:cNvPr id="30" name="Straight Arrow Connector 29">
              <a:extLst>
                <a:ext uri="{FF2B5EF4-FFF2-40B4-BE49-F238E27FC236}">
                  <a16:creationId xmlns:a16="http://schemas.microsoft.com/office/drawing/2014/main" id="{D2B9CE72-1C6F-40B5-8C56-FB029DDD88BB}"/>
                </a:ext>
              </a:extLst>
            </p:cNvPr>
            <p:cNvCxnSpPr>
              <a:cxnSpLocks/>
              <a:stCxn id="28" idx="1"/>
            </p:cNvCxnSpPr>
            <p:nvPr/>
          </p:nvCxnSpPr>
          <p:spPr>
            <a:xfrm flipH="1" flipV="1">
              <a:off x="1170433" y="4435596"/>
              <a:ext cx="41657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0C83EB9-393F-4DF7-A377-DEF75856AB17}"/>
                </a:ext>
              </a:extLst>
            </p:cNvPr>
            <p:cNvCxnSpPr>
              <a:cxnSpLocks/>
            </p:cNvCxnSpPr>
            <p:nvPr/>
          </p:nvCxnSpPr>
          <p:spPr>
            <a:xfrm>
              <a:off x="3131850" y="4442105"/>
              <a:ext cx="397734" cy="98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CCB9381C-5095-47E3-A5B9-80D4C416B7EF}"/>
              </a:ext>
            </a:extLst>
          </p:cNvPr>
          <p:cNvGrpSpPr/>
          <p:nvPr/>
        </p:nvGrpSpPr>
        <p:grpSpPr>
          <a:xfrm>
            <a:off x="3544569" y="4224420"/>
            <a:ext cx="3935222" cy="461665"/>
            <a:chOff x="3544569" y="4224420"/>
            <a:chExt cx="3935222" cy="461665"/>
          </a:xfrm>
        </p:grpSpPr>
        <p:sp>
          <p:nvSpPr>
            <p:cNvPr id="36" name="TextBox 35">
              <a:extLst>
                <a:ext uri="{FF2B5EF4-FFF2-40B4-BE49-F238E27FC236}">
                  <a16:creationId xmlns:a16="http://schemas.microsoft.com/office/drawing/2014/main" id="{11B74C34-7F1C-4FEB-AE03-86D10776C73F}"/>
                </a:ext>
              </a:extLst>
            </p:cNvPr>
            <p:cNvSpPr txBox="1"/>
            <p:nvPr/>
          </p:nvSpPr>
          <p:spPr>
            <a:xfrm>
              <a:off x="4244610" y="4224420"/>
              <a:ext cx="3235181" cy="461665"/>
            </a:xfrm>
            <a:prstGeom prst="rect">
              <a:avLst/>
            </a:prstGeom>
            <a:noFill/>
            <a:ln>
              <a:noFill/>
              <a:prstDash val="dash"/>
            </a:ln>
          </p:spPr>
          <p:txBody>
            <a:bodyPr wrap="none" rtlCol="0">
              <a:spAutoFit/>
            </a:bodyPr>
            <a:lstStyle/>
            <a:p>
              <a:r>
                <a:rPr lang="en-US" sz="2400" dirty="0"/>
                <a:t>Congestion avoidance</a:t>
              </a:r>
              <a:endParaRPr lang="en-SG" sz="2400" dirty="0"/>
            </a:p>
          </p:txBody>
        </p:sp>
        <p:cxnSp>
          <p:nvCxnSpPr>
            <p:cNvPr id="38" name="Straight Arrow Connector 37">
              <a:extLst>
                <a:ext uri="{FF2B5EF4-FFF2-40B4-BE49-F238E27FC236}">
                  <a16:creationId xmlns:a16="http://schemas.microsoft.com/office/drawing/2014/main" id="{E3B08BFC-CB85-4426-9CC7-6A2CEE9D0F1B}"/>
                </a:ext>
              </a:extLst>
            </p:cNvPr>
            <p:cNvCxnSpPr>
              <a:stCxn id="36" idx="1"/>
            </p:cNvCxnSpPr>
            <p:nvPr/>
          </p:nvCxnSpPr>
          <p:spPr>
            <a:xfrm flipH="1" flipV="1">
              <a:off x="3544569" y="4455252"/>
              <a:ext cx="700041"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Flowchart: Connector 2">
            <a:extLst>
              <a:ext uri="{FF2B5EF4-FFF2-40B4-BE49-F238E27FC236}">
                <a16:creationId xmlns:a16="http://schemas.microsoft.com/office/drawing/2014/main" id="{E2819DDF-EF42-4FD3-9185-A4F8013F3708}"/>
              </a:ext>
            </a:extLst>
          </p:cNvPr>
          <p:cNvSpPr/>
          <p:nvPr/>
        </p:nvSpPr>
        <p:spPr>
          <a:xfrm rot="18685616">
            <a:off x="3026802" y="2041488"/>
            <a:ext cx="2615485" cy="530351"/>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TextBox 30">
            <a:extLst>
              <a:ext uri="{FF2B5EF4-FFF2-40B4-BE49-F238E27FC236}">
                <a16:creationId xmlns:a16="http://schemas.microsoft.com/office/drawing/2014/main" id="{41FF0158-5C9D-4546-BAF3-DB33CF75B13F}"/>
              </a:ext>
            </a:extLst>
          </p:cNvPr>
          <p:cNvSpPr txBox="1"/>
          <p:nvPr/>
        </p:nvSpPr>
        <p:spPr>
          <a:xfrm>
            <a:off x="6824671" y="2231310"/>
            <a:ext cx="2007209" cy="1323439"/>
          </a:xfrm>
          <a:prstGeom prst="rect">
            <a:avLst/>
          </a:prstGeom>
          <a:noFill/>
          <a:ln>
            <a:noFill/>
            <a:prstDash val="dash"/>
          </a:ln>
        </p:spPr>
        <p:txBody>
          <a:bodyPr wrap="square" rtlCol="0">
            <a:spAutoFit/>
          </a:bodyPr>
          <a:lstStyle/>
          <a:p>
            <a:pPr algn="ctr"/>
            <a:r>
              <a:rPr lang="en-US" sz="4000" dirty="0">
                <a:solidFill>
                  <a:srgbClr val="FF0000"/>
                </a:solidFill>
              </a:rPr>
              <a:t>Binary</a:t>
            </a:r>
          </a:p>
          <a:p>
            <a:pPr algn="ctr"/>
            <a:r>
              <a:rPr lang="en-US" sz="4000" dirty="0">
                <a:solidFill>
                  <a:srgbClr val="FF0000"/>
                </a:solidFill>
              </a:rPr>
              <a:t>Search!</a:t>
            </a:r>
            <a:endParaRPr lang="en-SG" sz="4000" dirty="0">
              <a:solidFill>
                <a:srgbClr val="FF0000"/>
              </a:solidFill>
            </a:endParaRPr>
          </a:p>
        </p:txBody>
      </p:sp>
    </p:spTree>
    <p:extLst>
      <p:ext uri="{BB962C8B-B14F-4D97-AF65-F5344CB8AC3E}">
        <p14:creationId xmlns:p14="http://schemas.microsoft.com/office/powerpoint/2010/main" val="189561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F801-5A45-4640-8CAE-C1579143C75A}"/>
              </a:ext>
            </a:extLst>
          </p:cNvPr>
          <p:cNvSpPr>
            <a:spLocks noGrp="1"/>
          </p:cNvSpPr>
          <p:nvPr>
            <p:ph type="title"/>
          </p:nvPr>
        </p:nvSpPr>
        <p:spPr/>
        <p:txBody>
          <a:bodyPr/>
          <a:lstStyle/>
          <a:p>
            <a:pPr algn="ctr">
              <a:lnSpc>
                <a:spcPct val="100000"/>
              </a:lnSpc>
            </a:pPr>
            <a:r>
              <a:rPr lang="en-US" sz="4400" b="0" strike="noStrike" spc="-1" dirty="0">
                <a:solidFill>
                  <a:srgbClr val="000000"/>
                </a:solidFill>
                <a:latin typeface="URWBookmanL-Ligh"/>
                <a:ea typeface="Arial"/>
              </a:rPr>
              <a:t>Isn’t additive increase really slow??</a:t>
            </a:r>
            <a:endParaRPr lang="en-IN" sz="4400" b="0" strike="noStrike" spc="-1" dirty="0">
              <a:solidFill>
                <a:srgbClr val="000000"/>
              </a:solidFill>
              <a:latin typeface="Arial"/>
            </a:endParaRPr>
          </a:p>
        </p:txBody>
      </p:sp>
      <p:cxnSp>
        <p:nvCxnSpPr>
          <p:cNvPr id="5" name="Straight Arrow Connector 4">
            <a:extLst>
              <a:ext uri="{FF2B5EF4-FFF2-40B4-BE49-F238E27FC236}">
                <a16:creationId xmlns:a16="http://schemas.microsoft.com/office/drawing/2014/main" id="{45B02270-F224-43B3-B001-58E80C803F4D}"/>
              </a:ext>
            </a:extLst>
          </p:cNvPr>
          <p:cNvCxnSpPr/>
          <p:nvPr/>
        </p:nvCxnSpPr>
        <p:spPr>
          <a:xfrm flipV="1">
            <a:off x="1161288" y="1627632"/>
            <a:ext cx="0" cy="2578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C85F20B2-CC2A-47FA-8922-09A0E3427420}"/>
              </a:ext>
            </a:extLst>
          </p:cNvPr>
          <p:cNvCxnSpPr/>
          <p:nvPr/>
        </p:nvCxnSpPr>
        <p:spPr>
          <a:xfrm>
            <a:off x="1152144" y="4206240"/>
            <a:ext cx="66202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E96E879D-EF98-4500-9E53-CE063F678626}"/>
              </a:ext>
            </a:extLst>
          </p:cNvPr>
          <p:cNvSpPr txBox="1"/>
          <p:nvPr/>
        </p:nvSpPr>
        <p:spPr>
          <a:xfrm>
            <a:off x="7187184" y="3744575"/>
            <a:ext cx="869149" cy="461665"/>
          </a:xfrm>
          <a:prstGeom prst="rect">
            <a:avLst/>
          </a:prstGeom>
          <a:noFill/>
          <a:ln>
            <a:noFill/>
            <a:prstDash val="dash"/>
          </a:ln>
        </p:spPr>
        <p:txBody>
          <a:bodyPr wrap="none" rtlCol="0">
            <a:spAutoFit/>
          </a:bodyPr>
          <a:lstStyle/>
          <a:p>
            <a:r>
              <a:rPr lang="en-US" sz="2400" dirty="0"/>
              <a:t>Time</a:t>
            </a:r>
            <a:endParaRPr lang="en-SG" sz="2400" dirty="0"/>
          </a:p>
        </p:txBody>
      </p:sp>
      <p:sp>
        <p:nvSpPr>
          <p:cNvPr id="10" name="TextBox 9">
            <a:extLst>
              <a:ext uri="{FF2B5EF4-FFF2-40B4-BE49-F238E27FC236}">
                <a16:creationId xmlns:a16="http://schemas.microsoft.com/office/drawing/2014/main" id="{EE122550-9A18-4F74-973E-15ACB4BD1E2C}"/>
              </a:ext>
            </a:extLst>
          </p:cNvPr>
          <p:cNvSpPr txBox="1"/>
          <p:nvPr/>
        </p:nvSpPr>
        <p:spPr>
          <a:xfrm>
            <a:off x="434340" y="1165967"/>
            <a:ext cx="1435608" cy="461665"/>
          </a:xfrm>
          <a:prstGeom prst="rect">
            <a:avLst/>
          </a:prstGeom>
          <a:noFill/>
        </p:spPr>
        <p:txBody>
          <a:bodyPr wrap="square">
            <a:spAutoFit/>
          </a:bodyPr>
          <a:lstStyle/>
          <a:p>
            <a:pPr algn="ctr"/>
            <a:r>
              <a:rPr lang="en-US" sz="2400" b="1" spc="-1" dirty="0">
                <a:latin typeface="Courier New" panose="02070309020205020404" pitchFamily="49" charset="0"/>
                <a:cs typeface="Courier New" panose="02070309020205020404" pitchFamily="49" charset="0"/>
              </a:rPr>
              <a:t>cwnd</a:t>
            </a:r>
            <a:endParaRPr lang="en-SG" sz="2400" dirty="0"/>
          </a:p>
        </p:txBody>
      </p:sp>
      <p:sp>
        <p:nvSpPr>
          <p:cNvPr id="11" name="Arc 10">
            <a:extLst>
              <a:ext uri="{FF2B5EF4-FFF2-40B4-BE49-F238E27FC236}">
                <a16:creationId xmlns:a16="http://schemas.microsoft.com/office/drawing/2014/main" id="{ACB45896-40D1-427E-A365-65643AB7AB8C}"/>
              </a:ext>
            </a:extLst>
          </p:cNvPr>
          <p:cNvSpPr/>
          <p:nvPr/>
        </p:nvSpPr>
        <p:spPr>
          <a:xfrm rot="5754135">
            <a:off x="-934579" y="-240598"/>
            <a:ext cx="4771768" cy="4126660"/>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cxnSp>
        <p:nvCxnSpPr>
          <p:cNvPr id="13" name="Straight Connector 12">
            <a:extLst>
              <a:ext uri="{FF2B5EF4-FFF2-40B4-BE49-F238E27FC236}">
                <a16:creationId xmlns:a16="http://schemas.microsoft.com/office/drawing/2014/main" id="{5C2FD0B0-3F98-4C7D-B9E4-EEE02171344D}"/>
              </a:ext>
            </a:extLst>
          </p:cNvPr>
          <p:cNvCxnSpPr>
            <a:stCxn id="11" idx="0"/>
          </p:cNvCxnSpPr>
          <p:nvPr/>
        </p:nvCxnSpPr>
        <p:spPr>
          <a:xfrm>
            <a:off x="3503697" y="2034908"/>
            <a:ext cx="7599" cy="12569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1EDF4A-8776-4C5A-A641-75D7D5418F55}"/>
              </a:ext>
            </a:extLst>
          </p:cNvPr>
          <p:cNvCxnSpPr/>
          <p:nvPr/>
        </p:nvCxnSpPr>
        <p:spPr>
          <a:xfrm>
            <a:off x="3529584" y="3410712"/>
            <a:ext cx="0" cy="121615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7E4FB18-5913-4526-A358-B066F00066BB}"/>
              </a:ext>
            </a:extLst>
          </p:cNvPr>
          <p:cNvCxnSpPr/>
          <p:nvPr/>
        </p:nvCxnSpPr>
        <p:spPr>
          <a:xfrm>
            <a:off x="1161288" y="3421380"/>
            <a:ext cx="0" cy="121615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5E22FFB-6FBD-4055-8200-55BEA660C549}"/>
              </a:ext>
            </a:extLst>
          </p:cNvPr>
          <p:cNvSpPr txBox="1"/>
          <p:nvPr/>
        </p:nvSpPr>
        <p:spPr>
          <a:xfrm>
            <a:off x="1587012" y="4204764"/>
            <a:ext cx="1535998" cy="461665"/>
          </a:xfrm>
          <a:prstGeom prst="rect">
            <a:avLst/>
          </a:prstGeom>
          <a:noFill/>
          <a:ln>
            <a:noFill/>
            <a:prstDash val="dash"/>
          </a:ln>
        </p:spPr>
        <p:txBody>
          <a:bodyPr wrap="none" rtlCol="0">
            <a:spAutoFit/>
          </a:bodyPr>
          <a:lstStyle/>
          <a:p>
            <a:r>
              <a:rPr lang="en-US" sz="2400" dirty="0"/>
              <a:t>Slow start</a:t>
            </a:r>
            <a:endParaRPr lang="en-SG" sz="2400" dirty="0"/>
          </a:p>
        </p:txBody>
      </p:sp>
      <p:cxnSp>
        <p:nvCxnSpPr>
          <p:cNvPr id="30" name="Straight Arrow Connector 29">
            <a:extLst>
              <a:ext uri="{FF2B5EF4-FFF2-40B4-BE49-F238E27FC236}">
                <a16:creationId xmlns:a16="http://schemas.microsoft.com/office/drawing/2014/main" id="{D2B9CE72-1C6F-40B5-8C56-FB029DDD88BB}"/>
              </a:ext>
            </a:extLst>
          </p:cNvPr>
          <p:cNvCxnSpPr>
            <a:cxnSpLocks/>
            <a:stCxn id="28" idx="1"/>
          </p:cNvCxnSpPr>
          <p:nvPr/>
        </p:nvCxnSpPr>
        <p:spPr>
          <a:xfrm flipH="1" flipV="1">
            <a:off x="1170433" y="4435596"/>
            <a:ext cx="41657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0C83EB9-393F-4DF7-A377-DEF75856AB17}"/>
              </a:ext>
            </a:extLst>
          </p:cNvPr>
          <p:cNvCxnSpPr>
            <a:cxnSpLocks/>
          </p:cNvCxnSpPr>
          <p:nvPr/>
        </p:nvCxnSpPr>
        <p:spPr>
          <a:xfrm>
            <a:off x="3131850" y="4442105"/>
            <a:ext cx="397734" cy="98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CCB9381C-5095-47E3-A5B9-80D4C416B7EF}"/>
              </a:ext>
            </a:extLst>
          </p:cNvPr>
          <p:cNvGrpSpPr/>
          <p:nvPr/>
        </p:nvGrpSpPr>
        <p:grpSpPr>
          <a:xfrm>
            <a:off x="3544569" y="4224420"/>
            <a:ext cx="3935222" cy="461665"/>
            <a:chOff x="3544569" y="4224420"/>
            <a:chExt cx="3935222" cy="461665"/>
          </a:xfrm>
        </p:grpSpPr>
        <p:sp>
          <p:nvSpPr>
            <p:cNvPr id="36" name="TextBox 35">
              <a:extLst>
                <a:ext uri="{FF2B5EF4-FFF2-40B4-BE49-F238E27FC236}">
                  <a16:creationId xmlns:a16="http://schemas.microsoft.com/office/drawing/2014/main" id="{11B74C34-7F1C-4FEB-AE03-86D10776C73F}"/>
                </a:ext>
              </a:extLst>
            </p:cNvPr>
            <p:cNvSpPr txBox="1"/>
            <p:nvPr/>
          </p:nvSpPr>
          <p:spPr>
            <a:xfrm>
              <a:off x="4244610" y="4224420"/>
              <a:ext cx="3235181" cy="461665"/>
            </a:xfrm>
            <a:prstGeom prst="rect">
              <a:avLst/>
            </a:prstGeom>
            <a:noFill/>
            <a:ln>
              <a:noFill/>
              <a:prstDash val="dash"/>
            </a:ln>
          </p:spPr>
          <p:txBody>
            <a:bodyPr wrap="none" rtlCol="0">
              <a:spAutoFit/>
            </a:bodyPr>
            <a:lstStyle/>
            <a:p>
              <a:r>
                <a:rPr lang="en-US" sz="2400" dirty="0"/>
                <a:t>Congestion avoidance</a:t>
              </a:r>
              <a:endParaRPr lang="en-SG" sz="2400" dirty="0"/>
            </a:p>
          </p:txBody>
        </p:sp>
        <p:cxnSp>
          <p:nvCxnSpPr>
            <p:cNvPr id="38" name="Straight Arrow Connector 37">
              <a:extLst>
                <a:ext uri="{FF2B5EF4-FFF2-40B4-BE49-F238E27FC236}">
                  <a16:creationId xmlns:a16="http://schemas.microsoft.com/office/drawing/2014/main" id="{E3B08BFC-CB85-4426-9CC7-6A2CEE9D0F1B}"/>
                </a:ext>
              </a:extLst>
            </p:cNvPr>
            <p:cNvCxnSpPr>
              <a:stCxn id="36" idx="1"/>
            </p:cNvCxnSpPr>
            <p:nvPr/>
          </p:nvCxnSpPr>
          <p:spPr>
            <a:xfrm flipH="1" flipV="1">
              <a:off x="3544569" y="4455252"/>
              <a:ext cx="700041"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77E07A20-AC1F-4737-9EB2-A88EDDDDE459}"/>
              </a:ext>
            </a:extLst>
          </p:cNvPr>
          <p:cNvCxnSpPr>
            <a:cxnSpLocks/>
          </p:cNvCxnSpPr>
          <p:nvPr/>
        </p:nvCxnSpPr>
        <p:spPr>
          <a:xfrm flipV="1">
            <a:off x="3511296" y="3264629"/>
            <a:ext cx="2532888" cy="1827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0D0D23-02B1-4FB8-89FF-297554413726}"/>
              </a:ext>
            </a:extLst>
          </p:cNvPr>
          <p:cNvCxnSpPr>
            <a:cxnSpLocks/>
          </p:cNvCxnSpPr>
          <p:nvPr/>
        </p:nvCxnSpPr>
        <p:spPr>
          <a:xfrm flipV="1">
            <a:off x="3503697" y="1982669"/>
            <a:ext cx="2532888" cy="1827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A610946-52D8-4BC7-BD5C-E7D2B7DC9583}"/>
              </a:ext>
            </a:extLst>
          </p:cNvPr>
          <p:cNvCxnSpPr>
            <a:cxnSpLocks/>
          </p:cNvCxnSpPr>
          <p:nvPr/>
        </p:nvCxnSpPr>
        <p:spPr>
          <a:xfrm flipH="1">
            <a:off x="3518895" y="2594187"/>
            <a:ext cx="382536" cy="67044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17DDA90-6196-4DFC-95EE-45282718A148}"/>
              </a:ext>
            </a:extLst>
          </p:cNvPr>
          <p:cNvCxnSpPr>
            <a:cxnSpLocks/>
          </p:cNvCxnSpPr>
          <p:nvPr/>
        </p:nvCxnSpPr>
        <p:spPr>
          <a:xfrm flipH="1">
            <a:off x="3894589" y="2297567"/>
            <a:ext cx="350021" cy="33171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633EC3F-A726-40D0-9A69-BF8A4388C6E8}"/>
              </a:ext>
            </a:extLst>
          </p:cNvPr>
          <p:cNvCxnSpPr>
            <a:cxnSpLocks/>
          </p:cNvCxnSpPr>
          <p:nvPr/>
        </p:nvCxnSpPr>
        <p:spPr>
          <a:xfrm flipH="1">
            <a:off x="4244611" y="2169762"/>
            <a:ext cx="327209" cy="11533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A3118D2-1423-41C0-AB14-39C352EBF6FC}"/>
              </a:ext>
            </a:extLst>
          </p:cNvPr>
          <p:cNvCxnSpPr>
            <a:cxnSpLocks/>
          </p:cNvCxnSpPr>
          <p:nvPr/>
        </p:nvCxnSpPr>
        <p:spPr>
          <a:xfrm flipH="1">
            <a:off x="4562497" y="1991808"/>
            <a:ext cx="742011" cy="16902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Arc 20">
            <a:extLst>
              <a:ext uri="{FF2B5EF4-FFF2-40B4-BE49-F238E27FC236}">
                <a16:creationId xmlns:a16="http://schemas.microsoft.com/office/drawing/2014/main" id="{2BFB813A-D1A3-4B8F-BA68-51C9B2E4B613}"/>
              </a:ext>
            </a:extLst>
          </p:cNvPr>
          <p:cNvSpPr/>
          <p:nvPr/>
        </p:nvSpPr>
        <p:spPr>
          <a:xfrm rot="10800000" flipH="1">
            <a:off x="4169664" y="246887"/>
            <a:ext cx="2232960" cy="1726847"/>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3" name="TextBox 2"/>
          <p:cNvSpPr txBox="1"/>
          <p:nvPr/>
        </p:nvSpPr>
        <p:spPr>
          <a:xfrm>
            <a:off x="6078918" y="1779044"/>
            <a:ext cx="1293595" cy="369332"/>
          </a:xfrm>
          <a:prstGeom prst="rect">
            <a:avLst/>
          </a:prstGeom>
          <a:noFill/>
        </p:spPr>
        <p:txBody>
          <a:bodyPr wrap="square" rtlCol="0">
            <a:spAutoFit/>
          </a:bodyPr>
          <a:lstStyle/>
          <a:p>
            <a:r>
              <a:rPr lang="en-US" sz="1800" dirty="0"/>
              <a:t>too much</a:t>
            </a:r>
            <a:endParaRPr lang="en-SG" sz="1800" dirty="0"/>
          </a:p>
        </p:txBody>
      </p:sp>
      <p:sp>
        <p:nvSpPr>
          <p:cNvPr id="27" name="TextBox 26"/>
          <p:cNvSpPr txBox="1"/>
          <p:nvPr/>
        </p:nvSpPr>
        <p:spPr>
          <a:xfrm>
            <a:off x="6060257" y="3071709"/>
            <a:ext cx="1293595" cy="369332"/>
          </a:xfrm>
          <a:prstGeom prst="rect">
            <a:avLst/>
          </a:prstGeom>
          <a:noFill/>
        </p:spPr>
        <p:txBody>
          <a:bodyPr wrap="square" rtlCol="0">
            <a:spAutoFit/>
          </a:bodyPr>
          <a:lstStyle/>
          <a:p>
            <a:r>
              <a:rPr lang="en-US" sz="1800" dirty="0"/>
              <a:t>too little</a:t>
            </a:r>
            <a:endParaRPr lang="en-SG" sz="1800" dirty="0"/>
          </a:p>
        </p:txBody>
      </p:sp>
    </p:spTree>
    <p:extLst>
      <p:ext uri="{BB962C8B-B14F-4D97-AF65-F5344CB8AC3E}">
        <p14:creationId xmlns:p14="http://schemas.microsoft.com/office/powerpoint/2010/main" val="4041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 grpId="0"/>
      <p:bldP spid="2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4F44-6AE5-4730-A491-A48BF244CB11}"/>
              </a:ext>
            </a:extLst>
          </p:cNvPr>
          <p:cNvSpPr>
            <a:spLocks noGrp="1"/>
          </p:cNvSpPr>
          <p:nvPr>
            <p:ph type="title"/>
          </p:nvPr>
        </p:nvSpPr>
        <p:spPr>
          <a:xfrm>
            <a:off x="311700" y="445024"/>
            <a:ext cx="8493972" cy="1301479"/>
          </a:xfrm>
        </p:spPr>
        <p:txBody>
          <a:bodyPr>
            <a:normAutofit/>
          </a:bodyPr>
          <a:lstStyle/>
          <a:p>
            <a:pPr algn="ctr"/>
            <a:r>
              <a:rPr lang="en-US" sz="4800" b="0" i="0" u="none" strike="noStrike" baseline="0" dirty="0">
                <a:latin typeface="URWBookmanL-Ligh"/>
              </a:rPr>
              <a:t>TCP CUBIC</a:t>
            </a:r>
            <a:endParaRPr lang="en-SG" sz="4800" dirty="0"/>
          </a:p>
        </p:txBody>
      </p:sp>
      <p:sp>
        <p:nvSpPr>
          <p:cNvPr id="4" name="TextBox 3">
            <a:extLst>
              <a:ext uri="{FF2B5EF4-FFF2-40B4-BE49-F238E27FC236}">
                <a16:creationId xmlns:a16="http://schemas.microsoft.com/office/drawing/2014/main" id="{F3E2CD93-D608-420F-A5B1-3C8FD4403806}"/>
              </a:ext>
            </a:extLst>
          </p:cNvPr>
          <p:cNvSpPr txBox="1"/>
          <p:nvPr/>
        </p:nvSpPr>
        <p:spPr>
          <a:xfrm>
            <a:off x="873904" y="1549254"/>
            <a:ext cx="7812895" cy="2862322"/>
          </a:xfrm>
          <a:prstGeom prst="rect">
            <a:avLst/>
          </a:prstGeom>
          <a:noFill/>
        </p:spPr>
        <p:txBody>
          <a:bodyPr wrap="square">
            <a:spAutoFit/>
          </a:bodyPr>
          <a:lstStyle/>
          <a:p>
            <a:pPr algn="l"/>
            <a:r>
              <a:rPr lang="en-SG" sz="3600" dirty="0"/>
              <a:t>Sangtae Ha, Injong Rhee, and Lisong Xu. </a:t>
            </a:r>
            <a:r>
              <a:rPr lang="en-SG" sz="3600" i="1" dirty="0"/>
              <a:t>Cubic: a new TCP-friendly high-speed TCP variant</a:t>
            </a:r>
            <a:r>
              <a:rPr lang="en-SG" sz="3600" dirty="0"/>
              <a:t>. ACM SIGOPS operating systems review, 42(5):64–74, 2008.</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48</a:t>
            </a:fld>
            <a:endParaRPr lang="en-US"/>
          </a:p>
        </p:txBody>
      </p:sp>
    </p:spTree>
    <p:extLst>
      <p:ext uri="{BB962C8B-B14F-4D97-AF65-F5344CB8AC3E}">
        <p14:creationId xmlns:p14="http://schemas.microsoft.com/office/powerpoint/2010/main" val="37341093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940" y="713428"/>
            <a:ext cx="8520120" cy="572400"/>
          </a:xfrm>
        </p:spPr>
        <p:txBody>
          <a:bodyPr>
            <a:noAutofit/>
          </a:bodyPr>
          <a:lstStyle/>
          <a:p>
            <a:pPr algn="ctr"/>
            <a:r>
              <a:rPr lang="en-US" sz="4000" dirty="0"/>
              <a:t>Issues with window-based and </a:t>
            </a:r>
            <a:br>
              <a:rPr lang="en-US" sz="4000" dirty="0"/>
            </a:br>
            <a:r>
              <a:rPr lang="en-US" sz="4000" dirty="0"/>
              <a:t>loss-based CC</a:t>
            </a:r>
            <a:endParaRPr lang="en-SG" sz="4000" dirty="0"/>
          </a:p>
        </p:txBody>
      </p:sp>
      <p:sp>
        <p:nvSpPr>
          <p:cNvPr id="4" name="Subtitle 3"/>
          <p:cNvSpPr>
            <a:spLocks noGrp="1"/>
          </p:cNvSpPr>
          <p:nvPr>
            <p:ph type="subTitle"/>
          </p:nvPr>
        </p:nvSpPr>
        <p:spPr>
          <a:xfrm>
            <a:off x="457380" y="1800826"/>
            <a:ext cx="8229240" cy="2982960"/>
          </a:xfrm>
        </p:spPr>
        <p:txBody>
          <a:bodyPr/>
          <a:lstStyle/>
          <a:p>
            <a:pPr marL="457200" indent="-457200">
              <a:buFont typeface="Arial" panose="020B0604020202020204" pitchFamily="34" charset="0"/>
              <a:buChar char="•"/>
            </a:pPr>
            <a:r>
              <a:rPr lang="en-US" sz="3200" dirty="0">
                <a:solidFill>
                  <a:schemeClr val="tx1"/>
                </a:solidFill>
              </a:rPr>
              <a:t>Bursty traffic when ACKs come quickly or ACK aggregation happens</a:t>
            </a:r>
          </a:p>
          <a:p>
            <a:pPr marL="457200" indent="-457200">
              <a:buFont typeface="Arial" panose="020B0604020202020204" pitchFamily="34" charset="0"/>
              <a:buChar char="•"/>
            </a:pPr>
            <a:r>
              <a:rPr lang="en-US" sz="3200" dirty="0">
                <a:solidFill>
                  <a:schemeClr val="tx1"/>
                </a:solidFill>
              </a:rPr>
              <a:t>Under-utilization in lossy networks</a:t>
            </a:r>
          </a:p>
          <a:p>
            <a:pPr marL="457200" indent="-457200">
              <a:buFont typeface="Arial" panose="020B0604020202020204" pitchFamily="34" charset="0"/>
              <a:buChar char="•"/>
            </a:pPr>
            <a:r>
              <a:rPr lang="en-US" sz="3200" dirty="0">
                <a:solidFill>
                  <a:schemeClr val="tx1"/>
                </a:solidFill>
              </a:rPr>
              <a:t>Fill deep buffers → high delay</a:t>
            </a:r>
          </a:p>
          <a:p>
            <a:pPr marL="457200" indent="-457200">
              <a:buFont typeface="Arial" panose="020B0604020202020204" pitchFamily="34" charset="0"/>
              <a:buChar char="•"/>
            </a:pPr>
            <a:r>
              <a:rPr lang="en-US" sz="3200" dirty="0">
                <a:solidFill>
                  <a:schemeClr val="tx1"/>
                </a:solidFill>
              </a:rPr>
              <a:t>Flows can synchronize</a:t>
            </a:r>
          </a:p>
          <a:p>
            <a:pPr marL="114300" indent="0">
              <a:buNone/>
            </a:pPr>
            <a:endParaRPr lang="en-SG" dirty="0"/>
          </a:p>
        </p:txBody>
      </p:sp>
      <p:sp>
        <p:nvSpPr>
          <p:cNvPr id="3" name="Slide Number Placeholder 2"/>
          <p:cNvSpPr>
            <a:spLocks noGrp="1"/>
          </p:cNvSpPr>
          <p:nvPr>
            <p:ph type="sldNum" idx="4294967295"/>
          </p:nvPr>
        </p:nvSpPr>
        <p:spPr>
          <a:xfrm>
            <a:off x="8594725" y="4662488"/>
            <a:ext cx="549275" cy="393700"/>
          </a:xfrm>
        </p:spPr>
        <p:txBody>
          <a:bodyPr/>
          <a:lstStyle/>
          <a:p>
            <a:pPr marL="0" lvl="0" indent="0" algn="r" rtl="0">
              <a:spcBef>
                <a:spcPts val="0"/>
              </a:spcBef>
              <a:spcAft>
                <a:spcPts val="0"/>
              </a:spcAft>
              <a:buNone/>
            </a:pPr>
            <a:fld id="{00000000-1234-1234-1234-123412341234}" type="slidenum">
              <a:rPr lang="en-US" smtClean="0"/>
              <a:t>49</a:t>
            </a:fld>
            <a:endParaRPr lang="en-US"/>
          </a:p>
        </p:txBody>
      </p:sp>
    </p:spTree>
    <p:extLst>
      <p:ext uri="{BB962C8B-B14F-4D97-AF65-F5344CB8AC3E}">
        <p14:creationId xmlns:p14="http://schemas.microsoft.com/office/powerpoint/2010/main" val="372176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1606-6086-4E9E-A38F-D16AD150B5CE}"/>
              </a:ext>
            </a:extLst>
          </p:cNvPr>
          <p:cNvSpPr>
            <a:spLocks noGrp="1"/>
          </p:cNvSpPr>
          <p:nvPr>
            <p:ph type="title"/>
          </p:nvPr>
        </p:nvSpPr>
        <p:spPr>
          <a:xfrm>
            <a:off x="215286" y="437854"/>
            <a:ext cx="8713428" cy="1100312"/>
          </a:xfrm>
        </p:spPr>
        <p:txBody>
          <a:bodyPr>
            <a:normAutofit/>
          </a:bodyPr>
          <a:lstStyle/>
          <a:p>
            <a:pPr algn="ctr"/>
            <a:r>
              <a:rPr lang="en-US" sz="4400" dirty="0"/>
              <a:t>Sending data on the Internet</a:t>
            </a:r>
            <a:endParaRPr lang="en-SG" sz="4400" dirty="0"/>
          </a:p>
        </p:txBody>
      </p:sp>
      <p:sp>
        <p:nvSpPr>
          <p:cNvPr id="3" name="Line 1">
            <a:extLst>
              <a:ext uri="{FF2B5EF4-FFF2-40B4-BE49-F238E27FC236}">
                <a16:creationId xmlns:a16="http://schemas.microsoft.com/office/drawing/2014/main" id="{37C2BA1C-8E8D-4E08-93C8-30B56B184961}"/>
              </a:ext>
            </a:extLst>
          </p:cNvPr>
          <p:cNvSpPr/>
          <p:nvPr/>
        </p:nvSpPr>
        <p:spPr>
          <a:xfrm flipV="1">
            <a:off x="1974888" y="2692800"/>
            <a:ext cx="5491080" cy="43200"/>
          </a:xfrm>
          <a:prstGeom prst="line">
            <a:avLst/>
          </a:prstGeom>
          <a:ln w="63360">
            <a:solidFill>
              <a:srgbClr val="FF0000"/>
            </a:solidFill>
            <a:round/>
          </a:ln>
        </p:spPr>
        <p:style>
          <a:lnRef idx="1">
            <a:schemeClr val="accent1"/>
          </a:lnRef>
          <a:fillRef idx="0">
            <a:schemeClr val="accent1"/>
          </a:fillRef>
          <a:effectRef idx="0">
            <a:schemeClr val="accent1"/>
          </a:effectRef>
          <a:fontRef idx="minor"/>
        </p:style>
      </p:sp>
      <p:sp>
        <p:nvSpPr>
          <p:cNvPr id="4" name="CustomShape 2">
            <a:extLst>
              <a:ext uri="{FF2B5EF4-FFF2-40B4-BE49-F238E27FC236}">
                <a16:creationId xmlns:a16="http://schemas.microsoft.com/office/drawing/2014/main" id="{974C1A1A-2D5F-40A4-B837-40160E3B8AED}"/>
              </a:ext>
            </a:extLst>
          </p:cNvPr>
          <p:cNvSpPr/>
          <p:nvPr/>
        </p:nvSpPr>
        <p:spPr>
          <a:xfrm>
            <a:off x="1015128" y="217872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5" name="CustomShape 3">
            <a:extLst>
              <a:ext uri="{FF2B5EF4-FFF2-40B4-BE49-F238E27FC236}">
                <a16:creationId xmlns:a16="http://schemas.microsoft.com/office/drawing/2014/main" id="{D8BA3E08-E0F8-41D4-9483-FB3C18F9F0DA}"/>
              </a:ext>
            </a:extLst>
          </p:cNvPr>
          <p:cNvSpPr/>
          <p:nvPr/>
        </p:nvSpPr>
        <p:spPr>
          <a:xfrm>
            <a:off x="3140208" y="217872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6" name="CustomShape 4">
            <a:extLst>
              <a:ext uri="{FF2B5EF4-FFF2-40B4-BE49-F238E27FC236}">
                <a16:creationId xmlns:a16="http://schemas.microsoft.com/office/drawing/2014/main" id="{3F65F303-688B-49D3-BEA3-50585C79A72F}"/>
              </a:ext>
            </a:extLst>
          </p:cNvPr>
          <p:cNvSpPr/>
          <p:nvPr/>
        </p:nvSpPr>
        <p:spPr>
          <a:xfrm>
            <a:off x="5265288" y="213516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7" name="CustomShape 5">
            <a:extLst>
              <a:ext uri="{FF2B5EF4-FFF2-40B4-BE49-F238E27FC236}">
                <a16:creationId xmlns:a16="http://schemas.microsoft.com/office/drawing/2014/main" id="{49983B8C-AA2B-4F53-A2CF-2CDB239F9789}"/>
              </a:ext>
            </a:extLst>
          </p:cNvPr>
          <p:cNvSpPr/>
          <p:nvPr/>
        </p:nvSpPr>
        <p:spPr>
          <a:xfrm>
            <a:off x="7465968" y="2135160"/>
            <a:ext cx="959760" cy="111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8" name="CustomShape 7">
            <a:extLst>
              <a:ext uri="{FF2B5EF4-FFF2-40B4-BE49-F238E27FC236}">
                <a16:creationId xmlns:a16="http://schemas.microsoft.com/office/drawing/2014/main" id="{502BE3F4-EFB7-45F8-B2DD-759160093498}"/>
              </a:ext>
            </a:extLst>
          </p:cNvPr>
          <p:cNvSpPr/>
          <p:nvPr/>
        </p:nvSpPr>
        <p:spPr>
          <a:xfrm>
            <a:off x="1165968" y="1347480"/>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dirty="0">
                <a:solidFill>
                  <a:srgbClr val="000000"/>
                </a:solidFill>
                <a:latin typeface="Arial"/>
                <a:ea typeface="Arial"/>
              </a:rPr>
              <a:t>A</a:t>
            </a:r>
            <a:endParaRPr lang="en-IN" sz="4800" b="0" strike="noStrike" spc="-1" dirty="0">
              <a:latin typeface="Arial"/>
            </a:endParaRPr>
          </a:p>
        </p:txBody>
      </p:sp>
      <p:sp>
        <p:nvSpPr>
          <p:cNvPr id="9" name="CustomShape 8">
            <a:extLst>
              <a:ext uri="{FF2B5EF4-FFF2-40B4-BE49-F238E27FC236}">
                <a16:creationId xmlns:a16="http://schemas.microsoft.com/office/drawing/2014/main" id="{3F85E011-45D2-4DA4-950D-655FE85984B6}"/>
              </a:ext>
            </a:extLst>
          </p:cNvPr>
          <p:cNvSpPr/>
          <p:nvPr/>
        </p:nvSpPr>
        <p:spPr>
          <a:xfrm>
            <a:off x="7616808" y="1304280"/>
            <a:ext cx="65808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000000"/>
                </a:solidFill>
                <a:latin typeface="Arial"/>
                <a:ea typeface="Arial"/>
              </a:rPr>
              <a:t>B</a:t>
            </a:r>
            <a:endParaRPr lang="en-IN" sz="4800" b="0" strike="noStrike" spc="-1">
              <a:latin typeface="Arial"/>
            </a:endParaRPr>
          </a:p>
        </p:txBody>
      </p:sp>
      <p:sp>
        <p:nvSpPr>
          <p:cNvPr id="11" name="CustomShape 2">
            <a:extLst>
              <a:ext uri="{FF2B5EF4-FFF2-40B4-BE49-F238E27FC236}">
                <a16:creationId xmlns:a16="http://schemas.microsoft.com/office/drawing/2014/main" id="{8BDF9789-7AD7-4D50-9E78-1DC60AA95708}"/>
              </a:ext>
            </a:extLst>
          </p:cNvPr>
          <p:cNvSpPr/>
          <p:nvPr/>
        </p:nvSpPr>
        <p:spPr>
          <a:xfrm>
            <a:off x="-157482" y="3509782"/>
            <a:ext cx="9458964" cy="230687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US" sz="4800" spc="-1" dirty="0">
                <a:solidFill>
                  <a:srgbClr val="FF0000"/>
                </a:solidFill>
                <a:latin typeface="URWBookmanL-Ligh"/>
                <a:ea typeface="Arial"/>
              </a:rPr>
              <a:t> Why is Distributed </a:t>
            </a:r>
            <a:br>
              <a:rPr lang="en-US" sz="4800" spc="-1" dirty="0">
                <a:solidFill>
                  <a:srgbClr val="FF0000"/>
                </a:solidFill>
                <a:latin typeface="URWBookmanL-Ligh"/>
                <a:ea typeface="Arial"/>
              </a:rPr>
            </a:br>
            <a:r>
              <a:rPr lang="en-US" sz="4800" spc="-1" dirty="0">
                <a:solidFill>
                  <a:srgbClr val="FF0000"/>
                </a:solidFill>
                <a:latin typeface="URWBookmanL-Ligh"/>
                <a:ea typeface="Arial"/>
              </a:rPr>
              <a:t>Congestion Control Hard?</a:t>
            </a:r>
          </a:p>
          <a:p>
            <a:pPr algn="ctr">
              <a:lnSpc>
                <a:spcPct val="100000"/>
              </a:lnSpc>
            </a:pPr>
            <a:endParaRPr lang="en-IN" sz="4800" b="0" strike="noStrike" spc="-1" dirty="0">
              <a:latin typeface="Arial"/>
            </a:endParaRPr>
          </a:p>
        </p:txBody>
      </p:sp>
      <p:sp>
        <p:nvSpPr>
          <p:cNvPr id="10" name="Rectangle 9">
            <a:extLst>
              <a:ext uri="{FF2B5EF4-FFF2-40B4-BE49-F238E27FC236}">
                <a16:creationId xmlns:a16="http://schemas.microsoft.com/office/drawing/2014/main" id="{16039646-EDE8-4F73-B722-4580639E90E8}"/>
              </a:ext>
            </a:extLst>
          </p:cNvPr>
          <p:cNvSpPr/>
          <p:nvPr/>
        </p:nvSpPr>
        <p:spPr>
          <a:xfrm>
            <a:off x="3880326" y="1583209"/>
            <a:ext cx="393192" cy="557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 name="Straight Arrow Connector 12">
            <a:extLst>
              <a:ext uri="{FF2B5EF4-FFF2-40B4-BE49-F238E27FC236}">
                <a16:creationId xmlns:a16="http://schemas.microsoft.com/office/drawing/2014/main" id="{7DCC5B12-324F-4380-A877-989AC687EC7C}"/>
              </a:ext>
            </a:extLst>
          </p:cNvPr>
          <p:cNvCxnSpPr/>
          <p:nvPr/>
        </p:nvCxnSpPr>
        <p:spPr>
          <a:xfrm flipH="1" flipV="1">
            <a:off x="4273518" y="2246481"/>
            <a:ext cx="199008" cy="334998"/>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5" name="CustomShape 7">
            <a:extLst>
              <a:ext uri="{FF2B5EF4-FFF2-40B4-BE49-F238E27FC236}">
                <a16:creationId xmlns:a16="http://schemas.microsoft.com/office/drawing/2014/main" id="{BC40A738-B830-4CEE-AC9F-0B28C1D9391F}"/>
              </a:ext>
            </a:extLst>
          </p:cNvPr>
          <p:cNvSpPr/>
          <p:nvPr/>
        </p:nvSpPr>
        <p:spPr>
          <a:xfrm>
            <a:off x="4273518" y="1634956"/>
            <a:ext cx="2486124" cy="46021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400" strike="noStrike" spc="-1" dirty="0">
                <a:solidFill>
                  <a:srgbClr val="000000"/>
                </a:solidFill>
                <a:latin typeface="Arial"/>
                <a:ea typeface="Arial"/>
              </a:rPr>
              <a:t>buffer</a:t>
            </a:r>
            <a:endParaRPr lang="en-IN" sz="2400" strike="noStrike" spc="-1" dirty="0">
              <a:latin typeface="Arial"/>
            </a:endParaRPr>
          </a:p>
        </p:txBody>
      </p:sp>
      <p:sp>
        <p:nvSpPr>
          <p:cNvPr id="12" name="Slide Number Placeholder 1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14" name="Oval 13">
            <a:extLst>
              <a:ext uri="{FF2B5EF4-FFF2-40B4-BE49-F238E27FC236}">
                <a16:creationId xmlns:a16="http://schemas.microsoft.com/office/drawing/2014/main" id="{7ADFC461-07BE-429E-AEAD-28C6257868D6}"/>
              </a:ext>
            </a:extLst>
          </p:cNvPr>
          <p:cNvSpPr/>
          <p:nvPr/>
        </p:nvSpPr>
        <p:spPr>
          <a:xfrm>
            <a:off x="3880326" y="2571750"/>
            <a:ext cx="1615218" cy="3428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CustomShape 7">
            <a:extLst>
              <a:ext uri="{FF2B5EF4-FFF2-40B4-BE49-F238E27FC236}">
                <a16:creationId xmlns:a16="http://schemas.microsoft.com/office/drawing/2014/main" id="{65994281-B665-415E-A561-5E9CBA91340E}"/>
              </a:ext>
            </a:extLst>
          </p:cNvPr>
          <p:cNvSpPr/>
          <p:nvPr/>
        </p:nvSpPr>
        <p:spPr>
          <a:xfrm>
            <a:off x="3918114" y="2873539"/>
            <a:ext cx="1864854"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pPr>
            <a:r>
              <a:rPr lang="en-US" sz="2400" spc="-1" dirty="0">
                <a:solidFill>
                  <a:srgbClr val="FF0000"/>
                </a:solidFill>
                <a:latin typeface="Arial"/>
                <a:ea typeface="Arial"/>
              </a:rPr>
              <a:t>b</a:t>
            </a:r>
            <a:r>
              <a:rPr lang="en-US" sz="2400" strike="noStrike" spc="-1" dirty="0">
                <a:solidFill>
                  <a:srgbClr val="FF0000"/>
                </a:solidFill>
                <a:latin typeface="Arial"/>
                <a:ea typeface="Arial"/>
              </a:rPr>
              <a:t>ottleneck</a:t>
            </a:r>
            <a:r>
              <a:rPr lang="en-US" sz="2400" spc="-1" dirty="0">
                <a:solidFill>
                  <a:srgbClr val="FF0000"/>
                </a:solidFill>
                <a:latin typeface="Arial"/>
                <a:ea typeface="Arial"/>
              </a:rPr>
              <a:t> </a:t>
            </a:r>
            <a:r>
              <a:rPr lang="en-US" sz="2400" spc="-1" dirty="0">
                <a:solidFill>
                  <a:srgbClr val="FF0000"/>
                </a:solidFill>
                <a:latin typeface="Arial"/>
              </a:rPr>
              <a:t>link</a:t>
            </a:r>
            <a:endParaRPr lang="en-IN" sz="2400" strike="noStrike" spc="-1" dirty="0">
              <a:solidFill>
                <a:srgbClr val="FF0000"/>
              </a:solidFill>
              <a:latin typeface="Arial"/>
            </a:endParaRPr>
          </a:p>
        </p:txBody>
      </p:sp>
    </p:spTree>
    <p:extLst>
      <p:ext uri="{BB962C8B-B14F-4D97-AF65-F5344CB8AC3E}">
        <p14:creationId xmlns:p14="http://schemas.microsoft.com/office/powerpoint/2010/main" val="23185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p:bldP spid="14" grpId="0" animBg="1"/>
      <p:bldP spid="1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4F44-6AE5-4730-A491-A48BF244CB11}"/>
              </a:ext>
            </a:extLst>
          </p:cNvPr>
          <p:cNvSpPr>
            <a:spLocks noGrp="1"/>
          </p:cNvSpPr>
          <p:nvPr>
            <p:ph type="title"/>
          </p:nvPr>
        </p:nvSpPr>
        <p:spPr>
          <a:xfrm>
            <a:off x="311700" y="445024"/>
            <a:ext cx="8493972" cy="1301479"/>
          </a:xfrm>
        </p:spPr>
        <p:txBody>
          <a:bodyPr>
            <a:normAutofit/>
          </a:bodyPr>
          <a:lstStyle/>
          <a:p>
            <a:pPr algn="ctr"/>
            <a:r>
              <a:rPr lang="en-US" sz="4800" b="0" i="0" u="none" strike="noStrike" baseline="0">
                <a:latin typeface="URWBookmanL-Ligh"/>
              </a:rPr>
              <a:t>It’s a Zoo!</a:t>
            </a:r>
            <a:endParaRPr lang="en-SG" sz="4800" dirty="0"/>
          </a:p>
        </p:txBody>
      </p:sp>
      <p:sp>
        <p:nvSpPr>
          <p:cNvPr id="4" name="TextBox 3">
            <a:extLst>
              <a:ext uri="{FF2B5EF4-FFF2-40B4-BE49-F238E27FC236}">
                <a16:creationId xmlns:a16="http://schemas.microsoft.com/office/drawing/2014/main" id="{F3E2CD93-D608-420F-A5B1-3C8FD4403806}"/>
              </a:ext>
            </a:extLst>
          </p:cNvPr>
          <p:cNvSpPr txBox="1"/>
          <p:nvPr/>
        </p:nvSpPr>
        <p:spPr>
          <a:xfrm>
            <a:off x="992777" y="1576686"/>
            <a:ext cx="7498080" cy="2677656"/>
          </a:xfrm>
          <a:prstGeom prst="rect">
            <a:avLst/>
          </a:prstGeom>
          <a:noFill/>
        </p:spPr>
        <p:txBody>
          <a:bodyPr wrap="square">
            <a:spAutoFit/>
          </a:bodyPr>
          <a:lstStyle/>
          <a:p>
            <a:pPr algn="l"/>
            <a:r>
              <a:rPr lang="en-SG" sz="2800" dirty="0"/>
              <a:t>Ayush Mishra, Xiangpeng Sun, Atishya Jain, Sameer Pande, Raj Joshi, and Ben Leong. </a:t>
            </a:r>
            <a:r>
              <a:rPr lang="en-SG" sz="2800" i="1" dirty="0"/>
              <a:t>The great internet TCP congestion control census.</a:t>
            </a:r>
            <a:r>
              <a:rPr lang="en-SG" sz="2800" dirty="0"/>
              <a:t> Proceedings of the ACM on Measurement and Analysis of Computing Systems, 3(3):1–24, 2019.</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50</a:t>
            </a:fld>
            <a:endParaRPr lang="en-US"/>
          </a:p>
        </p:txBody>
      </p:sp>
    </p:spTree>
    <p:extLst>
      <p:ext uri="{BB962C8B-B14F-4D97-AF65-F5344CB8AC3E}">
        <p14:creationId xmlns:p14="http://schemas.microsoft.com/office/powerpoint/2010/main" val="36081184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39B328-CC1B-419A-856E-C351A5849166}"/>
              </a:ext>
            </a:extLst>
          </p:cNvPr>
          <p:cNvPicPr>
            <a:picLocks noChangeAspect="1"/>
          </p:cNvPicPr>
          <p:nvPr/>
        </p:nvPicPr>
        <p:blipFill>
          <a:blip r:embed="rId2"/>
          <a:stretch>
            <a:fillRect/>
          </a:stretch>
        </p:blipFill>
        <p:spPr>
          <a:xfrm>
            <a:off x="847422" y="1082632"/>
            <a:ext cx="8001693" cy="3543607"/>
          </a:xfrm>
          <a:prstGeom prst="rect">
            <a:avLst/>
          </a:prstGeom>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51</a:t>
            </a:fld>
            <a:endParaRPr lang="en-US"/>
          </a:p>
        </p:txBody>
      </p:sp>
    </p:spTree>
    <p:extLst>
      <p:ext uri="{BB962C8B-B14F-4D97-AF65-F5344CB8AC3E}">
        <p14:creationId xmlns:p14="http://schemas.microsoft.com/office/powerpoint/2010/main" val="4255946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5920B41-E99D-4A3D-9E08-5E160A29D1F5}"/>
              </a:ext>
            </a:extLst>
          </p:cNvPr>
          <p:cNvSpPr txBox="1">
            <a:spLocks/>
          </p:cNvSpPr>
          <p:nvPr/>
        </p:nvSpPr>
        <p:spPr>
          <a:xfrm>
            <a:off x="850392" y="1207009"/>
            <a:ext cx="7763256" cy="2057399"/>
          </a:xfrm>
          <a:prstGeom prst="rect">
            <a:avLst/>
          </a:prstGeom>
          <a:noFill/>
          <a:ln>
            <a:noFill/>
          </a:ln>
        </p:spPr>
        <p:txBody>
          <a:bodyPr spcFirstLastPara="1" wrap="square" lIns="91425" tIns="91425" rIns="91425" bIns="91425" anchor="t" anchorCtr="0">
            <a:normAutofit fontScale="8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br>
              <a:rPr lang="en-US" sz="2400" dirty="0">
                <a:latin typeface="Footlight MT Light" panose="0204060206030A020304" pitchFamily="18" charset="0"/>
              </a:rPr>
            </a:br>
            <a:r>
              <a:rPr lang="en-US" sz="4900" dirty="0">
                <a:solidFill>
                  <a:srgbClr val="000000"/>
                </a:solidFill>
              </a:rPr>
              <a:t>Conducted a Congestion Control Census among the 20,000 most popular websites* on the Internet</a:t>
            </a:r>
            <a:r>
              <a:rPr lang="en-US" dirty="0">
                <a:solidFill>
                  <a:srgbClr val="000000"/>
                </a:solidFill>
              </a:rPr>
              <a:t>.</a:t>
            </a:r>
          </a:p>
        </p:txBody>
      </p:sp>
      <p:sp>
        <p:nvSpPr>
          <p:cNvPr id="4" name="TextBox 3">
            <a:extLst>
              <a:ext uri="{FF2B5EF4-FFF2-40B4-BE49-F238E27FC236}">
                <a16:creationId xmlns:a16="http://schemas.microsoft.com/office/drawing/2014/main" id="{67CCCF96-56DF-4AF0-BEB1-047AAA83878A}"/>
              </a:ext>
            </a:extLst>
          </p:cNvPr>
          <p:cNvSpPr txBox="1"/>
          <p:nvPr/>
        </p:nvSpPr>
        <p:spPr>
          <a:xfrm>
            <a:off x="2394526" y="3822145"/>
            <a:ext cx="5076122" cy="892552"/>
          </a:xfrm>
          <a:prstGeom prst="rect">
            <a:avLst/>
          </a:prstGeom>
          <a:noFill/>
        </p:spPr>
        <p:txBody>
          <a:bodyPr wrap="square" rtlCol="0">
            <a:spAutoFit/>
          </a:bodyPr>
          <a:lstStyle/>
          <a:p>
            <a:pPr algn="ctr"/>
            <a:r>
              <a:rPr lang="en-US" sz="2600" dirty="0"/>
              <a:t>* According to their Alexa 2019 rankings</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52</a:t>
            </a:fld>
            <a:endParaRPr lang="en-US"/>
          </a:p>
        </p:txBody>
      </p:sp>
    </p:spTree>
    <p:extLst>
      <p:ext uri="{BB962C8B-B14F-4D97-AF65-F5344CB8AC3E}">
        <p14:creationId xmlns:p14="http://schemas.microsoft.com/office/powerpoint/2010/main" val="2213204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1"/>
          <p:cNvSpPr txBox="1"/>
          <p:nvPr/>
        </p:nvSpPr>
        <p:spPr>
          <a:xfrm>
            <a:off x="311940" y="1115685"/>
            <a:ext cx="8520120" cy="2912130"/>
          </a:xfrm>
          <a:prstGeom prst="rect">
            <a:avLst/>
          </a:prstGeom>
          <a:noFill/>
          <a:ln>
            <a:noFill/>
          </a:ln>
        </p:spPr>
        <p:txBody>
          <a:bodyPr tIns="91440" bIns="91440" anchor="b">
            <a:normAutofit fontScale="70000" lnSpcReduction="20000"/>
          </a:bodyPr>
          <a:lstStyle/>
          <a:p>
            <a:pPr algn="ctr">
              <a:lnSpc>
                <a:spcPct val="100000"/>
              </a:lnSpc>
              <a:tabLst>
                <a:tab pos="0" algn="l"/>
              </a:tabLst>
            </a:pPr>
            <a:r>
              <a:rPr lang="en-US" sz="9600" b="0" strike="noStrike" spc="-1" dirty="0">
                <a:solidFill>
                  <a:srgbClr val="000000"/>
                </a:solidFill>
                <a:latin typeface="Arial"/>
                <a:ea typeface="Arial"/>
              </a:rPr>
              <a:t>How do we know which TCP variant is running on a server??</a:t>
            </a:r>
            <a:endParaRPr lang="en-IN" sz="9600" b="0" strike="noStrike" spc="-1" dirty="0">
              <a:solidFill>
                <a:srgbClr val="000000"/>
              </a:solidFill>
              <a:latin typeface="Arial"/>
            </a:endParaRPr>
          </a:p>
        </p:txBody>
      </p:sp>
      <p:sp>
        <p:nvSpPr>
          <p:cNvPr id="249"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8B38F6BA-B95E-4D87-8D84-71D4CCC34CCC}" type="slidenum">
              <a:rPr lang="en-US" sz="1000" b="0" strike="noStrike" spc="-1">
                <a:solidFill>
                  <a:srgbClr val="595959"/>
                </a:solidFill>
                <a:latin typeface="Arial"/>
                <a:ea typeface="Arial"/>
              </a:rPr>
              <a:t>53</a:t>
            </a:fld>
            <a:endParaRPr lang="en-IN" sz="1000" b="0" strike="noStrike" spc="-1">
              <a:latin typeface="Times New Roman"/>
            </a:endParaRPr>
          </a:p>
        </p:txBody>
      </p:sp>
    </p:spTree>
    <p:extLst>
      <p:ext uri="{BB962C8B-B14F-4D97-AF65-F5344CB8AC3E}">
        <p14:creationId xmlns:p14="http://schemas.microsoft.com/office/powerpoint/2010/main" val="27666707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1"/>
          <p:cNvSpPr txBox="1"/>
          <p:nvPr/>
        </p:nvSpPr>
        <p:spPr>
          <a:xfrm>
            <a:off x="311940" y="256194"/>
            <a:ext cx="8520120" cy="1252611"/>
          </a:xfrm>
          <a:prstGeom prst="rect">
            <a:avLst/>
          </a:prstGeom>
          <a:noFill/>
          <a:ln>
            <a:noFill/>
          </a:ln>
        </p:spPr>
        <p:txBody>
          <a:bodyPr tIns="91440" bIns="91440" anchor="b">
            <a:normAutofit fontScale="85000" lnSpcReduction="20000"/>
          </a:bodyPr>
          <a:lstStyle/>
          <a:p>
            <a:pPr algn="ctr">
              <a:lnSpc>
                <a:spcPct val="100000"/>
              </a:lnSpc>
              <a:tabLst>
                <a:tab pos="0" algn="l"/>
              </a:tabLst>
            </a:pPr>
            <a:r>
              <a:rPr lang="en-US" sz="9600" b="0" strike="noStrike" spc="-1" dirty="0">
                <a:solidFill>
                  <a:srgbClr val="000000"/>
                </a:solidFill>
                <a:latin typeface="Arial"/>
              </a:rPr>
              <a:t>Key idea:</a:t>
            </a:r>
            <a:endParaRPr lang="en-IN" sz="9600" b="0" strike="noStrike" spc="-1" dirty="0">
              <a:solidFill>
                <a:srgbClr val="000000"/>
              </a:solidFill>
              <a:latin typeface="Arial"/>
            </a:endParaRPr>
          </a:p>
        </p:txBody>
      </p:sp>
      <p:sp>
        <p:nvSpPr>
          <p:cNvPr id="249"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8B38F6BA-B95E-4D87-8D84-71D4CCC34CCC}" type="slidenum">
              <a:rPr lang="en-US" sz="1000" b="0" strike="noStrike" spc="-1">
                <a:solidFill>
                  <a:srgbClr val="595959"/>
                </a:solidFill>
                <a:latin typeface="Arial"/>
                <a:ea typeface="Arial"/>
              </a:rPr>
              <a:t>54</a:t>
            </a:fld>
            <a:endParaRPr lang="en-IN" sz="1000" b="0" strike="noStrike" spc="-1">
              <a:latin typeface="Times New Roman"/>
            </a:endParaRPr>
          </a:p>
        </p:txBody>
      </p:sp>
      <p:sp>
        <p:nvSpPr>
          <p:cNvPr id="5" name="TextShape 1">
            <a:extLst>
              <a:ext uri="{FF2B5EF4-FFF2-40B4-BE49-F238E27FC236}">
                <a16:creationId xmlns:a16="http://schemas.microsoft.com/office/drawing/2014/main" id="{505B225D-2942-4240-821C-2FDB0E4C5180}"/>
              </a:ext>
            </a:extLst>
          </p:cNvPr>
          <p:cNvSpPr txBox="1"/>
          <p:nvPr/>
        </p:nvSpPr>
        <p:spPr>
          <a:xfrm>
            <a:off x="603504" y="1707042"/>
            <a:ext cx="7731732" cy="1252611"/>
          </a:xfrm>
          <a:prstGeom prst="rect">
            <a:avLst/>
          </a:prstGeom>
          <a:noFill/>
          <a:ln>
            <a:noFill/>
          </a:ln>
        </p:spPr>
        <p:txBody>
          <a:bodyPr tIns="91440" bIns="91440" anchor="b">
            <a:normAutofit fontScale="40000" lnSpcReduction="20000"/>
          </a:bodyPr>
          <a:lstStyle/>
          <a:p>
            <a:pPr algn="ctr">
              <a:lnSpc>
                <a:spcPct val="100000"/>
              </a:lnSpc>
              <a:tabLst>
                <a:tab pos="0" algn="l"/>
              </a:tabLst>
            </a:pPr>
            <a:r>
              <a:rPr lang="en-US" sz="9600" b="0" strike="noStrike" spc="-1" dirty="0">
                <a:solidFill>
                  <a:srgbClr val="000000"/>
                </a:solidFill>
                <a:latin typeface="Arial"/>
              </a:rPr>
              <a:t>Different variants react differently to different network variations!</a:t>
            </a:r>
            <a:endParaRPr lang="en-IN" sz="9600" b="0" strike="noStrike" spc="-1" dirty="0">
              <a:solidFill>
                <a:srgbClr val="000000"/>
              </a:solidFill>
              <a:latin typeface="Arial"/>
            </a:endParaRPr>
          </a:p>
        </p:txBody>
      </p:sp>
      <p:sp>
        <p:nvSpPr>
          <p:cNvPr id="6" name="TextShape 1">
            <a:extLst>
              <a:ext uri="{FF2B5EF4-FFF2-40B4-BE49-F238E27FC236}">
                <a16:creationId xmlns:a16="http://schemas.microsoft.com/office/drawing/2014/main" id="{5F8012A1-FDFA-46AA-9765-83496D9767FD}"/>
              </a:ext>
            </a:extLst>
          </p:cNvPr>
          <p:cNvSpPr txBox="1"/>
          <p:nvPr/>
        </p:nvSpPr>
        <p:spPr>
          <a:xfrm>
            <a:off x="3800856" y="3355848"/>
            <a:ext cx="5031204" cy="917493"/>
          </a:xfrm>
          <a:prstGeom prst="rect">
            <a:avLst/>
          </a:prstGeom>
          <a:noFill/>
          <a:ln>
            <a:noFill/>
          </a:ln>
        </p:spPr>
        <p:txBody>
          <a:bodyPr tIns="91440" bIns="91440" anchor="b">
            <a:normAutofit fontScale="62500" lnSpcReduction="20000"/>
          </a:bodyPr>
          <a:lstStyle/>
          <a:p>
            <a:pPr algn="ctr">
              <a:lnSpc>
                <a:spcPct val="100000"/>
              </a:lnSpc>
              <a:tabLst>
                <a:tab pos="0" algn="l"/>
              </a:tabLst>
            </a:pPr>
            <a:r>
              <a:rPr lang="en-US" sz="9600" spc="-1" dirty="0"/>
              <a:t>“</a:t>
            </a:r>
            <a:r>
              <a:rPr lang="en-US" sz="9600" b="0" strike="noStrike" spc="-1" dirty="0">
                <a:solidFill>
                  <a:srgbClr val="000000"/>
                </a:solidFill>
                <a:latin typeface="Arial"/>
              </a:rPr>
              <a:t>Fingerprint”</a:t>
            </a:r>
            <a:endParaRPr lang="en-IN" sz="9600" b="0" strike="noStrike" spc="-1" dirty="0">
              <a:solidFill>
                <a:srgbClr val="000000"/>
              </a:solidFill>
              <a:latin typeface="Arial"/>
            </a:endParaRPr>
          </a:p>
        </p:txBody>
      </p:sp>
    </p:spTree>
    <p:extLst>
      <p:ext uri="{BB962C8B-B14F-4D97-AF65-F5344CB8AC3E}">
        <p14:creationId xmlns:p14="http://schemas.microsoft.com/office/powerpoint/2010/main" val="414047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extShape 1"/>
          <p:cNvSpPr txBox="1"/>
          <p:nvPr/>
        </p:nvSpPr>
        <p:spPr>
          <a:xfrm>
            <a:off x="325260" y="203408"/>
            <a:ext cx="8493480" cy="1301040"/>
          </a:xfrm>
          <a:prstGeom prst="rect">
            <a:avLst/>
          </a:prstGeom>
          <a:noFill/>
          <a:ln>
            <a:noFill/>
          </a:ln>
        </p:spPr>
        <p:txBody>
          <a:bodyPr tIns="91440" bIns="91440">
            <a:noAutofit/>
          </a:bodyPr>
          <a:lstStyle/>
          <a:p>
            <a:pPr algn="ctr">
              <a:lnSpc>
                <a:spcPct val="100000"/>
              </a:lnSpc>
            </a:pPr>
            <a:r>
              <a:rPr lang="en-US" sz="5400" b="0" strike="noStrike" spc="-1" dirty="0">
                <a:solidFill>
                  <a:srgbClr val="000000"/>
                </a:solidFill>
                <a:latin typeface="URWBookmanL-Ligh"/>
                <a:ea typeface="Arial"/>
              </a:rPr>
              <a:t>Why is it still hard?</a:t>
            </a:r>
            <a:endParaRPr lang="en-IN" sz="5400" b="0" strike="noStrike" spc="-1" dirty="0">
              <a:solidFill>
                <a:srgbClr val="000000"/>
              </a:solidFill>
              <a:latin typeface="Arial"/>
            </a:endParaRPr>
          </a:p>
        </p:txBody>
      </p:sp>
      <p:sp>
        <p:nvSpPr>
          <p:cNvPr id="358"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DA142693-940F-4E78-A3B7-E401451E0986}" type="slidenum">
              <a:rPr lang="en-US" sz="1000" b="0" strike="noStrike" spc="-1">
                <a:solidFill>
                  <a:srgbClr val="595959"/>
                </a:solidFill>
                <a:latin typeface="Arial"/>
                <a:ea typeface="Arial"/>
              </a:rPr>
              <a:t>55</a:t>
            </a:fld>
            <a:endParaRPr lang="en-IN" sz="1000" b="0" strike="noStrike" spc="-1">
              <a:latin typeface="Times New Roman"/>
            </a:endParaRPr>
          </a:p>
        </p:txBody>
      </p:sp>
      <p:sp>
        <p:nvSpPr>
          <p:cNvPr id="359" name="CustomShape 3"/>
          <p:cNvSpPr/>
          <p:nvPr/>
        </p:nvSpPr>
        <p:spPr>
          <a:xfrm>
            <a:off x="1011600" y="1420091"/>
            <a:ext cx="7278120" cy="310708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743310" indent="-742950">
              <a:buFont typeface="+mj-lt"/>
              <a:buAutoNum type="arabicPeriod"/>
            </a:pPr>
            <a:r>
              <a:rPr lang="en-US" sz="2800" spc="-1" dirty="0">
                <a:ea typeface="Arial"/>
              </a:rPr>
              <a:t>Isolating the Internet’s network dynamics</a:t>
            </a:r>
          </a:p>
          <a:p>
            <a:pPr marL="743310" indent="-742950">
              <a:buFont typeface="+mj-lt"/>
              <a:buAutoNum type="arabicPeriod"/>
            </a:pPr>
            <a:r>
              <a:rPr lang="en-US" sz="2800" spc="-1" dirty="0">
                <a:ea typeface="Arial"/>
              </a:rPr>
              <a:t>Extracting a common feature from a variety of congestion control algorithm</a:t>
            </a:r>
          </a:p>
          <a:p>
            <a:pPr marL="743310" indent="-742950">
              <a:buFont typeface="+mj-lt"/>
              <a:buAutoNum type="arabicPeriod"/>
            </a:pPr>
            <a:r>
              <a:rPr lang="en-US" sz="2800" spc="-1" dirty="0">
                <a:ea typeface="Arial"/>
              </a:rPr>
              <a:t>Identifying congestion control algorithm behavior within short HTTP page downloads</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55</a:t>
            </a:fld>
            <a:endParaRPr lang="en-US"/>
          </a:p>
        </p:txBody>
      </p:sp>
    </p:spTree>
    <p:extLst>
      <p:ext uri="{BB962C8B-B14F-4D97-AF65-F5344CB8AC3E}">
        <p14:creationId xmlns:p14="http://schemas.microsoft.com/office/powerpoint/2010/main" val="2886711945"/>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with low confidence">
            <a:extLst>
              <a:ext uri="{FF2B5EF4-FFF2-40B4-BE49-F238E27FC236}">
                <a16:creationId xmlns:a16="http://schemas.microsoft.com/office/drawing/2014/main" id="{F352EEEF-82F0-45D5-8017-9E17B2983B28}"/>
              </a:ext>
            </a:extLst>
          </p:cNvPr>
          <p:cNvPicPr>
            <a:picLocks noChangeAspect="1"/>
          </p:cNvPicPr>
          <p:nvPr/>
        </p:nvPicPr>
        <p:blipFill>
          <a:blip r:embed="rId2"/>
          <a:stretch>
            <a:fillRect/>
          </a:stretch>
        </p:blipFill>
        <p:spPr>
          <a:xfrm>
            <a:off x="1338262" y="172212"/>
            <a:ext cx="6467475" cy="2019300"/>
          </a:xfrm>
          <a:prstGeom prst="rect">
            <a:avLst/>
          </a:prstGeom>
        </p:spPr>
      </p:pic>
      <p:pic>
        <p:nvPicPr>
          <p:cNvPr id="8" name="Picture 7" descr="A picture containing text, hanger&#10;&#10;Description automatically generated">
            <a:extLst>
              <a:ext uri="{FF2B5EF4-FFF2-40B4-BE49-F238E27FC236}">
                <a16:creationId xmlns:a16="http://schemas.microsoft.com/office/drawing/2014/main" id="{4A048BBB-1034-4FC7-9393-7CFA1E38A0A9}"/>
              </a:ext>
            </a:extLst>
          </p:cNvPr>
          <p:cNvPicPr>
            <a:picLocks noChangeAspect="1"/>
          </p:cNvPicPr>
          <p:nvPr/>
        </p:nvPicPr>
        <p:blipFill>
          <a:blip r:embed="rId3"/>
          <a:stretch>
            <a:fillRect/>
          </a:stretch>
        </p:blipFill>
        <p:spPr>
          <a:xfrm>
            <a:off x="881061" y="2434590"/>
            <a:ext cx="7381875" cy="2286000"/>
          </a:xfrm>
          <a:prstGeom prst="rect">
            <a:avLst/>
          </a:prstGeom>
        </p:spPr>
      </p:pic>
    </p:spTree>
    <p:extLst>
      <p:ext uri="{BB962C8B-B14F-4D97-AF65-F5344CB8AC3E}">
        <p14:creationId xmlns:p14="http://schemas.microsoft.com/office/powerpoint/2010/main" val="142469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6DC9D0E-A363-4E74-9645-E1DB66FB55C4}"/>
              </a:ext>
            </a:extLst>
          </p:cNvPr>
          <p:cNvSpPr/>
          <p:nvPr/>
        </p:nvSpPr>
        <p:spPr>
          <a:xfrm rot="935651">
            <a:off x="956344" y="4869809"/>
            <a:ext cx="3466751" cy="13212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5" name="Picture 4" descr="A close up of text on a black background&#10;&#10;Description automatically generated">
            <a:extLst>
              <a:ext uri="{FF2B5EF4-FFF2-40B4-BE49-F238E27FC236}">
                <a16:creationId xmlns:a16="http://schemas.microsoft.com/office/drawing/2014/main" id="{8FF6B58C-AFAD-4BD9-851C-FC6E93FA3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436" y="2316923"/>
            <a:ext cx="4916342" cy="6555123"/>
          </a:xfrm>
          <a:prstGeom prst="rect">
            <a:avLst/>
          </a:prstGeom>
        </p:spPr>
      </p:pic>
      <p:sp>
        <p:nvSpPr>
          <p:cNvPr id="7" name="TextBox 6">
            <a:extLst>
              <a:ext uri="{FF2B5EF4-FFF2-40B4-BE49-F238E27FC236}">
                <a16:creationId xmlns:a16="http://schemas.microsoft.com/office/drawing/2014/main" id="{BCB48548-2ABA-4AD4-86AE-0EB32FEBF2DF}"/>
              </a:ext>
            </a:extLst>
          </p:cNvPr>
          <p:cNvSpPr txBox="1"/>
          <p:nvPr/>
        </p:nvSpPr>
        <p:spPr>
          <a:xfrm>
            <a:off x="3786491" y="3153006"/>
            <a:ext cx="1447101" cy="265457"/>
          </a:xfrm>
          <a:prstGeom prst="rect">
            <a:avLst/>
          </a:prstGeom>
          <a:noFill/>
        </p:spPr>
        <p:txBody>
          <a:bodyPr wrap="square" rtlCol="0">
            <a:spAutoFit/>
          </a:bodyPr>
          <a:lstStyle/>
          <a:p>
            <a:pPr algn="ctr"/>
            <a:r>
              <a:rPr lang="en-US" sz="1125" dirty="0">
                <a:latin typeface="Calibri" panose="020F0502020204030204" pitchFamily="34" charset="0"/>
                <a:cs typeface="Calibri" panose="020F0502020204030204" pitchFamily="34" charset="0"/>
              </a:rPr>
              <a:t>Gordon</a:t>
            </a:r>
          </a:p>
        </p:txBody>
      </p:sp>
      <p:sp>
        <p:nvSpPr>
          <p:cNvPr id="8" name="TextBox 7">
            <a:extLst>
              <a:ext uri="{FF2B5EF4-FFF2-40B4-BE49-F238E27FC236}">
                <a16:creationId xmlns:a16="http://schemas.microsoft.com/office/drawing/2014/main" id="{97256352-9EEB-4E19-9674-F0A6D357A0F9}"/>
              </a:ext>
            </a:extLst>
          </p:cNvPr>
          <p:cNvSpPr txBox="1"/>
          <p:nvPr/>
        </p:nvSpPr>
        <p:spPr>
          <a:xfrm>
            <a:off x="10613" y="3145709"/>
            <a:ext cx="1447101" cy="438582"/>
          </a:xfrm>
          <a:prstGeom prst="rect">
            <a:avLst/>
          </a:prstGeom>
          <a:noFill/>
        </p:spPr>
        <p:txBody>
          <a:bodyPr wrap="square" rtlCol="0">
            <a:spAutoFit/>
          </a:bodyPr>
          <a:lstStyle/>
          <a:p>
            <a:pPr algn="ctr"/>
            <a:r>
              <a:rPr lang="en-US" sz="1125" dirty="0">
                <a:latin typeface="Calibri" panose="020F0502020204030204" pitchFamily="34" charset="0"/>
                <a:cs typeface="Calibri" panose="020F0502020204030204" pitchFamily="34" charset="0"/>
              </a:rPr>
              <a:t>Remote </a:t>
            </a:r>
          </a:p>
          <a:p>
            <a:pPr algn="ctr"/>
            <a:r>
              <a:rPr lang="en-US" sz="1125" dirty="0">
                <a:latin typeface="Calibri" panose="020F0502020204030204" pitchFamily="34" charset="0"/>
                <a:cs typeface="Calibri" panose="020F0502020204030204" pitchFamily="34" charset="0"/>
              </a:rPr>
              <a:t>Server</a:t>
            </a:r>
          </a:p>
        </p:txBody>
      </p:sp>
      <p:cxnSp>
        <p:nvCxnSpPr>
          <p:cNvPr id="11" name="Straight Arrow Connector 10">
            <a:extLst>
              <a:ext uri="{FF2B5EF4-FFF2-40B4-BE49-F238E27FC236}">
                <a16:creationId xmlns:a16="http://schemas.microsoft.com/office/drawing/2014/main" id="{244704D1-735A-4C1C-A635-65B1D36E16B0}"/>
              </a:ext>
            </a:extLst>
          </p:cNvPr>
          <p:cNvCxnSpPr/>
          <p:nvPr/>
        </p:nvCxnSpPr>
        <p:spPr>
          <a:xfrm>
            <a:off x="6449037" y="3422708"/>
            <a:ext cx="2066313"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79BFEE06-D9BA-41AC-9242-CD162BC22498}"/>
              </a:ext>
            </a:extLst>
          </p:cNvPr>
          <p:cNvCxnSpPr>
            <a:cxnSpLocks/>
          </p:cNvCxnSpPr>
          <p:nvPr/>
        </p:nvCxnSpPr>
        <p:spPr>
          <a:xfrm flipV="1">
            <a:off x="6449037" y="1623271"/>
            <a:ext cx="0" cy="1799438"/>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32A4ABFF-EA19-4198-957A-718CE1A94768}"/>
              </a:ext>
            </a:extLst>
          </p:cNvPr>
          <p:cNvSpPr txBox="1"/>
          <p:nvPr/>
        </p:nvSpPr>
        <p:spPr>
          <a:xfrm rot="16200000">
            <a:off x="5838740" y="2325708"/>
            <a:ext cx="795361" cy="265457"/>
          </a:xfrm>
          <a:prstGeom prst="rect">
            <a:avLst/>
          </a:prstGeom>
          <a:noFill/>
        </p:spPr>
        <p:txBody>
          <a:bodyPr wrap="square" rtlCol="0">
            <a:spAutoFit/>
          </a:bodyPr>
          <a:lstStyle/>
          <a:p>
            <a:r>
              <a:rPr lang="en-US" sz="1125" dirty="0">
                <a:latin typeface="Calibri" panose="020F0502020204030204" pitchFamily="34" charset="0"/>
                <a:cs typeface="Calibri" panose="020F0502020204030204" pitchFamily="34" charset="0"/>
              </a:rPr>
              <a:t>cwnd</a:t>
            </a:r>
          </a:p>
        </p:txBody>
      </p:sp>
      <p:sp>
        <p:nvSpPr>
          <p:cNvPr id="18" name="TextBox 17">
            <a:extLst>
              <a:ext uri="{FF2B5EF4-FFF2-40B4-BE49-F238E27FC236}">
                <a16:creationId xmlns:a16="http://schemas.microsoft.com/office/drawing/2014/main" id="{29402A26-490E-4D38-BE44-B3B79922D5ED}"/>
              </a:ext>
            </a:extLst>
          </p:cNvPr>
          <p:cNvSpPr txBox="1"/>
          <p:nvPr/>
        </p:nvSpPr>
        <p:spPr>
          <a:xfrm>
            <a:off x="7299473" y="3503834"/>
            <a:ext cx="795361" cy="265457"/>
          </a:xfrm>
          <a:prstGeom prst="rect">
            <a:avLst/>
          </a:prstGeom>
          <a:noFill/>
        </p:spPr>
        <p:txBody>
          <a:bodyPr wrap="square" rtlCol="0">
            <a:spAutoFit/>
          </a:bodyPr>
          <a:lstStyle/>
          <a:p>
            <a:r>
              <a:rPr lang="en-US" sz="1125" dirty="0">
                <a:latin typeface="Calibri" panose="020F0502020204030204" pitchFamily="34" charset="0"/>
                <a:cs typeface="Calibri" panose="020F0502020204030204" pitchFamily="34" charset="0"/>
              </a:rPr>
              <a:t>RTT</a:t>
            </a:r>
          </a:p>
        </p:txBody>
      </p:sp>
      <p:sp>
        <p:nvSpPr>
          <p:cNvPr id="23" name="Oval 22">
            <a:extLst>
              <a:ext uri="{FF2B5EF4-FFF2-40B4-BE49-F238E27FC236}">
                <a16:creationId xmlns:a16="http://schemas.microsoft.com/office/drawing/2014/main" id="{39E796EE-A23F-4503-BA5D-67BCD7316709}"/>
              </a:ext>
            </a:extLst>
          </p:cNvPr>
          <p:cNvSpPr/>
          <p:nvPr/>
        </p:nvSpPr>
        <p:spPr>
          <a:xfrm>
            <a:off x="6662959" y="3257432"/>
            <a:ext cx="81793" cy="8415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10" name="Picture 9">
            <a:extLst>
              <a:ext uri="{FF2B5EF4-FFF2-40B4-BE49-F238E27FC236}">
                <a16:creationId xmlns:a16="http://schemas.microsoft.com/office/drawing/2014/main" id="{D325EB36-F213-4204-A0A2-B13051D7C151}"/>
              </a:ext>
            </a:extLst>
          </p:cNvPr>
          <p:cNvPicPr>
            <a:picLocks noChangeAspect="1"/>
          </p:cNvPicPr>
          <p:nvPr/>
        </p:nvPicPr>
        <p:blipFill>
          <a:blip r:embed="rId4"/>
          <a:stretch>
            <a:fillRect/>
          </a:stretch>
        </p:blipFill>
        <p:spPr>
          <a:xfrm>
            <a:off x="447149" y="2269439"/>
            <a:ext cx="608290" cy="882906"/>
          </a:xfrm>
          <a:prstGeom prst="rect">
            <a:avLst/>
          </a:prstGeom>
        </p:spPr>
      </p:pic>
      <p:pic>
        <p:nvPicPr>
          <p:cNvPr id="32" name="Picture 31">
            <a:extLst>
              <a:ext uri="{FF2B5EF4-FFF2-40B4-BE49-F238E27FC236}">
                <a16:creationId xmlns:a16="http://schemas.microsoft.com/office/drawing/2014/main" id="{0F57CB49-890E-40D0-B11D-48ADFF3D5CA2}"/>
              </a:ext>
            </a:extLst>
          </p:cNvPr>
          <p:cNvPicPr>
            <a:picLocks noChangeAspect="1"/>
          </p:cNvPicPr>
          <p:nvPr/>
        </p:nvPicPr>
        <p:blipFill>
          <a:blip r:embed="rId4"/>
          <a:stretch>
            <a:fillRect/>
          </a:stretch>
        </p:blipFill>
        <p:spPr>
          <a:xfrm>
            <a:off x="4186119" y="2297642"/>
            <a:ext cx="608290" cy="882906"/>
          </a:xfrm>
          <a:prstGeom prst="rect">
            <a:avLst/>
          </a:prstGeom>
        </p:spPr>
      </p:pic>
      <p:pic>
        <p:nvPicPr>
          <p:cNvPr id="1026" name="Picture 2">
            <a:extLst>
              <a:ext uri="{FF2B5EF4-FFF2-40B4-BE49-F238E27FC236}">
                <a16:creationId xmlns:a16="http://schemas.microsoft.com/office/drawing/2014/main" id="{D610A14F-9065-4359-B391-5A2810AEA4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445" y="2514748"/>
            <a:ext cx="273845" cy="27384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D9C5B17B-723A-4023-92E0-8F70E594399F}"/>
              </a:ext>
            </a:extLst>
          </p:cNvPr>
          <p:cNvSpPr/>
          <p:nvPr/>
        </p:nvSpPr>
        <p:spPr>
          <a:xfrm rot="1126418">
            <a:off x="1399463" y="4536281"/>
            <a:ext cx="2889116" cy="13276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Rectangle 13">
            <a:extLst>
              <a:ext uri="{FF2B5EF4-FFF2-40B4-BE49-F238E27FC236}">
                <a16:creationId xmlns:a16="http://schemas.microsoft.com/office/drawing/2014/main" id="{8D45A8E6-1F71-436D-B9F3-2FB6C2BEFC6D}"/>
              </a:ext>
            </a:extLst>
          </p:cNvPr>
          <p:cNvSpPr/>
          <p:nvPr/>
        </p:nvSpPr>
        <p:spPr>
          <a:xfrm>
            <a:off x="1889598" y="2458437"/>
            <a:ext cx="1822776" cy="1393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 name="Rectangle 14">
            <a:extLst>
              <a:ext uri="{FF2B5EF4-FFF2-40B4-BE49-F238E27FC236}">
                <a16:creationId xmlns:a16="http://schemas.microsoft.com/office/drawing/2014/main" id="{4E437AEB-F4CF-4BBB-B855-E72A0C80054B}"/>
              </a:ext>
            </a:extLst>
          </p:cNvPr>
          <p:cNvSpPr/>
          <p:nvPr/>
        </p:nvSpPr>
        <p:spPr>
          <a:xfrm>
            <a:off x="1619655" y="2458437"/>
            <a:ext cx="195826" cy="1393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 name="Rectangle 15">
            <a:extLst>
              <a:ext uri="{FF2B5EF4-FFF2-40B4-BE49-F238E27FC236}">
                <a16:creationId xmlns:a16="http://schemas.microsoft.com/office/drawing/2014/main" id="{8E8DEA59-5162-4C11-9072-A51B137E9E71}"/>
              </a:ext>
            </a:extLst>
          </p:cNvPr>
          <p:cNvSpPr/>
          <p:nvPr/>
        </p:nvSpPr>
        <p:spPr>
          <a:xfrm>
            <a:off x="3786491" y="2458437"/>
            <a:ext cx="245117" cy="1393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 name="Rectangle 18">
            <a:extLst>
              <a:ext uri="{FF2B5EF4-FFF2-40B4-BE49-F238E27FC236}">
                <a16:creationId xmlns:a16="http://schemas.microsoft.com/office/drawing/2014/main" id="{B7E0082E-7555-4F83-BA02-E159516643CB}"/>
              </a:ext>
            </a:extLst>
          </p:cNvPr>
          <p:cNvSpPr/>
          <p:nvPr/>
        </p:nvSpPr>
        <p:spPr>
          <a:xfrm>
            <a:off x="1247573" y="2458436"/>
            <a:ext cx="334021" cy="1597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0" name="Rectangle 19">
            <a:extLst>
              <a:ext uri="{FF2B5EF4-FFF2-40B4-BE49-F238E27FC236}">
                <a16:creationId xmlns:a16="http://schemas.microsoft.com/office/drawing/2014/main" id="{5A1776EA-8DD8-4388-8EC8-C837D7F3FD23}"/>
              </a:ext>
            </a:extLst>
          </p:cNvPr>
          <p:cNvSpPr/>
          <p:nvPr/>
        </p:nvSpPr>
        <p:spPr>
          <a:xfrm>
            <a:off x="1619655" y="3871434"/>
            <a:ext cx="195826" cy="3892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3" name="Rectangle 32">
            <a:extLst>
              <a:ext uri="{FF2B5EF4-FFF2-40B4-BE49-F238E27FC236}">
                <a16:creationId xmlns:a16="http://schemas.microsoft.com/office/drawing/2014/main" id="{684A55CC-B4BD-4D88-9CA7-C2F5B5893FBF}"/>
              </a:ext>
            </a:extLst>
          </p:cNvPr>
          <p:cNvSpPr/>
          <p:nvPr/>
        </p:nvSpPr>
        <p:spPr>
          <a:xfrm>
            <a:off x="1889597" y="3871434"/>
            <a:ext cx="1822777" cy="8958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4" name="Rectangle 33">
            <a:extLst>
              <a:ext uri="{FF2B5EF4-FFF2-40B4-BE49-F238E27FC236}">
                <a16:creationId xmlns:a16="http://schemas.microsoft.com/office/drawing/2014/main" id="{3F74852D-BC04-459B-8ED4-8FBF8B098D4B}"/>
              </a:ext>
            </a:extLst>
          </p:cNvPr>
          <p:cNvSpPr/>
          <p:nvPr/>
        </p:nvSpPr>
        <p:spPr>
          <a:xfrm>
            <a:off x="3786492" y="3906245"/>
            <a:ext cx="399628" cy="7922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5" name="Rectangle 34">
            <a:extLst>
              <a:ext uri="{FF2B5EF4-FFF2-40B4-BE49-F238E27FC236}">
                <a16:creationId xmlns:a16="http://schemas.microsoft.com/office/drawing/2014/main" id="{316CB482-00E8-4FF8-9831-65900EE17C62}"/>
              </a:ext>
            </a:extLst>
          </p:cNvPr>
          <p:cNvSpPr/>
          <p:nvPr/>
        </p:nvSpPr>
        <p:spPr>
          <a:xfrm>
            <a:off x="4260715" y="3780833"/>
            <a:ext cx="1262164" cy="5674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 name="Slide Number Placeholder 3">
            <a:extLst>
              <a:ext uri="{FF2B5EF4-FFF2-40B4-BE49-F238E27FC236}">
                <a16:creationId xmlns:a16="http://schemas.microsoft.com/office/drawing/2014/main" id="{86E9237F-5325-45D1-83CA-FEEE81BA78FF}"/>
              </a:ext>
            </a:extLst>
          </p:cNvPr>
          <p:cNvSpPr>
            <a:spLocks noGrp="1"/>
          </p:cNvSpPr>
          <p:nvPr>
            <p:ph type="sldNum" sz="quarter" idx="12"/>
          </p:nvPr>
        </p:nvSpPr>
        <p:spPr>
          <a:xfrm>
            <a:off x="6457950" y="4867139"/>
            <a:ext cx="2057400" cy="273844"/>
          </a:xfrm>
        </p:spPr>
        <p:txBody>
          <a:bodyPr>
            <a:normAutofit fontScale="70000" lnSpcReduction="20000"/>
          </a:bodyPr>
          <a:lstStyle/>
          <a:p>
            <a:fld id="{4FAB73BC-B049-4115-A692-8D63A059BFB8}" type="slidenum">
              <a:rPr lang="en-US" smtClean="0">
                <a:solidFill>
                  <a:schemeClr val="bg1"/>
                </a:solidFill>
                <a:latin typeface="Calibri" panose="020F0502020204030204" pitchFamily="34" charset="0"/>
                <a:cs typeface="Calibri" panose="020F0502020204030204" pitchFamily="34" charset="0"/>
              </a:rPr>
              <a:t>57</a:t>
            </a:fld>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850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par>
                                <p:cTn id="8" presetID="22" presetClass="exit" presetSubtype="1" fill="hold" grpId="0" nodeType="withEffect">
                                  <p:stCondLst>
                                    <p:cond delay="0"/>
                                  </p:stCondLst>
                                  <p:childTnLst>
                                    <p:animEffect transition="out" filter="wipe(up)">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par>
                                <p:cTn id="11" presetID="22" presetClass="exit" presetSubtype="1" fill="hold" grpId="0" nodeType="withEffect">
                                  <p:stCondLst>
                                    <p:cond delay="0"/>
                                  </p:stCondLst>
                                  <p:childTnLst>
                                    <p:animEffect transition="out" filter="wipe(up)">
                                      <p:cBhvr>
                                        <p:cTn id="12" dur="500"/>
                                        <p:tgtEl>
                                          <p:spTgt spid="16"/>
                                        </p:tgtEl>
                                      </p:cBhvr>
                                    </p:animEffect>
                                    <p:set>
                                      <p:cBhvr>
                                        <p:cTn id="13" dur="1" fill="hold">
                                          <p:stCondLst>
                                            <p:cond delay="499"/>
                                          </p:stCondLst>
                                        </p:cTn>
                                        <p:tgtEl>
                                          <p:spTgt spid="1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1" fill="hold" grpId="0" nodeType="clickEffect">
                                  <p:stCondLst>
                                    <p:cond delay="0"/>
                                  </p:stCondLst>
                                  <p:childTnLst>
                                    <p:animEffect transition="out" filter="wipe(up)">
                                      <p:cBhvr>
                                        <p:cTn id="21" dur="500"/>
                                        <p:tgtEl>
                                          <p:spTgt spid="34"/>
                                        </p:tgtEl>
                                      </p:cBhvr>
                                    </p:animEffect>
                                    <p:set>
                                      <p:cBhvr>
                                        <p:cTn id="22" dur="1" fill="hold">
                                          <p:stCondLst>
                                            <p:cond delay="499"/>
                                          </p:stCondLst>
                                        </p:cTn>
                                        <p:tgtEl>
                                          <p:spTgt spid="34"/>
                                        </p:tgtEl>
                                        <p:attrNameLst>
                                          <p:attrName>style.visibility</p:attrName>
                                        </p:attrNameLst>
                                      </p:cBhvr>
                                      <p:to>
                                        <p:strVal val="hidden"/>
                                      </p:to>
                                    </p:set>
                                  </p:childTnLst>
                                </p:cTn>
                              </p:par>
                              <p:par>
                                <p:cTn id="23" presetID="22" presetClass="exit" presetSubtype="1" fill="hold" grpId="0" nodeType="withEffect">
                                  <p:stCondLst>
                                    <p:cond delay="0"/>
                                  </p:stCondLst>
                                  <p:childTnLst>
                                    <p:animEffect transition="out" filter="wipe(up)">
                                      <p:cBhvr>
                                        <p:cTn id="24" dur="500"/>
                                        <p:tgtEl>
                                          <p:spTgt spid="33"/>
                                        </p:tgtEl>
                                      </p:cBhvr>
                                    </p:animEffect>
                                    <p:set>
                                      <p:cBhvr>
                                        <p:cTn id="25" dur="1" fill="hold">
                                          <p:stCondLst>
                                            <p:cond delay="499"/>
                                          </p:stCondLst>
                                        </p:cTn>
                                        <p:tgtEl>
                                          <p:spTgt spid="33"/>
                                        </p:tgtEl>
                                        <p:attrNameLst>
                                          <p:attrName>style.visibility</p:attrName>
                                        </p:attrNameLst>
                                      </p:cBhvr>
                                      <p:to>
                                        <p:strVal val="hidden"/>
                                      </p:to>
                                    </p:set>
                                  </p:childTnLst>
                                </p:cTn>
                              </p:par>
                              <p:par>
                                <p:cTn id="26" presetID="22" presetClass="exit" presetSubtype="1" fill="hold" grpId="0" nodeType="withEffect">
                                  <p:stCondLst>
                                    <p:cond delay="0"/>
                                  </p:stCondLst>
                                  <p:childTnLst>
                                    <p:animEffect transition="out" filter="wipe(up)">
                                      <p:cBhvr>
                                        <p:cTn id="27" dur="500"/>
                                        <p:tgtEl>
                                          <p:spTgt spid="20"/>
                                        </p:tgtEl>
                                      </p:cBhvr>
                                    </p:animEffect>
                                    <p:set>
                                      <p:cBhvr>
                                        <p:cTn id="28" dur="1" fill="hold">
                                          <p:stCondLst>
                                            <p:cond delay="499"/>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4" grpId="0" animBg="1"/>
      <p:bldP spid="15" grpId="0" animBg="1"/>
      <p:bldP spid="16" grpId="0" animBg="1"/>
      <p:bldP spid="19" grpId="0" animBg="1"/>
      <p:bldP spid="20" grpId="0" animBg="1"/>
      <p:bldP spid="33" grpId="0" animBg="1"/>
      <p:bldP spid="34" grpId="0" animBg="1"/>
      <p:bldP spid="3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text on a black background&#10;&#10;Description automatically generated">
            <a:extLst>
              <a:ext uri="{FF2B5EF4-FFF2-40B4-BE49-F238E27FC236}">
                <a16:creationId xmlns:a16="http://schemas.microsoft.com/office/drawing/2014/main" id="{8FF6B58C-AFAD-4BD9-851C-FC6E93FA3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436" y="2316923"/>
            <a:ext cx="4916342" cy="6555123"/>
          </a:xfrm>
          <a:prstGeom prst="rect">
            <a:avLst/>
          </a:prstGeom>
        </p:spPr>
      </p:pic>
      <p:sp>
        <p:nvSpPr>
          <p:cNvPr id="34" name="Rectangle 33">
            <a:extLst>
              <a:ext uri="{FF2B5EF4-FFF2-40B4-BE49-F238E27FC236}">
                <a16:creationId xmlns:a16="http://schemas.microsoft.com/office/drawing/2014/main" id="{4C6B9789-0E60-4AC2-AA37-FF38192925C5}"/>
              </a:ext>
            </a:extLst>
          </p:cNvPr>
          <p:cNvSpPr/>
          <p:nvPr/>
        </p:nvSpPr>
        <p:spPr>
          <a:xfrm rot="1006268">
            <a:off x="123861" y="-959498"/>
            <a:ext cx="6263782" cy="2319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 name="TextBox 6">
            <a:extLst>
              <a:ext uri="{FF2B5EF4-FFF2-40B4-BE49-F238E27FC236}">
                <a16:creationId xmlns:a16="http://schemas.microsoft.com/office/drawing/2014/main" id="{BCB48548-2ABA-4AD4-86AE-0EB32FEBF2DF}"/>
              </a:ext>
            </a:extLst>
          </p:cNvPr>
          <p:cNvSpPr txBox="1"/>
          <p:nvPr/>
        </p:nvSpPr>
        <p:spPr>
          <a:xfrm>
            <a:off x="3786491" y="3153006"/>
            <a:ext cx="1447101" cy="265457"/>
          </a:xfrm>
          <a:prstGeom prst="rect">
            <a:avLst/>
          </a:prstGeom>
          <a:noFill/>
        </p:spPr>
        <p:txBody>
          <a:bodyPr wrap="square" rtlCol="0">
            <a:spAutoFit/>
          </a:bodyPr>
          <a:lstStyle/>
          <a:p>
            <a:pPr algn="ctr"/>
            <a:r>
              <a:rPr lang="en-US" sz="1125" dirty="0">
                <a:latin typeface="Calibri" panose="020F0502020204030204" pitchFamily="34" charset="0"/>
                <a:cs typeface="Calibri" panose="020F0502020204030204" pitchFamily="34" charset="0"/>
              </a:rPr>
              <a:t>Gordon</a:t>
            </a:r>
          </a:p>
        </p:txBody>
      </p:sp>
      <p:sp>
        <p:nvSpPr>
          <p:cNvPr id="8" name="TextBox 7">
            <a:extLst>
              <a:ext uri="{FF2B5EF4-FFF2-40B4-BE49-F238E27FC236}">
                <a16:creationId xmlns:a16="http://schemas.microsoft.com/office/drawing/2014/main" id="{97256352-9EEB-4E19-9674-F0A6D357A0F9}"/>
              </a:ext>
            </a:extLst>
          </p:cNvPr>
          <p:cNvSpPr txBox="1"/>
          <p:nvPr/>
        </p:nvSpPr>
        <p:spPr>
          <a:xfrm>
            <a:off x="10613" y="3145709"/>
            <a:ext cx="1447101" cy="438582"/>
          </a:xfrm>
          <a:prstGeom prst="rect">
            <a:avLst/>
          </a:prstGeom>
          <a:noFill/>
        </p:spPr>
        <p:txBody>
          <a:bodyPr wrap="square" rtlCol="0">
            <a:spAutoFit/>
          </a:bodyPr>
          <a:lstStyle/>
          <a:p>
            <a:pPr algn="ctr"/>
            <a:r>
              <a:rPr lang="en-US" sz="1125" dirty="0">
                <a:latin typeface="Calibri" panose="020F0502020204030204" pitchFamily="34" charset="0"/>
                <a:cs typeface="Calibri" panose="020F0502020204030204" pitchFamily="34" charset="0"/>
              </a:rPr>
              <a:t>Remote </a:t>
            </a:r>
          </a:p>
          <a:p>
            <a:pPr algn="ctr"/>
            <a:r>
              <a:rPr lang="en-US" sz="1125" dirty="0">
                <a:latin typeface="Calibri" panose="020F0502020204030204" pitchFamily="34" charset="0"/>
                <a:cs typeface="Calibri" panose="020F0502020204030204" pitchFamily="34" charset="0"/>
              </a:rPr>
              <a:t>Server</a:t>
            </a:r>
          </a:p>
        </p:txBody>
      </p:sp>
      <p:cxnSp>
        <p:nvCxnSpPr>
          <p:cNvPr id="11" name="Straight Arrow Connector 10">
            <a:extLst>
              <a:ext uri="{FF2B5EF4-FFF2-40B4-BE49-F238E27FC236}">
                <a16:creationId xmlns:a16="http://schemas.microsoft.com/office/drawing/2014/main" id="{244704D1-735A-4C1C-A635-65B1D36E16B0}"/>
              </a:ext>
            </a:extLst>
          </p:cNvPr>
          <p:cNvCxnSpPr/>
          <p:nvPr/>
        </p:nvCxnSpPr>
        <p:spPr>
          <a:xfrm>
            <a:off x="6449037" y="3422708"/>
            <a:ext cx="2066313"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79BFEE06-D9BA-41AC-9242-CD162BC22498}"/>
              </a:ext>
            </a:extLst>
          </p:cNvPr>
          <p:cNvCxnSpPr>
            <a:cxnSpLocks/>
          </p:cNvCxnSpPr>
          <p:nvPr/>
        </p:nvCxnSpPr>
        <p:spPr>
          <a:xfrm flipV="1">
            <a:off x="6449037" y="1623271"/>
            <a:ext cx="0" cy="1799438"/>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32A4ABFF-EA19-4198-957A-718CE1A94768}"/>
              </a:ext>
            </a:extLst>
          </p:cNvPr>
          <p:cNvSpPr txBox="1"/>
          <p:nvPr/>
        </p:nvSpPr>
        <p:spPr>
          <a:xfrm rot="16200000">
            <a:off x="5838740" y="2325708"/>
            <a:ext cx="795361" cy="265457"/>
          </a:xfrm>
          <a:prstGeom prst="rect">
            <a:avLst/>
          </a:prstGeom>
          <a:noFill/>
        </p:spPr>
        <p:txBody>
          <a:bodyPr wrap="square" rtlCol="0">
            <a:spAutoFit/>
          </a:bodyPr>
          <a:lstStyle/>
          <a:p>
            <a:r>
              <a:rPr lang="en-US" sz="1125" dirty="0">
                <a:latin typeface="Calibri" panose="020F0502020204030204" pitchFamily="34" charset="0"/>
                <a:cs typeface="Calibri" panose="020F0502020204030204" pitchFamily="34" charset="0"/>
              </a:rPr>
              <a:t>cwnd</a:t>
            </a:r>
          </a:p>
        </p:txBody>
      </p:sp>
      <p:sp>
        <p:nvSpPr>
          <p:cNvPr id="18" name="TextBox 17">
            <a:extLst>
              <a:ext uri="{FF2B5EF4-FFF2-40B4-BE49-F238E27FC236}">
                <a16:creationId xmlns:a16="http://schemas.microsoft.com/office/drawing/2014/main" id="{29402A26-490E-4D38-BE44-B3B79922D5ED}"/>
              </a:ext>
            </a:extLst>
          </p:cNvPr>
          <p:cNvSpPr txBox="1"/>
          <p:nvPr/>
        </p:nvSpPr>
        <p:spPr>
          <a:xfrm>
            <a:off x="7299473" y="3503834"/>
            <a:ext cx="795361" cy="265457"/>
          </a:xfrm>
          <a:prstGeom prst="rect">
            <a:avLst/>
          </a:prstGeom>
          <a:noFill/>
        </p:spPr>
        <p:txBody>
          <a:bodyPr wrap="square" rtlCol="0">
            <a:spAutoFit/>
          </a:bodyPr>
          <a:lstStyle/>
          <a:p>
            <a:r>
              <a:rPr lang="en-US" sz="1125" dirty="0">
                <a:latin typeface="Calibri" panose="020F0502020204030204" pitchFamily="34" charset="0"/>
                <a:cs typeface="Calibri" panose="020F0502020204030204" pitchFamily="34" charset="0"/>
              </a:rPr>
              <a:t>RTT</a:t>
            </a:r>
          </a:p>
        </p:txBody>
      </p:sp>
      <p:sp>
        <p:nvSpPr>
          <p:cNvPr id="22" name="Freeform: Shape 21">
            <a:extLst>
              <a:ext uri="{FF2B5EF4-FFF2-40B4-BE49-F238E27FC236}">
                <a16:creationId xmlns:a16="http://schemas.microsoft.com/office/drawing/2014/main" id="{60ECFA10-8480-49B4-B576-F2118B4CAA5B}"/>
              </a:ext>
            </a:extLst>
          </p:cNvPr>
          <p:cNvSpPr/>
          <p:nvPr/>
        </p:nvSpPr>
        <p:spPr>
          <a:xfrm rot="718082">
            <a:off x="6865179" y="1681469"/>
            <a:ext cx="1234030" cy="1780564"/>
          </a:xfrm>
          <a:custGeom>
            <a:avLst/>
            <a:gdLst>
              <a:gd name="connsiteX0" fmla="*/ 1131 w 1645373"/>
              <a:gd name="connsiteY0" fmla="*/ 2374085 h 2374085"/>
              <a:gd name="connsiteX1" fmla="*/ 219245 w 1645373"/>
              <a:gd name="connsiteY1" fmla="*/ 1526797 h 2374085"/>
              <a:gd name="connsiteX2" fmla="*/ 1360148 w 1645373"/>
              <a:gd name="connsiteY2" fmla="*/ 738232 h 2374085"/>
              <a:gd name="connsiteX3" fmla="*/ 1645373 w 1645373"/>
              <a:gd name="connsiteY3" fmla="*/ 0 h 2374085"/>
              <a:gd name="connsiteX4" fmla="*/ 1645373 w 1645373"/>
              <a:gd name="connsiteY4" fmla="*/ 0 h 2374085"/>
              <a:gd name="connsiteX5" fmla="*/ 1645373 w 1645373"/>
              <a:gd name="connsiteY5" fmla="*/ 0 h 2374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5373" h="2374085">
                <a:moveTo>
                  <a:pt x="1131" y="2374085"/>
                </a:moveTo>
                <a:cubicBezTo>
                  <a:pt x="-3064" y="2086762"/>
                  <a:pt x="-7258" y="1799439"/>
                  <a:pt x="219245" y="1526797"/>
                </a:cubicBezTo>
                <a:cubicBezTo>
                  <a:pt x="445748" y="1254155"/>
                  <a:pt x="1122460" y="992698"/>
                  <a:pt x="1360148" y="738232"/>
                </a:cubicBezTo>
                <a:cubicBezTo>
                  <a:pt x="1597836" y="483766"/>
                  <a:pt x="1645373" y="0"/>
                  <a:pt x="1645373" y="0"/>
                </a:cubicBezTo>
                <a:lnTo>
                  <a:pt x="1645373" y="0"/>
                </a:lnTo>
                <a:lnTo>
                  <a:pt x="1645373" y="0"/>
                </a:lnTo>
              </a:path>
            </a:pathLst>
          </a:cu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sz="1050"/>
          </a:p>
        </p:txBody>
      </p:sp>
      <p:sp>
        <p:nvSpPr>
          <p:cNvPr id="23" name="Oval 22">
            <a:extLst>
              <a:ext uri="{FF2B5EF4-FFF2-40B4-BE49-F238E27FC236}">
                <a16:creationId xmlns:a16="http://schemas.microsoft.com/office/drawing/2014/main" id="{39E796EE-A23F-4503-BA5D-67BCD7316709}"/>
              </a:ext>
            </a:extLst>
          </p:cNvPr>
          <p:cNvSpPr/>
          <p:nvPr/>
        </p:nvSpPr>
        <p:spPr>
          <a:xfrm>
            <a:off x="6662959" y="3257432"/>
            <a:ext cx="81793" cy="8415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 name="Oval 23">
            <a:extLst>
              <a:ext uri="{FF2B5EF4-FFF2-40B4-BE49-F238E27FC236}">
                <a16:creationId xmlns:a16="http://schemas.microsoft.com/office/drawing/2014/main" id="{B4D9D892-8C0A-4C54-A2C2-B8033DB020AF}"/>
              </a:ext>
            </a:extLst>
          </p:cNvPr>
          <p:cNvSpPr/>
          <p:nvPr/>
        </p:nvSpPr>
        <p:spPr>
          <a:xfrm>
            <a:off x="6767421" y="2896746"/>
            <a:ext cx="81793" cy="8415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3" name="Group 12">
            <a:extLst>
              <a:ext uri="{FF2B5EF4-FFF2-40B4-BE49-F238E27FC236}">
                <a16:creationId xmlns:a16="http://schemas.microsoft.com/office/drawing/2014/main" id="{80C18AB8-B5B8-4ECE-AE59-164E1EFB84EB}"/>
              </a:ext>
            </a:extLst>
          </p:cNvPr>
          <p:cNvGrpSpPr/>
          <p:nvPr/>
        </p:nvGrpSpPr>
        <p:grpSpPr>
          <a:xfrm>
            <a:off x="6983295" y="2018679"/>
            <a:ext cx="1235166" cy="734289"/>
            <a:chOff x="9311060" y="2691572"/>
            <a:chExt cx="1646888" cy="979052"/>
          </a:xfrm>
        </p:grpSpPr>
        <p:sp>
          <p:nvSpPr>
            <p:cNvPr id="25" name="Oval 24">
              <a:extLst>
                <a:ext uri="{FF2B5EF4-FFF2-40B4-BE49-F238E27FC236}">
                  <a16:creationId xmlns:a16="http://schemas.microsoft.com/office/drawing/2014/main" id="{7BDB9571-9328-4383-B8F6-409165C4D7B4}"/>
                </a:ext>
              </a:extLst>
            </p:cNvPr>
            <p:cNvSpPr/>
            <p:nvPr/>
          </p:nvSpPr>
          <p:spPr>
            <a:xfrm>
              <a:off x="9311060" y="3558421"/>
              <a:ext cx="109057" cy="112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6" name="Oval 25">
              <a:extLst>
                <a:ext uri="{FF2B5EF4-FFF2-40B4-BE49-F238E27FC236}">
                  <a16:creationId xmlns:a16="http://schemas.microsoft.com/office/drawing/2014/main" id="{57B199AC-0678-48EA-A4B8-10A978448B8E}"/>
                </a:ext>
              </a:extLst>
            </p:cNvPr>
            <p:cNvSpPr/>
            <p:nvPr/>
          </p:nvSpPr>
          <p:spPr>
            <a:xfrm>
              <a:off x="9640355" y="3391957"/>
              <a:ext cx="109057" cy="112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7" name="Oval 26">
              <a:extLst>
                <a:ext uri="{FF2B5EF4-FFF2-40B4-BE49-F238E27FC236}">
                  <a16:creationId xmlns:a16="http://schemas.microsoft.com/office/drawing/2014/main" id="{34D72821-B002-4295-B3FE-A6A062417823}"/>
                </a:ext>
              </a:extLst>
            </p:cNvPr>
            <p:cNvSpPr/>
            <p:nvPr/>
          </p:nvSpPr>
          <p:spPr>
            <a:xfrm>
              <a:off x="9976262" y="3279293"/>
              <a:ext cx="109057" cy="112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8" name="Oval 27">
              <a:extLst>
                <a:ext uri="{FF2B5EF4-FFF2-40B4-BE49-F238E27FC236}">
                  <a16:creationId xmlns:a16="http://schemas.microsoft.com/office/drawing/2014/main" id="{CADCA4CF-26E2-4FC2-A4E3-919C53780A2C}"/>
                </a:ext>
              </a:extLst>
            </p:cNvPr>
            <p:cNvSpPr/>
            <p:nvPr/>
          </p:nvSpPr>
          <p:spPr>
            <a:xfrm>
              <a:off x="10312173" y="3167090"/>
              <a:ext cx="109057" cy="112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9" name="Oval 28">
              <a:extLst>
                <a:ext uri="{FF2B5EF4-FFF2-40B4-BE49-F238E27FC236}">
                  <a16:creationId xmlns:a16="http://schemas.microsoft.com/office/drawing/2014/main" id="{527A2739-7AEA-4B8A-A5E3-286F660C2754}"/>
                </a:ext>
              </a:extLst>
            </p:cNvPr>
            <p:cNvSpPr/>
            <p:nvPr/>
          </p:nvSpPr>
          <p:spPr>
            <a:xfrm>
              <a:off x="10595295" y="3014946"/>
              <a:ext cx="109057" cy="112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0" name="Oval 29">
              <a:extLst>
                <a:ext uri="{FF2B5EF4-FFF2-40B4-BE49-F238E27FC236}">
                  <a16:creationId xmlns:a16="http://schemas.microsoft.com/office/drawing/2014/main" id="{4A172AF2-766B-4E74-8393-97712168CC20}"/>
                </a:ext>
              </a:extLst>
            </p:cNvPr>
            <p:cNvSpPr/>
            <p:nvPr/>
          </p:nvSpPr>
          <p:spPr>
            <a:xfrm>
              <a:off x="10848891" y="2691572"/>
              <a:ext cx="109057" cy="112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pic>
        <p:nvPicPr>
          <p:cNvPr id="10" name="Picture 9">
            <a:extLst>
              <a:ext uri="{FF2B5EF4-FFF2-40B4-BE49-F238E27FC236}">
                <a16:creationId xmlns:a16="http://schemas.microsoft.com/office/drawing/2014/main" id="{D325EB36-F213-4204-A0A2-B13051D7C151}"/>
              </a:ext>
            </a:extLst>
          </p:cNvPr>
          <p:cNvPicPr>
            <a:picLocks noChangeAspect="1"/>
          </p:cNvPicPr>
          <p:nvPr/>
        </p:nvPicPr>
        <p:blipFill>
          <a:blip r:embed="rId4"/>
          <a:stretch>
            <a:fillRect/>
          </a:stretch>
        </p:blipFill>
        <p:spPr>
          <a:xfrm>
            <a:off x="447149" y="2269439"/>
            <a:ext cx="608290" cy="882906"/>
          </a:xfrm>
          <a:prstGeom prst="rect">
            <a:avLst/>
          </a:prstGeom>
        </p:spPr>
      </p:pic>
      <p:pic>
        <p:nvPicPr>
          <p:cNvPr id="32" name="Picture 31">
            <a:extLst>
              <a:ext uri="{FF2B5EF4-FFF2-40B4-BE49-F238E27FC236}">
                <a16:creationId xmlns:a16="http://schemas.microsoft.com/office/drawing/2014/main" id="{0F57CB49-890E-40D0-B11D-48ADFF3D5CA2}"/>
              </a:ext>
            </a:extLst>
          </p:cNvPr>
          <p:cNvPicPr>
            <a:picLocks noChangeAspect="1"/>
          </p:cNvPicPr>
          <p:nvPr/>
        </p:nvPicPr>
        <p:blipFill>
          <a:blip r:embed="rId4"/>
          <a:stretch>
            <a:fillRect/>
          </a:stretch>
        </p:blipFill>
        <p:spPr>
          <a:xfrm>
            <a:off x="4186119" y="2297642"/>
            <a:ext cx="608290" cy="882906"/>
          </a:xfrm>
          <a:prstGeom prst="rect">
            <a:avLst/>
          </a:prstGeom>
        </p:spPr>
      </p:pic>
      <p:pic>
        <p:nvPicPr>
          <p:cNvPr id="1026" name="Picture 2">
            <a:extLst>
              <a:ext uri="{FF2B5EF4-FFF2-40B4-BE49-F238E27FC236}">
                <a16:creationId xmlns:a16="http://schemas.microsoft.com/office/drawing/2014/main" id="{D610A14F-9065-4359-B391-5A2810AEA4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445" y="2514748"/>
            <a:ext cx="273845" cy="273845"/>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D6B9FAF6-5F4C-4AA6-9051-B013D8078774}"/>
              </a:ext>
            </a:extLst>
          </p:cNvPr>
          <p:cNvSpPr/>
          <p:nvPr/>
        </p:nvSpPr>
        <p:spPr>
          <a:xfrm rot="988856">
            <a:off x="1405024" y="4528298"/>
            <a:ext cx="2889116" cy="13276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TextBox 13">
            <a:extLst>
              <a:ext uri="{FF2B5EF4-FFF2-40B4-BE49-F238E27FC236}">
                <a16:creationId xmlns:a16="http://schemas.microsoft.com/office/drawing/2014/main" id="{1D89ACF1-C159-470F-854D-8C0B4AE377A6}"/>
              </a:ext>
            </a:extLst>
          </p:cNvPr>
          <p:cNvSpPr txBox="1"/>
          <p:nvPr/>
        </p:nvSpPr>
        <p:spPr>
          <a:xfrm>
            <a:off x="6457950" y="3740538"/>
            <a:ext cx="1975931" cy="253916"/>
          </a:xfrm>
          <a:prstGeom prst="rect">
            <a:avLst/>
          </a:prstGeom>
          <a:noFill/>
        </p:spPr>
        <p:txBody>
          <a:bodyPr wrap="square" rtlCol="0">
            <a:spAutoFit/>
          </a:bodyPr>
          <a:lstStyle/>
          <a:p>
            <a:pPr algn="ctr"/>
            <a:r>
              <a:rPr lang="en-US" sz="1050" dirty="0">
                <a:latin typeface="+mj-lt"/>
              </a:rPr>
              <a:t>Cwnd evolution graph</a:t>
            </a:r>
          </a:p>
        </p:txBody>
      </p:sp>
      <p:sp>
        <p:nvSpPr>
          <p:cNvPr id="6" name="Rectangle 5">
            <a:extLst>
              <a:ext uri="{FF2B5EF4-FFF2-40B4-BE49-F238E27FC236}">
                <a16:creationId xmlns:a16="http://schemas.microsoft.com/office/drawing/2014/main" id="{C78EA49A-57A4-48C5-9401-5388FF7BB6A4}"/>
              </a:ext>
            </a:extLst>
          </p:cNvPr>
          <p:cNvSpPr/>
          <p:nvPr/>
        </p:nvSpPr>
        <p:spPr>
          <a:xfrm>
            <a:off x="4186119" y="3780832"/>
            <a:ext cx="1271098" cy="16034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 name="Slide Number Placeholder 3">
            <a:extLst>
              <a:ext uri="{FF2B5EF4-FFF2-40B4-BE49-F238E27FC236}">
                <a16:creationId xmlns:a16="http://schemas.microsoft.com/office/drawing/2014/main" id="{86E9237F-5325-45D1-83CA-FEEE81BA78FF}"/>
              </a:ext>
            </a:extLst>
          </p:cNvPr>
          <p:cNvSpPr>
            <a:spLocks noGrp="1"/>
          </p:cNvSpPr>
          <p:nvPr>
            <p:ph type="sldNum" sz="quarter" idx="12"/>
          </p:nvPr>
        </p:nvSpPr>
        <p:spPr>
          <a:xfrm>
            <a:off x="6457950" y="4867137"/>
            <a:ext cx="2057400" cy="273844"/>
          </a:xfrm>
        </p:spPr>
        <p:txBody>
          <a:bodyPr>
            <a:normAutofit fontScale="70000" lnSpcReduction="20000"/>
          </a:bodyPr>
          <a:lstStyle/>
          <a:p>
            <a:fld id="{4FAB73BC-B049-4115-A692-8D63A059BFB8}" type="slidenum">
              <a:rPr lang="en-US" smtClean="0">
                <a:solidFill>
                  <a:schemeClr val="bg1"/>
                </a:solidFill>
                <a:latin typeface="Calibri" panose="020F0502020204030204" pitchFamily="34" charset="0"/>
                <a:cs typeface="Calibri" panose="020F0502020204030204" pitchFamily="34" charset="0"/>
              </a:rPr>
              <a:t>58</a:t>
            </a:fld>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877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8.33333E-7 -1.48148E-6 L 0.00208 -0.62592 " pathEditMode="relative" rAng="0" ptsTypes="AA">
                                      <p:cBhvr>
                                        <p:cTn id="6" dur="2000" fill="hold"/>
                                        <p:tgtEl>
                                          <p:spTgt spid="5"/>
                                        </p:tgtEl>
                                        <p:attrNameLst>
                                          <p:attrName>ppt_x</p:attrName>
                                          <p:attrName>ppt_y</p:attrName>
                                        </p:attrNameLst>
                                      </p:cBhvr>
                                      <p:rCtr x="104" y="-31296"/>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xit" presetSubtype="0" fill="hold" grpId="0" nodeType="withEffect">
                                  <p:stCondLst>
                                    <p:cond delay="0"/>
                                  </p:stCondLst>
                                  <p:childTnLst>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14" grpId="0"/>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Connector: Elbow 56">
            <a:extLst>
              <a:ext uri="{FF2B5EF4-FFF2-40B4-BE49-F238E27FC236}">
                <a16:creationId xmlns:a16="http://schemas.microsoft.com/office/drawing/2014/main" id="{8199582A-683F-4921-B9FC-796295485E15}"/>
              </a:ext>
            </a:extLst>
          </p:cNvPr>
          <p:cNvCxnSpPr>
            <a:cxnSpLocks/>
            <a:stCxn id="43" idx="0"/>
          </p:cNvCxnSpPr>
          <p:nvPr/>
        </p:nvCxnSpPr>
        <p:spPr>
          <a:xfrm rot="16200000" flipH="1">
            <a:off x="5435788" y="2922626"/>
            <a:ext cx="498771" cy="650788"/>
          </a:xfrm>
          <a:prstGeom prst="bentConnector4">
            <a:avLst>
              <a:gd name="adj1" fmla="val 7254"/>
              <a:gd name="adj2" fmla="val 54129"/>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D36EC2D0-44F1-47ED-BF00-B1B39A91795C}"/>
              </a:ext>
            </a:extLst>
          </p:cNvPr>
          <p:cNvCxnSpPr>
            <a:cxnSpLocks/>
            <a:stCxn id="28" idx="0"/>
          </p:cNvCxnSpPr>
          <p:nvPr/>
        </p:nvCxnSpPr>
        <p:spPr>
          <a:xfrm>
            <a:off x="4074706" y="3022061"/>
            <a:ext cx="174129" cy="5564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1DEC2C05-B613-46D5-976E-888EEA70706A}"/>
              </a:ext>
            </a:extLst>
          </p:cNvPr>
          <p:cNvCxnSpPr/>
          <p:nvPr/>
        </p:nvCxnSpPr>
        <p:spPr>
          <a:xfrm>
            <a:off x="3128295" y="3594041"/>
            <a:ext cx="964916" cy="0"/>
          </a:xfrm>
          <a:prstGeom prst="line">
            <a:avLst/>
          </a:prstGeom>
          <a:ln w="28575">
            <a:solidFill>
              <a:schemeClr val="accent5">
                <a:lumMod val="50000"/>
              </a:schemeClr>
            </a:solidFill>
            <a:prstDash val="dash"/>
          </a:ln>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FC7013B-F289-452B-B43E-B517A79A77AA}"/>
              </a:ext>
            </a:extLst>
          </p:cNvPr>
          <p:cNvSpPr>
            <a:spLocks noGrp="1"/>
          </p:cNvSpPr>
          <p:nvPr>
            <p:ph type="title"/>
          </p:nvPr>
        </p:nvSpPr>
        <p:spPr>
          <a:xfrm>
            <a:off x="756110" y="414379"/>
            <a:ext cx="7886700" cy="673599"/>
          </a:xfrm>
        </p:spPr>
        <p:txBody>
          <a:bodyPr>
            <a:normAutofit fontScale="90000"/>
          </a:bodyPr>
          <a:lstStyle/>
          <a:p>
            <a:pPr algn="ctr"/>
            <a:r>
              <a:rPr lang="en-US" sz="3600" dirty="0">
                <a:latin typeface="+mj-lt"/>
              </a:rPr>
              <a:t>Final sequence of network stimuli</a:t>
            </a:r>
          </a:p>
        </p:txBody>
      </p:sp>
      <p:sp>
        <p:nvSpPr>
          <p:cNvPr id="3" name="Content Placeholder 2">
            <a:extLst>
              <a:ext uri="{FF2B5EF4-FFF2-40B4-BE49-F238E27FC236}">
                <a16:creationId xmlns:a16="http://schemas.microsoft.com/office/drawing/2014/main" id="{B9F18C1F-A101-46B8-888B-5AD830342072}"/>
              </a:ext>
            </a:extLst>
          </p:cNvPr>
          <p:cNvSpPr>
            <a:spLocks noGrp="1"/>
          </p:cNvSpPr>
          <p:nvPr>
            <p:ph idx="1"/>
          </p:nvPr>
        </p:nvSpPr>
        <p:spPr>
          <a:xfrm>
            <a:off x="756110" y="1275585"/>
            <a:ext cx="7886700" cy="3101105"/>
          </a:xfrm>
        </p:spPr>
        <p:txBody>
          <a:bodyPr>
            <a:normAutofit/>
          </a:bodyPr>
          <a:lstStyle/>
          <a:p>
            <a:pPr marL="0" indent="0">
              <a:buNone/>
            </a:pPr>
            <a:r>
              <a:rPr lang="en-US" sz="1500" b="1" dirty="0">
                <a:latin typeface="+mj-lt"/>
              </a:rPr>
              <a:t>“Network profile”:</a:t>
            </a:r>
          </a:p>
          <a:p>
            <a:pPr marL="600075" lvl="1" indent="-257175">
              <a:buFont typeface="+mj-lt"/>
              <a:buAutoNum type="arabicPeriod"/>
            </a:pPr>
            <a:r>
              <a:rPr lang="en-US" sz="1500" dirty="0">
                <a:latin typeface="+mj-lt"/>
              </a:rPr>
              <a:t>Packet drop at the first </a:t>
            </a:r>
            <a:r>
              <a:rPr lang="en-US" sz="1500" b="1" dirty="0">
                <a:latin typeface="Courier New" panose="02070309020205020404" pitchFamily="49" charset="0"/>
                <a:cs typeface="Courier New" panose="02070309020205020404" pitchFamily="49" charset="0"/>
              </a:rPr>
              <a:t>cwnd</a:t>
            </a:r>
            <a:r>
              <a:rPr lang="en-US" sz="1500" dirty="0">
                <a:latin typeface="+mj-lt"/>
              </a:rPr>
              <a:t> that exceeds 80 packets</a:t>
            </a:r>
          </a:p>
          <a:p>
            <a:pPr marL="600075" lvl="1" indent="-257175">
              <a:buFont typeface="+mj-lt"/>
              <a:buAutoNum type="arabicPeriod"/>
            </a:pPr>
            <a:r>
              <a:rPr lang="en-US" sz="1500" dirty="0">
                <a:latin typeface="+mj-lt"/>
              </a:rPr>
              <a:t>Bandwidth change after receiving 1500 packets</a:t>
            </a:r>
          </a:p>
          <a:p>
            <a:pPr marL="600075" lvl="1" indent="-257175">
              <a:buFont typeface="+mj-lt"/>
              <a:buAutoNum type="arabicPeriod"/>
            </a:pPr>
            <a:r>
              <a:rPr lang="en-US" sz="1500" dirty="0">
                <a:latin typeface="+mj-lt"/>
              </a:rPr>
              <a:t>Emulating an RTT of 100 ms</a:t>
            </a:r>
          </a:p>
          <a:p>
            <a:pPr marL="0" indent="0">
              <a:buNone/>
            </a:pPr>
            <a:r>
              <a:rPr lang="en-US" sz="1500" dirty="0">
                <a:latin typeface="+mj-lt"/>
              </a:rPr>
              <a:t>Optimal page size for this network profile: </a:t>
            </a:r>
            <a:r>
              <a:rPr lang="en-US" sz="1500" b="1" dirty="0">
                <a:latin typeface="+mj-lt"/>
              </a:rPr>
              <a:t>165 kb</a:t>
            </a:r>
          </a:p>
        </p:txBody>
      </p:sp>
      <p:cxnSp>
        <p:nvCxnSpPr>
          <p:cNvPr id="6" name="Straight Arrow Connector 5">
            <a:extLst>
              <a:ext uri="{FF2B5EF4-FFF2-40B4-BE49-F238E27FC236}">
                <a16:creationId xmlns:a16="http://schemas.microsoft.com/office/drawing/2014/main" id="{6DB568A5-29D4-4526-B55F-26173EC45910}"/>
              </a:ext>
            </a:extLst>
          </p:cNvPr>
          <p:cNvCxnSpPr>
            <a:cxnSpLocks/>
          </p:cNvCxnSpPr>
          <p:nvPr/>
        </p:nvCxnSpPr>
        <p:spPr>
          <a:xfrm>
            <a:off x="3044535" y="4388644"/>
            <a:ext cx="3114413"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5DEA2579-12D1-4160-85AE-D624A5C5EA7A}"/>
              </a:ext>
            </a:extLst>
          </p:cNvPr>
          <p:cNvCxnSpPr>
            <a:cxnSpLocks/>
          </p:cNvCxnSpPr>
          <p:nvPr/>
        </p:nvCxnSpPr>
        <p:spPr>
          <a:xfrm flipV="1">
            <a:off x="3044535" y="2815477"/>
            <a:ext cx="0" cy="1573167"/>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90C52021-D648-4A0A-B594-F005A33EC1AF}"/>
              </a:ext>
            </a:extLst>
          </p:cNvPr>
          <p:cNvSpPr txBox="1"/>
          <p:nvPr/>
        </p:nvSpPr>
        <p:spPr>
          <a:xfrm rot="16200000">
            <a:off x="2318273" y="3537699"/>
            <a:ext cx="569308" cy="276999"/>
          </a:xfrm>
          <a:prstGeom prst="rect">
            <a:avLst/>
          </a:prstGeom>
          <a:noFill/>
        </p:spPr>
        <p:txBody>
          <a:bodyPr wrap="square" rtlCol="0">
            <a:spAutoFit/>
          </a:bodyPr>
          <a:lstStyle/>
          <a:p>
            <a:r>
              <a:rPr lang="en-US" sz="1200" dirty="0">
                <a:latin typeface="+mj-lt"/>
              </a:rPr>
              <a:t>cwnd</a:t>
            </a:r>
          </a:p>
        </p:txBody>
      </p:sp>
      <p:sp>
        <p:nvSpPr>
          <p:cNvPr id="9" name="TextBox 8">
            <a:extLst>
              <a:ext uri="{FF2B5EF4-FFF2-40B4-BE49-F238E27FC236}">
                <a16:creationId xmlns:a16="http://schemas.microsoft.com/office/drawing/2014/main" id="{60BB3052-DFF3-4266-84A2-67EBC322EA64}"/>
              </a:ext>
            </a:extLst>
          </p:cNvPr>
          <p:cNvSpPr txBox="1"/>
          <p:nvPr/>
        </p:nvSpPr>
        <p:spPr>
          <a:xfrm>
            <a:off x="4483884" y="4365523"/>
            <a:ext cx="795361" cy="276999"/>
          </a:xfrm>
          <a:prstGeom prst="rect">
            <a:avLst/>
          </a:prstGeom>
          <a:noFill/>
        </p:spPr>
        <p:txBody>
          <a:bodyPr wrap="square" rtlCol="0">
            <a:spAutoFit/>
          </a:bodyPr>
          <a:lstStyle/>
          <a:p>
            <a:r>
              <a:rPr lang="en-US" sz="1200" dirty="0">
                <a:latin typeface="+mj-lt"/>
              </a:rPr>
              <a:t>RTT</a:t>
            </a:r>
          </a:p>
        </p:txBody>
      </p:sp>
      <p:sp>
        <p:nvSpPr>
          <p:cNvPr id="22" name="Freeform: Shape 21">
            <a:extLst>
              <a:ext uri="{FF2B5EF4-FFF2-40B4-BE49-F238E27FC236}">
                <a16:creationId xmlns:a16="http://schemas.microsoft.com/office/drawing/2014/main" id="{36F973A4-73C6-44B6-AFE4-F6236CD610AD}"/>
              </a:ext>
            </a:extLst>
          </p:cNvPr>
          <p:cNvSpPr/>
          <p:nvPr/>
        </p:nvSpPr>
        <p:spPr>
          <a:xfrm rot="20937319">
            <a:off x="3055909" y="3190603"/>
            <a:ext cx="1109688" cy="999803"/>
          </a:xfrm>
          <a:custGeom>
            <a:avLst/>
            <a:gdLst>
              <a:gd name="connsiteX0" fmla="*/ 0 w 2151069"/>
              <a:gd name="connsiteY0" fmla="*/ 1912689 h 1944962"/>
              <a:gd name="connsiteX1" fmla="*/ 1166070 w 2151069"/>
              <a:gd name="connsiteY1" fmla="*/ 1702964 h 1944962"/>
              <a:gd name="connsiteX2" fmla="*/ 2080470 w 2151069"/>
              <a:gd name="connsiteY2" fmla="*/ 117445 h 1944962"/>
              <a:gd name="connsiteX3" fmla="*/ 2088859 w 2151069"/>
              <a:gd name="connsiteY3" fmla="*/ 117445 h 1944962"/>
              <a:gd name="connsiteX4" fmla="*/ 2088859 w 2151069"/>
              <a:gd name="connsiteY4" fmla="*/ 117445 h 1944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1069" h="1944962">
                <a:moveTo>
                  <a:pt x="0" y="1912689"/>
                </a:moveTo>
                <a:cubicBezTo>
                  <a:pt x="409662" y="1957430"/>
                  <a:pt x="819325" y="2002171"/>
                  <a:pt x="1166070" y="1702964"/>
                </a:cubicBezTo>
                <a:cubicBezTo>
                  <a:pt x="1512815" y="1403757"/>
                  <a:pt x="2080470" y="117445"/>
                  <a:pt x="2080470" y="117445"/>
                </a:cubicBezTo>
                <a:cubicBezTo>
                  <a:pt x="2234268" y="-146808"/>
                  <a:pt x="2088859" y="117445"/>
                  <a:pt x="2088859" y="117445"/>
                </a:cubicBezTo>
                <a:lnTo>
                  <a:pt x="2088859" y="117445"/>
                </a:lnTo>
              </a:path>
            </a:pathLst>
          </a:cu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sz="1050">
              <a:latin typeface="+mj-lt"/>
            </a:endParaRPr>
          </a:p>
        </p:txBody>
      </p:sp>
      <p:sp>
        <p:nvSpPr>
          <p:cNvPr id="23" name="TextBox 22">
            <a:extLst>
              <a:ext uri="{FF2B5EF4-FFF2-40B4-BE49-F238E27FC236}">
                <a16:creationId xmlns:a16="http://schemas.microsoft.com/office/drawing/2014/main" id="{4517CA98-7B09-4EC8-87CF-7DABE320122C}"/>
              </a:ext>
            </a:extLst>
          </p:cNvPr>
          <p:cNvSpPr txBox="1"/>
          <p:nvPr/>
        </p:nvSpPr>
        <p:spPr>
          <a:xfrm>
            <a:off x="2740085" y="3026873"/>
            <a:ext cx="534784" cy="276999"/>
          </a:xfrm>
          <a:prstGeom prst="rect">
            <a:avLst/>
          </a:prstGeom>
          <a:noFill/>
        </p:spPr>
        <p:txBody>
          <a:bodyPr wrap="square" rtlCol="0">
            <a:spAutoFit/>
          </a:bodyPr>
          <a:lstStyle/>
          <a:p>
            <a:r>
              <a:rPr lang="en-US" sz="1200" dirty="0">
                <a:latin typeface="+mj-lt"/>
              </a:rPr>
              <a:t>80 -</a:t>
            </a:r>
          </a:p>
        </p:txBody>
      </p:sp>
      <p:sp>
        <p:nvSpPr>
          <p:cNvPr id="24" name="Oval 23">
            <a:extLst>
              <a:ext uri="{FF2B5EF4-FFF2-40B4-BE49-F238E27FC236}">
                <a16:creationId xmlns:a16="http://schemas.microsoft.com/office/drawing/2014/main" id="{8E3FF5E7-6DE7-40F2-8DFB-942F3B0F0BE7}"/>
              </a:ext>
            </a:extLst>
          </p:cNvPr>
          <p:cNvSpPr/>
          <p:nvPr/>
        </p:nvSpPr>
        <p:spPr>
          <a:xfrm>
            <a:off x="3105960" y="4228909"/>
            <a:ext cx="107484" cy="99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mj-lt"/>
            </a:endParaRPr>
          </a:p>
        </p:txBody>
      </p:sp>
      <p:sp>
        <p:nvSpPr>
          <p:cNvPr id="25" name="Oval 24">
            <a:extLst>
              <a:ext uri="{FF2B5EF4-FFF2-40B4-BE49-F238E27FC236}">
                <a16:creationId xmlns:a16="http://schemas.microsoft.com/office/drawing/2014/main" id="{8155712D-706E-411D-ABD4-AADA09B3EA8E}"/>
              </a:ext>
            </a:extLst>
          </p:cNvPr>
          <p:cNvSpPr/>
          <p:nvPr/>
        </p:nvSpPr>
        <p:spPr>
          <a:xfrm>
            <a:off x="3402132" y="4179361"/>
            <a:ext cx="107484" cy="99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mj-lt"/>
            </a:endParaRPr>
          </a:p>
        </p:txBody>
      </p:sp>
      <p:sp>
        <p:nvSpPr>
          <p:cNvPr id="26" name="Oval 25">
            <a:extLst>
              <a:ext uri="{FF2B5EF4-FFF2-40B4-BE49-F238E27FC236}">
                <a16:creationId xmlns:a16="http://schemas.microsoft.com/office/drawing/2014/main" id="{71FEC4EE-2B15-4AA6-8324-96337771FC36}"/>
              </a:ext>
            </a:extLst>
          </p:cNvPr>
          <p:cNvSpPr/>
          <p:nvPr/>
        </p:nvSpPr>
        <p:spPr>
          <a:xfrm>
            <a:off x="3666973" y="4016038"/>
            <a:ext cx="107484" cy="99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mj-lt"/>
            </a:endParaRPr>
          </a:p>
        </p:txBody>
      </p:sp>
      <p:sp>
        <p:nvSpPr>
          <p:cNvPr id="27" name="Oval 26">
            <a:extLst>
              <a:ext uri="{FF2B5EF4-FFF2-40B4-BE49-F238E27FC236}">
                <a16:creationId xmlns:a16="http://schemas.microsoft.com/office/drawing/2014/main" id="{B47F9235-5F68-43A2-9ACE-C0A1EF5391C2}"/>
              </a:ext>
            </a:extLst>
          </p:cNvPr>
          <p:cNvSpPr/>
          <p:nvPr/>
        </p:nvSpPr>
        <p:spPr>
          <a:xfrm>
            <a:off x="3842347" y="3591409"/>
            <a:ext cx="107484" cy="99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mj-lt"/>
            </a:endParaRPr>
          </a:p>
        </p:txBody>
      </p:sp>
      <p:sp>
        <p:nvSpPr>
          <p:cNvPr id="28" name="Oval 27">
            <a:extLst>
              <a:ext uri="{FF2B5EF4-FFF2-40B4-BE49-F238E27FC236}">
                <a16:creationId xmlns:a16="http://schemas.microsoft.com/office/drawing/2014/main" id="{44076268-52C9-452B-8D19-7D5E5AEC7929}"/>
              </a:ext>
            </a:extLst>
          </p:cNvPr>
          <p:cNvSpPr/>
          <p:nvPr/>
        </p:nvSpPr>
        <p:spPr>
          <a:xfrm>
            <a:off x="4020964" y="3022061"/>
            <a:ext cx="107484" cy="99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mj-lt"/>
            </a:endParaRPr>
          </a:p>
        </p:txBody>
      </p:sp>
      <p:sp>
        <p:nvSpPr>
          <p:cNvPr id="32" name="TextBox 31">
            <a:extLst>
              <a:ext uri="{FF2B5EF4-FFF2-40B4-BE49-F238E27FC236}">
                <a16:creationId xmlns:a16="http://schemas.microsoft.com/office/drawing/2014/main" id="{94785E1C-C79B-41BB-8131-D87DC5B42B47}"/>
              </a:ext>
            </a:extLst>
          </p:cNvPr>
          <p:cNvSpPr txBox="1"/>
          <p:nvPr/>
        </p:nvSpPr>
        <p:spPr>
          <a:xfrm>
            <a:off x="3105960" y="3353776"/>
            <a:ext cx="524768" cy="276999"/>
          </a:xfrm>
          <a:prstGeom prst="rect">
            <a:avLst/>
          </a:prstGeom>
          <a:noFill/>
        </p:spPr>
        <p:txBody>
          <a:bodyPr wrap="square" rtlCol="0">
            <a:spAutoFit/>
          </a:bodyPr>
          <a:lstStyle/>
          <a:p>
            <a:r>
              <a:rPr lang="en-US" sz="1200" dirty="0">
                <a:solidFill>
                  <a:schemeClr val="accent5">
                    <a:lumMod val="50000"/>
                  </a:schemeClr>
                </a:solidFill>
                <a:latin typeface="+mj-lt"/>
              </a:rPr>
              <a:t>BDP</a:t>
            </a:r>
          </a:p>
        </p:txBody>
      </p:sp>
      <p:sp>
        <p:nvSpPr>
          <p:cNvPr id="33" name="TextBox 32">
            <a:extLst>
              <a:ext uri="{FF2B5EF4-FFF2-40B4-BE49-F238E27FC236}">
                <a16:creationId xmlns:a16="http://schemas.microsoft.com/office/drawing/2014/main" id="{0B774EEE-E358-4171-B7AA-8D1C0A7CDB1B}"/>
              </a:ext>
            </a:extLst>
          </p:cNvPr>
          <p:cNvSpPr txBox="1"/>
          <p:nvPr/>
        </p:nvSpPr>
        <p:spPr>
          <a:xfrm>
            <a:off x="2737623" y="3451573"/>
            <a:ext cx="534784" cy="276999"/>
          </a:xfrm>
          <a:prstGeom prst="rect">
            <a:avLst/>
          </a:prstGeom>
          <a:noFill/>
        </p:spPr>
        <p:txBody>
          <a:bodyPr wrap="square" rtlCol="0">
            <a:spAutoFit/>
          </a:bodyPr>
          <a:lstStyle/>
          <a:p>
            <a:r>
              <a:rPr lang="en-US" sz="1200" dirty="0">
                <a:latin typeface="+mj-lt"/>
              </a:rPr>
              <a:t>50 -</a:t>
            </a:r>
          </a:p>
        </p:txBody>
      </p:sp>
      <p:sp>
        <p:nvSpPr>
          <p:cNvPr id="34" name="TextBox 33">
            <a:extLst>
              <a:ext uri="{FF2B5EF4-FFF2-40B4-BE49-F238E27FC236}">
                <a16:creationId xmlns:a16="http://schemas.microsoft.com/office/drawing/2014/main" id="{D8D4C8E2-A18A-44A2-B726-55C359EEDA9D}"/>
              </a:ext>
            </a:extLst>
          </p:cNvPr>
          <p:cNvSpPr txBox="1"/>
          <p:nvPr/>
        </p:nvSpPr>
        <p:spPr>
          <a:xfrm>
            <a:off x="2741757" y="3707423"/>
            <a:ext cx="534784" cy="276999"/>
          </a:xfrm>
          <a:prstGeom prst="rect">
            <a:avLst/>
          </a:prstGeom>
          <a:noFill/>
        </p:spPr>
        <p:txBody>
          <a:bodyPr wrap="square" rtlCol="0">
            <a:spAutoFit/>
          </a:bodyPr>
          <a:lstStyle/>
          <a:p>
            <a:r>
              <a:rPr lang="en-US" sz="1200" dirty="0">
                <a:latin typeface="+mj-lt"/>
              </a:rPr>
              <a:t>34 -</a:t>
            </a:r>
          </a:p>
        </p:txBody>
      </p:sp>
      <p:sp>
        <p:nvSpPr>
          <p:cNvPr id="38" name="Freeform: Shape 37">
            <a:extLst>
              <a:ext uri="{FF2B5EF4-FFF2-40B4-BE49-F238E27FC236}">
                <a16:creationId xmlns:a16="http://schemas.microsoft.com/office/drawing/2014/main" id="{FE5C354D-80E0-4807-89E7-3CEF8849697B}"/>
              </a:ext>
            </a:extLst>
          </p:cNvPr>
          <p:cNvSpPr/>
          <p:nvPr/>
        </p:nvSpPr>
        <p:spPr>
          <a:xfrm rot="2411388">
            <a:off x="4546047" y="2709510"/>
            <a:ext cx="561746" cy="1153028"/>
          </a:xfrm>
          <a:custGeom>
            <a:avLst/>
            <a:gdLst>
              <a:gd name="connsiteX0" fmla="*/ 26261 w 795895"/>
              <a:gd name="connsiteY0" fmla="*/ 1595268 h 1595268"/>
              <a:gd name="connsiteX1" fmla="*/ 84984 w 795895"/>
              <a:gd name="connsiteY1" fmla="*/ 1066761 h 1595268"/>
              <a:gd name="connsiteX2" fmla="*/ 730936 w 795895"/>
              <a:gd name="connsiteY2" fmla="*/ 93638 h 1595268"/>
              <a:gd name="connsiteX3" fmla="*/ 739325 w 795895"/>
              <a:gd name="connsiteY3" fmla="*/ 93638 h 1595268"/>
            </a:gdLst>
            <a:ahLst/>
            <a:cxnLst>
              <a:cxn ang="0">
                <a:pos x="connsiteX0" y="connsiteY0"/>
              </a:cxn>
              <a:cxn ang="0">
                <a:pos x="connsiteX1" y="connsiteY1"/>
              </a:cxn>
              <a:cxn ang="0">
                <a:pos x="connsiteX2" y="connsiteY2"/>
              </a:cxn>
              <a:cxn ang="0">
                <a:pos x="connsiteX3" y="connsiteY3"/>
              </a:cxn>
            </a:cxnLst>
            <a:rect l="l" t="t" r="r" b="b"/>
            <a:pathLst>
              <a:path w="795895" h="1595268">
                <a:moveTo>
                  <a:pt x="26261" y="1595268"/>
                </a:moveTo>
                <a:cubicBezTo>
                  <a:pt x="-3101" y="1456150"/>
                  <a:pt x="-32462" y="1317033"/>
                  <a:pt x="84984" y="1066761"/>
                </a:cubicBezTo>
                <a:cubicBezTo>
                  <a:pt x="202430" y="816489"/>
                  <a:pt x="621879" y="255825"/>
                  <a:pt x="730936" y="93638"/>
                </a:cubicBezTo>
                <a:cubicBezTo>
                  <a:pt x="839993" y="-68549"/>
                  <a:pt x="789659" y="12544"/>
                  <a:pt x="739325" y="93638"/>
                </a:cubicBezTo>
              </a:path>
            </a:pathLst>
          </a:cu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sz="1050">
              <a:latin typeface="+mj-lt"/>
            </a:endParaRPr>
          </a:p>
        </p:txBody>
      </p:sp>
      <p:sp>
        <p:nvSpPr>
          <p:cNvPr id="39" name="Oval 38">
            <a:extLst>
              <a:ext uri="{FF2B5EF4-FFF2-40B4-BE49-F238E27FC236}">
                <a16:creationId xmlns:a16="http://schemas.microsoft.com/office/drawing/2014/main" id="{58B268DF-1761-4873-A141-2AC496E30EDB}"/>
              </a:ext>
            </a:extLst>
          </p:cNvPr>
          <p:cNvSpPr/>
          <p:nvPr/>
        </p:nvSpPr>
        <p:spPr>
          <a:xfrm>
            <a:off x="4197347" y="3528982"/>
            <a:ext cx="107484" cy="99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mj-lt"/>
            </a:endParaRPr>
          </a:p>
        </p:txBody>
      </p:sp>
      <p:sp>
        <p:nvSpPr>
          <p:cNvPr id="40" name="Oval 39">
            <a:extLst>
              <a:ext uri="{FF2B5EF4-FFF2-40B4-BE49-F238E27FC236}">
                <a16:creationId xmlns:a16="http://schemas.microsoft.com/office/drawing/2014/main" id="{6F4306DF-0742-4FA3-B1AD-5392ADC720BD}"/>
              </a:ext>
            </a:extLst>
          </p:cNvPr>
          <p:cNvSpPr/>
          <p:nvPr/>
        </p:nvSpPr>
        <p:spPr>
          <a:xfrm>
            <a:off x="4430142" y="3287878"/>
            <a:ext cx="107484" cy="99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mj-lt"/>
            </a:endParaRPr>
          </a:p>
        </p:txBody>
      </p:sp>
      <p:sp>
        <p:nvSpPr>
          <p:cNvPr id="41" name="Oval 40">
            <a:extLst>
              <a:ext uri="{FF2B5EF4-FFF2-40B4-BE49-F238E27FC236}">
                <a16:creationId xmlns:a16="http://schemas.microsoft.com/office/drawing/2014/main" id="{7A955A02-0E19-4387-AC38-648FCAACD813}"/>
              </a:ext>
            </a:extLst>
          </p:cNvPr>
          <p:cNvSpPr/>
          <p:nvPr/>
        </p:nvSpPr>
        <p:spPr>
          <a:xfrm>
            <a:off x="4712432" y="3153831"/>
            <a:ext cx="107484" cy="99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mj-lt"/>
            </a:endParaRPr>
          </a:p>
        </p:txBody>
      </p:sp>
      <p:sp>
        <p:nvSpPr>
          <p:cNvPr id="42" name="Oval 41">
            <a:extLst>
              <a:ext uri="{FF2B5EF4-FFF2-40B4-BE49-F238E27FC236}">
                <a16:creationId xmlns:a16="http://schemas.microsoft.com/office/drawing/2014/main" id="{995A62FB-D098-48C9-BD0F-CBC1254B7E99}"/>
              </a:ext>
            </a:extLst>
          </p:cNvPr>
          <p:cNvSpPr/>
          <p:nvPr/>
        </p:nvSpPr>
        <p:spPr>
          <a:xfrm>
            <a:off x="5002921" y="3071608"/>
            <a:ext cx="107484" cy="99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mj-lt"/>
            </a:endParaRPr>
          </a:p>
        </p:txBody>
      </p:sp>
      <p:sp>
        <p:nvSpPr>
          <p:cNvPr id="43" name="Oval 42">
            <a:extLst>
              <a:ext uri="{FF2B5EF4-FFF2-40B4-BE49-F238E27FC236}">
                <a16:creationId xmlns:a16="http://schemas.microsoft.com/office/drawing/2014/main" id="{3B840D1F-4C96-4017-BE55-11F4AB6304FB}"/>
              </a:ext>
            </a:extLst>
          </p:cNvPr>
          <p:cNvSpPr/>
          <p:nvPr/>
        </p:nvSpPr>
        <p:spPr>
          <a:xfrm>
            <a:off x="5306038" y="2998634"/>
            <a:ext cx="107484" cy="99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mj-lt"/>
            </a:endParaRPr>
          </a:p>
        </p:txBody>
      </p:sp>
      <p:cxnSp>
        <p:nvCxnSpPr>
          <p:cNvPr id="44" name="Straight Connector 43">
            <a:extLst>
              <a:ext uri="{FF2B5EF4-FFF2-40B4-BE49-F238E27FC236}">
                <a16:creationId xmlns:a16="http://schemas.microsoft.com/office/drawing/2014/main" id="{798277E1-C9D8-44C7-B27F-4BD06D253B43}"/>
              </a:ext>
            </a:extLst>
          </p:cNvPr>
          <p:cNvCxnSpPr>
            <a:cxnSpLocks/>
          </p:cNvCxnSpPr>
          <p:nvPr/>
        </p:nvCxnSpPr>
        <p:spPr>
          <a:xfrm flipV="1">
            <a:off x="4099383" y="3578530"/>
            <a:ext cx="1314137" cy="12879"/>
          </a:xfrm>
          <a:prstGeom prst="line">
            <a:avLst/>
          </a:prstGeom>
          <a:ln w="28575">
            <a:solidFill>
              <a:schemeClr val="accent5">
                <a:lumMod val="50000"/>
              </a:schemeClr>
            </a:solidFill>
            <a:prstDash val="dash"/>
          </a:ln>
        </p:spPr>
        <p:style>
          <a:lnRef idx="3">
            <a:schemeClr val="accent1"/>
          </a:lnRef>
          <a:fillRef idx="0">
            <a:schemeClr val="accent1"/>
          </a:fillRef>
          <a:effectRef idx="2">
            <a:schemeClr val="accent1"/>
          </a:effectRef>
          <a:fontRef idx="minor">
            <a:schemeClr val="tx1"/>
          </a:fontRef>
        </p:style>
      </p:cxnSp>
      <p:sp>
        <p:nvSpPr>
          <p:cNvPr id="46" name="TextBox 45">
            <a:extLst>
              <a:ext uri="{FF2B5EF4-FFF2-40B4-BE49-F238E27FC236}">
                <a16:creationId xmlns:a16="http://schemas.microsoft.com/office/drawing/2014/main" id="{2364073C-17BF-43A1-8BE0-F894997CF49A}"/>
              </a:ext>
            </a:extLst>
          </p:cNvPr>
          <p:cNvSpPr txBox="1"/>
          <p:nvPr/>
        </p:nvSpPr>
        <p:spPr>
          <a:xfrm>
            <a:off x="4509306" y="3903780"/>
            <a:ext cx="1170664" cy="461665"/>
          </a:xfrm>
          <a:prstGeom prst="rect">
            <a:avLst/>
          </a:prstGeom>
          <a:noFill/>
        </p:spPr>
        <p:txBody>
          <a:bodyPr wrap="square" rtlCol="0">
            <a:spAutoFit/>
          </a:bodyPr>
          <a:lstStyle/>
          <a:p>
            <a:pPr algn="ctr"/>
            <a:r>
              <a:rPr lang="en-US" sz="1200" dirty="0">
                <a:latin typeface="+mj-lt"/>
              </a:rPr>
              <a:t>1500 packets </a:t>
            </a:r>
          </a:p>
          <a:p>
            <a:pPr algn="ctr"/>
            <a:r>
              <a:rPr lang="en-US" sz="1200" dirty="0">
                <a:latin typeface="+mj-lt"/>
              </a:rPr>
              <a:t>received</a:t>
            </a:r>
          </a:p>
        </p:txBody>
      </p:sp>
      <p:cxnSp>
        <p:nvCxnSpPr>
          <p:cNvPr id="51" name="Straight Connector 50">
            <a:extLst>
              <a:ext uri="{FF2B5EF4-FFF2-40B4-BE49-F238E27FC236}">
                <a16:creationId xmlns:a16="http://schemas.microsoft.com/office/drawing/2014/main" id="{FFDA0115-0C7E-4C90-82EC-563DB1C03100}"/>
              </a:ext>
            </a:extLst>
          </p:cNvPr>
          <p:cNvCxnSpPr>
            <a:cxnSpLocks/>
          </p:cNvCxnSpPr>
          <p:nvPr/>
        </p:nvCxnSpPr>
        <p:spPr>
          <a:xfrm>
            <a:off x="5413519" y="3578530"/>
            <a:ext cx="165615" cy="255851"/>
          </a:xfrm>
          <a:prstGeom prst="line">
            <a:avLst/>
          </a:prstGeom>
          <a:ln w="28575">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F2284AB-E125-4008-9B2A-C4E165070FDB}"/>
              </a:ext>
            </a:extLst>
          </p:cNvPr>
          <p:cNvCxnSpPr>
            <a:cxnSpLocks/>
          </p:cNvCxnSpPr>
          <p:nvPr/>
        </p:nvCxnSpPr>
        <p:spPr>
          <a:xfrm>
            <a:off x="5579134" y="3834380"/>
            <a:ext cx="507272" cy="0"/>
          </a:xfrm>
          <a:prstGeom prst="line">
            <a:avLst/>
          </a:prstGeom>
          <a:ln w="28575">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3E276CAF-1DC9-4C0D-8C61-D8B0386DAD0C}"/>
              </a:ext>
            </a:extLst>
          </p:cNvPr>
          <p:cNvSpPr/>
          <p:nvPr/>
        </p:nvSpPr>
        <p:spPr>
          <a:xfrm>
            <a:off x="5644181" y="2998633"/>
            <a:ext cx="107484" cy="99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mj-lt"/>
            </a:endParaRPr>
          </a:p>
        </p:txBody>
      </p:sp>
      <p:sp>
        <p:nvSpPr>
          <p:cNvPr id="64" name="Oval 63">
            <a:extLst>
              <a:ext uri="{FF2B5EF4-FFF2-40B4-BE49-F238E27FC236}">
                <a16:creationId xmlns:a16="http://schemas.microsoft.com/office/drawing/2014/main" id="{918C2FD9-12B3-4AB5-B0FE-35F109F502AD}"/>
              </a:ext>
            </a:extLst>
          </p:cNvPr>
          <p:cNvSpPr/>
          <p:nvPr/>
        </p:nvSpPr>
        <p:spPr>
          <a:xfrm>
            <a:off x="5697923" y="3458154"/>
            <a:ext cx="107484" cy="99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mj-lt"/>
            </a:endParaRPr>
          </a:p>
        </p:txBody>
      </p:sp>
      <p:sp>
        <p:nvSpPr>
          <p:cNvPr id="65" name="Oval 64">
            <a:extLst>
              <a:ext uri="{FF2B5EF4-FFF2-40B4-BE49-F238E27FC236}">
                <a16:creationId xmlns:a16="http://schemas.microsoft.com/office/drawing/2014/main" id="{6500A6A6-4EE5-40AB-A0CD-7B3EC1C5090A}"/>
              </a:ext>
            </a:extLst>
          </p:cNvPr>
          <p:cNvSpPr/>
          <p:nvPr/>
        </p:nvSpPr>
        <p:spPr>
          <a:xfrm>
            <a:off x="5946420" y="3455470"/>
            <a:ext cx="107484" cy="990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mj-lt"/>
            </a:endParaRPr>
          </a:p>
        </p:txBody>
      </p:sp>
      <p:cxnSp>
        <p:nvCxnSpPr>
          <p:cNvPr id="67" name="Straight Connector 66">
            <a:extLst>
              <a:ext uri="{FF2B5EF4-FFF2-40B4-BE49-F238E27FC236}">
                <a16:creationId xmlns:a16="http://schemas.microsoft.com/office/drawing/2014/main" id="{2E22BD63-DF2F-4B6C-BD38-14D3AC59C570}"/>
              </a:ext>
            </a:extLst>
          </p:cNvPr>
          <p:cNvCxnSpPr/>
          <p:nvPr/>
        </p:nvCxnSpPr>
        <p:spPr>
          <a:xfrm>
            <a:off x="3949832" y="2998633"/>
            <a:ext cx="247516" cy="155198"/>
          </a:xfrm>
          <a:prstGeom prst="line">
            <a:avLst/>
          </a:prstGeom>
          <a:ln w="38100"/>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2ECE7A93-0566-4AD7-90F0-F7E7097112B4}"/>
              </a:ext>
            </a:extLst>
          </p:cNvPr>
          <p:cNvCxnSpPr>
            <a:cxnSpLocks/>
          </p:cNvCxnSpPr>
          <p:nvPr/>
        </p:nvCxnSpPr>
        <p:spPr>
          <a:xfrm flipH="1">
            <a:off x="3988680" y="2989062"/>
            <a:ext cx="179756" cy="160504"/>
          </a:xfrm>
          <a:prstGeom prst="line">
            <a:avLst/>
          </a:prstGeom>
          <a:ln w="38100"/>
        </p:spPr>
        <p:style>
          <a:lnRef idx="1">
            <a:schemeClr val="dk1"/>
          </a:lnRef>
          <a:fillRef idx="0">
            <a:schemeClr val="dk1"/>
          </a:fillRef>
          <a:effectRef idx="0">
            <a:schemeClr val="dk1"/>
          </a:effectRef>
          <a:fontRef idx="minor">
            <a:schemeClr val="tx1"/>
          </a:fontRef>
        </p:style>
      </p:cxnSp>
      <p:sp>
        <p:nvSpPr>
          <p:cNvPr id="5" name="Slide Number Placeholder 4">
            <a:extLst>
              <a:ext uri="{FF2B5EF4-FFF2-40B4-BE49-F238E27FC236}">
                <a16:creationId xmlns:a16="http://schemas.microsoft.com/office/drawing/2014/main" id="{43489999-2A2C-4D78-A8BC-C012533B7A04}"/>
              </a:ext>
            </a:extLst>
          </p:cNvPr>
          <p:cNvSpPr>
            <a:spLocks noGrp="1"/>
          </p:cNvSpPr>
          <p:nvPr>
            <p:ph type="sldNum" sz="quarter" idx="12"/>
          </p:nvPr>
        </p:nvSpPr>
        <p:spPr>
          <a:xfrm>
            <a:off x="6585410" y="4624423"/>
            <a:ext cx="2057400" cy="273844"/>
          </a:xfrm>
        </p:spPr>
        <p:txBody>
          <a:bodyPr>
            <a:normAutofit fontScale="70000" lnSpcReduction="20000"/>
          </a:bodyPr>
          <a:lstStyle/>
          <a:p>
            <a:fld id="{4FAB73BC-B049-4115-A692-8D63A059BFB8}" type="slidenum">
              <a:rPr lang="en-US" smtClean="0">
                <a:solidFill>
                  <a:schemeClr val="bg1"/>
                </a:solidFill>
                <a:latin typeface="+mj-lt"/>
                <a:cs typeface="Calibri" panose="020F0502020204030204" pitchFamily="34" charset="0"/>
              </a:rPr>
              <a:t>59</a:t>
            </a:fld>
            <a:endParaRPr lang="en-US" dirty="0">
              <a:solidFill>
                <a:schemeClr val="bg1"/>
              </a:solidFill>
              <a:latin typeface="+mj-lt"/>
              <a:cs typeface="Calibri" panose="020F0502020204030204" pitchFamily="34" charset="0"/>
            </a:endParaRPr>
          </a:p>
        </p:txBody>
      </p:sp>
      <p:cxnSp>
        <p:nvCxnSpPr>
          <p:cNvPr id="11" name="Straight Connector 10">
            <a:extLst>
              <a:ext uri="{FF2B5EF4-FFF2-40B4-BE49-F238E27FC236}">
                <a16:creationId xmlns:a16="http://schemas.microsoft.com/office/drawing/2014/main" id="{4EAFFC48-BABA-4E58-9966-00BEBD7089B5}"/>
              </a:ext>
            </a:extLst>
          </p:cNvPr>
          <p:cNvCxnSpPr>
            <a:cxnSpLocks/>
          </p:cNvCxnSpPr>
          <p:nvPr/>
        </p:nvCxnSpPr>
        <p:spPr>
          <a:xfrm>
            <a:off x="5594864" y="2881045"/>
            <a:ext cx="0" cy="151982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9128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500"/>
                                        <p:tgtEl>
                                          <p:spTgt spid="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500"/>
                                        <p:tgtEl>
                                          <p:spTgt spid="2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500"/>
                                        <p:tgtEl>
                                          <p:spTgt spid="2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left)">
                                      <p:cBhvr>
                                        <p:cTn id="28" dur="500"/>
                                        <p:tgtEl>
                                          <p:spTgt spid="32"/>
                                        </p:tgtEl>
                                      </p:cBhvr>
                                    </p:animEffect>
                                  </p:childTnLst>
                                </p:cTn>
                              </p:par>
                              <p:par>
                                <p:cTn id="29" presetID="22" presetClass="entr" presetSubtype="8" fill="hold" nodeType="with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wipe(left)">
                                      <p:cBhvr>
                                        <p:cTn id="31" dur="500"/>
                                        <p:tgtEl>
                                          <p:spTgt spid="67"/>
                                        </p:tgtEl>
                                      </p:cBhvr>
                                    </p:animEffect>
                                  </p:childTnLst>
                                </p:cTn>
                              </p:par>
                              <p:par>
                                <p:cTn id="32" presetID="22" presetClass="entr" presetSubtype="8" fill="hold" nodeType="with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wipe(left)">
                                      <p:cBhvr>
                                        <p:cTn id="34" dur="500"/>
                                        <p:tgtEl>
                                          <p:spTgt spid="6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500"/>
                                        <p:tgtEl>
                                          <p:spTgt spid="39"/>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left)">
                                      <p:cBhvr>
                                        <p:cTn id="42" dur="500"/>
                                        <p:tgtEl>
                                          <p:spTgt spid="40"/>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wipe(left)">
                                      <p:cBhvr>
                                        <p:cTn id="48" dur="500"/>
                                        <p:tgtEl>
                                          <p:spTgt spid="42"/>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left)">
                                      <p:cBhvr>
                                        <p:cTn id="51" dur="500"/>
                                        <p:tgtEl>
                                          <p:spTgt spid="43"/>
                                        </p:tgtEl>
                                      </p:cBhvr>
                                    </p:animEffect>
                                  </p:childTnLst>
                                </p:cTn>
                              </p:par>
                              <p:par>
                                <p:cTn id="52" presetID="22" presetClass="entr" presetSubtype="8" fill="hold"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left)">
                                      <p:cBhvr>
                                        <p:cTn id="54" dur="500"/>
                                        <p:tgtEl>
                                          <p:spTgt spid="44"/>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wipe(left)">
                                      <p:cBhvr>
                                        <p:cTn id="57" dur="500"/>
                                        <p:tgtEl>
                                          <p:spTgt spid="38"/>
                                        </p:tgtEl>
                                      </p:cBhvr>
                                    </p:animEffect>
                                  </p:childTnLst>
                                </p:cTn>
                              </p:par>
                              <p:par>
                                <p:cTn id="58" presetID="22" presetClass="entr" presetSubtype="8" fill="hold"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left)">
                                      <p:cBhvr>
                                        <p:cTn id="60" dur="500"/>
                                        <p:tgtEl>
                                          <p:spTgt spid="3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62"/>
                                        </p:tgtEl>
                                        <p:attrNameLst>
                                          <p:attrName>style.visibility</p:attrName>
                                        </p:attrNameLst>
                                      </p:cBhvr>
                                      <p:to>
                                        <p:strVal val="visible"/>
                                      </p:to>
                                    </p:set>
                                    <p:animEffect transition="in" filter="wipe(left)">
                                      <p:cBhvr>
                                        <p:cTn id="65" dur="500"/>
                                        <p:tgtEl>
                                          <p:spTgt spid="62"/>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64"/>
                                        </p:tgtEl>
                                        <p:attrNameLst>
                                          <p:attrName>style.visibility</p:attrName>
                                        </p:attrNameLst>
                                      </p:cBhvr>
                                      <p:to>
                                        <p:strVal val="visible"/>
                                      </p:to>
                                    </p:set>
                                    <p:animEffect transition="in" filter="wipe(left)">
                                      <p:cBhvr>
                                        <p:cTn id="68" dur="500"/>
                                        <p:tgtEl>
                                          <p:spTgt spid="64"/>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wipe(left)">
                                      <p:cBhvr>
                                        <p:cTn id="71" dur="500"/>
                                        <p:tgtEl>
                                          <p:spTgt spid="65"/>
                                        </p:tgtEl>
                                      </p:cBhvr>
                                    </p:animEffect>
                                  </p:childTnLst>
                                </p:cTn>
                              </p:par>
                              <p:par>
                                <p:cTn id="72" presetID="22" presetClass="entr" presetSubtype="8" fill="hold" nodeType="with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wipe(left)">
                                      <p:cBhvr>
                                        <p:cTn id="74" dur="500"/>
                                        <p:tgtEl>
                                          <p:spTgt spid="51"/>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wipe(left)">
                                      <p:cBhvr>
                                        <p:cTn id="77" dur="500"/>
                                        <p:tgtEl>
                                          <p:spTgt spid="46"/>
                                        </p:tgtEl>
                                      </p:cBhvr>
                                    </p:animEffect>
                                  </p:childTnLst>
                                </p:cTn>
                              </p:par>
                              <p:par>
                                <p:cTn id="78" presetID="22" presetClass="entr" presetSubtype="8" fill="hold" nodeType="withEffect">
                                  <p:stCondLst>
                                    <p:cond delay="0"/>
                                  </p:stCondLst>
                                  <p:childTnLst>
                                    <p:set>
                                      <p:cBhvr>
                                        <p:cTn id="79" dur="1" fill="hold">
                                          <p:stCondLst>
                                            <p:cond delay="0"/>
                                          </p:stCondLst>
                                        </p:cTn>
                                        <p:tgtEl>
                                          <p:spTgt spid="54"/>
                                        </p:tgtEl>
                                        <p:attrNameLst>
                                          <p:attrName>style.visibility</p:attrName>
                                        </p:attrNameLst>
                                      </p:cBhvr>
                                      <p:to>
                                        <p:strVal val="visible"/>
                                      </p:to>
                                    </p:set>
                                    <p:animEffect transition="in" filter="wipe(left)">
                                      <p:cBhvr>
                                        <p:cTn id="80" dur="500"/>
                                        <p:tgtEl>
                                          <p:spTgt spid="54"/>
                                        </p:tgtEl>
                                      </p:cBhvr>
                                    </p:animEffect>
                                  </p:childTnLst>
                                </p:cTn>
                              </p:par>
                              <p:par>
                                <p:cTn id="81" presetID="22" presetClass="entr" presetSubtype="8" fill="hold" nodeType="with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wipe(left)">
                                      <p:cBhvr>
                                        <p:cTn id="83" dur="500"/>
                                        <p:tgtEl>
                                          <p:spTgt spid="57"/>
                                        </p:tgtEl>
                                      </p:cBhvr>
                                    </p:animEffect>
                                  </p:childTnLst>
                                </p:cTn>
                              </p:par>
                              <p:par>
                                <p:cTn id="84" presetID="10" presetClass="entr" presetSubtype="0" fill="hold" nodeType="withEffect">
                                  <p:stCondLst>
                                    <p:cond delay="0"/>
                                  </p:stCondLst>
                                  <p:childTnLst>
                                    <p:set>
                                      <p:cBhvr>
                                        <p:cTn id="85" dur="1" fill="hold">
                                          <p:stCondLst>
                                            <p:cond delay="0"/>
                                          </p:stCondLst>
                                        </p:cTn>
                                        <p:tgtEl>
                                          <p:spTgt spid="11"/>
                                        </p:tgtEl>
                                        <p:attrNameLst>
                                          <p:attrName>style.visibility</p:attrName>
                                        </p:attrNameLst>
                                      </p:cBhvr>
                                      <p:to>
                                        <p:strVal val="visible"/>
                                      </p:to>
                                    </p:set>
                                    <p:animEffect transition="in" filter="fade">
                                      <p:cBhvr>
                                        <p:cTn id="8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26" grpId="0" animBg="1"/>
      <p:bldP spid="27" grpId="0" animBg="1"/>
      <p:bldP spid="28" grpId="0" animBg="1"/>
      <p:bldP spid="32" grpId="0"/>
      <p:bldP spid="38" grpId="0" animBg="1"/>
      <p:bldP spid="39" grpId="0" animBg="1"/>
      <p:bldP spid="40" grpId="0" animBg="1"/>
      <p:bldP spid="41" grpId="0" animBg="1"/>
      <p:bldP spid="42" grpId="0" animBg="1"/>
      <p:bldP spid="43" grpId="0" animBg="1"/>
      <p:bldP spid="46" grpId="0"/>
      <p:bldP spid="62" grpId="0" animBg="1"/>
      <p:bldP spid="64" grpId="0" animBg="1"/>
      <p:bldP spid="6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extShape 1"/>
          <p:cNvSpPr txBox="1"/>
          <p:nvPr/>
        </p:nvSpPr>
        <p:spPr>
          <a:xfrm>
            <a:off x="325080" y="170640"/>
            <a:ext cx="8493480" cy="1301040"/>
          </a:xfrm>
          <a:prstGeom prst="rect">
            <a:avLst/>
          </a:prstGeom>
          <a:noFill/>
          <a:ln>
            <a:noFill/>
          </a:ln>
        </p:spPr>
        <p:txBody>
          <a:bodyPr tIns="91440" bIns="91440">
            <a:noAutofit/>
          </a:bodyPr>
          <a:lstStyle/>
          <a:p>
            <a:pPr algn="ctr">
              <a:lnSpc>
                <a:spcPct val="100000"/>
              </a:lnSpc>
            </a:pPr>
            <a:r>
              <a:rPr lang="en-US" sz="5400" b="0" i="0" u="none" strike="noStrike" baseline="0" dirty="0">
                <a:latin typeface="URWBookmanL-Ligh"/>
              </a:rPr>
              <a:t>Why is Distributed Congestion Control Hard?</a:t>
            </a:r>
            <a:endParaRPr lang="en-IN" sz="5400" b="0" strike="noStrike" spc="-1" dirty="0">
              <a:solidFill>
                <a:srgbClr val="000000"/>
              </a:solidFill>
              <a:latin typeface="Arial"/>
            </a:endParaRPr>
          </a:p>
        </p:txBody>
      </p:sp>
      <p:sp>
        <p:nvSpPr>
          <p:cNvPr id="358"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DA142693-940F-4E78-A3B7-E401451E0986}" type="slidenum">
              <a:rPr lang="en-US" sz="1000" b="0" strike="noStrike" spc="-1">
                <a:solidFill>
                  <a:srgbClr val="595959"/>
                </a:solidFill>
                <a:latin typeface="Arial"/>
                <a:ea typeface="Arial"/>
              </a:rPr>
              <a:t>6</a:t>
            </a:fld>
            <a:endParaRPr lang="en-IN" sz="1000" b="0" strike="noStrike" spc="-1">
              <a:latin typeface="Times New Roman"/>
            </a:endParaRPr>
          </a:p>
        </p:txBody>
      </p:sp>
      <p:sp>
        <p:nvSpPr>
          <p:cNvPr id="359" name="CustomShape 3"/>
          <p:cNvSpPr/>
          <p:nvPr/>
        </p:nvSpPr>
        <p:spPr>
          <a:xfrm>
            <a:off x="1005912" y="2159896"/>
            <a:ext cx="7278120" cy="286086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indent="-456840">
              <a:lnSpc>
                <a:spcPct val="100000"/>
              </a:lnSpc>
              <a:buClr>
                <a:srgbClr val="000000"/>
              </a:buClr>
              <a:buFont typeface="Arial"/>
              <a:buChar char="•"/>
            </a:pPr>
            <a:r>
              <a:rPr lang="en-US" sz="3600" spc="-1" dirty="0">
                <a:latin typeface="Arial"/>
              </a:rPr>
              <a:t>Utilization</a:t>
            </a:r>
          </a:p>
          <a:p>
            <a:pPr marL="457200" indent="-456840">
              <a:buFont typeface="Arial"/>
              <a:buChar char="•"/>
            </a:pPr>
            <a:r>
              <a:rPr lang="en-US" sz="3600" b="0" strike="noStrike" spc="-1" dirty="0">
                <a:latin typeface="Arial"/>
              </a:rPr>
              <a:t>Fairness</a:t>
            </a:r>
          </a:p>
          <a:p>
            <a:pPr marL="457200" indent="-456840">
              <a:buFont typeface="Arial"/>
              <a:buChar char="•"/>
            </a:pPr>
            <a:r>
              <a:rPr lang="en-US" sz="3600" spc="-1" dirty="0"/>
              <a:t>Low visibility of the network</a:t>
            </a:r>
          </a:p>
          <a:p>
            <a:pPr marL="457200" indent="-456840">
              <a:buFont typeface="Arial"/>
              <a:buChar char="•"/>
            </a:pPr>
            <a:r>
              <a:rPr lang="en-US" sz="3600" spc="-1" dirty="0"/>
              <a:t>Churn</a:t>
            </a:r>
          </a:p>
          <a:p>
            <a:pPr marL="457200" indent="-456840">
              <a:buFont typeface="Arial"/>
              <a:buChar char="•"/>
            </a:pPr>
            <a:r>
              <a:rPr lang="en-US" sz="3600" spc="-1" dirty="0"/>
              <a:t>Intrinsic delay</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6" name="CustomShape 7">
            <a:extLst>
              <a:ext uri="{FF2B5EF4-FFF2-40B4-BE49-F238E27FC236}">
                <a16:creationId xmlns:a16="http://schemas.microsoft.com/office/drawing/2014/main" id="{3BE91F16-37B5-4307-8834-2AB41A644865}"/>
              </a:ext>
            </a:extLst>
          </p:cNvPr>
          <p:cNvSpPr/>
          <p:nvPr/>
        </p:nvSpPr>
        <p:spPr>
          <a:xfrm>
            <a:off x="3625326" y="2259348"/>
            <a:ext cx="1019646" cy="46021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pPr>
            <a:r>
              <a:rPr lang="en-US" sz="2400" spc="-1" dirty="0">
                <a:solidFill>
                  <a:srgbClr val="FF0000"/>
                </a:solidFill>
                <a:latin typeface="Arial"/>
                <a:ea typeface="Arial"/>
              </a:rPr>
              <a:t>Easy</a:t>
            </a:r>
            <a:endParaRPr lang="en-IN" sz="2400" strike="noStrike" spc="-1" dirty="0">
              <a:solidFill>
                <a:srgbClr val="FF0000"/>
              </a:solidFill>
              <a:latin typeface="Arial"/>
            </a:endParaRPr>
          </a:p>
        </p:txBody>
      </p:sp>
    </p:spTree>
    <p:extLst>
      <p:ext uri="{BB962C8B-B14F-4D97-AF65-F5344CB8AC3E}">
        <p14:creationId xmlns:p14="http://schemas.microsoft.com/office/powerpoint/2010/main" val="3482650572"/>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3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3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DA6AA4-D65A-4035-8295-B64253B32832}"/>
              </a:ext>
            </a:extLst>
          </p:cNvPr>
          <p:cNvPicPr>
            <a:picLocks noChangeAspect="1"/>
          </p:cNvPicPr>
          <p:nvPr/>
        </p:nvPicPr>
        <p:blipFill>
          <a:blip r:embed="rId3"/>
          <a:stretch>
            <a:fillRect/>
          </a:stretch>
        </p:blipFill>
        <p:spPr>
          <a:xfrm>
            <a:off x="475488" y="130297"/>
            <a:ext cx="8156447" cy="4908399"/>
          </a:xfrm>
          <a:prstGeom prst="rect">
            <a:avLst/>
          </a:prstGeom>
        </p:spPr>
      </p:pic>
      <p:sp>
        <p:nvSpPr>
          <p:cNvPr id="3" name="Slide Number Placeholder 2">
            <a:extLst>
              <a:ext uri="{FF2B5EF4-FFF2-40B4-BE49-F238E27FC236}">
                <a16:creationId xmlns:a16="http://schemas.microsoft.com/office/drawing/2014/main" id="{12ECFEC2-A765-4B06-B860-B961300847E6}"/>
              </a:ext>
            </a:extLst>
          </p:cNvPr>
          <p:cNvSpPr>
            <a:spLocks noGrp="1"/>
          </p:cNvSpPr>
          <p:nvPr>
            <p:ph type="sldNum" sz="quarter" idx="12"/>
          </p:nvPr>
        </p:nvSpPr>
        <p:spPr>
          <a:xfrm>
            <a:off x="6457950" y="4853821"/>
            <a:ext cx="2057400" cy="273844"/>
          </a:xfrm>
        </p:spPr>
        <p:txBody>
          <a:bodyPr>
            <a:normAutofit fontScale="70000" lnSpcReduction="20000"/>
          </a:bodyPr>
          <a:lstStyle/>
          <a:p>
            <a:fld id="{4FAB73BC-B049-4115-A692-8D63A059BFB8}" type="slidenum">
              <a:rPr lang="en-US" smtClean="0">
                <a:solidFill>
                  <a:schemeClr val="bg1"/>
                </a:solidFill>
              </a:rPr>
              <a:t>60</a:t>
            </a:fld>
            <a:endParaRPr lang="en-US" dirty="0">
              <a:solidFill>
                <a:schemeClr val="bg1"/>
              </a:solidFill>
            </a:endParaRPr>
          </a:p>
        </p:txBody>
      </p:sp>
    </p:spTree>
    <p:extLst>
      <p:ext uri="{BB962C8B-B14F-4D97-AF65-F5344CB8AC3E}">
        <p14:creationId xmlns:p14="http://schemas.microsoft.com/office/powerpoint/2010/main" val="5300905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832772"/>
            <a:ext cx="4472001" cy="4087556"/>
          </a:xfrm>
          <a:prstGeom prst="rect">
            <a:avLst/>
          </a:prstGeom>
        </p:spPr>
      </p:pic>
      <p:sp>
        <p:nvSpPr>
          <p:cNvPr id="2" name="Title 1"/>
          <p:cNvSpPr>
            <a:spLocks noGrp="1"/>
          </p:cNvSpPr>
          <p:nvPr>
            <p:ph type="title"/>
          </p:nvPr>
        </p:nvSpPr>
        <p:spPr>
          <a:xfrm>
            <a:off x="290819" y="183973"/>
            <a:ext cx="8520600" cy="572700"/>
          </a:xfrm>
        </p:spPr>
        <p:txBody>
          <a:bodyPr>
            <a:noAutofit/>
          </a:bodyPr>
          <a:lstStyle/>
          <a:p>
            <a:pPr algn="ctr"/>
            <a:r>
              <a:rPr lang="en-US" sz="4400" dirty="0"/>
              <a:t>Key Results</a:t>
            </a:r>
            <a:endParaRPr lang="en-SG" sz="4400" dirty="0"/>
          </a:p>
        </p:txBody>
      </p:sp>
      <p:sp>
        <p:nvSpPr>
          <p:cNvPr id="7" name="TextBox 6"/>
          <p:cNvSpPr txBox="1"/>
          <p:nvPr/>
        </p:nvSpPr>
        <p:spPr>
          <a:xfrm>
            <a:off x="3911178" y="1586659"/>
            <a:ext cx="1279882" cy="461665"/>
          </a:xfrm>
          <a:prstGeom prst="rect">
            <a:avLst/>
          </a:prstGeom>
          <a:solidFill>
            <a:schemeClr val="bg1"/>
          </a:solidFill>
        </p:spPr>
        <p:txBody>
          <a:bodyPr wrap="square" rtlCol="0">
            <a:spAutoFit/>
          </a:bodyPr>
          <a:lstStyle/>
          <a:p>
            <a:r>
              <a:rPr lang="en-US" sz="2400" b="1" dirty="0">
                <a:solidFill>
                  <a:srgbClr val="FFC000"/>
                </a:solidFill>
              </a:rPr>
              <a:t>CUBIC</a:t>
            </a:r>
            <a:endParaRPr lang="en-SG" sz="2400" b="1" dirty="0">
              <a:solidFill>
                <a:srgbClr val="FFC000"/>
              </a:solidFill>
            </a:endParaRPr>
          </a:p>
        </p:txBody>
      </p:sp>
      <p:sp>
        <p:nvSpPr>
          <p:cNvPr id="8" name="TextBox 7"/>
          <p:cNvSpPr txBox="1"/>
          <p:nvPr/>
        </p:nvSpPr>
        <p:spPr>
          <a:xfrm>
            <a:off x="3432293" y="4261207"/>
            <a:ext cx="1399237" cy="461665"/>
          </a:xfrm>
          <a:prstGeom prst="rect">
            <a:avLst/>
          </a:prstGeom>
          <a:solidFill>
            <a:schemeClr val="bg1"/>
          </a:solidFill>
        </p:spPr>
        <p:txBody>
          <a:bodyPr wrap="square" rtlCol="0">
            <a:spAutoFit/>
          </a:bodyPr>
          <a:lstStyle/>
          <a:p>
            <a:r>
              <a:rPr lang="en-US" sz="2400" b="1" dirty="0">
                <a:solidFill>
                  <a:srgbClr val="92D050"/>
                </a:solidFill>
              </a:rPr>
              <a:t>BBR</a:t>
            </a:r>
            <a:endParaRPr lang="en-SG" sz="2400" b="1" dirty="0">
              <a:solidFill>
                <a:srgbClr val="92D050"/>
              </a:solidFill>
            </a:endParaRPr>
          </a:p>
        </p:txBody>
      </p:sp>
      <p:sp>
        <p:nvSpPr>
          <p:cNvPr id="9" name="TextBox 8"/>
          <p:cNvSpPr txBox="1"/>
          <p:nvPr/>
        </p:nvSpPr>
        <p:spPr>
          <a:xfrm>
            <a:off x="3942612" y="3813484"/>
            <a:ext cx="1968759" cy="400110"/>
          </a:xfrm>
          <a:prstGeom prst="rect">
            <a:avLst/>
          </a:prstGeom>
          <a:noFill/>
        </p:spPr>
        <p:txBody>
          <a:bodyPr wrap="square" rtlCol="0">
            <a:spAutoFit/>
          </a:bodyPr>
          <a:lstStyle/>
          <a:p>
            <a:r>
              <a:rPr lang="en-US" sz="2000" b="1" dirty="0"/>
              <a:t>Alexa Top 20k</a:t>
            </a:r>
            <a:endParaRPr lang="en-SG" sz="2000" b="1" dirty="0"/>
          </a:p>
        </p:txBody>
      </p:sp>
      <p:sp>
        <p:nvSpPr>
          <p:cNvPr id="10" name="TextBox 9"/>
          <p:cNvSpPr txBox="1"/>
          <p:nvPr/>
        </p:nvSpPr>
        <p:spPr>
          <a:xfrm>
            <a:off x="5960484" y="1054845"/>
            <a:ext cx="2663015" cy="2800767"/>
          </a:xfrm>
          <a:prstGeom prst="rect">
            <a:avLst/>
          </a:prstGeom>
          <a:noFill/>
        </p:spPr>
        <p:txBody>
          <a:bodyPr wrap="square" rtlCol="0">
            <a:spAutoFit/>
          </a:bodyPr>
          <a:lstStyle/>
          <a:p>
            <a:pPr algn="ctr"/>
            <a:r>
              <a:rPr lang="en-US" sz="4800" dirty="0"/>
              <a:t>BBR </a:t>
            </a:r>
          </a:p>
          <a:p>
            <a:pPr algn="ctr"/>
            <a:r>
              <a:rPr lang="en-US" sz="3200" dirty="0"/>
              <a:t>is becoming a dominant CC on the Internet</a:t>
            </a:r>
          </a:p>
        </p:txBody>
      </p:sp>
      <p:sp>
        <p:nvSpPr>
          <p:cNvPr id="20" name="Slide Number Placeholder 19"/>
          <p:cNvSpPr>
            <a:spLocks noGrp="1"/>
          </p:cNvSpPr>
          <p:nvPr>
            <p:ph type="sldNum" sz="quarter" idx="12"/>
          </p:nvPr>
        </p:nvSpPr>
        <p:spPr/>
        <p:txBody>
          <a:bodyPr/>
          <a:lstStyle/>
          <a:p>
            <a:fld id="{4FAB73BC-B049-4115-A692-8D63A059BFB8}" type="slidenum">
              <a:rPr lang="en-US" smtClean="0"/>
              <a:t>61</a:t>
            </a:fld>
            <a:endParaRPr lang="en-US" dirty="0"/>
          </a:p>
        </p:txBody>
      </p:sp>
      <p:pic>
        <p:nvPicPr>
          <p:cNvPr id="1026" name="Picture 2" descr="Arrow, arrow mark, arrows, curved arrow, direction, navigation, right icon  - Download on Iconfind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572147">
            <a:off x="4068606" y="2864098"/>
            <a:ext cx="1077973" cy="1077973"/>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4"/>
          <p:cNvSpPr txBox="1"/>
          <p:nvPr/>
        </p:nvSpPr>
        <p:spPr>
          <a:xfrm>
            <a:off x="2609562" y="2146869"/>
            <a:ext cx="1120284" cy="461665"/>
          </a:xfrm>
          <a:prstGeom prst="rect">
            <a:avLst/>
          </a:prstGeom>
          <a:noFill/>
        </p:spPr>
        <p:txBody>
          <a:bodyPr wrap="square" rtlCol="0">
            <a:spAutoFit/>
          </a:bodyPr>
          <a:lstStyle/>
          <a:p>
            <a:r>
              <a:rPr lang="en-US" sz="2400" dirty="0"/>
              <a:t>30.7%</a:t>
            </a:r>
            <a:endParaRPr lang="en-SG" sz="2400" dirty="0"/>
          </a:p>
        </p:txBody>
      </p:sp>
      <p:sp>
        <p:nvSpPr>
          <p:cNvPr id="25" name="TextBox 5"/>
          <p:cNvSpPr txBox="1"/>
          <p:nvPr/>
        </p:nvSpPr>
        <p:spPr>
          <a:xfrm>
            <a:off x="2617659" y="3325557"/>
            <a:ext cx="1120284" cy="400110"/>
          </a:xfrm>
          <a:prstGeom prst="rect">
            <a:avLst/>
          </a:prstGeom>
          <a:noFill/>
        </p:spPr>
        <p:txBody>
          <a:bodyPr wrap="square" rtlCol="0">
            <a:spAutoFit/>
          </a:bodyPr>
          <a:lstStyle/>
          <a:p>
            <a:r>
              <a:rPr lang="en-US" sz="2000" dirty="0"/>
              <a:t>17.7%</a:t>
            </a:r>
            <a:endParaRPr lang="en-SG" sz="2000" dirty="0"/>
          </a:p>
        </p:txBody>
      </p:sp>
    </p:spTree>
    <p:extLst>
      <p:ext uri="{BB962C8B-B14F-4D97-AF65-F5344CB8AC3E}">
        <p14:creationId xmlns:p14="http://schemas.microsoft.com/office/powerpoint/2010/main" val="2571894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832772"/>
            <a:ext cx="4472001" cy="4087556"/>
          </a:xfrm>
          <a:prstGeom prst="rect">
            <a:avLst/>
          </a:prstGeom>
        </p:spPr>
      </p:pic>
      <p:sp>
        <p:nvSpPr>
          <p:cNvPr id="2" name="Title 1"/>
          <p:cNvSpPr>
            <a:spLocks noGrp="1"/>
          </p:cNvSpPr>
          <p:nvPr>
            <p:ph type="title"/>
          </p:nvPr>
        </p:nvSpPr>
        <p:spPr>
          <a:xfrm>
            <a:off x="290819" y="183973"/>
            <a:ext cx="8520600" cy="572700"/>
          </a:xfrm>
        </p:spPr>
        <p:txBody>
          <a:bodyPr>
            <a:noAutofit/>
          </a:bodyPr>
          <a:lstStyle/>
          <a:p>
            <a:pPr algn="ctr"/>
            <a:r>
              <a:rPr lang="en-US" sz="4400" dirty="0"/>
              <a:t>Key Results</a:t>
            </a:r>
            <a:endParaRPr lang="en-SG" sz="4400" dirty="0"/>
          </a:p>
        </p:txBody>
      </p:sp>
      <p:sp>
        <p:nvSpPr>
          <p:cNvPr id="5" name="TextBox 4"/>
          <p:cNvSpPr txBox="1"/>
          <p:nvPr/>
        </p:nvSpPr>
        <p:spPr>
          <a:xfrm>
            <a:off x="2756938" y="2196405"/>
            <a:ext cx="1120284" cy="461665"/>
          </a:xfrm>
          <a:prstGeom prst="rect">
            <a:avLst/>
          </a:prstGeom>
          <a:noFill/>
        </p:spPr>
        <p:txBody>
          <a:bodyPr wrap="square" rtlCol="0">
            <a:spAutoFit/>
          </a:bodyPr>
          <a:lstStyle/>
          <a:p>
            <a:r>
              <a:rPr lang="en-US" sz="2400" dirty="0"/>
              <a:t>30.7%</a:t>
            </a:r>
            <a:endParaRPr lang="en-SG" sz="2400" dirty="0"/>
          </a:p>
        </p:txBody>
      </p:sp>
      <p:sp>
        <p:nvSpPr>
          <p:cNvPr id="6" name="TextBox 5"/>
          <p:cNvSpPr txBox="1"/>
          <p:nvPr/>
        </p:nvSpPr>
        <p:spPr>
          <a:xfrm>
            <a:off x="2758783" y="3403085"/>
            <a:ext cx="1120284" cy="400110"/>
          </a:xfrm>
          <a:prstGeom prst="rect">
            <a:avLst/>
          </a:prstGeom>
          <a:noFill/>
        </p:spPr>
        <p:txBody>
          <a:bodyPr wrap="square" rtlCol="0">
            <a:spAutoFit/>
          </a:bodyPr>
          <a:lstStyle/>
          <a:p>
            <a:r>
              <a:rPr lang="en-US" sz="2000" dirty="0"/>
              <a:t>17.7%</a:t>
            </a:r>
            <a:endParaRPr lang="en-SG" sz="2000" dirty="0"/>
          </a:p>
        </p:txBody>
      </p:sp>
      <p:sp>
        <p:nvSpPr>
          <p:cNvPr id="7" name="TextBox 6"/>
          <p:cNvSpPr txBox="1"/>
          <p:nvPr/>
        </p:nvSpPr>
        <p:spPr>
          <a:xfrm>
            <a:off x="3911178" y="1586659"/>
            <a:ext cx="1279882" cy="461665"/>
          </a:xfrm>
          <a:prstGeom prst="rect">
            <a:avLst/>
          </a:prstGeom>
          <a:solidFill>
            <a:schemeClr val="bg1"/>
          </a:solidFill>
        </p:spPr>
        <p:txBody>
          <a:bodyPr wrap="square" rtlCol="0">
            <a:spAutoFit/>
          </a:bodyPr>
          <a:lstStyle/>
          <a:p>
            <a:r>
              <a:rPr lang="en-US" sz="2400" b="1" dirty="0">
                <a:solidFill>
                  <a:srgbClr val="FFC000"/>
                </a:solidFill>
              </a:rPr>
              <a:t>CUBIC</a:t>
            </a:r>
            <a:endParaRPr lang="en-SG" sz="2400" b="1" dirty="0">
              <a:solidFill>
                <a:srgbClr val="FFC000"/>
              </a:solidFill>
            </a:endParaRPr>
          </a:p>
        </p:txBody>
      </p:sp>
      <p:sp>
        <p:nvSpPr>
          <p:cNvPr id="8" name="TextBox 7"/>
          <p:cNvSpPr txBox="1"/>
          <p:nvPr/>
        </p:nvSpPr>
        <p:spPr>
          <a:xfrm>
            <a:off x="3432293" y="4261207"/>
            <a:ext cx="1399237" cy="461665"/>
          </a:xfrm>
          <a:prstGeom prst="rect">
            <a:avLst/>
          </a:prstGeom>
          <a:solidFill>
            <a:schemeClr val="bg1"/>
          </a:solidFill>
        </p:spPr>
        <p:txBody>
          <a:bodyPr wrap="square" rtlCol="0">
            <a:spAutoFit/>
          </a:bodyPr>
          <a:lstStyle/>
          <a:p>
            <a:r>
              <a:rPr lang="en-US" sz="2400" b="1" dirty="0">
                <a:solidFill>
                  <a:srgbClr val="92D050"/>
                </a:solidFill>
              </a:rPr>
              <a:t>BBR</a:t>
            </a:r>
            <a:endParaRPr lang="en-SG" sz="2400" b="1" dirty="0">
              <a:solidFill>
                <a:srgbClr val="92D050"/>
              </a:solidFill>
            </a:endParaRPr>
          </a:p>
        </p:txBody>
      </p:sp>
      <p:sp>
        <p:nvSpPr>
          <p:cNvPr id="9" name="TextBox 8"/>
          <p:cNvSpPr txBox="1"/>
          <p:nvPr/>
        </p:nvSpPr>
        <p:spPr>
          <a:xfrm>
            <a:off x="3942612" y="3813484"/>
            <a:ext cx="1968759" cy="400110"/>
          </a:xfrm>
          <a:prstGeom prst="rect">
            <a:avLst/>
          </a:prstGeom>
          <a:noFill/>
        </p:spPr>
        <p:txBody>
          <a:bodyPr wrap="square" rtlCol="0">
            <a:spAutoFit/>
          </a:bodyPr>
          <a:lstStyle/>
          <a:p>
            <a:r>
              <a:rPr lang="en-US" sz="2000" b="1" dirty="0"/>
              <a:t>Alexa Top </a:t>
            </a:r>
            <a:r>
              <a:rPr lang="en-US" sz="2000" b="1" dirty="0">
                <a:solidFill>
                  <a:srgbClr val="FF0000"/>
                </a:solidFill>
              </a:rPr>
              <a:t>250</a:t>
            </a:r>
            <a:endParaRPr lang="en-SG" sz="2000" b="1" dirty="0">
              <a:solidFill>
                <a:srgbClr val="FF0000"/>
              </a:solidFill>
            </a:endParaRPr>
          </a:p>
        </p:txBody>
      </p:sp>
      <p:sp>
        <p:nvSpPr>
          <p:cNvPr id="10" name="TextBox 9"/>
          <p:cNvSpPr txBox="1"/>
          <p:nvPr/>
        </p:nvSpPr>
        <p:spPr>
          <a:xfrm>
            <a:off x="5960484" y="1054845"/>
            <a:ext cx="2663015" cy="2800767"/>
          </a:xfrm>
          <a:prstGeom prst="rect">
            <a:avLst/>
          </a:prstGeom>
          <a:noFill/>
        </p:spPr>
        <p:txBody>
          <a:bodyPr wrap="square" rtlCol="0">
            <a:spAutoFit/>
          </a:bodyPr>
          <a:lstStyle/>
          <a:p>
            <a:pPr algn="ctr"/>
            <a:r>
              <a:rPr lang="en-US" sz="4800" dirty="0"/>
              <a:t>BBR </a:t>
            </a:r>
          </a:p>
          <a:p>
            <a:pPr algn="ctr"/>
            <a:r>
              <a:rPr lang="en-US" sz="3200" dirty="0"/>
              <a:t>is becoming a dominant CC on the Internet</a:t>
            </a:r>
          </a:p>
        </p:txBody>
      </p:sp>
      <p:sp>
        <p:nvSpPr>
          <p:cNvPr id="20" name="Slide Number Placeholder 19"/>
          <p:cNvSpPr>
            <a:spLocks noGrp="1"/>
          </p:cNvSpPr>
          <p:nvPr>
            <p:ph type="sldNum" sz="quarter" idx="12"/>
          </p:nvPr>
        </p:nvSpPr>
        <p:spPr/>
        <p:txBody>
          <a:bodyPr/>
          <a:lstStyle/>
          <a:p>
            <a:fld id="{4FAB73BC-B049-4115-A692-8D63A059BFB8}" type="slidenum">
              <a:rPr lang="en-US" smtClean="0"/>
              <a:t>62</a:t>
            </a:fld>
            <a:endParaRPr lang="en-US" dirty="0"/>
          </a:p>
        </p:txBody>
      </p:sp>
      <p:pic>
        <p:nvPicPr>
          <p:cNvPr id="1026" name="Picture 2" descr="Arrow, arrow mark, arrows, curved arrow, direction, navigation, right icon  - Download on Iconfind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572147">
            <a:off x="4068606" y="2864098"/>
            <a:ext cx="1077973" cy="10779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081957" y="3740405"/>
            <a:ext cx="2370238" cy="1200329"/>
          </a:xfrm>
          <a:prstGeom prst="rect">
            <a:avLst/>
          </a:prstGeom>
          <a:noFill/>
        </p:spPr>
        <p:txBody>
          <a:bodyPr wrap="square" rtlCol="0">
            <a:spAutoFit/>
          </a:bodyPr>
          <a:lstStyle/>
          <a:p>
            <a:pPr algn="ctr"/>
            <a:r>
              <a:rPr lang="en-US" sz="2400" dirty="0">
                <a:solidFill>
                  <a:srgbClr val="FF0000"/>
                </a:solidFill>
              </a:rPr>
              <a:t>Even more so among popular websites</a:t>
            </a:r>
            <a:endParaRPr lang="en-SG" sz="2400" dirty="0">
              <a:solidFill>
                <a:srgbClr val="FF0000"/>
              </a:solidFill>
            </a:endParaRPr>
          </a:p>
        </p:txBody>
      </p:sp>
      <p:sp>
        <p:nvSpPr>
          <p:cNvPr id="15" name="Rectangle 14"/>
          <p:cNvSpPr/>
          <p:nvPr/>
        </p:nvSpPr>
        <p:spPr>
          <a:xfrm>
            <a:off x="0" y="2876550"/>
            <a:ext cx="1539551" cy="1471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p:cNvSpPr/>
          <p:nvPr/>
        </p:nvSpPr>
        <p:spPr>
          <a:xfrm>
            <a:off x="2491273" y="4213594"/>
            <a:ext cx="737119" cy="706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14" name="Chart 13"/>
          <p:cNvGraphicFramePr/>
          <p:nvPr>
            <p:extLst>
              <p:ext uri="{D42A27DB-BD31-4B8C-83A1-F6EECF244321}">
                <p14:modId xmlns:p14="http://schemas.microsoft.com/office/powerpoint/2010/main" val="2631964131"/>
              </p:ext>
            </p:extLst>
          </p:nvPr>
        </p:nvGraphicFramePr>
        <p:xfrm>
          <a:off x="95461" y="1125275"/>
          <a:ext cx="4831530" cy="3502549"/>
        </p:xfrm>
        <a:graphic>
          <a:graphicData uri="http://schemas.openxmlformats.org/drawingml/2006/chart">
            <c:chart xmlns:c="http://schemas.openxmlformats.org/drawingml/2006/chart" xmlns:r="http://schemas.openxmlformats.org/officeDocument/2006/relationships" r:id="rId5"/>
          </a:graphicData>
        </a:graphic>
      </p:graphicFrame>
      <p:sp>
        <p:nvSpPr>
          <p:cNvPr id="19" name="TextBox 4"/>
          <p:cNvSpPr txBox="1"/>
          <p:nvPr/>
        </p:nvSpPr>
        <p:spPr>
          <a:xfrm>
            <a:off x="2609562" y="2146869"/>
            <a:ext cx="1120284" cy="461665"/>
          </a:xfrm>
          <a:prstGeom prst="rect">
            <a:avLst/>
          </a:prstGeom>
          <a:noFill/>
        </p:spPr>
        <p:txBody>
          <a:bodyPr wrap="square" rtlCol="0">
            <a:spAutoFit/>
          </a:bodyPr>
          <a:lstStyle/>
          <a:p>
            <a:r>
              <a:rPr lang="en-US" sz="2400" dirty="0"/>
              <a:t>22.4%</a:t>
            </a:r>
            <a:endParaRPr lang="en-SG" sz="2400" dirty="0"/>
          </a:p>
        </p:txBody>
      </p:sp>
      <p:sp>
        <p:nvSpPr>
          <p:cNvPr id="21" name="TextBox 5"/>
          <p:cNvSpPr txBox="1"/>
          <p:nvPr/>
        </p:nvSpPr>
        <p:spPr>
          <a:xfrm>
            <a:off x="2617659" y="3325557"/>
            <a:ext cx="1120284" cy="400110"/>
          </a:xfrm>
          <a:prstGeom prst="rect">
            <a:avLst/>
          </a:prstGeom>
          <a:noFill/>
        </p:spPr>
        <p:txBody>
          <a:bodyPr wrap="square" rtlCol="0">
            <a:spAutoFit/>
          </a:bodyPr>
          <a:lstStyle/>
          <a:p>
            <a:r>
              <a:rPr lang="en-US" sz="2000" dirty="0"/>
              <a:t>25.2%</a:t>
            </a:r>
            <a:endParaRPr lang="en-SG" sz="2000" dirty="0"/>
          </a:p>
        </p:txBody>
      </p:sp>
      <p:sp>
        <p:nvSpPr>
          <p:cNvPr id="17" name="TextBox 16"/>
          <p:cNvSpPr txBox="1"/>
          <p:nvPr/>
        </p:nvSpPr>
        <p:spPr>
          <a:xfrm>
            <a:off x="290819" y="3403085"/>
            <a:ext cx="716884" cy="276999"/>
          </a:xfrm>
          <a:prstGeom prst="rect">
            <a:avLst/>
          </a:prstGeom>
          <a:noFill/>
        </p:spPr>
        <p:txBody>
          <a:bodyPr wrap="square" rtlCol="0">
            <a:spAutoFit/>
          </a:bodyPr>
          <a:lstStyle/>
          <a:p>
            <a:r>
              <a:rPr lang="en-US" sz="1200" b="1" dirty="0">
                <a:solidFill>
                  <a:srgbClr val="777777"/>
                </a:solidFill>
              </a:rPr>
              <a:t>Others</a:t>
            </a:r>
            <a:endParaRPr lang="en-SG" sz="1200" b="1" dirty="0">
              <a:solidFill>
                <a:srgbClr val="777777"/>
              </a:solidFill>
            </a:endParaRPr>
          </a:p>
        </p:txBody>
      </p:sp>
    </p:spTree>
    <p:extLst>
      <p:ext uri="{BB962C8B-B14F-4D97-AF65-F5344CB8AC3E}">
        <p14:creationId xmlns:p14="http://schemas.microsoft.com/office/powerpoint/2010/main" val="2215488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819" y="183973"/>
            <a:ext cx="8520600" cy="572700"/>
          </a:xfrm>
        </p:spPr>
        <p:txBody>
          <a:bodyPr>
            <a:noAutofit/>
          </a:bodyPr>
          <a:lstStyle/>
          <a:p>
            <a:pPr algn="ctr"/>
            <a:r>
              <a:rPr lang="en-US" sz="4400" dirty="0"/>
              <a:t>Key Results</a:t>
            </a:r>
            <a:endParaRPr lang="en-SG" sz="4400" dirty="0"/>
          </a:p>
        </p:txBody>
      </p:sp>
      <p:pic>
        <p:nvPicPr>
          <p:cNvPr id="3" name="Picture 2"/>
          <p:cNvPicPr>
            <a:picLocks noChangeAspect="1"/>
          </p:cNvPicPr>
          <p:nvPr/>
        </p:nvPicPr>
        <p:blipFill>
          <a:blip r:embed="rId2"/>
          <a:stretch>
            <a:fillRect/>
          </a:stretch>
        </p:blipFill>
        <p:spPr>
          <a:xfrm>
            <a:off x="382254" y="3396640"/>
            <a:ext cx="5480513" cy="1327954"/>
          </a:xfrm>
          <a:prstGeom prst="rect">
            <a:avLst/>
          </a:prstGeom>
        </p:spPr>
      </p:pic>
      <p:pic>
        <p:nvPicPr>
          <p:cNvPr id="11" name="Picture 10"/>
          <p:cNvPicPr>
            <a:picLocks noChangeAspect="1"/>
          </p:cNvPicPr>
          <p:nvPr/>
        </p:nvPicPr>
        <p:blipFill>
          <a:blip r:embed="rId3"/>
          <a:stretch>
            <a:fillRect/>
          </a:stretch>
        </p:blipFill>
        <p:spPr>
          <a:xfrm>
            <a:off x="382254" y="1278294"/>
            <a:ext cx="3334824" cy="1980811"/>
          </a:xfrm>
          <a:prstGeom prst="rect">
            <a:avLst/>
          </a:prstGeom>
        </p:spPr>
      </p:pic>
      <p:pic>
        <p:nvPicPr>
          <p:cNvPr id="21" name="Picture 2" descr="Image result for Akamai">
            <a:extLst>
              <a:ext uri="{FF2B5EF4-FFF2-40B4-BE49-F238E27FC236}">
                <a16:creationId xmlns:a16="http://schemas.microsoft.com/office/drawing/2014/main" id="{439506F1-6577-42F5-8FF3-BE642F1C9A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1117" y="1696855"/>
            <a:ext cx="1503465" cy="64649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299790" y="1889692"/>
            <a:ext cx="886408" cy="523220"/>
          </a:xfrm>
          <a:prstGeom prst="rect">
            <a:avLst/>
          </a:prstGeom>
          <a:noFill/>
        </p:spPr>
        <p:txBody>
          <a:bodyPr wrap="square" rtlCol="0">
            <a:spAutoFit/>
          </a:bodyPr>
          <a:lstStyle/>
          <a:p>
            <a:r>
              <a:rPr lang="en-US" sz="2800" b="1" i="1" dirty="0">
                <a:solidFill>
                  <a:srgbClr val="FF6500"/>
                </a:solidFill>
              </a:rPr>
              <a:t>CC</a:t>
            </a:r>
            <a:endParaRPr lang="en-SG" sz="2800" b="1" i="1" dirty="0">
              <a:solidFill>
                <a:srgbClr val="FF6500"/>
              </a:solidFill>
            </a:endParaRPr>
          </a:p>
        </p:txBody>
      </p:sp>
      <p:sp>
        <p:nvSpPr>
          <p:cNvPr id="22" name="TextBox 21"/>
          <p:cNvSpPr txBox="1"/>
          <p:nvPr/>
        </p:nvSpPr>
        <p:spPr>
          <a:xfrm>
            <a:off x="3937772" y="2354037"/>
            <a:ext cx="2248677" cy="400110"/>
          </a:xfrm>
          <a:prstGeom prst="rect">
            <a:avLst/>
          </a:prstGeom>
          <a:noFill/>
        </p:spPr>
        <p:txBody>
          <a:bodyPr wrap="square" rtlCol="0">
            <a:spAutoFit/>
          </a:bodyPr>
          <a:lstStyle/>
          <a:p>
            <a:r>
              <a:rPr lang="en-US" sz="2000" dirty="0"/>
              <a:t>(1,103 websites)</a:t>
            </a:r>
            <a:endParaRPr lang="en-SG" sz="2000" dirty="0"/>
          </a:p>
        </p:txBody>
      </p:sp>
      <p:pic>
        <p:nvPicPr>
          <p:cNvPr id="23" name="Picture 2" descr="Arrow, arrow mark, arrows, curved arrow, direction, navigation, right icon  - Download on Iconfind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7237675">
            <a:off x="2983904" y="1157868"/>
            <a:ext cx="1077973" cy="1077973"/>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6208178" y="1306889"/>
            <a:ext cx="2603241" cy="3139321"/>
          </a:xfrm>
          <a:prstGeom prst="rect">
            <a:avLst/>
          </a:prstGeom>
          <a:noFill/>
        </p:spPr>
        <p:txBody>
          <a:bodyPr wrap="square" rtlCol="0">
            <a:spAutoFit/>
          </a:bodyPr>
          <a:lstStyle/>
          <a:p>
            <a:pPr algn="ctr"/>
            <a:r>
              <a:rPr lang="en-US" sz="4400" dirty="0"/>
              <a:t>The Internet is a </a:t>
            </a:r>
            <a:r>
              <a:rPr lang="en-US" sz="6600" dirty="0"/>
              <a:t>Zoo!</a:t>
            </a:r>
            <a:endParaRPr lang="en-SG" sz="6600" dirty="0"/>
          </a:p>
        </p:txBody>
      </p:sp>
      <p:sp>
        <p:nvSpPr>
          <p:cNvPr id="25" name="TextBox 24"/>
          <p:cNvSpPr txBox="1"/>
          <p:nvPr/>
        </p:nvSpPr>
        <p:spPr>
          <a:xfrm>
            <a:off x="2245866" y="3120388"/>
            <a:ext cx="2015412" cy="369332"/>
          </a:xfrm>
          <a:prstGeom prst="rect">
            <a:avLst/>
          </a:prstGeom>
          <a:noFill/>
        </p:spPr>
        <p:txBody>
          <a:bodyPr wrap="square" rtlCol="0">
            <a:spAutoFit/>
          </a:bodyPr>
          <a:lstStyle/>
          <a:p>
            <a:r>
              <a:rPr lang="en-US" sz="1800" dirty="0">
                <a:solidFill>
                  <a:srgbClr val="FF0000"/>
                </a:solidFill>
              </a:rPr>
              <a:t>Virtually no CC!</a:t>
            </a:r>
            <a:endParaRPr lang="en-SG" sz="1800" dirty="0">
              <a:solidFill>
                <a:srgbClr val="FF0000"/>
              </a:solidFill>
            </a:endParaRPr>
          </a:p>
        </p:txBody>
      </p:sp>
    </p:spTree>
    <p:extLst>
      <p:ext uri="{BB962C8B-B14F-4D97-AF65-F5344CB8AC3E}">
        <p14:creationId xmlns:p14="http://schemas.microsoft.com/office/powerpoint/2010/main" val="1669608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1"/>
          <p:cNvSpPr txBox="1"/>
          <p:nvPr/>
        </p:nvSpPr>
        <p:spPr>
          <a:xfrm>
            <a:off x="311940" y="1115685"/>
            <a:ext cx="8520120" cy="2912130"/>
          </a:xfrm>
          <a:prstGeom prst="rect">
            <a:avLst/>
          </a:prstGeom>
          <a:noFill/>
          <a:ln>
            <a:noFill/>
          </a:ln>
        </p:spPr>
        <p:txBody>
          <a:bodyPr tIns="91440" bIns="91440" anchor="b">
            <a:normAutofit fontScale="92500"/>
          </a:bodyPr>
          <a:lstStyle/>
          <a:p>
            <a:pPr algn="ctr">
              <a:lnSpc>
                <a:spcPct val="100000"/>
              </a:lnSpc>
              <a:tabLst>
                <a:tab pos="0" algn="l"/>
              </a:tabLst>
            </a:pPr>
            <a:r>
              <a:rPr lang="en-US" sz="9600" b="0" strike="noStrike" spc="-1" dirty="0">
                <a:solidFill>
                  <a:srgbClr val="000000"/>
                </a:solidFill>
                <a:latin typeface="Arial"/>
                <a:ea typeface="Arial"/>
              </a:rPr>
              <a:t>Will the Internet collapse?</a:t>
            </a:r>
            <a:endParaRPr lang="en-IN" sz="9600" b="0" strike="noStrike" spc="-1" dirty="0">
              <a:solidFill>
                <a:srgbClr val="000000"/>
              </a:solidFill>
              <a:latin typeface="Arial"/>
            </a:endParaRPr>
          </a:p>
        </p:txBody>
      </p:sp>
      <p:sp>
        <p:nvSpPr>
          <p:cNvPr id="249"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8B38F6BA-B95E-4D87-8D84-71D4CCC34CCC}" type="slidenum">
              <a:rPr lang="en-US" sz="1000" b="0" strike="noStrike" spc="-1">
                <a:solidFill>
                  <a:srgbClr val="595959"/>
                </a:solidFill>
                <a:latin typeface="Arial"/>
                <a:ea typeface="Arial"/>
              </a:rPr>
              <a:t>64</a:t>
            </a:fld>
            <a:endParaRPr lang="en-IN" sz="1000" b="0" strike="noStrike" spc="-1">
              <a:latin typeface="Times New Roman"/>
            </a:endParaRPr>
          </a:p>
        </p:txBody>
      </p:sp>
    </p:spTree>
    <p:extLst>
      <p:ext uri="{BB962C8B-B14F-4D97-AF65-F5344CB8AC3E}">
        <p14:creationId xmlns:p14="http://schemas.microsoft.com/office/powerpoint/2010/main" val="19552825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extShape 1"/>
          <p:cNvSpPr txBox="1"/>
          <p:nvPr/>
        </p:nvSpPr>
        <p:spPr>
          <a:xfrm>
            <a:off x="253260" y="174467"/>
            <a:ext cx="8493480" cy="1301040"/>
          </a:xfrm>
          <a:prstGeom prst="rect">
            <a:avLst/>
          </a:prstGeom>
          <a:noFill/>
          <a:ln>
            <a:noFill/>
          </a:ln>
        </p:spPr>
        <p:txBody>
          <a:bodyPr tIns="91440" bIns="91440">
            <a:noAutofit/>
          </a:bodyPr>
          <a:lstStyle/>
          <a:p>
            <a:pPr algn="ctr">
              <a:lnSpc>
                <a:spcPct val="100000"/>
              </a:lnSpc>
            </a:pPr>
            <a:r>
              <a:rPr lang="en-US" sz="7200" b="0" strike="noStrike" spc="-1" dirty="0">
                <a:solidFill>
                  <a:srgbClr val="000000"/>
                </a:solidFill>
                <a:latin typeface="URWBookmanL-Ligh"/>
              </a:rPr>
              <a:t>Complications</a:t>
            </a:r>
            <a:endParaRPr lang="en-IN" sz="7200" b="0" strike="noStrike" spc="-1" dirty="0">
              <a:solidFill>
                <a:srgbClr val="000000"/>
              </a:solidFill>
            </a:endParaRPr>
          </a:p>
        </p:txBody>
      </p:sp>
      <p:sp>
        <p:nvSpPr>
          <p:cNvPr id="358"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DA142693-940F-4E78-A3B7-E401451E0986}" type="slidenum">
              <a:rPr lang="en-US" sz="1000" b="0" strike="noStrike" spc="-1">
                <a:solidFill>
                  <a:srgbClr val="595959"/>
                </a:solidFill>
                <a:latin typeface="Arial"/>
                <a:ea typeface="Arial"/>
              </a:rPr>
              <a:t>65</a:t>
            </a:fld>
            <a:endParaRPr lang="en-IN" sz="1000" b="0" strike="noStrike" spc="-1">
              <a:latin typeface="Times New Roman"/>
            </a:endParaRPr>
          </a:p>
        </p:txBody>
      </p:sp>
      <p:sp>
        <p:nvSpPr>
          <p:cNvPr id="359" name="CustomShape 3"/>
          <p:cNvSpPr/>
          <p:nvPr/>
        </p:nvSpPr>
        <p:spPr>
          <a:xfrm>
            <a:off x="770688" y="1295734"/>
            <a:ext cx="7722792" cy="424586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743310" indent="-742950">
              <a:buFont typeface="+mj-lt"/>
              <a:buAutoNum type="arabicPeriod"/>
            </a:pPr>
            <a:r>
              <a:rPr lang="en-US" sz="5400" spc="-1" dirty="0">
                <a:ea typeface="Arial"/>
              </a:rPr>
              <a:t>Link Asymmetry</a:t>
            </a:r>
          </a:p>
          <a:p>
            <a:pPr marL="743310" indent="-742950">
              <a:buFont typeface="+mj-lt"/>
              <a:buAutoNum type="arabicPeriod"/>
            </a:pPr>
            <a:r>
              <a:rPr lang="en-US" sz="5400" spc="-1" dirty="0">
                <a:ea typeface="Arial"/>
              </a:rPr>
              <a:t>Wireless losses</a:t>
            </a:r>
          </a:p>
          <a:p>
            <a:pPr marL="743310" indent="-742950">
              <a:buFont typeface="+mj-lt"/>
              <a:buAutoNum type="arabicPeriod"/>
            </a:pPr>
            <a:r>
              <a:rPr lang="en-US" sz="5400" spc="-1" dirty="0">
                <a:ea typeface="Arial"/>
              </a:rPr>
              <a:t>Buffer  </a:t>
            </a:r>
          </a:p>
          <a:p>
            <a:pPr marL="743310" indent="-742950">
              <a:buFont typeface="+mj-lt"/>
              <a:buAutoNum type="arabicPeriod"/>
            </a:pPr>
            <a:endParaRPr lang="en-US" sz="5400" spc="-1" dirty="0">
              <a:ea typeface="Arial"/>
            </a:endParaRPr>
          </a:p>
          <a:p>
            <a:pPr marL="743310" indent="-742950">
              <a:buFont typeface="+mj-lt"/>
              <a:buAutoNum type="arabicPeriod"/>
            </a:pPr>
            <a:endParaRPr lang="en-US" sz="5400" b="0" strike="noStrike" spc="-1" dirty="0">
              <a:solidFill>
                <a:srgbClr val="000000"/>
              </a:solidFill>
              <a:latin typeface="Arial"/>
              <a:ea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65</a:t>
            </a:fld>
            <a:endParaRPr lang="en-US"/>
          </a:p>
        </p:txBody>
      </p:sp>
    </p:spTree>
    <p:extLst>
      <p:ext uri="{BB962C8B-B14F-4D97-AF65-F5344CB8AC3E}">
        <p14:creationId xmlns:p14="http://schemas.microsoft.com/office/powerpoint/2010/main" val="1519734255"/>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4F44-6AE5-4730-A491-A48BF244CB11}"/>
              </a:ext>
            </a:extLst>
          </p:cNvPr>
          <p:cNvSpPr>
            <a:spLocks noGrp="1"/>
          </p:cNvSpPr>
          <p:nvPr>
            <p:ph type="title"/>
          </p:nvPr>
        </p:nvSpPr>
        <p:spPr>
          <a:xfrm>
            <a:off x="325014" y="170704"/>
            <a:ext cx="8493972" cy="1301479"/>
          </a:xfrm>
        </p:spPr>
        <p:txBody>
          <a:bodyPr>
            <a:normAutofit/>
          </a:bodyPr>
          <a:lstStyle/>
          <a:p>
            <a:pPr algn="ctr"/>
            <a:r>
              <a:rPr lang="en-US" sz="4800" b="0" i="0" u="none" strike="noStrike" baseline="0" dirty="0">
                <a:latin typeface="URWBookmanL-Ligh"/>
              </a:rPr>
              <a:t>Summary</a:t>
            </a:r>
            <a:endParaRPr lang="en-SG" sz="4800" dirty="0"/>
          </a:p>
        </p:txBody>
      </p:sp>
      <p:sp>
        <p:nvSpPr>
          <p:cNvPr id="4" name="TextBox 3">
            <a:extLst>
              <a:ext uri="{FF2B5EF4-FFF2-40B4-BE49-F238E27FC236}">
                <a16:creationId xmlns:a16="http://schemas.microsoft.com/office/drawing/2014/main" id="{F3E2CD93-D608-420F-A5B1-3C8FD4403806}"/>
              </a:ext>
            </a:extLst>
          </p:cNvPr>
          <p:cNvSpPr txBox="1"/>
          <p:nvPr/>
        </p:nvSpPr>
        <p:spPr>
          <a:xfrm>
            <a:off x="1042416" y="1142999"/>
            <a:ext cx="7607808" cy="3539430"/>
          </a:xfrm>
          <a:prstGeom prst="rect">
            <a:avLst/>
          </a:prstGeom>
          <a:noFill/>
        </p:spPr>
        <p:txBody>
          <a:bodyPr wrap="square">
            <a:spAutoFit/>
          </a:bodyPr>
          <a:lstStyle/>
          <a:p>
            <a:pPr marL="342900" indent="-342900">
              <a:buFont typeface="+mj-lt"/>
              <a:buAutoNum type="arabicPeriod"/>
            </a:pPr>
            <a:r>
              <a:rPr lang="en-US" sz="2800" dirty="0"/>
              <a:t>ACK-clocking</a:t>
            </a:r>
          </a:p>
          <a:p>
            <a:pPr marL="342900" indent="-342900">
              <a:buFont typeface="+mj-lt"/>
              <a:buAutoNum type="arabicPeriod"/>
            </a:pPr>
            <a:r>
              <a:rPr lang="en-US" sz="2800" dirty="0"/>
              <a:t>Congestion window</a:t>
            </a:r>
          </a:p>
          <a:p>
            <a:pPr marL="342900" indent="-342900">
              <a:buFont typeface="+mj-lt"/>
              <a:buAutoNum type="arabicPeriod"/>
            </a:pPr>
            <a:r>
              <a:rPr lang="en-US" sz="2800" dirty="0"/>
              <a:t>Bandwidth-delay product</a:t>
            </a:r>
          </a:p>
          <a:p>
            <a:pPr marL="342900" indent="-342900">
              <a:buFont typeface="+mj-lt"/>
              <a:buAutoNum type="arabicPeriod"/>
            </a:pPr>
            <a:r>
              <a:rPr lang="en-US" sz="2800" dirty="0"/>
              <a:t>Slow start</a:t>
            </a:r>
          </a:p>
          <a:p>
            <a:pPr marL="342900" indent="-342900">
              <a:buFont typeface="+mj-lt"/>
              <a:buAutoNum type="arabicPeriod"/>
            </a:pPr>
            <a:r>
              <a:rPr lang="en-US" sz="2800" dirty="0"/>
              <a:t>AIMD congestion avoidance</a:t>
            </a:r>
          </a:p>
          <a:p>
            <a:pPr marL="342900" indent="-342900">
              <a:buFont typeface="+mj-lt"/>
              <a:buAutoNum type="arabicPeriod"/>
            </a:pPr>
            <a:r>
              <a:rPr lang="en-US" sz="2800" dirty="0"/>
              <a:t>Binary Backoff</a:t>
            </a:r>
          </a:p>
          <a:p>
            <a:pPr marL="342900" indent="-342900">
              <a:buFont typeface="+mj-lt"/>
              <a:buAutoNum type="arabicPeriod"/>
            </a:pPr>
            <a:r>
              <a:rPr lang="en-US" sz="2800" dirty="0"/>
              <a:t>TCP Friendliness</a:t>
            </a:r>
          </a:p>
          <a:p>
            <a:pPr marL="342900" indent="-342900">
              <a:buFont typeface="+mj-lt"/>
              <a:buAutoNum type="arabicPeriod"/>
            </a:pPr>
            <a:r>
              <a:rPr lang="en-US" sz="2800"/>
              <a:t>Stability of Future Internet Not Guaranteed</a:t>
            </a:r>
            <a:endParaRPr lang="en-US" sz="28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66</a:t>
            </a:fld>
            <a:endParaRPr lang="en-US"/>
          </a:p>
        </p:txBody>
      </p:sp>
    </p:spTree>
    <p:extLst>
      <p:ext uri="{BB962C8B-B14F-4D97-AF65-F5344CB8AC3E}">
        <p14:creationId xmlns:p14="http://schemas.microsoft.com/office/powerpoint/2010/main" val="1533295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extShape 1"/>
          <p:cNvSpPr txBox="1"/>
          <p:nvPr/>
        </p:nvSpPr>
        <p:spPr>
          <a:xfrm>
            <a:off x="325260" y="618696"/>
            <a:ext cx="8493480" cy="1301040"/>
          </a:xfrm>
          <a:prstGeom prst="rect">
            <a:avLst/>
          </a:prstGeom>
          <a:noFill/>
          <a:ln>
            <a:noFill/>
          </a:ln>
        </p:spPr>
        <p:txBody>
          <a:bodyPr tIns="91440" bIns="91440">
            <a:noAutofit/>
          </a:bodyPr>
          <a:lstStyle/>
          <a:p>
            <a:pPr algn="ctr">
              <a:lnSpc>
                <a:spcPct val="100000"/>
              </a:lnSpc>
            </a:pPr>
            <a:r>
              <a:rPr lang="en-US" sz="5400" b="0" strike="noStrike" spc="-1" dirty="0">
                <a:solidFill>
                  <a:srgbClr val="000000"/>
                </a:solidFill>
                <a:latin typeface="URWBookmanL-Ligh"/>
                <a:ea typeface="Arial"/>
              </a:rPr>
              <a:t>How do we decide how much to send? </a:t>
            </a:r>
            <a:endParaRPr lang="en-IN" sz="5400" b="0" strike="noStrike" spc="-1" dirty="0">
              <a:solidFill>
                <a:srgbClr val="000000"/>
              </a:solidFill>
              <a:latin typeface="Arial"/>
            </a:endParaRPr>
          </a:p>
        </p:txBody>
      </p:sp>
      <p:sp>
        <p:nvSpPr>
          <p:cNvPr id="358"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DA142693-940F-4E78-A3B7-E401451E0986}" type="slidenum">
              <a:rPr lang="en-US" sz="1000" b="0" strike="noStrike" spc="-1">
                <a:solidFill>
                  <a:srgbClr val="595959"/>
                </a:solidFill>
                <a:latin typeface="Arial"/>
                <a:ea typeface="Arial"/>
              </a:rPr>
              <a:t>7</a:t>
            </a:fld>
            <a:endParaRPr lang="en-IN" sz="1000" b="0" strike="noStrike" spc="-1">
              <a:latin typeface="Times New Roman"/>
            </a:endParaRPr>
          </a:p>
        </p:txBody>
      </p:sp>
      <p:sp>
        <p:nvSpPr>
          <p:cNvPr id="359" name="CustomShape 3"/>
          <p:cNvSpPr/>
          <p:nvPr/>
        </p:nvSpPr>
        <p:spPr>
          <a:xfrm>
            <a:off x="932940" y="2520268"/>
            <a:ext cx="72781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743310" indent="-742950">
              <a:lnSpc>
                <a:spcPct val="100000"/>
              </a:lnSpc>
              <a:buClr>
                <a:srgbClr val="000000"/>
              </a:buClr>
              <a:buFont typeface="+mj-lt"/>
              <a:buAutoNum type="arabicPeriod"/>
            </a:pPr>
            <a:r>
              <a:rPr lang="en-US" sz="5400" b="0" strike="noStrike" spc="-1" dirty="0">
                <a:solidFill>
                  <a:srgbClr val="000000"/>
                </a:solidFill>
                <a:latin typeface="Arial"/>
                <a:ea typeface="Arial"/>
              </a:rPr>
              <a:t>Window-based</a:t>
            </a:r>
          </a:p>
          <a:p>
            <a:pPr marL="743310" indent="-742950">
              <a:lnSpc>
                <a:spcPct val="100000"/>
              </a:lnSpc>
              <a:buClr>
                <a:srgbClr val="000000"/>
              </a:buClr>
              <a:buFont typeface="+mj-lt"/>
              <a:buAutoNum type="arabicPeriod"/>
            </a:pPr>
            <a:r>
              <a:rPr lang="en-US" sz="5400" spc="-1" dirty="0">
                <a:latin typeface="Arial"/>
              </a:rPr>
              <a:t>Rate-based</a:t>
            </a:r>
            <a:endParaRPr lang="en-US" sz="5400" b="0" strike="noStrike" spc="-1" dirty="0">
              <a:latin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3" name="TextBox 2"/>
          <p:cNvSpPr txBox="1"/>
          <p:nvPr/>
        </p:nvSpPr>
        <p:spPr>
          <a:xfrm>
            <a:off x="5948989" y="2629620"/>
            <a:ext cx="2797751" cy="1323439"/>
          </a:xfrm>
          <a:prstGeom prst="rect">
            <a:avLst/>
          </a:prstGeom>
          <a:noFill/>
        </p:spPr>
        <p:txBody>
          <a:bodyPr wrap="square" rtlCol="0">
            <a:spAutoFit/>
          </a:bodyPr>
          <a:lstStyle/>
          <a:p>
            <a:pPr algn="ctr"/>
            <a:r>
              <a:rPr lang="en-SG" sz="4000" dirty="0">
                <a:solidFill>
                  <a:srgbClr val="FF0000"/>
                </a:solidFill>
                <a:latin typeface="Calibri" panose="020F0502020204030204" pitchFamily="34" charset="0"/>
                <a:ea typeface="DengXian" panose="02010600030101010101" pitchFamily="2" charset="-122"/>
                <a:cs typeface="Times New Roman" panose="02020603050405020304" pitchFamily="18" charset="0"/>
                <a:sym typeface="Symbol" panose="05050102010706020507" pitchFamily="18" charset="2"/>
              </a:rPr>
              <a:t> </a:t>
            </a:r>
            <a:r>
              <a:rPr lang="en-US" sz="4000" dirty="0">
                <a:solidFill>
                  <a:srgbClr val="FF0000"/>
                </a:solidFill>
              </a:rPr>
              <a:t>This</a:t>
            </a:r>
          </a:p>
          <a:p>
            <a:pPr lvl="4" algn="r"/>
            <a:r>
              <a:rPr lang="en-US" sz="4000" dirty="0">
                <a:solidFill>
                  <a:srgbClr val="FF0000"/>
                </a:solidFill>
              </a:rPr>
              <a:t>lecture</a:t>
            </a:r>
            <a:endParaRPr lang="en-SG" sz="4000" dirty="0">
              <a:solidFill>
                <a:srgbClr val="FF0000"/>
              </a:solidFill>
            </a:endParaRPr>
          </a:p>
        </p:txBody>
      </p:sp>
    </p:spTree>
    <p:extLst>
      <p:ext uri="{BB962C8B-B14F-4D97-AF65-F5344CB8AC3E}">
        <p14:creationId xmlns:p14="http://schemas.microsoft.com/office/powerpoint/2010/main" val="1012892720"/>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1"/>
          <p:cNvSpPr txBox="1"/>
          <p:nvPr/>
        </p:nvSpPr>
        <p:spPr>
          <a:xfrm>
            <a:off x="311940" y="1545570"/>
            <a:ext cx="8520120" cy="2052360"/>
          </a:xfrm>
          <a:prstGeom prst="rect">
            <a:avLst/>
          </a:prstGeom>
          <a:noFill/>
          <a:ln>
            <a:noFill/>
          </a:ln>
        </p:spPr>
        <p:txBody>
          <a:bodyPr tIns="91440" bIns="91440" anchor="b">
            <a:normAutofit fontScale="77500" lnSpcReduction="20000"/>
          </a:bodyPr>
          <a:lstStyle/>
          <a:p>
            <a:pPr algn="ctr">
              <a:lnSpc>
                <a:spcPct val="100000"/>
              </a:lnSpc>
              <a:tabLst>
                <a:tab pos="0" algn="l"/>
              </a:tabLst>
            </a:pPr>
            <a:r>
              <a:rPr lang="en-US" sz="9600" b="0" strike="noStrike" spc="-1" dirty="0">
                <a:solidFill>
                  <a:srgbClr val="000000"/>
                </a:solidFill>
                <a:latin typeface="Arial"/>
                <a:ea typeface="Arial"/>
              </a:rPr>
              <a:t>In Oct 1986, major congestion collapse</a:t>
            </a:r>
            <a:endParaRPr lang="en-IN" sz="9600" b="0" strike="noStrike" spc="-1" dirty="0">
              <a:solidFill>
                <a:srgbClr val="000000"/>
              </a:solidFill>
              <a:latin typeface="Arial"/>
            </a:endParaRPr>
          </a:p>
        </p:txBody>
      </p:sp>
      <p:sp>
        <p:nvSpPr>
          <p:cNvPr id="249" name="TextShape 2"/>
          <p:cNvSpPr txBox="1"/>
          <p:nvPr/>
        </p:nvSpPr>
        <p:spPr>
          <a:xfrm>
            <a:off x="8472600" y="4663080"/>
            <a:ext cx="548280" cy="393120"/>
          </a:xfrm>
          <a:prstGeom prst="rect">
            <a:avLst/>
          </a:prstGeom>
          <a:noFill/>
          <a:ln>
            <a:noFill/>
          </a:ln>
        </p:spPr>
        <p:txBody>
          <a:bodyPr tIns="91440" bIns="91440" anchor="ctr">
            <a:noAutofit/>
          </a:bodyPr>
          <a:lstStyle/>
          <a:p>
            <a:pPr algn="r">
              <a:lnSpc>
                <a:spcPct val="100000"/>
              </a:lnSpc>
              <a:tabLst>
                <a:tab pos="0" algn="l"/>
              </a:tabLst>
            </a:pPr>
            <a:fld id="{8B38F6BA-B95E-4D87-8D84-71D4CCC34CCC}" type="slidenum">
              <a:rPr lang="en-US" sz="1000" b="0" strike="noStrike" spc="-1">
                <a:solidFill>
                  <a:srgbClr val="595959"/>
                </a:solidFill>
                <a:latin typeface="Arial"/>
                <a:ea typeface="Arial"/>
              </a:rPr>
              <a:t>8</a:t>
            </a:fld>
            <a:endParaRPr lang="en-IN" sz="1000" b="0" strike="noStrike" spc="-1">
              <a:latin typeface="Times New Roman"/>
            </a:endParaRPr>
          </a:p>
        </p:txBody>
      </p:sp>
      <p:sp>
        <p:nvSpPr>
          <p:cNvPr id="5" name="TextBox 4">
            <a:extLst>
              <a:ext uri="{FF2B5EF4-FFF2-40B4-BE49-F238E27FC236}">
                <a16:creationId xmlns:a16="http://schemas.microsoft.com/office/drawing/2014/main" id="{1E48F5EF-D092-40CD-A4B4-69C855979D31}"/>
              </a:ext>
            </a:extLst>
          </p:cNvPr>
          <p:cNvSpPr txBox="1"/>
          <p:nvPr/>
        </p:nvSpPr>
        <p:spPr>
          <a:xfrm>
            <a:off x="4320864" y="3745784"/>
            <a:ext cx="4700016" cy="769441"/>
          </a:xfrm>
          <a:prstGeom prst="rect">
            <a:avLst/>
          </a:prstGeom>
          <a:noFill/>
        </p:spPr>
        <p:txBody>
          <a:bodyPr wrap="square">
            <a:spAutoFit/>
          </a:bodyPr>
          <a:lstStyle/>
          <a:p>
            <a:r>
              <a:rPr lang="en-SG" sz="4400" dirty="0">
                <a:effectLst/>
                <a:latin typeface="Calibri" panose="020F0502020204030204" pitchFamily="34" charset="0"/>
                <a:ea typeface="DengXian" panose="02010600030101010101" pitchFamily="2" charset="-122"/>
                <a:cs typeface="Times New Roman" panose="02020603050405020304" pitchFamily="18" charset="0"/>
                <a:sym typeface="Symbol" panose="05050102010706020507" pitchFamily="18" charset="2"/>
              </a:rPr>
              <a:t></a:t>
            </a:r>
            <a:r>
              <a:rPr lang="en-US" sz="4400" spc="-1" dirty="0"/>
              <a:t>TCP Reno</a:t>
            </a:r>
            <a:endParaRPr lang="en-SG"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4F44-6AE5-4730-A491-A48BF244CB11}"/>
              </a:ext>
            </a:extLst>
          </p:cNvPr>
          <p:cNvSpPr>
            <a:spLocks noGrp="1"/>
          </p:cNvSpPr>
          <p:nvPr>
            <p:ph type="title"/>
          </p:nvPr>
        </p:nvSpPr>
        <p:spPr>
          <a:xfrm>
            <a:off x="311700" y="445024"/>
            <a:ext cx="8493972" cy="1301479"/>
          </a:xfrm>
        </p:spPr>
        <p:txBody>
          <a:bodyPr>
            <a:normAutofit/>
          </a:bodyPr>
          <a:lstStyle/>
          <a:p>
            <a:pPr algn="ctr"/>
            <a:r>
              <a:rPr lang="en-US" sz="4800" b="0" i="0" u="none" strike="noStrike" baseline="0" dirty="0">
                <a:latin typeface="URWBookmanL-Ligh"/>
              </a:rPr>
              <a:t>TCP Reno</a:t>
            </a:r>
            <a:endParaRPr lang="en-SG" sz="4800" dirty="0"/>
          </a:p>
        </p:txBody>
      </p:sp>
      <p:sp>
        <p:nvSpPr>
          <p:cNvPr id="4" name="TextBox 3">
            <a:extLst>
              <a:ext uri="{FF2B5EF4-FFF2-40B4-BE49-F238E27FC236}">
                <a16:creationId xmlns:a16="http://schemas.microsoft.com/office/drawing/2014/main" id="{F3E2CD93-D608-420F-A5B1-3C8FD4403806}"/>
              </a:ext>
            </a:extLst>
          </p:cNvPr>
          <p:cNvSpPr txBox="1"/>
          <p:nvPr/>
        </p:nvSpPr>
        <p:spPr>
          <a:xfrm>
            <a:off x="873904" y="1549254"/>
            <a:ext cx="7812895" cy="2308324"/>
          </a:xfrm>
          <a:prstGeom prst="rect">
            <a:avLst/>
          </a:prstGeom>
          <a:noFill/>
        </p:spPr>
        <p:txBody>
          <a:bodyPr wrap="square">
            <a:spAutoFit/>
          </a:bodyPr>
          <a:lstStyle/>
          <a:p>
            <a:pPr algn="l"/>
            <a:r>
              <a:rPr lang="en-SG" sz="3600" dirty="0"/>
              <a:t>Van Jacobson. </a:t>
            </a:r>
            <a:r>
              <a:rPr lang="en-SG" sz="3600" i="1" dirty="0"/>
              <a:t>Congestion avoidance and control.</a:t>
            </a:r>
            <a:r>
              <a:rPr lang="en-SG" sz="3600" dirty="0"/>
              <a:t> ACM SIGCOMM computer communication review, 18(4):314–329, 1988.</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299694730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2415</TotalTime>
  <Words>1662</Words>
  <Application>Microsoft Office PowerPoint</Application>
  <PresentationFormat>On-screen Show (16:9)</PresentationFormat>
  <Paragraphs>405</Paragraphs>
  <Slides>66</Slides>
  <Notes>13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URWBookmanL-Ligh</vt:lpstr>
      <vt:lpstr>Arial</vt:lpstr>
      <vt:lpstr>Calibri</vt:lpstr>
      <vt:lpstr>Courier New</vt:lpstr>
      <vt:lpstr>Footlight MT Light</vt:lpstr>
      <vt:lpstr>Times New Roman</vt:lpstr>
      <vt:lpstr>Simple Light</vt:lpstr>
      <vt:lpstr>Lecture 2: Window-Based End-to-End Congestion Control</vt:lpstr>
      <vt:lpstr>PowerPoint Presentation</vt:lpstr>
      <vt:lpstr>Sending data on the Internet</vt:lpstr>
      <vt:lpstr>PowerPoint Presentation</vt:lpstr>
      <vt:lpstr>Sending data on the Internet</vt:lpstr>
      <vt:lpstr>PowerPoint Presentation</vt:lpstr>
      <vt:lpstr>PowerPoint Presentation</vt:lpstr>
      <vt:lpstr>PowerPoint Presentation</vt:lpstr>
      <vt:lpstr>TCP Reno</vt:lpstr>
      <vt:lpstr>PowerPoint Presentation</vt:lpstr>
      <vt:lpstr>Suppose you have a file to send from A to B</vt:lpstr>
      <vt:lpstr>Suppose you have a file to send from A to B</vt:lpstr>
      <vt:lpstr>Sending data on the Internet</vt:lpstr>
      <vt:lpstr>PowerPoint Presentation</vt:lpstr>
      <vt:lpstr>PowerPoint Presentation</vt:lpstr>
      <vt:lpstr>PowerPoint Presentation</vt:lpstr>
      <vt:lpstr>PowerPoint Presentation</vt:lpstr>
      <vt:lpstr>PowerPoint Presentation</vt:lpstr>
      <vt:lpstr>Sanity Check</vt:lpstr>
      <vt:lpstr>PowerPoint Presentation</vt:lpstr>
      <vt:lpstr>Conservation of Packets</vt:lpstr>
      <vt:lpstr>ACK Clocking</vt:lpstr>
      <vt:lpstr>1. Estimating available bandwidth</vt:lpstr>
      <vt:lpstr>2. Adapt to network changes</vt:lpstr>
      <vt:lpstr>3. Dealing with packet loss</vt:lpstr>
      <vt:lpstr>PowerPoint Presentation</vt:lpstr>
      <vt:lpstr>PowerPoint Presentation</vt:lpstr>
      <vt:lpstr>PowerPoint Presentation</vt:lpstr>
      <vt:lpstr>Slow Start</vt:lpstr>
      <vt:lpstr>Slow Start</vt:lpstr>
      <vt:lpstr>Slow Start</vt:lpstr>
      <vt:lpstr>Slow Start</vt:lpstr>
      <vt:lpstr>Slow Start</vt:lpstr>
      <vt:lpstr>PowerPoint Presentation</vt:lpstr>
      <vt:lpstr>Key Idea for sharing without central coordination:</vt:lpstr>
      <vt:lpstr>PowerPoint Presentation</vt:lpstr>
      <vt:lpstr>Congestion Avoidance</vt:lpstr>
      <vt:lpstr>PowerPoint Presentation</vt:lpstr>
      <vt:lpstr>Consider 2 flows sharing a bottleneck</vt:lpstr>
      <vt:lpstr>PowerPoint Presentation</vt:lpstr>
      <vt:lpstr>Consider 2 flows sharing a bottleneck</vt:lpstr>
      <vt:lpstr>Consider 2 flows sharing a bottleneck</vt:lpstr>
      <vt:lpstr>Consider 2 flows sharing a bottleneck</vt:lpstr>
      <vt:lpstr>Consider 2 flows sharing a bottleneck</vt:lpstr>
      <vt:lpstr>PowerPoint Presentation</vt:lpstr>
      <vt:lpstr>Isn’t additive increase really slow??</vt:lpstr>
      <vt:lpstr>Isn’t additive increase really slow??</vt:lpstr>
      <vt:lpstr>TCP CUBIC</vt:lpstr>
      <vt:lpstr>Issues with window-based and  loss-based CC</vt:lpstr>
      <vt:lpstr>It’s a Zoo!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sequence of network stimuli</vt:lpstr>
      <vt:lpstr>PowerPoint Presentation</vt:lpstr>
      <vt:lpstr>Key Results</vt:lpstr>
      <vt:lpstr>Key Results</vt:lpstr>
      <vt:lpstr>Key Results</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Intro to IT2900 &amp; Leadership</dc:title>
  <cp:lastModifiedBy>Ben Leong</cp:lastModifiedBy>
  <cp:revision>313</cp:revision>
  <dcterms:modified xsi:type="dcterms:W3CDTF">2021-08-20T10:26:41Z</dcterms:modified>
</cp:coreProperties>
</file>