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2" d="100"/>
          <a:sy n="142" d="100"/>
        </p:scale>
        <p:origin x="63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rmAutofit/>
          </a:bodyPr>
          <a:lstStyle/>
          <a:p>
            <a:r>
              <a:rPr lang="en-IN"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ADD1753E-8F90-497F-8D2A-11E03F48C2FC}" type="slidenum">
              <a:rPr lang="en-US" sz="1000" b="0" strike="noStrike" spc="-1">
                <a:solidFill>
                  <a:srgbClr val="595959"/>
                </a:solidFill>
                <a:latin typeface="Arial"/>
                <a:ea typeface="Arial"/>
              </a:rPr>
              <a:t>‹#›</a:t>
            </a:fld>
            <a:endParaRPr lang="en-IN"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77E22013-A34B-4792-BB3F-C7A2FF414869}" type="slidenum">
              <a:rPr lang="en-US" sz="1000" b="0" strike="noStrike" spc="-1">
                <a:solidFill>
                  <a:srgbClr val="595959"/>
                </a:solidFill>
                <a:latin typeface="Arial"/>
                <a:ea typeface="Arial"/>
              </a:rPr>
              <a:t>‹#›</a:t>
            </a:fld>
            <a:endParaRPr lang="en-IN" sz="1000" b="0" strike="noStrike" spc="-1">
              <a:latin typeface="Times New Roman"/>
            </a:endParaRPr>
          </a:p>
        </p:txBody>
      </p:sp>
      <p:sp>
        <p:nvSpPr>
          <p:cNvPr id="40"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4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tIns="91440" bIns="91440">
            <a:normAutofit fontScale="97000"/>
          </a:bodyPr>
          <a:lstStyle/>
          <a:p>
            <a:r>
              <a:rPr lang="en-IN" sz="2800" b="0" strike="noStrike" spc="-1">
                <a:solidFill>
                  <a:srgbClr val="000000"/>
                </a:solidFill>
                <a:latin typeface="Arial"/>
              </a:rPr>
              <a:t>Click to edit the title text format</a:t>
            </a:r>
          </a:p>
        </p:txBody>
      </p:sp>
      <p:sp>
        <p:nvSpPr>
          <p:cNvPr id="79"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442ED00B-5FB5-47B8-A183-29F0DC12419D}" type="slidenum">
              <a:rPr lang="en-US" sz="1000" b="0" strike="noStrike" spc="-1">
                <a:solidFill>
                  <a:srgbClr val="595959"/>
                </a:solidFill>
                <a:latin typeface="Arial"/>
                <a:ea typeface="Arial"/>
              </a:rPr>
              <a:t>‹#›</a:t>
            </a:fld>
            <a:endParaRPr lang="en-IN" sz="1000" b="0" strike="noStrike" spc="-1">
              <a:latin typeface="Times New Roman"/>
            </a:endParaRPr>
          </a:p>
        </p:txBody>
      </p:sp>
      <p:sp>
        <p:nvSpPr>
          <p:cNvPr id="8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bmc.com/blogs/osi-model-7-layers/" TargetMode="External"/><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11760" y="1850400"/>
            <a:ext cx="8520120" cy="2052360"/>
          </a:xfrm>
          <a:prstGeom prst="rect">
            <a:avLst/>
          </a:prstGeom>
          <a:noFill/>
          <a:ln>
            <a:noFill/>
          </a:ln>
        </p:spPr>
        <p:txBody>
          <a:bodyPr tIns="91440" bIns="91440" anchor="b">
            <a:normAutofit fontScale="91000" lnSpcReduction="20000"/>
          </a:bodyPr>
          <a:lstStyle/>
          <a:p>
            <a:pPr algn="ctr">
              <a:lnSpc>
                <a:spcPct val="100000"/>
              </a:lnSpc>
              <a:tabLst>
                <a:tab pos="0" algn="l"/>
              </a:tabLst>
            </a:pPr>
            <a:r>
              <a:rPr lang="en-US" sz="5200" b="1" strike="noStrike" spc="-1">
                <a:solidFill>
                  <a:srgbClr val="000000"/>
                </a:solidFill>
                <a:latin typeface="Arial"/>
                <a:ea typeface="Arial"/>
              </a:rPr>
              <a:t>Lecture 1:</a:t>
            </a:r>
            <a:r>
              <a:t/>
            </a:r>
            <a:br/>
            <a:r>
              <a:rPr lang="en-US" sz="5200" b="1" strike="noStrike" spc="-1">
                <a:solidFill>
                  <a:srgbClr val="000000"/>
                </a:solidFill>
                <a:latin typeface="Arial"/>
                <a:ea typeface="Arial"/>
              </a:rPr>
              <a:t>Intro to CS5229 &amp;</a:t>
            </a:r>
            <a:r>
              <a:t/>
            </a:r>
            <a:br/>
            <a:r>
              <a:rPr lang="en-US" sz="5200" b="1" strike="noStrike" spc="-1">
                <a:solidFill>
                  <a:srgbClr val="000000"/>
                </a:solidFill>
                <a:latin typeface="Arial"/>
                <a:ea typeface="Arial"/>
              </a:rPr>
              <a:t>Internet Architecture</a:t>
            </a:r>
            <a:endParaRPr lang="en-IN" sz="5200" b="0" strike="noStrike" spc="-1">
              <a:solidFill>
                <a:srgbClr val="000000"/>
              </a:solidFill>
              <a:latin typeface="Arial"/>
            </a:endParaRPr>
          </a:p>
        </p:txBody>
      </p:sp>
      <p:sp>
        <p:nvSpPr>
          <p:cNvPr id="118" name="TextShape 2"/>
          <p:cNvSpPr txBox="1"/>
          <p:nvPr/>
        </p:nvSpPr>
        <p:spPr>
          <a:xfrm>
            <a:off x="311760" y="693720"/>
            <a:ext cx="8520120" cy="792360"/>
          </a:xfrm>
          <a:prstGeom prst="rect">
            <a:avLst/>
          </a:prstGeom>
          <a:noFill/>
          <a:ln>
            <a:noFill/>
          </a:ln>
        </p:spPr>
        <p:txBody>
          <a:bodyPr tIns="91440" bIns="91440">
            <a:normAutofit/>
          </a:bodyPr>
          <a:lstStyle/>
          <a:p>
            <a:pPr algn="ctr">
              <a:lnSpc>
                <a:spcPct val="100000"/>
              </a:lnSpc>
              <a:tabLst>
                <a:tab pos="0" algn="l"/>
              </a:tabLst>
            </a:pPr>
            <a:r>
              <a:rPr lang="en-US" sz="2800" b="1" strike="noStrike" spc="-1">
                <a:solidFill>
                  <a:srgbClr val="595959"/>
                </a:solidFill>
                <a:latin typeface="Arial"/>
                <a:ea typeface="Arial"/>
              </a:rPr>
              <a:t>CS5229 Advanced Computer Networks</a:t>
            </a:r>
            <a:endParaRPr lang="en-IN" sz="2800" b="0" strike="noStrike" spc="-1">
              <a:latin typeface="Arial"/>
            </a:endParaRPr>
          </a:p>
        </p:txBody>
      </p:sp>
      <p:sp>
        <p:nvSpPr>
          <p:cNvPr id="119" name="TextShape 3"/>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579CD5A2-F771-4FF5-B380-DEADCA763177}" type="slidenum">
              <a:rPr lang="en-US" sz="1000" b="0" strike="noStrike" spc="-1">
                <a:solidFill>
                  <a:srgbClr val="595959"/>
                </a:solidFill>
                <a:latin typeface="Arial"/>
                <a:ea typeface="Arial"/>
              </a:rPr>
              <a:t>1</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1051560" y="2185200"/>
            <a:ext cx="7040880" cy="205236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Why did I decide to work on networking?</a:t>
            </a:r>
            <a:endParaRPr lang="en-IN" sz="6600" b="0" strike="noStrike" spc="-1">
              <a:solidFill>
                <a:srgbClr val="000000"/>
              </a:solidFill>
              <a:latin typeface="Arial"/>
            </a:endParaRPr>
          </a:p>
        </p:txBody>
      </p:sp>
      <p:sp>
        <p:nvSpPr>
          <p:cNvPr id="147"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C3793625-60B8-47B8-BB43-D1828538AB30}" type="slidenum">
              <a:rPr lang="en-US" sz="1000" b="0" strike="noStrike" spc="-1">
                <a:solidFill>
                  <a:srgbClr val="595959"/>
                </a:solidFill>
                <a:latin typeface="Arial"/>
                <a:ea typeface="Arial"/>
              </a:rPr>
              <a:t>10</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25080" y="185400"/>
            <a:ext cx="8493480" cy="1301040"/>
          </a:xfrm>
          <a:prstGeom prst="rect">
            <a:avLst/>
          </a:prstGeom>
          <a:noFill/>
          <a:ln>
            <a:noFill/>
          </a:ln>
        </p:spPr>
        <p:txBody>
          <a:bodyPr tIns="91440" bIns="91440">
            <a:normAutofit/>
          </a:bodyPr>
          <a:lstStyle/>
          <a:p>
            <a:pPr algn="ctr">
              <a:lnSpc>
                <a:spcPct val="100000"/>
              </a:lnSpc>
            </a:pPr>
            <a:r>
              <a:rPr lang="en-US" sz="7200" b="0" strike="noStrike" spc="-1">
                <a:solidFill>
                  <a:srgbClr val="0070C0"/>
                </a:solidFill>
                <a:latin typeface="URWBookmanL-Ligh"/>
                <a:ea typeface="Arial"/>
              </a:rPr>
              <a:t>Why CS5229?</a:t>
            </a:r>
            <a:endParaRPr lang="en-IN" sz="7200" b="0" strike="noStrike" spc="-1">
              <a:solidFill>
                <a:srgbClr val="000000"/>
              </a:solidFill>
              <a:latin typeface="Arial"/>
            </a:endParaRPr>
          </a:p>
        </p:txBody>
      </p:sp>
      <p:sp>
        <p:nvSpPr>
          <p:cNvPr id="1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41D4268-AF20-4AAD-9C65-684B3336D377}" type="slidenum">
              <a:rPr lang="en-US" sz="1000" b="0" strike="noStrike" spc="-1">
                <a:solidFill>
                  <a:srgbClr val="595959"/>
                </a:solidFill>
                <a:latin typeface="Arial"/>
                <a:ea typeface="Arial"/>
              </a:rPr>
              <a:t>11</a:t>
            </a:fld>
            <a:endParaRPr lang="en-IN" sz="1000" b="0" strike="noStrike" spc="-1">
              <a:latin typeface="Times New Roman"/>
            </a:endParaRPr>
          </a:p>
        </p:txBody>
      </p:sp>
      <p:sp>
        <p:nvSpPr>
          <p:cNvPr id="150" name="CustomShape 3"/>
          <p:cNvSpPr/>
          <p:nvPr/>
        </p:nvSpPr>
        <p:spPr>
          <a:xfrm>
            <a:off x="325080" y="2571840"/>
            <a:ext cx="276120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Undergraduate </a:t>
            </a:r>
            <a:endParaRPr lang="en-IN" sz="2800" b="0" strike="noStrike" spc="-1">
              <a:latin typeface="Arial"/>
            </a:endParaRPr>
          </a:p>
          <a:p>
            <a:pPr algn="ctr">
              <a:lnSpc>
                <a:spcPct val="100000"/>
              </a:lnSpc>
            </a:pPr>
            <a:r>
              <a:rPr lang="en-US" sz="2800" b="0" strike="noStrike" spc="-1">
                <a:solidFill>
                  <a:srgbClr val="000000"/>
                </a:solidFill>
                <a:latin typeface="Arial"/>
                <a:ea typeface="Arial"/>
              </a:rPr>
              <a:t>networking</a:t>
            </a:r>
            <a:endParaRPr lang="en-IN" sz="2800" b="0" strike="noStrike" spc="-1">
              <a:latin typeface="Arial"/>
            </a:endParaRPr>
          </a:p>
        </p:txBody>
      </p:sp>
      <p:sp>
        <p:nvSpPr>
          <p:cNvPr id="151" name="CustomShape 4"/>
          <p:cNvSpPr/>
          <p:nvPr/>
        </p:nvSpPr>
        <p:spPr>
          <a:xfrm>
            <a:off x="6057360" y="2571840"/>
            <a:ext cx="276120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State-of-art</a:t>
            </a:r>
            <a:r>
              <a:t/>
            </a:r>
            <a:br/>
            <a:r>
              <a:rPr lang="en-US" sz="2800" b="0" strike="noStrike" spc="-1">
                <a:solidFill>
                  <a:srgbClr val="000000"/>
                </a:solidFill>
                <a:latin typeface="Arial"/>
                <a:ea typeface="Arial"/>
              </a:rPr>
              <a:t>research</a:t>
            </a:r>
            <a:endParaRPr lang="en-IN" sz="2800" b="0" strike="noStrike" spc="-1">
              <a:latin typeface="Arial"/>
            </a:endParaRPr>
          </a:p>
        </p:txBody>
      </p:sp>
      <p:sp>
        <p:nvSpPr>
          <p:cNvPr id="152" name="CustomShape 5"/>
          <p:cNvSpPr/>
          <p:nvPr/>
        </p:nvSpPr>
        <p:spPr>
          <a:xfrm>
            <a:off x="3351240" y="174744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3" name="CustomShape 6"/>
          <p:cNvSpPr/>
          <p:nvPr/>
        </p:nvSpPr>
        <p:spPr>
          <a:xfrm>
            <a:off x="5472360" y="192096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4" name="CustomShape 7"/>
          <p:cNvSpPr/>
          <p:nvPr/>
        </p:nvSpPr>
        <p:spPr>
          <a:xfrm>
            <a:off x="4471920" y="148680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5" name="CustomShape 8"/>
          <p:cNvSpPr/>
          <p:nvPr/>
        </p:nvSpPr>
        <p:spPr>
          <a:xfrm>
            <a:off x="4906080" y="287496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6" name="CustomShape 9"/>
          <p:cNvSpPr/>
          <p:nvPr/>
        </p:nvSpPr>
        <p:spPr>
          <a:xfrm>
            <a:off x="1518120" y="3812400"/>
            <a:ext cx="31226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FF0000"/>
                </a:solidFill>
                <a:latin typeface="Arial"/>
                <a:ea typeface="Arial"/>
              </a:rPr>
              <a:t>Survey of </a:t>
            </a:r>
            <a:endParaRPr lang="en-IN" sz="2800" b="0" strike="noStrike" spc="-1">
              <a:latin typeface="Arial"/>
            </a:endParaRPr>
          </a:p>
          <a:p>
            <a:pPr algn="ctr">
              <a:lnSpc>
                <a:spcPct val="100000"/>
              </a:lnSpc>
            </a:pPr>
            <a:r>
              <a:rPr lang="en-US" sz="2800" b="1" strike="noStrike" spc="-1">
                <a:solidFill>
                  <a:srgbClr val="FF0000"/>
                </a:solidFill>
                <a:latin typeface="Arial"/>
                <a:ea typeface="Arial"/>
              </a:rPr>
              <a:t>important works</a:t>
            </a:r>
            <a:endParaRPr lang="en-IN" sz="2800" b="0" strike="noStrike" spc="-1">
              <a:latin typeface="Arial"/>
            </a:endParaRPr>
          </a:p>
        </p:txBody>
      </p:sp>
      <p:sp>
        <p:nvSpPr>
          <p:cNvPr id="157" name="CustomShape 10"/>
          <p:cNvSpPr/>
          <p:nvPr/>
        </p:nvSpPr>
        <p:spPr>
          <a:xfrm>
            <a:off x="5207760" y="3915000"/>
            <a:ext cx="31226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FF0000"/>
                </a:solidFill>
                <a:latin typeface="Arial"/>
                <a:ea typeface="Arial"/>
              </a:rPr>
              <a:t>Breadth</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325080" y="185400"/>
            <a:ext cx="8493480" cy="1301040"/>
          </a:xfrm>
          <a:prstGeom prst="rect">
            <a:avLst/>
          </a:prstGeom>
          <a:noFill/>
          <a:ln>
            <a:noFill/>
          </a:ln>
        </p:spPr>
        <p:txBody>
          <a:bodyPr tIns="91440" bIns="91440">
            <a:normAutofit/>
          </a:bodyPr>
          <a:lstStyle/>
          <a:p>
            <a:pPr algn="ctr">
              <a:lnSpc>
                <a:spcPct val="100000"/>
              </a:lnSpc>
            </a:pPr>
            <a:r>
              <a:rPr lang="en-US" sz="7200" b="0" strike="noStrike" spc="-1">
                <a:solidFill>
                  <a:srgbClr val="0070C0"/>
                </a:solidFill>
                <a:latin typeface="URWBookmanL-Ligh"/>
                <a:ea typeface="Arial"/>
              </a:rPr>
              <a:t>Why CS5229?</a:t>
            </a:r>
            <a:endParaRPr lang="en-IN" sz="7200" b="0" strike="noStrike" spc="-1">
              <a:solidFill>
                <a:srgbClr val="000000"/>
              </a:solidFill>
              <a:latin typeface="Arial"/>
            </a:endParaRPr>
          </a:p>
        </p:txBody>
      </p:sp>
      <p:sp>
        <p:nvSpPr>
          <p:cNvPr id="15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D46A59E-020C-4406-8675-7FBB847F62A1}" type="slidenum">
              <a:rPr lang="en-US" sz="1000" b="0" strike="noStrike" spc="-1">
                <a:solidFill>
                  <a:srgbClr val="595959"/>
                </a:solidFill>
                <a:latin typeface="Arial"/>
                <a:ea typeface="Arial"/>
              </a:rPr>
              <a:t>12</a:t>
            </a:fld>
            <a:endParaRPr lang="en-IN" sz="1000" b="0" strike="noStrike" spc="-1">
              <a:latin typeface="Times New Roman"/>
            </a:endParaRPr>
          </a:p>
        </p:txBody>
      </p:sp>
      <p:sp>
        <p:nvSpPr>
          <p:cNvPr id="160" name="CustomShape 3"/>
          <p:cNvSpPr/>
          <p:nvPr/>
        </p:nvSpPr>
        <p:spPr>
          <a:xfrm>
            <a:off x="325080" y="2571840"/>
            <a:ext cx="276120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Undergraduate </a:t>
            </a:r>
            <a:endParaRPr lang="en-IN" sz="2800" b="0" strike="noStrike" spc="-1">
              <a:latin typeface="Arial"/>
            </a:endParaRPr>
          </a:p>
          <a:p>
            <a:pPr algn="ctr">
              <a:lnSpc>
                <a:spcPct val="100000"/>
              </a:lnSpc>
            </a:pPr>
            <a:r>
              <a:rPr lang="en-US" sz="2800" b="0" strike="noStrike" spc="-1">
                <a:solidFill>
                  <a:srgbClr val="000000"/>
                </a:solidFill>
                <a:latin typeface="Arial"/>
                <a:ea typeface="Arial"/>
              </a:rPr>
              <a:t>networking</a:t>
            </a:r>
            <a:endParaRPr lang="en-IN" sz="2800" b="0" strike="noStrike" spc="-1">
              <a:latin typeface="Arial"/>
            </a:endParaRPr>
          </a:p>
        </p:txBody>
      </p:sp>
      <p:sp>
        <p:nvSpPr>
          <p:cNvPr id="161" name="CustomShape 4"/>
          <p:cNvSpPr/>
          <p:nvPr/>
        </p:nvSpPr>
        <p:spPr>
          <a:xfrm>
            <a:off x="6057360" y="2571840"/>
            <a:ext cx="276120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State-of-art</a:t>
            </a:r>
            <a:r>
              <a:t/>
            </a:r>
            <a:br/>
            <a:r>
              <a:rPr lang="en-US" sz="2800" b="0" strike="noStrike" spc="-1">
                <a:solidFill>
                  <a:srgbClr val="000000"/>
                </a:solidFill>
                <a:latin typeface="Arial"/>
                <a:ea typeface="Arial"/>
              </a:rPr>
              <a:t>research</a:t>
            </a:r>
            <a:endParaRPr lang="en-IN" sz="2800" b="0" strike="noStrike" spc="-1">
              <a:latin typeface="Arial"/>
            </a:endParaRPr>
          </a:p>
        </p:txBody>
      </p:sp>
      <p:sp>
        <p:nvSpPr>
          <p:cNvPr id="162" name="CustomShape 5"/>
          <p:cNvSpPr/>
          <p:nvPr/>
        </p:nvSpPr>
        <p:spPr>
          <a:xfrm>
            <a:off x="3351240" y="174744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3" name="CustomShape 6"/>
          <p:cNvSpPr/>
          <p:nvPr/>
        </p:nvSpPr>
        <p:spPr>
          <a:xfrm>
            <a:off x="5472360" y="192096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4" name="CustomShape 7"/>
          <p:cNvSpPr/>
          <p:nvPr/>
        </p:nvSpPr>
        <p:spPr>
          <a:xfrm>
            <a:off x="4471920" y="148680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5" name="CustomShape 8"/>
          <p:cNvSpPr/>
          <p:nvPr/>
        </p:nvSpPr>
        <p:spPr>
          <a:xfrm>
            <a:off x="4906080" y="2874960"/>
            <a:ext cx="301320" cy="13010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6" name="CustomShape 9"/>
          <p:cNvSpPr/>
          <p:nvPr/>
        </p:nvSpPr>
        <p:spPr>
          <a:xfrm>
            <a:off x="1114920" y="3525840"/>
            <a:ext cx="312264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Practical </a:t>
            </a:r>
            <a:r>
              <a:t/>
            </a:r>
            <a:br/>
            <a:r>
              <a:rPr lang="en-US" sz="4400" b="1" strike="noStrike" spc="-1">
                <a:solidFill>
                  <a:srgbClr val="FF0000"/>
                </a:solidFill>
                <a:latin typeface="Arial"/>
                <a:ea typeface="Arial"/>
              </a:rPr>
              <a:t>Skills</a:t>
            </a:r>
            <a:endParaRPr lang="en-IN" sz="4400" b="0" strike="noStrike" spc="-1">
              <a:latin typeface="Arial"/>
            </a:endParaRPr>
          </a:p>
        </p:txBody>
      </p:sp>
      <p:sp>
        <p:nvSpPr>
          <p:cNvPr id="167" name="CustomShape 10"/>
          <p:cNvSpPr/>
          <p:nvPr/>
        </p:nvSpPr>
        <p:spPr>
          <a:xfrm>
            <a:off x="5761800" y="1429920"/>
            <a:ext cx="3122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0000"/>
                </a:solidFill>
                <a:latin typeface="Arial"/>
                <a:ea typeface="Arial"/>
              </a:rPr>
              <a:t>Concepts</a:t>
            </a:r>
            <a:endParaRPr lang="en-IN" sz="4000" b="0" strike="noStrike" spc="-1">
              <a:latin typeface="Arial"/>
            </a:endParaRPr>
          </a:p>
        </p:txBody>
      </p:sp>
      <p:sp>
        <p:nvSpPr>
          <p:cNvPr id="168" name="CustomShape 11"/>
          <p:cNvSpPr/>
          <p:nvPr/>
        </p:nvSpPr>
        <p:spPr>
          <a:xfrm>
            <a:off x="5465520" y="3656520"/>
            <a:ext cx="31226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0000"/>
                </a:solidFill>
                <a:latin typeface="Arial"/>
                <a:ea typeface="Arial"/>
              </a:rPr>
              <a:t>Generally</a:t>
            </a:r>
            <a:r>
              <a:t/>
            </a:r>
            <a:br/>
            <a:r>
              <a:rPr lang="en-US" sz="4000" b="1" strike="noStrike" spc="-1">
                <a:solidFill>
                  <a:srgbClr val="FF0000"/>
                </a:solidFill>
                <a:latin typeface="Arial"/>
                <a:ea typeface="Arial"/>
              </a:rPr>
              <a:t>applicable</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325080" y="38520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Course Pre-Requisites</a:t>
            </a:r>
            <a:endParaRPr lang="en-IN" sz="4800" b="0" strike="noStrike" spc="-1">
              <a:solidFill>
                <a:srgbClr val="000000"/>
              </a:solidFill>
              <a:latin typeface="Arial"/>
            </a:endParaRPr>
          </a:p>
        </p:txBody>
      </p:sp>
      <p:sp>
        <p:nvSpPr>
          <p:cNvPr id="170"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E8A0A7A7-694F-4663-830C-049A987597C5}" type="slidenum">
              <a:rPr lang="en-US" sz="1000" b="0" strike="noStrike" spc="-1">
                <a:solidFill>
                  <a:srgbClr val="595959"/>
                </a:solidFill>
                <a:latin typeface="Arial"/>
                <a:ea typeface="Arial"/>
              </a:rPr>
              <a:t>13</a:t>
            </a:fld>
            <a:endParaRPr lang="en-IN" sz="1000" b="0" strike="noStrike" spc="-1">
              <a:latin typeface="Times New Roman"/>
            </a:endParaRPr>
          </a:p>
        </p:txBody>
      </p:sp>
      <p:sp>
        <p:nvSpPr>
          <p:cNvPr id="171" name="CustomShape 3"/>
          <p:cNvSpPr/>
          <p:nvPr/>
        </p:nvSpPr>
        <p:spPr>
          <a:xfrm>
            <a:off x="460800" y="1554840"/>
            <a:ext cx="822240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2800" b="0" strike="noStrike" spc="-1">
                <a:solidFill>
                  <a:srgbClr val="000000"/>
                </a:solidFill>
                <a:latin typeface="Arial"/>
                <a:ea typeface="Arial"/>
              </a:rPr>
              <a:t>Have taken undergraduate networking classes like CS2105/CS3103</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Basic background on probability and algorithms</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Know how to program in Java/C/C++ or is comfortable in picking up a new programming language. Homework will be in Python.</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325080" y="34812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What you already know….</a:t>
            </a:r>
            <a:endParaRPr lang="en-IN" sz="4800" b="0" strike="noStrike" spc="-1">
              <a:solidFill>
                <a:srgbClr val="000000"/>
              </a:solidFill>
              <a:latin typeface="Arial"/>
            </a:endParaRPr>
          </a:p>
        </p:txBody>
      </p:sp>
      <p:sp>
        <p:nvSpPr>
          <p:cNvPr id="173"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09D6DC8-1C68-4FDE-AD94-4F47B35D694F}" type="slidenum">
              <a:rPr lang="en-US" sz="1000" b="0" strike="noStrike" spc="-1">
                <a:solidFill>
                  <a:srgbClr val="595959"/>
                </a:solidFill>
                <a:latin typeface="Arial"/>
                <a:ea typeface="Arial"/>
              </a:rPr>
              <a:t>14</a:t>
            </a:fld>
            <a:endParaRPr lang="en-IN" sz="1000" b="0" strike="noStrike" spc="-1">
              <a:latin typeface="Times New Roman"/>
            </a:endParaRPr>
          </a:p>
        </p:txBody>
      </p:sp>
      <p:sp>
        <p:nvSpPr>
          <p:cNvPr id="174" name="CustomShape 3"/>
          <p:cNvSpPr/>
          <p:nvPr/>
        </p:nvSpPr>
        <p:spPr>
          <a:xfrm>
            <a:off x="596520" y="1298160"/>
            <a:ext cx="822240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SG" sz="2800" b="0" strike="noStrike" spc="-1">
                <a:solidFill>
                  <a:srgbClr val="000000"/>
                </a:solidFill>
                <a:latin typeface="Arial"/>
                <a:ea typeface="Arial"/>
              </a:rPr>
              <a:t>Router, switches, ISP, AS</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IP addressing, DNS, DHCP</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protocol stacks, layering, multiplexing</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MAC, CSMA/CA, Ethernet </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Routing, shortest-path, spanning tree </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transport protocols, TCP vs. UDP, congestion control</a:t>
            </a:r>
            <a:endParaRPr lang="en-IN" sz="2800" b="0" strike="noStrike" spc="-1">
              <a:latin typeface="Arial"/>
            </a:endParaRPr>
          </a:p>
          <a:p>
            <a:pPr marL="743040" indent="-742680">
              <a:lnSpc>
                <a:spcPct val="100000"/>
              </a:lnSpc>
              <a:buClr>
                <a:srgbClr val="000000"/>
              </a:buClr>
              <a:buFont typeface="Arial"/>
              <a:buChar char="•"/>
            </a:pPr>
            <a:r>
              <a:rPr lang="en-SG" sz="2800" b="0" strike="noStrike" spc="-1">
                <a:solidFill>
                  <a:srgbClr val="000000"/>
                </a:solidFill>
                <a:latin typeface="Arial"/>
                <a:ea typeface="Arial"/>
              </a:rPr>
              <a:t>FTP, HTTP</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Need a refresher? </a:t>
            </a:r>
            <a:endParaRPr lang="en-IN" sz="4800" b="0" strike="noStrike" spc="-1">
              <a:solidFill>
                <a:srgbClr val="000000"/>
              </a:solidFill>
              <a:latin typeface="Arial"/>
            </a:endParaRPr>
          </a:p>
        </p:txBody>
      </p:sp>
      <p:sp>
        <p:nvSpPr>
          <p:cNvPr id="17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82281F5-CE6E-4769-8E17-AB7802480EE4}" type="slidenum">
              <a:rPr lang="en-US" sz="1000" b="0" strike="noStrike" spc="-1">
                <a:solidFill>
                  <a:srgbClr val="595959"/>
                </a:solidFill>
                <a:latin typeface="Arial"/>
                <a:ea typeface="Arial"/>
              </a:rPr>
              <a:t>15</a:t>
            </a:fld>
            <a:endParaRPr lang="en-IN" sz="1000" b="0" strike="noStrike" spc="-1">
              <a:latin typeface="Times New Roman"/>
            </a:endParaRPr>
          </a:p>
        </p:txBody>
      </p:sp>
      <p:pic>
        <p:nvPicPr>
          <p:cNvPr id="177" name="Picture 2" descr="Computer Networks: A Systems Approach (The Morgan Kaufmann Series in  Networking): Peterson, Larry L., Davie, Bruce S.: 9780123850591:  Amazon.com: Books"/>
          <p:cNvPicPr/>
          <p:nvPr/>
        </p:nvPicPr>
        <p:blipFill>
          <a:blip r:embed="rId2"/>
          <a:stretch/>
        </p:blipFill>
        <p:spPr>
          <a:xfrm>
            <a:off x="760320" y="1151280"/>
            <a:ext cx="3673800" cy="3673800"/>
          </a:xfrm>
          <a:prstGeom prst="rect">
            <a:avLst/>
          </a:prstGeom>
          <a:ln>
            <a:noFill/>
          </a:ln>
        </p:spPr>
      </p:pic>
      <p:sp>
        <p:nvSpPr>
          <p:cNvPr id="178" name="CustomShape 3"/>
          <p:cNvSpPr/>
          <p:nvPr/>
        </p:nvSpPr>
        <p:spPr>
          <a:xfrm>
            <a:off x="4331160" y="1342440"/>
            <a:ext cx="4571640" cy="446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nSpc>
                <a:spcPct val="100000"/>
              </a:lnSpc>
            </a:pPr>
            <a:r>
              <a:rPr lang="en-US" sz="2400" b="0" strike="noStrike" spc="-1">
                <a:solidFill>
                  <a:srgbClr val="000000"/>
                </a:solidFill>
                <a:latin typeface="Arial"/>
                <a:ea typeface="Arial"/>
              </a:rPr>
              <a:t>Computer Networks: A Systems Approach</a:t>
            </a:r>
            <a:r>
              <a:rPr lang="en-SG" sz="2400" b="0" strike="noStrike" spc="-1">
                <a:solidFill>
                  <a:srgbClr val="000000"/>
                </a:solidFill>
                <a:latin typeface="Arial"/>
                <a:ea typeface="Arial"/>
              </a:rPr>
              <a:t>, 5/e.</a:t>
            </a:r>
            <a:r>
              <a:rPr lang="en-US" sz="2400" b="0" strike="noStrike" spc="-1">
                <a:solidFill>
                  <a:srgbClr val="000000"/>
                </a:solidFill>
                <a:latin typeface="Arial"/>
                <a:ea typeface="Arial"/>
              </a:rPr>
              <a:t> Peterson, Larry L., Davie, Bruce S</a:t>
            </a:r>
            <a:r>
              <a:rPr lang="en-SG" sz="2400" b="0" strike="noStrike" spc="-1">
                <a:solidFill>
                  <a:srgbClr val="000000"/>
                </a:solidFill>
                <a:latin typeface="Arial"/>
                <a:ea typeface="Arial"/>
              </a:rPr>
              <a:t> </a:t>
            </a: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r>
              <a:rPr lang="en-SG" sz="2400" b="0" strike="noStrike" spc="-1">
                <a:solidFill>
                  <a:srgbClr val="000000"/>
                </a:solidFill>
                <a:latin typeface="Arial"/>
                <a:ea typeface="Arial"/>
              </a:rPr>
              <a:t>ISBN:9780123850591</a:t>
            </a:r>
            <a:endParaRPr lang="en-IN" sz="2400" b="0" strike="noStrike" spc="-1">
              <a:latin typeface="Arial"/>
            </a:endParaRPr>
          </a:p>
          <a:p>
            <a:pPr marL="457200">
              <a:lnSpc>
                <a:spcPct val="100000"/>
              </a:lnSpc>
            </a:pPr>
            <a:endParaRPr lang="en-IN" sz="2400" b="0" strike="noStrike" spc="-1">
              <a:latin typeface="Arial"/>
            </a:endParaRPr>
          </a:p>
        </p:txBody>
      </p:sp>
      <p:sp>
        <p:nvSpPr>
          <p:cNvPr id="179" name="CustomShape 4"/>
          <p:cNvSpPr/>
          <p:nvPr/>
        </p:nvSpPr>
        <p:spPr>
          <a:xfrm>
            <a:off x="4572000" y="3948480"/>
            <a:ext cx="45716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SG" sz="2000" b="0" strike="noStrike" spc="-1">
                <a:solidFill>
                  <a:srgbClr val="000000"/>
                </a:solidFill>
                <a:latin typeface="Arial"/>
                <a:ea typeface="Arial"/>
              </a:rPr>
              <a:t>https://book.systemsapproach.org</a:t>
            </a:r>
            <a:endParaRPr lang="en-IN" sz="2000" b="0" strike="noStrike" spc="-1">
              <a:latin typeface="Arial"/>
            </a:endParaRPr>
          </a:p>
        </p:txBody>
      </p:sp>
      <p:sp>
        <p:nvSpPr>
          <p:cNvPr id="180" name="CustomShape 5"/>
          <p:cNvSpPr/>
          <p:nvPr/>
        </p:nvSpPr>
        <p:spPr>
          <a:xfrm>
            <a:off x="5695920" y="4290840"/>
            <a:ext cx="312264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0000"/>
                </a:solidFill>
                <a:latin typeface="Arial"/>
                <a:ea typeface="Arial"/>
              </a:rPr>
              <a:t>Free!</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Need a refresher? </a:t>
            </a:r>
            <a:endParaRPr lang="en-IN" sz="4800" b="0" strike="noStrike" spc="-1">
              <a:solidFill>
                <a:srgbClr val="000000"/>
              </a:solidFill>
              <a:latin typeface="Arial"/>
            </a:endParaRPr>
          </a:p>
        </p:txBody>
      </p:sp>
      <p:sp>
        <p:nvSpPr>
          <p:cNvPr id="18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855E5D0-EB88-4C15-BA02-A835AD915E85}" type="slidenum">
              <a:rPr lang="en-US" sz="1000" b="0" strike="noStrike" spc="-1">
                <a:solidFill>
                  <a:srgbClr val="595959"/>
                </a:solidFill>
                <a:latin typeface="Arial"/>
                <a:ea typeface="Arial"/>
              </a:rPr>
              <a:t>16</a:t>
            </a:fld>
            <a:endParaRPr lang="en-IN" sz="1000" b="0" strike="noStrike" spc="-1">
              <a:latin typeface="Times New Roman"/>
            </a:endParaRPr>
          </a:p>
        </p:txBody>
      </p:sp>
      <p:pic>
        <p:nvPicPr>
          <p:cNvPr id="183" name="Picture 3" descr="http://t1.gstatic.com/images?q=tbn:ANd9GcSeJoRi-bRhMyuQev0I_3jglpARrxcSjNQK6pw45UJVykIRfJ_R"/>
          <p:cNvPicPr/>
          <p:nvPr/>
        </p:nvPicPr>
        <p:blipFill>
          <a:blip r:embed="rId2"/>
          <a:stretch/>
        </p:blipFill>
        <p:spPr>
          <a:xfrm>
            <a:off x="1039680" y="1142640"/>
            <a:ext cx="2785320" cy="3652920"/>
          </a:xfrm>
          <a:prstGeom prst="rect">
            <a:avLst/>
          </a:prstGeom>
          <a:ln>
            <a:noFill/>
          </a:ln>
        </p:spPr>
      </p:pic>
      <p:sp>
        <p:nvSpPr>
          <p:cNvPr id="184" name="CustomShape 3"/>
          <p:cNvSpPr/>
          <p:nvPr/>
        </p:nvSpPr>
        <p:spPr>
          <a:xfrm>
            <a:off x="4330800" y="1347840"/>
            <a:ext cx="4571640" cy="446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nSpc>
                <a:spcPct val="100000"/>
              </a:lnSpc>
            </a:pPr>
            <a:r>
              <a:rPr lang="en-SG" sz="2400" b="0" strike="noStrike" spc="-1">
                <a:solidFill>
                  <a:srgbClr val="000000"/>
                </a:solidFill>
                <a:latin typeface="Arial"/>
                <a:ea typeface="Arial"/>
              </a:rPr>
              <a:t>Computer Networking: A Top Down Approach, 6/e. James F. </a:t>
            </a:r>
            <a:r>
              <a:rPr lang="en-SG" sz="2400" b="0" i="1" strike="noStrike" spc="-1">
                <a:solidFill>
                  <a:srgbClr val="000000"/>
                </a:solidFill>
                <a:latin typeface="Arial"/>
                <a:ea typeface="Arial"/>
              </a:rPr>
              <a:t>Kurose</a:t>
            </a:r>
            <a:r>
              <a:rPr lang="en-SG" sz="2400" b="0" strike="noStrike" spc="-1">
                <a:solidFill>
                  <a:srgbClr val="000000"/>
                </a:solidFill>
                <a:latin typeface="Arial"/>
                <a:ea typeface="Arial"/>
              </a:rPr>
              <a:t> Keith W. </a:t>
            </a:r>
            <a:r>
              <a:rPr lang="en-SG" sz="2400" b="0" i="1" strike="noStrike" spc="-1">
                <a:solidFill>
                  <a:srgbClr val="000000"/>
                </a:solidFill>
                <a:latin typeface="Arial"/>
                <a:ea typeface="Arial"/>
              </a:rPr>
              <a:t>Ross</a:t>
            </a:r>
            <a:r>
              <a:rPr lang="en-SG" sz="2400" b="0" strike="noStrike" spc="-1">
                <a:solidFill>
                  <a:srgbClr val="000000"/>
                </a:solidFill>
                <a:latin typeface="Arial"/>
                <a:ea typeface="Arial"/>
              </a:rPr>
              <a:t> . </a:t>
            </a: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r>
              <a:rPr lang="en-SG" sz="2400" b="0" strike="noStrike" spc="-1">
                <a:solidFill>
                  <a:srgbClr val="000000"/>
                </a:solidFill>
                <a:latin typeface="Arial"/>
                <a:ea typeface="Arial"/>
              </a:rPr>
              <a:t>ISBN: </a:t>
            </a:r>
            <a:r>
              <a:rPr lang="en-US" sz="2400" b="0" i="1" strike="noStrike" spc="-1">
                <a:solidFill>
                  <a:srgbClr val="000000"/>
                </a:solidFill>
                <a:latin typeface="Arial"/>
                <a:ea typeface="Arial"/>
              </a:rPr>
              <a:t>9780132856201</a:t>
            </a: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25080" y="27360"/>
            <a:ext cx="8493480" cy="1301040"/>
          </a:xfrm>
          <a:prstGeom prst="rect">
            <a:avLst/>
          </a:prstGeom>
          <a:noFill/>
          <a:ln>
            <a:noFill/>
          </a:ln>
        </p:spPr>
        <p:txBody>
          <a:bodyPr tIns="91440" bIns="91440">
            <a:noAutofit/>
          </a:bodyPr>
          <a:lstStyle/>
          <a:p>
            <a:pPr algn="ctr">
              <a:lnSpc>
                <a:spcPct val="100000"/>
              </a:lnSpc>
            </a:pPr>
            <a:r>
              <a:rPr lang="en-US" sz="5400" b="0" strike="noStrike" spc="-1">
                <a:solidFill>
                  <a:srgbClr val="000000"/>
                </a:solidFill>
                <a:latin typeface="URWBookmanL-Ligh"/>
                <a:ea typeface="Arial"/>
              </a:rPr>
              <a:t>Key Concepts in Networking</a:t>
            </a:r>
            <a:endParaRPr lang="en-IN" sz="5400" b="0" strike="noStrike" spc="-1">
              <a:solidFill>
                <a:srgbClr val="000000"/>
              </a:solidFill>
              <a:latin typeface="Arial"/>
            </a:endParaRPr>
          </a:p>
        </p:txBody>
      </p:sp>
      <p:sp>
        <p:nvSpPr>
          <p:cNvPr id="18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ADA49AA-D499-4753-9DD0-7EC65E4DE820}" type="slidenum">
              <a:rPr lang="en-US" sz="1000" b="0" strike="noStrike" spc="-1">
                <a:solidFill>
                  <a:srgbClr val="595959"/>
                </a:solidFill>
                <a:latin typeface="Arial"/>
                <a:ea typeface="Arial"/>
              </a:rPr>
              <a:t>17</a:t>
            </a:fld>
            <a:endParaRPr lang="en-IN" sz="1000" b="0" strike="noStrike" spc="-1">
              <a:latin typeface="Times New Roman"/>
            </a:endParaRPr>
          </a:p>
        </p:txBody>
      </p:sp>
      <p:sp>
        <p:nvSpPr>
          <p:cNvPr id="187" name="CustomShape 3"/>
          <p:cNvSpPr/>
          <p:nvPr/>
        </p:nvSpPr>
        <p:spPr>
          <a:xfrm>
            <a:off x="932760" y="1859760"/>
            <a:ext cx="7278120" cy="27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nSpc>
                <a:spcPct val="100000"/>
              </a:lnSpc>
              <a:buClr>
                <a:srgbClr val="000000"/>
              </a:buClr>
              <a:buFont typeface="Arial"/>
              <a:buAutoNum type="arabicPeriod"/>
            </a:pPr>
            <a:r>
              <a:rPr lang="en-US" sz="4400" b="0" strike="noStrike" spc="-1">
                <a:solidFill>
                  <a:srgbClr val="000000"/>
                </a:solidFill>
                <a:latin typeface="Arial"/>
                <a:ea typeface="Arial"/>
              </a:rPr>
              <a:t>Naming</a:t>
            </a:r>
            <a:endParaRPr lang="en-IN" sz="4400" b="0" strike="noStrike" spc="-1">
              <a:latin typeface="Arial"/>
            </a:endParaRPr>
          </a:p>
          <a:p>
            <a:pPr marL="514440" indent="-514080">
              <a:lnSpc>
                <a:spcPct val="100000"/>
              </a:lnSpc>
              <a:buClr>
                <a:srgbClr val="000000"/>
              </a:buClr>
              <a:buFont typeface="Arial"/>
              <a:buAutoNum type="arabicPeriod"/>
            </a:pPr>
            <a:r>
              <a:rPr lang="en-US" sz="4400" b="0" strike="noStrike" spc="-1">
                <a:solidFill>
                  <a:srgbClr val="000000"/>
                </a:solidFill>
                <a:latin typeface="Arial"/>
                <a:ea typeface="Arial"/>
              </a:rPr>
              <a:t>Layering</a:t>
            </a:r>
            <a:endParaRPr lang="en-IN" sz="4400" b="0" strike="noStrike" spc="-1">
              <a:latin typeface="Arial"/>
            </a:endParaRPr>
          </a:p>
          <a:p>
            <a:pPr marL="514440" indent="-514080">
              <a:lnSpc>
                <a:spcPct val="100000"/>
              </a:lnSpc>
              <a:buClr>
                <a:srgbClr val="000000"/>
              </a:buClr>
              <a:buFont typeface="Arial"/>
              <a:buAutoNum type="arabicPeriod"/>
            </a:pPr>
            <a:r>
              <a:rPr lang="en-US" sz="4400" b="0" strike="noStrike" spc="-1">
                <a:solidFill>
                  <a:srgbClr val="000000"/>
                </a:solidFill>
                <a:latin typeface="Arial"/>
                <a:ea typeface="Arial"/>
              </a:rPr>
              <a:t>Protocols</a:t>
            </a:r>
            <a:endParaRPr lang="en-IN" sz="4400" b="0" strike="noStrike" spc="-1">
              <a:latin typeface="Arial"/>
            </a:endParaRPr>
          </a:p>
          <a:p>
            <a:pPr marL="514440" indent="-514080">
              <a:lnSpc>
                <a:spcPct val="100000"/>
              </a:lnSpc>
              <a:buClr>
                <a:srgbClr val="000000"/>
              </a:buClr>
              <a:buFont typeface="Arial"/>
              <a:buAutoNum type="arabicPeriod"/>
            </a:pPr>
            <a:r>
              <a:rPr lang="en-US" sz="4400" b="0" strike="noStrike" spc="-1">
                <a:solidFill>
                  <a:srgbClr val="000000"/>
                </a:solidFill>
                <a:latin typeface="Arial"/>
                <a:ea typeface="Arial"/>
              </a:rPr>
              <a:t>Resource Allocation</a:t>
            </a:r>
            <a:endParaRPr lang="en-IN"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1051560" y="394200"/>
            <a:ext cx="7040880" cy="205236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No textbook! </a:t>
            </a:r>
            <a:endParaRPr lang="en-IN" sz="6600" b="0" strike="noStrike" spc="-1">
              <a:solidFill>
                <a:srgbClr val="000000"/>
              </a:solidFill>
              <a:latin typeface="Arial"/>
            </a:endParaRPr>
          </a:p>
        </p:txBody>
      </p:sp>
      <p:sp>
        <p:nvSpPr>
          <p:cNvPr id="189" name="CustomShape 2"/>
          <p:cNvSpPr/>
          <p:nvPr/>
        </p:nvSpPr>
        <p:spPr>
          <a:xfrm>
            <a:off x="378360" y="2446560"/>
            <a:ext cx="493488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How cool is that??</a:t>
            </a:r>
            <a:endParaRPr lang="en-IN" sz="4400" b="0" strike="noStrike" spc="-1">
              <a:latin typeface="Arial"/>
            </a:endParaRPr>
          </a:p>
        </p:txBody>
      </p:sp>
      <p:sp>
        <p:nvSpPr>
          <p:cNvPr id="190" name="CustomShape 3"/>
          <p:cNvSpPr/>
          <p:nvPr/>
        </p:nvSpPr>
        <p:spPr>
          <a:xfrm>
            <a:off x="3811680" y="2724120"/>
            <a:ext cx="493488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FF0000"/>
                </a:solidFill>
                <a:latin typeface="Arial"/>
                <a:ea typeface="Arial"/>
              </a:rPr>
              <a:t>Save money!!!</a:t>
            </a:r>
            <a:endParaRPr lang="en-IN" sz="6000" b="0" strike="noStrike" spc="-1">
              <a:latin typeface="Arial"/>
            </a:endParaRPr>
          </a:p>
        </p:txBody>
      </p:sp>
      <p:sp>
        <p:nvSpPr>
          <p:cNvPr id="191" name="TextShape 4"/>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5EBB2C4-EA8B-49DB-AEC5-FDF3E6F9075F}" type="slidenum">
              <a:rPr lang="en-US" sz="1000" b="0" strike="noStrike" spc="-1">
                <a:solidFill>
                  <a:srgbClr val="595959"/>
                </a:solidFill>
                <a:latin typeface="Arial"/>
                <a:ea typeface="Arial"/>
              </a:rPr>
              <a:t>18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051560" y="405720"/>
            <a:ext cx="7040880" cy="205236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Readings</a:t>
            </a:r>
            <a:endParaRPr lang="en-IN" sz="6600" b="0" strike="noStrike" spc="-1">
              <a:solidFill>
                <a:srgbClr val="000000"/>
              </a:solidFill>
              <a:latin typeface="Arial"/>
            </a:endParaRPr>
          </a:p>
        </p:txBody>
      </p:sp>
      <p:sp>
        <p:nvSpPr>
          <p:cNvPr id="193" name="CustomShape 2"/>
          <p:cNvSpPr/>
          <p:nvPr/>
        </p:nvSpPr>
        <p:spPr>
          <a:xfrm>
            <a:off x="159840" y="2479680"/>
            <a:ext cx="493488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2-4 research </a:t>
            </a:r>
            <a:r>
              <a:t/>
            </a:r>
            <a:br/>
            <a:r>
              <a:rPr lang="en-US" sz="4400" b="1" strike="noStrike" spc="-1">
                <a:solidFill>
                  <a:srgbClr val="FF0000"/>
                </a:solidFill>
                <a:latin typeface="Arial"/>
                <a:ea typeface="Arial"/>
              </a:rPr>
              <a:t>papers a week</a:t>
            </a:r>
            <a:endParaRPr lang="en-IN" sz="4400" b="0" strike="noStrike" spc="-1">
              <a:latin typeface="Arial"/>
            </a:endParaRPr>
          </a:p>
        </p:txBody>
      </p:sp>
      <p:sp>
        <p:nvSpPr>
          <p:cNvPr id="194" name="CustomShape 3"/>
          <p:cNvSpPr/>
          <p:nvPr/>
        </p:nvSpPr>
        <p:spPr>
          <a:xfrm>
            <a:off x="4208760" y="2696760"/>
            <a:ext cx="493488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FF0000"/>
                </a:solidFill>
                <a:latin typeface="Arial"/>
                <a:ea typeface="Arial"/>
              </a:rPr>
              <a:t>Slides != notes</a:t>
            </a:r>
            <a:endParaRPr lang="en-IN" sz="6000" b="0" strike="noStrike" spc="-1">
              <a:latin typeface="Arial"/>
            </a:endParaRPr>
          </a:p>
        </p:txBody>
      </p:sp>
      <p:sp>
        <p:nvSpPr>
          <p:cNvPr id="195" name="TextShape 4"/>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0FAD65C-DE93-4652-B090-E5889AAC5EC5}" type="slidenum">
              <a:rPr lang="en-US" sz="1000" b="0" strike="noStrike" spc="-1">
                <a:solidFill>
                  <a:srgbClr val="595959"/>
                </a:solidFill>
                <a:latin typeface="Arial"/>
                <a:ea typeface="Arial"/>
              </a:rPr>
              <a:t>19</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descr="Image may contain: 4 people, including Ben Leong and Mun Wai Ping, people smiling, people sitting, table and indoor"/>
          <p:cNvPicPr/>
          <p:nvPr/>
        </p:nvPicPr>
        <p:blipFill>
          <a:blip r:embed="rId2"/>
          <a:stretch/>
        </p:blipFill>
        <p:spPr>
          <a:xfrm>
            <a:off x="-1291320" y="-1298880"/>
            <a:ext cx="11155680" cy="8366760"/>
          </a:xfrm>
          <a:prstGeom prst="rect">
            <a:avLst/>
          </a:prstGeom>
          <a:ln>
            <a:noFill/>
          </a:ln>
        </p:spPr>
      </p:pic>
      <p:sp>
        <p:nvSpPr>
          <p:cNvPr id="121" name="TextShape 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08F809F1-2428-4D0F-BA38-4445ADBE452A}" type="slidenum">
              <a:rPr lang="en-US" sz="1000" b="0" strike="noStrike" spc="-1">
                <a:solidFill>
                  <a:srgbClr val="595959"/>
                </a:solidFill>
                <a:latin typeface="Arial"/>
                <a:ea typeface="Arial"/>
              </a:rPr>
              <a:t>2</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Topics </a:t>
            </a:r>
            <a:endParaRPr lang="en-IN" sz="4800" b="0" strike="noStrike" spc="-1">
              <a:solidFill>
                <a:srgbClr val="000000"/>
              </a:solidFill>
              <a:latin typeface="Arial"/>
            </a:endParaRPr>
          </a:p>
        </p:txBody>
      </p:sp>
      <p:sp>
        <p:nvSpPr>
          <p:cNvPr id="197"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BCADFF8-1F92-465B-A6CF-0F6775C76C1B}" type="slidenum">
              <a:rPr lang="en-US" sz="1000" b="0" strike="noStrike" spc="-1">
                <a:solidFill>
                  <a:srgbClr val="595959"/>
                </a:solidFill>
                <a:latin typeface="Arial"/>
                <a:ea typeface="Arial"/>
              </a:rPr>
              <a:t>20</a:t>
            </a:fld>
            <a:endParaRPr lang="en-IN" sz="1000" b="0" strike="noStrike" spc="-1">
              <a:latin typeface="Times New Roman"/>
            </a:endParaRPr>
          </a:p>
        </p:txBody>
      </p:sp>
      <p:sp>
        <p:nvSpPr>
          <p:cNvPr id="198" name="CustomShape 3"/>
          <p:cNvSpPr/>
          <p:nvPr/>
        </p:nvSpPr>
        <p:spPr>
          <a:xfrm>
            <a:off x="795600" y="1258920"/>
            <a:ext cx="7552440" cy="35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a:pPr>
            <a:r>
              <a:rPr lang="en-US" sz="3800" b="0" strike="noStrike" spc="-1">
                <a:solidFill>
                  <a:srgbClr val="000000"/>
                </a:solidFill>
                <a:latin typeface="Arial"/>
                <a:ea typeface="Arial"/>
              </a:rPr>
              <a:t>Internet Architecture</a:t>
            </a:r>
            <a:endParaRPr lang="en-IN" sz="3800" b="0" strike="noStrike" spc="-1">
              <a:latin typeface="Arial"/>
            </a:endParaRPr>
          </a:p>
          <a:p>
            <a:pPr marL="743040" indent="-742680">
              <a:lnSpc>
                <a:spcPct val="100000"/>
              </a:lnSpc>
              <a:buClr>
                <a:srgbClr val="000000"/>
              </a:buClr>
              <a:buFont typeface="Arial"/>
              <a:buAutoNum type="arabicPeriod"/>
            </a:pPr>
            <a:r>
              <a:rPr lang="en-US" sz="3800" b="0" strike="noStrike" spc="-1">
                <a:solidFill>
                  <a:srgbClr val="000000"/>
                </a:solidFill>
                <a:latin typeface="Arial"/>
                <a:ea typeface="Arial"/>
              </a:rPr>
              <a:t>Congestion Control</a:t>
            </a:r>
            <a:endParaRPr lang="en-IN" sz="3800" b="0" strike="noStrike" spc="-1">
              <a:latin typeface="Arial"/>
            </a:endParaRPr>
          </a:p>
          <a:p>
            <a:pPr marL="743040" indent="-742680">
              <a:lnSpc>
                <a:spcPct val="100000"/>
              </a:lnSpc>
              <a:buClr>
                <a:srgbClr val="000000"/>
              </a:buClr>
              <a:buFont typeface="Arial"/>
              <a:buAutoNum type="arabicPeriod"/>
            </a:pPr>
            <a:r>
              <a:rPr lang="en-US" sz="3800" b="0" strike="noStrike" spc="-1">
                <a:solidFill>
                  <a:srgbClr val="000000"/>
                </a:solidFill>
                <a:latin typeface="Arial"/>
                <a:ea typeface="Arial"/>
              </a:rPr>
              <a:t>Active Queue Management </a:t>
            </a:r>
            <a:r>
              <a:t/>
            </a:r>
            <a:br/>
            <a:r>
              <a:rPr lang="en-US" sz="3800" b="0" strike="noStrike" spc="-1">
                <a:solidFill>
                  <a:srgbClr val="000000"/>
                </a:solidFill>
                <a:latin typeface="Arial"/>
                <a:ea typeface="Arial"/>
              </a:rPr>
              <a:t>&amp; Buffer Sizing</a:t>
            </a:r>
            <a:endParaRPr lang="en-IN" sz="3800" b="0" strike="noStrike" spc="-1">
              <a:latin typeface="Arial"/>
            </a:endParaRPr>
          </a:p>
          <a:p>
            <a:pPr marL="743040" indent="-742680">
              <a:lnSpc>
                <a:spcPct val="100000"/>
              </a:lnSpc>
              <a:buClr>
                <a:srgbClr val="000000"/>
              </a:buClr>
              <a:buFont typeface="Arial"/>
              <a:buAutoNum type="arabicPeriod"/>
            </a:pPr>
            <a:r>
              <a:rPr lang="en-US" sz="3800" b="0" strike="noStrike" spc="-1">
                <a:solidFill>
                  <a:srgbClr val="000000"/>
                </a:solidFill>
                <a:latin typeface="Arial"/>
                <a:ea typeface="Arial"/>
              </a:rPr>
              <a:t>Software Define Networks</a:t>
            </a:r>
            <a:endParaRPr lang="en-IN" sz="3800" b="0" strike="noStrike" spc="-1">
              <a:latin typeface="Arial"/>
            </a:endParaRPr>
          </a:p>
          <a:p>
            <a:pPr marL="743040" indent="-742680">
              <a:lnSpc>
                <a:spcPct val="100000"/>
              </a:lnSpc>
              <a:buClr>
                <a:srgbClr val="000000"/>
              </a:buClr>
              <a:buFont typeface="Arial"/>
              <a:buAutoNum type="arabicPeriod"/>
            </a:pPr>
            <a:r>
              <a:rPr lang="en-US" sz="3800" b="0" strike="noStrike" spc="-1">
                <a:solidFill>
                  <a:srgbClr val="000000"/>
                </a:solidFill>
                <a:latin typeface="Arial"/>
                <a:ea typeface="Arial"/>
              </a:rPr>
              <a:t>Data Centre Networking </a:t>
            </a:r>
            <a:endParaRPr lang="en-IN" sz="3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Topics </a:t>
            </a:r>
            <a:endParaRPr lang="en-IN" sz="4800" b="0" strike="noStrike" spc="-1">
              <a:solidFill>
                <a:srgbClr val="000000"/>
              </a:solidFill>
              <a:latin typeface="Arial"/>
            </a:endParaRPr>
          </a:p>
        </p:txBody>
      </p:sp>
      <p:sp>
        <p:nvSpPr>
          <p:cNvPr id="200"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E9CED675-8CCF-46EA-AEBD-004A989BF0BB}" type="slidenum">
              <a:rPr lang="en-US" sz="1000" b="0" strike="noStrike" spc="-1">
                <a:solidFill>
                  <a:srgbClr val="595959"/>
                </a:solidFill>
                <a:latin typeface="Arial"/>
                <a:ea typeface="Arial"/>
              </a:rPr>
              <a:t>21</a:t>
            </a:fld>
            <a:endParaRPr lang="en-IN" sz="1000" b="0" strike="noStrike" spc="-1">
              <a:latin typeface="Times New Roman"/>
            </a:endParaRPr>
          </a:p>
        </p:txBody>
      </p:sp>
      <p:sp>
        <p:nvSpPr>
          <p:cNvPr id="201" name="CustomShape 3"/>
          <p:cNvSpPr/>
          <p:nvPr/>
        </p:nvSpPr>
        <p:spPr>
          <a:xfrm>
            <a:off x="1114920" y="1283400"/>
            <a:ext cx="7552440" cy="24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startAt="6"/>
            </a:pPr>
            <a:r>
              <a:rPr lang="en-US" sz="3800" b="0" strike="noStrike" spc="-1">
                <a:solidFill>
                  <a:srgbClr val="000000"/>
                </a:solidFill>
                <a:latin typeface="Arial"/>
                <a:ea typeface="Arial"/>
              </a:rPr>
              <a:t>Wireless Networking</a:t>
            </a:r>
            <a:endParaRPr lang="en-IN" sz="3800" b="0" strike="noStrike" spc="-1">
              <a:latin typeface="Arial"/>
            </a:endParaRPr>
          </a:p>
          <a:p>
            <a:pPr marL="743040" indent="-742680">
              <a:lnSpc>
                <a:spcPct val="100000"/>
              </a:lnSpc>
              <a:buClr>
                <a:srgbClr val="000000"/>
              </a:buClr>
              <a:buFont typeface="Arial"/>
              <a:buAutoNum type="arabicPeriod" startAt="6"/>
            </a:pPr>
            <a:r>
              <a:rPr lang="en-US" sz="3800" b="0" strike="noStrike" spc="-1">
                <a:solidFill>
                  <a:srgbClr val="000000"/>
                </a:solidFill>
                <a:latin typeface="Arial"/>
                <a:ea typeface="Arial"/>
              </a:rPr>
              <a:t>Network Security</a:t>
            </a:r>
            <a:endParaRPr lang="en-IN" sz="3800" b="0" strike="noStrike" spc="-1">
              <a:latin typeface="Arial"/>
            </a:endParaRPr>
          </a:p>
          <a:p>
            <a:pPr marL="743040" indent="-742680">
              <a:lnSpc>
                <a:spcPct val="100000"/>
              </a:lnSpc>
              <a:buClr>
                <a:srgbClr val="000000"/>
              </a:buClr>
              <a:buFont typeface="Arial"/>
              <a:buAutoNum type="arabicPeriod" startAt="6"/>
            </a:pPr>
            <a:r>
              <a:rPr lang="en-US" sz="3800" b="0" strike="noStrike" spc="-1">
                <a:solidFill>
                  <a:srgbClr val="000000"/>
                </a:solidFill>
                <a:latin typeface="Arial"/>
                <a:ea typeface="Arial"/>
              </a:rPr>
              <a:t>Peer-to-Peer &amp; Distributed Systems</a:t>
            </a:r>
            <a:endParaRPr lang="en-IN" sz="3800" b="0" strike="noStrike" spc="-1">
              <a:latin typeface="Arial"/>
            </a:endParaRPr>
          </a:p>
        </p:txBody>
      </p:sp>
      <p:sp>
        <p:nvSpPr>
          <p:cNvPr id="202" name="CustomShape 4"/>
          <p:cNvSpPr/>
          <p:nvPr/>
        </p:nvSpPr>
        <p:spPr>
          <a:xfrm>
            <a:off x="1478160" y="3714840"/>
            <a:ext cx="6187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Subject to change</a:t>
            </a:r>
            <a:endParaRPr lang="en-IN"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051560" y="1058040"/>
            <a:ext cx="7040880" cy="205236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Don’t memorize anything</a:t>
            </a:r>
            <a:endParaRPr lang="en-IN" sz="6600" b="0" strike="noStrike" spc="-1">
              <a:solidFill>
                <a:srgbClr val="000000"/>
              </a:solidFill>
              <a:latin typeface="Arial"/>
            </a:endParaRPr>
          </a:p>
        </p:txBody>
      </p:sp>
      <p:sp>
        <p:nvSpPr>
          <p:cNvPr id="204" name="CustomShape 2"/>
          <p:cNvSpPr/>
          <p:nvPr/>
        </p:nvSpPr>
        <p:spPr>
          <a:xfrm>
            <a:off x="317160" y="3110400"/>
            <a:ext cx="493488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0000"/>
                </a:solidFill>
                <a:latin typeface="Arial"/>
                <a:ea typeface="Arial"/>
              </a:rPr>
              <a:t>Focus on concepts</a:t>
            </a:r>
            <a:r>
              <a:t/>
            </a:r>
            <a:br/>
            <a:r>
              <a:rPr lang="en-US" sz="4000" b="1" strike="noStrike" spc="-1">
                <a:solidFill>
                  <a:srgbClr val="FF0000"/>
                </a:solidFill>
                <a:latin typeface="Arial"/>
                <a:ea typeface="Arial"/>
              </a:rPr>
              <a:t>&amp; understanding!</a:t>
            </a:r>
            <a:endParaRPr lang="en-IN" sz="4000" b="0" strike="noStrike" spc="-1">
              <a:latin typeface="Arial"/>
            </a:endParaRPr>
          </a:p>
        </p:txBody>
      </p:sp>
      <p:sp>
        <p:nvSpPr>
          <p:cNvPr id="205" name="CustomShape 3"/>
          <p:cNvSpPr/>
          <p:nvPr/>
        </p:nvSpPr>
        <p:spPr>
          <a:xfrm>
            <a:off x="4974840" y="3123360"/>
            <a:ext cx="40460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0000"/>
                </a:solidFill>
                <a:latin typeface="Arial"/>
                <a:ea typeface="Arial"/>
              </a:rPr>
              <a:t>Exam </a:t>
            </a:r>
            <a:endParaRPr lang="en-IN" sz="4000" b="0" strike="noStrike" spc="-1">
              <a:latin typeface="Arial"/>
            </a:endParaRPr>
          </a:p>
          <a:p>
            <a:pPr algn="ctr">
              <a:lnSpc>
                <a:spcPct val="100000"/>
              </a:lnSpc>
            </a:pPr>
            <a:r>
              <a:rPr lang="en-US" sz="4000" b="1" strike="noStrike" spc="-1">
                <a:solidFill>
                  <a:srgbClr val="FF0000"/>
                </a:solidFill>
                <a:latin typeface="Arial"/>
                <a:ea typeface="Arial"/>
              </a:rPr>
              <a:t>open-book!</a:t>
            </a:r>
            <a:endParaRPr lang="en-IN" sz="4000" b="0" strike="noStrike" spc="-1">
              <a:latin typeface="Arial"/>
            </a:endParaRPr>
          </a:p>
        </p:txBody>
      </p:sp>
      <p:sp>
        <p:nvSpPr>
          <p:cNvPr id="206" name="TextShape 4"/>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B51A5F1-0F7F-42BE-9A5D-2B7E3C64DD81}" type="slidenum">
              <a:rPr lang="en-US" sz="1000" b="0" strike="noStrike" spc="-1">
                <a:solidFill>
                  <a:srgbClr val="595959"/>
                </a:solidFill>
                <a:latin typeface="Arial"/>
                <a:ea typeface="Arial"/>
              </a:rPr>
              <a:t>22</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Grading</a:t>
            </a:r>
            <a:endParaRPr lang="en-IN" sz="4800" b="0" strike="noStrike" spc="-1">
              <a:solidFill>
                <a:srgbClr val="000000"/>
              </a:solidFill>
              <a:latin typeface="Arial"/>
            </a:endParaRPr>
          </a:p>
        </p:txBody>
      </p:sp>
      <p:sp>
        <p:nvSpPr>
          <p:cNvPr id="20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820E2AD-BDD8-460F-833A-8D2E1136EE7C}" type="slidenum">
              <a:rPr lang="en-US" sz="1000" b="0" strike="noStrike" spc="-1">
                <a:solidFill>
                  <a:srgbClr val="595959"/>
                </a:solidFill>
                <a:latin typeface="Arial"/>
                <a:ea typeface="Arial"/>
              </a:rPr>
              <a:t>23</a:t>
            </a:fld>
            <a:endParaRPr lang="en-IN" sz="1000" b="0" strike="noStrike" spc="-1">
              <a:latin typeface="Times New Roman"/>
            </a:endParaRPr>
          </a:p>
        </p:txBody>
      </p:sp>
      <p:sp>
        <p:nvSpPr>
          <p:cNvPr id="209" name="CustomShape 3"/>
          <p:cNvSpPr/>
          <p:nvPr/>
        </p:nvSpPr>
        <p:spPr>
          <a:xfrm>
            <a:off x="609840" y="1146240"/>
            <a:ext cx="7552440" cy="679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914400" indent="-742680">
              <a:lnSpc>
                <a:spcPct val="100000"/>
              </a:lnSpc>
              <a:buClr>
                <a:srgbClr val="000000"/>
              </a:buClr>
              <a:buFont typeface="Arial"/>
              <a:buChar char="•"/>
            </a:pPr>
            <a:r>
              <a:rPr lang="en-US" sz="4000" b="0" strike="noStrike" spc="-1">
                <a:solidFill>
                  <a:srgbClr val="000000"/>
                </a:solidFill>
                <a:latin typeface="Arial"/>
                <a:ea typeface="Arial"/>
              </a:rPr>
              <a:t>Online quizzes (CA) – 15%</a:t>
            </a:r>
            <a:endParaRPr lang="en-IN" sz="4000" b="0" strike="noStrike" spc="-1">
              <a:latin typeface="Arial"/>
            </a:endParaRPr>
          </a:p>
          <a:p>
            <a:pPr marL="914400" indent="-742680">
              <a:lnSpc>
                <a:spcPct val="100000"/>
              </a:lnSpc>
              <a:buClr>
                <a:srgbClr val="000000"/>
              </a:buClr>
              <a:buFont typeface="Arial"/>
              <a:buChar char="•"/>
            </a:pPr>
            <a:r>
              <a:rPr lang="en-US" sz="4000" b="0" strike="noStrike" spc="-1">
                <a:solidFill>
                  <a:srgbClr val="000000"/>
                </a:solidFill>
                <a:latin typeface="Arial"/>
                <a:ea typeface="Arial"/>
              </a:rPr>
              <a:t>Programming assignments – 25% (2%+8%+15%)</a:t>
            </a:r>
            <a:endParaRPr lang="en-IN" sz="4000" b="0" strike="noStrike" spc="-1">
              <a:latin typeface="Arial"/>
            </a:endParaRPr>
          </a:p>
          <a:p>
            <a:pPr marL="914400" indent="-742680">
              <a:lnSpc>
                <a:spcPct val="100000"/>
              </a:lnSpc>
              <a:buClr>
                <a:srgbClr val="000000"/>
              </a:buClr>
              <a:buFont typeface="Arial"/>
              <a:buChar char="•"/>
            </a:pPr>
            <a:r>
              <a:rPr lang="en-US" sz="4000" b="0" strike="noStrike" spc="-1">
                <a:solidFill>
                  <a:srgbClr val="000000"/>
                </a:solidFill>
                <a:latin typeface="Arial"/>
                <a:ea typeface="Arial"/>
              </a:rPr>
              <a:t>Term Project – 30%</a:t>
            </a:r>
            <a:endParaRPr lang="en-IN" sz="4000" b="0" strike="noStrike" spc="-1">
              <a:latin typeface="Arial"/>
            </a:endParaRPr>
          </a:p>
          <a:p>
            <a:pPr marL="914400" indent="-742680">
              <a:lnSpc>
                <a:spcPct val="100000"/>
              </a:lnSpc>
              <a:buClr>
                <a:srgbClr val="000000"/>
              </a:buClr>
              <a:buFont typeface="Arial"/>
              <a:buChar char="•"/>
            </a:pPr>
            <a:r>
              <a:rPr lang="en-US" sz="4000" b="0" strike="noStrike" spc="-1">
                <a:solidFill>
                  <a:srgbClr val="000000"/>
                </a:solidFill>
                <a:latin typeface="Arial"/>
                <a:ea typeface="Arial"/>
              </a:rPr>
              <a:t>In-Class Assessment – 30%</a:t>
            </a:r>
            <a:endParaRPr lang="en-IN" sz="4000" b="0" strike="noStrike" spc="-1">
              <a:latin typeface="Arial"/>
            </a:endParaRPr>
          </a:p>
          <a:p>
            <a:pPr>
              <a:lnSpc>
                <a:spcPct val="100000"/>
              </a:lnSpc>
            </a:pPr>
            <a:endParaRPr lang="en-IN" sz="4000" b="0" strike="noStrike" spc="-1">
              <a:latin typeface="Arial"/>
            </a:endParaRPr>
          </a:p>
          <a:p>
            <a:pPr>
              <a:lnSpc>
                <a:spcPct val="100000"/>
              </a:lnSpc>
            </a:pPr>
            <a:endParaRPr lang="en-IN" sz="4000" b="0" strike="noStrike" spc="-1">
              <a:latin typeface="Arial"/>
            </a:endParaRPr>
          </a:p>
          <a:p>
            <a:pPr>
              <a:lnSpc>
                <a:spcPct val="100000"/>
              </a:lnSpc>
            </a:pPr>
            <a:endParaRPr lang="en-IN" sz="4000" b="0" strike="noStrike" spc="-1">
              <a:latin typeface="Arial"/>
            </a:endParaRPr>
          </a:p>
          <a:p>
            <a:pPr>
              <a:lnSpc>
                <a:spcPct val="100000"/>
              </a:lnSpc>
            </a:pPr>
            <a:endParaRPr lang="en-IN" sz="4000" b="0" strike="noStrike" spc="-1">
              <a:latin typeface="Arial"/>
            </a:endParaRPr>
          </a:p>
          <a:p>
            <a:pPr>
              <a:lnSpc>
                <a:spcPct val="100000"/>
              </a:lnSpc>
            </a:pPr>
            <a:endParaRPr lang="en-IN" sz="4000" b="0" strike="noStrike" spc="-1">
              <a:latin typeface="Arial"/>
            </a:endParaRPr>
          </a:p>
          <a:p>
            <a:pPr>
              <a:lnSpc>
                <a:spcPct val="100000"/>
              </a:lnSpc>
            </a:pPr>
            <a:endParaRPr lang="en-IN" sz="4000" b="0" strike="noStrike" spc="-1">
              <a:latin typeface="Arial"/>
            </a:endParaRPr>
          </a:p>
        </p:txBody>
      </p:sp>
      <p:sp>
        <p:nvSpPr>
          <p:cNvPr id="210" name="CustomShape 4"/>
          <p:cNvSpPr/>
          <p:nvPr/>
        </p:nvSpPr>
        <p:spPr>
          <a:xfrm>
            <a:off x="5348520" y="170640"/>
            <a:ext cx="404604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Diligence</a:t>
            </a:r>
            <a:endParaRPr lang="en-IN" sz="4400" b="0" strike="noStrike" spc="-1">
              <a:latin typeface="Arial"/>
            </a:endParaRPr>
          </a:p>
        </p:txBody>
      </p:sp>
      <p:sp>
        <p:nvSpPr>
          <p:cNvPr id="211" name="Line 5"/>
          <p:cNvSpPr/>
          <p:nvPr/>
        </p:nvSpPr>
        <p:spPr>
          <a:xfrm flipH="1">
            <a:off x="6229800" y="821160"/>
            <a:ext cx="634320" cy="65088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12" name="CustomShape 6"/>
          <p:cNvSpPr/>
          <p:nvPr/>
        </p:nvSpPr>
        <p:spPr>
          <a:xfrm>
            <a:off x="5753880" y="2877120"/>
            <a:ext cx="404604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Hands on</a:t>
            </a:r>
            <a:endParaRPr lang="en-IN" sz="4400" b="0" strike="noStrike" spc="-1">
              <a:latin typeface="Arial"/>
            </a:endParaRPr>
          </a:p>
        </p:txBody>
      </p:sp>
      <p:sp>
        <p:nvSpPr>
          <p:cNvPr id="213" name="Line 7"/>
          <p:cNvSpPr/>
          <p:nvPr/>
        </p:nvSpPr>
        <p:spPr>
          <a:xfrm flipH="1">
            <a:off x="6083640" y="3261600"/>
            <a:ext cx="353520" cy="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14" name="Line 8"/>
          <p:cNvSpPr/>
          <p:nvPr/>
        </p:nvSpPr>
        <p:spPr>
          <a:xfrm flipH="1" flipV="1">
            <a:off x="7099560" y="2406960"/>
            <a:ext cx="349200" cy="61632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15" name="CustomShape 9"/>
          <p:cNvSpPr/>
          <p:nvPr/>
        </p:nvSpPr>
        <p:spPr>
          <a:xfrm>
            <a:off x="99720" y="4322160"/>
            <a:ext cx="827568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FF0000"/>
                </a:solidFill>
                <a:latin typeface="Arial"/>
                <a:ea typeface="Arial"/>
              </a:rPr>
              <a:t>Understanding/concepts</a:t>
            </a:r>
            <a:endParaRPr lang="en-IN" sz="4400" b="0" strike="noStrike" spc="-1">
              <a:latin typeface="Arial"/>
            </a:endParaRPr>
          </a:p>
        </p:txBody>
      </p:sp>
      <p:sp>
        <p:nvSpPr>
          <p:cNvPr id="216" name="Line 10"/>
          <p:cNvSpPr/>
          <p:nvPr/>
        </p:nvSpPr>
        <p:spPr>
          <a:xfrm flipH="1">
            <a:off x="3706200" y="4187880"/>
            <a:ext cx="268200" cy="26820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15"/>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52720" y="134280"/>
            <a:ext cx="8493480" cy="1301040"/>
          </a:xfrm>
          <a:prstGeom prst="rect">
            <a:avLst/>
          </a:prstGeom>
          <a:noFill/>
          <a:ln>
            <a:noFill/>
          </a:ln>
        </p:spPr>
        <p:txBody>
          <a:bodyPr tIns="91440" bIns="91440">
            <a:normAutofit/>
          </a:bodyPr>
          <a:lstStyle/>
          <a:p>
            <a:pPr algn="ctr">
              <a:lnSpc>
                <a:spcPct val="100000"/>
              </a:lnSpc>
            </a:pPr>
            <a:r>
              <a:rPr lang="en-US" sz="6600" b="0" strike="noStrike" spc="-1">
                <a:solidFill>
                  <a:srgbClr val="000000"/>
                </a:solidFill>
                <a:latin typeface="URWBookmanL-Ligh"/>
                <a:ea typeface="Arial"/>
              </a:rPr>
              <a:t>Plagiarism Policy</a:t>
            </a:r>
            <a:endParaRPr lang="en-IN" sz="6600" b="0" strike="noStrike" spc="-1">
              <a:solidFill>
                <a:srgbClr val="000000"/>
              </a:solidFill>
              <a:latin typeface="Arial"/>
            </a:endParaRPr>
          </a:p>
        </p:txBody>
      </p:sp>
      <p:sp>
        <p:nvSpPr>
          <p:cNvPr id="21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5217D1A-CFF1-454E-95EB-20BD5D4A6C51}" type="slidenum">
              <a:rPr lang="en-US" sz="1000" b="0" strike="noStrike" spc="-1">
                <a:solidFill>
                  <a:srgbClr val="595959"/>
                </a:solidFill>
                <a:latin typeface="Arial"/>
                <a:ea typeface="Arial"/>
              </a:rPr>
              <a:t>24</a:t>
            </a:fld>
            <a:endParaRPr lang="en-IN" sz="1000" b="0" strike="noStrike" spc="-1">
              <a:latin typeface="Times New Roman"/>
            </a:endParaRPr>
          </a:p>
        </p:txBody>
      </p:sp>
      <p:sp>
        <p:nvSpPr>
          <p:cNvPr id="219" name="CustomShape 3"/>
          <p:cNvSpPr/>
          <p:nvPr/>
        </p:nvSpPr>
        <p:spPr>
          <a:xfrm>
            <a:off x="603720" y="1342440"/>
            <a:ext cx="80096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3600" b="0" strike="noStrike" spc="-1">
                <a:solidFill>
                  <a:srgbClr val="000000"/>
                </a:solidFill>
                <a:latin typeface="Arial"/>
                <a:ea typeface="Arial"/>
              </a:rPr>
              <a:t>Okay to discuss, cite them</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Cannot share code</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Do not publish code on GitHub!!</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We will run plagiarism checker</a:t>
            </a:r>
            <a:endParaRPr lang="en-IN" sz="3600" b="0" strike="noStrike" spc="-1">
              <a:latin typeface="Arial"/>
            </a:endParaRPr>
          </a:p>
          <a:p>
            <a:pPr>
              <a:lnSpc>
                <a:spcPct val="100000"/>
              </a:lnSpc>
            </a:pPr>
            <a:endParaRPr lang="en-IN" sz="3600" b="0" strike="noStrike" spc="-1">
              <a:latin typeface="Arial"/>
            </a:endParaRPr>
          </a:p>
          <a:p>
            <a:pPr>
              <a:lnSpc>
                <a:spcPct val="100000"/>
              </a:lnSpc>
            </a:pPr>
            <a:endParaRPr lang="en-IN" sz="3600" b="0" strike="noStrike" spc="-1">
              <a:latin typeface="Arial"/>
            </a:endParaRPr>
          </a:p>
          <a:p>
            <a:pPr>
              <a:lnSpc>
                <a:spcPct val="100000"/>
              </a:lnSpc>
            </a:pPr>
            <a:endParaRPr lang="en-IN" sz="3600" b="0" strike="noStrike" spc="-1">
              <a:latin typeface="Arial"/>
            </a:endParaRPr>
          </a:p>
          <a:p>
            <a:pPr>
              <a:lnSpc>
                <a:spcPct val="100000"/>
              </a:lnSpc>
            </a:pPr>
            <a:endParaRPr lang="en-IN" sz="3600" b="0" strike="noStrike" spc="-1">
              <a:latin typeface="Arial"/>
            </a:endParaRPr>
          </a:p>
        </p:txBody>
      </p:sp>
      <p:sp>
        <p:nvSpPr>
          <p:cNvPr id="220" name="CustomShape 4"/>
          <p:cNvSpPr/>
          <p:nvPr/>
        </p:nvSpPr>
        <p:spPr>
          <a:xfrm>
            <a:off x="3482280" y="3890880"/>
            <a:ext cx="57340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spc="-1">
                <a:solidFill>
                  <a:srgbClr val="FF0000"/>
                </a:solidFill>
                <a:latin typeface="Arial"/>
                <a:ea typeface="Arial"/>
              </a:rPr>
              <a:t>If we catch you, you will fail!</a:t>
            </a: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325080" y="152640"/>
            <a:ext cx="8493480" cy="1301040"/>
          </a:xfrm>
          <a:prstGeom prst="rect">
            <a:avLst/>
          </a:prstGeom>
          <a:noFill/>
          <a:ln>
            <a:noFill/>
          </a:ln>
        </p:spPr>
        <p:txBody>
          <a:bodyPr tIns="91440" bIns="91440">
            <a:normAutofit/>
          </a:bodyPr>
          <a:lstStyle/>
          <a:p>
            <a:pPr algn="ctr">
              <a:lnSpc>
                <a:spcPct val="100000"/>
              </a:lnSpc>
            </a:pPr>
            <a:r>
              <a:rPr lang="en-US" sz="6600" b="0" strike="noStrike" spc="-1">
                <a:solidFill>
                  <a:srgbClr val="000000"/>
                </a:solidFill>
                <a:latin typeface="URWBookmanL-Ligh"/>
                <a:ea typeface="Arial"/>
              </a:rPr>
              <a:t>Late Policy</a:t>
            </a:r>
            <a:endParaRPr lang="en-IN" sz="6600" b="0" strike="noStrike" spc="-1">
              <a:solidFill>
                <a:srgbClr val="000000"/>
              </a:solidFill>
              <a:latin typeface="Arial"/>
            </a:endParaRPr>
          </a:p>
        </p:txBody>
      </p:sp>
      <p:sp>
        <p:nvSpPr>
          <p:cNvPr id="22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CE48993-5495-4DF5-89AD-45D674A37A99}" type="slidenum">
              <a:rPr lang="en-US" sz="1000" b="0" strike="noStrike" spc="-1">
                <a:solidFill>
                  <a:srgbClr val="595959"/>
                </a:solidFill>
                <a:latin typeface="Arial"/>
                <a:ea typeface="Arial"/>
              </a:rPr>
              <a:t>25</a:t>
            </a:fld>
            <a:endParaRPr lang="en-IN" sz="1000" b="0" strike="noStrike" spc="-1">
              <a:latin typeface="Times New Roman"/>
            </a:endParaRPr>
          </a:p>
        </p:txBody>
      </p:sp>
      <p:sp>
        <p:nvSpPr>
          <p:cNvPr id="223" name="CustomShape 3"/>
          <p:cNvSpPr/>
          <p:nvPr/>
        </p:nvSpPr>
        <p:spPr>
          <a:xfrm>
            <a:off x="894240" y="1592280"/>
            <a:ext cx="7355160" cy="210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4400" b="0" strike="noStrike" spc="-1">
                <a:solidFill>
                  <a:srgbClr val="000000"/>
                </a:solidFill>
                <a:latin typeface="Arial"/>
                <a:ea typeface="Arial"/>
              </a:rPr>
              <a:t>Up to 1 hour, no penalty</a:t>
            </a:r>
            <a:endParaRPr lang="en-IN" sz="4400" b="0" strike="noStrike" spc="-1">
              <a:latin typeface="Arial"/>
            </a:endParaRPr>
          </a:p>
          <a:p>
            <a:pPr marL="743040" indent="-742680">
              <a:lnSpc>
                <a:spcPct val="100000"/>
              </a:lnSpc>
              <a:buClr>
                <a:srgbClr val="000000"/>
              </a:buClr>
              <a:buFont typeface="Arial"/>
              <a:buChar char="•"/>
            </a:pPr>
            <a:r>
              <a:rPr lang="en-US" sz="4400" b="0" strike="noStrike" spc="-1">
                <a:solidFill>
                  <a:srgbClr val="000000"/>
                </a:solidFill>
                <a:latin typeface="Arial"/>
                <a:ea typeface="Arial"/>
              </a:rPr>
              <a:t>Up to 24 hours, -20%</a:t>
            </a:r>
            <a:endParaRPr lang="en-IN" sz="4400" b="0" strike="noStrike" spc="-1">
              <a:latin typeface="Arial"/>
            </a:endParaRPr>
          </a:p>
          <a:p>
            <a:pPr marL="743040" indent="-742680">
              <a:lnSpc>
                <a:spcPct val="100000"/>
              </a:lnSpc>
              <a:buClr>
                <a:srgbClr val="000000"/>
              </a:buClr>
              <a:buFont typeface="Arial"/>
              <a:buChar char="•"/>
            </a:pPr>
            <a:r>
              <a:rPr lang="en-US" sz="4400" b="0" strike="noStrike" spc="-1">
                <a:solidFill>
                  <a:srgbClr val="000000"/>
                </a:solidFill>
                <a:latin typeface="Arial"/>
                <a:ea typeface="Arial"/>
              </a:rPr>
              <a:t>Up to 72 hours, -50%</a:t>
            </a:r>
            <a:endParaRPr lang="en-IN"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25080" y="264600"/>
            <a:ext cx="8493480" cy="1301040"/>
          </a:xfrm>
          <a:prstGeom prst="rect">
            <a:avLst/>
          </a:prstGeom>
          <a:noFill/>
          <a:ln>
            <a:noFill/>
          </a:ln>
        </p:spPr>
        <p:txBody>
          <a:bodyPr tIns="91440" bIns="91440">
            <a:normAutofit/>
          </a:bodyPr>
          <a:lstStyle/>
          <a:p>
            <a:pPr algn="ctr">
              <a:lnSpc>
                <a:spcPct val="100000"/>
              </a:lnSpc>
            </a:pPr>
            <a:r>
              <a:rPr lang="en-US" sz="6600" b="0" strike="noStrike" spc="-1">
                <a:solidFill>
                  <a:srgbClr val="000000"/>
                </a:solidFill>
                <a:latin typeface="URWBookmanL-Ligh"/>
                <a:ea typeface="Arial"/>
              </a:rPr>
              <a:t>Course Assessment</a:t>
            </a:r>
            <a:endParaRPr lang="en-IN" sz="6600" b="0" strike="noStrike" spc="-1">
              <a:solidFill>
                <a:srgbClr val="000000"/>
              </a:solidFill>
              <a:latin typeface="Arial"/>
            </a:endParaRPr>
          </a:p>
        </p:txBody>
      </p:sp>
      <p:sp>
        <p:nvSpPr>
          <p:cNvPr id="225"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C8EF8D7-5D25-4207-B384-5ABD81E47F36}" type="slidenum">
              <a:rPr lang="en-US" sz="1000" b="0" strike="noStrike" spc="-1">
                <a:solidFill>
                  <a:srgbClr val="595959"/>
                </a:solidFill>
                <a:latin typeface="Arial"/>
                <a:ea typeface="Arial"/>
              </a:rPr>
              <a:t>26</a:t>
            </a:fld>
            <a:endParaRPr lang="en-IN" sz="1000" b="0" strike="noStrike" spc="-1">
              <a:latin typeface="Times New Roman"/>
            </a:endParaRPr>
          </a:p>
        </p:txBody>
      </p:sp>
      <p:sp>
        <p:nvSpPr>
          <p:cNvPr id="226" name="CustomShape 3"/>
          <p:cNvSpPr/>
          <p:nvPr/>
        </p:nvSpPr>
        <p:spPr>
          <a:xfrm>
            <a:off x="1542240" y="1755000"/>
            <a:ext cx="6059160" cy="252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4000" b="0" strike="noStrike" spc="-1">
                <a:solidFill>
                  <a:srgbClr val="000000"/>
                </a:solidFill>
                <a:latin typeface="Arial"/>
                <a:ea typeface="Arial"/>
              </a:rPr>
              <a:t>12 Nov 2021 (Friday)</a:t>
            </a:r>
            <a:endParaRPr lang="en-IN" sz="4000" b="0" strike="noStrike" spc="-1">
              <a:latin typeface="Arial"/>
            </a:endParaRPr>
          </a:p>
          <a:p>
            <a:pPr marL="743040" indent="-742680">
              <a:lnSpc>
                <a:spcPct val="100000"/>
              </a:lnSpc>
              <a:buClr>
                <a:srgbClr val="000000"/>
              </a:buClr>
              <a:buFont typeface="Arial"/>
              <a:buChar char="•"/>
            </a:pPr>
            <a:r>
              <a:rPr lang="en-US" sz="4000" b="0" strike="noStrike" spc="-1">
                <a:solidFill>
                  <a:srgbClr val="000000"/>
                </a:solidFill>
                <a:latin typeface="Arial"/>
                <a:ea typeface="Arial"/>
              </a:rPr>
              <a:t>6.30 pm to 8.30 pm</a:t>
            </a:r>
            <a:endParaRPr lang="en-IN" sz="4000" b="0" strike="noStrike" spc="-1">
              <a:latin typeface="Arial"/>
            </a:endParaRPr>
          </a:p>
          <a:p>
            <a:pPr marL="743040" indent="-742680">
              <a:lnSpc>
                <a:spcPct val="100000"/>
              </a:lnSpc>
              <a:buClr>
                <a:srgbClr val="000000"/>
              </a:buClr>
              <a:buFont typeface="Arial"/>
              <a:buChar char="•"/>
            </a:pPr>
            <a:r>
              <a:rPr lang="en-US" sz="4000" b="0" strike="noStrike" spc="-1">
                <a:solidFill>
                  <a:srgbClr val="000000"/>
                </a:solidFill>
                <a:latin typeface="Arial"/>
                <a:ea typeface="Arial"/>
              </a:rPr>
              <a:t>Face-to-face exam</a:t>
            </a:r>
            <a:endParaRPr lang="en-IN" sz="4000" b="0" strike="noStrike" spc="-1">
              <a:latin typeface="Arial"/>
            </a:endParaRPr>
          </a:p>
          <a:p>
            <a:pPr marL="743040" indent="-742680">
              <a:lnSpc>
                <a:spcPct val="100000"/>
              </a:lnSpc>
              <a:buClr>
                <a:srgbClr val="000000"/>
              </a:buClr>
              <a:buFont typeface="Arial"/>
              <a:buChar char="•"/>
            </a:pPr>
            <a:r>
              <a:rPr lang="en-US" sz="4000" b="0" strike="noStrike" spc="-1">
                <a:solidFill>
                  <a:srgbClr val="000000"/>
                </a:solidFill>
                <a:latin typeface="Arial"/>
                <a:ea typeface="Arial"/>
              </a:rPr>
              <a:t>Details TBA</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686880" y="252720"/>
            <a:ext cx="7921440" cy="124560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Gamified CA (15%)</a:t>
            </a:r>
            <a:endParaRPr lang="en-IN" sz="6600" b="0" strike="noStrike" spc="-1">
              <a:solidFill>
                <a:srgbClr val="000000"/>
              </a:solidFill>
              <a:latin typeface="Arial"/>
            </a:endParaRPr>
          </a:p>
        </p:txBody>
      </p:sp>
      <p:sp>
        <p:nvSpPr>
          <p:cNvPr id="228" name="CustomShape 2"/>
          <p:cNvSpPr/>
          <p:nvPr/>
        </p:nvSpPr>
        <p:spPr>
          <a:xfrm>
            <a:off x="1242360" y="2983680"/>
            <a:ext cx="19180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Readings</a:t>
            </a:r>
            <a:endParaRPr lang="en-IN" sz="2800" b="0" strike="noStrike" spc="-1">
              <a:latin typeface="Arial"/>
            </a:endParaRPr>
          </a:p>
        </p:txBody>
      </p:sp>
      <p:sp>
        <p:nvSpPr>
          <p:cNvPr id="229" name="CustomShape 3"/>
          <p:cNvSpPr/>
          <p:nvPr/>
        </p:nvSpPr>
        <p:spPr>
          <a:xfrm>
            <a:off x="3422880" y="2983680"/>
            <a:ext cx="19180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Lecture</a:t>
            </a:r>
            <a:endParaRPr lang="en-IN" sz="2800" b="0" strike="noStrike" spc="-1">
              <a:latin typeface="Arial"/>
            </a:endParaRPr>
          </a:p>
        </p:txBody>
      </p:sp>
      <p:sp>
        <p:nvSpPr>
          <p:cNvPr id="230" name="CustomShape 4"/>
          <p:cNvSpPr/>
          <p:nvPr/>
        </p:nvSpPr>
        <p:spPr>
          <a:xfrm>
            <a:off x="3160440" y="3245040"/>
            <a:ext cx="523800" cy="360"/>
          </a:xfrm>
          <a:custGeom>
            <a:avLst/>
            <a:gdLst/>
            <a:ahLst/>
            <a:cxnLst/>
            <a:rect l="l" t="t" r="r" b="b"/>
            <a:pathLst>
              <a:path w="21600" h="21600">
                <a:moveTo>
                  <a:pt x="0" y="0"/>
                </a:moveTo>
                <a:lnTo>
                  <a:pt x="21600" y="21600"/>
                </a:lnTo>
              </a:path>
            </a:pathLst>
          </a:custGeom>
          <a:noFill/>
          <a:ln w="633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31" name="CustomShape 5"/>
          <p:cNvSpPr/>
          <p:nvPr/>
        </p:nvSpPr>
        <p:spPr>
          <a:xfrm>
            <a:off x="5751360" y="2983680"/>
            <a:ext cx="19180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Trainings</a:t>
            </a:r>
            <a:endParaRPr lang="en-IN" sz="2800" b="0" strike="noStrike" spc="-1">
              <a:latin typeface="Arial"/>
            </a:endParaRPr>
          </a:p>
        </p:txBody>
      </p:sp>
      <p:sp>
        <p:nvSpPr>
          <p:cNvPr id="232" name="CustomShape 6"/>
          <p:cNvSpPr/>
          <p:nvPr/>
        </p:nvSpPr>
        <p:spPr>
          <a:xfrm>
            <a:off x="5227200" y="3245040"/>
            <a:ext cx="523800" cy="360"/>
          </a:xfrm>
          <a:custGeom>
            <a:avLst/>
            <a:gdLst/>
            <a:ahLst/>
            <a:cxnLst/>
            <a:rect l="l" t="t" r="r" b="b"/>
            <a:pathLst>
              <a:path w="21600" h="21600">
                <a:moveTo>
                  <a:pt x="0" y="0"/>
                </a:moveTo>
                <a:lnTo>
                  <a:pt x="21600" y="21600"/>
                </a:lnTo>
              </a:path>
            </a:pathLst>
          </a:custGeom>
          <a:noFill/>
          <a:ln w="633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33" name="CustomShape 7"/>
          <p:cNvSpPr/>
          <p:nvPr/>
        </p:nvSpPr>
        <p:spPr>
          <a:xfrm>
            <a:off x="676440" y="2383920"/>
            <a:ext cx="30081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FF0000"/>
                </a:solidFill>
                <a:latin typeface="Arial"/>
                <a:ea typeface="Arial"/>
              </a:rPr>
              <a:t>+70 EXP</a:t>
            </a:r>
            <a:endParaRPr lang="en-IN" sz="3200" b="0" strike="noStrike" spc="-1">
              <a:latin typeface="Arial"/>
            </a:endParaRPr>
          </a:p>
        </p:txBody>
      </p:sp>
      <p:sp>
        <p:nvSpPr>
          <p:cNvPr id="234" name="CustomShape 8"/>
          <p:cNvSpPr/>
          <p:nvPr/>
        </p:nvSpPr>
        <p:spPr>
          <a:xfrm>
            <a:off x="2877840" y="2391480"/>
            <a:ext cx="30081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FF0000"/>
                </a:solidFill>
                <a:latin typeface="Arial"/>
                <a:ea typeface="Arial"/>
              </a:rPr>
              <a:t>+100 EXP</a:t>
            </a:r>
            <a:endParaRPr lang="en-IN" sz="3200" b="0" strike="noStrike" spc="-1">
              <a:latin typeface="Arial"/>
            </a:endParaRPr>
          </a:p>
        </p:txBody>
      </p:sp>
      <p:sp>
        <p:nvSpPr>
          <p:cNvPr id="235" name="CustomShape 9"/>
          <p:cNvSpPr/>
          <p:nvPr/>
        </p:nvSpPr>
        <p:spPr>
          <a:xfrm>
            <a:off x="5155560" y="2361240"/>
            <a:ext cx="30081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FF0000"/>
                </a:solidFill>
                <a:latin typeface="Arial"/>
                <a:ea typeface="Arial"/>
              </a:rPr>
              <a:t>+100 EXP</a:t>
            </a:r>
            <a:endParaRPr lang="en-IN" sz="3200" b="0" strike="noStrike" spc="-1">
              <a:latin typeface="Arial"/>
            </a:endParaRPr>
          </a:p>
        </p:txBody>
      </p:sp>
      <p:sp>
        <p:nvSpPr>
          <p:cNvPr id="236" name="CustomShape 10"/>
          <p:cNvSpPr/>
          <p:nvPr/>
        </p:nvSpPr>
        <p:spPr>
          <a:xfrm>
            <a:off x="735120" y="3631320"/>
            <a:ext cx="300816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FF0000"/>
                </a:solidFill>
                <a:latin typeface="Arial"/>
                <a:ea typeface="Arial"/>
              </a:rPr>
              <a:t>+30 EXP</a:t>
            </a:r>
            <a:r>
              <a:t/>
            </a:r>
            <a:br/>
            <a:r>
              <a:rPr lang="en-US" sz="3200" b="1" strike="noStrike" spc="-1">
                <a:solidFill>
                  <a:srgbClr val="FF0000"/>
                </a:solidFill>
                <a:latin typeface="Arial"/>
                <a:ea typeface="Arial"/>
              </a:rPr>
              <a:t>BONUS!</a:t>
            </a:r>
            <a:endParaRPr lang="en-IN" sz="3200" b="0" strike="noStrike" spc="-1">
              <a:latin typeface="Arial"/>
            </a:endParaRPr>
          </a:p>
        </p:txBody>
      </p:sp>
      <p:sp>
        <p:nvSpPr>
          <p:cNvPr id="237" name="CustomShape 11"/>
          <p:cNvSpPr/>
          <p:nvPr/>
        </p:nvSpPr>
        <p:spPr>
          <a:xfrm>
            <a:off x="5206320" y="3544200"/>
            <a:ext cx="300816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FF0000"/>
                </a:solidFill>
                <a:latin typeface="Arial"/>
                <a:ea typeface="Arial"/>
              </a:rPr>
              <a:t>+50 EXP</a:t>
            </a:r>
            <a:r>
              <a:t/>
            </a:r>
            <a:br/>
            <a:r>
              <a:rPr lang="en-US" sz="3200" b="1" strike="noStrike" spc="-1">
                <a:solidFill>
                  <a:srgbClr val="FF0000"/>
                </a:solidFill>
                <a:latin typeface="Arial"/>
                <a:ea typeface="Arial"/>
              </a:rPr>
              <a:t>BONUS!</a:t>
            </a:r>
            <a:endParaRPr lang="en-IN" sz="3200" b="0" strike="noStrike" spc="-1">
              <a:latin typeface="Arial"/>
            </a:endParaRPr>
          </a:p>
        </p:txBody>
      </p:sp>
      <p:sp>
        <p:nvSpPr>
          <p:cNvPr id="238" name="CustomShape 12"/>
          <p:cNvSpPr/>
          <p:nvPr/>
        </p:nvSpPr>
        <p:spPr>
          <a:xfrm>
            <a:off x="6414120" y="1644120"/>
            <a:ext cx="30081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strike="noStrike" spc="-1">
                <a:solidFill>
                  <a:srgbClr val="FF0000"/>
                </a:solidFill>
                <a:latin typeface="Arial"/>
                <a:ea typeface="Arial"/>
              </a:rPr>
              <a:t>Sample exam</a:t>
            </a:r>
            <a:endParaRPr lang="en-IN" sz="2000" b="0" strike="noStrike" spc="-1">
              <a:latin typeface="Arial"/>
            </a:endParaRPr>
          </a:p>
          <a:p>
            <a:pPr algn="ctr">
              <a:lnSpc>
                <a:spcPct val="100000"/>
              </a:lnSpc>
            </a:pPr>
            <a:r>
              <a:rPr lang="en-US" sz="2000" b="1" strike="noStrike" spc="-1">
                <a:solidFill>
                  <a:srgbClr val="FF0000"/>
                </a:solidFill>
                <a:latin typeface="Arial"/>
                <a:ea typeface="Arial"/>
              </a:rPr>
              <a:t>questions</a:t>
            </a:r>
            <a:endParaRPr lang="en-IN" sz="2000" b="0" strike="noStrike" spc="-1">
              <a:latin typeface="Arial"/>
            </a:endParaRPr>
          </a:p>
        </p:txBody>
      </p:sp>
      <p:sp>
        <p:nvSpPr>
          <p:cNvPr id="239" name="CustomShape 13"/>
          <p:cNvSpPr/>
          <p:nvPr/>
        </p:nvSpPr>
        <p:spPr>
          <a:xfrm>
            <a:off x="5603040" y="2957400"/>
            <a:ext cx="2322360" cy="567720"/>
          </a:xfrm>
          <a:prstGeom prst="ellipse">
            <a:avLst/>
          </a:prstGeom>
          <a:noFill/>
          <a:ln w="4752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40" name="Line 14"/>
          <p:cNvSpPr/>
          <p:nvPr/>
        </p:nvSpPr>
        <p:spPr>
          <a:xfrm flipH="1">
            <a:off x="7677000" y="2351520"/>
            <a:ext cx="241200" cy="72612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241" name="TextShape 15"/>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4B6BF1E-B4FA-4016-BF45-B7F453E8F9C5}" type="slidenum">
              <a:rPr lang="en-US" sz="1000" b="0" strike="noStrike" spc="-1">
                <a:solidFill>
                  <a:srgbClr val="595959"/>
                </a:solidFill>
                <a:latin typeface="Arial"/>
                <a:ea typeface="Arial"/>
              </a:rPr>
              <a:t>27</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9"/>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2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238"/>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40"/>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705240" y="1342080"/>
            <a:ext cx="8520120" cy="1186200"/>
          </a:xfrm>
          <a:prstGeom prst="rect">
            <a:avLst/>
          </a:prstGeom>
          <a:noFill/>
          <a:ln>
            <a:noFill/>
          </a:ln>
        </p:spPr>
        <p:txBody>
          <a:bodyPr tIns="91440" bIns="91440" anchor="b">
            <a:noAutofit/>
          </a:bodyPr>
          <a:lstStyle/>
          <a:p>
            <a:pPr algn="ctr">
              <a:lnSpc>
                <a:spcPct val="100000"/>
              </a:lnSpc>
              <a:tabLst>
                <a:tab pos="0" algn="l"/>
              </a:tabLst>
            </a:pPr>
            <a:r>
              <a:rPr lang="en-US" sz="7200" b="1" strike="noStrike" spc="-1">
                <a:solidFill>
                  <a:srgbClr val="000000"/>
                </a:solidFill>
                <a:latin typeface="Arial"/>
                <a:ea typeface="Arial"/>
              </a:rPr>
              <a:t>Enough EXP?</a:t>
            </a:r>
            <a:endParaRPr lang="en-IN" sz="7200" b="0" strike="noStrike" spc="-1">
              <a:solidFill>
                <a:srgbClr val="000000"/>
              </a:solidFill>
              <a:latin typeface="Arial"/>
            </a:endParaRPr>
          </a:p>
        </p:txBody>
      </p:sp>
      <p:sp>
        <p:nvSpPr>
          <p:cNvPr id="243" name="CustomShape 2"/>
          <p:cNvSpPr/>
          <p:nvPr/>
        </p:nvSpPr>
        <p:spPr>
          <a:xfrm>
            <a:off x="3462480" y="2528640"/>
            <a:ext cx="568116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8800" b="1" strike="noStrike" spc="-1">
                <a:solidFill>
                  <a:srgbClr val="FF0000"/>
                </a:solidFill>
                <a:latin typeface="Arial"/>
                <a:ea typeface="Arial"/>
              </a:rPr>
              <a:t>Level Up!</a:t>
            </a:r>
            <a:endParaRPr lang="en-IN" sz="8800" b="0" strike="noStrike" spc="-1">
              <a:latin typeface="Arial"/>
            </a:endParaRPr>
          </a:p>
        </p:txBody>
      </p:sp>
      <p:sp>
        <p:nvSpPr>
          <p:cNvPr id="244" name="TextShape 3"/>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C8F7B95C-EF01-4D86-B724-B7E82AE6B635}" type="slidenum">
              <a:rPr lang="en-US" sz="1000" b="0" strike="noStrike" spc="-1">
                <a:solidFill>
                  <a:srgbClr val="595959"/>
                </a:solidFill>
                <a:latin typeface="Arial"/>
                <a:ea typeface="Arial"/>
              </a:rPr>
              <a:t>28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2571840"/>
            <a:ext cx="8520120" cy="1186200"/>
          </a:xfrm>
          <a:prstGeom prst="rect">
            <a:avLst/>
          </a:prstGeom>
          <a:noFill/>
          <a:ln>
            <a:noFill/>
          </a:ln>
        </p:spPr>
        <p:txBody>
          <a:bodyPr tIns="91440" bIns="91440" anchor="b">
            <a:noAutofit/>
          </a:bodyPr>
          <a:lstStyle/>
          <a:p>
            <a:pPr algn="ctr">
              <a:lnSpc>
                <a:spcPct val="100000"/>
              </a:lnSpc>
              <a:tabLst>
                <a:tab pos="0" algn="l"/>
              </a:tabLst>
            </a:pPr>
            <a:r>
              <a:rPr lang="en-US" sz="7200" b="1" strike="noStrike" spc="-1">
                <a:solidFill>
                  <a:srgbClr val="000000"/>
                </a:solidFill>
                <a:latin typeface="Arial"/>
                <a:ea typeface="Arial"/>
              </a:rPr>
              <a:t>Background </a:t>
            </a:r>
            <a:r>
              <a:t/>
            </a:r>
            <a:br/>
            <a:r>
              <a:rPr lang="en-US" sz="7200" b="1" strike="noStrike" spc="-1">
                <a:solidFill>
                  <a:srgbClr val="000000"/>
                </a:solidFill>
                <a:latin typeface="Arial"/>
                <a:ea typeface="Arial"/>
              </a:rPr>
              <a:t>Survey</a:t>
            </a:r>
            <a:endParaRPr lang="en-IN" sz="7200" b="0" strike="noStrike" spc="-1">
              <a:solidFill>
                <a:srgbClr val="000000"/>
              </a:solidFill>
              <a:latin typeface="Arial"/>
            </a:endParaRPr>
          </a:p>
        </p:txBody>
      </p:sp>
      <p:sp>
        <p:nvSpPr>
          <p:cNvPr id="246" name="CustomShape 2"/>
          <p:cNvSpPr/>
          <p:nvPr/>
        </p:nvSpPr>
        <p:spPr>
          <a:xfrm>
            <a:off x="5459040" y="3758040"/>
            <a:ext cx="3008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a:solidFill>
                  <a:srgbClr val="FF0000"/>
                </a:solidFill>
                <a:latin typeface="Arial"/>
                <a:ea typeface="Arial"/>
              </a:rPr>
              <a:t>+100 EXP</a:t>
            </a:r>
            <a:endParaRPr lang="en-IN" sz="4800" b="0" strike="noStrike" spc="-1">
              <a:latin typeface="Arial"/>
            </a:endParaRPr>
          </a:p>
        </p:txBody>
      </p:sp>
      <p:sp>
        <p:nvSpPr>
          <p:cNvPr id="247" name="TextShape 3"/>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F5443B8-F734-47EE-B9F4-E7AA54DCB985}" type="slidenum">
              <a:rPr lang="en-US" sz="1000" b="0" strike="noStrike" spc="-1">
                <a:solidFill>
                  <a:srgbClr val="595959"/>
                </a:solidFill>
                <a:latin typeface="Arial"/>
                <a:ea typeface="Arial"/>
              </a:rPr>
              <a:t>29</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4" descr="A person smiling for the camera&#10;&#10;Description automatically generated with medium confidence"/>
          <p:cNvPicPr/>
          <p:nvPr/>
        </p:nvPicPr>
        <p:blipFill>
          <a:blip r:embed="rId2"/>
          <a:stretch/>
        </p:blipFill>
        <p:spPr>
          <a:xfrm>
            <a:off x="5058000" y="793080"/>
            <a:ext cx="3015720" cy="3701520"/>
          </a:xfrm>
          <a:prstGeom prst="rect">
            <a:avLst/>
          </a:prstGeom>
          <a:ln>
            <a:noFill/>
          </a:ln>
        </p:spPr>
      </p:pic>
      <p:sp>
        <p:nvSpPr>
          <p:cNvPr id="123" name="TextShape 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8EE4F52-AE97-4837-A536-ADCF9C092163}" type="slidenum">
              <a:rPr lang="en-US" sz="1000" b="0" strike="noStrike" spc="-1">
                <a:solidFill>
                  <a:srgbClr val="595959"/>
                </a:solidFill>
                <a:latin typeface="Arial"/>
                <a:ea typeface="Arial"/>
              </a:rPr>
              <a:t>3</a:t>
            </a:fld>
            <a:endParaRPr lang="en-IN" sz="1000" b="0" strike="noStrike" spc="-1">
              <a:latin typeface="Times New Roman"/>
            </a:endParaRPr>
          </a:p>
        </p:txBody>
      </p:sp>
      <p:pic>
        <p:nvPicPr>
          <p:cNvPr id="124" name="Picture 2" descr="https://lh3.googleusercontent.com/FVVLRTsRLtXRiXa4xUIF_iIYExoMbhU-_-eYhaX8skh-zbDBzraKxZ4EKwxZ3zNmNRcX_MQa2C_PuPwSRq7LxZkZQ2G_GKCoYY22wWmPnd_mdk_7jaTVkAw7o3PGPKhIbhvfkp6i36mdrhiL-r4a9QUnAi3Z7qoW0IZoLeV6pk6O9xiQK6P3FhnmVN1MTbmAVFD2bXCCYEkqgBLAxEx-yf_SQJ3qyWJ2M72nasrjTcroYgWOmCqqeqN5l3LvKqVeZijllhKGuYD02aymUsqspAJbnD-blmMutv8d_41U78Ai3bvXaBTbxa5oaS-IQisx_WeIorPRLLhbod_vGPBukYkrsBvH1t5L3J7jgY5erZrWrzOydH7DIJtc95JTEw1BFSo-KOIY-zPMohtk5pWOSTYDHdt1sR6PkL_INo5dZJVssexYBHr7dWqrYz3z4sSsup9MEWuacJ1ReDYWsW0VeREOOZHvxtgvc3fQzoWGuQborOlmtrv-yWjpXwmEd1Rv55j3sh63AeWNoyx2zrL3E7HddxfyBlnzbiY8Rtz4KKJWJJkVCBJbJGGEnk6UcjJLutmZUiv9w89BtwHVp3WHN9L3xAQKiCuKftQHCR8OWXf0V4qRKCpge1KswtxweyvJDhY9dB2pcULpxtCIi0HIs4BpbsnDx_ipS6-z-QR-NovWHGtog82Qat2WIDJWTndNEIakXHeSIVCnYEO_OB0yVrc=w735-h979-no?authuser=0"/>
          <p:cNvPicPr/>
          <p:nvPr/>
        </p:nvPicPr>
        <p:blipFill>
          <a:blip r:embed="rId3"/>
          <a:srcRect b="10655"/>
          <a:stretch/>
        </p:blipFill>
        <p:spPr>
          <a:xfrm>
            <a:off x="1072800" y="793080"/>
            <a:ext cx="3084840" cy="3675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760" y="1545480"/>
            <a:ext cx="8520120" cy="2052360"/>
          </a:xfrm>
          <a:prstGeom prst="rect">
            <a:avLst/>
          </a:prstGeom>
          <a:noFill/>
          <a:ln>
            <a:noFill/>
          </a:ln>
        </p:spPr>
        <p:txBody>
          <a:bodyPr tIns="91440" bIns="91440" anchor="b">
            <a:normAutofit fontScale="77500" lnSpcReduction="20000"/>
          </a:bodyPr>
          <a:lstStyle/>
          <a:p>
            <a:pPr algn="ctr">
              <a:lnSpc>
                <a:spcPct val="100000"/>
              </a:lnSpc>
              <a:tabLst>
                <a:tab pos="0" algn="l"/>
              </a:tabLst>
            </a:pPr>
            <a:r>
              <a:rPr lang="en-US" sz="9600" b="0" strike="noStrike" spc="-1">
                <a:solidFill>
                  <a:srgbClr val="000000"/>
                </a:solidFill>
                <a:latin typeface="Arial"/>
                <a:ea typeface="Arial"/>
              </a:rPr>
              <a:t>Coursemology not Luminus</a:t>
            </a:r>
            <a:endParaRPr lang="en-IN" sz="9600" b="0" strike="noStrike" spc="-1">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30</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051560" y="2185200"/>
            <a:ext cx="7040880" cy="2052360"/>
          </a:xfrm>
          <a:prstGeom prst="rect">
            <a:avLst/>
          </a:prstGeom>
          <a:noFill/>
          <a:ln>
            <a:noFill/>
          </a:ln>
        </p:spPr>
        <p:txBody>
          <a:bodyPr tIns="91440" bIns="91440" anchor="b">
            <a:noAutofit/>
          </a:bodyPr>
          <a:lstStyle/>
          <a:p>
            <a:pPr algn="ctr">
              <a:lnSpc>
                <a:spcPct val="100000"/>
              </a:lnSpc>
              <a:tabLst>
                <a:tab pos="0" algn="l"/>
              </a:tabLst>
            </a:pPr>
            <a:r>
              <a:rPr lang="en-US" sz="6600" b="0" strike="noStrike" spc="-1">
                <a:solidFill>
                  <a:srgbClr val="000000"/>
                </a:solidFill>
                <a:latin typeface="Arial"/>
                <a:ea typeface="Arial"/>
              </a:rPr>
              <a:t>Please focus on learning, not grades</a:t>
            </a:r>
            <a:endParaRPr lang="en-IN" sz="6600" b="0" strike="noStrike" spc="-1">
              <a:solidFill>
                <a:srgbClr val="000000"/>
              </a:solidFill>
              <a:latin typeface="Arial"/>
            </a:endParaRPr>
          </a:p>
        </p:txBody>
      </p:sp>
      <p:sp>
        <p:nvSpPr>
          <p:cNvPr id="25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D6722C7-55F7-4C68-BC4C-0109BF39570B}" type="slidenum">
              <a:rPr lang="en-US" sz="1000" b="0" strike="noStrike" spc="-1">
                <a:solidFill>
                  <a:srgbClr val="595959"/>
                </a:solidFill>
                <a:latin typeface="Arial"/>
                <a:ea typeface="Arial"/>
              </a:rPr>
              <a:t>31</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44496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How to read a paper</a:t>
            </a:r>
            <a:endParaRPr lang="en-IN" sz="4800" b="0" strike="noStrike" spc="-1">
              <a:solidFill>
                <a:srgbClr val="000000"/>
              </a:solidFill>
              <a:latin typeface="Arial"/>
            </a:endParaRPr>
          </a:p>
        </p:txBody>
      </p:sp>
      <p:sp>
        <p:nvSpPr>
          <p:cNvPr id="253"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F090910-6782-43B2-A3C2-0B7F2E73482D}" type="slidenum">
              <a:rPr lang="en-US" sz="1000" b="0" strike="noStrike" spc="-1">
                <a:solidFill>
                  <a:srgbClr val="595959"/>
                </a:solidFill>
                <a:latin typeface="Arial"/>
                <a:ea typeface="Arial"/>
              </a:rPr>
              <a:t>32</a:t>
            </a:fld>
            <a:endParaRPr lang="en-IN" sz="1000" b="0" strike="noStrike" spc="-1">
              <a:latin typeface="Times New Roman"/>
            </a:endParaRPr>
          </a:p>
        </p:txBody>
      </p:sp>
      <p:sp>
        <p:nvSpPr>
          <p:cNvPr id="254" name="CustomShape 3"/>
          <p:cNvSpPr/>
          <p:nvPr/>
        </p:nvSpPr>
        <p:spPr>
          <a:xfrm>
            <a:off x="1143000" y="1766880"/>
            <a:ext cx="685764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URWBookmanL-Ligh"/>
                <a:ea typeface="Arial"/>
              </a:rPr>
              <a:t>Srinivasan Keshav. </a:t>
            </a:r>
            <a:r>
              <a:rPr lang="en-US" sz="3600" b="0" i="1" strike="noStrike" spc="-1">
                <a:solidFill>
                  <a:srgbClr val="000000"/>
                </a:solidFill>
                <a:latin typeface="URWBookmanL-Ligh"/>
                <a:ea typeface="Arial"/>
              </a:rPr>
              <a:t>How to read a paper</a:t>
            </a:r>
            <a:r>
              <a:rPr lang="en-US" sz="3600" b="0" strike="noStrike" spc="-1">
                <a:solidFill>
                  <a:srgbClr val="000000"/>
                </a:solidFill>
                <a:latin typeface="URWBookmanL-Ligh"/>
                <a:ea typeface="Arial"/>
              </a:rPr>
              <a:t>. </a:t>
            </a:r>
            <a:r>
              <a:rPr lang="en-US" sz="3600" b="0" strike="noStrike" spc="-1">
                <a:solidFill>
                  <a:srgbClr val="000000"/>
                </a:solidFill>
                <a:latin typeface="URWBookmanL-LighItal"/>
                <a:ea typeface="Arial"/>
              </a:rPr>
              <a:t>SIGCOMM Computer Communication Review</a:t>
            </a:r>
            <a:r>
              <a:rPr lang="en-US" sz="3600" b="0" strike="noStrike" spc="-1">
                <a:solidFill>
                  <a:srgbClr val="000000"/>
                </a:solidFill>
                <a:latin typeface="URWBookmanL-Ligh"/>
                <a:ea typeface="Arial"/>
              </a:rPr>
              <a:t>, </a:t>
            </a:r>
            <a:r>
              <a:rPr lang="en-SG" sz="3600" b="0" strike="noStrike" spc="-1">
                <a:solidFill>
                  <a:srgbClr val="000000"/>
                </a:solidFill>
                <a:latin typeface="URWBookmanL-Ligh"/>
                <a:ea typeface="Arial"/>
              </a:rPr>
              <a:t>37(3):83–84, 2007.</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11760" y="1325880"/>
            <a:ext cx="8520120" cy="2052360"/>
          </a:xfrm>
          <a:prstGeom prst="rect">
            <a:avLst/>
          </a:prstGeom>
          <a:noFill/>
          <a:ln>
            <a:noFill/>
          </a:ln>
        </p:spPr>
        <p:txBody>
          <a:bodyPr tIns="91440" bIns="91440" anchor="b">
            <a:normAutofit/>
          </a:bodyPr>
          <a:lstStyle/>
          <a:p>
            <a:pPr algn="ctr">
              <a:lnSpc>
                <a:spcPct val="100000"/>
              </a:lnSpc>
              <a:tabLst>
                <a:tab pos="0" algn="l"/>
              </a:tabLst>
            </a:pPr>
            <a:r>
              <a:rPr lang="en-US" sz="9600" b="1" strike="noStrike" spc="-1">
                <a:solidFill>
                  <a:srgbClr val="000000"/>
                </a:solidFill>
                <a:latin typeface="Arial"/>
                <a:ea typeface="Arial"/>
              </a:rPr>
              <a:t>3 Passes</a:t>
            </a:r>
            <a:endParaRPr lang="en-IN" sz="9600" b="0" strike="noStrike" spc="-1">
              <a:solidFill>
                <a:srgbClr val="000000"/>
              </a:solidFill>
              <a:latin typeface="Arial"/>
            </a:endParaRPr>
          </a:p>
        </p:txBody>
      </p:sp>
      <p:sp>
        <p:nvSpPr>
          <p:cNvPr id="25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81F4E58-D8E2-4580-BE9A-41F83A4FA9DF}" type="slidenum">
              <a:rPr lang="en-US" sz="1000" b="0" strike="noStrike" spc="-1">
                <a:solidFill>
                  <a:srgbClr val="595959"/>
                </a:solidFill>
                <a:latin typeface="Arial"/>
                <a:ea typeface="Arial"/>
              </a:rPr>
              <a:t>33</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1</a:t>
            </a:r>
            <a:r>
              <a:rPr lang="en-US" sz="4800" b="0" strike="noStrike" spc="-1" baseline="30000">
                <a:solidFill>
                  <a:srgbClr val="000000"/>
                </a:solidFill>
                <a:latin typeface="URWBookmanL-Ligh"/>
                <a:ea typeface="Arial"/>
              </a:rPr>
              <a:t>st</a:t>
            </a:r>
            <a:r>
              <a:rPr lang="en-US" sz="4800" b="0" strike="noStrike" spc="-1">
                <a:solidFill>
                  <a:srgbClr val="000000"/>
                </a:solidFill>
                <a:latin typeface="URWBookmanL-Ligh"/>
                <a:ea typeface="Arial"/>
              </a:rPr>
              <a:t> Pass</a:t>
            </a:r>
            <a:endParaRPr lang="en-IN" sz="4800" b="0" strike="noStrike" spc="-1">
              <a:solidFill>
                <a:srgbClr val="000000"/>
              </a:solidFill>
              <a:latin typeface="Arial"/>
            </a:endParaRPr>
          </a:p>
        </p:txBody>
      </p:sp>
      <p:sp>
        <p:nvSpPr>
          <p:cNvPr id="2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5E28DED-42FD-44D0-88C3-878B289BB726}" type="slidenum">
              <a:rPr lang="en-US" sz="1000" b="0" strike="noStrike" spc="-1">
                <a:solidFill>
                  <a:srgbClr val="595959"/>
                </a:solidFill>
                <a:latin typeface="Arial"/>
                <a:ea typeface="Arial"/>
              </a:rPr>
              <a:t>34</a:t>
            </a:fld>
            <a:endParaRPr lang="en-IN" sz="1000" b="0" strike="noStrike" spc="-1">
              <a:latin typeface="Times New Roman"/>
            </a:endParaRPr>
          </a:p>
        </p:txBody>
      </p:sp>
      <p:sp>
        <p:nvSpPr>
          <p:cNvPr id="259" name="CustomShape 3"/>
          <p:cNvSpPr/>
          <p:nvPr/>
        </p:nvSpPr>
        <p:spPr>
          <a:xfrm>
            <a:off x="452520" y="1185480"/>
            <a:ext cx="8238240" cy="411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a:pPr>
            <a:r>
              <a:rPr lang="en-US" sz="4400" b="0" strike="noStrike" spc="-1">
                <a:solidFill>
                  <a:srgbClr val="000000"/>
                </a:solidFill>
                <a:latin typeface="URWBookmanL-Ligh"/>
                <a:ea typeface="Arial"/>
              </a:rPr>
              <a:t>Title, Abstract, Intro</a:t>
            </a:r>
            <a:endParaRPr lang="en-IN" sz="4400" b="0" strike="noStrike" spc="-1">
              <a:latin typeface="Arial"/>
            </a:endParaRPr>
          </a:p>
          <a:p>
            <a:pPr marL="743040" indent="-742680">
              <a:lnSpc>
                <a:spcPct val="100000"/>
              </a:lnSpc>
              <a:buClr>
                <a:srgbClr val="000000"/>
              </a:buClr>
              <a:buFont typeface="Arial"/>
              <a:buAutoNum type="arabicPeriod"/>
            </a:pPr>
            <a:r>
              <a:rPr lang="en-US" sz="4400" b="0" strike="noStrike" spc="-1">
                <a:solidFill>
                  <a:srgbClr val="000000"/>
                </a:solidFill>
                <a:latin typeface="URWBookmanL-Ligh"/>
                <a:ea typeface="Arial"/>
              </a:rPr>
              <a:t>Read sections, sub-sections, ignore the content</a:t>
            </a:r>
            <a:endParaRPr lang="en-IN" sz="4400" b="0" strike="noStrike" spc="-1">
              <a:latin typeface="Arial"/>
            </a:endParaRPr>
          </a:p>
          <a:p>
            <a:pPr marL="743040" indent="-742680">
              <a:lnSpc>
                <a:spcPct val="100000"/>
              </a:lnSpc>
              <a:buClr>
                <a:srgbClr val="000000"/>
              </a:buClr>
              <a:buFont typeface="Arial"/>
              <a:buAutoNum type="arabicPeriod"/>
            </a:pPr>
            <a:r>
              <a:rPr lang="en-US" sz="4400" b="0" strike="noStrike" spc="-1">
                <a:solidFill>
                  <a:srgbClr val="000000"/>
                </a:solidFill>
                <a:latin typeface="URWBookmanL-Ligh"/>
                <a:ea typeface="Arial"/>
              </a:rPr>
              <a:t>Conclusion</a:t>
            </a:r>
            <a:endParaRPr lang="en-IN" sz="4400" b="0" strike="noStrike" spc="-1">
              <a:latin typeface="Arial"/>
            </a:endParaRPr>
          </a:p>
          <a:p>
            <a:pPr marL="743040" indent="-742680">
              <a:lnSpc>
                <a:spcPct val="100000"/>
              </a:lnSpc>
              <a:buClr>
                <a:srgbClr val="000000"/>
              </a:buClr>
              <a:buFont typeface="Arial"/>
              <a:buAutoNum type="arabicPeriod"/>
            </a:pPr>
            <a:r>
              <a:rPr lang="en-US" sz="4400" b="0" strike="noStrike" spc="-1">
                <a:solidFill>
                  <a:srgbClr val="000000"/>
                </a:solidFill>
                <a:latin typeface="URWBookmanL-Ligh"/>
                <a:ea typeface="Arial"/>
              </a:rPr>
              <a:t>Check out references</a:t>
            </a:r>
            <a:endParaRPr lang="en-IN" sz="4400" b="0" strike="noStrike" spc="-1">
              <a:latin typeface="Arial"/>
            </a:endParaRPr>
          </a:p>
        </p:txBody>
      </p:sp>
      <p:sp>
        <p:nvSpPr>
          <p:cNvPr id="260" name="CustomShape 4"/>
          <p:cNvSpPr/>
          <p:nvPr/>
        </p:nvSpPr>
        <p:spPr>
          <a:xfrm>
            <a:off x="5843880" y="2832480"/>
            <a:ext cx="3176640" cy="25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8000" b="0" strike="noStrike" spc="-1">
                <a:solidFill>
                  <a:srgbClr val="FF0000"/>
                </a:solidFill>
                <a:latin typeface="URWBookmanL-Ligh"/>
                <a:ea typeface="Arial"/>
              </a:rPr>
              <a:t>Triage</a:t>
            </a:r>
            <a:endParaRPr lang="en-IN" sz="8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After 1</a:t>
            </a:r>
            <a:r>
              <a:rPr lang="en-US" sz="4800" b="0" strike="noStrike" spc="-1" baseline="30000">
                <a:solidFill>
                  <a:srgbClr val="000000"/>
                </a:solidFill>
                <a:latin typeface="URWBookmanL-Ligh"/>
                <a:ea typeface="Arial"/>
              </a:rPr>
              <a:t>st</a:t>
            </a:r>
            <a:r>
              <a:rPr lang="en-US" sz="4800" b="0" strike="noStrike" spc="-1">
                <a:solidFill>
                  <a:srgbClr val="000000"/>
                </a:solidFill>
                <a:latin typeface="URWBookmanL-Ligh"/>
                <a:ea typeface="Arial"/>
              </a:rPr>
              <a:t> Pass (5 C’s)</a:t>
            </a:r>
            <a:endParaRPr lang="en-IN" sz="4800" b="0" strike="noStrike" spc="-1">
              <a:solidFill>
                <a:srgbClr val="000000"/>
              </a:solidFill>
              <a:latin typeface="Arial"/>
            </a:endParaRPr>
          </a:p>
        </p:txBody>
      </p:sp>
      <p:sp>
        <p:nvSpPr>
          <p:cNvPr id="26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F75FF7E-439D-4A20-BA3E-442E7C4151E8}" type="slidenum">
              <a:rPr lang="en-US" sz="1000" b="0" strike="noStrike" spc="-1">
                <a:solidFill>
                  <a:srgbClr val="595959"/>
                </a:solidFill>
                <a:latin typeface="Arial"/>
                <a:ea typeface="Arial"/>
              </a:rPr>
              <a:t>35</a:t>
            </a:fld>
            <a:endParaRPr lang="en-IN" sz="1000" b="0" strike="noStrike" spc="-1">
              <a:latin typeface="Times New Roman"/>
            </a:endParaRPr>
          </a:p>
        </p:txBody>
      </p:sp>
      <p:sp>
        <p:nvSpPr>
          <p:cNvPr id="263" name="CustomShape 3"/>
          <p:cNvSpPr/>
          <p:nvPr/>
        </p:nvSpPr>
        <p:spPr>
          <a:xfrm>
            <a:off x="489600" y="1168560"/>
            <a:ext cx="798228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400" b="1" strike="noStrike" spc="-1">
                <a:solidFill>
                  <a:srgbClr val="000000"/>
                </a:solidFill>
                <a:latin typeface="Arial"/>
                <a:ea typeface="Arial"/>
              </a:rPr>
              <a:t>Category</a:t>
            </a:r>
            <a:r>
              <a:rPr lang="en-US" sz="2400" b="0" strike="noStrike" spc="-1">
                <a:solidFill>
                  <a:srgbClr val="000000"/>
                </a:solidFill>
                <a:latin typeface="Arial"/>
                <a:ea typeface="Arial"/>
              </a:rPr>
              <a:t>: What type of paper is this? A measurement paper? An analysis of an existing system? A description of a research prototype?</a:t>
            </a:r>
            <a:endParaRPr lang="en-IN" sz="2400" b="0" strike="noStrike" spc="-1">
              <a:latin typeface="Arial"/>
            </a:endParaRPr>
          </a:p>
          <a:p>
            <a:pPr marL="457200" indent="-456840">
              <a:lnSpc>
                <a:spcPct val="100000"/>
              </a:lnSpc>
              <a:buClr>
                <a:srgbClr val="000000"/>
              </a:buClr>
              <a:buFont typeface="Arial"/>
              <a:buAutoNum type="arabicPeriod"/>
            </a:pPr>
            <a:r>
              <a:rPr lang="en-US" sz="2400" b="1" strike="noStrike" spc="-1">
                <a:solidFill>
                  <a:srgbClr val="000000"/>
                </a:solidFill>
                <a:latin typeface="Arial"/>
                <a:ea typeface="Arial"/>
              </a:rPr>
              <a:t>Context</a:t>
            </a:r>
            <a:r>
              <a:rPr lang="en-US" sz="2400" b="0" strike="noStrike" spc="-1">
                <a:solidFill>
                  <a:srgbClr val="000000"/>
                </a:solidFill>
                <a:latin typeface="Arial"/>
                <a:ea typeface="Arial"/>
              </a:rPr>
              <a:t>: Which other papers is it related to? Which theoretical bases were used to analyze the problem?</a:t>
            </a:r>
            <a:endParaRPr lang="en-IN" sz="2400" b="0" strike="noStrike" spc="-1">
              <a:latin typeface="Arial"/>
            </a:endParaRPr>
          </a:p>
          <a:p>
            <a:pPr marL="457200" indent="-456840">
              <a:lnSpc>
                <a:spcPct val="100000"/>
              </a:lnSpc>
              <a:buClr>
                <a:srgbClr val="000000"/>
              </a:buClr>
              <a:buFont typeface="Arial"/>
              <a:buAutoNum type="arabicPeriod"/>
            </a:pPr>
            <a:r>
              <a:rPr lang="en-US" sz="2400" b="1" strike="noStrike" spc="-1">
                <a:solidFill>
                  <a:srgbClr val="000000"/>
                </a:solidFill>
                <a:latin typeface="Arial"/>
                <a:ea typeface="Arial"/>
              </a:rPr>
              <a:t>Correctness</a:t>
            </a:r>
            <a:r>
              <a:rPr lang="en-US" sz="2400" b="0" strike="noStrike" spc="-1">
                <a:solidFill>
                  <a:srgbClr val="000000"/>
                </a:solidFill>
                <a:latin typeface="Arial"/>
                <a:ea typeface="Arial"/>
              </a:rPr>
              <a:t>: Do the assumptions appear to be valid?</a:t>
            </a:r>
            <a:endParaRPr lang="en-IN" sz="2400" b="0" strike="noStrike" spc="-1">
              <a:latin typeface="Arial"/>
            </a:endParaRPr>
          </a:p>
          <a:p>
            <a:pPr marL="457200" indent="-456840">
              <a:lnSpc>
                <a:spcPct val="100000"/>
              </a:lnSpc>
              <a:buClr>
                <a:srgbClr val="000000"/>
              </a:buClr>
              <a:buFont typeface="Arial"/>
              <a:buAutoNum type="arabicPeriod"/>
            </a:pPr>
            <a:r>
              <a:rPr lang="en-US" sz="2400" b="1" strike="noStrike" spc="-1">
                <a:solidFill>
                  <a:srgbClr val="000000"/>
                </a:solidFill>
                <a:latin typeface="Arial"/>
                <a:ea typeface="Arial"/>
              </a:rPr>
              <a:t>Contributions</a:t>
            </a:r>
            <a:r>
              <a:rPr lang="en-US" sz="2400" b="0" strike="noStrike" spc="-1">
                <a:solidFill>
                  <a:srgbClr val="000000"/>
                </a:solidFill>
                <a:latin typeface="Arial"/>
                <a:ea typeface="Arial"/>
              </a:rPr>
              <a:t>: What are the paper’s main contribu</a:t>
            </a:r>
            <a:r>
              <a:rPr lang="en-SG" sz="2400" b="0" strike="noStrike" spc="-1">
                <a:solidFill>
                  <a:srgbClr val="000000"/>
                </a:solidFill>
                <a:latin typeface="Arial"/>
                <a:ea typeface="Arial"/>
              </a:rPr>
              <a:t>tions?</a:t>
            </a:r>
            <a:endParaRPr lang="en-IN" sz="2400" b="0" strike="noStrike" spc="-1">
              <a:latin typeface="Arial"/>
            </a:endParaRPr>
          </a:p>
          <a:p>
            <a:pPr marL="457200" indent="-456840">
              <a:lnSpc>
                <a:spcPct val="100000"/>
              </a:lnSpc>
              <a:buClr>
                <a:srgbClr val="000000"/>
              </a:buClr>
              <a:buFont typeface="Arial"/>
              <a:buAutoNum type="arabicPeriod"/>
            </a:pPr>
            <a:r>
              <a:rPr lang="en-US" sz="2400" b="1" strike="noStrike" spc="-1">
                <a:solidFill>
                  <a:srgbClr val="000000"/>
                </a:solidFill>
                <a:latin typeface="Arial"/>
                <a:ea typeface="Arial"/>
              </a:rPr>
              <a:t>Clarity</a:t>
            </a:r>
            <a:r>
              <a:rPr lang="en-US" sz="2400" b="0" strike="noStrike" spc="-1">
                <a:solidFill>
                  <a:srgbClr val="000000"/>
                </a:solidFill>
                <a:latin typeface="Arial"/>
                <a:ea typeface="Arial"/>
              </a:rPr>
              <a:t>: Is the paper well written?</a:t>
            </a:r>
            <a:endParaRPr lang="en-IN" sz="2400" b="0" strike="noStrike" spc="-1">
              <a:latin typeface="Arial"/>
            </a:endParaRPr>
          </a:p>
        </p:txBody>
      </p:sp>
      <p:sp>
        <p:nvSpPr>
          <p:cNvPr id="264" name="CustomShape 4"/>
          <p:cNvSpPr/>
          <p:nvPr/>
        </p:nvSpPr>
        <p:spPr>
          <a:xfrm>
            <a:off x="5815440" y="3671280"/>
            <a:ext cx="31766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8000" b="0" strike="noStrike" spc="-1">
                <a:solidFill>
                  <a:srgbClr val="FF0000"/>
                </a:solidFill>
                <a:latin typeface="URWBookmanL-Ligh"/>
                <a:ea typeface="Arial"/>
              </a:rPr>
              <a:t>5 min</a:t>
            </a:r>
            <a:endParaRPr lang="en-IN" sz="8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3">
                                            <p:txEl>
                                              <p:pRg st="0" end="0"/>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63">
                                            <p:txEl>
                                              <p:pRg st="1" end="1"/>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63">
                                            <p:txEl>
                                              <p:pRg st="3" end="3"/>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25080" y="38520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2</a:t>
            </a:r>
            <a:r>
              <a:rPr lang="en-US" sz="4800" b="0" strike="noStrike" spc="-1" baseline="30000">
                <a:solidFill>
                  <a:srgbClr val="000000"/>
                </a:solidFill>
                <a:latin typeface="URWBookmanL-Ligh"/>
                <a:ea typeface="Arial"/>
              </a:rPr>
              <a:t>nd</a:t>
            </a:r>
            <a:r>
              <a:rPr lang="en-US" sz="4800" b="0" strike="noStrike" spc="-1">
                <a:solidFill>
                  <a:srgbClr val="000000"/>
                </a:solidFill>
                <a:latin typeface="URWBookmanL-Ligh"/>
                <a:ea typeface="Arial"/>
              </a:rPr>
              <a:t> Pass</a:t>
            </a:r>
            <a:endParaRPr lang="en-IN" sz="4800" b="0" strike="noStrike" spc="-1">
              <a:solidFill>
                <a:srgbClr val="000000"/>
              </a:solidFill>
              <a:latin typeface="Arial"/>
            </a:endParaRPr>
          </a:p>
        </p:txBody>
      </p:sp>
      <p:sp>
        <p:nvSpPr>
          <p:cNvPr id="26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8FCAA05-EC26-4356-AF66-890ACFF99740}" type="slidenum">
              <a:rPr lang="en-US" sz="1000" b="0" strike="noStrike" spc="-1">
                <a:solidFill>
                  <a:srgbClr val="595959"/>
                </a:solidFill>
                <a:latin typeface="Arial"/>
                <a:ea typeface="Arial"/>
              </a:rPr>
              <a:t>36</a:t>
            </a:fld>
            <a:endParaRPr lang="en-IN" sz="1000" b="0" strike="noStrike" spc="-1">
              <a:latin typeface="Times New Roman"/>
            </a:endParaRPr>
          </a:p>
        </p:txBody>
      </p:sp>
      <p:sp>
        <p:nvSpPr>
          <p:cNvPr id="267" name="CustomShape 3"/>
          <p:cNvSpPr/>
          <p:nvPr/>
        </p:nvSpPr>
        <p:spPr>
          <a:xfrm>
            <a:off x="507960" y="1291680"/>
            <a:ext cx="8238240" cy="313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a:pPr>
            <a:r>
              <a:rPr lang="en-US" sz="4000" b="0" strike="noStrike" spc="-1">
                <a:solidFill>
                  <a:srgbClr val="000000"/>
                </a:solidFill>
                <a:latin typeface="URWBookmanL-Ligh"/>
                <a:ea typeface="Arial"/>
              </a:rPr>
              <a:t>Look at the graphs</a:t>
            </a:r>
            <a:endParaRPr lang="en-IN" sz="4000" b="0" strike="noStrike" spc="-1">
              <a:latin typeface="Arial"/>
            </a:endParaRPr>
          </a:p>
          <a:p>
            <a:pPr marL="743040" indent="-742680">
              <a:lnSpc>
                <a:spcPct val="100000"/>
              </a:lnSpc>
              <a:buClr>
                <a:srgbClr val="000000"/>
              </a:buClr>
              <a:buFont typeface="Arial"/>
              <a:buAutoNum type="arabicPeriod"/>
            </a:pPr>
            <a:r>
              <a:rPr lang="en-US" sz="4000" b="0" strike="noStrike" spc="-1">
                <a:solidFill>
                  <a:srgbClr val="000000"/>
                </a:solidFill>
                <a:latin typeface="URWBookmanL-Ligh"/>
                <a:ea typeface="Arial"/>
              </a:rPr>
              <a:t>Mark references for future reading</a:t>
            </a:r>
            <a:endParaRPr lang="en-IN" sz="4000" b="0" strike="noStrike" spc="-1">
              <a:latin typeface="Arial"/>
            </a:endParaRPr>
          </a:p>
          <a:p>
            <a:pPr marL="743040" indent="-742680">
              <a:lnSpc>
                <a:spcPct val="100000"/>
              </a:lnSpc>
              <a:buClr>
                <a:srgbClr val="000000"/>
              </a:buClr>
              <a:buFont typeface="Arial"/>
              <a:buAutoNum type="arabicPeriod"/>
            </a:pPr>
            <a:r>
              <a:rPr lang="en-US" sz="4000" b="0" strike="noStrike" spc="-1">
                <a:solidFill>
                  <a:srgbClr val="000000"/>
                </a:solidFill>
                <a:latin typeface="URWBookmanL-Ligh"/>
                <a:ea typeface="Arial"/>
              </a:rPr>
              <a:t>Understand the key idea/ content</a:t>
            </a:r>
            <a:endParaRPr lang="en-IN" sz="4000" b="0" strike="noStrike" spc="-1">
              <a:latin typeface="Arial"/>
            </a:endParaRPr>
          </a:p>
        </p:txBody>
      </p:sp>
      <p:sp>
        <p:nvSpPr>
          <p:cNvPr id="268" name="CustomShape 4"/>
          <p:cNvSpPr/>
          <p:nvPr/>
        </p:nvSpPr>
        <p:spPr>
          <a:xfrm>
            <a:off x="5203800" y="3733200"/>
            <a:ext cx="3176640" cy="25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8000" b="0" strike="noStrike" spc="-1">
                <a:solidFill>
                  <a:srgbClr val="FF0000"/>
                </a:solidFill>
                <a:latin typeface="URWBookmanL-Ligh"/>
                <a:ea typeface="Arial"/>
              </a:rPr>
              <a:t>1 hour</a:t>
            </a:r>
            <a:endParaRPr lang="en-IN" sz="8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3</a:t>
            </a:r>
            <a:r>
              <a:rPr lang="en-US" sz="4800" b="0" strike="noStrike" spc="-1" baseline="30000">
                <a:solidFill>
                  <a:srgbClr val="000000"/>
                </a:solidFill>
                <a:latin typeface="URWBookmanL-Ligh"/>
                <a:ea typeface="Arial"/>
              </a:rPr>
              <a:t>rd</a:t>
            </a:r>
            <a:r>
              <a:rPr lang="en-US" sz="4800" b="0" strike="noStrike" spc="-1">
                <a:solidFill>
                  <a:srgbClr val="000000"/>
                </a:solidFill>
                <a:latin typeface="URWBookmanL-Ligh"/>
                <a:ea typeface="Arial"/>
              </a:rPr>
              <a:t> Pass</a:t>
            </a:r>
            <a:endParaRPr lang="en-IN" sz="4800" b="0" strike="noStrike" spc="-1">
              <a:solidFill>
                <a:srgbClr val="000000"/>
              </a:solidFill>
              <a:latin typeface="Arial"/>
            </a:endParaRPr>
          </a:p>
        </p:txBody>
      </p:sp>
      <p:sp>
        <p:nvSpPr>
          <p:cNvPr id="270"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6DF14B3-79CD-4775-B3A9-62ECAB607FA8}" type="slidenum">
              <a:rPr lang="en-US" sz="1000" b="0" strike="noStrike" spc="-1">
                <a:solidFill>
                  <a:srgbClr val="595959"/>
                </a:solidFill>
                <a:latin typeface="Arial"/>
                <a:ea typeface="Arial"/>
              </a:rPr>
              <a:t>37</a:t>
            </a:fld>
            <a:endParaRPr lang="en-IN" sz="1000" b="0" strike="noStrike" spc="-1">
              <a:latin typeface="Times New Roman"/>
            </a:endParaRPr>
          </a:p>
        </p:txBody>
      </p:sp>
      <p:sp>
        <p:nvSpPr>
          <p:cNvPr id="271" name="CustomShape 3"/>
          <p:cNvSpPr/>
          <p:nvPr/>
        </p:nvSpPr>
        <p:spPr>
          <a:xfrm>
            <a:off x="452520" y="1074240"/>
            <a:ext cx="823824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a:pPr>
            <a:r>
              <a:rPr lang="en-US" sz="3600" b="0" strike="noStrike" spc="-1">
                <a:solidFill>
                  <a:srgbClr val="000000"/>
                </a:solidFill>
                <a:latin typeface="URWBookmanL-Ligh"/>
                <a:ea typeface="Arial"/>
              </a:rPr>
              <a:t>Identify assumptions</a:t>
            </a:r>
            <a:endParaRPr lang="en-IN" sz="3600" b="0" strike="noStrike" spc="-1">
              <a:latin typeface="Arial"/>
            </a:endParaRPr>
          </a:p>
          <a:p>
            <a:pPr marL="743040" indent="-742680">
              <a:lnSpc>
                <a:spcPct val="100000"/>
              </a:lnSpc>
              <a:buClr>
                <a:srgbClr val="000000"/>
              </a:buClr>
              <a:buFont typeface="Arial"/>
              <a:buAutoNum type="arabicPeriod"/>
            </a:pPr>
            <a:r>
              <a:rPr lang="en-US" sz="3600" b="0" strike="noStrike" spc="-1">
                <a:solidFill>
                  <a:srgbClr val="000000"/>
                </a:solidFill>
                <a:latin typeface="URWBookmanL-Ligh"/>
                <a:ea typeface="Arial"/>
              </a:rPr>
              <a:t>Mentally re-implement the paper</a:t>
            </a:r>
            <a:endParaRPr lang="en-IN" sz="3600" b="0" strike="noStrike" spc="-1">
              <a:latin typeface="Arial"/>
            </a:endParaRPr>
          </a:p>
          <a:p>
            <a:pPr marL="743040" indent="-742680">
              <a:lnSpc>
                <a:spcPct val="100000"/>
              </a:lnSpc>
              <a:buClr>
                <a:srgbClr val="000000"/>
              </a:buClr>
              <a:buFont typeface="Arial"/>
              <a:buAutoNum type="arabicPeriod"/>
            </a:pPr>
            <a:r>
              <a:rPr lang="en-US" sz="3600" b="0" strike="noStrike" spc="-1">
                <a:solidFill>
                  <a:srgbClr val="000000"/>
                </a:solidFill>
                <a:latin typeface="URWBookmanL-Ligh"/>
                <a:ea typeface="Arial"/>
              </a:rPr>
              <a:t>Key innovation/novelty, strengths &amp; weaknesses</a:t>
            </a:r>
            <a:endParaRPr lang="en-IN" sz="3600" b="0" strike="noStrike" spc="-1">
              <a:latin typeface="Arial"/>
            </a:endParaRPr>
          </a:p>
          <a:p>
            <a:pPr marL="743040" indent="-742680">
              <a:lnSpc>
                <a:spcPct val="100000"/>
              </a:lnSpc>
              <a:buClr>
                <a:srgbClr val="000000"/>
              </a:buClr>
              <a:buFont typeface="Arial"/>
              <a:buAutoNum type="arabicPeriod"/>
            </a:pPr>
            <a:r>
              <a:rPr lang="en-US" sz="3600" b="0" strike="noStrike" spc="-1">
                <a:solidFill>
                  <a:srgbClr val="000000"/>
                </a:solidFill>
                <a:latin typeface="URWBookmanL-Ligh"/>
                <a:ea typeface="Arial"/>
              </a:rPr>
              <a:t>Can reconstruct paper from memory/teach</a:t>
            </a:r>
            <a:endParaRPr lang="en-IN" sz="3600" b="0" strike="noStrike" spc="-1">
              <a:latin typeface="Arial"/>
            </a:endParaRPr>
          </a:p>
        </p:txBody>
      </p:sp>
      <p:sp>
        <p:nvSpPr>
          <p:cNvPr id="272" name="CustomShape 4"/>
          <p:cNvSpPr/>
          <p:nvPr/>
        </p:nvSpPr>
        <p:spPr>
          <a:xfrm>
            <a:off x="4124880" y="4029120"/>
            <a:ext cx="4347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5400" b="0" strike="noStrike" spc="-1">
                <a:solidFill>
                  <a:srgbClr val="FF0000"/>
                </a:solidFill>
                <a:latin typeface="URWBookmanL-Ligh"/>
                <a:ea typeface="Arial"/>
              </a:rPr>
              <a:t>~5 hours</a:t>
            </a:r>
            <a:endParaRPr lang="en-IN"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311760" y="1170720"/>
            <a:ext cx="8520120" cy="2052360"/>
          </a:xfrm>
          <a:prstGeom prst="rect">
            <a:avLst/>
          </a:prstGeom>
          <a:noFill/>
          <a:ln>
            <a:noFill/>
          </a:ln>
        </p:spPr>
        <p:txBody>
          <a:bodyPr tIns="91440" bIns="91440" anchor="b">
            <a:normAutofit/>
          </a:bodyPr>
          <a:lstStyle/>
          <a:p>
            <a:pPr algn="ctr">
              <a:lnSpc>
                <a:spcPct val="100000"/>
              </a:lnSpc>
              <a:tabLst>
                <a:tab pos="0" algn="l"/>
              </a:tabLst>
            </a:pPr>
            <a:r>
              <a:rPr lang="en-US" sz="9600" b="0" strike="noStrike" spc="-1">
                <a:solidFill>
                  <a:srgbClr val="000000"/>
                </a:solidFill>
                <a:latin typeface="Arial"/>
                <a:ea typeface="Arial"/>
              </a:rPr>
              <a:t>Questions? </a:t>
            </a:r>
            <a:endParaRPr lang="en-IN" sz="9600" b="0" strike="noStrike" spc="-1">
              <a:solidFill>
                <a:srgbClr val="000000"/>
              </a:solidFill>
              <a:latin typeface="Arial"/>
            </a:endParaRPr>
          </a:p>
        </p:txBody>
      </p:sp>
      <p:sp>
        <p:nvSpPr>
          <p:cNvPr id="27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70C9A54-BF23-4AAC-9FAF-36DBA6FF084F}" type="slidenum">
              <a:rPr lang="en-US" sz="1000" b="0" strike="noStrike" spc="-1">
                <a:solidFill>
                  <a:srgbClr val="595959"/>
                </a:solidFill>
                <a:latin typeface="Arial"/>
                <a:ea typeface="Arial"/>
              </a:rPr>
              <a:t>38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325080" y="170640"/>
            <a:ext cx="8493480" cy="1301040"/>
          </a:xfrm>
          <a:prstGeom prst="rect">
            <a:avLst/>
          </a:prstGeom>
          <a:noFill/>
          <a:ln>
            <a:noFill/>
          </a:ln>
        </p:spPr>
        <p:txBody>
          <a:bodyPr tIns="91440" bIns="91440">
            <a:normAutofit fontScale="99000"/>
          </a:bodyPr>
          <a:lstStyle/>
          <a:p>
            <a:pPr algn="ctr">
              <a:lnSpc>
                <a:spcPct val="100000"/>
              </a:lnSpc>
            </a:pPr>
            <a:r>
              <a:rPr lang="en-US" sz="4800" b="0" strike="noStrike" spc="-1">
                <a:solidFill>
                  <a:srgbClr val="000000"/>
                </a:solidFill>
                <a:latin typeface="URWBookmanL-Ligh"/>
                <a:ea typeface="Arial"/>
              </a:rPr>
              <a:t>Brief History of the Internet</a:t>
            </a:r>
            <a:endParaRPr lang="en-IN" sz="4800" b="0" strike="noStrike" spc="-1">
              <a:solidFill>
                <a:srgbClr val="000000"/>
              </a:solidFill>
              <a:latin typeface="Arial"/>
            </a:endParaRPr>
          </a:p>
        </p:txBody>
      </p:sp>
      <p:sp>
        <p:nvSpPr>
          <p:cNvPr id="27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9B383577-5DBA-408A-83DB-5B4EB19825FB}" type="slidenum">
              <a:rPr lang="en-US" sz="1000" b="0" strike="noStrike" spc="-1">
                <a:solidFill>
                  <a:srgbClr val="595959"/>
                </a:solidFill>
                <a:latin typeface="Arial"/>
                <a:ea typeface="Arial"/>
              </a:rPr>
              <a:t>39</a:t>
            </a:fld>
            <a:endParaRPr lang="en-IN" sz="1000" b="0" strike="noStrike" spc="-1">
              <a:latin typeface="Times New Roman"/>
            </a:endParaRPr>
          </a:p>
        </p:txBody>
      </p:sp>
      <p:sp>
        <p:nvSpPr>
          <p:cNvPr id="277" name="CustomShape 3"/>
          <p:cNvSpPr/>
          <p:nvPr/>
        </p:nvSpPr>
        <p:spPr>
          <a:xfrm>
            <a:off x="795600" y="1180800"/>
            <a:ext cx="7552440" cy="496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3200" b="0" strike="noStrike" spc="-1">
                <a:solidFill>
                  <a:srgbClr val="000000"/>
                </a:solidFill>
                <a:latin typeface="Arial"/>
                <a:ea typeface="Arial"/>
              </a:rPr>
              <a:t>1961- Kleinrock proposes packet switching theory</a:t>
            </a:r>
            <a:endParaRPr lang="en-IN" sz="3200" b="0" strike="noStrike" spc="-1">
              <a:latin typeface="Arial"/>
            </a:endParaRPr>
          </a:p>
          <a:p>
            <a:pPr marL="743040" indent="-742680">
              <a:lnSpc>
                <a:spcPct val="100000"/>
              </a:lnSpc>
              <a:buClr>
                <a:srgbClr val="000000"/>
              </a:buClr>
              <a:buFont typeface="Arial"/>
              <a:buChar char="•"/>
            </a:pPr>
            <a:r>
              <a:rPr lang="en-US" sz="3200" b="0" strike="noStrike" spc="-1">
                <a:solidFill>
                  <a:srgbClr val="000000"/>
                </a:solidFill>
                <a:latin typeface="Arial"/>
                <a:ea typeface="Arial"/>
              </a:rPr>
              <a:t>1967 – Plan for ARPANET (Advanced Research Projects Agency Network)</a:t>
            </a:r>
            <a:endParaRPr lang="en-IN" sz="3200" b="0" strike="noStrike" spc="-1">
              <a:latin typeface="Arial"/>
            </a:endParaRPr>
          </a:p>
          <a:p>
            <a:pPr marL="743040" indent="-742680">
              <a:lnSpc>
                <a:spcPct val="100000"/>
              </a:lnSpc>
              <a:buClr>
                <a:srgbClr val="000000"/>
              </a:buClr>
              <a:buFont typeface="Arial"/>
              <a:buChar char="•"/>
            </a:pPr>
            <a:r>
              <a:rPr lang="en-US" sz="3200" b="0" strike="noStrike" spc="-1">
                <a:solidFill>
                  <a:srgbClr val="000000"/>
                </a:solidFill>
                <a:latin typeface="Arial"/>
                <a:ea typeface="Arial"/>
              </a:rPr>
              <a:t>1969 – First ARPANET node at UCLA, UC Santa Barbara + UUtah</a:t>
            </a:r>
            <a:endParaRPr lang="en-IN" sz="3200" b="0" strike="noStrike" spc="-1">
              <a:latin typeface="Arial"/>
            </a:endParaRPr>
          </a:p>
          <a:p>
            <a:pPr>
              <a:lnSpc>
                <a:spcPct val="100000"/>
              </a:lnSpc>
            </a:pPr>
            <a:endParaRPr lang="en-IN" sz="3200" b="0" strike="noStrike" spc="-1">
              <a:latin typeface="Arial"/>
            </a:endParaRPr>
          </a:p>
          <a:p>
            <a:pPr>
              <a:lnSpc>
                <a:spcPct val="100000"/>
              </a:lnSpc>
            </a:pPr>
            <a:endParaRPr lang="en-IN" sz="3200" b="0" strike="noStrike" spc="-1">
              <a:latin typeface="Arial"/>
            </a:endParaRPr>
          </a:p>
          <a:p>
            <a:pPr>
              <a:lnSpc>
                <a:spcPct val="100000"/>
              </a:lnSpc>
            </a:pP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325080" y="770040"/>
            <a:ext cx="8493480" cy="958680"/>
          </a:xfrm>
          <a:prstGeom prst="rect">
            <a:avLst/>
          </a:prstGeom>
          <a:noFill/>
          <a:ln>
            <a:noFill/>
          </a:ln>
        </p:spPr>
        <p:txBody>
          <a:bodyPr tIns="91440" bIns="91440">
            <a:normAutofit/>
          </a:bodyPr>
          <a:lstStyle/>
          <a:p>
            <a:pPr algn="ctr">
              <a:lnSpc>
                <a:spcPct val="100000"/>
              </a:lnSpc>
            </a:pPr>
            <a:r>
              <a:rPr lang="en-US" sz="3200" b="1" strike="noStrike" spc="-1" dirty="0" smtClean="0">
                <a:solidFill>
                  <a:srgbClr val="FF0000"/>
                </a:solidFill>
                <a:latin typeface="Calibri"/>
                <a:ea typeface="Arial"/>
              </a:rPr>
              <a:t>Rights </a:t>
            </a:r>
            <a:r>
              <a:rPr lang="en-US" sz="3200" b="1" strike="noStrike" spc="-1" dirty="0">
                <a:solidFill>
                  <a:srgbClr val="FF0000"/>
                </a:solidFill>
                <a:latin typeface="Calibri"/>
                <a:ea typeface="Arial"/>
              </a:rPr>
              <a:t>Infringements on NUS Course Materials</a:t>
            </a:r>
            <a:endParaRPr lang="en-IN" sz="3200" b="0" strike="noStrike" spc="-1" dirty="0">
              <a:solidFill>
                <a:srgbClr val="000000"/>
              </a:solidFill>
              <a:latin typeface="Arial"/>
            </a:endParaRPr>
          </a:p>
        </p:txBody>
      </p:sp>
      <p:sp>
        <p:nvSpPr>
          <p:cNvPr id="12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2F3CB2A-623B-46D8-83FC-A21422465C9D}" type="slidenum">
              <a:rPr lang="en-US" sz="1000" b="0" strike="noStrike" spc="-1">
                <a:solidFill>
                  <a:srgbClr val="595959"/>
                </a:solidFill>
                <a:latin typeface="Arial"/>
                <a:ea typeface="Arial"/>
              </a:rPr>
              <a:t>4</a:t>
            </a:fld>
            <a:endParaRPr lang="en-IN" sz="1000" b="0" strike="noStrike" spc="-1">
              <a:latin typeface="Times New Roman"/>
            </a:endParaRPr>
          </a:p>
        </p:txBody>
      </p:sp>
      <p:sp>
        <p:nvSpPr>
          <p:cNvPr id="127" name="CustomShape 3"/>
          <p:cNvSpPr/>
          <p:nvPr/>
        </p:nvSpPr>
        <p:spPr>
          <a:xfrm>
            <a:off x="708840" y="1728720"/>
            <a:ext cx="772632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a:solidFill>
                  <a:srgbClr val="000000"/>
                </a:solidFill>
                <a:latin typeface="Arial"/>
                <a:ea typeface="Arial"/>
              </a:rPr>
              <a:t>All course participants (including permitted guest students) who have access to the course materials on LumiNUS or any approved platforms by NUS for delivery of  NUS modules are not allowed to re-distribute the contents  in any forms to third parties without the explicit consent from the module instructors or authorized NUS officials</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325080" y="170640"/>
            <a:ext cx="8493480" cy="1301040"/>
          </a:xfrm>
          <a:prstGeom prst="rect">
            <a:avLst/>
          </a:prstGeom>
          <a:noFill/>
          <a:ln>
            <a:noFill/>
          </a:ln>
        </p:spPr>
        <p:txBody>
          <a:bodyPr tIns="91440" bIns="91440">
            <a:normAutofit fontScale="99000"/>
          </a:bodyPr>
          <a:lstStyle/>
          <a:p>
            <a:pPr algn="ctr">
              <a:lnSpc>
                <a:spcPct val="100000"/>
              </a:lnSpc>
            </a:pPr>
            <a:r>
              <a:rPr lang="en-US" sz="4800" b="0" strike="noStrike" spc="-1">
                <a:solidFill>
                  <a:srgbClr val="000000"/>
                </a:solidFill>
                <a:latin typeface="URWBookmanL-Ligh"/>
                <a:ea typeface="Arial"/>
              </a:rPr>
              <a:t>Brief History of the Internet</a:t>
            </a:r>
            <a:endParaRPr lang="en-IN" sz="4800" b="0" strike="noStrike" spc="-1">
              <a:solidFill>
                <a:srgbClr val="000000"/>
              </a:solidFill>
              <a:latin typeface="Arial"/>
            </a:endParaRPr>
          </a:p>
        </p:txBody>
      </p:sp>
      <p:sp>
        <p:nvSpPr>
          <p:cNvPr id="27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CE8EA8B-CFF9-4B19-A391-529FABBA04DF}" type="slidenum">
              <a:rPr lang="en-US" sz="1000" b="0" strike="noStrike" spc="-1">
                <a:solidFill>
                  <a:srgbClr val="595959"/>
                </a:solidFill>
                <a:latin typeface="Arial"/>
                <a:ea typeface="Arial"/>
              </a:rPr>
              <a:t>40</a:t>
            </a:fld>
            <a:endParaRPr lang="en-IN" sz="1000" b="0" strike="noStrike" spc="-1">
              <a:latin typeface="Times New Roman"/>
            </a:endParaRPr>
          </a:p>
        </p:txBody>
      </p:sp>
      <p:sp>
        <p:nvSpPr>
          <p:cNvPr id="280" name="CustomShape 3"/>
          <p:cNvSpPr/>
          <p:nvPr/>
        </p:nvSpPr>
        <p:spPr>
          <a:xfrm>
            <a:off x="795600" y="1198800"/>
            <a:ext cx="755244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2800" b="0" strike="noStrike" spc="-1">
                <a:solidFill>
                  <a:srgbClr val="000000"/>
                </a:solidFill>
                <a:latin typeface="Arial"/>
                <a:ea typeface="Arial"/>
              </a:rPr>
              <a:t>1972 – Public demo of ARPANET at ICCC</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1972 – Invention of email</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1972 – Proposal for Open Architecture Networking by Kahn</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1973 – Ethernet invented (Bob Metcalfe, Xerox PARC)</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1974 – TCP/IP (early version) proposed </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325080" y="170640"/>
            <a:ext cx="8493480" cy="1301040"/>
          </a:xfrm>
          <a:prstGeom prst="rect">
            <a:avLst/>
          </a:prstGeom>
          <a:noFill/>
          <a:ln>
            <a:noFill/>
          </a:ln>
        </p:spPr>
        <p:txBody>
          <a:bodyPr tIns="91440" bIns="91440">
            <a:normAutofit fontScale="99000"/>
          </a:bodyPr>
          <a:lstStyle/>
          <a:p>
            <a:pPr algn="ctr">
              <a:lnSpc>
                <a:spcPct val="100000"/>
              </a:lnSpc>
            </a:pPr>
            <a:r>
              <a:rPr lang="en-US" sz="4800" b="0" strike="noStrike" spc="-1">
                <a:solidFill>
                  <a:srgbClr val="000000"/>
                </a:solidFill>
                <a:latin typeface="URWBookmanL-Ligh"/>
                <a:ea typeface="Arial"/>
              </a:rPr>
              <a:t>Brief History of the Internet</a:t>
            </a:r>
            <a:endParaRPr lang="en-IN" sz="4800" b="0" strike="noStrike" spc="-1">
              <a:solidFill>
                <a:srgbClr val="000000"/>
              </a:solidFill>
              <a:latin typeface="Arial"/>
            </a:endParaRPr>
          </a:p>
        </p:txBody>
      </p:sp>
      <p:sp>
        <p:nvSpPr>
          <p:cNvPr id="28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3FC54D7-2744-4A42-A658-1014DF4819E2}" type="slidenum">
              <a:rPr lang="en-US" sz="1000" b="0" strike="noStrike" spc="-1">
                <a:solidFill>
                  <a:srgbClr val="595959"/>
                </a:solidFill>
                <a:latin typeface="Arial"/>
                <a:ea typeface="Arial"/>
              </a:rPr>
              <a:t>41</a:t>
            </a:fld>
            <a:endParaRPr lang="en-IN" sz="1000" b="0" strike="noStrike" spc="-1">
              <a:latin typeface="Times New Roman"/>
            </a:endParaRPr>
          </a:p>
        </p:txBody>
      </p:sp>
      <p:sp>
        <p:nvSpPr>
          <p:cNvPr id="283" name="CustomShape 3"/>
          <p:cNvSpPr/>
          <p:nvPr/>
        </p:nvSpPr>
        <p:spPr>
          <a:xfrm>
            <a:off x="914400" y="1024920"/>
            <a:ext cx="755244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2800" b="0" strike="noStrike" spc="-1">
                <a:solidFill>
                  <a:srgbClr val="000000"/>
                </a:solidFill>
                <a:latin typeface="Arial"/>
                <a:ea typeface="Arial"/>
              </a:rPr>
              <a:t>1982 – DNS deployed</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1983 – ARPANET switch from NCP to TCP/IP</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1985 – TCP/IP adopted for NSFNET program</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1995 – NSFNET Backbone privatized</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
        <p:nvSpPr>
          <p:cNvPr id="284" name="CustomShape 4"/>
          <p:cNvSpPr/>
          <p:nvPr/>
        </p:nvSpPr>
        <p:spPr>
          <a:xfrm>
            <a:off x="403200" y="3573720"/>
            <a:ext cx="834300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NSFNET cost US$200 mil </a:t>
            </a:r>
            <a:r>
              <a:t/>
            </a:r>
            <a:br/>
            <a:r>
              <a:rPr lang="en-US" sz="4800" b="0" strike="noStrike" spc="-1">
                <a:solidFill>
                  <a:srgbClr val="FF0000"/>
                </a:solidFill>
                <a:latin typeface="URWBookmanL-Ligh"/>
                <a:ea typeface="Arial"/>
              </a:rPr>
              <a:t>between 1986 to 1995</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5"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Kahn’s Open Architecture Networking</a:t>
            </a:r>
            <a:endParaRPr lang="en-IN" sz="4000" b="0" strike="noStrike" spc="-1">
              <a:solidFill>
                <a:srgbClr val="000000"/>
              </a:solidFill>
              <a:latin typeface="Arial"/>
            </a:endParaRPr>
          </a:p>
        </p:txBody>
      </p:sp>
      <p:sp>
        <p:nvSpPr>
          <p:cNvPr id="28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126F2CB-2C5B-4392-9C83-58E1C4FFA3DF}" type="slidenum">
              <a:rPr lang="en-US" sz="1000" b="0" strike="noStrike" spc="-1">
                <a:solidFill>
                  <a:srgbClr val="595959"/>
                </a:solidFill>
                <a:latin typeface="Arial"/>
                <a:ea typeface="Arial"/>
              </a:rPr>
              <a:t>42</a:t>
            </a:fld>
            <a:endParaRPr lang="en-IN" sz="1000" b="0" strike="noStrike" spc="-1">
              <a:latin typeface="Times New Roman"/>
            </a:endParaRPr>
          </a:p>
        </p:txBody>
      </p:sp>
      <p:sp>
        <p:nvSpPr>
          <p:cNvPr id="287" name="CustomShape 3"/>
          <p:cNvSpPr/>
          <p:nvPr/>
        </p:nvSpPr>
        <p:spPr>
          <a:xfrm>
            <a:off x="795600" y="116208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Each distinct network would have to stand on its own and no internal changes could be required to any such network to connect it to the Internet. </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Communications would be on a best effort basis. If a packet didn’t make it to the final destination, it would shortly be retransmitted from the source. </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Kahn’s Open Architecture Networking</a:t>
            </a:r>
            <a:endParaRPr lang="en-IN" sz="4000" b="0" strike="noStrike" spc="-1">
              <a:solidFill>
                <a:srgbClr val="000000"/>
              </a:solidFill>
              <a:latin typeface="Arial"/>
            </a:endParaRPr>
          </a:p>
        </p:txBody>
      </p:sp>
      <p:sp>
        <p:nvSpPr>
          <p:cNvPr id="28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034B990-849C-4F25-9E2B-75B3885564E4}" type="slidenum">
              <a:rPr lang="en-US" sz="1000" b="0" strike="noStrike" spc="-1">
                <a:solidFill>
                  <a:srgbClr val="595959"/>
                </a:solidFill>
                <a:latin typeface="Arial"/>
                <a:ea typeface="Arial"/>
              </a:rPr>
              <a:t>43</a:t>
            </a:fld>
            <a:endParaRPr lang="en-IN" sz="1000" b="0" strike="noStrike" spc="-1">
              <a:latin typeface="Times New Roman"/>
            </a:endParaRPr>
          </a:p>
        </p:txBody>
      </p:sp>
      <p:sp>
        <p:nvSpPr>
          <p:cNvPr id="290" name="CustomShape 3"/>
          <p:cNvSpPr/>
          <p:nvPr/>
        </p:nvSpPr>
        <p:spPr>
          <a:xfrm>
            <a:off x="795600" y="1162080"/>
            <a:ext cx="75524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AutoNum type="arabicPeriod" startAt="3"/>
            </a:pPr>
            <a:r>
              <a:rPr lang="en-US" sz="2400" b="0" strike="noStrike" spc="-1">
                <a:solidFill>
                  <a:srgbClr val="000000"/>
                </a:solidFill>
                <a:latin typeface="Arial"/>
                <a:ea typeface="Arial"/>
              </a:rPr>
              <a:t>Black boxes would be used to connect the networks; these would later be called gateways and routers. There would be no information retained by the gateways about the individual flows of packets passing through them, thereby keeping them simple and avoiding complicated adaptation and recovery from various failure modes. </a:t>
            </a:r>
            <a:endParaRPr lang="en-IN" sz="2400" b="0" strike="noStrike" spc="-1">
              <a:latin typeface="Arial"/>
            </a:endParaRPr>
          </a:p>
          <a:p>
            <a:pPr marL="343080" indent="-342720">
              <a:lnSpc>
                <a:spcPct val="100000"/>
              </a:lnSpc>
              <a:buClr>
                <a:srgbClr val="000000"/>
              </a:buClr>
              <a:buFont typeface="Arial"/>
              <a:buAutoNum type="arabicPeriod" startAt="3"/>
            </a:pPr>
            <a:r>
              <a:rPr lang="en-US" sz="2400" b="0" strike="noStrike" spc="-1">
                <a:solidFill>
                  <a:srgbClr val="000000"/>
                </a:solidFill>
                <a:latin typeface="Arial"/>
                <a:ea typeface="Arial"/>
              </a:rPr>
              <a:t>There would be no global control at the operations level. </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Implicit Assumptions</a:t>
            </a:r>
            <a:endParaRPr lang="en-IN" sz="4000" b="0" strike="noStrike" spc="-1">
              <a:solidFill>
                <a:srgbClr val="000000"/>
              </a:solidFill>
              <a:latin typeface="Arial"/>
            </a:endParaRPr>
          </a:p>
        </p:txBody>
      </p:sp>
      <p:sp>
        <p:nvSpPr>
          <p:cNvPr id="29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61BF30C-DDB0-43FE-973D-0165C1E7503D}" type="slidenum">
              <a:rPr lang="en-US" sz="1000" b="0" strike="noStrike" spc="-1">
                <a:solidFill>
                  <a:srgbClr val="595959"/>
                </a:solidFill>
                <a:latin typeface="Arial"/>
                <a:ea typeface="Arial"/>
              </a:rPr>
              <a:t>44</a:t>
            </a:fld>
            <a:endParaRPr lang="en-IN" sz="1000" b="0" strike="noStrike" spc="-1">
              <a:latin typeface="Times New Roman"/>
            </a:endParaRPr>
          </a:p>
        </p:txBody>
      </p:sp>
      <p:sp>
        <p:nvSpPr>
          <p:cNvPr id="293" name="CustomShape 3"/>
          <p:cNvSpPr/>
          <p:nvPr/>
        </p:nvSpPr>
        <p:spPr>
          <a:xfrm>
            <a:off x="795600" y="1162080"/>
            <a:ext cx="7278120" cy="179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End-hosts are machines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Hosts are trustworthy</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Core Principles &amp; Design Decisions</a:t>
            </a:r>
            <a:endParaRPr lang="en-IN" sz="4000" b="0" strike="noStrike" spc="-1">
              <a:solidFill>
                <a:srgbClr val="000000"/>
              </a:solidFill>
              <a:latin typeface="Arial"/>
            </a:endParaRPr>
          </a:p>
        </p:txBody>
      </p:sp>
      <p:sp>
        <p:nvSpPr>
          <p:cNvPr id="295"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E25FCCF3-1D5A-42A7-8E12-867E9A23892A}" type="slidenum">
              <a:rPr lang="en-US" sz="1000" b="0" strike="noStrike" spc="-1">
                <a:solidFill>
                  <a:srgbClr val="595959"/>
                </a:solidFill>
                <a:latin typeface="Arial"/>
                <a:ea typeface="Arial"/>
              </a:rPr>
              <a:t>45</a:t>
            </a:fld>
            <a:endParaRPr lang="en-IN" sz="1000" b="0" strike="noStrike" spc="-1">
              <a:latin typeface="Times New Roman"/>
            </a:endParaRPr>
          </a:p>
        </p:txBody>
      </p:sp>
      <p:sp>
        <p:nvSpPr>
          <p:cNvPr id="296" name="CustomShape 3"/>
          <p:cNvSpPr/>
          <p:nvPr/>
        </p:nvSpPr>
        <p:spPr>
          <a:xfrm>
            <a:off x="932760" y="129816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Provide useful interconnection among </a:t>
            </a:r>
            <a:r>
              <a:rPr lang="en-US" sz="2800" b="0" u="sng" strike="noStrike" spc="-1">
                <a:solidFill>
                  <a:srgbClr val="000000"/>
                </a:solidFill>
                <a:uFillTx/>
                <a:latin typeface="Arial"/>
                <a:ea typeface="Arial"/>
              </a:rPr>
              <a:t>heterogeneous</a:t>
            </a:r>
            <a:r>
              <a:rPr lang="en-US" sz="2800" b="0" strike="noStrike" spc="-1">
                <a:solidFill>
                  <a:srgbClr val="000000"/>
                </a:solidFill>
                <a:latin typeface="Arial"/>
                <a:ea typeface="Arial"/>
              </a:rPr>
              <a:t> machines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Support independent administrative boundaries of control</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Multiplexing of expensive resources (hence packet switching)</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29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0816BE4-CA72-40B8-AAFF-828AE369EDDD}" type="slidenum">
              <a:rPr lang="en-US" sz="1000" b="0" strike="noStrike" spc="-1">
                <a:solidFill>
                  <a:srgbClr val="595959"/>
                </a:solidFill>
                <a:latin typeface="Arial"/>
                <a:ea typeface="Arial"/>
              </a:rPr>
              <a:t>46</a:t>
            </a:fld>
            <a:endParaRPr lang="en-IN" sz="1000" b="0" strike="noStrike" spc="-1">
              <a:latin typeface="Times New Roman"/>
            </a:endParaRPr>
          </a:p>
        </p:txBody>
      </p:sp>
      <p:sp>
        <p:nvSpPr>
          <p:cNvPr id="299" name="CustomShape 3"/>
          <p:cNvSpPr/>
          <p:nvPr/>
        </p:nvSpPr>
        <p:spPr>
          <a:xfrm>
            <a:off x="932760" y="112392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Internet Communication must continue despite loss of networks or gateways.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must support multiple types of communications service.</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architecture must accommodate a variety of networks.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architecture must permit distributed management of its resources.</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30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3B2D52AE-FC9E-403C-AC75-D3C7F841B069}" type="slidenum">
              <a:rPr lang="en-US" sz="1000" b="0" strike="noStrike" spc="-1">
                <a:solidFill>
                  <a:srgbClr val="595959"/>
                </a:solidFill>
                <a:latin typeface="Arial"/>
                <a:ea typeface="Arial"/>
              </a:rPr>
              <a:t>47</a:t>
            </a:fld>
            <a:endParaRPr lang="en-IN" sz="1000" b="0" strike="noStrike" spc="-1">
              <a:latin typeface="Times New Roman"/>
            </a:endParaRPr>
          </a:p>
        </p:txBody>
      </p:sp>
      <p:sp>
        <p:nvSpPr>
          <p:cNvPr id="302" name="CustomShape 3"/>
          <p:cNvSpPr/>
          <p:nvPr/>
        </p:nvSpPr>
        <p:spPr>
          <a:xfrm>
            <a:off x="795600" y="116208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nSpc>
                <a:spcPct val="100000"/>
              </a:lnSpc>
              <a:buClr>
                <a:srgbClr val="000000"/>
              </a:buClr>
              <a:buFont typeface="Arial"/>
              <a:buAutoNum type="arabicPeriod" startAt="5"/>
            </a:pPr>
            <a:r>
              <a:rPr lang="en-US" sz="2800" b="0" strike="noStrike" spc="-1">
                <a:solidFill>
                  <a:srgbClr val="000000"/>
                </a:solidFill>
                <a:latin typeface="Arial"/>
                <a:ea typeface="Arial"/>
              </a:rPr>
              <a:t>The Internet architecture must be cost effective.</a:t>
            </a:r>
            <a:endParaRPr lang="en-IN" sz="2800" b="0" strike="noStrike" spc="-1">
              <a:latin typeface="Arial"/>
            </a:endParaRPr>
          </a:p>
          <a:p>
            <a:pPr marL="343080" indent="-342720">
              <a:lnSpc>
                <a:spcPct val="100000"/>
              </a:lnSpc>
              <a:buClr>
                <a:srgbClr val="000000"/>
              </a:buClr>
              <a:buFont typeface="Arial"/>
              <a:buAutoNum type="arabicPeriod" startAt="5"/>
            </a:pPr>
            <a:r>
              <a:rPr lang="en-US" sz="2800" b="0" strike="noStrike" spc="-1">
                <a:solidFill>
                  <a:srgbClr val="000000"/>
                </a:solidFill>
                <a:latin typeface="Arial"/>
                <a:ea typeface="Arial"/>
              </a:rPr>
              <a:t>The Internet architecture must permit host attachment with a low level of effort.</a:t>
            </a:r>
            <a:endParaRPr lang="en-IN" sz="2800" b="0" strike="noStrike" spc="-1">
              <a:latin typeface="Arial"/>
            </a:endParaRPr>
          </a:p>
          <a:p>
            <a:pPr marL="343080" indent="-342720">
              <a:lnSpc>
                <a:spcPct val="100000"/>
              </a:lnSpc>
              <a:buClr>
                <a:srgbClr val="000000"/>
              </a:buClr>
              <a:buFont typeface="Arial"/>
              <a:buAutoNum type="arabicPeriod" startAt="5"/>
            </a:pPr>
            <a:r>
              <a:rPr lang="en-US" sz="2800" b="0" strike="noStrike" spc="-1">
                <a:solidFill>
                  <a:srgbClr val="000000"/>
                </a:solidFill>
                <a:latin typeface="Arial"/>
                <a:ea typeface="Arial"/>
              </a:rPr>
              <a:t>The resources used in the Internet architecture must be accountable.</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Core architectural Design</a:t>
            </a:r>
            <a:endParaRPr lang="en-IN" sz="4000" b="0" strike="noStrike" spc="-1">
              <a:solidFill>
                <a:srgbClr val="000000"/>
              </a:solidFill>
              <a:latin typeface="Arial"/>
            </a:endParaRPr>
          </a:p>
        </p:txBody>
      </p:sp>
      <p:sp>
        <p:nvSpPr>
          <p:cNvPr id="30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A05418C-E183-4ACC-99B4-226E5724F92B}" type="slidenum">
              <a:rPr lang="en-US" sz="1000" b="0" strike="noStrike" spc="-1">
                <a:solidFill>
                  <a:srgbClr val="595959"/>
                </a:solidFill>
                <a:latin typeface="Arial"/>
                <a:ea typeface="Arial"/>
              </a:rPr>
              <a:t>48</a:t>
            </a:fld>
            <a:endParaRPr lang="en-IN" sz="1000" b="0" strike="noStrike" spc="-1">
              <a:latin typeface="Times New Roman"/>
            </a:endParaRPr>
          </a:p>
        </p:txBody>
      </p:sp>
      <p:sp>
        <p:nvSpPr>
          <p:cNvPr id="305" name="CustomShape 3"/>
          <p:cNvSpPr/>
          <p:nvPr/>
        </p:nvSpPr>
        <p:spPr>
          <a:xfrm>
            <a:off x="786240" y="951840"/>
            <a:ext cx="7278120" cy="43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 Packet switching</a:t>
            </a:r>
            <a:endParaRPr lang="en-IN" sz="2800" b="0" strike="noStrike" spc="-1">
              <a:latin typeface="Arial"/>
            </a:endParaRPr>
          </a:p>
          <a:p>
            <a:pPr marL="937440" lvl="1" indent="-456840">
              <a:lnSpc>
                <a:spcPct val="100000"/>
              </a:lnSpc>
              <a:buClr>
                <a:srgbClr val="000000"/>
              </a:buClr>
              <a:buFont typeface="Arial"/>
              <a:buChar char="•"/>
            </a:pPr>
            <a:r>
              <a:rPr lang="en-US" sz="2800" b="0" strike="noStrike" spc="-1">
                <a:solidFill>
                  <a:srgbClr val="000000"/>
                </a:solidFill>
                <a:latin typeface="Arial"/>
                <a:ea typeface="Arial"/>
              </a:rPr>
              <a:t>Effective multiplexing</a:t>
            </a:r>
            <a:endParaRPr lang="en-IN" sz="2800" b="0" strike="noStrike" spc="-1">
              <a:latin typeface="Arial"/>
            </a:endParaRPr>
          </a:p>
          <a:p>
            <a:pPr marL="937440" lvl="1" indent="-456840">
              <a:lnSpc>
                <a:spcPct val="100000"/>
              </a:lnSpc>
              <a:buClr>
                <a:srgbClr val="000000"/>
              </a:buClr>
              <a:buFont typeface="Arial"/>
              <a:buChar char="•"/>
            </a:pPr>
            <a:r>
              <a:rPr lang="en-US" sz="2800" b="0" strike="noStrike" spc="-1">
                <a:solidFill>
                  <a:srgbClr val="000000"/>
                </a:solidFill>
                <a:latin typeface="Arial"/>
                <a:ea typeface="Arial"/>
              </a:rPr>
              <a:t>Ability to operate over a range of networks</a:t>
            </a:r>
            <a:endParaRPr lang="en-IN" sz="2800" b="0" strike="noStrike" spc="-1">
              <a:latin typeface="Arial"/>
            </a:endParaRPr>
          </a:p>
          <a:p>
            <a:pPr marL="937440" lvl="1" indent="-456840">
              <a:lnSpc>
                <a:spcPct val="100000"/>
              </a:lnSpc>
              <a:buClr>
                <a:srgbClr val="000000"/>
              </a:buClr>
              <a:buFont typeface="Arial"/>
              <a:buChar char="•"/>
            </a:pPr>
            <a:r>
              <a:rPr lang="en-US" sz="2800" b="0" strike="noStrike" spc="-1">
                <a:solidFill>
                  <a:srgbClr val="000000"/>
                </a:solidFill>
                <a:latin typeface="Arial"/>
                <a:ea typeface="Arial"/>
              </a:rPr>
              <a:t>Wider range of application</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Gateways (routers)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No flow state</a:t>
            </a:r>
            <a:endParaRPr lang="en-IN" sz="2800" b="0" strike="noStrike" spc="-1">
              <a:latin typeface="Arial"/>
            </a:endParaRPr>
          </a:p>
          <a:p>
            <a:pPr marL="846000" lvl="1" indent="-456840">
              <a:lnSpc>
                <a:spcPct val="100000"/>
              </a:lnSpc>
              <a:buClr>
                <a:srgbClr val="000000"/>
              </a:buClr>
              <a:buFont typeface="Arial"/>
              <a:buChar char="•"/>
            </a:pPr>
            <a:r>
              <a:rPr lang="en-US" sz="2800" b="0" strike="noStrike" spc="-1">
                <a:solidFill>
                  <a:srgbClr val="000000"/>
                </a:solidFill>
                <a:latin typeface="Arial"/>
                <a:ea typeface="Arial"/>
              </a:rPr>
              <a:t> tolerate failures</a:t>
            </a:r>
            <a:endParaRPr lang="en-IN" sz="2800" b="0" strike="noStrike" spc="-1">
              <a:latin typeface="Arial"/>
            </a:endParaRPr>
          </a:p>
          <a:p>
            <a:pPr marL="846000" lvl="1" indent="-456840">
              <a:lnSpc>
                <a:spcPct val="100000"/>
              </a:lnSpc>
              <a:buClr>
                <a:srgbClr val="000000"/>
              </a:buClr>
              <a:buFont typeface="Arial"/>
              <a:buChar char="•"/>
            </a:pPr>
            <a:r>
              <a:rPr lang="en-US" sz="2800" b="0" strike="noStrike" spc="-1">
                <a:solidFill>
                  <a:srgbClr val="000000"/>
                </a:solidFill>
                <a:latin typeface="Arial"/>
                <a:ea typeface="Arial"/>
              </a:rPr>
              <a:t>Minimal requirement on gateways</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6"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Core architectural Design</a:t>
            </a:r>
            <a:endParaRPr lang="en-IN" sz="4000" b="0" strike="noStrike" spc="-1">
              <a:solidFill>
                <a:srgbClr val="000000"/>
              </a:solidFill>
              <a:latin typeface="Arial"/>
            </a:endParaRPr>
          </a:p>
        </p:txBody>
      </p:sp>
      <p:sp>
        <p:nvSpPr>
          <p:cNvPr id="307"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BFE22CF-08A0-4031-B85B-3ED87A43DF28}" type="slidenum">
              <a:rPr lang="en-US" sz="1000" b="0" strike="noStrike" spc="-1">
                <a:solidFill>
                  <a:srgbClr val="595959"/>
                </a:solidFill>
                <a:latin typeface="Arial"/>
                <a:ea typeface="Arial"/>
              </a:rPr>
              <a:t>49</a:t>
            </a:fld>
            <a:endParaRPr lang="en-IN" sz="1000" b="0" strike="noStrike" spc="-1">
              <a:latin typeface="Times New Roman"/>
            </a:endParaRPr>
          </a:p>
        </p:txBody>
      </p:sp>
      <p:sp>
        <p:nvSpPr>
          <p:cNvPr id="308" name="CustomShape 3"/>
          <p:cNvSpPr/>
          <p:nvPr/>
        </p:nvSpPr>
        <p:spPr>
          <a:xfrm>
            <a:off x="795600" y="1162080"/>
            <a:ext cx="727812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nSpc>
                <a:spcPct val="100000"/>
              </a:lnSpc>
              <a:buClr>
                <a:srgbClr val="000000"/>
              </a:buClr>
              <a:buFont typeface="Arial"/>
              <a:buAutoNum type="arabicPeriod" startAt="4"/>
            </a:pPr>
            <a:r>
              <a:rPr lang="en-US" sz="2800" b="0" strike="noStrike" spc="-1">
                <a:solidFill>
                  <a:srgbClr val="000000"/>
                </a:solidFill>
                <a:latin typeface="Arial"/>
                <a:ea typeface="Arial"/>
              </a:rPr>
              <a:t>Co-location of flow state with end-points of flows (fate-sharing)</a:t>
            </a:r>
            <a:endParaRPr lang="en-IN" sz="2800" b="0" strike="noStrike" spc="-1">
              <a:latin typeface="Arial"/>
            </a:endParaRPr>
          </a:p>
          <a:p>
            <a:pPr marL="514440" indent="-514080">
              <a:lnSpc>
                <a:spcPct val="100000"/>
              </a:lnSpc>
              <a:buClr>
                <a:srgbClr val="000000"/>
              </a:buClr>
              <a:buFont typeface="Arial"/>
              <a:buAutoNum type="arabicPeriod" startAt="4"/>
            </a:pPr>
            <a:r>
              <a:rPr lang="en-US" sz="2800" b="0" strike="noStrike" spc="-1">
                <a:solidFill>
                  <a:srgbClr val="000000"/>
                </a:solidFill>
                <a:latin typeface="Arial"/>
                <a:ea typeface="Arial"/>
              </a:rPr>
              <a:t>No mechanism to report network failures</a:t>
            </a:r>
            <a:endParaRPr lang="en-IN" sz="2800" b="0" strike="noStrike" spc="-1">
              <a:latin typeface="Arial"/>
            </a:endParaRPr>
          </a:p>
          <a:p>
            <a:pPr marL="514440" indent="-514080">
              <a:lnSpc>
                <a:spcPct val="100000"/>
              </a:lnSpc>
              <a:buClr>
                <a:srgbClr val="000000"/>
              </a:buClr>
              <a:buFont typeface="Arial"/>
              <a:buAutoNum type="arabicPeriod" startAt="4"/>
            </a:pPr>
            <a:r>
              <a:rPr lang="en-US" sz="2800" b="0" strike="noStrike" spc="-1">
                <a:solidFill>
                  <a:srgbClr val="000000"/>
                </a:solidFill>
                <a:latin typeface="Arial"/>
                <a:ea typeface="Arial"/>
              </a:rPr>
              <a:t>Trust in the end-node</a:t>
            </a:r>
            <a:endParaRPr lang="en-IN" sz="2800" b="0" strike="noStrike" spc="-1">
              <a:latin typeface="Arial"/>
            </a:endParaRPr>
          </a:p>
          <a:p>
            <a:pPr marL="514440" indent="-514080">
              <a:lnSpc>
                <a:spcPct val="100000"/>
              </a:lnSpc>
              <a:buClr>
                <a:srgbClr val="000000"/>
              </a:buClr>
              <a:buFont typeface="Arial"/>
              <a:buAutoNum type="arabicPeriod" startAt="4"/>
            </a:pPr>
            <a:r>
              <a:rPr lang="en-US" sz="2800" b="0" strike="noStrike" spc="-1">
                <a:solidFill>
                  <a:srgbClr val="000000"/>
                </a:solidFill>
                <a:latin typeface="Arial"/>
                <a:ea typeface="Arial"/>
              </a:rPr>
              <a:t>Minimum assumptions about service functions and performance (“best effort”)</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1828800"/>
            <a:ext cx="8520120" cy="2052360"/>
          </a:xfrm>
          <a:prstGeom prst="rect">
            <a:avLst/>
          </a:prstGeom>
          <a:noFill/>
          <a:ln>
            <a:noFill/>
          </a:ln>
        </p:spPr>
        <p:txBody>
          <a:bodyPr tIns="91440" bIns="91440" anchor="b">
            <a:normAutofit fontScale="77500" lnSpcReduction="20000"/>
          </a:bodyPr>
          <a:lstStyle/>
          <a:p>
            <a:pPr algn="ctr">
              <a:lnSpc>
                <a:spcPct val="100000"/>
              </a:lnSpc>
              <a:tabLst>
                <a:tab pos="0" algn="l"/>
              </a:tabLst>
            </a:pPr>
            <a:r>
              <a:rPr lang="en-US" sz="9600" b="0" strike="noStrike" spc="-1" dirty="0">
                <a:solidFill>
                  <a:srgbClr val="000000"/>
                </a:solidFill>
                <a:latin typeface="Arial"/>
                <a:ea typeface="Arial"/>
              </a:rPr>
              <a:t>Why are </a:t>
            </a:r>
            <a:r>
              <a:rPr dirty="0"/>
              <a:t/>
            </a:r>
            <a:br>
              <a:rPr dirty="0"/>
            </a:br>
            <a:r>
              <a:rPr lang="en-US" sz="9600" b="0" strike="noStrike" spc="-1" dirty="0">
                <a:solidFill>
                  <a:srgbClr val="000000"/>
                </a:solidFill>
                <a:latin typeface="Arial"/>
                <a:ea typeface="Arial"/>
              </a:rPr>
              <a:t>you here?</a:t>
            </a:r>
            <a:endParaRPr lang="en-IN" sz="9600" b="0" strike="noStrike" spc="-1" dirty="0">
              <a:solidFill>
                <a:srgbClr val="000000"/>
              </a:solidFill>
              <a:latin typeface="Arial"/>
            </a:endParaRPr>
          </a:p>
        </p:txBody>
      </p:sp>
      <p:sp>
        <p:nvSpPr>
          <p:cNvPr id="12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3E9F527-E74A-425D-B881-D697C7DC2BA1}" type="slidenum">
              <a:rPr lang="en-US" sz="1000" b="0" strike="noStrike" spc="-1">
                <a:solidFill>
                  <a:srgbClr val="595959"/>
                </a:solidFill>
                <a:latin typeface="Arial"/>
                <a:ea typeface="Arial"/>
              </a:rPr>
              <a:t>5</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311760" y="2271240"/>
            <a:ext cx="8520120" cy="2052360"/>
          </a:xfrm>
          <a:prstGeom prst="rect">
            <a:avLst/>
          </a:prstGeom>
          <a:noFill/>
          <a:ln>
            <a:noFill/>
          </a:ln>
        </p:spPr>
        <p:txBody>
          <a:bodyPr tIns="91440" bIns="91440" anchor="b">
            <a:noAutofit/>
          </a:bodyPr>
          <a:lstStyle/>
          <a:p>
            <a:pPr algn="ctr">
              <a:lnSpc>
                <a:spcPct val="100000"/>
              </a:lnSpc>
              <a:tabLst>
                <a:tab pos="0" algn="l"/>
              </a:tabLst>
            </a:pPr>
            <a:r>
              <a:rPr lang="en-US" sz="7200" b="1" strike="noStrike" spc="-1">
                <a:solidFill>
                  <a:srgbClr val="000000"/>
                </a:solidFill>
                <a:latin typeface="Arial"/>
                <a:ea typeface="Arial"/>
              </a:rPr>
              <a:t>Computer Science is the study of abstractions</a:t>
            </a:r>
            <a:endParaRPr lang="en-IN" sz="7200" b="0" strike="noStrike" spc="-1">
              <a:solidFill>
                <a:srgbClr val="000000"/>
              </a:solidFill>
              <a:latin typeface="Arial"/>
            </a:endParaRPr>
          </a:p>
        </p:txBody>
      </p:sp>
      <p:sp>
        <p:nvSpPr>
          <p:cNvPr id="310"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164A82A-26C6-43F7-814F-4CBF51F464C0}" type="slidenum">
              <a:rPr lang="en-US" sz="1000" b="0" strike="noStrike" spc="-1">
                <a:solidFill>
                  <a:srgbClr val="595959"/>
                </a:solidFill>
                <a:latin typeface="Arial"/>
                <a:ea typeface="Arial"/>
              </a:rPr>
              <a:t>50</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325080" y="426600"/>
            <a:ext cx="8493480" cy="98712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Protocol Layer Abstraction</a:t>
            </a:r>
            <a:endParaRPr lang="en-IN" sz="4000" b="0" strike="noStrike" spc="-1">
              <a:solidFill>
                <a:srgbClr val="000000"/>
              </a:solidFill>
              <a:latin typeface="Arial"/>
            </a:endParaRPr>
          </a:p>
        </p:txBody>
      </p:sp>
      <p:sp>
        <p:nvSpPr>
          <p:cNvPr id="31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2AAA662-5153-4F71-B895-7A1AF6C3A707}" type="slidenum">
              <a:rPr lang="en-US" sz="1000" b="0" strike="noStrike" spc="-1">
                <a:solidFill>
                  <a:srgbClr val="595959"/>
                </a:solidFill>
                <a:latin typeface="Arial"/>
                <a:ea typeface="Arial"/>
              </a:rPr>
              <a:t>51</a:t>
            </a:fld>
            <a:endParaRPr lang="en-IN" sz="1000" b="0" strike="noStrike" spc="-1">
              <a:latin typeface="Times New Roman"/>
            </a:endParaRPr>
          </a:p>
        </p:txBody>
      </p:sp>
      <p:pic>
        <p:nvPicPr>
          <p:cNvPr id="313" name="Picture 2" descr="OSI Model: The 7 Layers of Network Architecture – BMC Software | Blogs"/>
          <p:cNvPicPr/>
          <p:nvPr/>
        </p:nvPicPr>
        <p:blipFill>
          <a:blip r:embed="rId2"/>
          <a:stretch/>
        </p:blipFill>
        <p:spPr>
          <a:xfrm>
            <a:off x="4230360" y="1388520"/>
            <a:ext cx="4110840" cy="2946600"/>
          </a:xfrm>
          <a:prstGeom prst="rect">
            <a:avLst/>
          </a:prstGeom>
          <a:ln>
            <a:noFill/>
          </a:ln>
        </p:spPr>
      </p:pic>
      <p:sp>
        <p:nvSpPr>
          <p:cNvPr id="314" name="CustomShape 3"/>
          <p:cNvSpPr/>
          <p:nvPr/>
        </p:nvSpPr>
        <p:spPr>
          <a:xfrm>
            <a:off x="3999960" y="4370760"/>
            <a:ext cx="45716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SG" sz="1400" b="0" u="sng" strike="noStrike" spc="-1">
                <a:solidFill>
                  <a:srgbClr val="0097A7"/>
                </a:solidFill>
                <a:uFillTx/>
                <a:latin typeface="Arial"/>
                <a:ea typeface="Arial"/>
                <a:hlinkClick r:id="rId3"/>
              </a:rPr>
              <a:t>https://www.bmc.com/blogs/osi-model-7-layers/</a:t>
            </a:r>
            <a:endParaRPr lang="en-IN" sz="1400" b="0" strike="noStrike" spc="-1">
              <a:latin typeface="Arial"/>
            </a:endParaRPr>
          </a:p>
        </p:txBody>
      </p:sp>
      <p:sp>
        <p:nvSpPr>
          <p:cNvPr id="315" name="CustomShape 4"/>
          <p:cNvSpPr/>
          <p:nvPr/>
        </p:nvSpPr>
        <p:spPr>
          <a:xfrm>
            <a:off x="705960" y="331992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Physical</a:t>
            </a:r>
            <a:endParaRPr lang="en-IN" sz="2800" b="0" strike="noStrike" spc="-1">
              <a:latin typeface="Arial"/>
            </a:endParaRPr>
          </a:p>
        </p:txBody>
      </p:sp>
      <p:sp>
        <p:nvSpPr>
          <p:cNvPr id="316" name="CustomShape 5"/>
          <p:cNvSpPr/>
          <p:nvPr/>
        </p:nvSpPr>
        <p:spPr>
          <a:xfrm>
            <a:off x="705960" y="279648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Network</a:t>
            </a:r>
            <a:endParaRPr lang="en-IN" sz="2800" b="0" strike="noStrike" spc="-1">
              <a:latin typeface="Arial"/>
            </a:endParaRPr>
          </a:p>
        </p:txBody>
      </p:sp>
      <p:sp>
        <p:nvSpPr>
          <p:cNvPr id="317" name="CustomShape 6"/>
          <p:cNvSpPr/>
          <p:nvPr/>
        </p:nvSpPr>
        <p:spPr>
          <a:xfrm>
            <a:off x="705960" y="227340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Transport</a:t>
            </a:r>
            <a:endParaRPr lang="en-IN" sz="2800" b="0" strike="noStrike" spc="-1">
              <a:latin typeface="Arial"/>
            </a:endParaRPr>
          </a:p>
        </p:txBody>
      </p:sp>
      <p:sp>
        <p:nvSpPr>
          <p:cNvPr id="318" name="CustomShape 7"/>
          <p:cNvSpPr/>
          <p:nvPr/>
        </p:nvSpPr>
        <p:spPr>
          <a:xfrm>
            <a:off x="705960" y="175032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Application</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325080" y="426600"/>
            <a:ext cx="8493480" cy="98712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Protocol Layer Abstraction</a:t>
            </a:r>
            <a:endParaRPr lang="en-IN" sz="4000" b="0" strike="noStrike" spc="-1">
              <a:solidFill>
                <a:srgbClr val="000000"/>
              </a:solidFill>
              <a:latin typeface="Arial"/>
            </a:endParaRPr>
          </a:p>
        </p:txBody>
      </p:sp>
      <p:sp>
        <p:nvSpPr>
          <p:cNvPr id="320"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D1E9231-0E93-4060-94F2-D85A170F01C6}" type="slidenum">
              <a:rPr lang="en-US" sz="1000" b="0" strike="noStrike" spc="-1">
                <a:solidFill>
                  <a:srgbClr val="595959"/>
                </a:solidFill>
                <a:latin typeface="Arial"/>
                <a:ea typeface="Arial"/>
              </a:rPr>
              <a:t>52</a:t>
            </a:fld>
            <a:endParaRPr lang="en-IN" sz="1000" b="0" strike="noStrike" spc="-1">
              <a:latin typeface="Times New Roman"/>
            </a:endParaRPr>
          </a:p>
        </p:txBody>
      </p:sp>
      <p:sp>
        <p:nvSpPr>
          <p:cNvPr id="321" name="CustomShape 3"/>
          <p:cNvSpPr/>
          <p:nvPr/>
        </p:nvSpPr>
        <p:spPr>
          <a:xfrm>
            <a:off x="4344480" y="1636200"/>
            <a:ext cx="3616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Key Principle: </a:t>
            </a:r>
            <a:endParaRPr lang="en-IN" sz="2800" b="0" strike="noStrike" spc="-1">
              <a:latin typeface="Arial"/>
            </a:endParaRPr>
          </a:p>
        </p:txBody>
      </p:sp>
      <p:sp>
        <p:nvSpPr>
          <p:cNvPr id="322" name="CustomShape 4"/>
          <p:cNvSpPr/>
          <p:nvPr/>
        </p:nvSpPr>
        <p:spPr>
          <a:xfrm>
            <a:off x="4344480" y="2421360"/>
            <a:ext cx="361656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Each layer interacts only with the layer above and below</a:t>
            </a:r>
            <a:endParaRPr lang="en-IN" sz="2800" b="0" strike="noStrike" spc="-1">
              <a:latin typeface="Arial"/>
            </a:endParaRPr>
          </a:p>
        </p:txBody>
      </p:sp>
      <p:sp>
        <p:nvSpPr>
          <p:cNvPr id="323" name="CustomShape 5"/>
          <p:cNvSpPr/>
          <p:nvPr/>
        </p:nvSpPr>
        <p:spPr>
          <a:xfrm>
            <a:off x="4344480" y="4067640"/>
            <a:ext cx="3616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Add/strip headers</a:t>
            </a:r>
            <a:endParaRPr lang="en-IN" sz="2800" b="0" strike="noStrike" spc="-1">
              <a:latin typeface="Arial"/>
            </a:endParaRPr>
          </a:p>
        </p:txBody>
      </p:sp>
      <p:sp>
        <p:nvSpPr>
          <p:cNvPr id="324" name="CustomShape 6"/>
          <p:cNvSpPr/>
          <p:nvPr/>
        </p:nvSpPr>
        <p:spPr>
          <a:xfrm>
            <a:off x="705960" y="331992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Physical</a:t>
            </a:r>
            <a:endParaRPr lang="en-IN" sz="2800" b="0" strike="noStrike" spc="-1">
              <a:latin typeface="Arial"/>
            </a:endParaRPr>
          </a:p>
        </p:txBody>
      </p:sp>
      <p:sp>
        <p:nvSpPr>
          <p:cNvPr id="325" name="CustomShape 7"/>
          <p:cNvSpPr/>
          <p:nvPr/>
        </p:nvSpPr>
        <p:spPr>
          <a:xfrm>
            <a:off x="705960" y="279648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Network</a:t>
            </a:r>
            <a:endParaRPr lang="en-IN" sz="2800" b="0" strike="noStrike" spc="-1">
              <a:latin typeface="Arial"/>
            </a:endParaRPr>
          </a:p>
        </p:txBody>
      </p:sp>
      <p:sp>
        <p:nvSpPr>
          <p:cNvPr id="326" name="CustomShape 8"/>
          <p:cNvSpPr/>
          <p:nvPr/>
        </p:nvSpPr>
        <p:spPr>
          <a:xfrm>
            <a:off x="705960" y="227340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Transport</a:t>
            </a:r>
            <a:endParaRPr lang="en-IN" sz="2800" b="0" strike="noStrike" spc="-1">
              <a:latin typeface="Arial"/>
            </a:endParaRPr>
          </a:p>
        </p:txBody>
      </p:sp>
      <p:sp>
        <p:nvSpPr>
          <p:cNvPr id="327" name="CustomShape 9"/>
          <p:cNvSpPr/>
          <p:nvPr/>
        </p:nvSpPr>
        <p:spPr>
          <a:xfrm>
            <a:off x="705960" y="1750320"/>
            <a:ext cx="3044880" cy="51696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Application</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325080" y="51588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Core Principles &amp; Design Decisions</a:t>
            </a:r>
            <a:endParaRPr lang="en-IN" sz="4000" b="0" strike="noStrike" spc="-1">
              <a:solidFill>
                <a:srgbClr val="000000"/>
              </a:solidFill>
              <a:latin typeface="Arial"/>
            </a:endParaRPr>
          </a:p>
        </p:txBody>
      </p:sp>
      <p:sp>
        <p:nvSpPr>
          <p:cNvPr id="32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909E897-CD9F-4811-A3B0-2B584FDEF8B1}" type="slidenum">
              <a:rPr lang="en-US" sz="1000" b="0" strike="noStrike" spc="-1">
                <a:solidFill>
                  <a:srgbClr val="595959"/>
                </a:solidFill>
                <a:latin typeface="Arial"/>
                <a:ea typeface="Arial"/>
              </a:rPr>
              <a:t>53</a:t>
            </a:fld>
            <a:endParaRPr lang="en-IN" sz="1000" b="0" strike="noStrike" spc="-1">
              <a:latin typeface="Times New Roman"/>
            </a:endParaRPr>
          </a:p>
        </p:txBody>
      </p:sp>
      <p:sp>
        <p:nvSpPr>
          <p:cNvPr id="330" name="CustomShape 3"/>
          <p:cNvSpPr/>
          <p:nvPr/>
        </p:nvSpPr>
        <p:spPr>
          <a:xfrm>
            <a:off x="932760" y="1668240"/>
            <a:ext cx="7278120" cy="368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3600" b="0" strike="noStrike" spc="-1">
                <a:solidFill>
                  <a:srgbClr val="000000"/>
                </a:solidFill>
                <a:latin typeface="Arial"/>
                <a:ea typeface="Arial"/>
              </a:rPr>
              <a:t>Provide useful interconnection among </a:t>
            </a:r>
            <a:r>
              <a:rPr lang="en-US" sz="3600" b="0" u="sng" strike="noStrike" spc="-1">
                <a:solidFill>
                  <a:srgbClr val="000000"/>
                </a:solidFill>
                <a:uFillTx/>
                <a:latin typeface="Arial"/>
                <a:ea typeface="Arial"/>
              </a:rPr>
              <a:t>heterogeneous</a:t>
            </a:r>
            <a:r>
              <a:rPr lang="en-US" sz="3600" b="0" strike="noStrike" spc="-1">
                <a:solidFill>
                  <a:srgbClr val="000000"/>
                </a:solidFill>
                <a:latin typeface="Arial"/>
                <a:ea typeface="Arial"/>
              </a:rPr>
              <a:t> machines</a:t>
            </a:r>
            <a:endParaRPr lang="en-IN" sz="3600" b="0" strike="noStrike" spc="-1">
              <a:latin typeface="Arial"/>
            </a:endParaRPr>
          </a:p>
          <a:p>
            <a:pPr marL="343080" indent="-342720">
              <a:lnSpc>
                <a:spcPct val="100000"/>
              </a:lnSpc>
              <a:buClr>
                <a:srgbClr val="000000"/>
              </a:buClr>
              <a:buFont typeface="Arial"/>
              <a:buAutoNum type="arabicPeriod"/>
            </a:pPr>
            <a:r>
              <a:rPr lang="en-US" sz="3600" b="0" strike="noStrike" spc="-1">
                <a:solidFill>
                  <a:srgbClr val="000000"/>
                </a:solidFill>
                <a:latin typeface="Arial"/>
                <a:ea typeface="Arial"/>
              </a:rPr>
              <a:t>Support independent administrative boundaries of control </a:t>
            </a:r>
            <a:endParaRPr lang="en-IN" sz="3600" b="0" strike="noStrike" spc="-1">
              <a:latin typeface="Arial"/>
            </a:endParaRPr>
          </a:p>
          <a:p>
            <a:pPr>
              <a:lnSpc>
                <a:spcPct val="100000"/>
              </a:lnSpc>
            </a:pPr>
            <a:endParaRPr lang="en-IN" sz="3600" b="0" strike="noStrike" spc="-1">
              <a:latin typeface="Arial"/>
            </a:endParaRPr>
          </a:p>
          <a:p>
            <a:pPr>
              <a:lnSpc>
                <a:spcPct val="100000"/>
              </a:lnSpc>
            </a:pP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325080" y="426600"/>
            <a:ext cx="8493480" cy="98712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Hourglass Model</a:t>
            </a:r>
            <a:endParaRPr lang="en-IN" sz="4000" b="0" strike="noStrike" spc="-1">
              <a:solidFill>
                <a:srgbClr val="000000"/>
              </a:solidFill>
              <a:latin typeface="Arial"/>
            </a:endParaRPr>
          </a:p>
        </p:txBody>
      </p:sp>
      <p:sp>
        <p:nvSpPr>
          <p:cNvPr id="33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9B90100D-6D07-4F76-9BD9-559A6460597E}" type="slidenum">
              <a:rPr lang="en-US" sz="1000" b="0" strike="noStrike" spc="-1">
                <a:solidFill>
                  <a:srgbClr val="595959"/>
                </a:solidFill>
                <a:latin typeface="Arial"/>
                <a:ea typeface="Arial"/>
              </a:rPr>
              <a:t>54</a:t>
            </a:fld>
            <a:endParaRPr lang="en-IN" sz="1000" b="0" strike="noStrike" spc="-1">
              <a:latin typeface="Times New Roman"/>
            </a:endParaRPr>
          </a:p>
        </p:txBody>
      </p:sp>
      <p:sp>
        <p:nvSpPr>
          <p:cNvPr id="333" name="CustomShape 3"/>
          <p:cNvSpPr/>
          <p:nvPr/>
        </p:nvSpPr>
        <p:spPr>
          <a:xfrm>
            <a:off x="4161600" y="1784160"/>
            <a:ext cx="3616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Key Principle: </a:t>
            </a:r>
            <a:endParaRPr lang="en-IN" sz="2800" b="0" strike="noStrike" spc="-1">
              <a:latin typeface="Arial"/>
            </a:endParaRPr>
          </a:p>
        </p:txBody>
      </p:sp>
      <p:sp>
        <p:nvSpPr>
          <p:cNvPr id="334" name="CustomShape 4"/>
          <p:cNvSpPr/>
          <p:nvPr/>
        </p:nvSpPr>
        <p:spPr>
          <a:xfrm>
            <a:off x="4161600" y="2571840"/>
            <a:ext cx="361656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0" strike="noStrike" spc="-1">
                <a:solidFill>
                  <a:srgbClr val="000000"/>
                </a:solidFill>
                <a:latin typeface="Arial"/>
                <a:ea typeface="Arial"/>
              </a:rPr>
              <a:t>Allows </a:t>
            </a:r>
            <a:r>
              <a:t/>
            </a:r>
            <a:br/>
            <a:r>
              <a:rPr lang="en-US" sz="4000" b="0" strike="noStrike" spc="-1">
                <a:solidFill>
                  <a:srgbClr val="000000"/>
                </a:solidFill>
                <a:latin typeface="Arial"/>
                <a:ea typeface="Arial"/>
              </a:rPr>
              <a:t>interoperability</a:t>
            </a:r>
            <a:endParaRPr lang="en-IN" sz="4000" b="0" strike="noStrike" spc="-1">
              <a:latin typeface="Arial"/>
            </a:endParaRPr>
          </a:p>
        </p:txBody>
      </p:sp>
      <p:pic>
        <p:nvPicPr>
          <p:cNvPr id="335" name="Picture 2"/>
          <p:cNvPicPr/>
          <p:nvPr/>
        </p:nvPicPr>
        <p:blipFill>
          <a:blip r:embed="rId2"/>
          <a:stretch/>
        </p:blipFill>
        <p:spPr>
          <a:xfrm>
            <a:off x="1488240" y="1636200"/>
            <a:ext cx="2403000" cy="2775600"/>
          </a:xfrm>
          <a:prstGeom prst="rect">
            <a:avLst/>
          </a:prstGeom>
          <a:ln>
            <a:noFill/>
          </a:ln>
        </p:spPr>
      </p:pic>
      <p:sp>
        <p:nvSpPr>
          <p:cNvPr id="336" name="CustomShape 5"/>
          <p:cNvSpPr/>
          <p:nvPr/>
        </p:nvSpPr>
        <p:spPr>
          <a:xfrm flipH="1">
            <a:off x="2855160" y="3024360"/>
            <a:ext cx="1853640" cy="360"/>
          </a:xfrm>
          <a:custGeom>
            <a:avLst/>
            <a:gdLst/>
            <a:ahLst/>
            <a:cxnLst/>
            <a:rect l="l" t="t" r="r" b="b"/>
            <a:pathLst>
              <a:path w="21600" h="21600">
                <a:moveTo>
                  <a:pt x="0" y="0"/>
                </a:moveTo>
                <a:lnTo>
                  <a:pt x="21600" y="21600"/>
                </a:lnTo>
              </a:path>
            </a:pathLst>
          </a:custGeom>
          <a:noFill/>
          <a:ln w="633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337" name="CustomShape 6"/>
          <p:cNvSpPr/>
          <p:nvPr/>
        </p:nvSpPr>
        <p:spPr>
          <a:xfrm>
            <a:off x="3891600" y="4076640"/>
            <a:ext cx="47714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0000"/>
                </a:solidFill>
                <a:latin typeface="Arial"/>
                <a:ea typeface="Arial"/>
              </a:rPr>
              <a:t>Cost of the hourglass model?</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34"/>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36"/>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325080" y="5252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Core Principles &amp; Design Decisions</a:t>
            </a:r>
            <a:endParaRPr lang="en-IN" sz="4000" b="0" strike="noStrike" spc="-1">
              <a:solidFill>
                <a:srgbClr val="000000"/>
              </a:solidFill>
              <a:latin typeface="Arial"/>
            </a:endParaRPr>
          </a:p>
        </p:txBody>
      </p:sp>
      <p:sp>
        <p:nvSpPr>
          <p:cNvPr id="33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0631169-B3A2-4454-853A-BE7E89FF7499}" type="slidenum">
              <a:rPr lang="en-US" sz="1000" b="0" strike="noStrike" spc="-1">
                <a:solidFill>
                  <a:srgbClr val="595959"/>
                </a:solidFill>
                <a:latin typeface="Arial"/>
                <a:ea typeface="Arial"/>
              </a:rPr>
              <a:t>55</a:t>
            </a:fld>
            <a:endParaRPr lang="en-IN" sz="1000" b="0" strike="noStrike" spc="-1">
              <a:latin typeface="Times New Roman"/>
            </a:endParaRPr>
          </a:p>
        </p:txBody>
      </p:sp>
      <p:sp>
        <p:nvSpPr>
          <p:cNvPr id="340" name="CustomShape 3"/>
          <p:cNvSpPr/>
          <p:nvPr/>
        </p:nvSpPr>
        <p:spPr>
          <a:xfrm>
            <a:off x="932760" y="1448280"/>
            <a:ext cx="727812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000000"/>
                </a:solidFill>
                <a:latin typeface="Arial"/>
                <a:ea typeface="Arial"/>
              </a:rPr>
              <a:t>3. Multiplexing of expensive resources</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
        <p:nvSpPr>
          <p:cNvPr id="341" name="CustomShape 4"/>
          <p:cNvSpPr/>
          <p:nvPr/>
        </p:nvSpPr>
        <p:spPr>
          <a:xfrm>
            <a:off x="1132920" y="2197800"/>
            <a:ext cx="674568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a:solidFill>
                  <a:srgbClr val="000000"/>
                </a:solidFill>
                <a:latin typeface="Arial"/>
                <a:ea typeface="Arial"/>
              </a:rPr>
              <a:t>Packet Switching </a:t>
            </a:r>
            <a:r>
              <a:t/>
            </a:r>
            <a:br/>
            <a:r>
              <a:rPr lang="en-US" sz="4800" b="1" strike="noStrike" spc="-1">
                <a:solidFill>
                  <a:srgbClr val="000000"/>
                </a:solidFill>
                <a:latin typeface="Arial"/>
                <a:ea typeface="Arial"/>
              </a:rPr>
              <a:t>vs </a:t>
            </a:r>
            <a:r>
              <a:t/>
            </a:r>
            <a:br/>
            <a:r>
              <a:rPr lang="en-US" sz="4800" b="1" strike="noStrike" spc="-1">
                <a:solidFill>
                  <a:srgbClr val="000000"/>
                </a:solidFill>
                <a:latin typeface="Arial"/>
                <a:ea typeface="Arial"/>
              </a:rPr>
              <a:t>Circuit Switching </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325080" y="35640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343"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CE92CF2A-3898-4266-AC08-310BD1FAE45C}" type="slidenum">
              <a:rPr lang="en-US" sz="1000" b="0" strike="noStrike" spc="-1">
                <a:solidFill>
                  <a:srgbClr val="595959"/>
                </a:solidFill>
                <a:latin typeface="Arial"/>
                <a:ea typeface="Arial"/>
              </a:rPr>
              <a:t>56</a:t>
            </a:fld>
            <a:endParaRPr lang="en-IN" sz="1000" b="0" strike="noStrike" spc="-1">
              <a:latin typeface="Times New Roman"/>
            </a:endParaRPr>
          </a:p>
        </p:txBody>
      </p:sp>
      <p:sp>
        <p:nvSpPr>
          <p:cNvPr id="344" name="CustomShape 3"/>
          <p:cNvSpPr/>
          <p:nvPr/>
        </p:nvSpPr>
        <p:spPr>
          <a:xfrm>
            <a:off x="932760" y="1320840"/>
            <a:ext cx="72781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gn="ctr">
              <a:lnSpc>
                <a:spcPct val="100000"/>
              </a:lnSpc>
              <a:buClr>
                <a:srgbClr val="000000"/>
              </a:buClr>
              <a:buFont typeface="Arial"/>
              <a:buAutoNum type="arabicPeriod"/>
            </a:pPr>
            <a:r>
              <a:rPr lang="en-US" sz="2800" b="0" strike="noStrike" spc="-1">
                <a:solidFill>
                  <a:srgbClr val="000000"/>
                </a:solidFill>
                <a:latin typeface="Arial"/>
                <a:ea typeface="Arial"/>
              </a:rPr>
              <a:t>Internet Communication must continue despite loss of networks or gateways. </a:t>
            </a:r>
            <a:endParaRPr lang="en-IN" sz="2800" b="0" strike="noStrike" spc="-1">
              <a:latin typeface="Arial"/>
            </a:endParaRPr>
          </a:p>
        </p:txBody>
      </p:sp>
      <p:sp>
        <p:nvSpPr>
          <p:cNvPr id="345" name="CustomShape 4"/>
          <p:cNvSpPr/>
          <p:nvPr/>
        </p:nvSpPr>
        <p:spPr>
          <a:xfrm>
            <a:off x="1167840" y="3101760"/>
            <a:ext cx="27183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State</a:t>
            </a:r>
            <a:endParaRPr lang="en-IN" sz="4800" b="0" strike="noStrike" spc="-1">
              <a:latin typeface="Arial"/>
            </a:endParaRPr>
          </a:p>
        </p:txBody>
      </p:sp>
      <p:sp>
        <p:nvSpPr>
          <p:cNvPr id="346" name="CustomShape 5"/>
          <p:cNvSpPr/>
          <p:nvPr/>
        </p:nvSpPr>
        <p:spPr>
          <a:xfrm>
            <a:off x="5164200" y="2482200"/>
            <a:ext cx="291924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Recovery from failures</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311760" y="519120"/>
            <a:ext cx="8520120" cy="2052360"/>
          </a:xfrm>
          <a:prstGeom prst="rect">
            <a:avLst/>
          </a:prstGeom>
          <a:noFill/>
          <a:ln>
            <a:noFill/>
          </a:ln>
        </p:spPr>
        <p:txBody>
          <a:bodyPr tIns="91440" bIns="91440" anchor="b">
            <a:noAutofit/>
          </a:bodyPr>
          <a:lstStyle/>
          <a:p>
            <a:pPr algn="ctr">
              <a:lnSpc>
                <a:spcPct val="100000"/>
              </a:lnSpc>
              <a:tabLst>
                <a:tab pos="0" algn="l"/>
              </a:tabLst>
            </a:pPr>
            <a:r>
              <a:rPr lang="en-US" sz="7200" b="0" strike="noStrike" spc="-1">
                <a:solidFill>
                  <a:srgbClr val="000000"/>
                </a:solidFill>
                <a:latin typeface="Arial"/>
                <a:ea typeface="Arial"/>
              </a:rPr>
              <a:t>Where is the </a:t>
            </a:r>
            <a:r>
              <a:t/>
            </a:r>
            <a:br/>
            <a:r>
              <a:rPr lang="en-US" sz="7200" b="0" strike="noStrike" spc="-1">
                <a:solidFill>
                  <a:srgbClr val="000000"/>
                </a:solidFill>
                <a:latin typeface="Arial"/>
                <a:ea typeface="Arial"/>
              </a:rPr>
              <a:t>state kept? </a:t>
            </a:r>
            <a:endParaRPr lang="en-IN" sz="7200" b="0" strike="noStrike" spc="-1">
              <a:solidFill>
                <a:srgbClr val="000000"/>
              </a:solidFill>
              <a:latin typeface="Arial"/>
            </a:endParaRPr>
          </a:p>
        </p:txBody>
      </p:sp>
      <p:sp>
        <p:nvSpPr>
          <p:cNvPr id="348" name="CustomShape 2"/>
          <p:cNvSpPr/>
          <p:nvPr/>
        </p:nvSpPr>
        <p:spPr>
          <a:xfrm>
            <a:off x="650880" y="2864880"/>
            <a:ext cx="372060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In-network</a:t>
            </a:r>
            <a:endParaRPr lang="en-IN" sz="4800" b="0" strike="noStrike" spc="-1">
              <a:latin typeface="Arial"/>
            </a:endParaRPr>
          </a:p>
        </p:txBody>
      </p:sp>
      <p:sp>
        <p:nvSpPr>
          <p:cNvPr id="349" name="CustomShape 3"/>
          <p:cNvSpPr/>
          <p:nvPr/>
        </p:nvSpPr>
        <p:spPr>
          <a:xfrm>
            <a:off x="4979520" y="2864880"/>
            <a:ext cx="323460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End-hosts</a:t>
            </a:r>
            <a:endParaRPr lang="en-IN" sz="4800" b="0" strike="noStrike" spc="-1">
              <a:latin typeface="Arial"/>
            </a:endParaRPr>
          </a:p>
        </p:txBody>
      </p:sp>
      <p:sp>
        <p:nvSpPr>
          <p:cNvPr id="350" name="CustomShape 4"/>
          <p:cNvSpPr/>
          <p:nvPr/>
        </p:nvSpPr>
        <p:spPr>
          <a:xfrm>
            <a:off x="2286000" y="4199760"/>
            <a:ext cx="4571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09480" indent="-609120" algn="ctr">
              <a:lnSpc>
                <a:spcPct val="80000"/>
              </a:lnSpc>
              <a:tabLst>
                <a:tab pos="0" algn="l"/>
              </a:tabLst>
            </a:pPr>
            <a:r>
              <a:rPr lang="en-US" sz="2800" b="0" strike="noStrike" spc="-1">
                <a:solidFill>
                  <a:srgbClr val="000000"/>
                </a:solidFill>
                <a:latin typeface="Arial"/>
                <a:ea typeface="Arial"/>
              </a:rPr>
              <a:t>Which one is preferred?</a:t>
            </a:r>
            <a:endParaRPr lang="en-IN" sz="2800" b="0" strike="noStrike" spc="-1">
              <a:latin typeface="Arial"/>
            </a:endParaRPr>
          </a:p>
        </p:txBody>
      </p:sp>
      <p:sp>
        <p:nvSpPr>
          <p:cNvPr id="351" name="TextShape 5"/>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929A5F3-42D2-43F7-B5BC-2C7A0206DAA1}" type="slidenum">
              <a:rPr lang="en-US" sz="1000" b="0" strike="noStrike" spc="-1">
                <a:solidFill>
                  <a:srgbClr val="595959"/>
                </a:solidFill>
                <a:latin typeface="Arial"/>
                <a:ea typeface="Arial"/>
              </a:rPr>
              <a:t>57</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325080" y="357120"/>
            <a:ext cx="8493480" cy="986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353"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0B1E71E9-016A-4C50-8D23-DE9D307CFB86}" type="slidenum">
              <a:rPr lang="en-US" sz="1000" b="0" strike="noStrike" spc="-1">
                <a:solidFill>
                  <a:srgbClr val="595959"/>
                </a:solidFill>
                <a:latin typeface="Arial"/>
                <a:ea typeface="Arial"/>
              </a:rPr>
              <a:t>58</a:t>
            </a:fld>
            <a:endParaRPr lang="en-IN" sz="1000" b="0" strike="noStrike" spc="-1">
              <a:latin typeface="Times New Roman"/>
            </a:endParaRPr>
          </a:p>
        </p:txBody>
      </p:sp>
      <p:sp>
        <p:nvSpPr>
          <p:cNvPr id="354" name="CustomShape 3"/>
          <p:cNvSpPr/>
          <p:nvPr/>
        </p:nvSpPr>
        <p:spPr>
          <a:xfrm>
            <a:off x="932760" y="1343160"/>
            <a:ext cx="72781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gn="ctr">
              <a:lnSpc>
                <a:spcPct val="100000"/>
              </a:lnSpc>
              <a:buClr>
                <a:srgbClr val="000000"/>
              </a:buClr>
              <a:buFont typeface="Arial"/>
              <a:buAutoNum type="arabicPeriod"/>
            </a:pPr>
            <a:r>
              <a:rPr lang="en-US" sz="2800" b="0" strike="noStrike" spc="-1">
                <a:solidFill>
                  <a:srgbClr val="000000"/>
                </a:solidFill>
                <a:latin typeface="Arial"/>
                <a:ea typeface="Arial"/>
              </a:rPr>
              <a:t>Internet Communication must continue despite loss of networks or gateways. </a:t>
            </a:r>
            <a:endParaRPr lang="en-IN" sz="2800" b="0" strike="noStrike" spc="-1">
              <a:latin typeface="Arial"/>
            </a:endParaRPr>
          </a:p>
        </p:txBody>
      </p:sp>
      <p:sp>
        <p:nvSpPr>
          <p:cNvPr id="355" name="CustomShape 4"/>
          <p:cNvSpPr/>
          <p:nvPr/>
        </p:nvSpPr>
        <p:spPr>
          <a:xfrm>
            <a:off x="418320" y="2683440"/>
            <a:ext cx="415332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000000"/>
                </a:solidFill>
                <a:latin typeface="Arial"/>
                <a:ea typeface="Arial"/>
              </a:rPr>
              <a:t>Packet Switching </a:t>
            </a:r>
            <a:r>
              <a:t/>
            </a:r>
            <a:br/>
            <a:r>
              <a:rPr lang="en-US" sz="3200" b="1" strike="noStrike" spc="-1">
                <a:solidFill>
                  <a:srgbClr val="000000"/>
                </a:solidFill>
                <a:latin typeface="Arial"/>
                <a:ea typeface="Arial"/>
              </a:rPr>
              <a:t>vs </a:t>
            </a:r>
            <a:r>
              <a:t/>
            </a:r>
            <a:br/>
            <a:r>
              <a:rPr lang="en-US" sz="3200" b="1" strike="noStrike" spc="-1">
                <a:solidFill>
                  <a:srgbClr val="000000"/>
                </a:solidFill>
                <a:latin typeface="Arial"/>
                <a:ea typeface="Arial"/>
              </a:rPr>
              <a:t>Circuit Switching </a:t>
            </a:r>
            <a:endParaRPr lang="en-IN" sz="3200" b="0" strike="noStrike" spc="-1">
              <a:latin typeface="Arial"/>
            </a:endParaRPr>
          </a:p>
        </p:txBody>
      </p:sp>
      <p:sp>
        <p:nvSpPr>
          <p:cNvPr id="356" name="CustomShape 5"/>
          <p:cNvSpPr/>
          <p:nvPr/>
        </p:nvSpPr>
        <p:spPr>
          <a:xfrm>
            <a:off x="4816080" y="2707560"/>
            <a:ext cx="365580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“Dumb” </a:t>
            </a:r>
            <a:r>
              <a:t/>
            </a:r>
            <a:br/>
            <a:r>
              <a:rPr lang="en-US" sz="4800" b="0" strike="noStrike" spc="-1">
                <a:solidFill>
                  <a:srgbClr val="FF0000"/>
                </a:solidFill>
                <a:latin typeface="URWBookmanL-Ligh"/>
                <a:ea typeface="Arial"/>
              </a:rPr>
              <a:t>“Best effort”</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6600" b="0" strike="noStrike" spc="-1">
                <a:solidFill>
                  <a:srgbClr val="000000"/>
                </a:solidFill>
                <a:latin typeface="URWBookmanL-Ligh"/>
                <a:ea typeface="Arial"/>
              </a:rPr>
              <a:t>Fate Sharing</a:t>
            </a:r>
            <a:endParaRPr lang="en-IN" sz="6600" b="0" strike="noStrike" spc="-1">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59</a:t>
            </a:fld>
            <a:endParaRPr lang="en-IN" sz="1000" b="0" strike="noStrike" spc="-1">
              <a:latin typeface="Times New Roman"/>
            </a:endParaRPr>
          </a:p>
        </p:txBody>
      </p:sp>
      <p:sp>
        <p:nvSpPr>
          <p:cNvPr id="359" name="CustomShape 3"/>
          <p:cNvSpPr/>
          <p:nvPr/>
        </p:nvSpPr>
        <p:spPr>
          <a:xfrm>
            <a:off x="932760" y="147204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Char char="•"/>
            </a:pPr>
            <a:r>
              <a:rPr lang="en-US" sz="2800" b="0" strike="noStrike" spc="-1">
                <a:solidFill>
                  <a:srgbClr val="000000"/>
                </a:solidFill>
                <a:latin typeface="Arial"/>
                <a:ea typeface="Arial"/>
              </a:rPr>
              <a:t>Network is stateless</a:t>
            </a:r>
            <a:endParaRPr lang="en-IN"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Arial"/>
                <a:ea typeface="Arial"/>
              </a:rPr>
              <a:t>End-points and state will fail at the same time</a:t>
            </a:r>
            <a:endParaRPr lang="en-IN"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Arial"/>
                <a:ea typeface="Arial"/>
              </a:rPr>
              <a:t>Advantages:</a:t>
            </a:r>
            <a:endParaRPr lang="en-IN" sz="2800" b="0" strike="noStrike" spc="-1">
              <a:latin typeface="Arial"/>
            </a:endParaRPr>
          </a:p>
          <a:p>
            <a:pPr marL="786240" lvl="1" indent="-514080">
              <a:lnSpc>
                <a:spcPct val="100000"/>
              </a:lnSpc>
              <a:buClr>
                <a:srgbClr val="000000"/>
              </a:buClr>
              <a:buFont typeface="Arial"/>
              <a:buAutoNum type="arabicPeriod"/>
            </a:pPr>
            <a:r>
              <a:rPr lang="en-US" sz="2800" b="0" strike="noStrike" spc="-1">
                <a:solidFill>
                  <a:srgbClr val="000000"/>
                </a:solidFill>
                <a:latin typeface="Arial"/>
                <a:ea typeface="Arial"/>
              </a:rPr>
              <a:t>More robust against intermediate failures</a:t>
            </a:r>
            <a:endParaRPr lang="en-IN" sz="2800" b="0" strike="noStrike" spc="-1">
              <a:latin typeface="Arial"/>
            </a:endParaRPr>
          </a:p>
          <a:p>
            <a:pPr marL="786240" lvl="1" indent="-514080">
              <a:lnSpc>
                <a:spcPct val="100000"/>
              </a:lnSpc>
              <a:buClr>
                <a:srgbClr val="000000"/>
              </a:buClr>
              <a:buFont typeface="Arial"/>
              <a:buAutoNum type="arabicPeriod"/>
            </a:pPr>
            <a:r>
              <a:rPr lang="en-US" sz="2800" b="0" strike="noStrike" spc="-1">
                <a:solidFill>
                  <a:srgbClr val="000000"/>
                </a:solidFill>
                <a:latin typeface="Arial"/>
                <a:ea typeface="Arial"/>
              </a:rPr>
              <a:t>Easier to engineer than replication</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25080" y="1019880"/>
            <a:ext cx="8493480" cy="1301040"/>
          </a:xfrm>
          <a:prstGeom prst="rect">
            <a:avLst/>
          </a:prstGeom>
          <a:noFill/>
          <a:ln>
            <a:noFill/>
          </a:ln>
        </p:spPr>
        <p:txBody>
          <a:bodyPr tIns="91440" bIns="91440">
            <a:normAutofit fontScale="97000"/>
          </a:bodyPr>
          <a:lstStyle/>
          <a:p>
            <a:pPr algn="ctr">
              <a:lnSpc>
                <a:spcPct val="100000"/>
              </a:lnSpc>
            </a:pPr>
            <a:r>
              <a:rPr lang="en-US" sz="7200" b="0" strike="noStrike" spc="-1">
                <a:solidFill>
                  <a:srgbClr val="0070C0"/>
                </a:solidFill>
                <a:latin typeface="URWBookmanL-Ligh"/>
                <a:ea typeface="Arial"/>
              </a:rPr>
              <a:t>Computer Networks</a:t>
            </a:r>
            <a:endParaRPr lang="en-IN" sz="7200" b="0" strike="noStrike" spc="-1">
              <a:solidFill>
                <a:srgbClr val="000000"/>
              </a:solidFill>
              <a:latin typeface="Arial"/>
            </a:endParaRPr>
          </a:p>
        </p:txBody>
      </p:sp>
      <p:sp>
        <p:nvSpPr>
          <p:cNvPr id="13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AF6A4CE-B431-4A01-A931-319C4C4C5778}" type="slidenum">
              <a:rPr lang="en-US" sz="1000" b="0" strike="noStrike" spc="-1">
                <a:solidFill>
                  <a:srgbClr val="595959"/>
                </a:solidFill>
                <a:latin typeface="Arial"/>
                <a:ea typeface="Arial"/>
              </a:rPr>
              <a:t>6</a:t>
            </a:fld>
            <a:endParaRPr lang="en-IN" sz="1000" b="0" strike="noStrike" spc="-1">
              <a:latin typeface="Times New Roman"/>
            </a:endParaRPr>
          </a:p>
        </p:txBody>
      </p:sp>
      <p:sp>
        <p:nvSpPr>
          <p:cNvPr id="132" name="CustomShape 3"/>
          <p:cNvSpPr/>
          <p:nvPr/>
        </p:nvSpPr>
        <p:spPr>
          <a:xfrm>
            <a:off x="1143000" y="2401560"/>
            <a:ext cx="685764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0" strike="noStrike" spc="-1">
                <a:solidFill>
                  <a:srgbClr val="000000"/>
                </a:solidFill>
                <a:latin typeface="Arial"/>
                <a:ea typeface="Arial"/>
              </a:rPr>
              <a:t>Why should </a:t>
            </a:r>
            <a:endParaRPr lang="en-IN" sz="6000" b="0" strike="noStrike" spc="-1">
              <a:latin typeface="Arial"/>
            </a:endParaRPr>
          </a:p>
          <a:p>
            <a:pPr algn="ctr">
              <a:lnSpc>
                <a:spcPct val="100000"/>
              </a:lnSpc>
            </a:pPr>
            <a:r>
              <a:rPr lang="en-US" sz="6000" b="0" strike="noStrike" spc="-1">
                <a:solidFill>
                  <a:srgbClr val="000000"/>
                </a:solidFill>
                <a:latin typeface="Arial"/>
                <a:ea typeface="Arial"/>
              </a:rPr>
              <a:t>we care?</a:t>
            </a:r>
            <a:endParaRPr lang="en-IN" sz="6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468000" y="44496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End-to-end argument in system design</a:t>
            </a:r>
            <a:endParaRPr lang="en-IN" sz="4000" b="0" strike="noStrike" spc="-1">
              <a:solidFill>
                <a:srgbClr val="000000"/>
              </a:solidFill>
              <a:latin typeface="Arial"/>
            </a:endParaRPr>
          </a:p>
        </p:txBody>
      </p:sp>
      <p:sp>
        <p:nvSpPr>
          <p:cNvPr id="36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9CCF0C5B-9055-44EF-BBAF-B6FD0D1DB211}" type="slidenum">
              <a:rPr lang="en-US" sz="1000" b="0" strike="noStrike" spc="-1">
                <a:solidFill>
                  <a:srgbClr val="595959"/>
                </a:solidFill>
                <a:latin typeface="Arial"/>
                <a:ea typeface="Arial"/>
              </a:rPr>
              <a:t>60</a:t>
            </a:fld>
            <a:endParaRPr lang="en-IN" sz="1000" b="0" strike="noStrike" spc="-1">
              <a:latin typeface="Times New Roman"/>
            </a:endParaRPr>
          </a:p>
        </p:txBody>
      </p:sp>
      <p:sp>
        <p:nvSpPr>
          <p:cNvPr id="362" name="CustomShape 3"/>
          <p:cNvSpPr/>
          <p:nvPr/>
        </p:nvSpPr>
        <p:spPr>
          <a:xfrm>
            <a:off x="1307520" y="1746360"/>
            <a:ext cx="685764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URWBookmanL-Ligh"/>
                <a:ea typeface="Arial"/>
              </a:rPr>
              <a:t>Jerome H Saltzer, David P Reed, and David D Clark. </a:t>
            </a:r>
            <a:r>
              <a:rPr lang="en-US" sz="3600" b="0" i="1" strike="noStrike" spc="-1">
                <a:solidFill>
                  <a:srgbClr val="000000"/>
                </a:solidFill>
                <a:latin typeface="URWBookmanL-Ligh"/>
                <a:ea typeface="Arial"/>
              </a:rPr>
              <a:t>End-to-end arguments in system design</a:t>
            </a:r>
            <a:r>
              <a:rPr lang="en-US" sz="3600" b="0" strike="noStrike" spc="-1">
                <a:solidFill>
                  <a:srgbClr val="000000"/>
                </a:solidFill>
                <a:latin typeface="URWBookmanL-Ligh"/>
                <a:ea typeface="Arial"/>
              </a:rPr>
              <a:t>. ACM Transactions on Computer Systems (TOCS), 2(4):277–288, 1984.</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311760" y="1950120"/>
            <a:ext cx="8520120" cy="2052360"/>
          </a:xfrm>
          <a:prstGeom prst="rect">
            <a:avLst/>
          </a:prstGeom>
          <a:noFill/>
          <a:ln>
            <a:noFill/>
          </a:ln>
        </p:spPr>
        <p:txBody>
          <a:bodyPr tIns="91440" bIns="91440" anchor="b">
            <a:noAutofit/>
          </a:bodyPr>
          <a:lstStyle/>
          <a:p>
            <a:pPr algn="ctr">
              <a:lnSpc>
                <a:spcPct val="100000"/>
              </a:lnSpc>
              <a:tabLst>
                <a:tab pos="0" algn="l"/>
              </a:tabLst>
            </a:pPr>
            <a:r>
              <a:rPr lang="en-US" sz="6000" b="1" strike="noStrike" spc="-1">
                <a:solidFill>
                  <a:srgbClr val="000000"/>
                </a:solidFill>
                <a:latin typeface="Arial"/>
                <a:ea typeface="Arial"/>
              </a:rPr>
              <a:t>Where should functionality reside in a distributed system?</a:t>
            </a:r>
            <a:endParaRPr lang="en-IN" sz="6000" b="0" strike="noStrike" spc="-1">
              <a:solidFill>
                <a:srgbClr val="000000"/>
              </a:solidFill>
              <a:latin typeface="Arial"/>
            </a:endParaRPr>
          </a:p>
        </p:txBody>
      </p:sp>
      <p:sp>
        <p:nvSpPr>
          <p:cNvPr id="36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1231EDE5-20F4-4A4A-8E9C-56213A59588D}" type="slidenum">
              <a:rPr lang="en-US" sz="1000" b="0" strike="noStrike" spc="-1">
                <a:solidFill>
                  <a:srgbClr val="595959"/>
                </a:solidFill>
                <a:latin typeface="Arial"/>
                <a:ea typeface="Arial"/>
              </a:rPr>
              <a:t>61</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366"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67"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68"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69"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70" name="CustomShape 6"/>
          <p:cNvSpPr/>
          <p:nvPr/>
        </p:nvSpPr>
        <p:spPr>
          <a:xfrm>
            <a:off x="2048400" y="1063440"/>
            <a:ext cx="54655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We want to send a message from A to B reliably</a:t>
            </a:r>
            <a:endParaRPr lang="en-IN" sz="2800" b="0" strike="noStrike" spc="-1">
              <a:latin typeface="Arial"/>
            </a:endParaRPr>
          </a:p>
        </p:txBody>
      </p:sp>
      <p:sp>
        <p:nvSpPr>
          <p:cNvPr id="371"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372"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73" name="TextShape 9"/>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8CD4749-EEF4-4950-81FA-77EB9BB00BA1}" type="slidenum">
              <a:rPr lang="en-US" sz="1000" b="0" strike="noStrike" spc="-1">
                <a:solidFill>
                  <a:srgbClr val="595959"/>
                </a:solidFill>
                <a:latin typeface="Arial"/>
                <a:ea typeface="Arial"/>
              </a:rPr>
              <a:t>62</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375"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76"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77"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78"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79" name="CustomShape 6"/>
          <p:cNvSpPr/>
          <p:nvPr/>
        </p:nvSpPr>
        <p:spPr>
          <a:xfrm>
            <a:off x="2048400" y="1063440"/>
            <a:ext cx="54655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We want to send a message from A to B reliably</a:t>
            </a:r>
            <a:endParaRPr lang="en-IN" sz="2800" b="0" strike="noStrike" spc="-1">
              <a:latin typeface="Arial"/>
            </a:endParaRPr>
          </a:p>
        </p:txBody>
      </p:sp>
      <p:sp>
        <p:nvSpPr>
          <p:cNvPr id="380"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381"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82" name="CustomShape 9"/>
          <p:cNvSpPr/>
          <p:nvPr/>
        </p:nvSpPr>
        <p:spPr>
          <a:xfrm>
            <a:off x="2423160" y="3147840"/>
            <a:ext cx="429480" cy="456840"/>
          </a:xfrm>
          <a:prstGeom prst="irregularSeal1">
            <a:avLst/>
          </a:prstGeom>
          <a:solidFill>
            <a:srgbClr val="FF0000"/>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383" name="TextShape 10"/>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245BEE4A-C91C-4910-B293-2BFFEDE81248}" type="slidenum">
              <a:rPr lang="en-US" sz="1000" b="0" strike="noStrike" spc="-1">
                <a:solidFill>
                  <a:srgbClr val="595959"/>
                </a:solidFill>
                <a:latin typeface="Arial"/>
                <a:ea typeface="Arial"/>
              </a:rPr>
              <a:t>63</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385"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86"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87"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88"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89" name="CustomShape 6"/>
          <p:cNvSpPr/>
          <p:nvPr/>
        </p:nvSpPr>
        <p:spPr>
          <a:xfrm>
            <a:off x="2048400" y="1063440"/>
            <a:ext cx="54655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We want to send a message from A to B reliably</a:t>
            </a:r>
            <a:endParaRPr lang="en-IN" sz="2800" b="0" strike="noStrike" spc="-1">
              <a:latin typeface="Arial"/>
            </a:endParaRPr>
          </a:p>
        </p:txBody>
      </p:sp>
      <p:sp>
        <p:nvSpPr>
          <p:cNvPr id="390"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391"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92" name="CustomShape 9"/>
          <p:cNvSpPr/>
          <p:nvPr/>
        </p:nvSpPr>
        <p:spPr>
          <a:xfrm>
            <a:off x="4541040" y="3126240"/>
            <a:ext cx="429480" cy="456840"/>
          </a:xfrm>
          <a:prstGeom prst="irregularSeal1">
            <a:avLst/>
          </a:prstGeom>
          <a:solidFill>
            <a:srgbClr val="FF0000"/>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393" name="TextShape 10"/>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93013CA-2637-4986-80A7-C7EF2212DB0D}" type="slidenum">
              <a:rPr lang="en-US" sz="1000" b="0" strike="noStrike" spc="-1">
                <a:solidFill>
                  <a:srgbClr val="595959"/>
                </a:solidFill>
                <a:latin typeface="Arial"/>
                <a:ea typeface="Arial"/>
              </a:rPr>
              <a:t>64</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395"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96"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97"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98"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399" name="CustomShape 6"/>
          <p:cNvSpPr/>
          <p:nvPr/>
        </p:nvSpPr>
        <p:spPr>
          <a:xfrm>
            <a:off x="2048400" y="1063440"/>
            <a:ext cx="54655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We want to send a message from A to B reliably</a:t>
            </a:r>
            <a:endParaRPr lang="en-IN" sz="2800" b="0" strike="noStrike" spc="-1">
              <a:latin typeface="Arial"/>
            </a:endParaRPr>
          </a:p>
        </p:txBody>
      </p:sp>
      <p:sp>
        <p:nvSpPr>
          <p:cNvPr id="400"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401"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402" name="CustomShape 9"/>
          <p:cNvSpPr/>
          <p:nvPr/>
        </p:nvSpPr>
        <p:spPr>
          <a:xfrm>
            <a:off x="6810840" y="3104280"/>
            <a:ext cx="429480" cy="456840"/>
          </a:xfrm>
          <a:prstGeom prst="irregularSeal1">
            <a:avLst/>
          </a:prstGeom>
          <a:solidFill>
            <a:srgbClr val="FF0000"/>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03" name="TextShape 10"/>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C0D9235-387A-4408-874D-724D6400BE08}" type="slidenum">
              <a:rPr lang="en-US" sz="1000" b="0" strike="noStrike" spc="-1">
                <a:solidFill>
                  <a:srgbClr val="595959"/>
                </a:solidFill>
                <a:latin typeface="Arial"/>
                <a:ea typeface="Arial"/>
              </a:rPr>
              <a:t>65</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05"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06"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07"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08"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09" name="CustomShape 6"/>
          <p:cNvSpPr/>
          <p:nvPr/>
        </p:nvSpPr>
        <p:spPr>
          <a:xfrm>
            <a:off x="2028600" y="336600"/>
            <a:ext cx="546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Arial"/>
              </a:rPr>
              <a:t>2 Options</a:t>
            </a:r>
            <a:endParaRPr lang="en-IN" sz="4000" b="0" strike="noStrike" spc="-1">
              <a:latin typeface="Arial"/>
            </a:endParaRPr>
          </a:p>
        </p:txBody>
      </p:sp>
      <p:sp>
        <p:nvSpPr>
          <p:cNvPr id="410"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411"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412" name="CustomShape 9"/>
          <p:cNvSpPr/>
          <p:nvPr/>
        </p:nvSpPr>
        <p:spPr>
          <a:xfrm>
            <a:off x="2028600" y="1464480"/>
            <a:ext cx="546552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Option 1: check each link</a:t>
            </a:r>
            <a:endParaRPr lang="en-IN" sz="2800" b="0" strike="noStrike" spc="-1">
              <a:latin typeface="Arial"/>
            </a:endParaRPr>
          </a:p>
        </p:txBody>
      </p:sp>
      <p:sp>
        <p:nvSpPr>
          <p:cNvPr id="413" name="CustomShape 10"/>
          <p:cNvSpPr/>
          <p:nvPr/>
        </p:nvSpPr>
        <p:spPr>
          <a:xfrm>
            <a:off x="2182680" y="3494160"/>
            <a:ext cx="895680" cy="164160"/>
          </a:xfrm>
          <a:prstGeom prst="leftRightArrow">
            <a:avLst>
              <a:gd name="adj1" fmla="val 50000"/>
              <a:gd name="adj2" fmla="val 50000"/>
            </a:avLst>
          </a:prstGeom>
          <a:solidFill>
            <a:srgbClr val="FF0000"/>
          </a:solidFill>
          <a:ln w="126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414" name="TextShape 1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4C35A86-CB16-4BCD-B049-F226400BB5AD}" type="slidenum">
              <a:rPr lang="en-US" sz="1000" b="0" strike="noStrike" spc="-1">
                <a:solidFill>
                  <a:srgbClr val="595959"/>
                </a:solidFill>
                <a:latin typeface="Arial"/>
                <a:ea typeface="Arial"/>
              </a:rPr>
              <a:t>66</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16"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17"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18"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19"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20" name="CustomShape 6"/>
          <p:cNvSpPr/>
          <p:nvPr/>
        </p:nvSpPr>
        <p:spPr>
          <a:xfrm>
            <a:off x="2028600" y="336600"/>
            <a:ext cx="546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Arial"/>
              </a:rPr>
              <a:t>2 Options</a:t>
            </a:r>
            <a:endParaRPr lang="en-IN" sz="4000" b="0" strike="noStrike" spc="-1">
              <a:latin typeface="Arial"/>
            </a:endParaRPr>
          </a:p>
        </p:txBody>
      </p:sp>
      <p:sp>
        <p:nvSpPr>
          <p:cNvPr id="421"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422"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423" name="CustomShape 9"/>
          <p:cNvSpPr/>
          <p:nvPr/>
        </p:nvSpPr>
        <p:spPr>
          <a:xfrm>
            <a:off x="2028600" y="1464480"/>
            <a:ext cx="546552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Option 1: check each link</a:t>
            </a:r>
            <a:endParaRPr lang="en-IN" sz="2800" b="0" strike="noStrike" spc="-1">
              <a:latin typeface="Arial"/>
            </a:endParaRPr>
          </a:p>
        </p:txBody>
      </p:sp>
      <p:sp>
        <p:nvSpPr>
          <p:cNvPr id="424" name="CustomShape 10"/>
          <p:cNvSpPr/>
          <p:nvPr/>
        </p:nvSpPr>
        <p:spPr>
          <a:xfrm>
            <a:off x="4345560" y="3490560"/>
            <a:ext cx="895680" cy="164160"/>
          </a:xfrm>
          <a:prstGeom prst="leftRightArrow">
            <a:avLst>
              <a:gd name="adj1" fmla="val 50000"/>
              <a:gd name="adj2" fmla="val 50000"/>
            </a:avLst>
          </a:prstGeom>
          <a:solidFill>
            <a:srgbClr val="FF0000"/>
          </a:solidFill>
          <a:ln w="126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425" name="TextShape 1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C1A7FF4-A0AF-4804-8362-ADCB3374A881}" type="slidenum">
              <a:rPr lang="en-US" sz="1000" b="0" strike="noStrike" spc="-1">
                <a:solidFill>
                  <a:srgbClr val="595959"/>
                </a:solidFill>
                <a:latin typeface="Arial"/>
                <a:ea typeface="Arial"/>
              </a:rPr>
              <a:t>67</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27"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28"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29"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30"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31" name="CustomShape 6"/>
          <p:cNvSpPr/>
          <p:nvPr/>
        </p:nvSpPr>
        <p:spPr>
          <a:xfrm>
            <a:off x="2028600" y="336600"/>
            <a:ext cx="546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Arial"/>
              </a:rPr>
              <a:t>2 Options</a:t>
            </a:r>
            <a:endParaRPr lang="en-IN" sz="4000" b="0" strike="noStrike" spc="-1">
              <a:latin typeface="Arial"/>
            </a:endParaRPr>
          </a:p>
        </p:txBody>
      </p:sp>
      <p:sp>
        <p:nvSpPr>
          <p:cNvPr id="432"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433"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434" name="CustomShape 9"/>
          <p:cNvSpPr/>
          <p:nvPr/>
        </p:nvSpPr>
        <p:spPr>
          <a:xfrm>
            <a:off x="2028600" y="1464480"/>
            <a:ext cx="546552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Option 1: check each link</a:t>
            </a:r>
            <a:endParaRPr lang="en-IN" sz="2800" b="0" strike="noStrike" spc="-1">
              <a:latin typeface="Arial"/>
            </a:endParaRPr>
          </a:p>
        </p:txBody>
      </p:sp>
      <p:sp>
        <p:nvSpPr>
          <p:cNvPr id="435" name="CustomShape 10"/>
          <p:cNvSpPr/>
          <p:nvPr/>
        </p:nvSpPr>
        <p:spPr>
          <a:xfrm>
            <a:off x="6471000" y="3490560"/>
            <a:ext cx="895680" cy="164160"/>
          </a:xfrm>
          <a:prstGeom prst="leftRightArrow">
            <a:avLst>
              <a:gd name="adj1" fmla="val 50000"/>
              <a:gd name="adj2" fmla="val 50000"/>
            </a:avLst>
          </a:prstGeom>
          <a:solidFill>
            <a:srgbClr val="FF0000"/>
          </a:solidFill>
          <a:ln w="126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436" name="TextShape 1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7EB8D79-BD73-4032-ACA2-6F5D15AE7D0F}" type="slidenum">
              <a:rPr lang="en-US" sz="1000" b="0" strike="noStrike" spc="-1">
                <a:solidFill>
                  <a:srgbClr val="595959"/>
                </a:solidFill>
                <a:latin typeface="Arial"/>
                <a:ea typeface="Arial"/>
              </a:rPr>
              <a:t>68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Line 1"/>
          <p:cNvSpPr/>
          <p:nvPr/>
        </p:nvSpPr>
        <p:spPr>
          <a:xfrm flipV="1">
            <a:off x="2048040" y="333288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38" name="CustomShape 2"/>
          <p:cNvSpPr/>
          <p:nvPr/>
        </p:nvSpPr>
        <p:spPr>
          <a:xfrm>
            <a:off x="108828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39" name="CustomShape 3"/>
          <p:cNvSpPr/>
          <p:nvPr/>
        </p:nvSpPr>
        <p:spPr>
          <a:xfrm>
            <a:off x="3213360" y="281880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40" name="CustomShape 4"/>
          <p:cNvSpPr/>
          <p:nvPr/>
        </p:nvSpPr>
        <p:spPr>
          <a:xfrm>
            <a:off x="533844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41" name="CustomShape 5"/>
          <p:cNvSpPr/>
          <p:nvPr/>
        </p:nvSpPr>
        <p:spPr>
          <a:xfrm>
            <a:off x="7539120" y="277524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442" name="CustomShape 6"/>
          <p:cNvSpPr/>
          <p:nvPr/>
        </p:nvSpPr>
        <p:spPr>
          <a:xfrm>
            <a:off x="2028600" y="336600"/>
            <a:ext cx="546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Arial"/>
              </a:rPr>
              <a:t>2 Options</a:t>
            </a:r>
            <a:endParaRPr lang="en-IN" sz="4000" b="0" strike="noStrike" spc="-1">
              <a:latin typeface="Arial"/>
            </a:endParaRPr>
          </a:p>
        </p:txBody>
      </p:sp>
      <p:sp>
        <p:nvSpPr>
          <p:cNvPr id="443" name="CustomShape 7"/>
          <p:cNvSpPr/>
          <p:nvPr/>
        </p:nvSpPr>
        <p:spPr>
          <a:xfrm>
            <a:off x="1239120" y="19875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444" name="CustomShape 8"/>
          <p:cNvSpPr/>
          <p:nvPr/>
        </p:nvSpPr>
        <p:spPr>
          <a:xfrm>
            <a:off x="7689960" y="194436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445" name="CustomShape 9"/>
          <p:cNvSpPr/>
          <p:nvPr/>
        </p:nvSpPr>
        <p:spPr>
          <a:xfrm>
            <a:off x="2028600" y="1464480"/>
            <a:ext cx="546552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000000"/>
                </a:solidFill>
                <a:latin typeface="Arial"/>
                <a:ea typeface="Arial"/>
              </a:rPr>
              <a:t>Option 2: check end-to-end</a:t>
            </a:r>
            <a:endParaRPr lang="en-IN" sz="2800" b="0" strike="noStrike" spc="-1">
              <a:latin typeface="Arial"/>
            </a:endParaRPr>
          </a:p>
        </p:txBody>
      </p:sp>
      <p:sp>
        <p:nvSpPr>
          <p:cNvPr id="446" name="CustomShape 10"/>
          <p:cNvSpPr/>
          <p:nvPr/>
        </p:nvSpPr>
        <p:spPr>
          <a:xfrm>
            <a:off x="2028600" y="2390040"/>
            <a:ext cx="5563440" cy="127800"/>
          </a:xfrm>
          <a:prstGeom prst="leftRightArrow">
            <a:avLst>
              <a:gd name="adj1" fmla="val 50000"/>
              <a:gd name="adj2" fmla="val 50000"/>
            </a:avLst>
          </a:prstGeom>
          <a:solidFill>
            <a:srgbClr val="FF0000"/>
          </a:solidFill>
          <a:ln w="126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447" name="TextShape 1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7A60FC1D-970C-412C-BD30-4AF082E04E63}" type="slidenum">
              <a:rPr lang="en-US" sz="1000" b="0" strike="noStrike" spc="-1">
                <a:solidFill>
                  <a:srgbClr val="595959"/>
                </a:solidFill>
                <a:latin typeface="Arial"/>
                <a:ea typeface="Arial"/>
              </a:rPr>
              <a:t>69</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12" descr="Instagram - Home | Facebook"/>
          <p:cNvPicPr/>
          <p:nvPr/>
        </p:nvPicPr>
        <p:blipFill>
          <a:blip r:embed="rId2"/>
          <a:stretch/>
        </p:blipFill>
        <p:spPr>
          <a:xfrm>
            <a:off x="38880" y="2571840"/>
            <a:ext cx="2142720" cy="2142720"/>
          </a:xfrm>
          <a:prstGeom prst="rect">
            <a:avLst/>
          </a:prstGeom>
          <a:ln>
            <a:noFill/>
          </a:ln>
        </p:spPr>
      </p:pic>
      <p:pic>
        <p:nvPicPr>
          <p:cNvPr id="134" name="Picture 3" descr="A picture containing text, clipart&#10;&#10;Description automatically generated"/>
          <p:cNvPicPr/>
          <p:nvPr/>
        </p:nvPicPr>
        <p:blipFill>
          <a:blip r:embed="rId3"/>
          <a:stretch/>
        </p:blipFill>
        <p:spPr>
          <a:xfrm>
            <a:off x="905040" y="167040"/>
            <a:ext cx="3133440" cy="1161720"/>
          </a:xfrm>
          <a:prstGeom prst="rect">
            <a:avLst/>
          </a:prstGeom>
          <a:ln>
            <a:noFill/>
          </a:ln>
        </p:spPr>
      </p:pic>
      <p:pic>
        <p:nvPicPr>
          <p:cNvPr id="135" name="Picture 2" descr="Is there wifi (wireless internet) in the Library? How do I access the wifi  network? Can guests use wifi? - FAQ + LibAnswers"/>
          <p:cNvPicPr/>
          <p:nvPr/>
        </p:nvPicPr>
        <p:blipFill>
          <a:blip r:embed="rId4"/>
          <a:stretch/>
        </p:blipFill>
        <p:spPr>
          <a:xfrm>
            <a:off x="6824880" y="1144800"/>
            <a:ext cx="2022840" cy="2022840"/>
          </a:xfrm>
          <a:prstGeom prst="rect">
            <a:avLst/>
          </a:prstGeom>
          <a:ln>
            <a:noFill/>
          </a:ln>
        </p:spPr>
      </p:pic>
      <p:pic>
        <p:nvPicPr>
          <p:cNvPr id="136" name="Picture 4" descr="4G LTE Signal Coverage in A Kung Tin HKSAR | 4G Coverage Hong Kong"/>
          <p:cNvPicPr/>
          <p:nvPr/>
        </p:nvPicPr>
        <p:blipFill>
          <a:blip r:embed="rId5"/>
          <a:stretch/>
        </p:blipFill>
        <p:spPr>
          <a:xfrm>
            <a:off x="1731600" y="2881080"/>
            <a:ext cx="3190680" cy="2095200"/>
          </a:xfrm>
          <a:prstGeom prst="rect">
            <a:avLst/>
          </a:prstGeom>
          <a:ln>
            <a:noFill/>
          </a:ln>
        </p:spPr>
      </p:pic>
      <p:pic>
        <p:nvPicPr>
          <p:cNvPr id="137" name="Picture 6" descr="75 Super-Useful Facebook Statistics for 2018 | WordStream"/>
          <p:cNvPicPr/>
          <p:nvPr/>
        </p:nvPicPr>
        <p:blipFill>
          <a:blip r:embed="rId6"/>
          <a:stretch/>
        </p:blipFill>
        <p:spPr>
          <a:xfrm>
            <a:off x="5223600" y="3400200"/>
            <a:ext cx="3840120" cy="1356480"/>
          </a:xfrm>
          <a:prstGeom prst="rect">
            <a:avLst/>
          </a:prstGeom>
          <a:ln>
            <a:noFill/>
          </a:ln>
        </p:spPr>
      </p:pic>
      <p:pic>
        <p:nvPicPr>
          <p:cNvPr id="138" name="Picture 5" descr="Logo&#10;&#10;Description automatically generated"/>
          <p:cNvPicPr/>
          <p:nvPr/>
        </p:nvPicPr>
        <p:blipFill>
          <a:blip r:embed="rId7"/>
          <a:stretch/>
        </p:blipFill>
        <p:spPr>
          <a:xfrm>
            <a:off x="4793400" y="856800"/>
            <a:ext cx="1533960" cy="1769760"/>
          </a:xfrm>
          <a:prstGeom prst="rect">
            <a:avLst/>
          </a:prstGeom>
          <a:ln>
            <a:noFill/>
          </a:ln>
        </p:spPr>
      </p:pic>
      <p:pic>
        <p:nvPicPr>
          <p:cNvPr id="139" name="Picture 10"/>
          <p:cNvPicPr/>
          <p:nvPr/>
        </p:nvPicPr>
        <p:blipFill>
          <a:blip r:embed="rId8"/>
          <a:stretch/>
        </p:blipFill>
        <p:spPr>
          <a:xfrm>
            <a:off x="745200" y="1687320"/>
            <a:ext cx="3757680" cy="1131840"/>
          </a:xfrm>
          <a:prstGeom prst="rect">
            <a:avLst/>
          </a:prstGeom>
          <a:ln>
            <a:noFill/>
          </a:ln>
        </p:spPr>
      </p:pic>
      <p:sp>
        <p:nvSpPr>
          <p:cNvPr id="140" name="TextShape 1"/>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EC2841E9-2E4F-4E09-B3A9-E2DB628AC399}" type="slidenum">
              <a:rPr lang="en-US" sz="1000" b="0" strike="noStrike" spc="-1">
                <a:solidFill>
                  <a:srgbClr val="595959"/>
                </a:solidFill>
                <a:latin typeface="Arial"/>
                <a:ea typeface="Arial"/>
              </a:rPr>
              <a:t>7</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311760" y="1978560"/>
            <a:ext cx="8520120" cy="1186200"/>
          </a:xfrm>
          <a:prstGeom prst="rect">
            <a:avLst/>
          </a:prstGeom>
          <a:noFill/>
          <a:ln>
            <a:noFill/>
          </a:ln>
        </p:spPr>
        <p:txBody>
          <a:bodyPr tIns="91440" bIns="91440" anchor="b">
            <a:noAutofit/>
          </a:bodyPr>
          <a:lstStyle/>
          <a:p>
            <a:pPr algn="ctr">
              <a:lnSpc>
                <a:spcPct val="100000"/>
              </a:lnSpc>
              <a:tabLst>
                <a:tab pos="0" algn="l"/>
              </a:tabLst>
            </a:pPr>
            <a:r>
              <a:rPr lang="en-US" sz="6000" b="1" strike="noStrike" spc="-1">
                <a:solidFill>
                  <a:srgbClr val="000000"/>
                </a:solidFill>
                <a:latin typeface="Arial"/>
                <a:ea typeface="Arial"/>
              </a:rPr>
              <a:t>Which is better?</a:t>
            </a:r>
            <a:endParaRPr lang="en-IN" sz="6000" b="0" strike="noStrike" spc="-1">
              <a:solidFill>
                <a:srgbClr val="000000"/>
              </a:solidFill>
              <a:latin typeface="Arial"/>
            </a:endParaRPr>
          </a:p>
        </p:txBody>
      </p:sp>
      <p:sp>
        <p:nvSpPr>
          <p:cNvPr id="4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2AE4DC5D-3735-4D8B-B55D-3FAA3EE26692}" type="slidenum">
              <a:rPr lang="en-US" sz="1000" b="0" strike="noStrike" spc="-1">
                <a:solidFill>
                  <a:srgbClr val="595959"/>
                </a:solidFill>
                <a:latin typeface="Arial"/>
                <a:ea typeface="Arial"/>
              </a:rPr>
              <a:t>70</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311760" y="2828880"/>
            <a:ext cx="8520120" cy="1186200"/>
          </a:xfrm>
          <a:prstGeom prst="rect">
            <a:avLst/>
          </a:prstGeom>
          <a:noFill/>
          <a:ln>
            <a:noFill/>
          </a:ln>
        </p:spPr>
        <p:txBody>
          <a:bodyPr tIns="91440" bIns="91440" anchor="b">
            <a:noAutofit/>
          </a:bodyPr>
          <a:lstStyle/>
          <a:p>
            <a:pPr algn="ctr">
              <a:lnSpc>
                <a:spcPct val="100000"/>
              </a:lnSpc>
              <a:tabLst>
                <a:tab pos="0" algn="l"/>
              </a:tabLst>
            </a:pPr>
            <a:r>
              <a:rPr lang="en-US" sz="11500" b="1" strike="noStrike" spc="-1">
                <a:solidFill>
                  <a:srgbClr val="000000"/>
                </a:solidFill>
                <a:latin typeface="Arial"/>
                <a:ea typeface="Arial"/>
              </a:rPr>
              <a:t>It depends</a:t>
            </a:r>
            <a:endParaRPr lang="en-IN" sz="11500" b="0" strike="noStrike" spc="-1">
              <a:solidFill>
                <a:srgbClr val="000000"/>
              </a:solidFill>
              <a:latin typeface="Arial"/>
            </a:endParaRPr>
          </a:p>
        </p:txBody>
      </p:sp>
      <p:sp>
        <p:nvSpPr>
          <p:cNvPr id="451" name="CustomShape 2"/>
          <p:cNvSpPr/>
          <p:nvPr/>
        </p:nvSpPr>
        <p:spPr>
          <a:xfrm>
            <a:off x="-3044880" y="853920"/>
            <a:ext cx="8520120" cy="118620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r">
              <a:lnSpc>
                <a:spcPct val="100000"/>
              </a:lnSpc>
            </a:pPr>
            <a:r>
              <a:rPr lang="en-US" sz="4400" b="1" strike="noStrike" spc="-1">
                <a:solidFill>
                  <a:srgbClr val="000000"/>
                </a:solidFill>
                <a:latin typeface="Arial"/>
                <a:ea typeface="Arial"/>
              </a:rPr>
              <a:t>Universal answer </a:t>
            </a:r>
            <a:r>
              <a:t/>
            </a:r>
            <a:br/>
            <a:r>
              <a:rPr lang="en-US" sz="4400" b="1" strike="noStrike" spc="-1">
                <a:solidFill>
                  <a:srgbClr val="000000"/>
                </a:solidFill>
                <a:latin typeface="Arial"/>
                <a:ea typeface="Arial"/>
              </a:rPr>
              <a:t>to every question:</a:t>
            </a:r>
            <a:endParaRPr lang="en-IN" sz="4400" b="0" strike="noStrike" spc="-1">
              <a:latin typeface="Arial"/>
            </a:endParaRPr>
          </a:p>
        </p:txBody>
      </p:sp>
      <p:sp>
        <p:nvSpPr>
          <p:cNvPr id="452" name="TextShape 3"/>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03815CE1-7E03-4160-BED1-6E51D895DD35}" type="slidenum">
              <a:rPr lang="en-US" sz="1000" b="0" strike="noStrike" spc="-1">
                <a:solidFill>
                  <a:srgbClr val="595959"/>
                </a:solidFill>
                <a:latin typeface="Arial"/>
                <a:ea typeface="Arial"/>
              </a:rPr>
              <a:t>71</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TextShape 1"/>
          <p:cNvSpPr txBox="1"/>
          <p:nvPr/>
        </p:nvSpPr>
        <p:spPr>
          <a:xfrm>
            <a:off x="338400" y="37656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45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0BF4483-6A7A-4B84-9E84-DB043920412C}" type="slidenum">
              <a:rPr lang="en-US" sz="1000" b="0" strike="noStrike" spc="-1">
                <a:solidFill>
                  <a:srgbClr val="595959"/>
                </a:solidFill>
                <a:latin typeface="Arial"/>
                <a:ea typeface="Arial"/>
              </a:rPr>
              <a:t>72</a:t>
            </a:fld>
            <a:endParaRPr lang="en-IN" sz="1000" b="0" strike="noStrike" spc="-1">
              <a:latin typeface="Times New Roman"/>
            </a:endParaRPr>
          </a:p>
        </p:txBody>
      </p:sp>
      <p:sp>
        <p:nvSpPr>
          <p:cNvPr id="455" name="CustomShape 3"/>
          <p:cNvSpPr/>
          <p:nvPr/>
        </p:nvSpPr>
        <p:spPr>
          <a:xfrm>
            <a:off x="932760" y="1302120"/>
            <a:ext cx="72781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gn="ctr">
              <a:lnSpc>
                <a:spcPct val="100000"/>
              </a:lnSpc>
              <a:buClr>
                <a:srgbClr val="000000"/>
              </a:buClr>
              <a:buFont typeface="Arial"/>
              <a:buAutoNum type="arabicPeriod" startAt="2"/>
            </a:pPr>
            <a:r>
              <a:rPr lang="en-US" sz="2800" b="0" strike="noStrike" spc="-1">
                <a:solidFill>
                  <a:srgbClr val="000000"/>
                </a:solidFill>
                <a:latin typeface="Arial"/>
                <a:ea typeface="Arial"/>
              </a:rPr>
              <a:t> The Internet must support multiple types of communications service.</a:t>
            </a:r>
            <a:endParaRPr lang="en-IN" sz="2800" b="0" strike="noStrike" spc="-1">
              <a:latin typeface="Arial"/>
            </a:endParaRPr>
          </a:p>
        </p:txBody>
      </p:sp>
      <p:sp>
        <p:nvSpPr>
          <p:cNvPr id="456" name="CustomShape 4"/>
          <p:cNvSpPr/>
          <p:nvPr/>
        </p:nvSpPr>
        <p:spPr>
          <a:xfrm>
            <a:off x="311760" y="3207960"/>
            <a:ext cx="8520120" cy="118620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00000"/>
              </a:lnSpc>
            </a:pPr>
            <a:r>
              <a:rPr lang="en-US" sz="6000" b="0" strike="noStrike" spc="-1">
                <a:solidFill>
                  <a:srgbClr val="000000"/>
                </a:solidFill>
                <a:latin typeface="Arial"/>
                <a:ea typeface="Arial"/>
              </a:rPr>
              <a:t>Is TCP good enough </a:t>
            </a:r>
            <a:r>
              <a:t/>
            </a:r>
            <a:br/>
            <a:r>
              <a:rPr lang="en-US" sz="6000" b="0" strike="noStrike" spc="-1">
                <a:solidFill>
                  <a:srgbClr val="000000"/>
                </a:solidFill>
                <a:latin typeface="Arial"/>
                <a:ea typeface="Arial"/>
              </a:rPr>
              <a:t>for everything?</a:t>
            </a:r>
            <a:endParaRPr lang="en-IN" sz="6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Beyond TCP</a:t>
            </a:r>
            <a:endParaRPr lang="en-IN" sz="4000" b="0" strike="noStrike" spc="-1">
              <a:solidFill>
                <a:srgbClr val="000000"/>
              </a:solidFill>
              <a:latin typeface="Arial"/>
            </a:endParaRPr>
          </a:p>
        </p:txBody>
      </p:sp>
      <p:sp>
        <p:nvSpPr>
          <p:cNvPr id="4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4F657D06-A975-4D1D-A8EC-3C91E4A67B10}" type="slidenum">
              <a:rPr lang="en-US" sz="1000" b="0" strike="noStrike" spc="-1">
                <a:solidFill>
                  <a:srgbClr val="595959"/>
                </a:solidFill>
                <a:latin typeface="Arial"/>
                <a:ea typeface="Arial"/>
              </a:rPr>
              <a:t>73</a:t>
            </a:fld>
            <a:endParaRPr lang="en-IN" sz="1000" b="0" strike="noStrike" spc="-1">
              <a:latin typeface="Times New Roman"/>
            </a:endParaRPr>
          </a:p>
        </p:txBody>
      </p:sp>
      <p:sp>
        <p:nvSpPr>
          <p:cNvPr id="459" name="CustomShape 3"/>
          <p:cNvSpPr/>
          <p:nvPr/>
        </p:nvSpPr>
        <p:spPr>
          <a:xfrm>
            <a:off x="932760" y="1287000"/>
            <a:ext cx="7278120" cy="357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80000"/>
              </a:lnSpc>
            </a:pPr>
            <a:r>
              <a:rPr lang="en-US" sz="3600" b="0" strike="noStrike" spc="-1">
                <a:solidFill>
                  <a:srgbClr val="000000"/>
                </a:solidFill>
                <a:latin typeface="Arial"/>
                <a:ea typeface="Arial"/>
              </a:rPr>
              <a:t> </a:t>
            </a:r>
            <a:r>
              <a:rPr lang="en-US" sz="3200" b="0" strike="noStrike" spc="-1">
                <a:solidFill>
                  <a:srgbClr val="000000"/>
                </a:solidFill>
                <a:latin typeface="Arial"/>
                <a:ea typeface="Arial"/>
              </a:rPr>
              <a:t>First protocol outside the range of TCP was XNET</a:t>
            </a:r>
            <a:endParaRPr lang="en-IN" sz="3200" b="0" strike="noStrike" spc="-1">
              <a:latin typeface="Arial"/>
            </a:endParaRPr>
          </a:p>
          <a:p>
            <a:pPr marL="731520" lvl="1" indent="-342720">
              <a:lnSpc>
                <a:spcPct val="80000"/>
              </a:lnSpc>
              <a:buClr>
                <a:srgbClr val="000000"/>
              </a:buClr>
              <a:buFont typeface="Arial"/>
              <a:buChar char="•"/>
            </a:pPr>
            <a:r>
              <a:rPr lang="en-US" sz="3200" b="0" strike="noStrike" spc="-1">
                <a:solidFill>
                  <a:srgbClr val="000000"/>
                </a:solidFill>
                <a:latin typeface="Arial"/>
                <a:ea typeface="Arial"/>
              </a:rPr>
              <a:t>A cross-Internet debugger</a:t>
            </a:r>
            <a:endParaRPr lang="en-IN" sz="3200" b="0" strike="noStrike" spc="-1">
              <a:latin typeface="Arial"/>
            </a:endParaRPr>
          </a:p>
          <a:p>
            <a:pPr marL="731520" lvl="1" indent="-342720">
              <a:lnSpc>
                <a:spcPct val="80000"/>
              </a:lnSpc>
              <a:buClr>
                <a:srgbClr val="000000"/>
              </a:buClr>
              <a:buFont typeface="Arial"/>
              <a:buChar char="•"/>
            </a:pPr>
            <a:r>
              <a:rPr lang="en-US" sz="3200" b="0" strike="noStrike" spc="-1">
                <a:solidFill>
                  <a:srgbClr val="000000"/>
                </a:solidFill>
                <a:latin typeface="Arial"/>
                <a:ea typeface="Arial"/>
              </a:rPr>
              <a:t>The network is not working “correctly”, so XNET must work with unreliable delivery</a:t>
            </a:r>
            <a:endParaRPr lang="en-IN" sz="3200" b="0" strike="noStrike" spc="-1">
              <a:latin typeface="Arial"/>
            </a:endParaRPr>
          </a:p>
          <a:p>
            <a:pPr>
              <a:lnSpc>
                <a:spcPct val="100000"/>
              </a:lnSpc>
            </a:pPr>
            <a:endParaRPr lang="en-IN" sz="3200" b="0" strike="noStrike" spc="-1">
              <a:latin typeface="Arial"/>
            </a:endParaRPr>
          </a:p>
          <a:p>
            <a:pPr>
              <a:lnSpc>
                <a:spcPct val="100000"/>
              </a:lnSpc>
            </a:pPr>
            <a:endParaRPr lang="en-IN" sz="3200" b="0" strike="noStrike" spc="-1">
              <a:latin typeface="Arial"/>
            </a:endParaRPr>
          </a:p>
        </p:txBody>
      </p:sp>
      <p:sp>
        <p:nvSpPr>
          <p:cNvPr id="460" name="CustomShape 4"/>
          <p:cNvSpPr/>
          <p:nvPr/>
        </p:nvSpPr>
        <p:spPr>
          <a:xfrm>
            <a:off x="461520" y="4120560"/>
            <a:ext cx="5116320" cy="65952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00000"/>
              </a:lnSpc>
            </a:pPr>
            <a:r>
              <a:rPr lang="en-US" sz="4400" b="0" strike="noStrike" spc="-1">
                <a:solidFill>
                  <a:srgbClr val="000000"/>
                </a:solidFill>
                <a:latin typeface="Arial"/>
                <a:ea typeface="Arial"/>
              </a:rPr>
              <a:t>What about voice?</a:t>
            </a:r>
            <a:endParaRPr lang="en-IN" sz="4400" b="0" strike="noStrike" spc="-1">
              <a:latin typeface="Arial"/>
            </a:endParaRPr>
          </a:p>
        </p:txBody>
      </p:sp>
      <p:sp>
        <p:nvSpPr>
          <p:cNvPr id="461" name="CustomShape 5"/>
          <p:cNvSpPr/>
          <p:nvPr/>
        </p:nvSpPr>
        <p:spPr>
          <a:xfrm>
            <a:off x="5577480" y="4120560"/>
            <a:ext cx="3394080" cy="65952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00000"/>
              </a:lnSpc>
            </a:pPr>
            <a:r>
              <a:rPr lang="en-US" sz="4400" b="0" strike="noStrike" spc="-1">
                <a:solidFill>
                  <a:srgbClr val="000000"/>
                </a:solidFill>
                <a:latin typeface="Arial"/>
                <a:ea typeface="Arial"/>
              </a:rPr>
              <a:t>Games?</a:t>
            </a:r>
            <a:endParaRPr lang="en-IN"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extShape 1"/>
          <p:cNvSpPr txBox="1"/>
          <p:nvPr/>
        </p:nvSpPr>
        <p:spPr>
          <a:xfrm>
            <a:off x="311760" y="1978560"/>
            <a:ext cx="8520120" cy="1186200"/>
          </a:xfrm>
          <a:prstGeom prst="rect">
            <a:avLst/>
          </a:prstGeom>
          <a:noFill/>
          <a:ln>
            <a:noFill/>
          </a:ln>
        </p:spPr>
        <p:txBody>
          <a:bodyPr tIns="91440" bIns="91440" anchor="b">
            <a:noAutofit/>
          </a:bodyPr>
          <a:lstStyle/>
          <a:p>
            <a:pPr algn="ctr">
              <a:lnSpc>
                <a:spcPct val="100000"/>
              </a:lnSpc>
              <a:tabLst>
                <a:tab pos="0" algn="l"/>
              </a:tabLst>
            </a:pPr>
            <a:r>
              <a:rPr lang="en-US" sz="6000" b="0" strike="noStrike" spc="-1">
                <a:solidFill>
                  <a:srgbClr val="000000"/>
                </a:solidFill>
                <a:latin typeface="Arial"/>
                <a:ea typeface="Arial"/>
              </a:rPr>
              <a:t>Sometimes we don’t need reliability or retransmissions!</a:t>
            </a:r>
            <a:endParaRPr lang="en-IN" sz="6000" b="0" strike="noStrike" spc="-1">
              <a:solidFill>
                <a:srgbClr val="000000"/>
              </a:solidFill>
              <a:latin typeface="Arial"/>
            </a:endParaRPr>
          </a:p>
        </p:txBody>
      </p:sp>
      <p:sp>
        <p:nvSpPr>
          <p:cNvPr id="463" name="CustomShape 2"/>
          <p:cNvSpPr/>
          <p:nvPr/>
        </p:nvSpPr>
        <p:spPr>
          <a:xfrm>
            <a:off x="1931400" y="3165120"/>
            <a:ext cx="690048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4800" b="0" strike="noStrike" spc="-1">
                <a:solidFill>
                  <a:srgbClr val="FF0000"/>
                </a:solidFill>
                <a:latin typeface="URWBookmanL-Ligh"/>
                <a:ea typeface="Arial"/>
              </a:rPr>
              <a:t>Cannot “bake” reliability into the network!</a:t>
            </a:r>
            <a:endParaRPr lang="en-IN" sz="4800" b="0" strike="noStrike" spc="-1">
              <a:latin typeface="Arial"/>
            </a:endParaRPr>
          </a:p>
        </p:txBody>
      </p:sp>
      <p:sp>
        <p:nvSpPr>
          <p:cNvPr id="464" name="TextShape 3"/>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B507200-3F5F-43AA-A0BD-AF76523A8128}" type="slidenum">
              <a:rPr lang="en-US" sz="1000" b="0" strike="noStrike" spc="-1">
                <a:solidFill>
                  <a:srgbClr val="595959"/>
                </a:solidFill>
                <a:latin typeface="Arial"/>
                <a:ea typeface="Arial"/>
              </a:rPr>
              <a:t>74</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46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F90B9B7-4023-44D2-A3CC-567C0117870E}" type="slidenum">
              <a:rPr lang="en-US" sz="1000" b="0" strike="noStrike" spc="-1">
                <a:solidFill>
                  <a:srgbClr val="595959"/>
                </a:solidFill>
                <a:latin typeface="Arial"/>
                <a:ea typeface="Arial"/>
              </a:rPr>
              <a:t>75</a:t>
            </a:fld>
            <a:endParaRPr lang="en-IN" sz="1000" b="0" strike="noStrike" spc="-1">
              <a:latin typeface="Times New Roman"/>
            </a:endParaRPr>
          </a:p>
        </p:txBody>
      </p:sp>
      <p:sp>
        <p:nvSpPr>
          <p:cNvPr id="467" name="CustomShape 3"/>
          <p:cNvSpPr/>
          <p:nvPr/>
        </p:nvSpPr>
        <p:spPr>
          <a:xfrm>
            <a:off x="932760" y="112392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Internet Communication must continue despite loss of networks or gateways.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must support multiple types of communications service.</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architecture must accommodate a variety of networks.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Internet architecture must permit distributed management of its resources.</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Second Level Goals</a:t>
            </a:r>
            <a:endParaRPr lang="en-IN" sz="4000" b="0" strike="noStrike" spc="-1">
              <a:solidFill>
                <a:srgbClr val="000000"/>
              </a:solidFill>
              <a:latin typeface="Arial"/>
            </a:endParaRPr>
          </a:p>
        </p:txBody>
      </p:sp>
      <p:sp>
        <p:nvSpPr>
          <p:cNvPr id="46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0717FB2B-2903-4705-B046-40CB55A567FA}" type="slidenum">
              <a:rPr lang="en-US" sz="1000" b="0" strike="noStrike" spc="-1">
                <a:solidFill>
                  <a:srgbClr val="595959"/>
                </a:solidFill>
                <a:latin typeface="Arial"/>
                <a:ea typeface="Arial"/>
              </a:rPr>
              <a:t>76</a:t>
            </a:fld>
            <a:endParaRPr lang="en-IN" sz="1000" b="0" strike="noStrike" spc="-1">
              <a:latin typeface="Times New Roman"/>
            </a:endParaRPr>
          </a:p>
        </p:txBody>
      </p:sp>
      <p:sp>
        <p:nvSpPr>
          <p:cNvPr id="470" name="CustomShape 3"/>
          <p:cNvSpPr/>
          <p:nvPr/>
        </p:nvSpPr>
        <p:spPr>
          <a:xfrm>
            <a:off x="932760" y="1123920"/>
            <a:ext cx="727812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nSpc>
                <a:spcPct val="100000"/>
              </a:lnSpc>
              <a:buClr>
                <a:srgbClr val="000000"/>
              </a:buClr>
              <a:buFont typeface="Arial"/>
              <a:buAutoNum type="arabicPeriod" startAt="5"/>
            </a:pPr>
            <a:r>
              <a:rPr lang="en-US" sz="2800" b="0" strike="noStrike" spc="-1">
                <a:solidFill>
                  <a:srgbClr val="000000"/>
                </a:solidFill>
                <a:latin typeface="Arial"/>
                <a:ea typeface="Arial"/>
              </a:rPr>
              <a:t>The Internet architecture must be cost effective.</a:t>
            </a:r>
            <a:endParaRPr lang="en-IN" sz="2800" b="0" strike="noStrike" spc="-1">
              <a:latin typeface="Arial"/>
            </a:endParaRPr>
          </a:p>
          <a:p>
            <a:pPr marL="343080" indent="-342720">
              <a:lnSpc>
                <a:spcPct val="100000"/>
              </a:lnSpc>
              <a:buClr>
                <a:srgbClr val="000000"/>
              </a:buClr>
              <a:buFont typeface="Arial"/>
              <a:buAutoNum type="arabicPeriod" startAt="5"/>
            </a:pPr>
            <a:r>
              <a:rPr lang="en-US" sz="2800" b="0" strike="noStrike" spc="-1">
                <a:solidFill>
                  <a:srgbClr val="000000"/>
                </a:solidFill>
                <a:latin typeface="Arial"/>
                <a:ea typeface="Arial"/>
              </a:rPr>
              <a:t>The Internet architecture must permit host attachment with a low level of effort.</a:t>
            </a:r>
            <a:endParaRPr lang="en-IN" sz="2800" b="0" strike="noStrike" spc="-1">
              <a:latin typeface="Arial"/>
            </a:endParaRPr>
          </a:p>
          <a:p>
            <a:pPr marL="343080" indent="-342720">
              <a:lnSpc>
                <a:spcPct val="100000"/>
              </a:lnSpc>
              <a:buClr>
                <a:srgbClr val="000000"/>
              </a:buClr>
              <a:buFont typeface="Arial"/>
              <a:buAutoNum type="arabicPeriod" startAt="5"/>
            </a:pPr>
            <a:r>
              <a:rPr lang="en-US" sz="2800" b="0" strike="noStrike" spc="-1">
                <a:solidFill>
                  <a:srgbClr val="000000"/>
                </a:solidFill>
                <a:latin typeface="Arial"/>
                <a:ea typeface="Arial"/>
              </a:rPr>
              <a:t>The resources used in the Internet architecture must be accountable.</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
        <p:nvSpPr>
          <p:cNvPr id="471" name="CustomShape 4"/>
          <p:cNvSpPr/>
          <p:nvPr/>
        </p:nvSpPr>
        <p:spPr>
          <a:xfrm>
            <a:off x="4422600" y="3696840"/>
            <a:ext cx="378828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FF0000"/>
                </a:solidFill>
                <a:latin typeface="URWBookmanL-Ligh"/>
                <a:ea typeface="Arial"/>
              </a:rPr>
              <a:t>Socket </a:t>
            </a:r>
            <a:endParaRPr lang="en-IN" sz="4400" b="0" strike="noStrike" spc="-1">
              <a:latin typeface="Arial"/>
            </a:endParaRPr>
          </a:p>
          <a:p>
            <a:pPr algn="ctr">
              <a:lnSpc>
                <a:spcPct val="100000"/>
              </a:lnSpc>
            </a:pPr>
            <a:r>
              <a:rPr lang="en-US" sz="4400" b="0" strike="noStrike" spc="-1">
                <a:solidFill>
                  <a:srgbClr val="FF0000"/>
                </a:solidFill>
                <a:latin typeface="URWBookmanL-Ligh"/>
                <a:ea typeface="Arial"/>
              </a:rPr>
              <a:t>Abstraction</a:t>
            </a:r>
            <a:endParaRPr lang="en-IN" sz="4400" b="0" strike="noStrike" spc="-1">
              <a:latin typeface="Arial"/>
            </a:endParaRPr>
          </a:p>
        </p:txBody>
      </p:sp>
      <p:sp>
        <p:nvSpPr>
          <p:cNvPr id="472" name="CustomShape 5"/>
          <p:cNvSpPr/>
          <p:nvPr/>
        </p:nvSpPr>
        <p:spPr>
          <a:xfrm>
            <a:off x="1202760" y="3916440"/>
            <a:ext cx="27183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a:solidFill>
                  <a:srgbClr val="FF0000"/>
                </a:solidFill>
                <a:latin typeface="URWBookmanL-Ligh"/>
                <a:ea typeface="Arial"/>
              </a:rPr>
              <a:t>Failed</a:t>
            </a:r>
            <a:endParaRPr lang="en-IN"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Other Issues</a:t>
            </a:r>
            <a:endParaRPr lang="en-IN" sz="4000" b="0" strike="noStrike" spc="-1">
              <a:solidFill>
                <a:srgbClr val="000000"/>
              </a:solidFill>
              <a:latin typeface="Arial"/>
            </a:endParaRPr>
          </a:p>
        </p:txBody>
      </p:sp>
      <p:sp>
        <p:nvSpPr>
          <p:cNvPr id="47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61CB191-ABA3-46C5-AAD3-2E6EAD7BF8D7}" type="slidenum">
              <a:rPr lang="en-US" sz="1000" b="0" strike="noStrike" spc="-1">
                <a:solidFill>
                  <a:srgbClr val="595959"/>
                </a:solidFill>
                <a:latin typeface="Arial"/>
                <a:ea typeface="Arial"/>
              </a:rPr>
              <a:t>77</a:t>
            </a:fld>
            <a:endParaRPr lang="en-IN" sz="1000" b="0" strike="noStrike" spc="-1">
              <a:latin typeface="Times New Roman"/>
            </a:endParaRPr>
          </a:p>
        </p:txBody>
      </p:sp>
      <p:sp>
        <p:nvSpPr>
          <p:cNvPr id="475" name="CustomShape 3"/>
          <p:cNvSpPr/>
          <p:nvPr/>
        </p:nvSpPr>
        <p:spPr>
          <a:xfrm>
            <a:off x="932760" y="1173240"/>
            <a:ext cx="727812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TCP not suitable for all applications</a:t>
            </a:r>
            <a:endParaRPr lang="en-IN" sz="2800" b="0" strike="noStrike" spc="-1">
              <a:latin typeface="Arial"/>
            </a:endParaRPr>
          </a:p>
          <a:p>
            <a:pPr marL="457200">
              <a:lnSpc>
                <a:spcPct val="100000"/>
              </a:lnSpc>
            </a:pPr>
            <a:r>
              <a:rPr lang="en-US" sz="2800" b="0" strike="noStrike" spc="-1">
                <a:solidFill>
                  <a:srgbClr val="000000"/>
                </a:solidFill>
                <a:latin typeface="Symbol"/>
                <a:ea typeface="Arial"/>
              </a:rPr>
              <a:t></a:t>
            </a:r>
            <a:r>
              <a:rPr lang="en-US" sz="2800" b="0" strike="noStrike" spc="-1">
                <a:solidFill>
                  <a:srgbClr val="000000"/>
                </a:solidFill>
                <a:latin typeface="Arial"/>
                <a:ea typeface="Arial"/>
              </a:rPr>
              <a:t>Separation of TCPIP into 2 separate layers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 Difficult to support multiple types of service without support from underlying network</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Lack of tools for distributed management</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Large header (40bytes) is large overhead</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311760" y="1737360"/>
            <a:ext cx="8520120" cy="2052360"/>
          </a:xfrm>
          <a:prstGeom prst="rect">
            <a:avLst/>
          </a:prstGeom>
          <a:noFill/>
          <a:ln>
            <a:noFill/>
          </a:ln>
        </p:spPr>
        <p:txBody>
          <a:bodyPr tIns="91440" bIns="91440" anchor="b">
            <a:noAutofit/>
          </a:bodyPr>
          <a:lstStyle/>
          <a:p>
            <a:pPr algn="ctr">
              <a:lnSpc>
                <a:spcPct val="100000"/>
              </a:lnSpc>
              <a:tabLst>
                <a:tab pos="0" algn="l"/>
              </a:tabLst>
            </a:pPr>
            <a:r>
              <a:rPr lang="en-US" sz="8000" b="0" strike="noStrike" spc="-1">
                <a:solidFill>
                  <a:srgbClr val="000000"/>
                </a:solidFill>
                <a:latin typeface="Arial"/>
                <a:ea typeface="Arial"/>
              </a:rPr>
              <a:t>Will the Internet continue to work?</a:t>
            </a:r>
            <a:endParaRPr lang="en-IN" sz="8000" b="0" strike="noStrike" spc="-1">
              <a:solidFill>
                <a:srgbClr val="000000"/>
              </a:solidFill>
              <a:latin typeface="Arial"/>
            </a:endParaRPr>
          </a:p>
        </p:txBody>
      </p:sp>
      <p:sp>
        <p:nvSpPr>
          <p:cNvPr id="477"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1FA1D10-BCE8-40F4-82DF-BDF5773DDA6B}" type="slidenum">
              <a:rPr lang="en-US" sz="1000" b="0" strike="noStrike" spc="-1">
                <a:solidFill>
                  <a:srgbClr val="595959"/>
                </a:solidFill>
                <a:latin typeface="Arial"/>
                <a:ea typeface="Arial"/>
              </a:rPr>
              <a:t>78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TextShape 1"/>
          <p:cNvSpPr txBox="1"/>
          <p:nvPr/>
        </p:nvSpPr>
        <p:spPr>
          <a:xfrm>
            <a:off x="311760" y="444960"/>
            <a:ext cx="8493480" cy="1301040"/>
          </a:xfrm>
          <a:prstGeom prst="rect">
            <a:avLst/>
          </a:prstGeom>
          <a:noFill/>
          <a:ln>
            <a:noFill/>
          </a:ln>
        </p:spPr>
        <p:txBody>
          <a:bodyPr tIns="91440" bIns="91440">
            <a:normAutofit fontScale="91500"/>
          </a:bodyPr>
          <a:lstStyle/>
          <a:p>
            <a:pPr algn="ctr">
              <a:lnSpc>
                <a:spcPct val="100000"/>
              </a:lnSpc>
            </a:pPr>
            <a:r>
              <a:rPr lang="en-US" sz="4800" b="0" strike="noStrike" spc="-1">
                <a:solidFill>
                  <a:srgbClr val="000000"/>
                </a:solidFill>
                <a:latin typeface="URWBookmanL-Ligh"/>
                <a:ea typeface="Arial"/>
              </a:rPr>
              <a:t>Why the internet only just works</a:t>
            </a:r>
            <a:endParaRPr lang="en-IN" sz="4800" b="0" strike="noStrike" spc="-1">
              <a:solidFill>
                <a:srgbClr val="000000"/>
              </a:solidFill>
              <a:latin typeface="Arial"/>
            </a:endParaRPr>
          </a:p>
        </p:txBody>
      </p:sp>
      <p:sp>
        <p:nvSpPr>
          <p:cNvPr id="47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A81118E0-CECF-4502-8986-767E96A5BDCF}" type="slidenum">
              <a:rPr lang="en-US" sz="1000" b="0" strike="noStrike" spc="-1">
                <a:solidFill>
                  <a:srgbClr val="595959"/>
                </a:solidFill>
                <a:latin typeface="Arial"/>
                <a:ea typeface="Arial"/>
              </a:rPr>
              <a:t>79</a:t>
            </a:fld>
            <a:endParaRPr lang="en-IN" sz="1000" b="0" strike="noStrike" spc="-1">
              <a:latin typeface="Times New Roman"/>
            </a:endParaRPr>
          </a:p>
        </p:txBody>
      </p:sp>
      <p:sp>
        <p:nvSpPr>
          <p:cNvPr id="480" name="CustomShape 3"/>
          <p:cNvSpPr/>
          <p:nvPr/>
        </p:nvSpPr>
        <p:spPr>
          <a:xfrm>
            <a:off x="941760" y="1999440"/>
            <a:ext cx="726012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URWBookmanL-Ligh"/>
                <a:ea typeface="Arial"/>
              </a:rPr>
              <a:t>Mark Handley. </a:t>
            </a:r>
            <a:r>
              <a:rPr lang="en-US" sz="3600" b="0" i="1" strike="noStrike" spc="-1">
                <a:solidFill>
                  <a:srgbClr val="000000"/>
                </a:solidFill>
                <a:latin typeface="URWBookmanL-Ligh"/>
                <a:ea typeface="Arial"/>
              </a:rPr>
              <a:t>Why the internet only just works</a:t>
            </a:r>
            <a:r>
              <a:rPr lang="en-US" sz="3600" b="0" strike="noStrike" spc="-1">
                <a:solidFill>
                  <a:srgbClr val="000000"/>
                </a:solidFill>
                <a:latin typeface="URWBookmanL-Ligh"/>
                <a:ea typeface="Arial"/>
              </a:rPr>
              <a:t>. BT Technology Journal, 24(3):119–129, 2006.</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0960" y="1168560"/>
            <a:ext cx="8361360" cy="2806200"/>
          </a:xfrm>
          <a:prstGeom prst="rect">
            <a:avLst/>
          </a:prstGeom>
          <a:noFill/>
          <a:ln>
            <a:noFill/>
          </a:ln>
        </p:spPr>
        <p:txBody>
          <a:bodyPr tIns="91440" bIns="91440">
            <a:normAutofit fontScale="98000"/>
          </a:bodyPr>
          <a:lstStyle/>
          <a:p>
            <a:pPr algn="ctr">
              <a:lnSpc>
                <a:spcPct val="100000"/>
              </a:lnSpc>
            </a:pPr>
            <a:r>
              <a:rPr lang="en-US" sz="16600" b="0" strike="noStrike" spc="-1">
                <a:solidFill>
                  <a:srgbClr val="0070C0"/>
                </a:solidFill>
                <a:latin typeface="URWBookmanL-Ligh"/>
                <a:ea typeface="Arial"/>
              </a:rPr>
              <a:t>Internet</a:t>
            </a:r>
            <a:endParaRPr lang="en-IN" sz="16600" b="0" strike="noStrike" spc="-1">
              <a:solidFill>
                <a:srgbClr val="000000"/>
              </a:solidFill>
              <a:latin typeface="Arial"/>
            </a:endParaRPr>
          </a:p>
        </p:txBody>
      </p:sp>
      <p:sp>
        <p:nvSpPr>
          <p:cNvPr id="14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25F9C4E-C547-49A7-9538-83ABF12CDD15}" type="slidenum">
              <a:rPr lang="en-US" sz="1000" b="0" strike="noStrike" spc="-1">
                <a:solidFill>
                  <a:srgbClr val="595959"/>
                </a:solidFill>
                <a:latin typeface="Arial"/>
                <a:ea typeface="Arial"/>
              </a:rPr>
              <a:t>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Shape 1"/>
          <p:cNvSpPr txBox="1"/>
          <p:nvPr/>
        </p:nvSpPr>
        <p:spPr>
          <a:xfrm>
            <a:off x="325080" y="170640"/>
            <a:ext cx="8493480" cy="1301040"/>
          </a:xfrm>
          <a:prstGeom prst="rect">
            <a:avLst/>
          </a:prstGeom>
          <a:noFill/>
          <a:ln>
            <a:noFill/>
          </a:ln>
        </p:spPr>
        <p:txBody>
          <a:bodyPr tIns="91440" bIns="91440">
            <a:normAutofit fontScale="99000"/>
          </a:bodyPr>
          <a:lstStyle/>
          <a:p>
            <a:pPr algn="ctr">
              <a:lnSpc>
                <a:spcPct val="100000"/>
              </a:lnSpc>
            </a:pPr>
            <a:r>
              <a:rPr lang="en-US" sz="4800" b="0" strike="noStrike" spc="-1">
                <a:solidFill>
                  <a:srgbClr val="000000"/>
                </a:solidFill>
                <a:latin typeface="URWBookmanL-Ligh"/>
                <a:ea typeface="Arial"/>
              </a:rPr>
              <a:t>Modern History of the Internet</a:t>
            </a:r>
            <a:endParaRPr lang="en-IN" sz="4800" b="0" strike="noStrike" spc="-1">
              <a:solidFill>
                <a:srgbClr val="000000"/>
              </a:solidFill>
              <a:latin typeface="Arial"/>
            </a:endParaRPr>
          </a:p>
        </p:txBody>
      </p:sp>
      <p:sp>
        <p:nvSpPr>
          <p:cNvPr id="48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30C3C10A-78C4-4718-9AA5-220F8A8F2067}" type="slidenum">
              <a:rPr lang="en-US" sz="1000" b="0" strike="noStrike" spc="-1">
                <a:solidFill>
                  <a:srgbClr val="595959"/>
                </a:solidFill>
                <a:latin typeface="Arial"/>
                <a:ea typeface="Arial"/>
              </a:rPr>
              <a:t>80</a:t>
            </a:fld>
            <a:endParaRPr lang="en-IN" sz="1000" b="0" strike="noStrike" spc="-1">
              <a:latin typeface="Times New Roman"/>
            </a:endParaRPr>
          </a:p>
        </p:txBody>
      </p:sp>
      <p:sp>
        <p:nvSpPr>
          <p:cNvPr id="483" name="CustomShape 3"/>
          <p:cNvSpPr/>
          <p:nvPr/>
        </p:nvSpPr>
        <p:spPr>
          <a:xfrm>
            <a:off x="914400" y="1024920"/>
            <a:ext cx="755244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2800" b="0" strike="noStrike" spc="-1">
                <a:solidFill>
                  <a:srgbClr val="000000"/>
                </a:solidFill>
                <a:latin typeface="Arial"/>
                <a:ea typeface="Arial"/>
              </a:rPr>
              <a:t>1980’s – Congestion collapses</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1990’s – BGP (Border Gateway Protocol)</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1993 – CIDR (Classless Inter-Domain Routing)</a:t>
            </a:r>
            <a:endParaRPr lang="en-IN" sz="2800" b="0" strike="noStrike" spc="-1">
              <a:latin typeface="Arial"/>
            </a:endParaRPr>
          </a:p>
          <a:p>
            <a:pPr marL="743040" indent="-742680">
              <a:lnSpc>
                <a:spcPct val="100000"/>
              </a:lnSpc>
              <a:buClr>
                <a:srgbClr val="000000"/>
              </a:buClr>
              <a:buFont typeface="Arial"/>
              <a:buChar char="•"/>
            </a:pPr>
            <a:r>
              <a:rPr lang="en-US" sz="2800" b="0" strike="noStrike" spc="-1">
                <a:solidFill>
                  <a:srgbClr val="000000"/>
                </a:solidFill>
                <a:latin typeface="Arial"/>
                <a:ea typeface="Arial"/>
              </a:rPr>
              <a:t>2000’s – NATs (Network Address Translation) </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
        <p:nvSpPr>
          <p:cNvPr id="484" name="CustomShape 4"/>
          <p:cNvSpPr/>
          <p:nvPr/>
        </p:nvSpPr>
        <p:spPr>
          <a:xfrm>
            <a:off x="987480" y="3671280"/>
            <a:ext cx="740628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SG" sz="2800" b="0" strike="noStrike" spc="-1">
                <a:solidFill>
                  <a:srgbClr val="FF0000"/>
                </a:solidFill>
                <a:latin typeface="Arial"/>
                <a:ea typeface="Arial"/>
              </a:rPr>
              <a:t>Technologies get deployed in the core of the Internet when they solve an immediate problem or when money can be made.</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Possible Problems</a:t>
            </a:r>
            <a:endParaRPr lang="en-IN" sz="4800" b="0" strike="noStrike" spc="-1">
              <a:solidFill>
                <a:srgbClr val="000000"/>
              </a:solidFill>
              <a:latin typeface="Arial"/>
            </a:endParaRPr>
          </a:p>
        </p:txBody>
      </p:sp>
      <p:sp>
        <p:nvSpPr>
          <p:cNvPr id="486"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FE96A28-9900-483B-93F0-D357898510C8}" type="slidenum">
              <a:rPr lang="en-US" sz="1000" b="0" strike="noStrike" spc="-1">
                <a:solidFill>
                  <a:srgbClr val="595959"/>
                </a:solidFill>
                <a:latin typeface="Arial"/>
                <a:ea typeface="Arial"/>
              </a:rPr>
              <a:t>81</a:t>
            </a:fld>
            <a:endParaRPr lang="en-IN" sz="1000" b="0" strike="noStrike" spc="-1">
              <a:latin typeface="Times New Roman"/>
            </a:endParaRPr>
          </a:p>
        </p:txBody>
      </p:sp>
      <p:sp>
        <p:nvSpPr>
          <p:cNvPr id="487" name="CustomShape 3"/>
          <p:cNvSpPr/>
          <p:nvPr/>
        </p:nvSpPr>
        <p:spPr>
          <a:xfrm>
            <a:off x="1170360" y="1173240"/>
            <a:ext cx="7552440" cy="43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Spam</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Security</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Denial of Service Attacks</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NATs and Middle-boxes</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Congestion Failure?</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Inter-domain routing</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Mobility</a:t>
            </a:r>
            <a:endParaRPr lang="en-IN" sz="2800" b="0" strike="noStrike" spc="-1">
              <a:latin typeface="Arial"/>
            </a:endParaRPr>
          </a:p>
          <a:p>
            <a:pPr marL="743040" indent="-742680">
              <a:lnSpc>
                <a:spcPct val="100000"/>
              </a:lnSpc>
              <a:buClr>
                <a:srgbClr val="000000"/>
              </a:buClr>
              <a:buFont typeface="Arial"/>
              <a:buAutoNum type="arabicPeriod"/>
            </a:pPr>
            <a:r>
              <a:rPr lang="en-US" sz="2800" b="0" strike="noStrike" spc="-1">
                <a:solidFill>
                  <a:srgbClr val="000000"/>
                </a:solidFill>
                <a:latin typeface="Arial"/>
                <a:ea typeface="Arial"/>
              </a:rPr>
              <a:t>Do we have enough IP addresses? </a:t>
            </a:r>
            <a:endParaRPr lang="en-IN" sz="2800" b="0" strike="noStrike" spc="-1">
              <a:latin typeface="Arial"/>
            </a:endParaRPr>
          </a:p>
          <a:p>
            <a:pPr>
              <a:lnSpc>
                <a:spcPct val="100000"/>
              </a:lnSpc>
            </a:pP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4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4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311760" y="44496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Understanding the Tussle</a:t>
            </a:r>
            <a:endParaRPr lang="en-IN" sz="4800" b="0" strike="noStrike" spc="-1">
              <a:solidFill>
                <a:srgbClr val="000000"/>
              </a:solidFill>
              <a:latin typeface="Arial"/>
            </a:endParaRPr>
          </a:p>
        </p:txBody>
      </p:sp>
      <p:sp>
        <p:nvSpPr>
          <p:cNvPr id="48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9D5652B5-253E-4D20-9926-34D44FBADD8F}" type="slidenum">
              <a:rPr lang="en-US" sz="1000" b="0" strike="noStrike" spc="-1">
                <a:solidFill>
                  <a:srgbClr val="595959"/>
                </a:solidFill>
                <a:latin typeface="Arial"/>
                <a:ea typeface="Arial"/>
              </a:rPr>
              <a:t>82</a:t>
            </a:fld>
            <a:endParaRPr lang="en-IN" sz="1000" b="0" strike="noStrike" spc="-1">
              <a:latin typeface="Times New Roman"/>
            </a:endParaRPr>
          </a:p>
        </p:txBody>
      </p:sp>
      <p:sp>
        <p:nvSpPr>
          <p:cNvPr id="490" name="CustomShape 3"/>
          <p:cNvSpPr/>
          <p:nvPr/>
        </p:nvSpPr>
        <p:spPr>
          <a:xfrm>
            <a:off x="941760" y="1746360"/>
            <a:ext cx="726012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00"/>
                </a:solidFill>
                <a:latin typeface="URWBookmanL-Ligh"/>
                <a:ea typeface="Arial"/>
              </a:rPr>
              <a:t>David D Clark, John Wroclawski, Karen R Sollins, and Robert Braden. </a:t>
            </a:r>
            <a:r>
              <a:rPr lang="en-US" sz="2400" b="0" i="1" strike="noStrike" spc="-1">
                <a:solidFill>
                  <a:srgbClr val="000000"/>
                </a:solidFill>
                <a:latin typeface="URWBookmanL-Ligh"/>
                <a:ea typeface="Arial"/>
              </a:rPr>
              <a:t>Tussle in cyberspace: defining tomorrow’s internet</a:t>
            </a:r>
            <a:r>
              <a:rPr lang="en-US" sz="2400" b="0" strike="noStrike" spc="-1">
                <a:solidFill>
                  <a:srgbClr val="000000"/>
                </a:solidFill>
                <a:latin typeface="URWBookmanL-Ligh"/>
                <a:ea typeface="Arial"/>
              </a:rPr>
              <a:t>. In Proceedings of the 2002 conference on Applications, technologies, architectures, and protocols for computer communications,</a:t>
            </a:r>
            <a:endParaRPr lang="en-IN" sz="2400" b="0" strike="noStrike" spc="-1">
              <a:latin typeface="Arial"/>
            </a:endParaRPr>
          </a:p>
          <a:p>
            <a:pPr>
              <a:lnSpc>
                <a:spcPct val="100000"/>
              </a:lnSpc>
            </a:pPr>
            <a:r>
              <a:rPr lang="en-US" sz="2400" b="0" strike="noStrike" spc="-1">
                <a:solidFill>
                  <a:srgbClr val="000000"/>
                </a:solidFill>
                <a:latin typeface="URWBookmanL-Ligh"/>
                <a:ea typeface="Arial"/>
              </a:rPr>
              <a:t>pages 347–356, 2002.</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Many Stakeholders</a:t>
            </a:r>
            <a:endParaRPr lang="en-IN" sz="4000" b="0" strike="noStrike" spc="-1">
              <a:solidFill>
                <a:srgbClr val="000000"/>
              </a:solidFill>
              <a:latin typeface="Arial"/>
            </a:endParaRPr>
          </a:p>
        </p:txBody>
      </p:sp>
      <p:sp>
        <p:nvSpPr>
          <p:cNvPr id="492"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8F67EA8-3CCC-4B56-ACA1-B0D5EC0E435F}" type="slidenum">
              <a:rPr lang="en-US" sz="1000" b="0" strike="noStrike" spc="-1">
                <a:solidFill>
                  <a:srgbClr val="595959"/>
                </a:solidFill>
                <a:latin typeface="Arial"/>
                <a:ea typeface="Arial"/>
              </a:rPr>
              <a:t>83</a:t>
            </a:fld>
            <a:endParaRPr lang="en-IN" sz="1000" b="0" strike="noStrike" spc="-1">
              <a:latin typeface="Times New Roman"/>
            </a:endParaRPr>
          </a:p>
        </p:txBody>
      </p:sp>
      <p:sp>
        <p:nvSpPr>
          <p:cNvPr id="493" name="CustomShape 3"/>
          <p:cNvSpPr/>
          <p:nvPr/>
        </p:nvSpPr>
        <p:spPr>
          <a:xfrm>
            <a:off x="1051560" y="942840"/>
            <a:ext cx="7278120" cy="374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Users, who want to run applications and interact over the Internet.</a:t>
            </a:r>
            <a:endParaRPr lang="en-IN" sz="2000" b="0" strike="noStrike" spc="-1">
              <a:latin typeface="Arial"/>
            </a:endParaRPr>
          </a:p>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Commercial ISPs, who sell Internet service with the goal of profit.</a:t>
            </a:r>
            <a:endParaRPr lang="en-IN" sz="2000" b="0" strike="noStrike" spc="-1">
              <a:latin typeface="Arial"/>
            </a:endParaRPr>
          </a:p>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Private sector network providers who run a part of the Internet to facilitate their business or other undertaking.</a:t>
            </a:r>
            <a:endParaRPr lang="en-IN" sz="2000" b="0" strike="noStrike" spc="-1">
              <a:latin typeface="Arial"/>
            </a:endParaRPr>
          </a:p>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Governments, who enforce laws, protect consumers, regulate commerce, and so on.</a:t>
            </a:r>
            <a:endParaRPr lang="en-IN" sz="2000" b="0" strike="noStrike" spc="-1">
              <a:latin typeface="Arial"/>
            </a:endParaRPr>
          </a:p>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Intellectual property rights holders, who want to protect their materials on the Internet.</a:t>
            </a:r>
            <a:endParaRPr lang="en-IN" sz="2000" b="0" strike="noStrike" spc="-1">
              <a:latin typeface="Arial"/>
            </a:endParaRPr>
          </a:p>
          <a:p>
            <a:pPr marL="343080" indent="-342720">
              <a:lnSpc>
                <a:spcPct val="100000"/>
              </a:lnSpc>
              <a:buClr>
                <a:srgbClr val="000000"/>
              </a:buClr>
              <a:buFont typeface="Arial"/>
              <a:buAutoNum type="arabicPeriod"/>
            </a:pPr>
            <a:r>
              <a:rPr lang="en-US" sz="2000" b="0" strike="noStrike" spc="-1">
                <a:solidFill>
                  <a:srgbClr val="000000"/>
                </a:solidFill>
                <a:latin typeface="Arial"/>
                <a:ea typeface="Arial"/>
              </a:rPr>
              <a:t>Providers of content and higher level services, offered in search of profit or as a public service.</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325080" y="33876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Understanding the Tussle</a:t>
            </a:r>
            <a:endParaRPr lang="en-IN" sz="4000" b="0" strike="noStrike" spc="-1">
              <a:solidFill>
                <a:srgbClr val="000000"/>
              </a:solidFill>
              <a:latin typeface="Arial"/>
            </a:endParaRPr>
          </a:p>
        </p:txBody>
      </p:sp>
      <p:sp>
        <p:nvSpPr>
          <p:cNvPr id="495"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F349498-6352-4ED1-B714-32ABE774EBE2}" type="slidenum">
              <a:rPr lang="en-US" sz="1000" b="0" strike="noStrike" spc="-1">
                <a:solidFill>
                  <a:srgbClr val="595959"/>
                </a:solidFill>
                <a:latin typeface="Arial"/>
                <a:ea typeface="Arial"/>
              </a:rPr>
              <a:t>84</a:t>
            </a:fld>
            <a:endParaRPr lang="en-IN" sz="1000" b="0" strike="noStrike" spc="-1">
              <a:latin typeface="Times New Roman"/>
            </a:endParaRPr>
          </a:p>
        </p:txBody>
      </p:sp>
      <p:sp>
        <p:nvSpPr>
          <p:cNvPr id="496" name="CustomShape 3"/>
          <p:cNvSpPr/>
          <p:nvPr/>
        </p:nvSpPr>
        <p:spPr>
          <a:xfrm>
            <a:off x="932760" y="1322280"/>
            <a:ext cx="727812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Design for variation in outcome</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Modularize the design along tussle boundaries, so that one tussle does not spill over and distort unrelated issues.</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Design for choice, to permit the different players to express their preferences.  </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4000" b="0" strike="noStrike" spc="-1">
                <a:solidFill>
                  <a:srgbClr val="000000"/>
                </a:solidFill>
                <a:latin typeface="URWBookmanL-Ligh"/>
                <a:ea typeface="Arial"/>
              </a:rPr>
              <a:t>Design for variation</a:t>
            </a:r>
            <a:endParaRPr lang="en-IN" sz="4000" b="0" strike="noStrike" spc="-1">
              <a:solidFill>
                <a:srgbClr val="000000"/>
              </a:solidFill>
              <a:latin typeface="Arial"/>
            </a:endParaRPr>
          </a:p>
        </p:txBody>
      </p:sp>
      <p:sp>
        <p:nvSpPr>
          <p:cNvPr id="49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3D42F261-4C78-459D-B88D-C1257FBFB2FE}" type="slidenum">
              <a:rPr lang="en-US" sz="1000" b="0" strike="noStrike" spc="-1">
                <a:solidFill>
                  <a:srgbClr val="595959"/>
                </a:solidFill>
                <a:latin typeface="Arial"/>
                <a:ea typeface="Arial"/>
              </a:rPr>
              <a:t>85</a:t>
            </a:fld>
            <a:endParaRPr lang="en-IN" sz="1000" b="0" strike="noStrike" spc="-1">
              <a:latin typeface="Times New Roman"/>
            </a:endParaRPr>
          </a:p>
        </p:txBody>
      </p:sp>
      <p:sp>
        <p:nvSpPr>
          <p:cNvPr id="499" name="CustomShape 3"/>
          <p:cNvSpPr/>
          <p:nvPr/>
        </p:nvSpPr>
        <p:spPr>
          <a:xfrm>
            <a:off x="932760" y="1226160"/>
            <a:ext cx="727812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00000"/>
                </a:solidFill>
                <a:latin typeface="Arial"/>
                <a:ea typeface="Arial"/>
              </a:rPr>
              <a:t>Expect outcome to be different in different places, and the tussle takes place within the design, not by distorting or violating it. Do not design so as to dictate the outcome. Rigid designs will be broken; designs that permit variation will flex under pressure and survive.</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6000" b="0" strike="noStrike" spc="-1">
                <a:solidFill>
                  <a:srgbClr val="000000"/>
                </a:solidFill>
                <a:latin typeface="Arial"/>
                <a:ea typeface="Arial"/>
              </a:rPr>
              <a:t>Openness</a:t>
            </a:r>
            <a:endParaRPr lang="en-IN" sz="6000" b="0" strike="noStrike" spc="-1">
              <a:solidFill>
                <a:srgbClr val="000000"/>
              </a:solidFill>
              <a:latin typeface="Arial"/>
            </a:endParaRPr>
          </a:p>
        </p:txBody>
      </p:sp>
      <p:sp>
        <p:nvSpPr>
          <p:cNvPr id="50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26DA0090-58E8-4445-AF72-4B9ECD3F544D}" type="slidenum">
              <a:rPr lang="en-US" sz="1000" b="0" strike="noStrike" spc="-1">
                <a:solidFill>
                  <a:srgbClr val="595959"/>
                </a:solidFill>
                <a:latin typeface="Arial"/>
                <a:ea typeface="Arial"/>
              </a:rPr>
              <a:t>86</a:t>
            </a:fld>
            <a:endParaRPr lang="en-IN" sz="1000" b="0" strike="noStrike" spc="-1">
              <a:latin typeface="Times New Roman"/>
            </a:endParaRPr>
          </a:p>
        </p:txBody>
      </p:sp>
      <p:sp>
        <p:nvSpPr>
          <p:cNvPr id="502" name="CustomShape 3"/>
          <p:cNvSpPr/>
          <p:nvPr/>
        </p:nvSpPr>
        <p:spPr>
          <a:xfrm>
            <a:off x="932760" y="1326240"/>
            <a:ext cx="727812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Openness “encourages” competition</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Vertical integration, bundling of many services together, requires the removal of certain forms of openness, but may be a useful service to have</a:t>
            </a:r>
            <a:endParaRPr lang="en-IN" sz="2800" b="0" strike="noStrike" spc="-1">
              <a:latin typeface="Arial"/>
            </a:endParaRPr>
          </a:p>
          <a:p>
            <a:pPr marL="343080" indent="-342720">
              <a:lnSpc>
                <a:spcPct val="100000"/>
              </a:lnSpc>
              <a:buClr>
                <a:srgbClr val="000000"/>
              </a:buClr>
              <a:buFont typeface="Arial"/>
              <a:buAutoNum type="arabicPeriod"/>
            </a:pPr>
            <a:r>
              <a:rPr lang="en-US" sz="2800" b="0" strike="noStrike" spc="-1">
                <a:solidFill>
                  <a:srgbClr val="000000"/>
                </a:solidFill>
                <a:latin typeface="Arial"/>
                <a:ea typeface="Arial"/>
              </a:rPr>
              <a:t>The ability to deploy a new protocol </a:t>
            </a:r>
            <a:r>
              <a:rPr lang="en-US" sz="2800" b="1" u="sng" strike="noStrike" spc="-1">
                <a:solidFill>
                  <a:srgbClr val="000000"/>
                </a:solidFill>
                <a:uFillTx/>
                <a:latin typeface="Arial"/>
                <a:ea typeface="Arial"/>
              </a:rPr>
              <a:t>without having to modify the inside of the network</a:t>
            </a:r>
            <a:r>
              <a:rPr lang="en-US" sz="2800" b="0" strike="noStrike" spc="-1">
                <a:solidFill>
                  <a:srgbClr val="000000"/>
                </a:solidFill>
                <a:latin typeface="Arial"/>
                <a:ea typeface="Arial"/>
              </a:rPr>
              <a:t> is important.  </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5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252720" y="66600"/>
            <a:ext cx="8493480" cy="1301040"/>
          </a:xfrm>
          <a:prstGeom prst="rect">
            <a:avLst/>
          </a:prstGeom>
          <a:noFill/>
          <a:ln>
            <a:noFill/>
          </a:ln>
        </p:spPr>
        <p:txBody>
          <a:bodyPr tIns="91440" bIns="91440">
            <a:noAutofit/>
          </a:bodyPr>
          <a:lstStyle/>
          <a:p>
            <a:pPr algn="ctr">
              <a:lnSpc>
                <a:spcPct val="100000"/>
              </a:lnSpc>
            </a:pPr>
            <a:r>
              <a:rPr lang="en-US" sz="6000" b="0" strike="noStrike" spc="-1">
                <a:solidFill>
                  <a:srgbClr val="000000"/>
                </a:solidFill>
                <a:latin typeface="Arial"/>
                <a:ea typeface="Arial"/>
              </a:rPr>
              <a:t>(Lack of) Trust </a:t>
            </a:r>
            <a:endParaRPr lang="en-IN" sz="6000" b="0" strike="noStrike" spc="-1">
              <a:solidFill>
                <a:srgbClr val="000000"/>
              </a:solidFill>
              <a:latin typeface="Arial"/>
            </a:endParaRPr>
          </a:p>
        </p:txBody>
      </p:sp>
      <p:sp>
        <p:nvSpPr>
          <p:cNvPr id="50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0596E871-C668-4DC7-938F-72A618F3B785}" type="slidenum">
              <a:rPr lang="en-US" sz="1000" b="0" strike="noStrike" spc="-1">
                <a:solidFill>
                  <a:srgbClr val="595959"/>
                </a:solidFill>
                <a:latin typeface="Arial"/>
                <a:ea typeface="Arial"/>
              </a:rPr>
              <a:t>87</a:t>
            </a:fld>
            <a:endParaRPr lang="en-IN" sz="1000" b="0" strike="noStrike" spc="-1">
              <a:latin typeface="Times New Roman"/>
            </a:endParaRPr>
          </a:p>
        </p:txBody>
      </p:sp>
      <p:sp>
        <p:nvSpPr>
          <p:cNvPr id="505" name="CustomShape 3"/>
          <p:cNvSpPr/>
          <p:nvPr/>
        </p:nvSpPr>
        <p:spPr>
          <a:xfrm>
            <a:off x="570960" y="1176840"/>
            <a:ext cx="8002080" cy="43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Char char="•"/>
            </a:pPr>
            <a:r>
              <a:rPr lang="en-US" sz="2800" b="0" strike="noStrike" spc="-1">
                <a:solidFill>
                  <a:srgbClr val="000000"/>
                </a:solidFill>
                <a:latin typeface="Arial"/>
                <a:ea typeface="Arial"/>
              </a:rPr>
              <a:t>Cannot trust anyone</a:t>
            </a:r>
            <a:endParaRPr lang="en-IN"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Arial"/>
                <a:ea typeface="Arial"/>
              </a:rPr>
              <a:t>Lost of trust calls for less transparency, and we get firewalls, NAT etc.</a:t>
            </a:r>
            <a:endParaRPr lang="en-IN"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Arial"/>
                <a:ea typeface="Arial"/>
              </a:rPr>
              <a:t>Desire by ISP for control and application customization produces application level filtering, connection redirection, etc.</a:t>
            </a:r>
            <a:endParaRPr lang="en-IN"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Arial"/>
                <a:ea typeface="Arial"/>
              </a:rPr>
              <a:t>Desire for performance improvement leads to deployment of caches, mirrors, hacks to DNS etc. .  </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5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311760" y="2422800"/>
            <a:ext cx="8520120" cy="1186200"/>
          </a:xfrm>
          <a:prstGeom prst="rect">
            <a:avLst/>
          </a:prstGeom>
          <a:noFill/>
          <a:ln>
            <a:noFill/>
          </a:ln>
        </p:spPr>
        <p:txBody>
          <a:bodyPr tIns="91440" bIns="91440" anchor="b">
            <a:noAutofit/>
          </a:bodyPr>
          <a:lstStyle/>
          <a:p>
            <a:pPr algn="ctr">
              <a:lnSpc>
                <a:spcPct val="100000"/>
              </a:lnSpc>
              <a:tabLst>
                <a:tab pos="0" algn="l"/>
              </a:tabLst>
            </a:pPr>
            <a:r>
              <a:rPr lang="en-US" sz="6000" b="0" strike="noStrike" spc="-1">
                <a:solidFill>
                  <a:srgbClr val="000000"/>
                </a:solidFill>
                <a:latin typeface="Arial"/>
                <a:ea typeface="Arial"/>
              </a:rPr>
              <a:t>Will the end-to-end argument still work?</a:t>
            </a:r>
            <a:endParaRPr lang="en-IN" sz="6000" b="0" strike="noStrike" spc="-1">
              <a:solidFill>
                <a:srgbClr val="000000"/>
              </a:solidFill>
              <a:latin typeface="Arial"/>
            </a:endParaRPr>
          </a:p>
        </p:txBody>
      </p:sp>
      <p:sp>
        <p:nvSpPr>
          <p:cNvPr id="507"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6050500B-A954-4955-9598-295907C02584}" type="slidenum">
              <a:rPr lang="en-US" sz="1000" b="0" strike="noStrike" spc="-1">
                <a:solidFill>
                  <a:srgbClr val="595959"/>
                </a:solidFill>
                <a:latin typeface="Arial"/>
                <a:ea typeface="Arial"/>
              </a:rPr>
              <a:t>88</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311760" y="2422800"/>
            <a:ext cx="8520120" cy="1186200"/>
          </a:xfrm>
          <a:prstGeom prst="rect">
            <a:avLst/>
          </a:prstGeom>
          <a:noFill/>
          <a:ln>
            <a:noFill/>
          </a:ln>
        </p:spPr>
        <p:txBody>
          <a:bodyPr tIns="91440" bIns="91440" anchor="b">
            <a:noAutofit/>
          </a:bodyPr>
          <a:lstStyle/>
          <a:p>
            <a:pPr algn="ctr">
              <a:lnSpc>
                <a:spcPct val="100000"/>
              </a:lnSpc>
              <a:tabLst>
                <a:tab pos="0" algn="l"/>
              </a:tabLst>
            </a:pPr>
            <a:r>
              <a:rPr lang="en-US" sz="6000" b="0" strike="noStrike" spc="-1">
                <a:solidFill>
                  <a:srgbClr val="000000"/>
                </a:solidFill>
                <a:latin typeface="Arial"/>
                <a:ea typeface="Arial"/>
              </a:rPr>
              <a:t>How will the </a:t>
            </a:r>
            <a:r>
              <a:t/>
            </a:r>
            <a:br/>
            <a:r>
              <a:rPr lang="en-US" sz="6000" b="0" strike="noStrike" spc="-1">
                <a:solidFill>
                  <a:srgbClr val="000000"/>
                </a:solidFill>
                <a:latin typeface="Arial"/>
                <a:ea typeface="Arial"/>
              </a:rPr>
              <a:t>Internet Evolve?</a:t>
            </a:r>
            <a:endParaRPr lang="en-IN" sz="6000" b="0" strike="noStrike" spc="-1">
              <a:solidFill>
                <a:srgbClr val="000000"/>
              </a:solidFill>
              <a:latin typeface="Arial"/>
            </a:endParaRPr>
          </a:p>
        </p:txBody>
      </p:sp>
      <p:sp>
        <p:nvSpPr>
          <p:cNvPr id="50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F9A2E721-68C9-45B4-9B45-D3F7383790E9}" type="slidenum">
              <a:rPr lang="en-US" sz="1000" b="0" strike="noStrike" spc="-1">
                <a:solidFill>
                  <a:srgbClr val="595959"/>
                </a:solidFill>
                <a:latin typeface="Arial"/>
                <a:ea typeface="Arial"/>
              </a:rPr>
              <a:t>89</a:t>
            </a:fld>
            <a:endParaRPr lang="en-IN"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325080" y="36648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Why is Networking Cool? </a:t>
            </a:r>
            <a:endParaRPr lang="en-IN" sz="4800" b="0" strike="noStrike" spc="-1">
              <a:solidFill>
                <a:srgbClr val="000000"/>
              </a:solidFill>
              <a:latin typeface="Arial"/>
            </a:endParaRPr>
          </a:p>
        </p:txBody>
      </p:sp>
      <p:sp>
        <p:nvSpPr>
          <p:cNvPr id="14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33FB4EAF-CFA6-4B02-B9E5-B5B4920E7790}" type="slidenum">
              <a:rPr lang="en-US" sz="1000" b="0" strike="noStrike" spc="-1">
                <a:solidFill>
                  <a:srgbClr val="595959"/>
                </a:solidFill>
                <a:latin typeface="Arial"/>
                <a:ea typeface="Arial"/>
              </a:rPr>
              <a:t>9</a:t>
            </a:fld>
            <a:endParaRPr lang="en-IN" sz="1000" b="0" strike="noStrike" spc="-1">
              <a:latin typeface="Times New Roman"/>
            </a:endParaRPr>
          </a:p>
        </p:txBody>
      </p:sp>
      <p:sp>
        <p:nvSpPr>
          <p:cNvPr id="145" name="CustomShape 3"/>
          <p:cNvSpPr/>
          <p:nvPr/>
        </p:nvSpPr>
        <p:spPr>
          <a:xfrm>
            <a:off x="919440" y="1445400"/>
            <a:ext cx="755244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040" indent="-742680">
              <a:lnSpc>
                <a:spcPct val="100000"/>
              </a:lnSpc>
              <a:buClr>
                <a:srgbClr val="000000"/>
              </a:buClr>
              <a:buFont typeface="Arial"/>
              <a:buChar char="•"/>
            </a:pPr>
            <a:r>
              <a:rPr lang="en-US" sz="3600" b="0" strike="noStrike" spc="-1">
                <a:solidFill>
                  <a:srgbClr val="000000"/>
                </a:solidFill>
                <a:latin typeface="Arial"/>
                <a:ea typeface="Arial"/>
              </a:rPr>
              <a:t>Relevant</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Impactful</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Interdisciplinary</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Young, relatively immature field</a:t>
            </a:r>
            <a:endParaRPr lang="en-IN" sz="3600" b="0" strike="noStrike" spc="-1">
              <a:latin typeface="Arial"/>
            </a:endParaRPr>
          </a:p>
          <a:p>
            <a:pPr marL="743040" indent="-742680">
              <a:lnSpc>
                <a:spcPct val="100000"/>
              </a:lnSpc>
              <a:buClr>
                <a:srgbClr val="000000"/>
              </a:buClr>
              <a:buFont typeface="Arial"/>
              <a:buChar char="•"/>
            </a:pPr>
            <a:r>
              <a:rPr lang="en-US" sz="3600" b="0" strike="noStrike" spc="-1">
                <a:solidFill>
                  <a:srgbClr val="000000"/>
                </a:solidFill>
                <a:latin typeface="Arial"/>
                <a:ea typeface="Arial"/>
              </a:rPr>
              <a:t>Opportunity for hands-on work</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Shape 1"/>
          <p:cNvSpPr txBox="1"/>
          <p:nvPr/>
        </p:nvSpPr>
        <p:spPr>
          <a:xfrm>
            <a:off x="311760" y="44496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Akan Datang</a:t>
            </a:r>
            <a:endParaRPr lang="en-IN" sz="4800" b="0" strike="noStrike" spc="-1">
              <a:solidFill>
                <a:srgbClr val="000000"/>
              </a:solidFill>
              <a:latin typeface="Arial"/>
            </a:endParaRPr>
          </a:p>
        </p:txBody>
      </p:sp>
      <p:sp>
        <p:nvSpPr>
          <p:cNvPr id="511"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23BC1D1A-89D6-4A86-ABC5-A9BC1C261167}" type="slidenum">
              <a:rPr lang="en-US" sz="1000" b="0" strike="noStrike" spc="-1">
                <a:solidFill>
                  <a:srgbClr val="595959"/>
                </a:solidFill>
                <a:latin typeface="Arial"/>
                <a:ea typeface="Arial"/>
              </a:rPr>
              <a:t>90</a:t>
            </a:fld>
            <a:endParaRPr lang="en-IN" sz="1000" b="0" strike="noStrike" spc="-1">
              <a:latin typeface="Times New Roman"/>
            </a:endParaRPr>
          </a:p>
        </p:txBody>
      </p:sp>
      <p:sp>
        <p:nvSpPr>
          <p:cNvPr id="512" name="CustomShape 3"/>
          <p:cNvSpPr/>
          <p:nvPr/>
        </p:nvSpPr>
        <p:spPr>
          <a:xfrm>
            <a:off x="809640" y="1604520"/>
            <a:ext cx="749772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SG" sz="2800" b="0" strike="noStrike" spc="-1">
                <a:solidFill>
                  <a:srgbClr val="000000"/>
                </a:solidFill>
                <a:latin typeface="Arial"/>
                <a:ea typeface="Arial"/>
              </a:rPr>
              <a:t>Ayush Mishra, Xiangpeng Sun, Atishya Jain, Sameer Pande, Raj Joshi, and Ben Leong. </a:t>
            </a:r>
            <a:r>
              <a:rPr lang="en-SG" sz="2800" b="0" i="1" strike="noStrike" spc="-1">
                <a:solidFill>
                  <a:srgbClr val="000000"/>
                </a:solidFill>
                <a:latin typeface="Arial"/>
                <a:ea typeface="Arial"/>
              </a:rPr>
              <a:t>The great internet TCP congestion control census.</a:t>
            </a:r>
            <a:r>
              <a:rPr lang="en-SG" sz="2800" b="0" strike="noStrike" spc="-1">
                <a:solidFill>
                  <a:srgbClr val="000000"/>
                </a:solidFill>
                <a:latin typeface="Arial"/>
                <a:ea typeface="Arial"/>
              </a:rPr>
              <a:t> Proceedings of the ACM on Measurement and Analysis of Computing Systems, 3(3):1–24, 2019.</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325080" y="170640"/>
            <a:ext cx="8493480" cy="1301040"/>
          </a:xfrm>
          <a:prstGeom prst="rect">
            <a:avLst/>
          </a:prstGeom>
          <a:noFill/>
          <a:ln>
            <a:noFill/>
          </a:ln>
        </p:spPr>
        <p:txBody>
          <a:bodyPr tIns="91440" bIns="91440">
            <a:normAutofit/>
          </a:bodyPr>
          <a:lstStyle/>
          <a:p>
            <a:pPr algn="ctr">
              <a:lnSpc>
                <a:spcPct val="100000"/>
              </a:lnSpc>
            </a:pPr>
            <a:r>
              <a:rPr lang="en-US" sz="4800" b="0" strike="noStrike" spc="-1">
                <a:solidFill>
                  <a:srgbClr val="000000"/>
                </a:solidFill>
                <a:latin typeface="URWBookmanL-Ligh"/>
                <a:ea typeface="Arial"/>
              </a:rPr>
              <a:t>Summary</a:t>
            </a:r>
            <a:endParaRPr lang="en-IN" sz="4800" b="0" strike="noStrike" spc="-1">
              <a:solidFill>
                <a:srgbClr val="000000"/>
              </a:solidFill>
              <a:latin typeface="Arial"/>
            </a:endParaRPr>
          </a:p>
        </p:txBody>
      </p:sp>
      <p:sp>
        <p:nvSpPr>
          <p:cNvPr id="514"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B4A9F4BC-BD4C-438D-8ADB-192276F013A6}" type="slidenum">
              <a:rPr lang="en-US" sz="1000" b="0" strike="noStrike" spc="-1">
                <a:solidFill>
                  <a:srgbClr val="595959"/>
                </a:solidFill>
                <a:latin typeface="Arial"/>
                <a:ea typeface="Arial"/>
              </a:rPr>
              <a:t>91</a:t>
            </a:fld>
            <a:endParaRPr lang="en-IN" sz="1000" b="0" strike="noStrike" spc="-1">
              <a:latin typeface="Times New Roman"/>
            </a:endParaRPr>
          </a:p>
        </p:txBody>
      </p:sp>
      <p:sp>
        <p:nvSpPr>
          <p:cNvPr id="515" name="CustomShape 3"/>
          <p:cNvSpPr/>
          <p:nvPr/>
        </p:nvSpPr>
        <p:spPr>
          <a:xfrm>
            <a:off x="580680" y="1123920"/>
            <a:ext cx="798228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AutoNum type="arabicPeriod"/>
            </a:pPr>
            <a:r>
              <a:rPr lang="en-US" sz="2800" b="0" strike="noStrike" spc="-1" dirty="0">
                <a:solidFill>
                  <a:srgbClr val="000000"/>
                </a:solidFill>
                <a:latin typeface="Arial"/>
                <a:ea typeface="Arial"/>
              </a:rPr>
              <a:t>Layered Abstraction</a:t>
            </a:r>
            <a:endParaRPr lang="en-IN" sz="2800" b="0" strike="noStrike" spc="-1" dirty="0">
              <a:latin typeface="Arial"/>
            </a:endParaRPr>
          </a:p>
          <a:p>
            <a:pPr marL="343080" indent="-342720">
              <a:lnSpc>
                <a:spcPct val="100000"/>
              </a:lnSpc>
              <a:buClr>
                <a:srgbClr val="000000"/>
              </a:buClr>
              <a:buFont typeface="Arial"/>
              <a:buAutoNum type="arabicPeriod"/>
            </a:pPr>
            <a:r>
              <a:rPr lang="en-US" sz="2800" b="0" strike="noStrike" spc="-1" dirty="0">
                <a:solidFill>
                  <a:srgbClr val="000000"/>
                </a:solidFill>
                <a:latin typeface="Arial"/>
                <a:ea typeface="Arial"/>
              </a:rPr>
              <a:t>Hourglass Abstraction</a:t>
            </a:r>
            <a:endParaRPr lang="en-IN" sz="2800" b="0" strike="noStrike" spc="-1" dirty="0">
              <a:latin typeface="Arial"/>
            </a:endParaRPr>
          </a:p>
          <a:p>
            <a:pPr marL="343080" indent="-342720">
              <a:lnSpc>
                <a:spcPct val="100000"/>
              </a:lnSpc>
              <a:buClr>
                <a:srgbClr val="000000"/>
              </a:buClr>
              <a:buFont typeface="Arial"/>
              <a:buAutoNum type="arabicPeriod"/>
            </a:pPr>
            <a:r>
              <a:rPr lang="en-US" sz="2800" b="0" strike="noStrike" spc="-1" dirty="0">
                <a:solidFill>
                  <a:srgbClr val="000000"/>
                </a:solidFill>
                <a:latin typeface="Arial"/>
                <a:ea typeface="Arial"/>
              </a:rPr>
              <a:t>“Best effort” </a:t>
            </a:r>
            <a:endParaRPr lang="en-IN" sz="2800" b="0" strike="noStrike" spc="-1" dirty="0">
              <a:latin typeface="Arial"/>
            </a:endParaRPr>
          </a:p>
          <a:p>
            <a:pPr marL="343080" indent="-342720">
              <a:lnSpc>
                <a:spcPct val="100000"/>
              </a:lnSpc>
              <a:buClr>
                <a:srgbClr val="000000"/>
              </a:buClr>
              <a:buFont typeface="Arial"/>
              <a:buAutoNum type="arabicPeriod"/>
            </a:pPr>
            <a:r>
              <a:rPr lang="en-US" sz="2800" b="0" strike="noStrike" spc="-1" dirty="0">
                <a:solidFill>
                  <a:srgbClr val="000000"/>
                </a:solidFill>
                <a:latin typeface="Arial"/>
                <a:ea typeface="Arial"/>
              </a:rPr>
              <a:t>End-to-end argument</a:t>
            </a:r>
            <a:endParaRPr lang="en-IN" sz="2800" b="0" strike="noStrike" spc="-1" dirty="0">
              <a:latin typeface="Arial"/>
            </a:endParaRPr>
          </a:p>
          <a:p>
            <a:pPr marL="731520" lvl="1" indent="-456840">
              <a:lnSpc>
                <a:spcPct val="100000"/>
              </a:lnSpc>
              <a:buClr>
                <a:srgbClr val="000000"/>
              </a:buClr>
              <a:buFont typeface="Arial"/>
              <a:buChar char="•"/>
            </a:pPr>
            <a:r>
              <a:rPr lang="en-US" sz="2800" b="0" strike="noStrike" spc="-1" dirty="0">
                <a:solidFill>
                  <a:srgbClr val="000000"/>
                </a:solidFill>
                <a:latin typeface="Arial"/>
                <a:ea typeface="Arial"/>
              </a:rPr>
              <a:t>“Fate sharing”</a:t>
            </a:r>
            <a:endParaRPr lang="en-IN" sz="2800" b="0" strike="noStrike" spc="-1" dirty="0">
              <a:latin typeface="Arial"/>
            </a:endParaRPr>
          </a:p>
          <a:p>
            <a:pPr marL="343080" indent="-342720">
              <a:lnSpc>
                <a:spcPct val="100000"/>
              </a:lnSpc>
              <a:buClr>
                <a:srgbClr val="000000"/>
              </a:buClr>
              <a:buFont typeface="Arial"/>
              <a:buAutoNum type="arabicPeriod"/>
            </a:pPr>
            <a:r>
              <a:rPr lang="en-US" sz="2800" b="0" strike="noStrike" spc="-1" dirty="0">
                <a:solidFill>
                  <a:srgbClr val="000000"/>
                </a:solidFill>
                <a:latin typeface="Arial"/>
                <a:ea typeface="Arial"/>
              </a:rPr>
              <a:t>Big problem with Internet</a:t>
            </a:r>
            <a:endParaRPr lang="en-IN" sz="2800" b="0" strike="noStrike" spc="-1" dirty="0">
              <a:latin typeface="Arial"/>
            </a:endParaRPr>
          </a:p>
          <a:p>
            <a:pPr marL="731520" lvl="2" indent="-342720">
              <a:lnSpc>
                <a:spcPct val="100000"/>
              </a:lnSpc>
              <a:buClr>
                <a:srgbClr val="000000"/>
              </a:buClr>
              <a:buFont typeface="Arial"/>
              <a:buChar char="•"/>
            </a:pPr>
            <a:r>
              <a:rPr lang="en-US" sz="2800" b="0" strike="noStrike" spc="-1" dirty="0">
                <a:solidFill>
                  <a:srgbClr val="000000"/>
                </a:solidFill>
                <a:latin typeface="Arial"/>
                <a:ea typeface="Arial"/>
              </a:rPr>
              <a:t>Misplaced trust, aka no security. </a:t>
            </a:r>
            <a:r>
              <a:rPr lang="en-US" sz="2800" b="0" strike="noStrike" spc="-1" dirty="0">
                <a:solidFill>
                  <a:srgbClr val="000000"/>
                </a:solidFill>
                <a:latin typeface="Wingdings"/>
                <a:ea typeface="Arial"/>
              </a:rPr>
              <a:t></a:t>
            </a:r>
            <a:endParaRPr lang="en-IN" sz="2800" b="0" strike="noStrike" spc="-1" dirty="0">
              <a:latin typeface="Arial"/>
            </a:endParaRPr>
          </a:p>
          <a:p>
            <a:pPr>
              <a:lnSpc>
                <a:spcPct val="100000"/>
              </a:lnSpc>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TotalTime>
  <Words>2190</Words>
  <Application>Microsoft Office PowerPoint</Application>
  <PresentationFormat>On-screen Show (16:9)</PresentationFormat>
  <Paragraphs>457</Paragraphs>
  <Slides>91</Slides>
  <Notes>0</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91</vt:i4>
      </vt:variant>
    </vt:vector>
  </HeadingPairs>
  <TitlesOfParts>
    <vt:vector size="102" baseType="lpstr">
      <vt:lpstr>Arial</vt:lpstr>
      <vt:lpstr>Calibri</vt:lpstr>
      <vt:lpstr>DejaVu Sans</vt:lpstr>
      <vt:lpstr>Symbol</vt:lpstr>
      <vt:lpstr>Times New Roman</vt:lpstr>
      <vt:lpstr>URWBookmanL-Ligh</vt:lpstr>
      <vt:lpstr>URWBookmanL-LighItal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 to IT2900 &amp; Leadership</dc:title>
  <dc:subject/>
  <dc:creator/>
  <dc:description/>
  <cp:lastModifiedBy>Admin</cp:lastModifiedBy>
  <cp:revision>235</cp:revision>
  <dcterms:modified xsi:type="dcterms:W3CDTF">2021-08-13T15:42:05Z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5</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91</vt:i4>
  </property>
</Properties>
</file>