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660" r:id="rId3"/>
    <p:sldId id="665" r:id="rId4"/>
    <p:sldId id="511" r:id="rId5"/>
    <p:sldId id="666" r:id="rId6"/>
    <p:sldId id="667" r:id="rId7"/>
    <p:sldId id="668" r:id="rId8"/>
    <p:sldId id="670" r:id="rId9"/>
    <p:sldId id="669" r:id="rId10"/>
    <p:sldId id="305" r:id="rId11"/>
    <p:sldId id="500" r:id="rId12"/>
    <p:sldId id="671" r:id="rId13"/>
    <p:sldId id="673" r:id="rId14"/>
    <p:sldId id="577" r:id="rId15"/>
    <p:sldId id="546" r:id="rId16"/>
    <p:sldId id="674" r:id="rId17"/>
    <p:sldId id="675" r:id="rId18"/>
    <p:sldId id="676" r:id="rId19"/>
    <p:sldId id="683" r:id="rId20"/>
    <p:sldId id="677" r:id="rId21"/>
    <p:sldId id="678" r:id="rId22"/>
    <p:sldId id="680" r:id="rId23"/>
    <p:sldId id="681" r:id="rId24"/>
    <p:sldId id="682" r:id="rId25"/>
    <p:sldId id="684" r:id="rId26"/>
    <p:sldId id="685" r:id="rId27"/>
    <p:sldId id="687" r:id="rId28"/>
    <p:sldId id="686" r:id="rId29"/>
    <p:sldId id="624" r:id="rId30"/>
    <p:sldId id="698" r:id="rId31"/>
    <p:sldId id="699" r:id="rId32"/>
    <p:sldId id="688" r:id="rId33"/>
    <p:sldId id="689" r:id="rId34"/>
    <p:sldId id="691" r:id="rId35"/>
    <p:sldId id="695" r:id="rId36"/>
    <p:sldId id="697" r:id="rId37"/>
    <p:sldId id="690" r:id="rId38"/>
    <p:sldId id="692" r:id="rId39"/>
    <p:sldId id="693" r:id="rId40"/>
    <p:sldId id="694" r:id="rId41"/>
    <p:sldId id="46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jkgzNfkZPJMBVFBIdrxUXz2eN6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Leong" initials="BL" lastIdx="1" clrIdx="0">
    <p:extLst>
      <p:ext uri="{19B8F6BF-5375-455C-9EA6-DF929625EA0E}">
        <p15:presenceInfo xmlns:p15="http://schemas.microsoft.com/office/powerpoint/2012/main" userId="5da4a9135c960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500"/>
    <a:srgbClr val="777777"/>
    <a:srgbClr val="A9D18E"/>
    <a:srgbClr val="7030A0"/>
    <a:srgbClr val="43682B"/>
    <a:srgbClr val="92D050"/>
    <a:srgbClr val="FFC00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69338" autoAdjust="0"/>
  </p:normalViewPr>
  <p:slideViewPr>
    <p:cSldViewPr snapToGrid="0">
      <p:cViewPr varScale="1">
        <p:scale>
          <a:sx n="101" d="100"/>
          <a:sy n="101" d="100"/>
        </p:scale>
        <p:origin x="2892" y="126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94" Type="http://customschemas.google.com/relationships/presentationmetadata" Target="metadata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0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D1FDA7-70D0-4646-983C-EA38C27FD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DAAE65D-2A2C-49A4-BE9B-BFE6E9EE0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22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1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77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07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622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7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17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sz="4500" b="0" dirty="0">
                <a:solidFill>
                  <a:srgbClr val="9FF828"/>
                </a:solidFill>
                <a:latin typeface="+mj-lt"/>
                <a:ea typeface="+mj-ea"/>
                <a:cs typeface="Arial" charset="0"/>
                <a:sym typeface="Arial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766" indent="-29766" algn="ctr" rtl="0" eaLnBrk="0" fontAlgn="base" hangingPunct="0">
              <a:spcBef>
                <a:spcPct val="0"/>
              </a:spcBef>
              <a:spcAft>
                <a:spcPct val="0"/>
              </a:spcAft>
              <a:defRPr lang="en-GB" sz="3300" b="0" dirty="0" smtClean="0">
                <a:solidFill>
                  <a:srgbClr val="9FF828"/>
                </a:solidFill>
                <a:latin typeface="+mj-lt"/>
                <a:ea typeface="+mj-ea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717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7574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/>
              <a:t>Lecture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10: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Introduction to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Distributed Systems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760" y="22712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Computer Science </a:t>
            </a:r>
            <a:b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is the study of abstractions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49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009C4F9-18E2-4165-BA6D-EAD36D64A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358969"/>
            <a:ext cx="8520600" cy="572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950" dirty="0">
                <a:solidFill>
                  <a:schemeClr val="tx1"/>
                </a:solidFill>
              </a:rPr>
              <a:t>Background: Mapping Operation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D661A4F-9C0C-4897-BCE8-C1D3F7335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13235"/>
            <a:ext cx="6359129" cy="3814763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ts val="675"/>
              </a:spcBef>
              <a:buNone/>
              <a:defRPr/>
            </a:pP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Often, we want to perform the same operation on every element of a list.</a:t>
            </a:r>
          </a:p>
          <a:p>
            <a:pPr marL="0" indent="0">
              <a:spcBef>
                <a:spcPts val="675"/>
              </a:spcBef>
              <a:buNone/>
              <a:defRPr/>
            </a:pP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  a         b        c        d )</a:t>
            </a:r>
          </a:p>
          <a:p>
            <a:pPr marL="0" indent="0">
              <a:spcBef>
                <a:spcPts val="675"/>
              </a:spcBef>
              <a:buNone/>
              <a:defRPr/>
            </a:pPr>
            <a:endParaRPr lang="en-US" altLang="en-US" sz="27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marL="0" indent="0">
              <a:spcBef>
                <a:spcPts val="675"/>
              </a:spcBef>
              <a:buNone/>
              <a:defRPr/>
            </a:pP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  </a:t>
            </a:r>
            <a:r>
              <a:rPr lang="en-US" altLang="en-US" sz="2700" i="1" dirty="0">
                <a:solidFill>
                  <a:schemeClr val="tx1"/>
                </a:solidFill>
                <a:sym typeface="Arial" panose="020B0604020202020204" pitchFamily="34" charset="0"/>
              </a:rPr>
              <a:t>f</a:t>
            </a: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(a)     </a:t>
            </a:r>
            <a:r>
              <a:rPr lang="en-US" altLang="en-US" sz="2700" i="1" dirty="0">
                <a:solidFill>
                  <a:schemeClr val="tx1"/>
                </a:solidFill>
                <a:sym typeface="Arial" panose="020B0604020202020204" pitchFamily="34" charset="0"/>
              </a:rPr>
              <a:t>f</a:t>
            </a: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(b)    </a:t>
            </a:r>
            <a:r>
              <a:rPr lang="en-US" altLang="en-US" sz="2700" i="1" dirty="0">
                <a:solidFill>
                  <a:schemeClr val="tx1"/>
                </a:solidFill>
                <a:sym typeface="Arial" panose="020B0604020202020204" pitchFamily="34" charset="0"/>
              </a:rPr>
              <a:t>f</a:t>
            </a: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(c)     </a:t>
            </a:r>
            <a:r>
              <a:rPr lang="en-US" altLang="en-US" sz="2700" i="1" dirty="0">
                <a:solidFill>
                  <a:schemeClr val="tx1"/>
                </a:solidFill>
                <a:sym typeface="Arial" panose="020B0604020202020204" pitchFamily="34" charset="0"/>
              </a:rPr>
              <a:t>f</a:t>
            </a: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(d) )</a:t>
            </a:r>
          </a:p>
          <a:p>
            <a:pPr marL="0" indent="0" algn="l">
              <a:spcBef>
                <a:spcPts val="675"/>
              </a:spcBef>
              <a:buNone/>
              <a:defRPr/>
            </a:pP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This is called </a:t>
            </a:r>
            <a:r>
              <a:rPr lang="en-US" altLang="en-US" sz="2700" i="1" dirty="0">
                <a:solidFill>
                  <a:schemeClr val="tx1"/>
                </a:solidFill>
                <a:sym typeface="Arial" panose="020B0604020202020204" pitchFamily="34" charset="0"/>
              </a:rPr>
              <a:t>mapping</a:t>
            </a:r>
            <a:r>
              <a:rPr lang="en-US" altLang="en-US" sz="2700" dirty="0">
                <a:solidFill>
                  <a:schemeClr val="tx1"/>
                </a:solidFill>
                <a:sym typeface="Arial" panose="020B0604020202020204" pitchFamily="34" charset="0"/>
              </a:rPr>
              <a:t>.</a:t>
            </a:r>
          </a:p>
          <a:p>
            <a:pPr marL="0" indent="0" algn="l">
              <a:spcBef>
                <a:spcPts val="675"/>
              </a:spcBef>
              <a:buNone/>
              <a:defRPr/>
            </a:pP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C07F272E-06DC-4B18-994A-547D0EB51362}"/>
              </a:ext>
            </a:extLst>
          </p:cNvPr>
          <p:cNvGrpSpPr>
            <a:grpSpLocks/>
          </p:cNvGrpSpPr>
          <p:nvPr/>
        </p:nvGrpSpPr>
        <p:grpSpPr bwMode="auto">
          <a:xfrm>
            <a:off x="2715816" y="2668786"/>
            <a:ext cx="3486150" cy="646509"/>
            <a:chOff x="1297" y="2128"/>
            <a:chExt cx="2928" cy="543"/>
          </a:xfrm>
        </p:grpSpPr>
        <p:sp>
          <p:nvSpPr>
            <p:cNvPr id="28677" name="Line 5">
              <a:extLst>
                <a:ext uri="{FF2B5EF4-FFF2-40B4-BE49-F238E27FC236}">
                  <a16:creationId xmlns:a16="http://schemas.microsoft.com/office/drawing/2014/main" id="{11ACC43B-5067-4BE7-9F1F-CA36FC972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188"/>
              <a:ext cx="0" cy="40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050">
                <a:solidFill>
                  <a:schemeClr val="tx1"/>
                </a:solidFill>
              </a:endParaRPr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514344C9-F375-453F-A3B3-D84AFE30D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2177"/>
              <a:ext cx="0" cy="40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050">
                <a:solidFill>
                  <a:schemeClr val="tx1"/>
                </a:solidFill>
              </a:endParaRPr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72D421B0-FC86-4E8A-B6DC-B28273F4F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2173"/>
              <a:ext cx="0" cy="40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050">
                <a:solidFill>
                  <a:schemeClr val="tx1"/>
                </a:solidFill>
              </a:endParaRPr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D8F340C2-005B-45FF-A38A-BD61056FF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2159"/>
              <a:ext cx="0" cy="40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050">
                <a:solidFill>
                  <a:schemeClr val="tx1"/>
                </a:solidFill>
              </a:endParaRPr>
            </a:p>
          </p:txBody>
        </p:sp>
        <p:sp>
          <p:nvSpPr>
            <p:cNvPr id="28681" name="Text Box 9">
              <a:extLst>
                <a:ext uri="{FF2B5EF4-FFF2-40B4-BE49-F238E27FC236}">
                  <a16:creationId xmlns:a16="http://schemas.microsoft.com/office/drawing/2014/main" id="{B1872103-08B9-4758-A86F-64EED705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2128"/>
              <a:ext cx="42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900"/>
                </a:spcBef>
                <a:buSzPct val="100000"/>
                <a:buFont typeface="Arial" panose="020B0604020202020204" pitchFamily="34" charset="0"/>
                <a:buChar char="•"/>
                <a:defRPr sz="4000">
                  <a:solidFill>
                    <a:srgbClr val="9FF828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ts val="800"/>
                </a:spcBef>
                <a:buSzPct val="100000"/>
                <a:buFont typeface="Arial" panose="020B0604020202020204" pitchFamily="34" charset="0"/>
                <a:buChar char="–"/>
                <a:defRPr sz="3200">
                  <a:solidFill>
                    <a:srgbClr val="9FF828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»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800">
                  <a:solidFill>
                    <a:srgbClr val="F1E10F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3600" i="1" dirty="0">
                  <a:solidFill>
                    <a:schemeClr val="tx1"/>
                  </a:solidFill>
                </a:rPr>
                <a:t>f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1975965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Signal Processing view of Computations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7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009C4F9-18E2-4165-BA6D-EAD36D64A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358968"/>
            <a:ext cx="8520600" cy="135553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95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D661A4F-9C0C-4897-BCE8-C1D3F7335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9725"/>
            <a:ext cx="7467599" cy="1276350"/>
          </a:xfrm>
        </p:spPr>
        <p:txBody>
          <a:bodyPr>
            <a:noAutofit/>
          </a:bodyPr>
          <a:lstStyle/>
          <a:p>
            <a:pPr marL="382588" indent="-342900">
              <a:spcBef>
                <a:spcPts val="900"/>
              </a:spcBef>
              <a:buFont typeface="Arial" panose="020B0604020202020204" pitchFamily="34" charset="0"/>
              <a:buNone/>
              <a:defRPr/>
            </a:pPr>
            <a:r>
              <a:rPr lang="en-US" altLang="en-US" sz="4400" dirty="0">
                <a:solidFill>
                  <a:schemeClr val="tx1"/>
                </a:solidFill>
                <a:sym typeface="Arial" panose="020B0604020202020204" pitchFamily="34" charset="0"/>
              </a:rPr>
              <a:t>Want a list of even Fibonacci numbers </a:t>
            </a:r>
            <a:r>
              <a:rPr lang="en-US" altLang="en-US" sz="4400" i="1" dirty="0">
                <a:solidFill>
                  <a:schemeClr val="tx1"/>
                </a:solidFill>
                <a:sym typeface="Arial" panose="020B0604020202020204" pitchFamily="34" charset="0"/>
              </a:rPr>
              <a:t>fib</a:t>
            </a:r>
            <a:r>
              <a:rPr lang="en-US" altLang="en-US" sz="4400" dirty="0">
                <a:solidFill>
                  <a:schemeClr val="tx1"/>
                </a:solidFill>
                <a:sym typeface="Arial" panose="020B0604020202020204" pitchFamily="34" charset="0"/>
              </a:rPr>
              <a:t>(</a:t>
            </a:r>
            <a:r>
              <a:rPr lang="en-US" altLang="en-US" sz="4400" i="1" dirty="0">
                <a:solidFill>
                  <a:schemeClr val="tx1"/>
                </a:solidFill>
                <a:sym typeface="Arial" panose="020B0604020202020204" pitchFamily="34" charset="0"/>
              </a:rPr>
              <a:t>k</a:t>
            </a:r>
            <a:r>
              <a:rPr lang="en-US" altLang="en-US" sz="4400" dirty="0">
                <a:solidFill>
                  <a:schemeClr val="tx1"/>
                </a:solidFill>
                <a:sym typeface="Arial" panose="020B0604020202020204" pitchFamily="34" charset="0"/>
              </a:rPr>
              <a:t>) for all </a:t>
            </a:r>
            <a:r>
              <a:rPr lang="en-US" altLang="en-US" sz="4400" i="1" dirty="0">
                <a:solidFill>
                  <a:schemeClr val="tx1"/>
                </a:solidFill>
                <a:sym typeface="Arial" panose="020B0604020202020204" pitchFamily="34" charset="0"/>
              </a:rPr>
              <a:t>k</a:t>
            </a:r>
            <a:r>
              <a:rPr lang="en-US" altLang="en-US" sz="4400" dirty="0">
                <a:solidFill>
                  <a:schemeClr val="tx1"/>
                </a:solidFill>
                <a:sym typeface="Arial" panose="020B0604020202020204" pitchFamily="34" charset="0"/>
              </a:rPr>
              <a:t> up to given integer </a:t>
            </a:r>
            <a:r>
              <a:rPr lang="en-US" altLang="en-US" sz="4400" i="1" dirty="0">
                <a:solidFill>
                  <a:schemeClr val="tx1"/>
                </a:solidFill>
                <a:sym typeface="Arial" panose="020B0604020202020204" pitchFamily="34" charset="0"/>
              </a:rPr>
              <a:t>n</a:t>
            </a:r>
            <a:r>
              <a:rPr lang="en-US" altLang="en-US" sz="4400" dirty="0">
                <a:solidFill>
                  <a:schemeClr val="tx1"/>
                </a:solidFill>
                <a:sym typeface="Arial" panose="020B0604020202020204" pitchFamily="34" charset="0"/>
              </a:rPr>
              <a:t>.</a:t>
            </a:r>
          </a:p>
          <a:p>
            <a:pPr marL="0" indent="0" algn="l">
              <a:spcBef>
                <a:spcPts val="675"/>
              </a:spcBef>
              <a:buNone/>
              <a:defRPr/>
            </a:pPr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60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89336F1C-C7C4-4E56-94BD-98FA029F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37" y="416449"/>
            <a:ext cx="8956125" cy="11932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ja-JP" sz="4400" dirty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List of Even Fibonacci numbers</a:t>
            </a:r>
            <a:endParaRPr lang="en-US" altLang="en-US" sz="4400" dirty="0">
              <a:solidFill>
                <a:schemeClr val="tx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88137D2-5099-48A9-ACF1-CD1E87EF4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0612" y="1183481"/>
            <a:ext cx="7446413" cy="3749279"/>
          </a:xfrm>
        </p:spPr>
        <p:txBody>
          <a:bodyPr>
            <a:noAutofit/>
          </a:bodyPr>
          <a:lstStyle/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def even_fibs(n):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result = []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for k in range(1, n + 1):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f = fib(k)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if f%2==0: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    result.append(f)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return result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&gt;&gt;&gt; even_fibs(10)</a:t>
            </a:r>
          </a:p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[2, 8, 34]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461293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Signal Processing View</a:t>
            </a:r>
            <a:endParaRPr lang="en-US" sz="4400" dirty="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0FCA4FB2-EC68-4626-8E34-0175529D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710928"/>
            <a:ext cx="1493044" cy="5539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9900"/>
                </a:solidFill>
                <a:latin typeface="Verdana" panose="020B0604030504040204" pitchFamily="34" charset="0"/>
              </a:rPr>
              <a:t>Enumerate: integers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712119"/>
            <a:ext cx="856060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Map: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fib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7121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Filter: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is_even</a:t>
            </a: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9788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9788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9788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D43D1-76C2-40D1-AAF0-80A77BCBFD53}"/>
              </a:ext>
            </a:extLst>
          </p:cNvPr>
          <p:cNvSpPr txBox="1"/>
          <p:nvPr/>
        </p:nvSpPr>
        <p:spPr>
          <a:xfrm>
            <a:off x="1438275" y="3608487"/>
            <a:ext cx="607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941" indent="-257175" algn="l">
              <a:spcBef>
                <a:spcPts val="675"/>
              </a:spcBef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[1, 2, 3, 4, 5, 6, 7, 8, 9, 10]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21BFC-9048-4082-9503-5C2C2950B719}"/>
              </a:ext>
            </a:extLst>
          </p:cNvPr>
          <p:cNvCxnSpPr/>
          <p:nvPr/>
        </p:nvCxnSpPr>
        <p:spPr>
          <a:xfrm>
            <a:off x="3184922" y="2091289"/>
            <a:ext cx="0" cy="1564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8DE213-AA40-4349-9000-27A37B32A126}"/>
              </a:ext>
            </a:extLst>
          </p:cNvPr>
          <p:cNvSpPr txBox="1"/>
          <p:nvPr/>
        </p:nvSpPr>
        <p:spPr>
          <a:xfrm>
            <a:off x="6218634" y="18249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Answer</a:t>
            </a:r>
            <a:endParaRPr lang="en-SG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461293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Signal Processing View</a:t>
            </a:r>
            <a:endParaRPr lang="en-US" sz="4400" dirty="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0FCA4FB2-EC68-4626-8E34-0175529D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710928"/>
            <a:ext cx="1493044" cy="5539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9900"/>
                </a:solidFill>
                <a:latin typeface="Verdana" panose="020B0604030504040204" pitchFamily="34" charset="0"/>
              </a:rPr>
              <a:t>Enumerate: integers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712119"/>
            <a:ext cx="856060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Map: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fib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7121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chemeClr val="accent1"/>
                </a:solidFill>
                <a:latin typeface="Verdana" panose="020B0604030504040204" pitchFamily="34" charset="0"/>
              </a:rPr>
              <a:t>Filter: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chemeClr val="accent1"/>
                </a:solidFill>
                <a:latin typeface="Verdana" panose="020B0604030504040204" pitchFamily="34" charset="0"/>
              </a:rPr>
              <a:t>is_even</a:t>
            </a: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9788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9788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9788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D43D1-76C2-40D1-AAF0-80A77BCBFD53}"/>
              </a:ext>
            </a:extLst>
          </p:cNvPr>
          <p:cNvSpPr txBox="1"/>
          <p:nvPr/>
        </p:nvSpPr>
        <p:spPr>
          <a:xfrm>
            <a:off x="1438275" y="3608487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941" indent="-257175">
              <a:spcBef>
                <a:spcPts val="675"/>
              </a:spcBef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[1, 1, 2, 3, 5, 8, 13, 21, 34, 55]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21BFC-9048-4082-9503-5C2C2950B719}"/>
              </a:ext>
            </a:extLst>
          </p:cNvPr>
          <p:cNvCxnSpPr/>
          <p:nvPr/>
        </p:nvCxnSpPr>
        <p:spPr>
          <a:xfrm>
            <a:off x="4489847" y="2043664"/>
            <a:ext cx="0" cy="1564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8FCBEC-DC95-4968-9BF8-97B8C243D288}"/>
              </a:ext>
            </a:extLst>
          </p:cNvPr>
          <p:cNvSpPr txBox="1"/>
          <p:nvPr/>
        </p:nvSpPr>
        <p:spPr>
          <a:xfrm>
            <a:off x="6218634" y="18249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Answer</a:t>
            </a:r>
            <a:endParaRPr lang="en-SG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6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461293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Signal Processing View</a:t>
            </a:r>
            <a:endParaRPr lang="en-US" sz="4400" dirty="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0FCA4FB2-EC68-4626-8E34-0175529D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710928"/>
            <a:ext cx="1493044" cy="5539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9900"/>
                </a:solidFill>
                <a:latin typeface="Verdana" panose="020B0604030504040204" pitchFamily="34" charset="0"/>
              </a:rPr>
              <a:t>Enumerate: integers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712119"/>
            <a:ext cx="856060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Map: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fib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7121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chemeClr val="accent1"/>
                </a:solidFill>
                <a:latin typeface="Verdana" panose="020B0604030504040204" pitchFamily="34" charset="0"/>
              </a:rPr>
              <a:t>Filter: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chemeClr val="accent1"/>
                </a:solidFill>
                <a:latin typeface="Verdana" panose="020B0604030504040204" pitchFamily="34" charset="0"/>
              </a:rPr>
              <a:t>is_even</a:t>
            </a: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9788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9788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9788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D43D1-76C2-40D1-AAF0-80A77BCBFD53}"/>
              </a:ext>
            </a:extLst>
          </p:cNvPr>
          <p:cNvSpPr txBox="1"/>
          <p:nvPr/>
        </p:nvSpPr>
        <p:spPr>
          <a:xfrm>
            <a:off x="4692254" y="3673331"/>
            <a:ext cx="2828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941" indent="-257175" algn="ctr">
              <a:spcBef>
                <a:spcPts val="675"/>
              </a:spcBef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[ 2, 8, 34 ]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21BFC-9048-4082-9503-5C2C2950B719}"/>
              </a:ext>
            </a:extLst>
          </p:cNvPr>
          <p:cNvCxnSpPr/>
          <p:nvPr/>
        </p:nvCxnSpPr>
        <p:spPr>
          <a:xfrm>
            <a:off x="5937647" y="2043664"/>
            <a:ext cx="0" cy="1564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8FCBEC-DC95-4968-9BF8-97B8C243D288}"/>
              </a:ext>
            </a:extLst>
          </p:cNvPr>
          <p:cNvSpPr txBox="1"/>
          <p:nvPr/>
        </p:nvSpPr>
        <p:spPr>
          <a:xfrm>
            <a:off x="6218634" y="18249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Answer</a:t>
            </a:r>
            <a:endParaRPr lang="en-SG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61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461293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Signal Processing View</a:t>
            </a:r>
            <a:endParaRPr lang="en-US" sz="4400" dirty="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0FCA4FB2-EC68-4626-8E34-0175529D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520428"/>
            <a:ext cx="1493044" cy="5539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9900"/>
                </a:solidFill>
                <a:latin typeface="Verdana" panose="020B0604030504040204" pitchFamily="34" charset="0"/>
              </a:rPr>
              <a:t>Enumerate: integers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521619"/>
            <a:ext cx="856060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Map: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fib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5216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Filter: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is_even</a:t>
            </a: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7883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7883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7883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DE213-AA40-4349-9000-27A37B32A126}"/>
              </a:ext>
            </a:extLst>
          </p:cNvPr>
          <p:cNvSpPr txBox="1"/>
          <p:nvPr/>
        </p:nvSpPr>
        <p:spPr>
          <a:xfrm>
            <a:off x="6218634" y="16344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Answer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AECD11F9-E8DE-473F-8FF6-A24FE514A2A0}"/>
              </a:ext>
            </a:extLst>
          </p:cNvPr>
          <p:cNvSpPr txBox="1"/>
          <p:nvPr/>
        </p:nvSpPr>
        <p:spPr>
          <a:xfrm>
            <a:off x="194775" y="2625751"/>
            <a:ext cx="6196500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Why is this better?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49B6E-1060-41A9-B40B-C3398A9C3092}"/>
              </a:ext>
            </a:extLst>
          </p:cNvPr>
          <p:cNvSpPr txBox="1"/>
          <p:nvPr/>
        </p:nvSpPr>
        <p:spPr>
          <a:xfrm>
            <a:off x="1857994" y="3264005"/>
            <a:ext cx="5853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Simpler, easier to debug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Reuseable components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9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270990"/>
            <a:ext cx="8520120" cy="10339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Google MapReduce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98F4E-34C9-4182-BDCB-FC1BCFFD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62" y="1537002"/>
            <a:ext cx="6862875" cy="46031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5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1924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URWBookmanL-Ligh"/>
              </a:rPr>
              <a:t>Recap: Peer-to-Peer Networks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013841" y="1114424"/>
            <a:ext cx="7607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Distributed Hash Tables (DHT)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Recursive vs Iterative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Rendezvous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State “liveness” &amp; Parallel queries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Incentives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82321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Google MapReduce</a:t>
            </a:r>
            <a:endParaRPr lang="en-US" sz="4400" dirty="0"/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369219"/>
            <a:ext cx="798908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Map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3692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Reduce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6359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6359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6359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FCBEC-DC95-4968-9BF8-97B8C243D288}"/>
              </a:ext>
            </a:extLst>
          </p:cNvPr>
          <p:cNvSpPr txBox="1"/>
          <p:nvPr/>
        </p:nvSpPr>
        <p:spPr>
          <a:xfrm>
            <a:off x="6218634" y="14820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Output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8E40C-A3BA-4F6D-952D-94041949F61A}"/>
              </a:ext>
            </a:extLst>
          </p:cNvPr>
          <p:cNvSpPr txBox="1"/>
          <p:nvPr/>
        </p:nvSpPr>
        <p:spPr>
          <a:xfrm>
            <a:off x="2184797" y="1482029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Input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66F995D2-BB8D-4B04-A229-D113C78E5468}"/>
              </a:ext>
            </a:extLst>
          </p:cNvPr>
          <p:cNvSpPr txBox="1"/>
          <p:nvPr/>
        </p:nvSpPr>
        <p:spPr>
          <a:xfrm>
            <a:off x="130768" y="2873882"/>
            <a:ext cx="6196500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Why is this better?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02C5E-225F-4CF8-A2E9-498E68BC01F6}"/>
              </a:ext>
            </a:extLst>
          </p:cNvPr>
          <p:cNvSpPr txBox="1"/>
          <p:nvPr/>
        </p:nvSpPr>
        <p:spPr>
          <a:xfrm>
            <a:off x="1793987" y="3512136"/>
            <a:ext cx="5853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Simpler, easier to debug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Reuseable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Easily parallelized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62D07-1872-47C3-BD0B-03119C0FF533}"/>
              </a:ext>
            </a:extLst>
          </p:cNvPr>
          <p:cNvSpPr txBox="1"/>
          <p:nvPr/>
        </p:nvSpPr>
        <p:spPr>
          <a:xfrm>
            <a:off x="1506189" y="2147178"/>
            <a:ext cx="182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0" i="0" u="none" strike="noStrike" baseline="0" dirty="0">
                <a:latin typeface="+mj-lt"/>
              </a:rPr>
              <a:t>key/value pairs </a:t>
            </a:r>
            <a:endParaRPr lang="en-SG" sz="1800" dirty="0"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6C8F5C-27CE-4A87-A75A-06B2DE70A31F}"/>
              </a:ext>
            </a:extLst>
          </p:cNvPr>
          <p:cNvCxnSpPr>
            <a:cxnSpLocks/>
          </p:cNvCxnSpPr>
          <p:nvPr/>
        </p:nvCxnSpPr>
        <p:spPr>
          <a:xfrm>
            <a:off x="2470547" y="1789806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FE2B4-4D46-479B-A5B8-A0E56464EC97}"/>
              </a:ext>
            </a:extLst>
          </p:cNvPr>
          <p:cNvSpPr txBox="1"/>
          <p:nvPr/>
        </p:nvSpPr>
        <p:spPr>
          <a:xfrm>
            <a:off x="3563589" y="2171180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0" i="0" u="none" strike="noStrike" baseline="0" dirty="0">
                <a:latin typeface="+mj-lt"/>
              </a:rPr>
              <a:t>Intermediate key/value pairs </a:t>
            </a:r>
            <a:endParaRPr lang="en-SG" sz="18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5F26D-FB48-43BC-A376-FE20634D2539}"/>
              </a:ext>
            </a:extLst>
          </p:cNvPr>
          <p:cNvCxnSpPr>
            <a:cxnSpLocks/>
          </p:cNvCxnSpPr>
          <p:nvPr/>
        </p:nvCxnSpPr>
        <p:spPr>
          <a:xfrm>
            <a:off x="4527947" y="1813808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A83BF4-B5AC-4E23-9F0A-E59B7D582B71}"/>
              </a:ext>
            </a:extLst>
          </p:cNvPr>
          <p:cNvSpPr txBox="1"/>
          <p:nvPr/>
        </p:nvSpPr>
        <p:spPr>
          <a:xfrm>
            <a:off x="5620988" y="2161192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dirty="0">
                <a:latin typeface="+mj-lt"/>
              </a:rPr>
              <a:t>v</a:t>
            </a:r>
            <a:r>
              <a:rPr lang="en-SG" sz="1800" b="0" i="0" u="none" strike="noStrike" baseline="0" dirty="0">
                <a:latin typeface="+mj-lt"/>
              </a:rPr>
              <a:t>alues </a:t>
            </a:r>
            <a:br>
              <a:rPr lang="en-SG" sz="1800" b="0" i="0" u="none" strike="noStrike" baseline="0" dirty="0">
                <a:latin typeface="+mj-lt"/>
              </a:rPr>
            </a:br>
            <a:r>
              <a:rPr lang="en-SG" sz="1800" b="0" i="0" u="none" strike="noStrike" baseline="0" dirty="0">
                <a:latin typeface="+mj-lt"/>
              </a:rPr>
              <a:t>(files)</a:t>
            </a:r>
            <a:endParaRPr lang="en-SG" sz="18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83CCC-FF11-4332-997F-1EA9AACDB8E8}"/>
              </a:ext>
            </a:extLst>
          </p:cNvPr>
          <p:cNvCxnSpPr>
            <a:cxnSpLocks/>
          </p:cNvCxnSpPr>
          <p:nvPr/>
        </p:nvCxnSpPr>
        <p:spPr>
          <a:xfrm>
            <a:off x="6585346" y="1803820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Shape 1">
            <a:extLst>
              <a:ext uri="{FF2B5EF4-FFF2-40B4-BE49-F238E27FC236}">
                <a16:creationId xmlns:a16="http://schemas.microsoft.com/office/drawing/2014/main" id="{7865AFF7-17C2-423F-9A62-4FED4630373E}"/>
              </a:ext>
            </a:extLst>
          </p:cNvPr>
          <p:cNvSpPr txBox="1"/>
          <p:nvPr/>
        </p:nvSpPr>
        <p:spPr>
          <a:xfrm>
            <a:off x="6369987" y="4203926"/>
            <a:ext cx="2683382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Possible input for another MapReduce operation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321917-95B4-4DD3-B471-95B54F54FEF9}"/>
              </a:ext>
            </a:extLst>
          </p:cNvPr>
          <p:cNvCxnSpPr>
            <a:cxnSpLocks/>
          </p:cNvCxnSpPr>
          <p:nvPr/>
        </p:nvCxnSpPr>
        <p:spPr>
          <a:xfrm flipH="1" flipV="1">
            <a:off x="6810375" y="1813808"/>
            <a:ext cx="837296" cy="2032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034CFD-70FC-434C-9E71-833E34EA3905}"/>
              </a:ext>
            </a:extLst>
          </p:cNvPr>
          <p:cNvSpPr/>
          <p:nvPr/>
        </p:nvSpPr>
        <p:spPr>
          <a:xfrm>
            <a:off x="3162300" y="1277975"/>
            <a:ext cx="2724147" cy="7046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25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A0BBB-E6D0-4763-B6FE-E2387C2E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3" y="0"/>
            <a:ext cx="8025054" cy="51435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39546FE-6E83-47E3-B3E4-02D65ACD217B}"/>
              </a:ext>
            </a:extLst>
          </p:cNvPr>
          <p:cNvSpPr txBox="1"/>
          <p:nvPr/>
        </p:nvSpPr>
        <p:spPr>
          <a:xfrm>
            <a:off x="-152400" y="1509366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M pieces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8EF0B6F-049D-4C6D-BC39-0E4DF61254ED}"/>
              </a:ext>
            </a:extLst>
          </p:cNvPr>
          <p:cNvSpPr txBox="1"/>
          <p:nvPr/>
        </p:nvSpPr>
        <p:spPr>
          <a:xfrm>
            <a:off x="3810000" y="3881091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R pieces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C3A3FAD-1AC6-4F32-A00F-BE783B4D59B6}"/>
              </a:ext>
            </a:extLst>
          </p:cNvPr>
          <p:cNvSpPr txBox="1"/>
          <p:nvPr/>
        </p:nvSpPr>
        <p:spPr>
          <a:xfrm>
            <a:off x="5426797" y="962769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F0000"/>
                </a:solidFill>
              </a:rPr>
              <a:t>Ideally,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F0000"/>
                </a:solidFill>
              </a:rPr>
              <a:t>M+R &gt;&gt; n</a:t>
            </a:r>
            <a:endParaRPr lang="en-IN" sz="3200" b="0" strike="noStrike" spc="-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99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35678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URWBookmanL-Ligh"/>
              </a:rPr>
              <a:t>Fault Tolerance</a:t>
            </a:r>
            <a:endParaRPr lang="en-SG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94791" y="1658263"/>
            <a:ext cx="64728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Worker Failure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Master Failure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Atomic commits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Skipping Bad Records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Dealing with Stragglers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EA0F404-52BC-44E4-B574-5F5EE31A4030}"/>
              </a:ext>
            </a:extLst>
          </p:cNvPr>
          <p:cNvSpPr txBox="1"/>
          <p:nvPr/>
        </p:nvSpPr>
        <p:spPr>
          <a:xfrm>
            <a:off x="4391025" y="4404966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Parallelization</a:t>
            </a:r>
            <a:endParaRPr lang="en-IN" sz="32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3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35678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URWBookmanL-Ligh"/>
              </a:rPr>
              <a:t>Optimizations</a:t>
            </a:r>
            <a:endParaRPr lang="en-SG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335595" y="1649651"/>
            <a:ext cx="64728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Partitioning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Ordering Guarantees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Combiner Function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3600" dirty="0"/>
              <a:t>Locality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154557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Selling books </a:t>
            </a:r>
            <a:b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online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25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270990"/>
            <a:ext cx="8520120" cy="10339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Amazon Dynamo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B841B-F297-4550-AF8B-5DE23E70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14" y="1476374"/>
            <a:ext cx="6577241" cy="39624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97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35678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URWBookmanL-Ligh"/>
              </a:rPr>
              <a:t>Large Scale Web Applications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40990" y="1476750"/>
            <a:ext cx="80620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Need performance, reliability, efficiency, and scalability.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Key insight: key-value store suffices! No need for RDMS.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Millions of components, so things are failing all the time.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SG" sz="2800" dirty="0"/>
              <a:t>Control </a:t>
            </a:r>
            <a:r>
              <a:rPr lang="en-US" sz="2800" dirty="0"/>
              <a:t>performance at the 99.9th percentile.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659745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No novel techniques/algorithms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CA5CEB0D-6217-4317-A9DD-2EDAA1CB25E9}"/>
              </a:ext>
            </a:extLst>
          </p:cNvPr>
          <p:cNvSpPr txBox="1"/>
          <p:nvPr/>
        </p:nvSpPr>
        <p:spPr>
          <a:xfrm>
            <a:off x="3676651" y="3819859"/>
            <a:ext cx="5344229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Really cool how everything is used to make the system work!</a:t>
            </a:r>
            <a:endParaRPr lang="en-IN" sz="32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0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09212-A581-45BF-9819-9C6983B1B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E8408-03E0-4C0A-8B7C-05306BE8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49" y="382142"/>
            <a:ext cx="4552301" cy="46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1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60049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Consistent Hashing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EFB788-EABD-40D2-8859-8B9985F0DB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8444" y="3077296"/>
            <a:ext cx="2924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ave 5">
            <a:extLst>
              <a:ext uri="{FF2B5EF4-FFF2-40B4-BE49-F238E27FC236}">
                <a16:creationId xmlns:a16="http://schemas.microsoft.com/office/drawing/2014/main" id="{15037367-8312-4D28-A3B0-F626FDA23B8F}"/>
              </a:ext>
            </a:extLst>
          </p:cNvPr>
          <p:cNvSpPr/>
          <p:nvPr/>
        </p:nvSpPr>
        <p:spPr>
          <a:xfrm>
            <a:off x="644044" y="2620096"/>
            <a:ext cx="914400" cy="914400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B799-91FC-4783-94C2-E328B49BD699}"/>
              </a:ext>
            </a:extLst>
          </p:cNvPr>
          <p:cNvSpPr txBox="1"/>
          <p:nvPr/>
        </p:nvSpPr>
        <p:spPr>
          <a:xfrm>
            <a:off x="2472844" y="2754130"/>
            <a:ext cx="1038225" cy="646331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f</a:t>
            </a:r>
            <a:endParaRPr lang="en-SG" sz="3600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4658547" y="1461528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6213155" y="14100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7220583" y="18488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7306925" y="399920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9B464-8851-42AF-B376-5686A99D2B06}"/>
              </a:ext>
            </a:extLst>
          </p:cNvPr>
          <p:cNvSpPr txBox="1"/>
          <p:nvPr/>
        </p:nvSpPr>
        <p:spPr>
          <a:xfrm>
            <a:off x="7642681" y="147931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5A8F1D-0CBB-417A-94BB-AB24197FFA01}"/>
              </a:ext>
            </a:extLst>
          </p:cNvPr>
          <p:cNvSpPr txBox="1"/>
          <p:nvPr/>
        </p:nvSpPr>
        <p:spPr>
          <a:xfrm>
            <a:off x="7775718" y="4099459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DE015-3DB3-4135-B08A-D2EEE61A25F2}"/>
              </a:ext>
            </a:extLst>
          </p:cNvPr>
          <p:cNvSpPr txBox="1"/>
          <p:nvPr/>
        </p:nvSpPr>
        <p:spPr>
          <a:xfrm>
            <a:off x="5629213" y="1138916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AC9335B-73FF-4273-B1E3-C1B58F4521E2}"/>
              </a:ext>
            </a:extLst>
          </p:cNvPr>
          <p:cNvSpPr/>
          <p:nvPr/>
        </p:nvSpPr>
        <p:spPr>
          <a:xfrm>
            <a:off x="7301791" y="1867844"/>
            <a:ext cx="986630" cy="2258112"/>
          </a:xfrm>
          <a:prstGeom prst="arc">
            <a:avLst>
              <a:gd name="adj1" fmla="val 16166018"/>
              <a:gd name="adj2" fmla="val 0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28701-6132-4F1B-B12D-1B1C95A580BF}"/>
              </a:ext>
            </a:extLst>
          </p:cNvPr>
          <p:cNvSpPr txBox="1"/>
          <p:nvPr/>
        </p:nvSpPr>
        <p:spPr>
          <a:xfrm>
            <a:off x="7467423" y="735803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dirty="0">
                <a:latin typeface="+mj-lt"/>
              </a:rPr>
              <a:t>clockwise replication</a:t>
            </a:r>
          </a:p>
        </p:txBody>
      </p:sp>
    </p:spTree>
    <p:extLst>
      <p:ext uri="{BB962C8B-B14F-4D97-AF65-F5344CB8AC3E}">
        <p14:creationId xmlns:p14="http://schemas.microsoft.com/office/powerpoint/2010/main" val="5816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CD3C06-BE96-4229-A154-C0D5F931493F}"/>
              </a:ext>
            </a:extLst>
          </p:cNvPr>
          <p:cNvSpPr txBox="1">
            <a:spLocks/>
          </p:cNvSpPr>
          <p:nvPr/>
        </p:nvSpPr>
        <p:spPr>
          <a:xfrm>
            <a:off x="898800" y="2933700"/>
            <a:ext cx="73464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/>
              <a:t>NAT </a:t>
            </a:r>
          </a:p>
          <a:p>
            <a:r>
              <a:rPr lang="en-US" sz="8000" dirty="0"/>
              <a:t>Traversal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6416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DB7CF-18D5-4D68-84F2-3F0EA8FCD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60049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Consistent Hashing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EFB788-EABD-40D2-8859-8B9985F0DB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8444" y="3077296"/>
            <a:ext cx="2924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ave 5">
            <a:extLst>
              <a:ext uri="{FF2B5EF4-FFF2-40B4-BE49-F238E27FC236}">
                <a16:creationId xmlns:a16="http://schemas.microsoft.com/office/drawing/2014/main" id="{15037367-8312-4D28-A3B0-F626FDA23B8F}"/>
              </a:ext>
            </a:extLst>
          </p:cNvPr>
          <p:cNvSpPr/>
          <p:nvPr/>
        </p:nvSpPr>
        <p:spPr>
          <a:xfrm>
            <a:off x="644044" y="2620096"/>
            <a:ext cx="914400" cy="914400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B799-91FC-4783-94C2-E328B49BD699}"/>
              </a:ext>
            </a:extLst>
          </p:cNvPr>
          <p:cNvSpPr txBox="1"/>
          <p:nvPr/>
        </p:nvSpPr>
        <p:spPr>
          <a:xfrm>
            <a:off x="2472844" y="2754130"/>
            <a:ext cx="1038225" cy="646331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f</a:t>
            </a:r>
            <a:endParaRPr lang="en-SG" sz="3600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4658547" y="1461528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6213155" y="14100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7220583" y="18488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7306925" y="399920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9B464-8851-42AF-B376-5686A99D2B06}"/>
              </a:ext>
            </a:extLst>
          </p:cNvPr>
          <p:cNvSpPr txBox="1"/>
          <p:nvPr/>
        </p:nvSpPr>
        <p:spPr>
          <a:xfrm>
            <a:off x="7642681" y="147931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5A8F1D-0CBB-417A-94BB-AB24197FFA01}"/>
              </a:ext>
            </a:extLst>
          </p:cNvPr>
          <p:cNvSpPr txBox="1"/>
          <p:nvPr/>
        </p:nvSpPr>
        <p:spPr>
          <a:xfrm>
            <a:off x="7775718" y="4099459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DE015-3DB3-4135-B08A-D2EEE61A25F2}"/>
              </a:ext>
            </a:extLst>
          </p:cNvPr>
          <p:cNvSpPr txBox="1"/>
          <p:nvPr/>
        </p:nvSpPr>
        <p:spPr>
          <a:xfrm>
            <a:off x="5629213" y="1138916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09F01-F895-4E09-BE2E-AA25D0E789D3}"/>
              </a:ext>
            </a:extLst>
          </p:cNvPr>
          <p:cNvSpPr txBox="1"/>
          <p:nvPr/>
        </p:nvSpPr>
        <p:spPr>
          <a:xfrm>
            <a:off x="413351" y="3628285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virtual nodes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AC9335B-73FF-4273-B1E3-C1B58F4521E2}"/>
              </a:ext>
            </a:extLst>
          </p:cNvPr>
          <p:cNvSpPr/>
          <p:nvPr/>
        </p:nvSpPr>
        <p:spPr>
          <a:xfrm>
            <a:off x="7301791" y="1867844"/>
            <a:ext cx="986630" cy="2258112"/>
          </a:xfrm>
          <a:prstGeom prst="arc">
            <a:avLst>
              <a:gd name="adj1" fmla="val 16166018"/>
              <a:gd name="adj2" fmla="val 0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28701-6132-4F1B-B12D-1B1C95A580BF}"/>
              </a:ext>
            </a:extLst>
          </p:cNvPr>
          <p:cNvSpPr txBox="1"/>
          <p:nvPr/>
        </p:nvSpPr>
        <p:spPr>
          <a:xfrm>
            <a:off x="7467423" y="735803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dirty="0">
                <a:latin typeface="+mj-lt"/>
              </a:rPr>
              <a:t>clockwise replication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151559-C2EA-4D4F-9B53-3061E10795CC}"/>
              </a:ext>
            </a:extLst>
          </p:cNvPr>
          <p:cNvSpPr txBox="1"/>
          <p:nvPr/>
        </p:nvSpPr>
        <p:spPr>
          <a:xfrm>
            <a:off x="2165483" y="4378241"/>
            <a:ext cx="1821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may need to skip nodes!</a:t>
            </a:r>
            <a:endParaRPr lang="en-S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51939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strike="noStrike" spc="-1" dirty="0">
                <a:solidFill>
                  <a:srgbClr val="000000"/>
                </a:solidFill>
                <a:latin typeface="Arial"/>
                <a:ea typeface="Arial"/>
              </a:rPr>
              <a:t>Why is Consistent Hashing a good idea?</a:t>
            </a:r>
            <a:endParaRPr lang="en-IN" sz="6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F3B9D38-61BC-4087-9668-C9D5C753A582}"/>
              </a:ext>
            </a:extLst>
          </p:cNvPr>
          <p:cNvSpPr txBox="1"/>
          <p:nvPr/>
        </p:nvSpPr>
        <p:spPr>
          <a:xfrm>
            <a:off x="415035" y="2807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strike="noStrike" spc="-1" dirty="0">
                <a:solidFill>
                  <a:srgbClr val="000000"/>
                </a:solidFill>
                <a:latin typeface="Arial"/>
                <a:ea typeface="Arial"/>
              </a:rPr>
              <a:t>What are the alternatives?</a:t>
            </a:r>
            <a:endParaRPr lang="en-IN" sz="6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14" y="175809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URWBookmanL-Ligh"/>
              </a:rPr>
              <a:t>Versioning: Vector Clocks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30666-3AD5-40AE-9A6B-C4964D948771}"/>
              </a:ext>
            </a:extLst>
          </p:cNvPr>
          <p:cNvSpPr txBox="1"/>
          <p:nvPr/>
        </p:nvSpPr>
        <p:spPr>
          <a:xfrm>
            <a:off x="4165965" y="15420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 ([Sx,1])</a:t>
            </a:r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82891-F462-44F3-B2DA-7AA5D64D7D0A}"/>
              </a:ext>
            </a:extLst>
          </p:cNvPr>
          <p:cNvCxnSpPr>
            <a:endCxn id="2" idx="2"/>
          </p:cNvCxnSpPr>
          <p:nvPr/>
        </p:nvCxnSpPr>
        <p:spPr>
          <a:xfrm>
            <a:off x="4686300" y="1133475"/>
            <a:ext cx="0" cy="3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CC1F48-E69A-4266-9F30-440585E8B56F}"/>
              </a:ext>
            </a:extLst>
          </p:cNvPr>
          <p:cNvSpPr txBox="1"/>
          <p:nvPr/>
        </p:nvSpPr>
        <p:spPr>
          <a:xfrm>
            <a:off x="4779163" y="116756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by Sx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12C3E-02E1-4F3E-B818-871453672499}"/>
              </a:ext>
            </a:extLst>
          </p:cNvPr>
          <p:cNvSpPr txBox="1"/>
          <p:nvPr/>
        </p:nvSpPr>
        <p:spPr>
          <a:xfrm>
            <a:off x="4141258" y="231321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 ([Sx,2])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931D-1F47-41EE-89B9-613065FB71A8}"/>
              </a:ext>
            </a:extLst>
          </p:cNvPr>
          <p:cNvCxnSpPr/>
          <p:nvPr/>
        </p:nvCxnSpPr>
        <p:spPr>
          <a:xfrm>
            <a:off x="4661593" y="1904668"/>
            <a:ext cx="0" cy="3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0AAD21-2219-4481-B00A-6991BB632CDB}"/>
              </a:ext>
            </a:extLst>
          </p:cNvPr>
          <p:cNvSpPr txBox="1"/>
          <p:nvPr/>
        </p:nvSpPr>
        <p:spPr>
          <a:xfrm>
            <a:off x="4754456" y="193875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by Sx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9AFE2-A5F9-44D5-9181-3FF761A4AAB1}"/>
              </a:ext>
            </a:extLst>
          </p:cNvPr>
          <p:cNvSpPr txBox="1"/>
          <p:nvPr/>
        </p:nvSpPr>
        <p:spPr>
          <a:xfrm>
            <a:off x="2999927" y="323829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 ([Sx,2], [Sy,1])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3630C-2A76-4F19-B1FA-A7D0E9224C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04343" y="2620988"/>
            <a:ext cx="857250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BFD9EC-403F-4B7A-815B-A007800F9108}"/>
              </a:ext>
            </a:extLst>
          </p:cNvPr>
          <p:cNvSpPr txBox="1"/>
          <p:nvPr/>
        </p:nvSpPr>
        <p:spPr>
          <a:xfrm>
            <a:off x="3104456" y="272464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by Sy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F3391-2959-4231-9B05-F7BF7C614CCC}"/>
              </a:ext>
            </a:extLst>
          </p:cNvPr>
          <p:cNvSpPr txBox="1"/>
          <p:nvPr/>
        </p:nvSpPr>
        <p:spPr>
          <a:xfrm>
            <a:off x="5309917" y="324106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D4 ([Sx,2], [Sz,1])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7EE6A2-B0AA-4CF7-95EA-0B62CCFDF5D9}"/>
              </a:ext>
            </a:extLst>
          </p:cNvPr>
          <p:cNvCxnSpPr>
            <a:cxnSpLocks/>
          </p:cNvCxnSpPr>
          <p:nvPr/>
        </p:nvCxnSpPr>
        <p:spPr>
          <a:xfrm>
            <a:off x="4981575" y="2620988"/>
            <a:ext cx="948690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8DB-F254-4908-A46A-250BBB0FD97B}"/>
              </a:ext>
            </a:extLst>
          </p:cNvPr>
          <p:cNvSpPr txBox="1"/>
          <p:nvPr/>
        </p:nvSpPr>
        <p:spPr>
          <a:xfrm>
            <a:off x="3773905" y="4228103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D5 ([Sx,3], [Sy,1], [Sz,1])</a:t>
            </a:r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9D31D8-1AA7-4846-9929-C0AA1FE7E9BF}"/>
              </a:ext>
            </a:extLst>
          </p:cNvPr>
          <p:cNvCxnSpPr>
            <a:cxnSpLocks/>
          </p:cNvCxnSpPr>
          <p:nvPr/>
        </p:nvCxnSpPr>
        <p:spPr>
          <a:xfrm flipH="1">
            <a:off x="5093245" y="3576546"/>
            <a:ext cx="857250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1C45D-1886-43C2-AF2D-6FD8B8A911C7}"/>
              </a:ext>
            </a:extLst>
          </p:cNvPr>
          <p:cNvCxnSpPr>
            <a:cxnSpLocks/>
          </p:cNvCxnSpPr>
          <p:nvPr/>
        </p:nvCxnSpPr>
        <p:spPr>
          <a:xfrm>
            <a:off x="4001680" y="3571555"/>
            <a:ext cx="948690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6A3044-3A40-4AA1-8C6A-6CCB99CEA06B}"/>
              </a:ext>
            </a:extLst>
          </p:cNvPr>
          <p:cNvSpPr txBox="1"/>
          <p:nvPr/>
        </p:nvSpPr>
        <p:spPr>
          <a:xfrm>
            <a:off x="5578419" y="270287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by Sz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FA6B20-2417-49B5-ACE3-32C619463413}"/>
              </a:ext>
            </a:extLst>
          </p:cNvPr>
          <p:cNvSpPr txBox="1"/>
          <p:nvPr/>
        </p:nvSpPr>
        <p:spPr>
          <a:xfrm>
            <a:off x="5659697" y="3797920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reconciled by Sx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5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4" grpId="0"/>
      <p:bldP spid="16" grpId="0"/>
      <p:bldP spid="19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1386165"/>
            <a:ext cx="8520120" cy="11855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spc="-1" dirty="0"/>
              <a:t>Replication consistency:</a:t>
            </a:r>
            <a:r>
              <a:rPr lang="en-US" sz="6000" strike="noStrike" spc="-1" dirty="0">
                <a:solidFill>
                  <a:srgbClr val="000000"/>
                </a:solidFill>
              </a:rPr>
              <a:t> Quorum</a:t>
            </a:r>
            <a:endParaRPr lang="en-IN" sz="6000" strike="noStrike" spc="-1" dirty="0">
              <a:solidFill>
                <a:srgbClr val="000000"/>
              </a:solidFill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F3B9D38-61BC-4087-9668-C9D5C753A582}"/>
              </a:ext>
            </a:extLst>
          </p:cNvPr>
          <p:cNvSpPr txBox="1"/>
          <p:nvPr/>
        </p:nvSpPr>
        <p:spPr>
          <a:xfrm>
            <a:off x="226620" y="2816806"/>
            <a:ext cx="8520120" cy="171709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1500" strike="noStrike" spc="-1" dirty="0">
                <a:solidFill>
                  <a:srgbClr val="000000"/>
                </a:solidFill>
                <a:latin typeface="Arial"/>
              </a:rPr>
              <a:t>R+W &gt; N</a:t>
            </a:r>
            <a:endParaRPr lang="en-IN" sz="115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5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D48F-701F-4E7D-8992-9115B3F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spc="-1" dirty="0"/>
              <a:t>Read/Write </a:t>
            </a:r>
            <a:r>
              <a:rPr lang="en-US" sz="4800" strike="noStrike" spc="-1" dirty="0">
                <a:solidFill>
                  <a:srgbClr val="000000"/>
                </a:solidFill>
                <a:latin typeface="Arial"/>
                <a:ea typeface="Arial"/>
              </a:rPr>
              <a:t>Quorum</a:t>
            </a:r>
            <a:endParaRPr lang="en-SG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AD7AC-2F55-4AE6-B044-757AB3BD7DF0}"/>
              </a:ext>
            </a:extLst>
          </p:cNvPr>
          <p:cNvSpPr txBox="1"/>
          <p:nvPr/>
        </p:nvSpPr>
        <p:spPr>
          <a:xfrm>
            <a:off x="0" y="1324481"/>
            <a:ext cx="563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strike="noStrike" spc="-1" dirty="0">
                <a:solidFill>
                  <a:srgbClr val="000000"/>
                </a:solidFill>
                <a:latin typeface="Arial"/>
              </a:rPr>
              <a:t>Suppose R=2, W=4</a:t>
            </a:r>
            <a:endParaRPr lang="en-IN" sz="2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B5906AA-358F-40D5-AAE7-4C793AFAB340}"/>
              </a:ext>
            </a:extLst>
          </p:cNvPr>
          <p:cNvSpPr/>
          <p:nvPr/>
        </p:nvSpPr>
        <p:spPr>
          <a:xfrm>
            <a:off x="6213155" y="14100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66D208E-2E3B-408C-9630-FCD85D630022}"/>
              </a:ext>
            </a:extLst>
          </p:cNvPr>
          <p:cNvSpPr/>
          <p:nvPr/>
        </p:nvSpPr>
        <p:spPr>
          <a:xfrm>
            <a:off x="7337105" y="192441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A3967DE-92BC-443E-87E9-5B6F864BA00E}"/>
              </a:ext>
            </a:extLst>
          </p:cNvPr>
          <p:cNvSpPr/>
          <p:nvPr/>
        </p:nvSpPr>
        <p:spPr>
          <a:xfrm>
            <a:off x="7688962" y="31553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63F9DF-2A59-4306-A41D-C6E356FDD0EE}"/>
              </a:ext>
            </a:extLst>
          </p:cNvPr>
          <p:cNvSpPr/>
          <p:nvPr/>
        </p:nvSpPr>
        <p:spPr>
          <a:xfrm>
            <a:off x="7513033" y="405322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93C3E0F-8875-49B2-BAD7-E2A39682E9F1}"/>
              </a:ext>
            </a:extLst>
          </p:cNvPr>
          <p:cNvSpPr/>
          <p:nvPr/>
        </p:nvSpPr>
        <p:spPr>
          <a:xfrm>
            <a:off x="6037226" y="46104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58246D7-15F2-4586-88F3-1C1CBB50BC93}"/>
              </a:ext>
            </a:extLst>
          </p:cNvPr>
          <p:cNvSpPr/>
          <p:nvPr/>
        </p:nvSpPr>
        <p:spPr>
          <a:xfrm>
            <a:off x="3679505" y="2843552"/>
            <a:ext cx="351857" cy="3238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33109C-4D56-4624-96A6-831CF18B362C}"/>
              </a:ext>
            </a:extLst>
          </p:cNvPr>
          <p:cNvCxnSpPr>
            <a:cxnSpLocks/>
          </p:cNvCxnSpPr>
          <p:nvPr/>
        </p:nvCxnSpPr>
        <p:spPr>
          <a:xfrm flipV="1">
            <a:off x="4118372" y="1733918"/>
            <a:ext cx="2094783" cy="107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EB06E-4138-43B0-A02C-836A4307B206}"/>
              </a:ext>
            </a:extLst>
          </p:cNvPr>
          <p:cNvCxnSpPr>
            <a:cxnSpLocks/>
          </p:cNvCxnSpPr>
          <p:nvPr/>
        </p:nvCxnSpPr>
        <p:spPr>
          <a:xfrm flipV="1">
            <a:off x="4185047" y="2171551"/>
            <a:ext cx="3063478" cy="818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69331-D8B8-4AB1-B306-F31FC61ECDE0}"/>
              </a:ext>
            </a:extLst>
          </p:cNvPr>
          <p:cNvCxnSpPr>
            <a:cxnSpLocks/>
          </p:cNvCxnSpPr>
          <p:nvPr/>
        </p:nvCxnSpPr>
        <p:spPr>
          <a:xfrm>
            <a:off x="4185047" y="3103428"/>
            <a:ext cx="3425428" cy="21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8A2FD-4DD7-4FA7-8BAA-34006BB9C452}"/>
              </a:ext>
            </a:extLst>
          </p:cNvPr>
          <p:cNvCxnSpPr>
            <a:cxnSpLocks/>
          </p:cNvCxnSpPr>
          <p:nvPr/>
        </p:nvCxnSpPr>
        <p:spPr>
          <a:xfrm>
            <a:off x="4104936" y="3217211"/>
            <a:ext cx="3232169" cy="926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DF9204-7BD2-4C7B-8D26-E98173C50183}"/>
              </a:ext>
            </a:extLst>
          </p:cNvPr>
          <p:cNvCxnSpPr>
            <a:cxnSpLocks/>
          </p:cNvCxnSpPr>
          <p:nvPr/>
        </p:nvCxnSpPr>
        <p:spPr>
          <a:xfrm>
            <a:off x="3988755" y="3265353"/>
            <a:ext cx="2044879" cy="1283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E0138-FA82-4C12-9CC9-BE47D2E528DE}"/>
              </a:ext>
            </a:extLst>
          </p:cNvPr>
          <p:cNvCxnSpPr>
            <a:cxnSpLocks/>
          </p:cNvCxnSpPr>
          <p:nvPr/>
        </p:nvCxnSpPr>
        <p:spPr>
          <a:xfrm flipV="1">
            <a:off x="3988755" y="1647785"/>
            <a:ext cx="2094783" cy="107833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B5272-1BFE-42CC-9C87-AD191DA38B30}"/>
              </a:ext>
            </a:extLst>
          </p:cNvPr>
          <p:cNvCxnSpPr>
            <a:cxnSpLocks/>
          </p:cNvCxnSpPr>
          <p:nvPr/>
        </p:nvCxnSpPr>
        <p:spPr>
          <a:xfrm>
            <a:off x="4131638" y="3208461"/>
            <a:ext cx="3425428" cy="210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A499FC58-7E41-4541-BEA4-11E4DA02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7791" y="222540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EE99A1-6810-42BD-8009-E22E8EAD17A1}"/>
              </a:ext>
            </a:extLst>
          </p:cNvPr>
          <p:cNvSpPr txBox="1"/>
          <p:nvPr/>
        </p:nvSpPr>
        <p:spPr>
          <a:xfrm>
            <a:off x="1956668" y="2680884"/>
            <a:ext cx="170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Read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successful!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EB641-1972-4FC6-99C9-F3645A337707}"/>
              </a:ext>
            </a:extLst>
          </p:cNvPr>
          <p:cNvSpPr txBox="1"/>
          <p:nvPr/>
        </p:nvSpPr>
        <p:spPr>
          <a:xfrm>
            <a:off x="4764286" y="1610904"/>
            <a:ext cx="87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</a:rPr>
              <a:t>Read!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1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D48F-701F-4E7D-8992-9115B3F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spc="-1" dirty="0"/>
              <a:t>Read/Write </a:t>
            </a:r>
            <a:r>
              <a:rPr lang="en-US" sz="4800" strike="noStrike" spc="-1" dirty="0">
                <a:solidFill>
                  <a:srgbClr val="000000"/>
                </a:solidFill>
                <a:latin typeface="Arial"/>
                <a:ea typeface="Arial"/>
              </a:rPr>
              <a:t>Quorum</a:t>
            </a:r>
            <a:endParaRPr lang="en-SG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AD7AC-2F55-4AE6-B044-757AB3BD7DF0}"/>
              </a:ext>
            </a:extLst>
          </p:cNvPr>
          <p:cNvSpPr txBox="1"/>
          <p:nvPr/>
        </p:nvSpPr>
        <p:spPr>
          <a:xfrm>
            <a:off x="0" y="1324481"/>
            <a:ext cx="563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strike="noStrike" spc="-1" dirty="0">
                <a:solidFill>
                  <a:srgbClr val="000000"/>
                </a:solidFill>
                <a:latin typeface="Arial"/>
              </a:rPr>
              <a:t>Suppose R=2, W=4</a:t>
            </a:r>
            <a:endParaRPr lang="en-IN" sz="2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B5906AA-358F-40D5-AAE7-4C793AFAB340}"/>
              </a:ext>
            </a:extLst>
          </p:cNvPr>
          <p:cNvSpPr/>
          <p:nvPr/>
        </p:nvSpPr>
        <p:spPr>
          <a:xfrm>
            <a:off x="6213155" y="14100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66D208E-2E3B-408C-9630-FCD85D630022}"/>
              </a:ext>
            </a:extLst>
          </p:cNvPr>
          <p:cNvSpPr/>
          <p:nvPr/>
        </p:nvSpPr>
        <p:spPr>
          <a:xfrm>
            <a:off x="7337105" y="192441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A3967DE-92BC-443E-87E9-5B6F864BA00E}"/>
              </a:ext>
            </a:extLst>
          </p:cNvPr>
          <p:cNvSpPr/>
          <p:nvPr/>
        </p:nvSpPr>
        <p:spPr>
          <a:xfrm>
            <a:off x="7688962" y="31553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63F9DF-2A59-4306-A41D-C6E356FDD0EE}"/>
              </a:ext>
            </a:extLst>
          </p:cNvPr>
          <p:cNvSpPr/>
          <p:nvPr/>
        </p:nvSpPr>
        <p:spPr>
          <a:xfrm>
            <a:off x="7513033" y="405322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93C3E0F-8875-49B2-BAD7-E2A39682E9F1}"/>
              </a:ext>
            </a:extLst>
          </p:cNvPr>
          <p:cNvSpPr/>
          <p:nvPr/>
        </p:nvSpPr>
        <p:spPr>
          <a:xfrm>
            <a:off x="6037226" y="461046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58246D7-15F2-4586-88F3-1C1CBB50BC93}"/>
              </a:ext>
            </a:extLst>
          </p:cNvPr>
          <p:cNvSpPr/>
          <p:nvPr/>
        </p:nvSpPr>
        <p:spPr>
          <a:xfrm>
            <a:off x="3679505" y="2843552"/>
            <a:ext cx="351857" cy="3238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33109C-4D56-4624-96A6-831CF18B362C}"/>
              </a:ext>
            </a:extLst>
          </p:cNvPr>
          <p:cNvCxnSpPr>
            <a:cxnSpLocks/>
          </p:cNvCxnSpPr>
          <p:nvPr/>
        </p:nvCxnSpPr>
        <p:spPr>
          <a:xfrm flipV="1">
            <a:off x="4118372" y="1733918"/>
            <a:ext cx="2094783" cy="107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EB06E-4138-43B0-A02C-836A4307B206}"/>
              </a:ext>
            </a:extLst>
          </p:cNvPr>
          <p:cNvCxnSpPr>
            <a:cxnSpLocks/>
          </p:cNvCxnSpPr>
          <p:nvPr/>
        </p:nvCxnSpPr>
        <p:spPr>
          <a:xfrm flipV="1">
            <a:off x="4185047" y="2104348"/>
            <a:ext cx="3063478" cy="818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69331-D8B8-4AB1-B306-F31FC61ECDE0}"/>
              </a:ext>
            </a:extLst>
          </p:cNvPr>
          <p:cNvCxnSpPr>
            <a:cxnSpLocks/>
          </p:cNvCxnSpPr>
          <p:nvPr/>
        </p:nvCxnSpPr>
        <p:spPr>
          <a:xfrm>
            <a:off x="4185047" y="3103428"/>
            <a:ext cx="3425428" cy="21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8A2FD-4DD7-4FA7-8BAA-34006BB9C452}"/>
              </a:ext>
            </a:extLst>
          </p:cNvPr>
          <p:cNvCxnSpPr>
            <a:cxnSpLocks/>
          </p:cNvCxnSpPr>
          <p:nvPr/>
        </p:nvCxnSpPr>
        <p:spPr>
          <a:xfrm>
            <a:off x="4104936" y="3217211"/>
            <a:ext cx="3232169" cy="926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DF9204-7BD2-4C7B-8D26-E98173C50183}"/>
              </a:ext>
            </a:extLst>
          </p:cNvPr>
          <p:cNvCxnSpPr>
            <a:cxnSpLocks/>
          </p:cNvCxnSpPr>
          <p:nvPr/>
        </p:nvCxnSpPr>
        <p:spPr>
          <a:xfrm>
            <a:off x="3988755" y="3265353"/>
            <a:ext cx="2044879" cy="1283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E0138-FA82-4C12-9CC9-BE47D2E528DE}"/>
              </a:ext>
            </a:extLst>
          </p:cNvPr>
          <p:cNvCxnSpPr>
            <a:cxnSpLocks/>
          </p:cNvCxnSpPr>
          <p:nvPr/>
        </p:nvCxnSpPr>
        <p:spPr>
          <a:xfrm flipV="1">
            <a:off x="3988755" y="1647785"/>
            <a:ext cx="2094783" cy="107833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B5272-1BFE-42CC-9C87-AD191DA38B30}"/>
              </a:ext>
            </a:extLst>
          </p:cNvPr>
          <p:cNvCxnSpPr>
            <a:cxnSpLocks/>
          </p:cNvCxnSpPr>
          <p:nvPr/>
        </p:nvCxnSpPr>
        <p:spPr>
          <a:xfrm>
            <a:off x="4131638" y="3208461"/>
            <a:ext cx="3425428" cy="210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A499FC58-7E41-4541-BEA4-11E4DA02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7791" y="222540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EE99A1-6810-42BD-8009-E22E8EAD17A1}"/>
              </a:ext>
            </a:extLst>
          </p:cNvPr>
          <p:cNvSpPr txBox="1"/>
          <p:nvPr/>
        </p:nvSpPr>
        <p:spPr>
          <a:xfrm>
            <a:off x="1956668" y="2680884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Write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completed!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EB641-1972-4FC6-99C9-F3645A337707}"/>
              </a:ext>
            </a:extLst>
          </p:cNvPr>
          <p:cNvSpPr txBox="1"/>
          <p:nvPr/>
        </p:nvSpPr>
        <p:spPr>
          <a:xfrm>
            <a:off x="4764286" y="1610904"/>
            <a:ext cx="87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</a:rPr>
              <a:t>Write!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FE2CA5-B0C8-4A66-945B-82FDE9271739}"/>
              </a:ext>
            </a:extLst>
          </p:cNvPr>
          <p:cNvCxnSpPr>
            <a:cxnSpLocks/>
          </p:cNvCxnSpPr>
          <p:nvPr/>
        </p:nvCxnSpPr>
        <p:spPr>
          <a:xfrm>
            <a:off x="3884975" y="3380371"/>
            <a:ext cx="2044879" cy="12834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05A0F-430D-475A-8A06-E64624AD8827}"/>
              </a:ext>
            </a:extLst>
          </p:cNvPr>
          <p:cNvCxnSpPr>
            <a:cxnSpLocks/>
          </p:cNvCxnSpPr>
          <p:nvPr/>
        </p:nvCxnSpPr>
        <p:spPr>
          <a:xfrm flipV="1">
            <a:off x="4185708" y="2225008"/>
            <a:ext cx="3063478" cy="81809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519390"/>
            <a:ext cx="8520120" cy="11855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strike="noStrike" spc="-1" dirty="0">
                <a:solidFill>
                  <a:srgbClr val="000000"/>
                </a:solidFill>
                <a:latin typeface="Arial"/>
                <a:ea typeface="Arial"/>
              </a:rPr>
              <a:t>Sloppy Quorum</a:t>
            </a:r>
            <a:endParaRPr lang="en-IN" sz="72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F3B9D38-61BC-4087-9668-C9D5C753A582}"/>
              </a:ext>
            </a:extLst>
          </p:cNvPr>
          <p:cNvSpPr txBox="1"/>
          <p:nvPr/>
        </p:nvSpPr>
        <p:spPr>
          <a:xfrm>
            <a:off x="311940" y="18793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trike="noStrike" spc="-1" dirty="0">
                <a:solidFill>
                  <a:srgbClr val="000000"/>
                </a:solidFill>
                <a:latin typeface="Arial"/>
              </a:rPr>
              <a:t>Why can’t Dynamo use a “normal” quorum?</a:t>
            </a:r>
            <a:endParaRPr lang="en-IN" sz="5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8648015-16D4-46FB-B246-B80553FEA1FA}"/>
              </a:ext>
            </a:extLst>
          </p:cNvPr>
          <p:cNvSpPr txBox="1"/>
          <p:nvPr/>
        </p:nvSpPr>
        <p:spPr>
          <a:xfrm>
            <a:off x="3402511" y="4207789"/>
            <a:ext cx="5344229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FF0000"/>
                </a:solidFill>
                <a:latin typeface="Arial"/>
              </a:rPr>
              <a:t>Hinted handoff</a:t>
            </a:r>
            <a:endParaRPr lang="en-IN" sz="4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F3B9D38-61BC-4087-9668-C9D5C753A582}"/>
              </a:ext>
            </a:extLst>
          </p:cNvPr>
          <p:cNvSpPr txBox="1"/>
          <p:nvPr/>
        </p:nvSpPr>
        <p:spPr>
          <a:xfrm>
            <a:off x="311940" y="740355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strike="noStrike" spc="-1" dirty="0">
                <a:solidFill>
                  <a:srgbClr val="000000"/>
                </a:solidFill>
                <a:latin typeface="Arial"/>
              </a:rPr>
              <a:t>What if hinted handoff fails? </a:t>
            </a:r>
            <a:r>
              <a:rPr lang="en-US" sz="7200" strike="noStrike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</a:t>
            </a:r>
            <a:endParaRPr lang="en-IN" sz="72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3FA4BFF-0B91-4AFB-B7EB-F625F23EADA4}"/>
              </a:ext>
            </a:extLst>
          </p:cNvPr>
          <p:cNvSpPr txBox="1"/>
          <p:nvPr/>
        </p:nvSpPr>
        <p:spPr>
          <a:xfrm>
            <a:off x="3402511" y="3893132"/>
            <a:ext cx="5344229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pc="-1" dirty="0">
                <a:solidFill>
                  <a:srgbClr val="FF0000"/>
                </a:solidFill>
              </a:rPr>
              <a:t>Node dies permanently</a:t>
            </a:r>
            <a:endParaRPr lang="en-IN" sz="4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5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0F5C85-0ABD-41EE-8601-B667A573B2FF}"/>
              </a:ext>
            </a:extLst>
          </p:cNvPr>
          <p:cNvCxnSpPr>
            <a:cxnSpLocks/>
          </p:cNvCxnSpPr>
          <p:nvPr/>
        </p:nvCxnSpPr>
        <p:spPr>
          <a:xfrm>
            <a:off x="2721146" y="2125126"/>
            <a:ext cx="500664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9F2111-AB03-4920-8089-3B8CACB04D9C}"/>
              </a:ext>
            </a:extLst>
          </p:cNvPr>
          <p:cNvCxnSpPr>
            <a:cxnSpLocks/>
          </p:cNvCxnSpPr>
          <p:nvPr/>
        </p:nvCxnSpPr>
        <p:spPr>
          <a:xfrm flipH="1">
            <a:off x="2010228" y="2125126"/>
            <a:ext cx="682798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A8FB35-05B8-45E0-B5DD-34557AACE6F7}"/>
              </a:ext>
            </a:extLst>
          </p:cNvPr>
          <p:cNvSpPr/>
          <p:nvPr/>
        </p:nvSpPr>
        <p:spPr>
          <a:xfrm>
            <a:off x="2493000" y="1934627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690BDB-AB66-4E81-A9B3-517203CAC894}"/>
              </a:ext>
            </a:extLst>
          </p:cNvPr>
          <p:cNvCxnSpPr>
            <a:cxnSpLocks/>
          </p:cNvCxnSpPr>
          <p:nvPr/>
        </p:nvCxnSpPr>
        <p:spPr>
          <a:xfrm>
            <a:off x="3255735" y="2952399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ECAB62-7A78-468C-B9B5-89C97B00AFDB}"/>
              </a:ext>
            </a:extLst>
          </p:cNvPr>
          <p:cNvCxnSpPr/>
          <p:nvPr/>
        </p:nvCxnSpPr>
        <p:spPr>
          <a:xfrm flipH="1">
            <a:off x="2855685" y="2952399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7FEAFF-A5B9-47C5-8B41-78F618462686}"/>
              </a:ext>
            </a:extLst>
          </p:cNvPr>
          <p:cNvSpPr/>
          <p:nvPr/>
        </p:nvSpPr>
        <p:spPr>
          <a:xfrm>
            <a:off x="3027589" y="276190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528BE4-5565-40B6-B5E2-3491DC818474}"/>
              </a:ext>
            </a:extLst>
          </p:cNvPr>
          <p:cNvCxnSpPr>
            <a:cxnSpLocks/>
          </p:cNvCxnSpPr>
          <p:nvPr/>
        </p:nvCxnSpPr>
        <p:spPr>
          <a:xfrm>
            <a:off x="2038349" y="2952399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F100E6-7495-4E44-B002-10F6E488CE4D}"/>
              </a:ext>
            </a:extLst>
          </p:cNvPr>
          <p:cNvCxnSpPr/>
          <p:nvPr/>
        </p:nvCxnSpPr>
        <p:spPr>
          <a:xfrm flipH="1">
            <a:off x="1638299" y="2952399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Shape 1"/>
          <p:cNvSpPr txBox="1"/>
          <p:nvPr/>
        </p:nvSpPr>
        <p:spPr>
          <a:xfrm>
            <a:off x="311940" y="205417"/>
            <a:ext cx="8520120" cy="11855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strike="noStrike" spc="-1" dirty="0">
                <a:solidFill>
                  <a:srgbClr val="000000"/>
                </a:solidFill>
                <a:latin typeface="Arial"/>
                <a:ea typeface="Arial"/>
              </a:rPr>
              <a:t>Merkle Trees</a:t>
            </a:r>
            <a:endParaRPr lang="en-IN" sz="72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8E262E-8578-4E19-9B86-0CC31492ECF5}"/>
              </a:ext>
            </a:extLst>
          </p:cNvPr>
          <p:cNvSpPr/>
          <p:nvPr/>
        </p:nvSpPr>
        <p:spPr>
          <a:xfrm>
            <a:off x="1438275" y="3571875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F59697-DCB2-4BD8-8383-21D38159DF98}"/>
              </a:ext>
            </a:extLst>
          </p:cNvPr>
          <p:cNvSpPr/>
          <p:nvPr/>
        </p:nvSpPr>
        <p:spPr>
          <a:xfrm>
            <a:off x="2066925" y="3571875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BDA11-7BAC-4A51-836D-55923259ECE2}"/>
              </a:ext>
            </a:extLst>
          </p:cNvPr>
          <p:cNvSpPr/>
          <p:nvPr/>
        </p:nvSpPr>
        <p:spPr>
          <a:xfrm>
            <a:off x="2695575" y="3571874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0E5303-188A-4F68-A2A6-5CFE2279C27B}"/>
              </a:ext>
            </a:extLst>
          </p:cNvPr>
          <p:cNvSpPr/>
          <p:nvPr/>
        </p:nvSpPr>
        <p:spPr>
          <a:xfrm>
            <a:off x="3324225" y="3571874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B09E-4D1C-48AE-B4F9-3064F1A16D24}"/>
              </a:ext>
            </a:extLst>
          </p:cNvPr>
          <p:cNvSpPr txBox="1"/>
          <p:nvPr/>
        </p:nvSpPr>
        <p:spPr>
          <a:xfrm>
            <a:off x="1361621" y="400893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H(A)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5EA44-B89B-4544-B68B-7856B01C2C36}"/>
              </a:ext>
            </a:extLst>
          </p:cNvPr>
          <p:cNvSpPr txBox="1"/>
          <p:nvPr/>
        </p:nvSpPr>
        <p:spPr>
          <a:xfrm>
            <a:off x="2010228" y="40168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H(B)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0D00B-5597-4CE2-BD35-EAC5F60B0442}"/>
              </a:ext>
            </a:extLst>
          </p:cNvPr>
          <p:cNvSpPr txBox="1"/>
          <p:nvPr/>
        </p:nvSpPr>
        <p:spPr>
          <a:xfrm>
            <a:off x="2658835" y="400893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CD151-A5FF-4C77-8949-307ACBABE009}"/>
              </a:ext>
            </a:extLst>
          </p:cNvPr>
          <p:cNvSpPr txBox="1"/>
          <p:nvPr/>
        </p:nvSpPr>
        <p:spPr>
          <a:xfrm>
            <a:off x="3242762" y="400893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H(D)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A67ABF-174B-435D-A19A-EB9806ED84DB}"/>
              </a:ext>
            </a:extLst>
          </p:cNvPr>
          <p:cNvSpPr/>
          <p:nvPr/>
        </p:nvSpPr>
        <p:spPr>
          <a:xfrm>
            <a:off x="1810203" y="276190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9DA-072F-44B7-9807-B2E26991C93A}"/>
              </a:ext>
            </a:extLst>
          </p:cNvPr>
          <p:cNvSpPr txBox="1"/>
          <p:nvPr/>
        </p:nvSpPr>
        <p:spPr>
          <a:xfrm>
            <a:off x="600981" y="278909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H(H(A)+H(B))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EB865F-8AF0-4AC2-8049-14E0E87AB406}"/>
              </a:ext>
            </a:extLst>
          </p:cNvPr>
          <p:cNvSpPr txBox="1"/>
          <p:nvPr/>
        </p:nvSpPr>
        <p:spPr>
          <a:xfrm>
            <a:off x="3439614" y="2847515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H(H(C)+H(D))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AC0418-5AEE-475D-8BC8-203EC6FE08D1}"/>
              </a:ext>
            </a:extLst>
          </p:cNvPr>
          <p:cNvSpPr txBox="1"/>
          <p:nvPr/>
        </p:nvSpPr>
        <p:spPr>
          <a:xfrm>
            <a:off x="725628" y="1554432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H(H(H(A)+H(B))+H(H(C)+H(D))</a:t>
            </a:r>
            <a:r>
              <a:rPr lang="en-SG" dirty="0"/>
              <a:t>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E0D54A-56C0-4118-9F12-B66F31D7F8CB}"/>
              </a:ext>
            </a:extLst>
          </p:cNvPr>
          <p:cNvCxnSpPr>
            <a:cxnSpLocks/>
          </p:cNvCxnSpPr>
          <p:nvPr/>
        </p:nvCxnSpPr>
        <p:spPr>
          <a:xfrm>
            <a:off x="6923033" y="2137662"/>
            <a:ext cx="500664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CBB181-C2F8-45F9-80DC-DA41445D3576}"/>
              </a:ext>
            </a:extLst>
          </p:cNvPr>
          <p:cNvCxnSpPr>
            <a:cxnSpLocks/>
          </p:cNvCxnSpPr>
          <p:nvPr/>
        </p:nvCxnSpPr>
        <p:spPr>
          <a:xfrm flipH="1">
            <a:off x="6212115" y="2137662"/>
            <a:ext cx="682798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E5F5C45-BBB7-4E24-B752-8C3C54CB55C7}"/>
              </a:ext>
            </a:extLst>
          </p:cNvPr>
          <p:cNvSpPr/>
          <p:nvPr/>
        </p:nvSpPr>
        <p:spPr>
          <a:xfrm>
            <a:off x="6694887" y="1947163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A13589-1E7C-4E19-ACE9-3D2BCF8CF8BB}"/>
              </a:ext>
            </a:extLst>
          </p:cNvPr>
          <p:cNvCxnSpPr>
            <a:cxnSpLocks/>
          </p:cNvCxnSpPr>
          <p:nvPr/>
        </p:nvCxnSpPr>
        <p:spPr>
          <a:xfrm>
            <a:off x="7457622" y="2964935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628E141-9835-408C-BCE8-B9303EBE5C85}"/>
              </a:ext>
            </a:extLst>
          </p:cNvPr>
          <p:cNvCxnSpPr/>
          <p:nvPr/>
        </p:nvCxnSpPr>
        <p:spPr>
          <a:xfrm flipH="1">
            <a:off x="7057572" y="2964935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2B6DC51-BD02-481E-84A7-F98D2E9E6E08}"/>
              </a:ext>
            </a:extLst>
          </p:cNvPr>
          <p:cNvSpPr/>
          <p:nvPr/>
        </p:nvSpPr>
        <p:spPr>
          <a:xfrm>
            <a:off x="7229476" y="2774436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15325E-7648-44D6-AAD8-324A75A2756D}"/>
              </a:ext>
            </a:extLst>
          </p:cNvPr>
          <p:cNvCxnSpPr>
            <a:cxnSpLocks/>
          </p:cNvCxnSpPr>
          <p:nvPr/>
        </p:nvCxnSpPr>
        <p:spPr>
          <a:xfrm>
            <a:off x="6240236" y="2964935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60A5C3-00D1-4F32-B641-D746517B1449}"/>
              </a:ext>
            </a:extLst>
          </p:cNvPr>
          <p:cNvCxnSpPr/>
          <p:nvPr/>
        </p:nvCxnSpPr>
        <p:spPr>
          <a:xfrm flipH="1">
            <a:off x="5840186" y="2964935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670DDF-95E5-4C52-ABDF-4C217B5D49D8}"/>
              </a:ext>
            </a:extLst>
          </p:cNvPr>
          <p:cNvSpPr/>
          <p:nvPr/>
        </p:nvSpPr>
        <p:spPr>
          <a:xfrm>
            <a:off x="5640162" y="3584411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F15B0-2BA8-429B-AB49-0F3795578E45}"/>
              </a:ext>
            </a:extLst>
          </p:cNvPr>
          <p:cNvSpPr/>
          <p:nvPr/>
        </p:nvSpPr>
        <p:spPr>
          <a:xfrm>
            <a:off x="6268812" y="3584411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4A0E50-AC01-4F88-B9A8-D8D31F31DF60}"/>
              </a:ext>
            </a:extLst>
          </p:cNvPr>
          <p:cNvSpPr/>
          <p:nvPr/>
        </p:nvSpPr>
        <p:spPr>
          <a:xfrm>
            <a:off x="6897462" y="3584410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E58F0B8-C910-49DC-94DB-B49961D1C7D7}"/>
              </a:ext>
            </a:extLst>
          </p:cNvPr>
          <p:cNvSpPr/>
          <p:nvPr/>
        </p:nvSpPr>
        <p:spPr>
          <a:xfrm>
            <a:off x="7526112" y="358441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A92BD1-075F-4253-9D59-6D417DF705BA}"/>
              </a:ext>
            </a:extLst>
          </p:cNvPr>
          <p:cNvSpPr txBox="1"/>
          <p:nvPr/>
        </p:nvSpPr>
        <p:spPr>
          <a:xfrm>
            <a:off x="5563508" y="402147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H(A)</a:t>
            </a:r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CE7EEC-C3FC-445C-AD42-594335E59F84}"/>
              </a:ext>
            </a:extLst>
          </p:cNvPr>
          <p:cNvSpPr txBox="1"/>
          <p:nvPr/>
        </p:nvSpPr>
        <p:spPr>
          <a:xfrm>
            <a:off x="6212115" y="402942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H(B)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02E18A-913D-4858-9486-1FDF73D4899D}"/>
              </a:ext>
            </a:extLst>
          </p:cNvPr>
          <p:cNvSpPr txBox="1"/>
          <p:nvPr/>
        </p:nvSpPr>
        <p:spPr>
          <a:xfrm>
            <a:off x="6860722" y="402147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H(C’)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8B55CA-A80D-40D5-8A36-392C6D0BD5F4}"/>
              </a:ext>
            </a:extLst>
          </p:cNvPr>
          <p:cNvSpPr txBox="1"/>
          <p:nvPr/>
        </p:nvSpPr>
        <p:spPr>
          <a:xfrm>
            <a:off x="7444649" y="402147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H(D)</a:t>
            </a:r>
            <a:endParaRPr lang="en-SG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9F74B4-E19F-4F8B-923F-B9B564AC2F74}"/>
              </a:ext>
            </a:extLst>
          </p:cNvPr>
          <p:cNvSpPr/>
          <p:nvPr/>
        </p:nvSpPr>
        <p:spPr>
          <a:xfrm>
            <a:off x="6012090" y="2774436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EF2D82-A46C-4D19-965D-F9A41251434E}"/>
              </a:ext>
            </a:extLst>
          </p:cNvPr>
          <p:cNvSpPr txBox="1"/>
          <p:nvPr/>
        </p:nvSpPr>
        <p:spPr>
          <a:xfrm>
            <a:off x="4802868" y="2801626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H(H(A)+H(B))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8AAD12-5604-461F-B59A-FA19119C82DC}"/>
              </a:ext>
            </a:extLst>
          </p:cNvPr>
          <p:cNvSpPr txBox="1"/>
          <p:nvPr/>
        </p:nvSpPr>
        <p:spPr>
          <a:xfrm>
            <a:off x="7613820" y="2820325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H(H(C’)+H(D))</a:t>
            </a:r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C2B70-9431-483C-AF85-B0B513E63527}"/>
              </a:ext>
            </a:extLst>
          </p:cNvPr>
          <p:cNvSpPr txBox="1"/>
          <p:nvPr/>
        </p:nvSpPr>
        <p:spPr>
          <a:xfrm>
            <a:off x="4927515" y="1566968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H(H(H(A)+H(B))+H(H(C’)+H(D))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58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2" grpId="0" animBg="1"/>
      <p:bldP spid="9" grpId="0" animBg="1"/>
      <p:bldP spid="10" grpId="0" animBg="1"/>
      <p:bldP spid="11" grpId="0" animBg="1"/>
      <p:bldP spid="3" grpId="0"/>
      <p:bldP spid="13" grpId="0"/>
      <p:bldP spid="14" grpId="0"/>
      <p:bldP spid="15" grpId="0"/>
      <p:bldP spid="16" grpId="0" animBg="1"/>
      <p:bldP spid="21" grpId="0"/>
      <p:bldP spid="25" grpId="0"/>
      <p:bldP spid="41" grpId="0"/>
      <p:bldP spid="64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 animBg="1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91231" y="1125036"/>
            <a:ext cx="777607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3200" spc="-1" dirty="0"/>
              <a:t>Good news: today is more or less the end of the “tested” materials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>
                <a:latin typeface="Arial"/>
              </a:rPr>
              <a:t>Next week: guest lecture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>
                <a:latin typeface="Arial"/>
              </a:rPr>
              <a:t>Week 13: Class assessment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>
                <a:latin typeface="Arial"/>
              </a:rPr>
              <a:t>Sorry, we are a bit </a:t>
            </a:r>
            <a:r>
              <a:rPr lang="en-US" sz="3200" b="1" u="sng" spc="-1" dirty="0">
                <a:latin typeface="Arial"/>
              </a:rPr>
              <a:t>just in time</a:t>
            </a:r>
            <a:r>
              <a:rPr lang="en-US" sz="3200" spc="-1" dirty="0">
                <a:latin typeface="Arial"/>
              </a:rPr>
              <a:t>. </a:t>
            </a:r>
          </a:p>
          <a:p>
            <a:pPr marL="457200" indent="-456840">
              <a:buFont typeface="Arial"/>
              <a:buChar char="•"/>
            </a:pPr>
            <a:r>
              <a:rPr lang="en-US" sz="3200" u="sng" spc="-1" dirty="0">
                <a:solidFill>
                  <a:schemeClr val="tx1"/>
                </a:solidFill>
              </a:rPr>
              <a:t>Part-3:</a:t>
            </a:r>
            <a:r>
              <a:rPr lang="en-US" sz="3200" spc="-1" dirty="0">
                <a:solidFill>
                  <a:schemeClr val="tx1"/>
                </a:solidFill>
              </a:rPr>
              <a:t> Please start ASAP</a:t>
            </a:r>
            <a:endParaRPr lang="en-US" sz="3200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3200" spc="-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352872" y="3936585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35678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URWBookmanL-Ligh"/>
              </a:rPr>
              <a:t>Membership maintenance: Gossip</a:t>
            </a:r>
            <a:endParaRPr lang="en-SG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17190" y="1219575"/>
            <a:ext cx="8062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Gossip-based protocol propagates membership changes to maintain eventually consistent view of membership.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Each node contacts a peer chosen at random every second and the two nodes efficiently reconcile their persisted membership change histories.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800" dirty="0"/>
              <a:t>Seeds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0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b="0" i="0" u="none" strike="noStrike" baseline="0" dirty="0">
                <a:latin typeface="URWBookmanL-Ligh"/>
              </a:rPr>
              <a:t>Summary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139000" y="992207"/>
            <a:ext cx="760780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Abstractions: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Map-Reduce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Key-Value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Parallelization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Recap: 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Vector clocks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Quorum + sloppiness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Merkle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Gossip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BD6219B-16DD-4FAD-A444-E4DA07F1446B}"/>
              </a:ext>
            </a:extLst>
          </p:cNvPr>
          <p:cNvSpPr txBox="1"/>
          <p:nvPr/>
        </p:nvSpPr>
        <p:spPr>
          <a:xfrm>
            <a:off x="311940" y="257175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8000" strike="noStrike" spc="-1" dirty="0">
                <a:solidFill>
                  <a:srgbClr val="000000"/>
                </a:solidFill>
                <a:latin typeface="Arial"/>
              </a:rPr>
              <a:t>Networks allow us to connect and communicate</a:t>
            </a:r>
            <a:endParaRPr lang="en-IN" sz="80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7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BD6219B-16DD-4FAD-A444-E4DA07F1446B}"/>
              </a:ext>
            </a:extLst>
          </p:cNvPr>
          <p:cNvSpPr txBox="1"/>
          <p:nvPr/>
        </p:nvSpPr>
        <p:spPr>
          <a:xfrm>
            <a:off x="311940" y="20426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8800" strike="noStrike" spc="-1" dirty="0">
                <a:solidFill>
                  <a:srgbClr val="000000"/>
                </a:solidFill>
                <a:latin typeface="Arial"/>
              </a:rPr>
              <a:t>Goal: Build </a:t>
            </a:r>
            <a:br>
              <a:rPr lang="en-US" sz="8800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8800" strike="noStrike" spc="-1" dirty="0">
                <a:solidFill>
                  <a:srgbClr val="000000"/>
                </a:solidFill>
                <a:latin typeface="Arial"/>
              </a:rPr>
              <a:t>cool stuff!</a:t>
            </a:r>
            <a:endParaRPr lang="en-IN" sz="88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81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BD6219B-16DD-4FAD-A444-E4DA07F1446B}"/>
              </a:ext>
            </a:extLst>
          </p:cNvPr>
          <p:cNvSpPr txBox="1"/>
          <p:nvPr/>
        </p:nvSpPr>
        <p:spPr>
          <a:xfrm>
            <a:off x="742950" y="1781176"/>
            <a:ext cx="4343400" cy="11093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trike="noStrike" spc="-1" dirty="0">
                <a:solidFill>
                  <a:srgbClr val="000000"/>
                </a:solidFill>
                <a:latin typeface="Arial"/>
              </a:rPr>
              <a:t>Google MapReduce</a:t>
            </a:r>
            <a:br>
              <a:rPr lang="en-US" sz="5400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5400" strike="noStrike" spc="-1" dirty="0">
                <a:solidFill>
                  <a:srgbClr val="000000"/>
                </a:solidFill>
                <a:latin typeface="Arial"/>
              </a:rPr>
              <a:t>(2004)</a:t>
            </a:r>
            <a:endParaRPr lang="en-IN" sz="5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BE5F9B5-F187-4E37-BEF4-675D4777BC28}"/>
              </a:ext>
            </a:extLst>
          </p:cNvPr>
          <p:cNvSpPr txBox="1"/>
          <p:nvPr/>
        </p:nvSpPr>
        <p:spPr>
          <a:xfrm>
            <a:off x="4362450" y="3610117"/>
            <a:ext cx="4343400" cy="11093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trike="noStrike" spc="-1" dirty="0">
                <a:solidFill>
                  <a:srgbClr val="000000"/>
                </a:solidFill>
                <a:latin typeface="Arial"/>
              </a:rPr>
              <a:t>Amazon Dynamo</a:t>
            </a:r>
            <a:br>
              <a:rPr lang="en-US" sz="5400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5400" strike="noStrike" spc="-1" dirty="0">
                <a:solidFill>
                  <a:srgbClr val="000000"/>
                </a:solidFill>
                <a:latin typeface="Arial"/>
              </a:rPr>
              <a:t>(2007)</a:t>
            </a:r>
            <a:endParaRPr lang="en-IN" sz="540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EA527-3875-4C36-A75C-996741BB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61445"/>
            <a:ext cx="1400175" cy="1419731"/>
          </a:xfrm>
          <a:prstGeom prst="rect">
            <a:avLst/>
          </a:prstGeom>
        </p:spPr>
      </p:pic>
      <p:pic>
        <p:nvPicPr>
          <p:cNvPr id="1030" name="Picture 6" descr="Images and videos | Amazon.com, Inc. - Press Room">
            <a:extLst>
              <a:ext uri="{FF2B5EF4-FFF2-40B4-BE49-F238E27FC236}">
                <a16:creationId xmlns:a16="http://schemas.microsoft.com/office/drawing/2014/main" id="{3C65B8B6-DA49-48F7-A0A5-093D8890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486220"/>
            <a:ext cx="3228975" cy="13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5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4" y="35678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URWBookmanL-Ligh"/>
              </a:rPr>
              <a:t>Recap:How to Read Papers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94791" y="1370396"/>
            <a:ext cx="7607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What is the problem?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Why is it important?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Why is it not yet well solved?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What is the key idea/insight?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What are the limitations/tradeoffs?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BD6219B-16DD-4FAD-A444-E4DA07F1446B}"/>
              </a:ext>
            </a:extLst>
          </p:cNvPr>
          <p:cNvSpPr txBox="1"/>
          <p:nvPr/>
        </p:nvSpPr>
        <p:spPr>
          <a:xfrm>
            <a:off x="311940" y="2352675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8000" strike="noStrike" spc="-1" dirty="0">
                <a:solidFill>
                  <a:srgbClr val="000000"/>
                </a:solidFill>
                <a:latin typeface="Arial"/>
              </a:rPr>
              <a:t>What problem is MapReduce </a:t>
            </a:r>
            <a:br>
              <a:rPr lang="en-US" sz="8000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8000" strike="noStrike" spc="-1" dirty="0">
                <a:solidFill>
                  <a:srgbClr val="000000"/>
                </a:solidFill>
                <a:latin typeface="Arial"/>
              </a:rPr>
              <a:t>trying to solve?</a:t>
            </a:r>
            <a:endParaRPr lang="en-IN" sz="80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37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981</Words>
  <Application>Microsoft Office PowerPoint</Application>
  <PresentationFormat>On-screen Show (16:9)</PresentationFormat>
  <Paragraphs>249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URWBookmanL-Ligh</vt:lpstr>
      <vt:lpstr>Arial</vt:lpstr>
      <vt:lpstr>Courier New</vt:lpstr>
      <vt:lpstr>Times New Roman</vt:lpstr>
      <vt:lpstr>Verdana</vt:lpstr>
      <vt:lpstr>Simple Light</vt:lpstr>
      <vt:lpstr>Lecture 10:  Introduction to  Distributed Systems</vt:lpstr>
      <vt:lpstr>Recap: Peer-to-Peer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Recap:How to Read Papers</vt:lpstr>
      <vt:lpstr>PowerPoint Presentation</vt:lpstr>
      <vt:lpstr>PowerPoint Presentation</vt:lpstr>
      <vt:lpstr>Background: Mapping Operation</vt:lpstr>
      <vt:lpstr>PowerPoint Presentation</vt:lpstr>
      <vt:lpstr>Example</vt:lpstr>
      <vt:lpstr>List of Even Fibonacci numbers</vt:lpstr>
      <vt:lpstr>Signal Processing View</vt:lpstr>
      <vt:lpstr>Signal Processing View</vt:lpstr>
      <vt:lpstr>Signal Processing View</vt:lpstr>
      <vt:lpstr>Signal Processing View</vt:lpstr>
      <vt:lpstr>PowerPoint Presentation</vt:lpstr>
      <vt:lpstr>Google MapReduce</vt:lpstr>
      <vt:lpstr>PowerPoint Presentation</vt:lpstr>
      <vt:lpstr>Fault Tolerance</vt:lpstr>
      <vt:lpstr>Optimizations</vt:lpstr>
      <vt:lpstr>PowerPoint Presentation</vt:lpstr>
      <vt:lpstr>PowerPoint Presentation</vt:lpstr>
      <vt:lpstr>Large Scale Web Applications</vt:lpstr>
      <vt:lpstr>PowerPoint Presentation</vt:lpstr>
      <vt:lpstr>PowerPoint Presentation</vt:lpstr>
      <vt:lpstr>Consistent Hashing</vt:lpstr>
      <vt:lpstr>PowerPoint Presentation</vt:lpstr>
      <vt:lpstr>Consistent Hashing</vt:lpstr>
      <vt:lpstr>PowerPoint Presentation</vt:lpstr>
      <vt:lpstr>Versioning: Vector Clocks</vt:lpstr>
      <vt:lpstr>PowerPoint Presentation</vt:lpstr>
      <vt:lpstr>Read/Write Quorum</vt:lpstr>
      <vt:lpstr>Read/Write Quorum</vt:lpstr>
      <vt:lpstr>PowerPoint Presentation</vt:lpstr>
      <vt:lpstr>PowerPoint Presentation</vt:lpstr>
      <vt:lpstr>PowerPoint Presentation</vt:lpstr>
      <vt:lpstr>Membership maintenance: Gossip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396</cp:revision>
  <dcterms:modified xsi:type="dcterms:W3CDTF">2021-10-22T12:36:49Z</dcterms:modified>
</cp:coreProperties>
</file>