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61"/>
  </p:notesMasterIdLst>
  <p:sldIdLst>
    <p:sldId id="256" r:id="rId2"/>
    <p:sldId id="511" r:id="rId3"/>
    <p:sldId id="515" r:id="rId4"/>
    <p:sldId id="514" r:id="rId5"/>
    <p:sldId id="513" r:id="rId6"/>
    <p:sldId id="429" r:id="rId7"/>
    <p:sldId id="456" r:id="rId8"/>
    <p:sldId id="439" r:id="rId9"/>
    <p:sldId id="469" r:id="rId10"/>
    <p:sldId id="470" r:id="rId11"/>
    <p:sldId id="495" r:id="rId12"/>
    <p:sldId id="457" r:id="rId13"/>
    <p:sldId id="458" r:id="rId14"/>
    <p:sldId id="459" r:id="rId15"/>
    <p:sldId id="475" r:id="rId16"/>
    <p:sldId id="465" r:id="rId17"/>
    <p:sldId id="464" r:id="rId18"/>
    <p:sldId id="471" r:id="rId19"/>
    <p:sldId id="472" r:id="rId20"/>
    <p:sldId id="467" r:id="rId21"/>
    <p:sldId id="462" r:id="rId22"/>
    <p:sldId id="476" r:id="rId23"/>
    <p:sldId id="480" r:id="rId24"/>
    <p:sldId id="478" r:id="rId25"/>
    <p:sldId id="479" r:id="rId26"/>
    <p:sldId id="474" r:id="rId27"/>
    <p:sldId id="481" r:id="rId28"/>
    <p:sldId id="482" r:id="rId29"/>
    <p:sldId id="287" r:id="rId30"/>
    <p:sldId id="483" r:id="rId31"/>
    <p:sldId id="485" r:id="rId32"/>
    <p:sldId id="488" r:id="rId33"/>
    <p:sldId id="489" r:id="rId34"/>
    <p:sldId id="491" r:id="rId35"/>
    <p:sldId id="496" r:id="rId36"/>
    <p:sldId id="494" r:id="rId37"/>
    <p:sldId id="497" r:id="rId38"/>
    <p:sldId id="486" r:id="rId39"/>
    <p:sldId id="487" r:id="rId40"/>
    <p:sldId id="492" r:id="rId41"/>
    <p:sldId id="498" r:id="rId42"/>
    <p:sldId id="499" r:id="rId43"/>
    <p:sldId id="500" r:id="rId44"/>
    <p:sldId id="501" r:id="rId45"/>
    <p:sldId id="502" r:id="rId46"/>
    <p:sldId id="503" r:id="rId47"/>
    <p:sldId id="473" r:id="rId48"/>
    <p:sldId id="505" r:id="rId49"/>
    <p:sldId id="477" r:id="rId50"/>
    <p:sldId id="434" r:id="rId51"/>
    <p:sldId id="504" r:id="rId52"/>
    <p:sldId id="506" r:id="rId53"/>
    <p:sldId id="507" r:id="rId54"/>
    <p:sldId id="508" r:id="rId55"/>
    <p:sldId id="509" r:id="rId56"/>
    <p:sldId id="510" r:id="rId57"/>
    <p:sldId id="516" r:id="rId58"/>
    <p:sldId id="512" r:id="rId59"/>
    <p:sldId id="466" r:id="rId6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812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42">
          <p15:clr>
            <a:srgbClr val="9AA0A6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94" roundtripDataSignature="AMtx7mjkgzNfkZPJMBVFBIdrxUXz2eN6Y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6500"/>
    <a:srgbClr val="777777"/>
    <a:srgbClr val="A9D18E"/>
    <a:srgbClr val="7030A0"/>
    <a:srgbClr val="43682B"/>
    <a:srgbClr val="92D050"/>
    <a:srgbClr val="FFC000"/>
    <a:srgbClr val="C0FA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9BCA2D-A028-423B-A78E-721024DC2F63}" v="916" dt="2021-08-05T14:19:38.242"/>
  </p1510:revLst>
</p1510:revInfo>
</file>

<file path=ppt/tableStyles.xml><?xml version="1.0" encoding="utf-8"?>
<a:tblStyleLst xmlns:a="http://schemas.openxmlformats.org/drawingml/2006/main" def="{14945731-F96D-45D4-8C75-4CE8AA9584A6}">
  <a:tblStyle styleId="{14945731-F96D-45D4-8C75-4CE8AA9584A6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19" autoAdjust="0"/>
    <p:restoredTop sz="69338" autoAdjust="0"/>
  </p:normalViewPr>
  <p:slideViewPr>
    <p:cSldViewPr snapToGrid="0">
      <p:cViewPr varScale="1">
        <p:scale>
          <a:sx n="105" d="100"/>
          <a:sy n="105" d="100"/>
        </p:scale>
        <p:origin x="2970" y="102"/>
      </p:cViewPr>
      <p:guideLst>
        <p:guide orient="horz" pos="1812"/>
        <p:guide pos="2880"/>
        <p:guide orient="horz" pos="4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95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100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98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94" Type="http://customschemas.google.com/relationships/presentationmetadata" Target="metadata"/><Relationship Id="rId9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owth Beans" userId="yHEGMuHScHrmmX9n1viZyo8Bqt9Dj30RUPGmbOleGYU=" providerId="None" clId="Web-{A99BCA2D-A028-423B-A78E-721024DC2F63}"/>
    <pc:docChg chg="addSld delSld modSld sldOrd">
      <pc:chgData name="Growth Beans" userId="yHEGMuHScHrmmX9n1viZyo8Bqt9Dj30RUPGmbOleGYU=" providerId="None" clId="Web-{A99BCA2D-A028-423B-A78E-721024DC2F63}" dt="2021-08-05T14:19:38.242" v="551" actId="1076"/>
      <pc:docMkLst>
        <pc:docMk/>
      </pc:docMkLst>
      <pc:sldChg chg="addSp delSp modSp">
        <pc:chgData name="Growth Beans" userId="yHEGMuHScHrmmX9n1viZyo8Bqt9Dj30RUPGmbOleGYU=" providerId="None" clId="Web-{A99BCA2D-A028-423B-A78E-721024DC2F63}" dt="2021-08-05T14:19:38.242" v="551" actId="1076"/>
        <pc:sldMkLst>
          <pc:docMk/>
          <pc:sldMk cId="0" sldId="290"/>
        </pc:sldMkLst>
        <pc:spChg chg="add mod">
          <ac:chgData name="Growth Beans" userId="yHEGMuHScHrmmX9n1viZyo8Bqt9Dj30RUPGmbOleGYU=" providerId="None" clId="Web-{A99BCA2D-A028-423B-A78E-721024DC2F63}" dt="2021-08-05T14:19:38.242" v="551" actId="1076"/>
          <ac:spMkLst>
            <pc:docMk/>
            <pc:sldMk cId="0" sldId="290"/>
            <ac:spMk id="3" creationId="{5DCF7A58-A97D-4FED-B104-B751E05C984A}"/>
          </ac:spMkLst>
        </pc:spChg>
        <pc:spChg chg="mod">
          <ac:chgData name="Growth Beans" userId="yHEGMuHScHrmmX9n1viZyo8Bqt9Dj30RUPGmbOleGYU=" providerId="None" clId="Web-{A99BCA2D-A028-423B-A78E-721024DC2F63}" dt="2021-08-05T14:18:55.679" v="531"/>
          <ac:spMkLst>
            <pc:docMk/>
            <pc:sldMk cId="0" sldId="290"/>
            <ac:spMk id="341" creationId="{00000000-0000-0000-0000-000000000000}"/>
          </ac:spMkLst>
        </pc:spChg>
        <pc:spChg chg="del">
          <ac:chgData name="Growth Beans" userId="yHEGMuHScHrmmX9n1viZyo8Bqt9Dj30RUPGmbOleGYU=" providerId="None" clId="Web-{A99BCA2D-A028-423B-A78E-721024DC2F63}" dt="2021-08-05T14:18:45.913" v="527"/>
          <ac:spMkLst>
            <pc:docMk/>
            <pc:sldMk cId="0" sldId="290"/>
            <ac:spMk id="342" creationId="{00000000-0000-0000-0000-000000000000}"/>
          </ac:spMkLst>
        </pc:spChg>
        <pc:picChg chg="add mod">
          <ac:chgData name="Growth Beans" userId="yHEGMuHScHrmmX9n1viZyo8Bqt9Dj30RUPGmbOleGYU=" providerId="None" clId="Web-{A99BCA2D-A028-423B-A78E-721024DC2F63}" dt="2021-08-05T14:19:02.304" v="534" actId="1076"/>
          <ac:picMkLst>
            <pc:docMk/>
            <pc:sldMk cId="0" sldId="290"/>
            <ac:picMk id="2" creationId="{4FE8A39B-B4BA-4CB5-B085-0FCF00DE66FB}"/>
          </ac:picMkLst>
        </pc:picChg>
      </pc:sldChg>
      <pc:sldChg chg="addSp delSp modSp del ord">
        <pc:chgData name="Growth Beans" userId="yHEGMuHScHrmmX9n1viZyo8Bqt9Dj30RUPGmbOleGYU=" providerId="None" clId="Web-{A99BCA2D-A028-423B-A78E-721024DC2F63}" dt="2021-08-05T14:03:57.835" v="300"/>
        <pc:sldMkLst>
          <pc:docMk/>
          <pc:sldMk cId="0" sldId="291"/>
        </pc:sldMkLst>
        <pc:spChg chg="add del mod">
          <ac:chgData name="Growth Beans" userId="yHEGMuHScHrmmX9n1viZyo8Bqt9Dj30RUPGmbOleGYU=" providerId="None" clId="Web-{A99BCA2D-A028-423B-A78E-721024DC2F63}" dt="2021-08-05T13:52:57.776" v="16"/>
          <ac:spMkLst>
            <pc:docMk/>
            <pc:sldMk cId="0" sldId="291"/>
            <ac:spMk id="2" creationId="{0A5471B9-33A3-4630-B682-30F0658282F7}"/>
          </ac:spMkLst>
        </pc:spChg>
        <pc:spChg chg="add del mod">
          <ac:chgData name="Growth Beans" userId="yHEGMuHScHrmmX9n1viZyo8Bqt9Dj30RUPGmbOleGYU=" providerId="None" clId="Web-{A99BCA2D-A028-423B-A78E-721024DC2F63}" dt="2021-08-05T13:58:52.173" v="157"/>
          <ac:spMkLst>
            <pc:docMk/>
            <pc:sldMk cId="0" sldId="291"/>
            <ac:spMk id="9" creationId="{21CF4110-4656-44B6-8528-955CAD71518D}"/>
          </ac:spMkLst>
        </pc:spChg>
        <pc:spChg chg="add mod">
          <ac:chgData name="Growth Beans" userId="yHEGMuHScHrmmX9n1viZyo8Bqt9Dj30RUPGmbOleGYU=" providerId="None" clId="Web-{A99BCA2D-A028-423B-A78E-721024DC2F63}" dt="2021-08-05T13:58:58.532" v="158"/>
          <ac:spMkLst>
            <pc:docMk/>
            <pc:sldMk cId="0" sldId="291"/>
            <ac:spMk id="10" creationId="{F23B07AA-3B4A-4993-82B1-98E9BFEE6E35}"/>
          </ac:spMkLst>
        </pc:spChg>
        <pc:spChg chg="add del mod">
          <ac:chgData name="Growth Beans" userId="yHEGMuHScHrmmX9n1viZyo8Bqt9Dj30RUPGmbOleGYU=" providerId="None" clId="Web-{A99BCA2D-A028-423B-A78E-721024DC2F63}" dt="2021-08-05T13:58:19.047" v="146"/>
          <ac:spMkLst>
            <pc:docMk/>
            <pc:sldMk cId="0" sldId="291"/>
            <ac:spMk id="11" creationId="{13B8F335-4574-484E-B956-0BD703F1CB2A}"/>
          </ac:spMkLst>
        </pc:spChg>
        <pc:spChg chg="add mod">
          <ac:chgData name="Growth Beans" userId="yHEGMuHScHrmmX9n1viZyo8Bqt9Dj30RUPGmbOleGYU=" providerId="None" clId="Web-{A99BCA2D-A028-423B-A78E-721024DC2F63}" dt="2021-08-05T13:58:43.892" v="154" actId="1076"/>
          <ac:spMkLst>
            <pc:docMk/>
            <pc:sldMk cId="0" sldId="291"/>
            <ac:spMk id="12" creationId="{0213D7E3-21A5-46E6-9F91-69C8951B4F56}"/>
          </ac:spMkLst>
        </pc:spChg>
        <pc:spChg chg="add mod">
          <ac:chgData name="Growth Beans" userId="yHEGMuHScHrmmX9n1viZyo8Bqt9Dj30RUPGmbOleGYU=" providerId="None" clId="Web-{A99BCA2D-A028-423B-A78E-721024DC2F63}" dt="2021-08-05T13:58:35.766" v="153" actId="20577"/>
          <ac:spMkLst>
            <pc:docMk/>
            <pc:sldMk cId="0" sldId="291"/>
            <ac:spMk id="13" creationId="{2CB1A4F2-C4F2-4801-B942-4018641D2BF2}"/>
          </ac:spMkLst>
        </pc:spChg>
        <pc:spChg chg="add del">
          <ac:chgData name="Growth Beans" userId="yHEGMuHScHrmmX9n1viZyo8Bqt9Dj30RUPGmbOleGYU=" providerId="None" clId="Web-{A99BCA2D-A028-423B-A78E-721024DC2F63}" dt="2021-08-05T13:59:03.673" v="160"/>
          <ac:spMkLst>
            <pc:docMk/>
            <pc:sldMk cId="0" sldId="291"/>
            <ac:spMk id="14" creationId="{61E3BDA2-BAB4-4D61-B86D-341035E52887}"/>
          </ac:spMkLst>
        </pc:spChg>
        <pc:spChg chg="mod">
          <ac:chgData name="Growth Beans" userId="yHEGMuHScHrmmX9n1viZyo8Bqt9Dj30RUPGmbOleGYU=" providerId="None" clId="Web-{A99BCA2D-A028-423B-A78E-721024DC2F63}" dt="2021-08-05T13:54:31.700" v="64" actId="20577"/>
          <ac:spMkLst>
            <pc:docMk/>
            <pc:sldMk cId="0" sldId="291"/>
            <ac:spMk id="347" creationId="{00000000-0000-0000-0000-000000000000}"/>
          </ac:spMkLst>
        </pc:spChg>
        <pc:spChg chg="mod">
          <ac:chgData name="Growth Beans" userId="yHEGMuHScHrmmX9n1viZyo8Bqt9Dj30RUPGmbOleGYU=" providerId="None" clId="Web-{A99BCA2D-A028-423B-A78E-721024DC2F63}" dt="2021-08-05T13:57:45.859" v="133" actId="14100"/>
          <ac:spMkLst>
            <pc:docMk/>
            <pc:sldMk cId="0" sldId="291"/>
            <ac:spMk id="348" creationId="{00000000-0000-0000-0000-000000000000}"/>
          </ac:spMkLst>
        </pc:spChg>
        <pc:spChg chg="mod">
          <ac:chgData name="Growth Beans" userId="yHEGMuHScHrmmX9n1viZyo8Bqt9Dj30RUPGmbOleGYU=" providerId="None" clId="Web-{A99BCA2D-A028-423B-A78E-721024DC2F63}" dt="2021-08-05T13:54:20.262" v="53" actId="1076"/>
          <ac:spMkLst>
            <pc:docMk/>
            <pc:sldMk cId="0" sldId="291"/>
            <ac:spMk id="349" creationId="{00000000-0000-0000-0000-000000000000}"/>
          </ac:spMkLst>
        </pc:spChg>
        <pc:spChg chg="mod">
          <ac:chgData name="Growth Beans" userId="yHEGMuHScHrmmX9n1viZyo8Bqt9Dj30RUPGmbOleGYU=" providerId="None" clId="Web-{A99BCA2D-A028-423B-A78E-721024DC2F63}" dt="2021-08-05T13:52:24.103" v="6" actId="1076"/>
          <ac:spMkLst>
            <pc:docMk/>
            <pc:sldMk cId="0" sldId="291"/>
            <ac:spMk id="350" creationId="{00000000-0000-0000-0000-000000000000}"/>
          </ac:spMkLst>
        </pc:spChg>
        <pc:spChg chg="mod">
          <ac:chgData name="Growth Beans" userId="yHEGMuHScHrmmX9n1viZyo8Bqt9Dj30RUPGmbOleGYU=" providerId="None" clId="Web-{A99BCA2D-A028-423B-A78E-721024DC2F63}" dt="2021-08-05T13:52:24.103" v="7" actId="1076"/>
          <ac:spMkLst>
            <pc:docMk/>
            <pc:sldMk cId="0" sldId="291"/>
            <ac:spMk id="351" creationId="{00000000-0000-0000-0000-000000000000}"/>
          </ac:spMkLst>
        </pc:spChg>
        <pc:spChg chg="del">
          <ac:chgData name="Growth Beans" userId="yHEGMuHScHrmmX9n1viZyo8Bqt9Dj30RUPGmbOleGYU=" providerId="None" clId="Web-{A99BCA2D-A028-423B-A78E-721024DC2F63}" dt="2021-08-05T13:57:59.031" v="136"/>
          <ac:spMkLst>
            <pc:docMk/>
            <pc:sldMk cId="0" sldId="291"/>
            <ac:spMk id="352" creationId="{00000000-0000-0000-0000-000000000000}"/>
          </ac:spMkLst>
        </pc:spChg>
      </pc:sldChg>
      <pc:sldChg chg="add del replId">
        <pc:chgData name="Growth Beans" userId="yHEGMuHScHrmmX9n1viZyo8Bqt9Dj30RUPGmbOleGYU=" providerId="None" clId="Web-{A99BCA2D-A028-423B-A78E-721024DC2F63}" dt="2021-08-05T14:04:03.522" v="301"/>
        <pc:sldMkLst>
          <pc:docMk/>
          <pc:sldMk cId="2548413650" sldId="294"/>
        </pc:sldMkLst>
      </pc:sldChg>
      <pc:sldChg chg="addSp delSp modSp add ord replId">
        <pc:chgData name="Growth Beans" userId="yHEGMuHScHrmmX9n1viZyo8Bqt9Dj30RUPGmbOleGYU=" providerId="None" clId="Web-{A99BCA2D-A028-423B-A78E-721024DC2F63}" dt="2021-08-05T14:13:29.533" v="446"/>
        <pc:sldMkLst>
          <pc:docMk/>
          <pc:sldMk cId="3982285177" sldId="295"/>
        </pc:sldMkLst>
        <pc:spChg chg="add del">
          <ac:chgData name="Growth Beans" userId="yHEGMuHScHrmmX9n1viZyo8Bqt9Dj30RUPGmbOleGYU=" providerId="None" clId="Web-{A99BCA2D-A028-423B-A78E-721024DC2F63}" dt="2021-08-05T14:11:27.890" v="376"/>
          <ac:spMkLst>
            <pc:docMk/>
            <pc:sldMk cId="3982285177" sldId="295"/>
            <ac:spMk id="5" creationId="{B468CCE4-DC0A-4A33-BF61-B70B2C39F574}"/>
          </ac:spMkLst>
        </pc:spChg>
        <pc:spChg chg="add mod">
          <ac:chgData name="Growth Beans" userId="yHEGMuHScHrmmX9n1viZyo8Bqt9Dj30RUPGmbOleGYU=" providerId="None" clId="Web-{A99BCA2D-A028-423B-A78E-721024DC2F63}" dt="2021-08-05T14:13:16.064" v="445" actId="1076"/>
          <ac:spMkLst>
            <pc:docMk/>
            <pc:sldMk cId="3982285177" sldId="295"/>
            <ac:spMk id="6" creationId="{FB7F3410-16F8-4D1B-B40D-E797CB0EB12C}"/>
          </ac:spMkLst>
        </pc:spChg>
        <pc:spChg chg="mod">
          <ac:chgData name="Growth Beans" userId="yHEGMuHScHrmmX9n1viZyo8Bqt9Dj30RUPGmbOleGYU=" providerId="None" clId="Web-{A99BCA2D-A028-423B-A78E-721024DC2F63}" dt="2021-08-05T13:59:24.689" v="170" actId="20577"/>
          <ac:spMkLst>
            <pc:docMk/>
            <pc:sldMk cId="3982285177" sldId="295"/>
            <ac:spMk id="10" creationId="{F23B07AA-3B4A-4993-82B1-98E9BFEE6E35}"/>
          </ac:spMkLst>
        </pc:spChg>
        <pc:spChg chg="add mod">
          <ac:chgData name="Growth Beans" userId="yHEGMuHScHrmmX9n1viZyo8Bqt9Dj30RUPGmbOleGYU=" providerId="None" clId="Web-{A99BCA2D-A028-423B-A78E-721024DC2F63}" dt="2021-08-05T13:59:54.549" v="181" actId="20577"/>
          <ac:spMkLst>
            <pc:docMk/>
            <pc:sldMk cId="3982285177" sldId="295"/>
            <ac:spMk id="11" creationId="{0DAA9A3A-3936-4791-96FC-3DB8C621CB28}"/>
          </ac:spMkLst>
        </pc:spChg>
        <pc:spChg chg="mod">
          <ac:chgData name="Growth Beans" userId="yHEGMuHScHrmmX9n1viZyo8Bqt9Dj30RUPGmbOleGYU=" providerId="None" clId="Web-{A99BCA2D-A028-423B-A78E-721024DC2F63}" dt="2021-08-05T14:12:25.438" v="398" actId="14100"/>
          <ac:spMkLst>
            <pc:docMk/>
            <pc:sldMk cId="3982285177" sldId="295"/>
            <ac:spMk id="12" creationId="{0213D7E3-21A5-46E6-9F91-69C8951B4F56}"/>
          </ac:spMkLst>
        </pc:spChg>
        <pc:spChg chg="mod">
          <ac:chgData name="Growth Beans" userId="yHEGMuHScHrmmX9n1viZyo8Bqt9Dj30RUPGmbOleGYU=" providerId="None" clId="Web-{A99BCA2D-A028-423B-A78E-721024DC2F63}" dt="2021-08-05T14:12:02.828" v="395" actId="1076"/>
          <ac:spMkLst>
            <pc:docMk/>
            <pc:sldMk cId="3982285177" sldId="295"/>
            <ac:spMk id="13" creationId="{2CB1A4F2-C4F2-4801-B942-4018641D2BF2}"/>
          </ac:spMkLst>
        </pc:spChg>
        <pc:spChg chg="add mod">
          <ac:chgData name="Growth Beans" userId="yHEGMuHScHrmmX9n1viZyo8Bqt9Dj30RUPGmbOleGYU=" providerId="None" clId="Web-{A99BCA2D-A028-423B-A78E-721024DC2F63}" dt="2021-08-05T14:00:37.972" v="234" actId="20577"/>
          <ac:spMkLst>
            <pc:docMk/>
            <pc:sldMk cId="3982285177" sldId="295"/>
            <ac:spMk id="14" creationId="{9F42D277-F62F-4DD1-9352-292008E2344B}"/>
          </ac:spMkLst>
        </pc:spChg>
        <pc:spChg chg="add mod">
          <ac:chgData name="Growth Beans" userId="yHEGMuHScHrmmX9n1viZyo8Bqt9Dj30RUPGmbOleGYU=" providerId="None" clId="Web-{A99BCA2D-A028-423B-A78E-721024DC2F63}" dt="2021-08-05T14:12:51.438" v="439" actId="20577"/>
          <ac:spMkLst>
            <pc:docMk/>
            <pc:sldMk cId="3982285177" sldId="295"/>
            <ac:spMk id="15" creationId="{0F548447-0064-4A23-A0A0-6FF3CF807E61}"/>
          </ac:spMkLst>
        </pc:spChg>
        <pc:spChg chg="mod">
          <ac:chgData name="Growth Beans" userId="yHEGMuHScHrmmX9n1viZyo8Bqt9Dj30RUPGmbOleGYU=" providerId="None" clId="Web-{A99BCA2D-A028-423B-A78E-721024DC2F63}" dt="2021-08-05T14:12:02.812" v="394" actId="1076"/>
          <ac:spMkLst>
            <pc:docMk/>
            <pc:sldMk cId="3982285177" sldId="295"/>
            <ac:spMk id="349" creationId="{00000000-0000-0000-0000-000000000000}"/>
          </ac:spMkLst>
        </pc:spChg>
        <pc:spChg chg="del">
          <ac:chgData name="Growth Beans" userId="yHEGMuHScHrmmX9n1viZyo8Bqt9Dj30RUPGmbOleGYU=" providerId="None" clId="Web-{A99BCA2D-A028-423B-A78E-721024DC2F63}" dt="2021-08-05T14:00:10.596" v="213"/>
          <ac:spMkLst>
            <pc:docMk/>
            <pc:sldMk cId="3982285177" sldId="295"/>
            <ac:spMk id="350" creationId="{00000000-0000-0000-0000-000000000000}"/>
          </ac:spMkLst>
        </pc:spChg>
        <pc:spChg chg="del">
          <ac:chgData name="Growth Beans" userId="yHEGMuHScHrmmX9n1viZyo8Bqt9Dj30RUPGmbOleGYU=" providerId="None" clId="Web-{A99BCA2D-A028-423B-A78E-721024DC2F63}" dt="2021-08-05T14:00:10.596" v="212"/>
          <ac:spMkLst>
            <pc:docMk/>
            <pc:sldMk cId="3982285177" sldId="295"/>
            <ac:spMk id="351" creationId="{00000000-0000-0000-0000-000000000000}"/>
          </ac:spMkLst>
        </pc:spChg>
        <pc:cxnChg chg="add del">
          <ac:chgData name="Growth Beans" userId="yHEGMuHScHrmmX9n1viZyo8Bqt9Dj30RUPGmbOleGYU=" providerId="None" clId="Web-{A99BCA2D-A028-423B-A78E-721024DC2F63}" dt="2021-08-05T14:01:20.441" v="239"/>
          <ac:cxnSpMkLst>
            <pc:docMk/>
            <pc:sldMk cId="3982285177" sldId="295"/>
            <ac:cxnSpMk id="2" creationId="{5F305C38-B394-4FA9-A62D-BFD09C95E241}"/>
          </ac:cxnSpMkLst>
        </pc:cxnChg>
        <pc:cxnChg chg="add mod">
          <ac:chgData name="Growth Beans" userId="yHEGMuHScHrmmX9n1viZyo8Bqt9Dj30RUPGmbOleGYU=" providerId="None" clId="Web-{A99BCA2D-A028-423B-A78E-721024DC2F63}" dt="2021-08-05T14:01:06.316" v="238" actId="14100"/>
          <ac:cxnSpMkLst>
            <pc:docMk/>
            <pc:sldMk cId="3982285177" sldId="295"/>
            <ac:cxnSpMk id="3" creationId="{461A13BC-E929-40E3-AC62-1360BF1C6660}"/>
          </ac:cxnSpMkLst>
        </pc:cxnChg>
        <pc:cxnChg chg="add mod">
          <ac:chgData name="Growth Beans" userId="yHEGMuHScHrmmX9n1viZyo8Bqt9Dj30RUPGmbOleGYU=" providerId="None" clId="Web-{A99BCA2D-A028-423B-A78E-721024DC2F63}" dt="2021-08-05T14:12:43" v="414" actId="14100"/>
          <ac:cxnSpMkLst>
            <pc:docMk/>
            <pc:sldMk cId="3982285177" sldId="295"/>
            <ac:cxnSpMk id="4" creationId="{AC5AB7EA-E8EE-415E-B0B3-7200C742E782}"/>
          </ac:cxnSpMkLst>
        </pc:cxnChg>
      </pc:sldChg>
      <pc:sldChg chg="addSp delSp modSp new">
        <pc:chgData name="Growth Beans" userId="yHEGMuHScHrmmX9n1viZyo8Bqt9Dj30RUPGmbOleGYU=" providerId="None" clId="Web-{A99BCA2D-A028-423B-A78E-721024DC2F63}" dt="2021-08-05T14:16:16.989" v="519" actId="20577"/>
        <pc:sldMkLst>
          <pc:docMk/>
          <pc:sldMk cId="604852477" sldId="296"/>
        </pc:sldMkLst>
        <pc:spChg chg="mod">
          <ac:chgData name="Growth Beans" userId="yHEGMuHScHrmmX9n1viZyo8Bqt9Dj30RUPGmbOleGYU=" providerId="None" clId="Web-{A99BCA2D-A028-423B-A78E-721024DC2F63}" dt="2021-08-05T14:16:16.989" v="519" actId="20577"/>
          <ac:spMkLst>
            <pc:docMk/>
            <pc:sldMk cId="604852477" sldId="296"/>
            <ac:spMk id="2" creationId="{29C118CF-4A70-4303-86FC-030266B8F1EB}"/>
          </ac:spMkLst>
        </pc:spChg>
        <pc:spChg chg="del">
          <ac:chgData name="Growth Beans" userId="yHEGMuHScHrmmX9n1viZyo8Bqt9Dj30RUPGmbOleGYU=" providerId="None" clId="Web-{A99BCA2D-A028-423B-A78E-721024DC2F63}" dt="2021-08-05T14:15:08.691" v="464"/>
          <ac:spMkLst>
            <pc:docMk/>
            <pc:sldMk cId="604852477" sldId="296"/>
            <ac:spMk id="3" creationId="{61797A65-6528-4954-B93A-EA86885FAB03}"/>
          </ac:spMkLst>
        </pc:spChg>
        <pc:graphicFrameChg chg="add mod modGraphic">
          <ac:chgData name="Growth Beans" userId="yHEGMuHScHrmmX9n1viZyo8Bqt9Dj30RUPGmbOleGYU=" providerId="None" clId="Web-{A99BCA2D-A028-423B-A78E-721024DC2F63}" dt="2021-08-05T14:15:28.378" v="472"/>
          <ac:graphicFrameMkLst>
            <pc:docMk/>
            <pc:sldMk cId="604852477" sldId="296"/>
            <ac:graphicFrameMk id="5" creationId="{CC24B1D0-EA5E-4999-9354-1890C5078A28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3093060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" name="Google Shape;4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738833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131079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558478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" name="Google Shape;4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56271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" name="Google Shape;4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55319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865541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075604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71053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096802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" name="Google Shape;4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19591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" name="Google Shape;4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5255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" name="Google Shape;4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8814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" name="Google Shape;4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55571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" name="Google Shape;4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89314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182036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067211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" name="Google Shape;4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94505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" name="Google Shape;4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74008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" name="Google Shape;4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67899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" name="Google Shape;4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90887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88284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9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39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4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5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4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46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46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8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48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38180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"/>
          <p:cNvSpPr txBox="1">
            <a:spLocks noGrp="1"/>
          </p:cNvSpPr>
          <p:nvPr>
            <p:ph type="ctrTitle"/>
          </p:nvPr>
        </p:nvSpPr>
        <p:spPr>
          <a:xfrm>
            <a:off x="311700" y="1824307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 b="1" dirty="0"/>
              <a:t>Lecture</a:t>
            </a: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 3:</a:t>
            </a:r>
            <a:br>
              <a:rPr lang="en-US" b="1" dirty="0">
                <a:latin typeface="Arial"/>
                <a:ea typeface="Arial"/>
                <a:cs typeface="Arial"/>
                <a:sym typeface="Arial"/>
              </a:rPr>
            </a:b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Active Queue Management &amp; Buffer Sizing</a:t>
            </a:r>
          </a:p>
        </p:txBody>
      </p:sp>
      <p:sp>
        <p:nvSpPr>
          <p:cNvPr id="52" name="Google Shape;52;p1"/>
          <p:cNvSpPr txBox="1">
            <a:spLocks noGrp="1"/>
          </p:cNvSpPr>
          <p:nvPr>
            <p:ph type="subTitle" idx="1"/>
          </p:nvPr>
        </p:nvSpPr>
        <p:spPr>
          <a:xfrm>
            <a:off x="387375" y="34827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CS5229 Advanced Computer Networks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40" y="713428"/>
            <a:ext cx="8520120" cy="572400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Issues with window-based and </a:t>
            </a:r>
            <a:br>
              <a:rPr lang="en-US" sz="4000" dirty="0"/>
            </a:br>
            <a:r>
              <a:rPr lang="en-US" sz="4000" dirty="0"/>
              <a:t>loss-based CC</a:t>
            </a:r>
            <a:endParaRPr lang="en-SG" sz="4000" dirty="0"/>
          </a:p>
        </p:txBody>
      </p:sp>
      <p:sp>
        <p:nvSpPr>
          <p:cNvPr id="4" name="Subtitle 3"/>
          <p:cNvSpPr>
            <a:spLocks noGrp="1"/>
          </p:cNvSpPr>
          <p:nvPr>
            <p:ph type="subTitle"/>
          </p:nvPr>
        </p:nvSpPr>
        <p:spPr>
          <a:xfrm>
            <a:off x="457380" y="1800826"/>
            <a:ext cx="8229240" cy="298296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Bursty traffic when ACKs come quickly or ACK aggregation happens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Under-utilization in lossy networks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Fill deep buffers → high delay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Flows can synchronize</a:t>
            </a:r>
          </a:p>
          <a:p>
            <a:pPr marL="114300" indent="0">
              <a:buNone/>
            </a:pPr>
            <a:endParaRPr lang="en-S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294967295"/>
          </p:nvPr>
        </p:nvSpPr>
        <p:spPr>
          <a:xfrm>
            <a:off x="8594725" y="4662488"/>
            <a:ext cx="549275" cy="3937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E8BE2FE-0FB2-45F2-A929-8A127B77A052}"/>
              </a:ext>
            </a:extLst>
          </p:cNvPr>
          <p:cNvSpPr/>
          <p:nvPr/>
        </p:nvSpPr>
        <p:spPr>
          <a:xfrm>
            <a:off x="209550" y="3292306"/>
            <a:ext cx="6753225" cy="5429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TextShape 1">
            <a:extLst>
              <a:ext uri="{FF2B5EF4-FFF2-40B4-BE49-F238E27FC236}">
                <a16:creationId xmlns:a16="http://schemas.microsoft.com/office/drawing/2014/main" id="{97BFEE89-891B-49B2-B754-381C2E0AF7F1}"/>
              </a:ext>
            </a:extLst>
          </p:cNvPr>
          <p:cNvSpPr txBox="1"/>
          <p:nvPr/>
        </p:nvSpPr>
        <p:spPr>
          <a:xfrm>
            <a:off x="5762769" y="3670424"/>
            <a:ext cx="2923851" cy="829543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URWBookmanL-Ligh"/>
              </a:rPr>
              <a:t>BufferBloat</a:t>
            </a:r>
            <a:endParaRPr lang="en-IN" sz="4400" b="0" strike="noStrike" spc="-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3237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157F68-AA5A-455C-9BCE-FB639C9977D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342CED0-B1AC-48F7-BD4D-CC97C0342FC9}"/>
              </a:ext>
            </a:extLst>
          </p:cNvPr>
          <p:cNvCxnSpPr>
            <a:cxnSpLocks/>
          </p:cNvCxnSpPr>
          <p:nvPr/>
        </p:nvCxnSpPr>
        <p:spPr>
          <a:xfrm flipH="1" flipV="1">
            <a:off x="2386584" y="784168"/>
            <a:ext cx="9144" cy="3879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36C27FC-7CCA-4E19-B456-EAE2F76BAAA8}"/>
              </a:ext>
            </a:extLst>
          </p:cNvPr>
          <p:cNvCxnSpPr>
            <a:cxnSpLocks/>
          </p:cNvCxnSpPr>
          <p:nvPr/>
        </p:nvCxnSpPr>
        <p:spPr>
          <a:xfrm>
            <a:off x="2386584" y="4663217"/>
            <a:ext cx="49194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CF70526-B59E-42D4-8E55-2E510ADFBD22}"/>
              </a:ext>
            </a:extLst>
          </p:cNvPr>
          <p:cNvSpPr txBox="1"/>
          <p:nvPr/>
        </p:nvSpPr>
        <p:spPr>
          <a:xfrm>
            <a:off x="1145008" y="553334"/>
            <a:ext cx="14356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spc="-1" dirty="0">
                <a:latin typeface="Courier New" panose="02070309020205020404" pitchFamily="49" charset="0"/>
                <a:cs typeface="Courier New" panose="02070309020205020404" pitchFamily="49" charset="0"/>
              </a:rPr>
              <a:t>cwnd</a:t>
            </a:r>
            <a:endParaRPr lang="en-SG" sz="24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9F5B61C-4283-4AF1-9AA4-C20088D58FDA}"/>
              </a:ext>
            </a:extLst>
          </p:cNvPr>
          <p:cNvCxnSpPr>
            <a:cxnSpLocks/>
          </p:cNvCxnSpPr>
          <p:nvPr/>
        </p:nvCxnSpPr>
        <p:spPr>
          <a:xfrm flipV="1">
            <a:off x="2693304" y="2510207"/>
            <a:ext cx="1000125" cy="113104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C382957-675B-494C-9C2B-4C3AC2C925F5}"/>
              </a:ext>
            </a:extLst>
          </p:cNvPr>
          <p:cNvCxnSpPr>
            <a:cxnSpLocks/>
          </p:cNvCxnSpPr>
          <p:nvPr/>
        </p:nvCxnSpPr>
        <p:spPr>
          <a:xfrm>
            <a:off x="3693429" y="2510206"/>
            <a:ext cx="0" cy="116200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8545EFC-EBCE-4567-AA98-3298D0011594}"/>
              </a:ext>
            </a:extLst>
          </p:cNvPr>
          <p:cNvCxnSpPr>
            <a:cxnSpLocks/>
          </p:cNvCxnSpPr>
          <p:nvPr/>
        </p:nvCxnSpPr>
        <p:spPr>
          <a:xfrm flipV="1">
            <a:off x="2701496" y="3149775"/>
            <a:ext cx="1000125" cy="1131047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8037EAA-245C-47BC-B9FF-4FBC37168302}"/>
              </a:ext>
            </a:extLst>
          </p:cNvPr>
          <p:cNvCxnSpPr>
            <a:cxnSpLocks/>
          </p:cNvCxnSpPr>
          <p:nvPr/>
        </p:nvCxnSpPr>
        <p:spPr>
          <a:xfrm>
            <a:off x="3679743" y="3149775"/>
            <a:ext cx="13686" cy="93710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E6688BD-3F66-45D5-81FD-B51BE51D3D48}"/>
              </a:ext>
            </a:extLst>
          </p:cNvPr>
          <p:cNvCxnSpPr>
            <a:cxnSpLocks/>
          </p:cNvCxnSpPr>
          <p:nvPr/>
        </p:nvCxnSpPr>
        <p:spPr>
          <a:xfrm flipV="1">
            <a:off x="2693304" y="1029663"/>
            <a:ext cx="1008317" cy="1859352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24BFD05-C3F9-4F5D-816C-E18696DD799D}"/>
              </a:ext>
            </a:extLst>
          </p:cNvPr>
          <p:cNvCxnSpPr>
            <a:cxnSpLocks/>
          </p:cNvCxnSpPr>
          <p:nvPr/>
        </p:nvCxnSpPr>
        <p:spPr>
          <a:xfrm flipV="1">
            <a:off x="3693428" y="1049690"/>
            <a:ext cx="8193" cy="1799431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4E57256-0EBC-4693-9155-078576553DA6}"/>
              </a:ext>
            </a:extLst>
          </p:cNvPr>
          <p:cNvCxnSpPr>
            <a:cxnSpLocks/>
          </p:cNvCxnSpPr>
          <p:nvPr/>
        </p:nvCxnSpPr>
        <p:spPr>
          <a:xfrm flipV="1">
            <a:off x="3693429" y="2767380"/>
            <a:ext cx="850479" cy="94791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8D2E380-B928-4DDC-94EF-9C7E4050CE01}"/>
              </a:ext>
            </a:extLst>
          </p:cNvPr>
          <p:cNvCxnSpPr>
            <a:cxnSpLocks/>
          </p:cNvCxnSpPr>
          <p:nvPr/>
        </p:nvCxnSpPr>
        <p:spPr>
          <a:xfrm flipV="1">
            <a:off x="3709813" y="3127931"/>
            <a:ext cx="834095" cy="95894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D021AC0-D523-4354-B91F-E9CD74C6D479}"/>
              </a:ext>
            </a:extLst>
          </p:cNvPr>
          <p:cNvCxnSpPr>
            <a:cxnSpLocks/>
          </p:cNvCxnSpPr>
          <p:nvPr/>
        </p:nvCxnSpPr>
        <p:spPr>
          <a:xfrm flipV="1">
            <a:off x="3709813" y="1029663"/>
            <a:ext cx="821808" cy="1844688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8D5F2CC-DA3C-4340-9CF6-E8404B48193E}"/>
              </a:ext>
            </a:extLst>
          </p:cNvPr>
          <p:cNvCxnSpPr>
            <a:cxnSpLocks/>
          </p:cNvCxnSpPr>
          <p:nvPr/>
        </p:nvCxnSpPr>
        <p:spPr>
          <a:xfrm flipV="1">
            <a:off x="4527526" y="1049691"/>
            <a:ext cx="16382" cy="1674001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C4B3194-2B2B-4156-B243-A9050C6800C7}"/>
              </a:ext>
            </a:extLst>
          </p:cNvPr>
          <p:cNvCxnSpPr>
            <a:cxnSpLocks/>
          </p:cNvCxnSpPr>
          <p:nvPr/>
        </p:nvCxnSpPr>
        <p:spPr>
          <a:xfrm>
            <a:off x="4535716" y="3149775"/>
            <a:ext cx="16384" cy="81910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E2872CC-46F3-491B-9063-7FEE18DD0A22}"/>
              </a:ext>
            </a:extLst>
          </p:cNvPr>
          <p:cNvCxnSpPr>
            <a:cxnSpLocks/>
          </p:cNvCxnSpPr>
          <p:nvPr/>
        </p:nvCxnSpPr>
        <p:spPr>
          <a:xfrm>
            <a:off x="4552100" y="2787128"/>
            <a:ext cx="0" cy="92817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3C3327C-73B1-45E4-9E4C-C5AFF8614652}"/>
              </a:ext>
            </a:extLst>
          </p:cNvPr>
          <p:cNvCxnSpPr>
            <a:cxnSpLocks/>
          </p:cNvCxnSpPr>
          <p:nvPr/>
        </p:nvCxnSpPr>
        <p:spPr>
          <a:xfrm flipV="1">
            <a:off x="4552878" y="1039305"/>
            <a:ext cx="821808" cy="1844688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4840BEC-C164-45D3-A332-6113A0F6E36F}"/>
              </a:ext>
            </a:extLst>
          </p:cNvPr>
          <p:cNvCxnSpPr>
            <a:cxnSpLocks/>
          </p:cNvCxnSpPr>
          <p:nvPr/>
        </p:nvCxnSpPr>
        <p:spPr>
          <a:xfrm flipV="1">
            <a:off x="5370591" y="1059333"/>
            <a:ext cx="16382" cy="1674001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55DEB4B-1F3B-4326-B7C7-6888E6524A8D}"/>
              </a:ext>
            </a:extLst>
          </p:cNvPr>
          <p:cNvCxnSpPr>
            <a:cxnSpLocks/>
          </p:cNvCxnSpPr>
          <p:nvPr/>
        </p:nvCxnSpPr>
        <p:spPr>
          <a:xfrm flipV="1">
            <a:off x="4540391" y="2861662"/>
            <a:ext cx="850479" cy="94791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C877388B-D471-475F-B973-F2AFB26F0B9A}"/>
              </a:ext>
            </a:extLst>
          </p:cNvPr>
          <p:cNvCxnSpPr>
            <a:cxnSpLocks/>
          </p:cNvCxnSpPr>
          <p:nvPr/>
        </p:nvCxnSpPr>
        <p:spPr>
          <a:xfrm flipV="1">
            <a:off x="4561450" y="2988602"/>
            <a:ext cx="834095" cy="95894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02501E5-C2D2-4C1A-B226-A6B8BEAF3DFF}"/>
              </a:ext>
            </a:extLst>
          </p:cNvPr>
          <p:cNvCxnSpPr>
            <a:cxnSpLocks/>
          </p:cNvCxnSpPr>
          <p:nvPr/>
        </p:nvCxnSpPr>
        <p:spPr>
          <a:xfrm>
            <a:off x="5400029" y="2861662"/>
            <a:ext cx="0" cy="92817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2BA8C8D-FBC4-4835-95D5-FD41B849E3D3}"/>
              </a:ext>
            </a:extLst>
          </p:cNvPr>
          <p:cNvCxnSpPr>
            <a:cxnSpLocks/>
          </p:cNvCxnSpPr>
          <p:nvPr/>
        </p:nvCxnSpPr>
        <p:spPr>
          <a:xfrm>
            <a:off x="5395545" y="2984548"/>
            <a:ext cx="0" cy="89956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C58C45F-A15B-45FC-A91A-D7237229D3AE}"/>
              </a:ext>
            </a:extLst>
          </p:cNvPr>
          <p:cNvCxnSpPr>
            <a:cxnSpLocks/>
          </p:cNvCxnSpPr>
          <p:nvPr/>
        </p:nvCxnSpPr>
        <p:spPr>
          <a:xfrm flipV="1">
            <a:off x="5409189" y="2872072"/>
            <a:ext cx="792180" cy="92496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2A49583-50BE-4612-A20C-A6D08D1BF194}"/>
              </a:ext>
            </a:extLst>
          </p:cNvPr>
          <p:cNvCxnSpPr>
            <a:cxnSpLocks/>
          </p:cNvCxnSpPr>
          <p:nvPr/>
        </p:nvCxnSpPr>
        <p:spPr>
          <a:xfrm flipV="1">
            <a:off x="5409188" y="2905081"/>
            <a:ext cx="808563" cy="95895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6F89B80-DD4C-4426-8DB3-01BF5F5DB662}"/>
              </a:ext>
            </a:extLst>
          </p:cNvPr>
          <p:cNvCxnSpPr>
            <a:cxnSpLocks/>
          </p:cNvCxnSpPr>
          <p:nvPr/>
        </p:nvCxnSpPr>
        <p:spPr>
          <a:xfrm flipV="1">
            <a:off x="5383656" y="987917"/>
            <a:ext cx="821808" cy="1844688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417CF8F-BD5E-4072-8A20-C195C9D1FEAE}"/>
              </a:ext>
            </a:extLst>
          </p:cNvPr>
          <p:cNvCxnSpPr>
            <a:cxnSpLocks/>
          </p:cNvCxnSpPr>
          <p:nvPr/>
        </p:nvCxnSpPr>
        <p:spPr>
          <a:xfrm flipV="1">
            <a:off x="6201369" y="1007945"/>
            <a:ext cx="16382" cy="1674001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ED53A874-73C2-4209-899F-53BDA900A9FC}"/>
              </a:ext>
            </a:extLst>
          </p:cNvPr>
          <p:cNvCxnSpPr>
            <a:cxnSpLocks/>
          </p:cNvCxnSpPr>
          <p:nvPr/>
        </p:nvCxnSpPr>
        <p:spPr>
          <a:xfrm>
            <a:off x="6201369" y="2905081"/>
            <a:ext cx="41914" cy="90450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B7A9500-A645-459D-9E8D-58C5939AB593}"/>
              </a:ext>
            </a:extLst>
          </p:cNvPr>
          <p:cNvCxnSpPr>
            <a:cxnSpLocks/>
          </p:cNvCxnSpPr>
          <p:nvPr/>
        </p:nvCxnSpPr>
        <p:spPr>
          <a:xfrm>
            <a:off x="6201369" y="2883993"/>
            <a:ext cx="36462" cy="95859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E981975D-A8D4-4AF0-BCAB-6EAF05F15E57}"/>
              </a:ext>
            </a:extLst>
          </p:cNvPr>
          <p:cNvCxnSpPr>
            <a:cxnSpLocks/>
          </p:cNvCxnSpPr>
          <p:nvPr/>
        </p:nvCxnSpPr>
        <p:spPr>
          <a:xfrm>
            <a:off x="6217751" y="2910015"/>
            <a:ext cx="0" cy="89956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6AF0AEA5-A048-443E-8107-F5D7829542D1}"/>
              </a:ext>
            </a:extLst>
          </p:cNvPr>
          <p:cNvSpPr txBox="1"/>
          <p:nvPr/>
        </p:nvSpPr>
        <p:spPr>
          <a:xfrm>
            <a:off x="6704253" y="4144216"/>
            <a:ext cx="869149" cy="461665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Time</a:t>
            </a: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3244002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B3744-F2BE-4AC9-A37A-5815CB8E2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940" y="751916"/>
            <a:ext cx="8520120" cy="572400"/>
          </a:xfrm>
        </p:spPr>
        <p:txBody>
          <a:bodyPr/>
          <a:lstStyle/>
          <a:p>
            <a:pPr algn="ctr"/>
            <a:r>
              <a:rPr lang="en-US" sz="6000" dirty="0"/>
              <a:t>Buffer Behaviour</a:t>
            </a:r>
            <a:endParaRPr lang="en-SG" sz="60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CDB36C3-6E44-46BE-8DDE-734E3F4F4C50}"/>
              </a:ext>
            </a:extLst>
          </p:cNvPr>
          <p:cNvGrpSpPr/>
          <p:nvPr/>
        </p:nvGrpSpPr>
        <p:grpSpPr>
          <a:xfrm>
            <a:off x="2980944" y="2386584"/>
            <a:ext cx="2660904" cy="435864"/>
            <a:chOff x="2706624" y="2386584"/>
            <a:chExt cx="2935224" cy="435864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1C042B5F-F1B1-4BB4-A006-5D8123C87420}"/>
                </a:ext>
              </a:extLst>
            </p:cNvPr>
            <p:cNvCxnSpPr/>
            <p:nvPr/>
          </p:nvCxnSpPr>
          <p:spPr>
            <a:xfrm>
              <a:off x="2706624" y="2386584"/>
              <a:ext cx="2935224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112F9421-4C04-45C8-B467-1DF99182F17F}"/>
                </a:ext>
              </a:extLst>
            </p:cNvPr>
            <p:cNvCxnSpPr/>
            <p:nvPr/>
          </p:nvCxnSpPr>
          <p:spPr>
            <a:xfrm>
              <a:off x="2706624" y="2822448"/>
              <a:ext cx="2935224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41140068-866E-4938-898D-7FCD8413C9A2}"/>
              </a:ext>
            </a:extLst>
          </p:cNvPr>
          <p:cNvSpPr/>
          <p:nvPr/>
        </p:nvSpPr>
        <p:spPr>
          <a:xfrm>
            <a:off x="873252" y="2453640"/>
            <a:ext cx="448056" cy="301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79C590-0094-4F79-B0CF-18BAE1B33746}"/>
              </a:ext>
            </a:extLst>
          </p:cNvPr>
          <p:cNvSpPr/>
          <p:nvPr/>
        </p:nvSpPr>
        <p:spPr>
          <a:xfrm>
            <a:off x="873252" y="2453640"/>
            <a:ext cx="448056" cy="301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3228C70-2ABE-4975-ABF1-8ECFE3815C96}"/>
              </a:ext>
            </a:extLst>
          </p:cNvPr>
          <p:cNvSpPr/>
          <p:nvPr/>
        </p:nvSpPr>
        <p:spPr>
          <a:xfrm>
            <a:off x="873252" y="2453640"/>
            <a:ext cx="448056" cy="301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57C9BF-4BF5-4861-B001-1E7D52077FAB}"/>
              </a:ext>
            </a:extLst>
          </p:cNvPr>
          <p:cNvSpPr/>
          <p:nvPr/>
        </p:nvSpPr>
        <p:spPr>
          <a:xfrm>
            <a:off x="873252" y="2453640"/>
            <a:ext cx="448056" cy="301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779A699-9A10-4924-A4FD-D75C40DC72FB}"/>
              </a:ext>
            </a:extLst>
          </p:cNvPr>
          <p:cNvSpPr/>
          <p:nvPr/>
        </p:nvSpPr>
        <p:spPr>
          <a:xfrm>
            <a:off x="873252" y="2453640"/>
            <a:ext cx="448056" cy="301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CA716B0-460E-4203-B485-46569EB6C957}"/>
              </a:ext>
            </a:extLst>
          </p:cNvPr>
          <p:cNvSpPr/>
          <p:nvPr/>
        </p:nvSpPr>
        <p:spPr>
          <a:xfrm>
            <a:off x="880110" y="2453640"/>
            <a:ext cx="448056" cy="301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ECFA3DE-3793-414C-8308-6EE753C2E673}"/>
              </a:ext>
            </a:extLst>
          </p:cNvPr>
          <p:cNvSpPr txBox="1"/>
          <p:nvPr/>
        </p:nvSpPr>
        <p:spPr>
          <a:xfrm>
            <a:off x="1328166" y="3191255"/>
            <a:ext cx="608647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What happens when there’s another packet? </a:t>
            </a:r>
            <a:endParaRPr lang="en-SG" sz="3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792BDDF-A398-41A3-9FC7-4CB2AFF6C7AC}"/>
              </a:ext>
            </a:extLst>
          </p:cNvPr>
          <p:cNvSpPr txBox="1"/>
          <p:nvPr/>
        </p:nvSpPr>
        <p:spPr>
          <a:xfrm>
            <a:off x="6330886" y="1530310"/>
            <a:ext cx="216750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chemeClr val="tx1"/>
                </a:solidFill>
              </a:rPr>
              <a:t>FIFO</a:t>
            </a:r>
            <a:endParaRPr lang="en-SG" sz="5400" dirty="0"/>
          </a:p>
        </p:txBody>
      </p:sp>
    </p:spTree>
    <p:extLst>
      <p:ext uri="{BB962C8B-B14F-4D97-AF65-F5344CB8AC3E}">
        <p14:creationId xmlns:p14="http://schemas.microsoft.com/office/powerpoint/2010/main" val="1852011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48148E-6 L 0.47309 -1.48148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4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48148E-6 L 0.41215 -1.48148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0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48148E-6 L 0.35191 0.0012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87" y="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48148E-6 L 0.29097 -1.48148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4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1.48148E-6 L 0.22951 -1.48148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7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5" grpId="0" animBg="1"/>
      <p:bldP spid="16" grpId="0" animBg="1"/>
      <p:bldP spid="17" grpId="0" animBg="1"/>
      <p:bldP spid="18" grpId="0" animBg="1"/>
      <p:bldP spid="20" grpId="0"/>
      <p:bldP spid="2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B3744-F2BE-4AC9-A37A-5815CB8E2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940" y="751916"/>
            <a:ext cx="8520120" cy="572400"/>
          </a:xfrm>
        </p:spPr>
        <p:txBody>
          <a:bodyPr/>
          <a:lstStyle/>
          <a:p>
            <a:pPr algn="ctr"/>
            <a:r>
              <a:rPr lang="en-US" sz="6000" dirty="0"/>
              <a:t>Buffer Behaviour</a:t>
            </a:r>
            <a:endParaRPr lang="en-SG" sz="60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CDB36C3-6E44-46BE-8DDE-734E3F4F4C50}"/>
              </a:ext>
            </a:extLst>
          </p:cNvPr>
          <p:cNvGrpSpPr/>
          <p:nvPr/>
        </p:nvGrpSpPr>
        <p:grpSpPr>
          <a:xfrm>
            <a:off x="2980944" y="2386584"/>
            <a:ext cx="2660904" cy="435864"/>
            <a:chOff x="2706624" y="2386584"/>
            <a:chExt cx="2935224" cy="435864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1C042B5F-F1B1-4BB4-A006-5D8123C87420}"/>
                </a:ext>
              </a:extLst>
            </p:cNvPr>
            <p:cNvCxnSpPr/>
            <p:nvPr/>
          </p:nvCxnSpPr>
          <p:spPr>
            <a:xfrm>
              <a:off x="2706624" y="2386584"/>
              <a:ext cx="2935224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112F9421-4C04-45C8-B467-1DF99182F17F}"/>
                </a:ext>
              </a:extLst>
            </p:cNvPr>
            <p:cNvCxnSpPr/>
            <p:nvPr/>
          </p:nvCxnSpPr>
          <p:spPr>
            <a:xfrm>
              <a:off x="2706624" y="2822448"/>
              <a:ext cx="2935224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6E8CB444-9642-4B16-B878-366BB93204CA}"/>
              </a:ext>
            </a:extLst>
          </p:cNvPr>
          <p:cNvSpPr/>
          <p:nvPr/>
        </p:nvSpPr>
        <p:spPr>
          <a:xfrm>
            <a:off x="2980944" y="2453640"/>
            <a:ext cx="448056" cy="301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03363AA-0471-44E6-9CFE-692C57A670D8}"/>
              </a:ext>
            </a:extLst>
          </p:cNvPr>
          <p:cNvSpPr/>
          <p:nvPr/>
        </p:nvSpPr>
        <p:spPr>
          <a:xfrm>
            <a:off x="3542919" y="2453640"/>
            <a:ext cx="448056" cy="301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6BFFFA7-474C-42CD-881E-FA0485BD8323}"/>
              </a:ext>
            </a:extLst>
          </p:cNvPr>
          <p:cNvSpPr/>
          <p:nvPr/>
        </p:nvSpPr>
        <p:spPr>
          <a:xfrm>
            <a:off x="4087368" y="2453640"/>
            <a:ext cx="448056" cy="301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A6402C3-BE2E-40DF-B95D-666F82F2A23F}"/>
              </a:ext>
            </a:extLst>
          </p:cNvPr>
          <p:cNvSpPr/>
          <p:nvPr/>
        </p:nvSpPr>
        <p:spPr>
          <a:xfrm>
            <a:off x="4631817" y="2451734"/>
            <a:ext cx="448056" cy="301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185B6D5-6C94-4CFB-8BDF-25280257B294}"/>
              </a:ext>
            </a:extLst>
          </p:cNvPr>
          <p:cNvSpPr/>
          <p:nvPr/>
        </p:nvSpPr>
        <p:spPr>
          <a:xfrm>
            <a:off x="5193792" y="2447922"/>
            <a:ext cx="448056" cy="301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114137C-948A-4580-9D82-588DB5093F8D}"/>
              </a:ext>
            </a:extLst>
          </p:cNvPr>
          <p:cNvSpPr/>
          <p:nvPr/>
        </p:nvSpPr>
        <p:spPr>
          <a:xfrm>
            <a:off x="2418969" y="2454396"/>
            <a:ext cx="448056" cy="301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98398F7-B4BF-40AF-98B7-77EAEE9C4F72}"/>
              </a:ext>
            </a:extLst>
          </p:cNvPr>
          <p:cNvCxnSpPr>
            <a:stCxn id="23" idx="2"/>
          </p:cNvCxnSpPr>
          <p:nvPr/>
        </p:nvCxnSpPr>
        <p:spPr>
          <a:xfrm flipH="1">
            <a:off x="2628900" y="2756148"/>
            <a:ext cx="14097" cy="62522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8050CE6-500F-4EA3-A169-0E41B9E59566}"/>
              </a:ext>
            </a:extLst>
          </p:cNvPr>
          <p:cNvSpPr txBox="1"/>
          <p:nvPr/>
        </p:nvSpPr>
        <p:spPr>
          <a:xfrm>
            <a:off x="2772537" y="3068761"/>
            <a:ext cx="416661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Droptail</a:t>
            </a:r>
            <a:endParaRPr lang="en-SG" sz="6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0C06167-D8F7-489C-9ACB-86B365A735B3}"/>
              </a:ext>
            </a:extLst>
          </p:cNvPr>
          <p:cNvSpPr txBox="1"/>
          <p:nvPr/>
        </p:nvSpPr>
        <p:spPr>
          <a:xfrm>
            <a:off x="4806505" y="1826977"/>
            <a:ext cx="12226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Head</a:t>
            </a:r>
            <a:endParaRPr lang="en-SG" sz="28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BB98C07-75C8-4114-ABBA-6B2178109636}"/>
              </a:ext>
            </a:extLst>
          </p:cNvPr>
          <p:cNvCxnSpPr>
            <a:cxnSpLocks/>
          </p:cNvCxnSpPr>
          <p:nvPr/>
        </p:nvCxnSpPr>
        <p:spPr>
          <a:xfrm>
            <a:off x="5642611" y="2596509"/>
            <a:ext cx="675131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CAB7F00-F450-432D-A849-02FBE6F01E6D}"/>
              </a:ext>
            </a:extLst>
          </p:cNvPr>
          <p:cNvSpPr txBox="1"/>
          <p:nvPr/>
        </p:nvSpPr>
        <p:spPr>
          <a:xfrm>
            <a:off x="2642997" y="1807264"/>
            <a:ext cx="12226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Tail</a:t>
            </a:r>
            <a:endParaRPr lang="en-SG" sz="2800" dirty="0"/>
          </a:p>
        </p:txBody>
      </p:sp>
    </p:spTree>
    <p:extLst>
      <p:ext uri="{BB962C8B-B14F-4D97-AF65-F5344CB8AC3E}">
        <p14:creationId xmlns:p14="http://schemas.microsoft.com/office/powerpoint/2010/main" val="197906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/>
      <p:bldP spid="25" grpId="0"/>
      <p:bldP spid="2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B3744-F2BE-4AC9-A37A-5815CB8E2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940" y="751916"/>
            <a:ext cx="8520120" cy="572400"/>
          </a:xfrm>
        </p:spPr>
        <p:txBody>
          <a:bodyPr/>
          <a:lstStyle/>
          <a:p>
            <a:pPr algn="ctr"/>
            <a:r>
              <a:rPr lang="en-US" sz="6000" dirty="0"/>
              <a:t>Buffer Behaviour</a:t>
            </a:r>
            <a:endParaRPr lang="en-SG" sz="60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CDB36C3-6E44-46BE-8DDE-734E3F4F4C50}"/>
              </a:ext>
            </a:extLst>
          </p:cNvPr>
          <p:cNvGrpSpPr/>
          <p:nvPr/>
        </p:nvGrpSpPr>
        <p:grpSpPr>
          <a:xfrm>
            <a:off x="2980944" y="2386584"/>
            <a:ext cx="2660904" cy="435864"/>
            <a:chOff x="2706624" y="2386584"/>
            <a:chExt cx="2935224" cy="435864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1C042B5F-F1B1-4BB4-A006-5D8123C87420}"/>
                </a:ext>
              </a:extLst>
            </p:cNvPr>
            <p:cNvCxnSpPr/>
            <p:nvPr/>
          </p:nvCxnSpPr>
          <p:spPr>
            <a:xfrm>
              <a:off x="2706624" y="2386584"/>
              <a:ext cx="2935224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112F9421-4C04-45C8-B467-1DF99182F17F}"/>
                </a:ext>
              </a:extLst>
            </p:cNvPr>
            <p:cNvCxnSpPr/>
            <p:nvPr/>
          </p:nvCxnSpPr>
          <p:spPr>
            <a:xfrm>
              <a:off x="2706624" y="2822448"/>
              <a:ext cx="2935224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6E8CB444-9642-4B16-B878-366BB93204CA}"/>
              </a:ext>
            </a:extLst>
          </p:cNvPr>
          <p:cNvSpPr/>
          <p:nvPr/>
        </p:nvSpPr>
        <p:spPr>
          <a:xfrm>
            <a:off x="2980944" y="2453640"/>
            <a:ext cx="448056" cy="301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03363AA-0471-44E6-9CFE-692C57A670D8}"/>
              </a:ext>
            </a:extLst>
          </p:cNvPr>
          <p:cNvSpPr/>
          <p:nvPr/>
        </p:nvSpPr>
        <p:spPr>
          <a:xfrm>
            <a:off x="3542919" y="2453640"/>
            <a:ext cx="448056" cy="301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6BFFFA7-474C-42CD-881E-FA0485BD8323}"/>
              </a:ext>
            </a:extLst>
          </p:cNvPr>
          <p:cNvSpPr/>
          <p:nvPr/>
        </p:nvSpPr>
        <p:spPr>
          <a:xfrm>
            <a:off x="4087368" y="2453640"/>
            <a:ext cx="448056" cy="301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A6402C3-BE2E-40DF-B95D-666F82F2A23F}"/>
              </a:ext>
            </a:extLst>
          </p:cNvPr>
          <p:cNvSpPr/>
          <p:nvPr/>
        </p:nvSpPr>
        <p:spPr>
          <a:xfrm>
            <a:off x="4631817" y="2451734"/>
            <a:ext cx="448056" cy="301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185B6D5-6C94-4CFB-8BDF-25280257B294}"/>
              </a:ext>
            </a:extLst>
          </p:cNvPr>
          <p:cNvSpPr/>
          <p:nvPr/>
        </p:nvSpPr>
        <p:spPr>
          <a:xfrm>
            <a:off x="5193792" y="2447922"/>
            <a:ext cx="448056" cy="301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114137C-948A-4580-9D82-588DB5093F8D}"/>
              </a:ext>
            </a:extLst>
          </p:cNvPr>
          <p:cNvSpPr/>
          <p:nvPr/>
        </p:nvSpPr>
        <p:spPr>
          <a:xfrm>
            <a:off x="2418969" y="2454396"/>
            <a:ext cx="448056" cy="301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98398F7-B4BF-40AF-98B7-77EAEE9C4F72}"/>
              </a:ext>
            </a:extLst>
          </p:cNvPr>
          <p:cNvCxnSpPr>
            <a:cxnSpLocks/>
          </p:cNvCxnSpPr>
          <p:nvPr/>
        </p:nvCxnSpPr>
        <p:spPr>
          <a:xfrm flipH="1">
            <a:off x="5410770" y="2756148"/>
            <a:ext cx="14097" cy="62522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8050CE6-500F-4EA3-A169-0E41B9E59566}"/>
              </a:ext>
            </a:extLst>
          </p:cNvPr>
          <p:cNvSpPr txBox="1"/>
          <p:nvPr/>
        </p:nvSpPr>
        <p:spPr>
          <a:xfrm>
            <a:off x="1078706" y="3068761"/>
            <a:ext cx="416661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Drophead</a:t>
            </a:r>
            <a:endParaRPr lang="en-SG" sz="6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0C06167-D8F7-489C-9ACB-86B365A735B3}"/>
              </a:ext>
            </a:extLst>
          </p:cNvPr>
          <p:cNvSpPr txBox="1"/>
          <p:nvPr/>
        </p:nvSpPr>
        <p:spPr>
          <a:xfrm>
            <a:off x="4806505" y="1826977"/>
            <a:ext cx="12226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Head</a:t>
            </a:r>
            <a:endParaRPr lang="en-SG" sz="28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BB98C07-75C8-4114-ABBA-6B2178109636}"/>
              </a:ext>
            </a:extLst>
          </p:cNvPr>
          <p:cNvCxnSpPr>
            <a:cxnSpLocks/>
          </p:cNvCxnSpPr>
          <p:nvPr/>
        </p:nvCxnSpPr>
        <p:spPr>
          <a:xfrm>
            <a:off x="5642611" y="2596509"/>
            <a:ext cx="675131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CAB7F00-F450-432D-A849-02FBE6F01E6D}"/>
              </a:ext>
            </a:extLst>
          </p:cNvPr>
          <p:cNvSpPr txBox="1"/>
          <p:nvPr/>
        </p:nvSpPr>
        <p:spPr>
          <a:xfrm>
            <a:off x="2642997" y="1807264"/>
            <a:ext cx="12226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Tail</a:t>
            </a:r>
            <a:endParaRPr lang="en-SG" sz="2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327822-8167-4C92-8586-845D8C75CD84}"/>
              </a:ext>
            </a:extLst>
          </p:cNvPr>
          <p:cNvSpPr txBox="1"/>
          <p:nvPr/>
        </p:nvSpPr>
        <p:spPr>
          <a:xfrm>
            <a:off x="5709574" y="3120686"/>
            <a:ext cx="316830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Why??</a:t>
            </a:r>
            <a:endParaRPr lang="en-SG" sz="6000" dirty="0"/>
          </a:p>
        </p:txBody>
      </p:sp>
    </p:spTree>
    <p:extLst>
      <p:ext uri="{BB962C8B-B14F-4D97-AF65-F5344CB8AC3E}">
        <p14:creationId xmlns:p14="http://schemas.microsoft.com/office/powerpoint/2010/main" val="4071276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3.08642E-6 L 0.0007 0.1975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987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1.48148E-6 L 0.06146 -1.48148E-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73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1.48148E-6 L 0.05955 -1.48148E-6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69" y="0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1.48148E-6 L 0.05955 -0.00062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69" y="-31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4.19753E-6 L 0.06145 -0.00061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73" y="-31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48148E-6 L 0.06146 -1.48148E-6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0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9" grpId="0" animBg="1"/>
      <p:bldP spid="21" grpId="0" animBg="1"/>
      <p:bldP spid="22" grpId="0" animBg="1"/>
      <p:bldP spid="23" grpId="0" animBg="1"/>
      <p:bldP spid="24" grpId="0"/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74F44-6AE5-4730-A491-A48BF244C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014" y="170705"/>
            <a:ext cx="8493972" cy="761984"/>
          </a:xfrm>
        </p:spPr>
        <p:txBody>
          <a:bodyPr>
            <a:noAutofit/>
          </a:bodyPr>
          <a:lstStyle/>
          <a:p>
            <a:pPr algn="ctr"/>
            <a:r>
              <a:rPr lang="en-SG" sz="4800" dirty="0"/>
              <a:t>Why is FIFO good?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E2CD93-D608-420F-A5B1-3C8FD4403806}"/>
              </a:ext>
            </a:extLst>
          </p:cNvPr>
          <p:cNvSpPr txBox="1"/>
          <p:nvPr/>
        </p:nvSpPr>
        <p:spPr>
          <a:xfrm>
            <a:off x="667512" y="1028238"/>
            <a:ext cx="797242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600" dirty="0"/>
              <a:t>Sharing delay “fairly” among competing flows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600" dirty="0"/>
              <a:t>Reducing delay during burstiness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600" dirty="0"/>
              <a:t>Scales well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600" dirty="0"/>
              <a:t>Easy to implement efficiently.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32B2704-E988-4D9E-83F6-3EDA0C36FBA6}"/>
              </a:ext>
            </a:extLst>
          </p:cNvPr>
          <p:cNvSpPr txBox="1">
            <a:spLocks/>
          </p:cNvSpPr>
          <p:nvPr/>
        </p:nvSpPr>
        <p:spPr>
          <a:xfrm>
            <a:off x="406738" y="3909310"/>
            <a:ext cx="8493972" cy="761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SG" sz="6000" dirty="0">
                <a:solidFill>
                  <a:srgbClr val="FF0000"/>
                </a:solidFill>
              </a:rPr>
              <a:t>Simple is good!</a:t>
            </a:r>
          </a:p>
        </p:txBody>
      </p:sp>
    </p:spTree>
    <p:extLst>
      <p:ext uri="{BB962C8B-B14F-4D97-AF65-F5344CB8AC3E}">
        <p14:creationId xmlns:p14="http://schemas.microsoft.com/office/powerpoint/2010/main" val="4001111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"/>
          <p:cNvSpPr txBox="1">
            <a:spLocks noGrp="1"/>
          </p:cNvSpPr>
          <p:nvPr>
            <p:ph type="ctrTitle"/>
          </p:nvPr>
        </p:nvSpPr>
        <p:spPr>
          <a:xfrm>
            <a:off x="311700" y="1852882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 sz="6000" b="1" dirty="0">
                <a:latin typeface="Arial"/>
                <a:ea typeface="Arial"/>
                <a:cs typeface="Arial"/>
                <a:sym typeface="Arial"/>
              </a:rPr>
              <a:t>Packet Loss Signals Congestion!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CA59E8-B990-4BB7-A789-CED5BD12A936}"/>
              </a:ext>
            </a:extLst>
          </p:cNvPr>
          <p:cNvSpPr txBox="1"/>
          <p:nvPr/>
        </p:nvSpPr>
        <p:spPr>
          <a:xfrm>
            <a:off x="900112" y="633482"/>
            <a:ext cx="734377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dirty="0"/>
              <a:t>Revisit assumption 1</a:t>
            </a:r>
            <a:r>
              <a:rPr lang="en-US" sz="5400" b="1" dirty="0">
                <a:latin typeface="Arial"/>
                <a:ea typeface="Arial"/>
                <a:cs typeface="Arial"/>
                <a:sym typeface="Arial"/>
              </a:rPr>
              <a:t>:</a:t>
            </a:r>
            <a:endParaRPr lang="en-SG" sz="5400" dirty="0"/>
          </a:p>
        </p:txBody>
      </p:sp>
    </p:spTree>
    <p:extLst>
      <p:ext uri="{BB962C8B-B14F-4D97-AF65-F5344CB8AC3E}">
        <p14:creationId xmlns:p14="http://schemas.microsoft.com/office/powerpoint/2010/main" val="36980998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"/>
          <p:cNvSpPr txBox="1">
            <a:spLocks noGrp="1"/>
          </p:cNvSpPr>
          <p:nvPr>
            <p:ph type="ctrTitle"/>
          </p:nvPr>
        </p:nvSpPr>
        <p:spPr>
          <a:xfrm>
            <a:off x="746400" y="1500072"/>
            <a:ext cx="7651200" cy="2143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 sz="6000" b="1" dirty="0"/>
              <a:t>Can we signal congestion w.o. packet losses?</a:t>
            </a:r>
            <a:endParaRPr lang="en-US" sz="6000" b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6987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74F44-6AE5-4730-A491-A48BF244C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014" y="170705"/>
            <a:ext cx="8493972" cy="761984"/>
          </a:xfrm>
        </p:spPr>
        <p:txBody>
          <a:bodyPr>
            <a:noAutofit/>
          </a:bodyPr>
          <a:lstStyle/>
          <a:p>
            <a:pPr algn="ctr"/>
            <a:r>
              <a:rPr lang="en-SG" sz="3600" dirty="0"/>
              <a:t>Explicit Congestion Notification (ECN)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E2CD93-D608-420F-A5B1-3C8FD4403806}"/>
              </a:ext>
            </a:extLst>
          </p:cNvPr>
          <p:cNvSpPr txBox="1"/>
          <p:nvPr/>
        </p:nvSpPr>
        <p:spPr>
          <a:xfrm>
            <a:off x="667512" y="1028238"/>
            <a:ext cx="7972425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800" dirty="0"/>
              <a:t>ECN uses last 2 bits in </a:t>
            </a:r>
            <a:r>
              <a:rPr lang="en-SG" sz="2800" dirty="0"/>
              <a:t>DiffServ field</a:t>
            </a:r>
            <a:r>
              <a:rPr lang="en-US" sz="2800" dirty="0"/>
              <a:t> of IP Header.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One is set by source to indicate that it is ECN capable. The other bit is set by routers to signal congestion.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The latter bit is echoed back by destination host.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TCP responds to ECN bit like dropped packet.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634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"/>
          <p:cNvSpPr txBox="1">
            <a:spLocks noGrp="1"/>
          </p:cNvSpPr>
          <p:nvPr>
            <p:ph type="ctrTitle"/>
          </p:nvPr>
        </p:nvSpPr>
        <p:spPr>
          <a:xfrm>
            <a:off x="746400" y="1500072"/>
            <a:ext cx="7651200" cy="2143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 sz="6000" b="1" dirty="0"/>
              <a:t>Supposedly some ~80% of servers are ECN-capable</a:t>
            </a:r>
            <a:endParaRPr lang="en-US" sz="6000" b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19</a:t>
            </a:fld>
            <a:endParaRPr lang="en-US"/>
          </a:p>
        </p:txBody>
      </p:sp>
      <p:sp>
        <p:nvSpPr>
          <p:cNvPr id="4" name="CustomShape 2">
            <a:extLst>
              <a:ext uri="{FF2B5EF4-FFF2-40B4-BE49-F238E27FC236}">
                <a16:creationId xmlns:a16="http://schemas.microsoft.com/office/drawing/2014/main" id="{B54A0787-F50E-44FB-B877-8B4F6692E0FF}"/>
              </a:ext>
            </a:extLst>
          </p:cNvPr>
          <p:cNvSpPr/>
          <p:nvPr/>
        </p:nvSpPr>
        <p:spPr>
          <a:xfrm>
            <a:off x="2441448" y="3728722"/>
            <a:ext cx="6424232" cy="8295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4800" b="0" strike="noStrike" spc="-1" dirty="0">
                <a:solidFill>
                  <a:srgbClr val="FF0000"/>
                </a:solidFill>
                <a:latin typeface="URWBookmanL-Ligh"/>
                <a:ea typeface="Arial"/>
              </a:rPr>
              <a:t>Apparently not popular</a:t>
            </a:r>
            <a:endParaRPr lang="en-IN" sz="4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54567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TextShape 1"/>
          <p:cNvSpPr txBox="1"/>
          <p:nvPr/>
        </p:nvSpPr>
        <p:spPr>
          <a:xfrm>
            <a:off x="325080" y="170640"/>
            <a:ext cx="8493480" cy="1301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5400" b="0" i="0" u="none" strike="noStrike" baseline="0" dirty="0">
                <a:latin typeface="URWBookmanL-Ligh"/>
              </a:rPr>
              <a:t>Quick Admin Notes</a:t>
            </a:r>
            <a:endParaRPr lang="en-IN" sz="5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8" name="TextShape 2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DA142693-940F-4E78-A3B7-E401451E0986}" type="slidenum">
              <a:rPr lang="en-US" sz="1000" b="0" strike="noStrike" spc="-1">
                <a:solidFill>
                  <a:srgbClr val="595959"/>
                </a:solidFill>
                <a:latin typeface="Arial"/>
                <a:ea typeface="Arial"/>
              </a:rPr>
              <a:t>2</a:t>
            </a:fld>
            <a:endParaRPr lang="en-IN" sz="1000" b="0" strike="noStrike" spc="-1">
              <a:latin typeface="Times New Roman"/>
            </a:endParaRPr>
          </a:p>
        </p:txBody>
      </p:sp>
      <p:sp>
        <p:nvSpPr>
          <p:cNvPr id="359" name="CustomShape 3"/>
          <p:cNvSpPr/>
          <p:nvPr/>
        </p:nvSpPr>
        <p:spPr>
          <a:xfrm>
            <a:off x="1015056" y="1021873"/>
            <a:ext cx="7776072" cy="39688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457200" indent="-456840">
              <a:buFont typeface="Arial"/>
              <a:buChar char="•"/>
            </a:pPr>
            <a:r>
              <a:rPr lang="en-US" sz="3600" spc="-1" dirty="0"/>
              <a:t>Won’t penalize stragglers</a:t>
            </a: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US" sz="3600" spc="-1" dirty="0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600" spc="-1" dirty="0">
                <a:latin typeface="Arial"/>
              </a:rPr>
              <a:t>Will release answers once everyone has submitted</a:t>
            </a: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600" spc="-1" dirty="0">
                <a:latin typeface="Arial"/>
              </a:rPr>
              <a:t>Don’t change Zoom username</a:t>
            </a: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600" spc="-1" dirty="0">
                <a:latin typeface="Arial"/>
              </a:rPr>
              <a:t>HW1 to be released this weekend</a:t>
            </a: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endParaRPr lang="en-US" sz="3600" spc="-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  <p:sp>
        <p:nvSpPr>
          <p:cNvPr id="6" name="TextShape 1">
            <a:extLst>
              <a:ext uri="{FF2B5EF4-FFF2-40B4-BE49-F238E27FC236}">
                <a16:creationId xmlns:a16="http://schemas.microsoft.com/office/drawing/2014/main" id="{EE506EE2-AFF3-4729-BEF7-D97DDD2211E9}"/>
              </a:ext>
            </a:extLst>
          </p:cNvPr>
          <p:cNvSpPr txBox="1"/>
          <p:nvPr/>
        </p:nvSpPr>
        <p:spPr>
          <a:xfrm>
            <a:off x="352872" y="3936585"/>
            <a:ext cx="8493480" cy="1301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8000" b="0" i="0" u="none" strike="noStrike" baseline="0" dirty="0">
                <a:latin typeface="URWBookmanL-Ligh"/>
              </a:rPr>
              <a:t>Questions?</a:t>
            </a:r>
            <a:endParaRPr lang="en-IN" sz="8000" b="0" strike="noStrike" spc="-1" dirty="0">
              <a:solidFill>
                <a:srgbClr val="0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F3B1C0-2FBC-49D5-AFCE-3CCD9BA28846}"/>
              </a:ext>
            </a:extLst>
          </p:cNvPr>
          <p:cNvSpPr txBox="1"/>
          <p:nvPr/>
        </p:nvSpPr>
        <p:spPr>
          <a:xfrm>
            <a:off x="2331720" y="1611192"/>
            <a:ext cx="55046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latin typeface="+mj-lt"/>
                <a:ea typeface="DengXia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…u</a:t>
            </a:r>
            <a:r>
              <a:rPr lang="en-US" sz="3600" dirty="0">
                <a:effectLst/>
                <a:latin typeface="+mj-lt"/>
                <a:ea typeface="DengXia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ntil this weekend</a:t>
            </a:r>
            <a:endParaRPr lang="en-US" sz="3600" spc="-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2247792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"/>
          <p:cNvSpPr txBox="1">
            <a:spLocks noGrp="1"/>
          </p:cNvSpPr>
          <p:nvPr>
            <p:ph type="ctrTitle"/>
          </p:nvPr>
        </p:nvSpPr>
        <p:spPr>
          <a:xfrm>
            <a:off x="760686" y="1910032"/>
            <a:ext cx="7622625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 sz="6000" b="1" dirty="0">
                <a:latin typeface="Arial"/>
                <a:ea typeface="Arial"/>
                <a:cs typeface="Arial"/>
                <a:sym typeface="Arial"/>
              </a:rPr>
              <a:t>Need to wait for buffer to overflow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20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CA59E8-B990-4BB7-A789-CED5BD12A936}"/>
              </a:ext>
            </a:extLst>
          </p:cNvPr>
          <p:cNvSpPr txBox="1"/>
          <p:nvPr/>
        </p:nvSpPr>
        <p:spPr>
          <a:xfrm>
            <a:off x="900112" y="633482"/>
            <a:ext cx="734377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dirty="0"/>
              <a:t>Revisit assumption 2</a:t>
            </a:r>
            <a:r>
              <a:rPr lang="en-US" sz="5400" b="1" dirty="0">
                <a:latin typeface="Arial"/>
                <a:ea typeface="Arial"/>
                <a:cs typeface="Arial"/>
                <a:sym typeface="Arial"/>
              </a:rPr>
              <a:t>:</a:t>
            </a:r>
            <a:endParaRPr lang="en-SG" sz="5400" dirty="0"/>
          </a:p>
        </p:txBody>
      </p:sp>
    </p:spTree>
    <p:extLst>
      <p:ext uri="{BB962C8B-B14F-4D97-AF65-F5344CB8AC3E}">
        <p14:creationId xmlns:p14="http://schemas.microsoft.com/office/powerpoint/2010/main" val="40656610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862" y="425392"/>
            <a:ext cx="8520120" cy="572400"/>
          </a:xfrm>
        </p:spPr>
        <p:txBody>
          <a:bodyPr>
            <a:noAutofit/>
          </a:bodyPr>
          <a:lstStyle/>
          <a:p>
            <a:pPr algn="ctr"/>
            <a:r>
              <a:rPr lang="en-SG" sz="4800" dirty="0"/>
              <a:t>Random Early Detection (RED)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/>
          </p:nvPr>
        </p:nvSpPr>
        <p:spPr>
          <a:xfrm>
            <a:off x="657224" y="1876378"/>
            <a:ext cx="8029395" cy="298296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3600" dirty="0">
                <a:solidFill>
                  <a:schemeClr val="tx1"/>
                </a:solidFill>
              </a:rPr>
              <a:t>Router knows when congestion is building up! </a:t>
            </a:r>
            <a:br>
              <a:rPr lang="en-US" sz="3600" dirty="0">
                <a:solidFill>
                  <a:schemeClr val="tx1"/>
                </a:solidFill>
              </a:rPr>
            </a:br>
            <a:endParaRPr lang="en-US" sz="3600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600" dirty="0">
                <a:latin typeface="Arial"/>
                <a:ea typeface="Arial"/>
                <a:cs typeface="Arial"/>
                <a:sym typeface="Arial"/>
              </a:rPr>
              <a:t>No need to wait for buffer to overflow before signalling congestion!</a:t>
            </a:r>
            <a:endParaRPr lang="en-US" sz="3600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sz="36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SG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294967295"/>
          </p:nvPr>
        </p:nvSpPr>
        <p:spPr>
          <a:xfrm>
            <a:off x="8594725" y="4662488"/>
            <a:ext cx="549275" cy="3937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21</a:t>
            </a:fld>
            <a:endParaRPr lang="en-US"/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5A135EBB-D20E-4051-9478-E0953E912B82}"/>
              </a:ext>
            </a:extLst>
          </p:cNvPr>
          <p:cNvSpPr/>
          <p:nvPr/>
        </p:nvSpPr>
        <p:spPr>
          <a:xfrm>
            <a:off x="657224" y="2538479"/>
            <a:ext cx="7852990" cy="5833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/>
            <a:r>
              <a:rPr lang="en-SG" sz="32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sz="3200" spc="-1" dirty="0"/>
              <a:t>propagation delay v queueing delay</a:t>
            </a:r>
            <a:endParaRPr lang="en-IN" sz="3200" b="0" strike="noStrike" spc="-1" dirty="0">
              <a:solidFill>
                <a:schemeClr val="tx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85066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862" y="425392"/>
            <a:ext cx="8520120" cy="572400"/>
          </a:xfrm>
        </p:spPr>
        <p:txBody>
          <a:bodyPr>
            <a:noAutofit/>
          </a:bodyPr>
          <a:lstStyle/>
          <a:p>
            <a:pPr algn="ctr"/>
            <a:r>
              <a:rPr lang="en-SG" sz="4800" dirty="0"/>
              <a:t>Implementation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/>
          </p:nvPr>
        </p:nvSpPr>
        <p:spPr>
          <a:xfrm>
            <a:off x="657224" y="1269144"/>
            <a:ext cx="8029395" cy="298296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3600" dirty="0">
                <a:solidFill>
                  <a:schemeClr val="tx1"/>
                </a:solidFill>
              </a:rPr>
              <a:t>Monitor average queue length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>
                <a:solidFill>
                  <a:schemeClr val="tx1"/>
                </a:solidFill>
              </a:rPr>
              <a:t>Use randomization to signal congestion</a:t>
            </a:r>
          </a:p>
          <a:p>
            <a:pPr marL="514350" indent="-514350">
              <a:buFont typeface="+mj-lt"/>
              <a:buAutoNum type="arabicPeriod"/>
            </a:pPr>
            <a:endParaRPr lang="en-US" sz="36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SG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294967295"/>
          </p:nvPr>
        </p:nvSpPr>
        <p:spPr>
          <a:xfrm>
            <a:off x="8594725" y="4662488"/>
            <a:ext cx="549275" cy="3937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22</a:t>
            </a:fld>
            <a:endParaRPr lang="en-US"/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AA80C896-CE98-4FB6-9E7A-7756767AED20}"/>
              </a:ext>
            </a:extLst>
          </p:cNvPr>
          <p:cNvSpPr/>
          <p:nvPr/>
        </p:nvSpPr>
        <p:spPr>
          <a:xfrm>
            <a:off x="741735" y="3044813"/>
            <a:ext cx="7852990" cy="8295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/>
            <a:r>
              <a:rPr lang="en-SG" sz="4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sz="4800" b="0" strike="noStrike" spc="-1" dirty="0">
                <a:solidFill>
                  <a:schemeClr val="tx1"/>
                </a:solidFill>
                <a:latin typeface="URWBookmanL-Ligh"/>
                <a:ea typeface="Arial"/>
              </a:rPr>
              <a:t>Can avoid synchronization!</a:t>
            </a:r>
            <a:endParaRPr lang="en-IN" sz="4800" b="0" strike="noStrike" spc="-1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3F8CDE73-23DC-41F7-B8E0-FF3D1D9251E1}"/>
              </a:ext>
            </a:extLst>
          </p:cNvPr>
          <p:cNvSpPr/>
          <p:nvPr/>
        </p:nvSpPr>
        <p:spPr>
          <a:xfrm>
            <a:off x="1795589" y="3874356"/>
            <a:ext cx="6799136" cy="8295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4800" b="0" strike="noStrike" spc="-1" dirty="0">
                <a:solidFill>
                  <a:srgbClr val="FF0000"/>
                </a:solidFill>
                <a:latin typeface="URWBookmanL-Ligh"/>
                <a:ea typeface="Arial"/>
              </a:rPr>
              <a:t>Can either mark or drop</a:t>
            </a:r>
            <a:endParaRPr lang="en-IN" sz="4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338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862" y="425392"/>
            <a:ext cx="8520120" cy="572400"/>
          </a:xfrm>
        </p:spPr>
        <p:txBody>
          <a:bodyPr>
            <a:noAutofit/>
          </a:bodyPr>
          <a:lstStyle/>
          <a:p>
            <a:pPr algn="ctr"/>
            <a:r>
              <a:rPr lang="en-SG" sz="4800" dirty="0"/>
              <a:t>DropTail/DropHead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294967295"/>
          </p:nvPr>
        </p:nvSpPr>
        <p:spPr>
          <a:xfrm>
            <a:off x="8594725" y="4662488"/>
            <a:ext cx="549275" cy="3937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23</a:t>
            </a:fld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D8838B8-6697-4C5B-B38D-2F90014EB796}"/>
              </a:ext>
            </a:extLst>
          </p:cNvPr>
          <p:cNvCxnSpPr/>
          <p:nvPr/>
        </p:nvCxnSpPr>
        <p:spPr>
          <a:xfrm flipV="1">
            <a:off x="2645943" y="1680565"/>
            <a:ext cx="0" cy="2578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EB85EBF-F1FB-4C01-8F0F-22D4C03EFA22}"/>
              </a:ext>
            </a:extLst>
          </p:cNvPr>
          <p:cNvCxnSpPr>
            <a:cxnSpLocks/>
          </p:cNvCxnSpPr>
          <p:nvPr/>
        </p:nvCxnSpPr>
        <p:spPr>
          <a:xfrm>
            <a:off x="2645943" y="4259174"/>
            <a:ext cx="40200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FE0DB6A-3CB1-481A-B504-3BF3FF7BEB06}"/>
              </a:ext>
            </a:extLst>
          </p:cNvPr>
          <p:cNvSpPr txBox="1"/>
          <p:nvPr/>
        </p:nvSpPr>
        <p:spPr>
          <a:xfrm>
            <a:off x="6665976" y="4028341"/>
            <a:ext cx="1332416" cy="83099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Average</a:t>
            </a:r>
            <a:br>
              <a:rPr lang="en-US" sz="2400" dirty="0"/>
            </a:br>
            <a:r>
              <a:rPr lang="en-US" sz="2400" dirty="0"/>
              <a:t>queue</a:t>
            </a:r>
            <a:endParaRPr lang="en-SG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157E28-3213-44F1-A44D-E025FF67CB97}"/>
              </a:ext>
            </a:extLst>
          </p:cNvPr>
          <p:cNvSpPr txBox="1"/>
          <p:nvPr/>
        </p:nvSpPr>
        <p:spPr>
          <a:xfrm>
            <a:off x="1023383" y="1163039"/>
            <a:ext cx="1622560" cy="83099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pPr algn="r"/>
            <a:r>
              <a:rPr lang="en-US" sz="2400" dirty="0"/>
              <a:t>Drop</a:t>
            </a:r>
            <a:br>
              <a:rPr lang="en-US" sz="2400" dirty="0"/>
            </a:br>
            <a:r>
              <a:rPr lang="en-US" sz="2400" dirty="0"/>
              <a:t>probability</a:t>
            </a:r>
            <a:endParaRPr lang="en-SG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4E131F1-BC5D-407C-A9DB-5D7E1A664C6A}"/>
              </a:ext>
            </a:extLst>
          </p:cNvPr>
          <p:cNvSpPr txBox="1"/>
          <p:nvPr/>
        </p:nvSpPr>
        <p:spPr>
          <a:xfrm>
            <a:off x="5509578" y="4280211"/>
            <a:ext cx="811441" cy="461665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Q</a:t>
            </a:r>
            <a:r>
              <a:rPr lang="en-US" sz="2400" baseline="-25000" dirty="0"/>
              <a:t>max</a:t>
            </a:r>
            <a:endParaRPr lang="en-SG" sz="2400" baseline="-2500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54322B4-11C3-4710-BF03-9A813E7C06F7}"/>
              </a:ext>
            </a:extLst>
          </p:cNvPr>
          <p:cNvCxnSpPr>
            <a:cxnSpLocks/>
          </p:cNvCxnSpPr>
          <p:nvPr/>
        </p:nvCxnSpPr>
        <p:spPr>
          <a:xfrm flipV="1">
            <a:off x="5907024" y="4127193"/>
            <a:ext cx="0" cy="316646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56814D7-0CFB-443F-AA85-9BB6F4F82510}"/>
              </a:ext>
            </a:extLst>
          </p:cNvPr>
          <p:cNvSpPr txBox="1"/>
          <p:nvPr/>
        </p:nvSpPr>
        <p:spPr>
          <a:xfrm>
            <a:off x="2131432" y="2074950"/>
            <a:ext cx="356188" cy="461665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  <a:endParaRPr lang="en-SG" sz="2400" baseline="-25000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C49A917-BBD3-4B78-B6E2-0E2EF84F1F2A}"/>
              </a:ext>
            </a:extLst>
          </p:cNvPr>
          <p:cNvCxnSpPr>
            <a:cxnSpLocks/>
          </p:cNvCxnSpPr>
          <p:nvPr/>
        </p:nvCxnSpPr>
        <p:spPr>
          <a:xfrm rot="5400000" flipV="1">
            <a:off x="2645943" y="2147460"/>
            <a:ext cx="0" cy="316646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F05F181-0254-4FFE-A696-9814E85865FB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2645943" y="4259173"/>
            <a:ext cx="3269356" cy="210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1D9ABB3-59E0-449D-9164-5244C266E809}"/>
              </a:ext>
            </a:extLst>
          </p:cNvPr>
          <p:cNvCxnSpPr>
            <a:cxnSpLocks/>
          </p:cNvCxnSpPr>
          <p:nvPr/>
        </p:nvCxnSpPr>
        <p:spPr>
          <a:xfrm>
            <a:off x="5907024" y="2258233"/>
            <a:ext cx="88807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DF17F0F-50F1-4A77-B720-EFF87E75C2BE}"/>
              </a:ext>
            </a:extLst>
          </p:cNvPr>
          <p:cNvCxnSpPr>
            <a:cxnSpLocks/>
          </p:cNvCxnSpPr>
          <p:nvPr/>
        </p:nvCxnSpPr>
        <p:spPr>
          <a:xfrm flipH="1">
            <a:off x="5907024" y="2258233"/>
            <a:ext cx="8274" cy="1990422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33A30E1-7FDC-4DA3-BF79-F07E550EFE66}"/>
              </a:ext>
            </a:extLst>
          </p:cNvPr>
          <p:cNvCxnSpPr>
            <a:cxnSpLocks/>
          </p:cNvCxnSpPr>
          <p:nvPr/>
        </p:nvCxnSpPr>
        <p:spPr>
          <a:xfrm flipH="1">
            <a:off x="2705755" y="2258233"/>
            <a:ext cx="3338429" cy="47549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F5E2A9B-465B-4650-9370-CB8B1BB90313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5915299" y="2237197"/>
            <a:ext cx="0" cy="20430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6968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862" y="425392"/>
            <a:ext cx="8520120" cy="572400"/>
          </a:xfrm>
        </p:spPr>
        <p:txBody>
          <a:bodyPr>
            <a:noAutofit/>
          </a:bodyPr>
          <a:lstStyle/>
          <a:p>
            <a:pPr algn="ctr"/>
            <a:r>
              <a:rPr lang="en-SG" sz="4800" dirty="0"/>
              <a:t>RED Implementation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294967295"/>
          </p:nvPr>
        </p:nvSpPr>
        <p:spPr>
          <a:xfrm>
            <a:off x="8594725" y="4662488"/>
            <a:ext cx="549275" cy="3937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24</a:t>
            </a:fld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D8838B8-6697-4C5B-B38D-2F90014EB796}"/>
              </a:ext>
            </a:extLst>
          </p:cNvPr>
          <p:cNvCxnSpPr/>
          <p:nvPr/>
        </p:nvCxnSpPr>
        <p:spPr>
          <a:xfrm flipV="1">
            <a:off x="2645943" y="1680565"/>
            <a:ext cx="0" cy="2578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EB85EBF-F1FB-4C01-8F0F-22D4C03EFA22}"/>
              </a:ext>
            </a:extLst>
          </p:cNvPr>
          <p:cNvCxnSpPr>
            <a:cxnSpLocks/>
          </p:cNvCxnSpPr>
          <p:nvPr/>
        </p:nvCxnSpPr>
        <p:spPr>
          <a:xfrm>
            <a:off x="2645943" y="4259174"/>
            <a:ext cx="40200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FE0DB6A-3CB1-481A-B504-3BF3FF7BEB06}"/>
              </a:ext>
            </a:extLst>
          </p:cNvPr>
          <p:cNvSpPr txBox="1"/>
          <p:nvPr/>
        </p:nvSpPr>
        <p:spPr>
          <a:xfrm>
            <a:off x="6665976" y="4028341"/>
            <a:ext cx="1332416" cy="83099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Average</a:t>
            </a:r>
            <a:br>
              <a:rPr lang="en-US" sz="2400" dirty="0"/>
            </a:br>
            <a:r>
              <a:rPr lang="en-US" sz="2400" dirty="0"/>
              <a:t>queue</a:t>
            </a:r>
            <a:endParaRPr lang="en-SG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157E28-3213-44F1-A44D-E025FF67CB97}"/>
              </a:ext>
            </a:extLst>
          </p:cNvPr>
          <p:cNvSpPr txBox="1"/>
          <p:nvPr/>
        </p:nvSpPr>
        <p:spPr>
          <a:xfrm>
            <a:off x="1023383" y="1163039"/>
            <a:ext cx="1622560" cy="83099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pPr algn="r"/>
            <a:r>
              <a:rPr lang="en-US" sz="2400" dirty="0"/>
              <a:t>Mark/drop</a:t>
            </a:r>
            <a:br>
              <a:rPr lang="en-US" sz="2400" dirty="0"/>
            </a:br>
            <a:r>
              <a:rPr lang="en-US" sz="2400" dirty="0"/>
              <a:t>probability</a:t>
            </a:r>
            <a:endParaRPr lang="en-SG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4E131F1-BC5D-407C-A9DB-5D7E1A664C6A}"/>
              </a:ext>
            </a:extLst>
          </p:cNvPr>
          <p:cNvSpPr txBox="1"/>
          <p:nvPr/>
        </p:nvSpPr>
        <p:spPr>
          <a:xfrm>
            <a:off x="5509578" y="4280211"/>
            <a:ext cx="811441" cy="461665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Q</a:t>
            </a:r>
            <a:r>
              <a:rPr lang="en-US" sz="2400" baseline="-25000" dirty="0"/>
              <a:t>max</a:t>
            </a:r>
            <a:endParaRPr lang="en-SG" sz="2400" baseline="-2500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54322B4-11C3-4710-BF03-9A813E7C06F7}"/>
              </a:ext>
            </a:extLst>
          </p:cNvPr>
          <p:cNvCxnSpPr>
            <a:cxnSpLocks/>
          </p:cNvCxnSpPr>
          <p:nvPr/>
        </p:nvCxnSpPr>
        <p:spPr>
          <a:xfrm flipV="1">
            <a:off x="5907024" y="4127193"/>
            <a:ext cx="0" cy="316646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85B58F4-885D-4A8D-98F6-C6A55FDDF706}"/>
              </a:ext>
            </a:extLst>
          </p:cNvPr>
          <p:cNvSpPr txBox="1"/>
          <p:nvPr/>
        </p:nvSpPr>
        <p:spPr>
          <a:xfrm>
            <a:off x="4589471" y="4344987"/>
            <a:ext cx="938077" cy="461665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max</a:t>
            </a:r>
            <a:r>
              <a:rPr lang="en-US" sz="2400" baseline="-25000" dirty="0"/>
              <a:t>th</a:t>
            </a:r>
            <a:endParaRPr lang="en-SG" sz="2400" baseline="-25000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9835670-7912-43DA-A089-2E9BDFDBB71B}"/>
              </a:ext>
            </a:extLst>
          </p:cNvPr>
          <p:cNvCxnSpPr>
            <a:cxnSpLocks/>
          </p:cNvCxnSpPr>
          <p:nvPr/>
        </p:nvCxnSpPr>
        <p:spPr>
          <a:xfrm flipV="1">
            <a:off x="5027227" y="4139456"/>
            <a:ext cx="0" cy="316646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261F223-F455-4CE7-8E83-F70D2F7A2365}"/>
              </a:ext>
            </a:extLst>
          </p:cNvPr>
          <p:cNvSpPr txBox="1"/>
          <p:nvPr/>
        </p:nvSpPr>
        <p:spPr>
          <a:xfrm>
            <a:off x="3669684" y="4340687"/>
            <a:ext cx="853119" cy="461665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min</a:t>
            </a:r>
            <a:r>
              <a:rPr lang="en-US" sz="2400" baseline="-25000" dirty="0"/>
              <a:t>th</a:t>
            </a:r>
            <a:endParaRPr lang="en-SG" sz="2400" baseline="-25000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DEF5441-C2C4-4D35-A1CF-F8F57BE506EA}"/>
              </a:ext>
            </a:extLst>
          </p:cNvPr>
          <p:cNvCxnSpPr>
            <a:cxnSpLocks/>
          </p:cNvCxnSpPr>
          <p:nvPr/>
        </p:nvCxnSpPr>
        <p:spPr>
          <a:xfrm flipV="1">
            <a:off x="4044556" y="4122893"/>
            <a:ext cx="0" cy="316646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54C78B4-4BC9-43E8-B2C3-D946F4A97A4C}"/>
              </a:ext>
            </a:extLst>
          </p:cNvPr>
          <p:cNvSpPr txBox="1"/>
          <p:nvPr/>
        </p:nvSpPr>
        <p:spPr>
          <a:xfrm>
            <a:off x="1765574" y="2877749"/>
            <a:ext cx="880369" cy="461665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max</a:t>
            </a:r>
            <a:r>
              <a:rPr lang="en-US" sz="2400" baseline="-25000" dirty="0"/>
              <a:t>p</a:t>
            </a:r>
            <a:endParaRPr lang="en-SG" sz="2400" baseline="-25000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FDF1FD3-6415-499F-99D8-62C1D9E42B43}"/>
              </a:ext>
            </a:extLst>
          </p:cNvPr>
          <p:cNvCxnSpPr>
            <a:cxnSpLocks/>
          </p:cNvCxnSpPr>
          <p:nvPr/>
        </p:nvCxnSpPr>
        <p:spPr>
          <a:xfrm rot="5400000" flipV="1">
            <a:off x="2645943" y="2950668"/>
            <a:ext cx="0" cy="316646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56814D7-0CFB-443F-AA85-9BB6F4F82510}"/>
              </a:ext>
            </a:extLst>
          </p:cNvPr>
          <p:cNvSpPr txBox="1"/>
          <p:nvPr/>
        </p:nvSpPr>
        <p:spPr>
          <a:xfrm>
            <a:off x="2131432" y="2074950"/>
            <a:ext cx="356188" cy="461665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  <a:endParaRPr lang="en-SG" sz="2400" baseline="-25000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C49A917-BBD3-4B78-B6E2-0E2EF84F1F2A}"/>
              </a:ext>
            </a:extLst>
          </p:cNvPr>
          <p:cNvCxnSpPr>
            <a:cxnSpLocks/>
          </p:cNvCxnSpPr>
          <p:nvPr/>
        </p:nvCxnSpPr>
        <p:spPr>
          <a:xfrm rot="5400000" flipV="1">
            <a:off x="2645943" y="2147460"/>
            <a:ext cx="0" cy="316646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F05F181-0254-4FFE-A696-9814E85865FB}"/>
              </a:ext>
            </a:extLst>
          </p:cNvPr>
          <p:cNvCxnSpPr/>
          <p:nvPr/>
        </p:nvCxnSpPr>
        <p:spPr>
          <a:xfrm>
            <a:off x="2645943" y="4259173"/>
            <a:ext cx="139861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1D9ABB3-59E0-449D-9164-5244C266E809}"/>
              </a:ext>
            </a:extLst>
          </p:cNvPr>
          <p:cNvCxnSpPr>
            <a:cxnSpLocks/>
          </p:cNvCxnSpPr>
          <p:nvPr/>
        </p:nvCxnSpPr>
        <p:spPr>
          <a:xfrm>
            <a:off x="5027227" y="2279267"/>
            <a:ext cx="88807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DF17F0F-50F1-4A77-B720-EFF87E75C2BE}"/>
              </a:ext>
            </a:extLst>
          </p:cNvPr>
          <p:cNvCxnSpPr>
            <a:cxnSpLocks/>
          </p:cNvCxnSpPr>
          <p:nvPr/>
        </p:nvCxnSpPr>
        <p:spPr>
          <a:xfrm flipH="1">
            <a:off x="5907024" y="2258233"/>
            <a:ext cx="8274" cy="1990422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EFC2708-BE10-4C66-A68E-577130354948}"/>
              </a:ext>
            </a:extLst>
          </p:cNvPr>
          <p:cNvCxnSpPr>
            <a:cxnSpLocks/>
          </p:cNvCxnSpPr>
          <p:nvPr/>
        </p:nvCxnSpPr>
        <p:spPr>
          <a:xfrm flipH="1">
            <a:off x="2674473" y="3099861"/>
            <a:ext cx="23527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BC490B0-4DEA-4EC3-9401-F26A2B782E73}"/>
              </a:ext>
            </a:extLst>
          </p:cNvPr>
          <p:cNvCxnSpPr>
            <a:cxnSpLocks/>
          </p:cNvCxnSpPr>
          <p:nvPr/>
        </p:nvCxnSpPr>
        <p:spPr>
          <a:xfrm flipH="1">
            <a:off x="5018952" y="2332306"/>
            <a:ext cx="8274" cy="1990422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8C00ED5-6229-47C1-A773-0CC9EB6C941E}"/>
              </a:ext>
            </a:extLst>
          </p:cNvPr>
          <p:cNvCxnSpPr>
            <a:cxnSpLocks/>
          </p:cNvCxnSpPr>
          <p:nvPr/>
        </p:nvCxnSpPr>
        <p:spPr>
          <a:xfrm flipV="1">
            <a:off x="4044556" y="3099860"/>
            <a:ext cx="982670" cy="115405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33A30E1-7FDC-4DA3-BF79-F07E550EFE66}"/>
              </a:ext>
            </a:extLst>
          </p:cNvPr>
          <p:cNvCxnSpPr>
            <a:cxnSpLocks/>
          </p:cNvCxnSpPr>
          <p:nvPr/>
        </p:nvCxnSpPr>
        <p:spPr>
          <a:xfrm flipH="1">
            <a:off x="2705755" y="2305782"/>
            <a:ext cx="23527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38081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862" y="425392"/>
            <a:ext cx="8520120" cy="572400"/>
          </a:xfrm>
        </p:spPr>
        <p:txBody>
          <a:bodyPr>
            <a:noAutofit/>
          </a:bodyPr>
          <a:lstStyle/>
          <a:p>
            <a:pPr algn="ctr"/>
            <a:r>
              <a:rPr lang="en-SG" sz="4800" dirty="0"/>
              <a:t>Tracking average queue length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294967295"/>
          </p:nvPr>
        </p:nvSpPr>
        <p:spPr>
          <a:xfrm>
            <a:off x="8594725" y="4662488"/>
            <a:ext cx="549275" cy="3937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25</a:t>
            </a:fld>
            <a:endParaRPr lang="en-US"/>
          </a:p>
        </p:txBody>
      </p:sp>
      <p:pic>
        <p:nvPicPr>
          <p:cNvPr id="10" name="Picture 9" descr="Text&#10;&#10;Description automatically generated with medium confidence">
            <a:extLst>
              <a:ext uri="{FF2B5EF4-FFF2-40B4-BE49-F238E27FC236}">
                <a16:creationId xmlns:a16="http://schemas.microsoft.com/office/drawing/2014/main" id="{40052BCA-F74A-4E1D-8244-9AB51A1AEA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870" y="1894443"/>
            <a:ext cx="8305800" cy="1428750"/>
          </a:xfrm>
          <a:prstGeom prst="rect">
            <a:avLst/>
          </a:prstGeom>
        </p:spPr>
      </p:pic>
      <p:sp>
        <p:nvSpPr>
          <p:cNvPr id="11" name="CustomShape 2">
            <a:extLst>
              <a:ext uri="{FF2B5EF4-FFF2-40B4-BE49-F238E27FC236}">
                <a16:creationId xmlns:a16="http://schemas.microsoft.com/office/drawing/2014/main" id="{C13693E0-9226-44D5-8EDB-71A8DAA35DA7}"/>
              </a:ext>
            </a:extLst>
          </p:cNvPr>
          <p:cNvSpPr/>
          <p:nvPr/>
        </p:nvSpPr>
        <p:spPr>
          <a:xfrm>
            <a:off x="645505" y="3094282"/>
            <a:ext cx="7852990" cy="15682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/>
            <a:r>
              <a:rPr lang="en-US" sz="4800" b="0" strike="noStrike" spc="-1" dirty="0">
                <a:solidFill>
                  <a:schemeClr val="tx1"/>
                </a:solidFill>
                <a:latin typeface="URWBookmanL-Ligh"/>
                <a:ea typeface="Arial"/>
              </a:rPr>
              <a:t>Exponentially weighted moving average (EWMA)</a:t>
            </a:r>
            <a:endParaRPr lang="en-IN" sz="4800" b="0" strike="noStrike" spc="-1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12" name="CustomShape 2">
            <a:extLst>
              <a:ext uri="{FF2B5EF4-FFF2-40B4-BE49-F238E27FC236}">
                <a16:creationId xmlns:a16="http://schemas.microsoft.com/office/drawing/2014/main" id="{9D5B502C-36FB-4445-A416-732A9415B1A2}"/>
              </a:ext>
            </a:extLst>
          </p:cNvPr>
          <p:cNvSpPr/>
          <p:nvPr/>
        </p:nvSpPr>
        <p:spPr>
          <a:xfrm>
            <a:off x="4475770" y="1165606"/>
            <a:ext cx="2072323" cy="8295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4800" b="0" strike="noStrike" spc="-1" dirty="0">
                <a:solidFill>
                  <a:srgbClr val="FF0000"/>
                </a:solidFill>
                <a:latin typeface="URWBookmanL-Ligh"/>
                <a:ea typeface="Arial"/>
              </a:rPr>
              <a:t>history</a:t>
            </a:r>
            <a:endParaRPr lang="en-IN" sz="4800" b="0" strike="noStrike" spc="-1" dirty="0">
              <a:latin typeface="Arial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5E0AB4D-8261-4DAA-82EF-98E620C664A0}"/>
              </a:ext>
            </a:extLst>
          </p:cNvPr>
          <p:cNvCxnSpPr/>
          <p:nvPr/>
        </p:nvCxnSpPr>
        <p:spPr>
          <a:xfrm>
            <a:off x="5511931" y="1831700"/>
            <a:ext cx="0" cy="4834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CustomShape 2">
            <a:extLst>
              <a:ext uri="{FF2B5EF4-FFF2-40B4-BE49-F238E27FC236}">
                <a16:creationId xmlns:a16="http://schemas.microsoft.com/office/drawing/2014/main" id="{8218F1C7-E3CE-41B5-A0FC-D92DB013E093}"/>
              </a:ext>
            </a:extLst>
          </p:cNvPr>
          <p:cNvSpPr/>
          <p:nvPr/>
        </p:nvSpPr>
        <p:spPr>
          <a:xfrm>
            <a:off x="7045234" y="1176857"/>
            <a:ext cx="2002536" cy="8295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4800" b="0" strike="noStrike" spc="-1" dirty="0">
                <a:solidFill>
                  <a:srgbClr val="FF0000"/>
                </a:solidFill>
                <a:latin typeface="URWBookmanL-Ligh"/>
                <a:ea typeface="Arial"/>
              </a:rPr>
              <a:t>instant</a:t>
            </a:r>
            <a:endParaRPr lang="en-IN" sz="4800" b="0" strike="noStrike" spc="-1" dirty="0">
              <a:latin typeface="Arial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4AC5FD1-9EF6-4526-B791-E23B6BF9231C}"/>
              </a:ext>
            </a:extLst>
          </p:cNvPr>
          <p:cNvCxnSpPr/>
          <p:nvPr/>
        </p:nvCxnSpPr>
        <p:spPr>
          <a:xfrm>
            <a:off x="8011608" y="1842951"/>
            <a:ext cx="0" cy="4834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0249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"/>
          <p:cNvSpPr txBox="1">
            <a:spLocks noGrp="1"/>
          </p:cNvSpPr>
          <p:nvPr>
            <p:ph type="ctrTitle"/>
          </p:nvPr>
        </p:nvSpPr>
        <p:spPr>
          <a:xfrm>
            <a:off x="760686" y="1910032"/>
            <a:ext cx="7622625" cy="1886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 sz="5400" b="1" dirty="0">
                <a:latin typeface="Arial"/>
                <a:ea typeface="Arial"/>
                <a:cs typeface="Arial"/>
                <a:sym typeface="Arial"/>
              </a:rPr>
              <a:t>Implementation at line rates is difficult?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26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CA59E8-B990-4BB7-A789-CED5BD12A936}"/>
              </a:ext>
            </a:extLst>
          </p:cNvPr>
          <p:cNvSpPr txBox="1"/>
          <p:nvPr/>
        </p:nvSpPr>
        <p:spPr>
          <a:xfrm>
            <a:off x="849833" y="765369"/>
            <a:ext cx="762262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1" dirty="0"/>
              <a:t>Why is RED not popular?</a:t>
            </a:r>
            <a:endParaRPr lang="en-SG" sz="4800" dirty="0"/>
          </a:p>
        </p:txBody>
      </p:sp>
    </p:spTree>
    <p:extLst>
      <p:ext uri="{BB962C8B-B14F-4D97-AF65-F5344CB8AC3E}">
        <p14:creationId xmlns:p14="http://schemas.microsoft.com/office/powerpoint/2010/main" val="18288331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CF801-5A45-4640-8CAE-C1579143C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340" y="371268"/>
            <a:ext cx="8520120" cy="572400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4000" b="0" strike="noStrike" spc="-1" dirty="0">
                <a:solidFill>
                  <a:srgbClr val="000000"/>
                </a:solidFill>
                <a:latin typeface="URWBookmanL-Ligh"/>
                <a:ea typeface="Arial"/>
              </a:rPr>
              <a:t>AIMD </a:t>
            </a:r>
            <a:r>
              <a:rPr lang="en-US" sz="4000" b="1" strike="noStrike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cwnd</a:t>
            </a:r>
            <a:r>
              <a:rPr lang="en-US" sz="4000" b="0" strike="noStrike" spc="-1" dirty="0">
                <a:solidFill>
                  <a:srgbClr val="000000"/>
                </a:solidFill>
                <a:latin typeface="URWBookmanL-Ligh"/>
                <a:ea typeface="Arial"/>
              </a:rPr>
              <a:t>-based congestion control</a:t>
            </a:r>
            <a:endParaRPr lang="en-IN" sz="4000" b="0" strike="noStrike" spc="-1" dirty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5B02270-F224-43B3-B001-58E80C803F4D}"/>
              </a:ext>
            </a:extLst>
          </p:cNvPr>
          <p:cNvCxnSpPr/>
          <p:nvPr/>
        </p:nvCxnSpPr>
        <p:spPr>
          <a:xfrm flipV="1">
            <a:off x="1161288" y="1627632"/>
            <a:ext cx="0" cy="2578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85F20B2-CC2A-47FA-8922-09A0E3427420}"/>
              </a:ext>
            </a:extLst>
          </p:cNvPr>
          <p:cNvCxnSpPr/>
          <p:nvPr/>
        </p:nvCxnSpPr>
        <p:spPr>
          <a:xfrm>
            <a:off x="1152144" y="4206240"/>
            <a:ext cx="66202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96E879D-EF98-4500-9E53-CE063F678626}"/>
              </a:ext>
            </a:extLst>
          </p:cNvPr>
          <p:cNvSpPr txBox="1"/>
          <p:nvPr/>
        </p:nvSpPr>
        <p:spPr>
          <a:xfrm>
            <a:off x="7187184" y="3744575"/>
            <a:ext cx="869149" cy="461665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Time</a:t>
            </a:r>
            <a:endParaRPr lang="en-SG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122550-9A18-4F74-973E-15ACB4BD1E2C}"/>
              </a:ext>
            </a:extLst>
          </p:cNvPr>
          <p:cNvSpPr txBox="1"/>
          <p:nvPr/>
        </p:nvSpPr>
        <p:spPr>
          <a:xfrm>
            <a:off x="434340" y="1165967"/>
            <a:ext cx="14356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spc="-1" dirty="0">
                <a:latin typeface="Courier New" panose="02070309020205020404" pitchFamily="49" charset="0"/>
                <a:cs typeface="Courier New" panose="02070309020205020404" pitchFamily="49" charset="0"/>
              </a:rPr>
              <a:t>cwnd</a:t>
            </a:r>
            <a:endParaRPr lang="en-SG" sz="2400" dirty="0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ACB45896-40D1-427E-A365-65643AB7AB8C}"/>
              </a:ext>
            </a:extLst>
          </p:cNvPr>
          <p:cNvSpPr/>
          <p:nvPr/>
        </p:nvSpPr>
        <p:spPr>
          <a:xfrm rot="5754135">
            <a:off x="-934579" y="-240598"/>
            <a:ext cx="4771768" cy="4126660"/>
          </a:xfrm>
          <a:prstGeom prst="arc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C2FD0B0-3F98-4C7D-B9E4-EEE02171344D}"/>
              </a:ext>
            </a:extLst>
          </p:cNvPr>
          <p:cNvCxnSpPr>
            <a:stCxn id="11" idx="0"/>
          </p:cNvCxnSpPr>
          <p:nvPr/>
        </p:nvCxnSpPr>
        <p:spPr>
          <a:xfrm>
            <a:off x="3503697" y="2034908"/>
            <a:ext cx="7599" cy="125693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9E8F5A1-02AC-434F-B424-9381F3586E5D}"/>
              </a:ext>
            </a:extLst>
          </p:cNvPr>
          <p:cNvCxnSpPr/>
          <p:nvPr/>
        </p:nvCxnSpPr>
        <p:spPr>
          <a:xfrm flipV="1">
            <a:off x="3529584" y="1396799"/>
            <a:ext cx="1636776" cy="188589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F6EF7A6-2A16-4B43-9453-952CA2C2661F}"/>
              </a:ext>
            </a:extLst>
          </p:cNvPr>
          <p:cNvCxnSpPr/>
          <p:nvPr/>
        </p:nvCxnSpPr>
        <p:spPr>
          <a:xfrm>
            <a:off x="5175504" y="1396799"/>
            <a:ext cx="0" cy="152013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B1C8395-44C9-416C-804B-191337AE25BF}"/>
              </a:ext>
            </a:extLst>
          </p:cNvPr>
          <p:cNvCxnSpPr>
            <a:cxnSpLocks/>
          </p:cNvCxnSpPr>
          <p:nvPr/>
        </p:nvCxnSpPr>
        <p:spPr>
          <a:xfrm flipV="1">
            <a:off x="5161790" y="2074939"/>
            <a:ext cx="717801" cy="82831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02D0C5E-9863-41CE-80BB-86D099BC99E8}"/>
              </a:ext>
            </a:extLst>
          </p:cNvPr>
          <p:cNvCxnSpPr>
            <a:cxnSpLocks/>
          </p:cNvCxnSpPr>
          <p:nvPr/>
        </p:nvCxnSpPr>
        <p:spPr>
          <a:xfrm>
            <a:off x="5879591" y="2074939"/>
            <a:ext cx="0" cy="121690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475F881-995F-4214-900E-282BF7B00C18}"/>
              </a:ext>
            </a:extLst>
          </p:cNvPr>
          <p:cNvCxnSpPr/>
          <p:nvPr/>
        </p:nvCxnSpPr>
        <p:spPr>
          <a:xfrm flipV="1">
            <a:off x="5879591" y="1417373"/>
            <a:ext cx="1636776" cy="188589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E4BA40D-F3FF-4F40-AD1A-F71FA7B49DC0}"/>
              </a:ext>
            </a:extLst>
          </p:cNvPr>
          <p:cNvGrpSpPr/>
          <p:nvPr/>
        </p:nvGrpSpPr>
        <p:grpSpPr>
          <a:xfrm>
            <a:off x="1161288" y="3410712"/>
            <a:ext cx="2368296" cy="1255717"/>
            <a:chOff x="1161288" y="3410712"/>
            <a:chExt cx="2368296" cy="125571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91EDF4A-8776-4C5A-A641-75D7D5418F55}"/>
                </a:ext>
              </a:extLst>
            </p:cNvPr>
            <p:cNvCxnSpPr/>
            <p:nvPr/>
          </p:nvCxnSpPr>
          <p:spPr>
            <a:xfrm>
              <a:off x="3529584" y="3410712"/>
              <a:ext cx="0" cy="1216152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7E4FB18-5913-4526-A358-B066F00066BB}"/>
                </a:ext>
              </a:extLst>
            </p:cNvPr>
            <p:cNvCxnSpPr/>
            <p:nvPr/>
          </p:nvCxnSpPr>
          <p:spPr>
            <a:xfrm>
              <a:off x="1161288" y="3421380"/>
              <a:ext cx="0" cy="1216152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5E22FFB-6FBD-4055-8200-55BEA660C549}"/>
                </a:ext>
              </a:extLst>
            </p:cNvPr>
            <p:cNvSpPr txBox="1"/>
            <p:nvPr/>
          </p:nvSpPr>
          <p:spPr>
            <a:xfrm>
              <a:off x="1587012" y="4204764"/>
              <a:ext cx="1535998" cy="461665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Slow start</a:t>
              </a:r>
              <a:endParaRPr lang="en-SG" sz="2400" dirty="0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D2B9CE72-1C6F-40B5-8C56-FB029DDD88BB}"/>
                </a:ext>
              </a:extLst>
            </p:cNvPr>
            <p:cNvCxnSpPr>
              <a:cxnSpLocks/>
              <a:stCxn id="28" idx="1"/>
            </p:cNvCxnSpPr>
            <p:nvPr/>
          </p:nvCxnSpPr>
          <p:spPr>
            <a:xfrm flipH="1" flipV="1">
              <a:off x="1170433" y="4435596"/>
              <a:ext cx="416579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00C83EB9-393F-4DF7-A377-DEF75856AB17}"/>
                </a:ext>
              </a:extLst>
            </p:cNvPr>
            <p:cNvCxnSpPr>
              <a:cxnSpLocks/>
            </p:cNvCxnSpPr>
            <p:nvPr/>
          </p:nvCxnSpPr>
          <p:spPr>
            <a:xfrm>
              <a:off x="3131850" y="4442105"/>
              <a:ext cx="397734" cy="986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CB9381C-5095-47E3-A5B9-80D4C416B7EF}"/>
              </a:ext>
            </a:extLst>
          </p:cNvPr>
          <p:cNvGrpSpPr/>
          <p:nvPr/>
        </p:nvGrpSpPr>
        <p:grpSpPr>
          <a:xfrm>
            <a:off x="3544569" y="4224420"/>
            <a:ext cx="3935222" cy="461665"/>
            <a:chOff x="3544569" y="4224420"/>
            <a:chExt cx="3935222" cy="461665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1B74C34-7F1C-4FEB-AE03-86D10776C73F}"/>
                </a:ext>
              </a:extLst>
            </p:cNvPr>
            <p:cNvSpPr txBox="1"/>
            <p:nvPr/>
          </p:nvSpPr>
          <p:spPr>
            <a:xfrm>
              <a:off x="4244610" y="4224420"/>
              <a:ext cx="3235181" cy="461665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Congestion avoidance</a:t>
              </a:r>
              <a:endParaRPr lang="en-SG" sz="2400" dirty="0"/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E3B08BFC-CB85-4426-9CC7-6A2CEE9D0F1B}"/>
                </a:ext>
              </a:extLst>
            </p:cNvPr>
            <p:cNvCxnSpPr>
              <a:stCxn id="36" idx="1"/>
            </p:cNvCxnSpPr>
            <p:nvPr/>
          </p:nvCxnSpPr>
          <p:spPr>
            <a:xfrm flipH="1" flipV="1">
              <a:off x="3544569" y="4455252"/>
              <a:ext cx="700041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45408F8-8830-484B-94E4-72B60388BBF2}"/>
              </a:ext>
            </a:extLst>
          </p:cNvPr>
          <p:cNvCxnSpPr>
            <a:cxnSpLocks/>
          </p:cNvCxnSpPr>
          <p:nvPr/>
        </p:nvCxnSpPr>
        <p:spPr>
          <a:xfrm flipV="1">
            <a:off x="3450647" y="1307952"/>
            <a:ext cx="1645989" cy="186796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58BD4B5-92AD-42DE-96F2-8F67546DEDFD}"/>
              </a:ext>
            </a:extLst>
          </p:cNvPr>
          <p:cNvSpPr txBox="1"/>
          <p:nvPr/>
        </p:nvSpPr>
        <p:spPr>
          <a:xfrm>
            <a:off x="3450646" y="1174500"/>
            <a:ext cx="1237105" cy="95410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buffer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fills</a:t>
            </a:r>
            <a:endParaRPr lang="en-SG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914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"/>
          <p:cNvSpPr txBox="1">
            <a:spLocks noGrp="1"/>
          </p:cNvSpPr>
          <p:nvPr>
            <p:ph type="ctrTitle"/>
          </p:nvPr>
        </p:nvSpPr>
        <p:spPr>
          <a:xfrm>
            <a:off x="746400" y="1598370"/>
            <a:ext cx="7651200" cy="1946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 sz="6000" dirty="0"/>
              <a:t>Should the buffer be large or small?</a:t>
            </a:r>
            <a:endParaRPr lang="en-US" sz="60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8933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TextShape 1"/>
          <p:cNvSpPr txBox="1"/>
          <p:nvPr/>
        </p:nvSpPr>
        <p:spPr>
          <a:xfrm>
            <a:off x="311760" y="444960"/>
            <a:ext cx="8493480" cy="1301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800" b="0" strike="noStrike" spc="-1" dirty="0">
                <a:solidFill>
                  <a:srgbClr val="000000"/>
                </a:solidFill>
                <a:latin typeface="URWBookmanL-Ligh"/>
                <a:ea typeface="Arial"/>
              </a:rPr>
              <a:t>Buffer Sizing</a:t>
            </a:r>
            <a:endParaRPr lang="en-IN" sz="4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TextShape 2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4F090910-6782-43B2-A3C2-0B7F2E73482D}" type="slidenum">
              <a:rPr lang="en-US" sz="1000" b="0" strike="noStrike" spc="-1">
                <a:solidFill>
                  <a:srgbClr val="595959"/>
                </a:solidFill>
                <a:latin typeface="Arial"/>
                <a:ea typeface="Arial"/>
              </a:rPr>
              <a:t>29</a:t>
            </a:fld>
            <a:endParaRPr lang="en-IN" sz="1000" b="0" strike="noStrike" spc="-1">
              <a:latin typeface="Times New Roman"/>
            </a:endParaRPr>
          </a:p>
        </p:txBody>
      </p:sp>
      <p:sp>
        <p:nvSpPr>
          <p:cNvPr id="254" name="CustomShape 3"/>
          <p:cNvSpPr/>
          <p:nvPr/>
        </p:nvSpPr>
        <p:spPr>
          <a:xfrm>
            <a:off x="886968" y="1519992"/>
            <a:ext cx="7772400" cy="286086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3600" b="0" strike="noStrike" spc="-1" dirty="0">
                <a:latin typeface="Arial"/>
              </a:rPr>
              <a:t>Guido Appenzeller, Isaac Keslassy, and Nick McKeown. </a:t>
            </a:r>
            <a:r>
              <a:rPr lang="en-IN" sz="3600" b="0" i="1" strike="noStrike" spc="-1" dirty="0">
                <a:latin typeface="Arial"/>
              </a:rPr>
              <a:t>Sizing router buffers</a:t>
            </a:r>
            <a:r>
              <a:rPr lang="en-IN" sz="3600" b="0" strike="noStrike" spc="-1" dirty="0">
                <a:latin typeface="Arial"/>
              </a:rPr>
              <a:t>. ACM SIGCOMM Computer Communication Review, 34(4):281–292, 2004.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"/>
          <p:cNvSpPr txBox="1">
            <a:spLocks noGrp="1"/>
          </p:cNvSpPr>
          <p:nvPr>
            <p:ph type="ctrTitle"/>
          </p:nvPr>
        </p:nvSpPr>
        <p:spPr>
          <a:xfrm>
            <a:off x="746400" y="1500072"/>
            <a:ext cx="7651200" cy="2143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 sz="6000" b="1"/>
              <a:t>Last call for </a:t>
            </a:r>
            <a:br>
              <a:rPr lang="en-US" sz="6000" b="1"/>
            </a:br>
            <a:r>
              <a:rPr lang="en-US" sz="6000" b="1"/>
              <a:t>Lecture 1 Training</a:t>
            </a:r>
            <a:endParaRPr lang="en-US" sz="6000" b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2885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TextShape 1"/>
          <p:cNvSpPr txBox="1"/>
          <p:nvPr/>
        </p:nvSpPr>
        <p:spPr>
          <a:xfrm>
            <a:off x="528390" y="1199829"/>
            <a:ext cx="3577266" cy="829543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URWBookmanL-Ligh"/>
              </a:rPr>
              <a:t>Large buffer:</a:t>
            </a:r>
            <a:endParaRPr lang="en-IN" sz="4400" b="0" strike="noStrike" spc="-1" dirty="0">
              <a:solidFill>
                <a:srgbClr val="000000"/>
              </a:solidFill>
            </a:endParaRPr>
          </a:p>
        </p:txBody>
      </p:sp>
      <p:sp>
        <p:nvSpPr>
          <p:cNvPr id="358" name="TextShape 2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DA142693-940F-4E78-A3B7-E401451E0986}" type="slidenum">
              <a:rPr lang="en-US" sz="800" b="0" strike="noStrike" spc="-1">
                <a:solidFill>
                  <a:srgbClr val="595959"/>
                </a:solidFill>
              </a:rPr>
              <a:t>30</a:t>
            </a:fld>
            <a:endParaRPr lang="en-IN" sz="800" b="0" strike="noStrike" spc="-1">
              <a:latin typeface="Times New Roman"/>
            </a:endParaRPr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5885F6C2-F309-4FE4-921E-82D23171671C}"/>
              </a:ext>
            </a:extLst>
          </p:cNvPr>
          <p:cNvSpPr txBox="1"/>
          <p:nvPr/>
        </p:nvSpPr>
        <p:spPr>
          <a:xfrm>
            <a:off x="766540" y="2666519"/>
            <a:ext cx="3339116" cy="829543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URWBookmanL-Ligh"/>
              </a:rPr>
              <a:t>Small buffer:</a:t>
            </a:r>
            <a:endParaRPr lang="en-IN" sz="4400" b="0" strike="noStrike" spc="-1" dirty="0">
              <a:solidFill>
                <a:srgbClr val="0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30</a:t>
            </a:fld>
            <a:endParaRPr lang="en-US"/>
          </a:p>
        </p:txBody>
      </p:sp>
      <p:sp>
        <p:nvSpPr>
          <p:cNvPr id="14" name="TextShape 1">
            <a:extLst>
              <a:ext uri="{FF2B5EF4-FFF2-40B4-BE49-F238E27FC236}">
                <a16:creationId xmlns:a16="http://schemas.microsoft.com/office/drawing/2014/main" id="{0B809A68-080B-4215-8214-660FB928C9D3}"/>
              </a:ext>
            </a:extLst>
          </p:cNvPr>
          <p:cNvSpPr txBox="1"/>
          <p:nvPr/>
        </p:nvSpPr>
        <p:spPr>
          <a:xfrm>
            <a:off x="325080" y="170640"/>
            <a:ext cx="8493480" cy="1301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2500" lnSpcReduction="20000"/>
          </a:bodyPr>
          <a:lstStyle/>
          <a:p>
            <a:pPr algn="ctr">
              <a:lnSpc>
                <a:spcPct val="100000"/>
              </a:lnSpc>
            </a:pPr>
            <a:r>
              <a:rPr lang="en-US" sz="4800" dirty="0"/>
              <a:t>Should the buffer be large or small?</a:t>
            </a:r>
            <a:endParaRPr lang="en-IN" sz="4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4187D6-441F-429D-9337-10FD466E1A2A}"/>
              </a:ext>
            </a:extLst>
          </p:cNvPr>
          <p:cNvSpPr txBox="1"/>
          <p:nvPr/>
        </p:nvSpPr>
        <p:spPr>
          <a:xfrm>
            <a:off x="1453896" y="2028736"/>
            <a:ext cx="39410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36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sz="3600" spc="-1" dirty="0"/>
              <a:t>Large delays</a:t>
            </a:r>
            <a:endParaRPr lang="en-SG" sz="3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E2A082-2F5B-4462-9F3A-7EED58D92464}"/>
              </a:ext>
            </a:extLst>
          </p:cNvPr>
          <p:cNvSpPr txBox="1"/>
          <p:nvPr/>
        </p:nvSpPr>
        <p:spPr>
          <a:xfrm>
            <a:off x="1453896" y="3513548"/>
            <a:ext cx="689457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spc="-1" dirty="0"/>
              <a:t>Risk buffer emptying</a:t>
            </a:r>
            <a:r>
              <a:rPr lang="en-SG" sz="36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br>
              <a:rPr lang="en-SG" sz="36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</a:br>
            <a:r>
              <a:rPr lang="en-SG" sz="36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 low utilization</a:t>
            </a:r>
            <a:endParaRPr lang="en-SG" sz="3600" dirty="0"/>
          </a:p>
        </p:txBody>
      </p:sp>
    </p:spTree>
    <p:extLst>
      <p:ext uri="{BB962C8B-B14F-4D97-AF65-F5344CB8AC3E}">
        <p14:creationId xmlns:p14="http://schemas.microsoft.com/office/powerpoint/2010/main" val="2861340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7" grpId="0"/>
      <p:bldP spid="5" grpId="0"/>
      <p:bldP spid="15" grpId="0"/>
      <p:bldP spid="1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TextShape 1"/>
          <p:cNvSpPr txBox="1"/>
          <p:nvPr/>
        </p:nvSpPr>
        <p:spPr>
          <a:xfrm>
            <a:off x="325260" y="243792"/>
            <a:ext cx="8493480" cy="829543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algn="ctr"/>
            <a:r>
              <a:rPr lang="en-US" sz="5400" spc="-1" dirty="0">
                <a:latin typeface="URWBookmanL-Ligh"/>
              </a:rPr>
              <a:t>Rule of Thumb (1994)</a:t>
            </a:r>
            <a:endParaRPr lang="en-IN" sz="5400" b="0" strike="noStrike" spc="-1" dirty="0">
              <a:solidFill>
                <a:srgbClr val="000000"/>
              </a:solidFill>
            </a:endParaRPr>
          </a:p>
        </p:txBody>
      </p:sp>
      <p:sp>
        <p:nvSpPr>
          <p:cNvPr id="253" name="TextShape 2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4F090910-6782-43B2-A3C2-0B7F2E73482D}" type="slidenum">
              <a:rPr lang="en-US" sz="1000" b="0" strike="noStrike" spc="-1">
                <a:solidFill>
                  <a:srgbClr val="595959"/>
                </a:solidFill>
                <a:latin typeface="Arial"/>
                <a:ea typeface="Arial"/>
              </a:rPr>
              <a:t>31</a:t>
            </a:fld>
            <a:endParaRPr lang="en-IN" sz="1000" b="0" strike="noStrike" spc="-1">
              <a:latin typeface="Times New Roman"/>
            </a:endParaRP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2A9FF48F-58D1-4CA8-A6E8-D8DAB60A4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462" y="1505521"/>
            <a:ext cx="7458075" cy="1419225"/>
          </a:xfrm>
          <a:prstGeom prst="rect">
            <a:avLst/>
          </a:prstGeom>
        </p:spPr>
      </p:pic>
      <p:sp>
        <p:nvSpPr>
          <p:cNvPr id="8" name="TextShape 1">
            <a:extLst>
              <a:ext uri="{FF2B5EF4-FFF2-40B4-BE49-F238E27FC236}">
                <a16:creationId xmlns:a16="http://schemas.microsoft.com/office/drawing/2014/main" id="{296C7319-A833-4E7F-8B7B-9B9F733C188B}"/>
              </a:ext>
            </a:extLst>
          </p:cNvPr>
          <p:cNvSpPr txBox="1"/>
          <p:nvPr/>
        </p:nvSpPr>
        <p:spPr>
          <a:xfrm>
            <a:off x="1567215" y="2942160"/>
            <a:ext cx="6009570" cy="829543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URWBookmanL-Ligh"/>
              </a:rPr>
              <a:t>Buffer grows linearly with line rate!</a:t>
            </a:r>
            <a:endParaRPr lang="en-IN" sz="4400" b="0" strike="noStrike" spc="-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400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0B18991-CB27-4E78-8951-C3463C545E10}"/>
              </a:ext>
            </a:extLst>
          </p:cNvPr>
          <p:cNvGrpSpPr/>
          <p:nvPr/>
        </p:nvGrpSpPr>
        <p:grpSpPr>
          <a:xfrm>
            <a:off x="224190" y="969834"/>
            <a:ext cx="8695620" cy="4433838"/>
            <a:chOff x="325260" y="622362"/>
            <a:chExt cx="8695620" cy="4433838"/>
          </a:xfrm>
        </p:grpSpPr>
        <p:sp>
          <p:nvSpPr>
            <p:cNvPr id="252" name="TextShape 1"/>
            <p:cNvSpPr txBox="1"/>
            <p:nvPr/>
          </p:nvSpPr>
          <p:spPr>
            <a:xfrm>
              <a:off x="325260" y="622362"/>
              <a:ext cx="8493480" cy="829543"/>
            </a:xfrm>
            <a:prstGeom prst="rect">
              <a:avLst/>
            </a:prstGeom>
            <a:noFill/>
            <a:ln>
              <a:noFill/>
            </a:ln>
          </p:spPr>
          <p:txBody>
            <a:bodyPr tIns="91440" bIns="91440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9600" spc="-1" dirty="0">
                  <a:latin typeface="URWBookmanL-Ligh"/>
                </a:rPr>
                <a:t>Why</a:t>
              </a:r>
              <a:endParaRPr lang="en-IN" sz="9600" b="0" strike="noStrike" spc="-1" dirty="0">
                <a:solidFill>
                  <a:srgbClr val="000000"/>
                </a:solidFill>
              </a:endParaRPr>
            </a:p>
          </p:txBody>
        </p:sp>
        <p:sp>
          <p:nvSpPr>
            <p:cNvPr id="253" name="TextShape 2"/>
            <p:cNvSpPr txBox="1"/>
            <p:nvPr/>
          </p:nvSpPr>
          <p:spPr>
            <a:xfrm>
              <a:off x="8472600" y="4663080"/>
              <a:ext cx="548280" cy="393120"/>
            </a:xfrm>
            <a:prstGeom prst="rect">
              <a:avLst/>
            </a:prstGeom>
            <a:noFill/>
            <a:ln>
              <a:noFill/>
            </a:ln>
          </p:spPr>
          <p:txBody>
            <a:bodyPr tIns="91440" bIns="91440" anchor="ctr">
              <a:noAutofit/>
            </a:bodyPr>
            <a:lstStyle/>
            <a:p>
              <a:pPr algn="r">
                <a:lnSpc>
                  <a:spcPct val="100000"/>
                </a:lnSpc>
                <a:tabLst>
                  <a:tab pos="0" algn="l"/>
                </a:tabLst>
              </a:pPr>
              <a:fld id="{4F090910-6782-43B2-A3C2-0B7F2E73482D}" type="slidenum">
                <a:rPr lang="en-US" sz="1000" b="0" strike="noStrike" spc="-1">
                  <a:solidFill>
                    <a:srgbClr val="595959"/>
                  </a:solidFill>
                  <a:latin typeface="Arial"/>
                  <a:ea typeface="Arial"/>
                </a:rPr>
                <a:t>32</a:t>
              </a:fld>
              <a:endParaRPr lang="en-IN" sz="1000" b="0" strike="noStrike" spc="-1">
                <a:latin typeface="Times New Roman"/>
              </a:endParaRPr>
            </a:p>
          </p:txBody>
        </p:sp>
        <p:pic>
          <p:nvPicPr>
            <p:cNvPr id="3" name="Picture 2" descr="Text&#10;&#10;Description automatically generated">
              <a:extLst>
                <a:ext uri="{FF2B5EF4-FFF2-40B4-BE49-F238E27FC236}">
                  <a16:creationId xmlns:a16="http://schemas.microsoft.com/office/drawing/2014/main" id="{2A9FF48F-58D1-4CA8-A6E8-D8DAB60A4C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56779" y="2201209"/>
              <a:ext cx="5018342" cy="954959"/>
            </a:xfrm>
            <a:prstGeom prst="rect">
              <a:avLst/>
            </a:prstGeom>
          </p:spPr>
        </p:pic>
        <p:sp>
          <p:nvSpPr>
            <p:cNvPr id="9" name="TextShape 1">
              <a:extLst>
                <a:ext uri="{FF2B5EF4-FFF2-40B4-BE49-F238E27FC236}">
                  <a16:creationId xmlns:a16="http://schemas.microsoft.com/office/drawing/2014/main" id="{803C9378-B7E6-4C3F-A0E3-28B901A013D8}"/>
                </a:ext>
              </a:extLst>
            </p:cNvPr>
            <p:cNvSpPr txBox="1"/>
            <p:nvPr/>
          </p:nvSpPr>
          <p:spPr>
            <a:xfrm>
              <a:off x="6576708" y="1786437"/>
              <a:ext cx="994524" cy="829543"/>
            </a:xfrm>
            <a:prstGeom prst="rect">
              <a:avLst/>
            </a:prstGeom>
            <a:noFill/>
            <a:ln>
              <a:noFill/>
            </a:ln>
          </p:spPr>
          <p:txBody>
            <a:bodyPr tIns="91440" bIns="91440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9600" spc="-1" dirty="0">
                  <a:latin typeface="URWBookmanL-Ligh"/>
                </a:rPr>
                <a:t>?</a:t>
              </a:r>
              <a:endParaRPr lang="en-IN" sz="9600" b="0" strike="noStrike" spc="-1" dirty="0">
                <a:solidFill>
                  <a:srgbClr val="000000"/>
                </a:solidFill>
              </a:endParaRPr>
            </a:p>
          </p:txBody>
        </p:sp>
      </p:grpSp>
      <p:sp>
        <p:nvSpPr>
          <p:cNvPr id="10" name="TextShape 1">
            <a:extLst>
              <a:ext uri="{FF2B5EF4-FFF2-40B4-BE49-F238E27FC236}">
                <a16:creationId xmlns:a16="http://schemas.microsoft.com/office/drawing/2014/main" id="{E2342C0B-BAFE-4E32-AC05-D3D7C77E93FE}"/>
              </a:ext>
            </a:extLst>
          </p:cNvPr>
          <p:cNvSpPr txBox="1"/>
          <p:nvPr/>
        </p:nvSpPr>
        <p:spPr>
          <a:xfrm>
            <a:off x="4064880" y="3548222"/>
            <a:ext cx="4779684" cy="146233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6000" b="0" strike="noStrike" spc="-1" dirty="0">
                <a:solidFill>
                  <a:srgbClr val="000000"/>
                </a:solidFill>
                <a:latin typeface="URWBookmanL-Ligh"/>
              </a:rPr>
              <a:t>Analysis</a:t>
            </a:r>
            <a:endParaRPr lang="en-IN" sz="6000" b="0" strike="noStrike" spc="-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156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157F68-AA5A-455C-9BCE-FB639C9977D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33</a:t>
            </a:fld>
            <a:endParaRPr lang="en-US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225BE145-CA52-42DA-AB50-816DA3BA03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932" y="295398"/>
            <a:ext cx="7946136" cy="1945148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342CED0-B1AC-48F7-BD4D-CC97C0342FC9}"/>
              </a:ext>
            </a:extLst>
          </p:cNvPr>
          <p:cNvCxnSpPr/>
          <p:nvPr/>
        </p:nvCxnSpPr>
        <p:spPr>
          <a:xfrm flipV="1">
            <a:off x="1051560" y="2240546"/>
            <a:ext cx="0" cy="2578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36C27FC-7CCA-4E19-B456-EAE2F76BAAA8}"/>
              </a:ext>
            </a:extLst>
          </p:cNvPr>
          <p:cNvCxnSpPr>
            <a:cxnSpLocks/>
          </p:cNvCxnSpPr>
          <p:nvPr/>
        </p:nvCxnSpPr>
        <p:spPr>
          <a:xfrm>
            <a:off x="1042416" y="4819154"/>
            <a:ext cx="49194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FB0F1DD-8FE3-41C6-AC66-3CD44493A94D}"/>
              </a:ext>
            </a:extLst>
          </p:cNvPr>
          <p:cNvSpPr txBox="1"/>
          <p:nvPr/>
        </p:nvSpPr>
        <p:spPr>
          <a:xfrm>
            <a:off x="5669280" y="4293481"/>
            <a:ext cx="869149" cy="461665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Time</a:t>
            </a:r>
            <a:endParaRPr lang="en-SG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F70526-B59E-42D4-8E55-2E510ADFBD22}"/>
              </a:ext>
            </a:extLst>
          </p:cNvPr>
          <p:cNvSpPr txBox="1"/>
          <p:nvPr/>
        </p:nvSpPr>
        <p:spPr>
          <a:xfrm>
            <a:off x="-190016" y="1953864"/>
            <a:ext cx="14356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spc="-1" dirty="0">
                <a:latin typeface="Courier New" panose="02070309020205020404" pitchFamily="49" charset="0"/>
                <a:cs typeface="Courier New" panose="02070309020205020404" pitchFamily="49" charset="0"/>
              </a:rPr>
              <a:t>cwnd</a:t>
            </a:r>
            <a:endParaRPr lang="en-SG" sz="24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9F5B61C-4283-4AF1-9AA4-C20088D58FDA}"/>
              </a:ext>
            </a:extLst>
          </p:cNvPr>
          <p:cNvCxnSpPr>
            <a:cxnSpLocks/>
          </p:cNvCxnSpPr>
          <p:nvPr/>
        </p:nvCxnSpPr>
        <p:spPr>
          <a:xfrm flipV="1">
            <a:off x="1349136" y="2666144"/>
            <a:ext cx="1000125" cy="113104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C382957-675B-494C-9C2B-4C3AC2C925F5}"/>
              </a:ext>
            </a:extLst>
          </p:cNvPr>
          <p:cNvCxnSpPr>
            <a:cxnSpLocks/>
          </p:cNvCxnSpPr>
          <p:nvPr/>
        </p:nvCxnSpPr>
        <p:spPr>
          <a:xfrm>
            <a:off x="2349261" y="2666143"/>
            <a:ext cx="0" cy="116200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89229F7-DE34-4106-8AD0-11079DACD4B3}"/>
              </a:ext>
            </a:extLst>
          </p:cNvPr>
          <p:cNvCxnSpPr>
            <a:cxnSpLocks/>
          </p:cNvCxnSpPr>
          <p:nvPr/>
        </p:nvCxnSpPr>
        <p:spPr>
          <a:xfrm flipV="1">
            <a:off x="2358405" y="2666143"/>
            <a:ext cx="1008317" cy="116284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F9DB1C7-CF79-4611-B296-56EDBDDA2F6F}"/>
              </a:ext>
            </a:extLst>
          </p:cNvPr>
          <p:cNvCxnSpPr>
            <a:cxnSpLocks/>
          </p:cNvCxnSpPr>
          <p:nvPr/>
        </p:nvCxnSpPr>
        <p:spPr>
          <a:xfrm>
            <a:off x="3366722" y="2647454"/>
            <a:ext cx="0" cy="116200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4762D43-F6C7-417F-8941-DF440719FE3E}"/>
              </a:ext>
            </a:extLst>
          </p:cNvPr>
          <p:cNvCxnSpPr>
            <a:cxnSpLocks/>
          </p:cNvCxnSpPr>
          <p:nvPr/>
        </p:nvCxnSpPr>
        <p:spPr>
          <a:xfrm>
            <a:off x="1349136" y="2647454"/>
            <a:ext cx="0" cy="116200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86887F2-1EE6-4825-BADC-6DDBEE4B5F30}"/>
              </a:ext>
            </a:extLst>
          </p:cNvPr>
          <p:cNvCxnSpPr>
            <a:cxnSpLocks/>
          </p:cNvCxnSpPr>
          <p:nvPr/>
        </p:nvCxnSpPr>
        <p:spPr>
          <a:xfrm flipV="1">
            <a:off x="1051560" y="2655706"/>
            <a:ext cx="297577" cy="30208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467B838-8C9D-4729-BD04-7A00F0D57049}"/>
              </a:ext>
            </a:extLst>
          </p:cNvPr>
          <p:cNvCxnSpPr>
            <a:cxnSpLocks/>
          </p:cNvCxnSpPr>
          <p:nvPr/>
        </p:nvCxnSpPr>
        <p:spPr>
          <a:xfrm>
            <a:off x="1051560" y="3828146"/>
            <a:ext cx="4507992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51B868F-D28E-47FC-8791-21BF27AB1F1A}"/>
              </a:ext>
            </a:extLst>
          </p:cNvPr>
          <p:cNvCxnSpPr>
            <a:cxnSpLocks/>
          </p:cNvCxnSpPr>
          <p:nvPr/>
        </p:nvCxnSpPr>
        <p:spPr>
          <a:xfrm flipV="1">
            <a:off x="3375865" y="2647454"/>
            <a:ext cx="1008317" cy="116284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B505E49-7B0B-42A1-858A-8366532626BD}"/>
              </a:ext>
            </a:extLst>
          </p:cNvPr>
          <p:cNvCxnSpPr>
            <a:cxnSpLocks/>
          </p:cNvCxnSpPr>
          <p:nvPr/>
        </p:nvCxnSpPr>
        <p:spPr>
          <a:xfrm>
            <a:off x="4384182" y="2628765"/>
            <a:ext cx="0" cy="116200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7A175D6-D38A-4C0C-BBBE-BBCD690F42BB}"/>
              </a:ext>
            </a:extLst>
          </p:cNvPr>
          <p:cNvCxnSpPr>
            <a:cxnSpLocks/>
          </p:cNvCxnSpPr>
          <p:nvPr/>
        </p:nvCxnSpPr>
        <p:spPr>
          <a:xfrm flipV="1">
            <a:off x="4385134" y="2653877"/>
            <a:ext cx="1008317" cy="116284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C019AF4-2898-430C-B9A1-E534C901177F}"/>
              </a:ext>
            </a:extLst>
          </p:cNvPr>
          <p:cNvCxnSpPr>
            <a:cxnSpLocks/>
          </p:cNvCxnSpPr>
          <p:nvPr/>
        </p:nvCxnSpPr>
        <p:spPr>
          <a:xfrm>
            <a:off x="5393451" y="2635188"/>
            <a:ext cx="0" cy="116200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0D63881-97BE-485A-8BFE-4226FE19479C}"/>
              </a:ext>
            </a:extLst>
          </p:cNvPr>
          <p:cNvCxnSpPr>
            <a:cxnSpLocks/>
          </p:cNvCxnSpPr>
          <p:nvPr/>
        </p:nvCxnSpPr>
        <p:spPr>
          <a:xfrm>
            <a:off x="1042416" y="2647454"/>
            <a:ext cx="4507992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Shape 1">
            <a:extLst>
              <a:ext uri="{FF2B5EF4-FFF2-40B4-BE49-F238E27FC236}">
                <a16:creationId xmlns:a16="http://schemas.microsoft.com/office/drawing/2014/main" id="{E3A8BBD2-16D8-47F7-B239-72538D1A8410}"/>
              </a:ext>
            </a:extLst>
          </p:cNvPr>
          <p:cNvSpPr txBox="1"/>
          <p:nvPr/>
        </p:nvSpPr>
        <p:spPr>
          <a:xfrm>
            <a:off x="5293821" y="2304554"/>
            <a:ext cx="2241795" cy="370967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200" spc="-1" dirty="0">
                <a:latin typeface="URWBookmanL-Ligh"/>
              </a:rPr>
              <a:t>C.RTT</a:t>
            </a:r>
            <a:r>
              <a:rPr lang="en-US" sz="3200" b="0" strike="noStrike" spc="-1" dirty="0">
                <a:solidFill>
                  <a:srgbClr val="000000"/>
                </a:solidFill>
                <a:latin typeface="URWBookmanL-Ligh"/>
              </a:rPr>
              <a:t>+B</a:t>
            </a:r>
            <a:endParaRPr lang="en-IN" sz="3200" b="0" strike="noStrike" spc="-1" dirty="0">
              <a:solidFill>
                <a:srgbClr val="000000"/>
              </a:solidFill>
            </a:endParaRPr>
          </a:p>
        </p:txBody>
      </p:sp>
      <p:sp>
        <p:nvSpPr>
          <p:cNvPr id="25" name="TextShape 1">
            <a:extLst>
              <a:ext uri="{FF2B5EF4-FFF2-40B4-BE49-F238E27FC236}">
                <a16:creationId xmlns:a16="http://schemas.microsoft.com/office/drawing/2014/main" id="{BF54C17E-FD38-4CB6-9BF1-17CEE875CB69}"/>
              </a:ext>
            </a:extLst>
          </p:cNvPr>
          <p:cNvSpPr txBox="1"/>
          <p:nvPr/>
        </p:nvSpPr>
        <p:spPr>
          <a:xfrm>
            <a:off x="2738343" y="1896209"/>
            <a:ext cx="2077488" cy="370967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spc="-1" dirty="0">
                <a:latin typeface="URWBookmanL-Ligh"/>
              </a:rPr>
              <a:t>Pause </a:t>
            </a:r>
            <a:r>
              <a:rPr lang="en-US" sz="1800" b="0" strike="noStrike" spc="-1" dirty="0">
                <a:solidFill>
                  <a:srgbClr val="000000"/>
                </a:solidFill>
                <a:latin typeface="URWBookmanL-Ligh"/>
              </a:rPr>
              <a:t>sending</a:t>
            </a:r>
            <a:endParaRPr lang="en-IN" sz="1800" b="0" strike="noStrike" spc="-1" dirty="0">
              <a:solidFill>
                <a:srgbClr val="000000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1D807D3-BB4D-4F85-8C60-DCE0ED4B197E}"/>
              </a:ext>
            </a:extLst>
          </p:cNvPr>
          <p:cNvCxnSpPr/>
          <p:nvPr/>
        </p:nvCxnSpPr>
        <p:spPr>
          <a:xfrm>
            <a:off x="3366722" y="2304554"/>
            <a:ext cx="0" cy="266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Shape 1">
            <a:extLst>
              <a:ext uri="{FF2B5EF4-FFF2-40B4-BE49-F238E27FC236}">
                <a16:creationId xmlns:a16="http://schemas.microsoft.com/office/drawing/2014/main" id="{64778D8B-AF15-4555-8BEA-07C90380CB28}"/>
              </a:ext>
            </a:extLst>
          </p:cNvPr>
          <p:cNvSpPr txBox="1"/>
          <p:nvPr/>
        </p:nvSpPr>
        <p:spPr>
          <a:xfrm>
            <a:off x="5910467" y="2773442"/>
            <a:ext cx="1964043" cy="761334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spc="-1" dirty="0">
                <a:latin typeface="URWBookmanL-Ligh"/>
              </a:rPr>
              <a:t>How long </a:t>
            </a:r>
            <a:br>
              <a:rPr lang="en-US" sz="2400" spc="-1" dirty="0">
                <a:latin typeface="URWBookmanL-Ligh"/>
              </a:rPr>
            </a:br>
            <a:r>
              <a:rPr lang="en-US" sz="2400" spc="-1" dirty="0">
                <a:latin typeface="URWBookmanL-Ligh"/>
              </a:rPr>
              <a:t>will buffer take to drain?</a:t>
            </a:r>
            <a:endParaRPr lang="en-IN" sz="2400" b="0" strike="noStrike" spc="-1" dirty="0">
              <a:solidFill>
                <a:srgbClr val="000000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F089A2A-9B9D-4DC4-A1C9-3EE4553EA74E}"/>
              </a:ext>
            </a:extLst>
          </p:cNvPr>
          <p:cNvCxnSpPr>
            <a:cxnSpLocks/>
          </p:cNvCxnSpPr>
          <p:nvPr/>
        </p:nvCxnSpPr>
        <p:spPr>
          <a:xfrm flipH="1">
            <a:off x="3527495" y="3091863"/>
            <a:ext cx="27235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FFA809F-5656-4BAA-814D-EDE0CDD7F8ED}"/>
              </a:ext>
            </a:extLst>
          </p:cNvPr>
          <p:cNvCxnSpPr/>
          <p:nvPr/>
        </p:nvCxnSpPr>
        <p:spPr>
          <a:xfrm>
            <a:off x="3366721" y="2653877"/>
            <a:ext cx="217727" cy="87597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8570D72-29AD-430E-A5C2-C62F79531D73}"/>
              </a:ext>
            </a:extLst>
          </p:cNvPr>
          <p:cNvCxnSpPr/>
          <p:nvPr/>
        </p:nvCxnSpPr>
        <p:spPr>
          <a:xfrm>
            <a:off x="5486400" y="1344168"/>
            <a:ext cx="2049216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D5D6D7E-8254-4BBC-8A99-0265C7B57F97}"/>
              </a:ext>
            </a:extLst>
          </p:cNvPr>
          <p:cNvCxnSpPr>
            <a:cxnSpLocks/>
          </p:cNvCxnSpPr>
          <p:nvPr/>
        </p:nvCxnSpPr>
        <p:spPr>
          <a:xfrm flipH="1">
            <a:off x="2148840" y="1871624"/>
            <a:ext cx="5386776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TextShape 1">
            <a:extLst>
              <a:ext uri="{FF2B5EF4-FFF2-40B4-BE49-F238E27FC236}">
                <a16:creationId xmlns:a16="http://schemas.microsoft.com/office/drawing/2014/main" id="{3946D13A-FC9E-43A1-8742-E7E8B7B67253}"/>
              </a:ext>
            </a:extLst>
          </p:cNvPr>
          <p:cNvSpPr txBox="1"/>
          <p:nvPr/>
        </p:nvSpPr>
        <p:spPr>
          <a:xfrm>
            <a:off x="5559552" y="1820530"/>
            <a:ext cx="2241795" cy="370967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000" spc="-1" dirty="0">
                <a:solidFill>
                  <a:srgbClr val="FF0000"/>
                </a:solidFill>
                <a:latin typeface="URWBookmanL-Ligh"/>
              </a:rPr>
              <a:t>ACK</a:t>
            </a:r>
            <a:endParaRPr lang="en-IN" sz="2000" b="0" strike="noStrike" spc="-1" dirty="0">
              <a:solidFill>
                <a:srgbClr val="FF0000"/>
              </a:solidFill>
            </a:endParaRPr>
          </a:p>
        </p:txBody>
      </p:sp>
      <p:sp>
        <p:nvSpPr>
          <p:cNvPr id="43" name="Explosion: 8 Points 42">
            <a:extLst>
              <a:ext uri="{FF2B5EF4-FFF2-40B4-BE49-F238E27FC236}">
                <a16:creationId xmlns:a16="http://schemas.microsoft.com/office/drawing/2014/main" id="{75A53466-4490-41A0-90A7-C8B40B0C57F7}"/>
              </a:ext>
            </a:extLst>
          </p:cNvPr>
          <p:cNvSpPr/>
          <p:nvPr/>
        </p:nvSpPr>
        <p:spPr>
          <a:xfrm>
            <a:off x="5126844" y="851318"/>
            <a:ext cx="333953" cy="377138"/>
          </a:xfrm>
          <a:prstGeom prst="irregularSeal1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9E089F4-B756-440B-8C59-71D4465C1CFE}"/>
              </a:ext>
            </a:extLst>
          </p:cNvPr>
          <p:cNvCxnSpPr>
            <a:cxnSpLocks/>
          </p:cNvCxnSpPr>
          <p:nvPr/>
        </p:nvCxnSpPr>
        <p:spPr>
          <a:xfrm>
            <a:off x="2305981" y="2001114"/>
            <a:ext cx="990431" cy="56973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TextShape 1">
            <a:extLst>
              <a:ext uri="{FF2B5EF4-FFF2-40B4-BE49-F238E27FC236}">
                <a16:creationId xmlns:a16="http://schemas.microsoft.com/office/drawing/2014/main" id="{0431327E-EBEF-42F8-B8F5-CCB173DE2955}"/>
              </a:ext>
            </a:extLst>
          </p:cNvPr>
          <p:cNvSpPr txBox="1"/>
          <p:nvPr/>
        </p:nvSpPr>
        <p:spPr>
          <a:xfrm>
            <a:off x="140241" y="2381926"/>
            <a:ext cx="1084316" cy="3778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000" spc="-1" dirty="0">
                <a:latin typeface="URWBookmanL-Ligh"/>
              </a:rPr>
              <a:t>W</a:t>
            </a:r>
            <a:r>
              <a:rPr lang="en-US" sz="2000" spc="-1" baseline="-25000" dirty="0">
                <a:latin typeface="URWBookmanL-Ligh"/>
              </a:rPr>
              <a:t>max</a:t>
            </a:r>
            <a:endParaRPr lang="en-IN" sz="2000" b="0" strike="noStrike" spc="-1" baseline="-25000" dirty="0">
              <a:solidFill>
                <a:srgbClr val="000000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189752F-5C79-4CF1-AA3C-A3EA72A86F0E}"/>
              </a:ext>
            </a:extLst>
          </p:cNvPr>
          <p:cNvGrpSpPr/>
          <p:nvPr/>
        </p:nvGrpSpPr>
        <p:grpSpPr>
          <a:xfrm>
            <a:off x="77248" y="3405699"/>
            <a:ext cx="1145870" cy="714254"/>
            <a:chOff x="69365" y="3450306"/>
            <a:chExt cx="1145870" cy="714254"/>
          </a:xfrm>
        </p:grpSpPr>
        <p:sp>
          <p:nvSpPr>
            <p:cNvPr id="40" name="TextShape 1">
              <a:extLst>
                <a:ext uri="{FF2B5EF4-FFF2-40B4-BE49-F238E27FC236}">
                  <a16:creationId xmlns:a16="http://schemas.microsoft.com/office/drawing/2014/main" id="{80002047-A874-4323-812C-72219A888D35}"/>
                </a:ext>
              </a:extLst>
            </p:cNvPr>
            <p:cNvSpPr txBox="1"/>
            <p:nvPr/>
          </p:nvSpPr>
          <p:spPr>
            <a:xfrm>
              <a:off x="130919" y="3450306"/>
              <a:ext cx="1084316" cy="377840"/>
            </a:xfrm>
            <a:prstGeom prst="rect">
              <a:avLst/>
            </a:prstGeom>
            <a:noFill/>
            <a:ln>
              <a:noFill/>
            </a:ln>
          </p:spPr>
          <p:txBody>
            <a:bodyPr tIns="91440" bIns="91440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spc="-1" dirty="0">
                  <a:latin typeface="URWBookmanL-Ligh"/>
                </a:rPr>
                <a:t>W</a:t>
              </a:r>
              <a:r>
                <a:rPr lang="en-US" sz="2000" spc="-1" baseline="-25000" dirty="0">
                  <a:latin typeface="URWBookmanL-Ligh"/>
                </a:rPr>
                <a:t>max</a:t>
              </a:r>
              <a:endParaRPr lang="en-IN" sz="2000" b="0" strike="noStrike" spc="-1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41" name="TextShape 1">
              <a:extLst>
                <a:ext uri="{FF2B5EF4-FFF2-40B4-BE49-F238E27FC236}">
                  <a16:creationId xmlns:a16="http://schemas.microsoft.com/office/drawing/2014/main" id="{0A2C03E0-D1E7-4BD3-8415-CF9F5F290527}"/>
                </a:ext>
              </a:extLst>
            </p:cNvPr>
            <p:cNvSpPr txBox="1"/>
            <p:nvPr/>
          </p:nvSpPr>
          <p:spPr>
            <a:xfrm>
              <a:off x="69365" y="3786720"/>
              <a:ext cx="1084316" cy="377840"/>
            </a:xfrm>
            <a:prstGeom prst="rect">
              <a:avLst/>
            </a:prstGeom>
            <a:noFill/>
            <a:ln>
              <a:noFill/>
            </a:ln>
          </p:spPr>
          <p:txBody>
            <a:bodyPr tIns="91440" bIns="91440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spc="-1" dirty="0">
                  <a:latin typeface="URWBookmanL-Ligh"/>
                </a:rPr>
                <a:t>2</a:t>
              </a:r>
              <a:endParaRPr lang="en-IN" sz="2000" b="0" strike="noStrike" spc="-1" baseline="-25000" dirty="0">
                <a:solidFill>
                  <a:srgbClr val="000000"/>
                </a:solidFill>
              </a:endParaRP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9247798F-0482-4434-8B7D-5336BB2D4152}"/>
                </a:ext>
              </a:extLst>
            </p:cNvPr>
            <p:cNvCxnSpPr>
              <a:cxnSpLocks/>
            </p:cNvCxnSpPr>
            <p:nvPr/>
          </p:nvCxnSpPr>
          <p:spPr>
            <a:xfrm>
              <a:off x="352067" y="3877534"/>
              <a:ext cx="593218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265ED52-3519-4C61-AC85-DB3255249D3B}"/>
              </a:ext>
            </a:extLst>
          </p:cNvPr>
          <p:cNvGrpSpPr/>
          <p:nvPr/>
        </p:nvGrpSpPr>
        <p:grpSpPr>
          <a:xfrm>
            <a:off x="7699734" y="3362133"/>
            <a:ext cx="1084316" cy="705539"/>
            <a:chOff x="130919" y="3450306"/>
            <a:chExt cx="1084316" cy="705539"/>
          </a:xfrm>
        </p:grpSpPr>
        <p:sp>
          <p:nvSpPr>
            <p:cNvPr id="47" name="TextShape 1">
              <a:extLst>
                <a:ext uri="{FF2B5EF4-FFF2-40B4-BE49-F238E27FC236}">
                  <a16:creationId xmlns:a16="http://schemas.microsoft.com/office/drawing/2014/main" id="{839F7E27-9579-43EA-9F47-B367304918DC}"/>
                </a:ext>
              </a:extLst>
            </p:cNvPr>
            <p:cNvSpPr txBox="1"/>
            <p:nvPr/>
          </p:nvSpPr>
          <p:spPr>
            <a:xfrm>
              <a:off x="130919" y="3450306"/>
              <a:ext cx="1084316" cy="377840"/>
            </a:xfrm>
            <a:prstGeom prst="rect">
              <a:avLst/>
            </a:prstGeom>
            <a:noFill/>
            <a:ln>
              <a:noFill/>
            </a:ln>
          </p:spPr>
          <p:txBody>
            <a:bodyPr tIns="91440" bIns="91440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spc="-1" dirty="0">
                  <a:latin typeface="URWBookmanL-Ligh"/>
                </a:rPr>
                <a:t>B</a:t>
              </a:r>
              <a:endParaRPr lang="en-IN" sz="2000" b="0" strike="noStrike" spc="-1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48" name="TextShape 1">
              <a:extLst>
                <a:ext uri="{FF2B5EF4-FFF2-40B4-BE49-F238E27FC236}">
                  <a16:creationId xmlns:a16="http://schemas.microsoft.com/office/drawing/2014/main" id="{7B373830-747F-42FC-930E-5C970EB7511A}"/>
                </a:ext>
              </a:extLst>
            </p:cNvPr>
            <p:cNvSpPr txBox="1"/>
            <p:nvPr/>
          </p:nvSpPr>
          <p:spPr>
            <a:xfrm>
              <a:off x="130919" y="3778005"/>
              <a:ext cx="1084316" cy="377840"/>
            </a:xfrm>
            <a:prstGeom prst="rect">
              <a:avLst/>
            </a:prstGeom>
            <a:noFill/>
            <a:ln>
              <a:noFill/>
            </a:ln>
          </p:spPr>
          <p:txBody>
            <a:bodyPr tIns="91440" bIns="91440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spc="-1" dirty="0">
                  <a:latin typeface="URWBookmanL-Ligh"/>
                </a:rPr>
                <a:t>C</a:t>
              </a:r>
              <a:endParaRPr lang="en-IN" sz="2000" b="0" strike="noStrike" spc="-1" baseline="-25000" dirty="0">
                <a:solidFill>
                  <a:srgbClr val="000000"/>
                </a:solidFill>
              </a:endParaRPr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C29BAEA-0746-4C9A-8F1C-7D2CD6E97762}"/>
                </a:ext>
              </a:extLst>
            </p:cNvPr>
            <p:cNvCxnSpPr>
              <a:cxnSpLocks/>
            </p:cNvCxnSpPr>
            <p:nvPr/>
          </p:nvCxnSpPr>
          <p:spPr>
            <a:xfrm>
              <a:off x="471514" y="3828146"/>
              <a:ext cx="364245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5670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33" grpId="0"/>
      <p:bldP spid="42" grpId="0"/>
      <p:bldP spid="4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157F68-AA5A-455C-9BCE-FB639C9977D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34</a:t>
            </a:fld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342CED0-B1AC-48F7-BD4D-CC97C0342FC9}"/>
              </a:ext>
            </a:extLst>
          </p:cNvPr>
          <p:cNvCxnSpPr>
            <a:cxnSpLocks/>
          </p:cNvCxnSpPr>
          <p:nvPr/>
        </p:nvCxnSpPr>
        <p:spPr>
          <a:xfrm flipV="1">
            <a:off x="987552" y="393458"/>
            <a:ext cx="0" cy="2052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FB0F1DD-8FE3-41C6-AC66-3CD44493A94D}"/>
              </a:ext>
            </a:extLst>
          </p:cNvPr>
          <p:cNvSpPr txBox="1"/>
          <p:nvPr/>
        </p:nvSpPr>
        <p:spPr>
          <a:xfrm>
            <a:off x="5614415" y="1969630"/>
            <a:ext cx="869149" cy="461665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Time</a:t>
            </a:r>
            <a:endParaRPr lang="en-SG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F70526-B59E-42D4-8E55-2E510ADFBD22}"/>
              </a:ext>
            </a:extLst>
          </p:cNvPr>
          <p:cNvSpPr txBox="1"/>
          <p:nvPr/>
        </p:nvSpPr>
        <p:spPr>
          <a:xfrm>
            <a:off x="-254024" y="106776"/>
            <a:ext cx="14356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spc="-1" dirty="0">
                <a:latin typeface="Courier New" panose="02070309020205020404" pitchFamily="49" charset="0"/>
                <a:cs typeface="Courier New" panose="02070309020205020404" pitchFamily="49" charset="0"/>
              </a:rPr>
              <a:t>cwnd</a:t>
            </a:r>
            <a:endParaRPr lang="en-SG" sz="24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9F5B61C-4283-4AF1-9AA4-C20088D58FDA}"/>
              </a:ext>
            </a:extLst>
          </p:cNvPr>
          <p:cNvCxnSpPr>
            <a:cxnSpLocks/>
          </p:cNvCxnSpPr>
          <p:nvPr/>
        </p:nvCxnSpPr>
        <p:spPr>
          <a:xfrm flipV="1">
            <a:off x="1285128" y="819056"/>
            <a:ext cx="1000125" cy="113104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C382957-675B-494C-9C2B-4C3AC2C925F5}"/>
              </a:ext>
            </a:extLst>
          </p:cNvPr>
          <p:cNvCxnSpPr>
            <a:cxnSpLocks/>
          </p:cNvCxnSpPr>
          <p:nvPr/>
        </p:nvCxnSpPr>
        <p:spPr>
          <a:xfrm>
            <a:off x="2285253" y="819055"/>
            <a:ext cx="0" cy="116200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89229F7-DE34-4106-8AD0-11079DACD4B3}"/>
              </a:ext>
            </a:extLst>
          </p:cNvPr>
          <p:cNvCxnSpPr>
            <a:cxnSpLocks/>
          </p:cNvCxnSpPr>
          <p:nvPr/>
        </p:nvCxnSpPr>
        <p:spPr>
          <a:xfrm flipV="1">
            <a:off x="2294397" y="819055"/>
            <a:ext cx="1008317" cy="116284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F9DB1C7-CF79-4611-B296-56EDBDDA2F6F}"/>
              </a:ext>
            </a:extLst>
          </p:cNvPr>
          <p:cNvCxnSpPr>
            <a:cxnSpLocks/>
          </p:cNvCxnSpPr>
          <p:nvPr/>
        </p:nvCxnSpPr>
        <p:spPr>
          <a:xfrm>
            <a:off x="3302714" y="800366"/>
            <a:ext cx="0" cy="116200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4762D43-F6C7-417F-8941-DF440719FE3E}"/>
              </a:ext>
            </a:extLst>
          </p:cNvPr>
          <p:cNvCxnSpPr>
            <a:cxnSpLocks/>
          </p:cNvCxnSpPr>
          <p:nvPr/>
        </p:nvCxnSpPr>
        <p:spPr>
          <a:xfrm>
            <a:off x="1285128" y="800366"/>
            <a:ext cx="0" cy="116200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86887F2-1EE6-4825-BADC-6DDBEE4B5F30}"/>
              </a:ext>
            </a:extLst>
          </p:cNvPr>
          <p:cNvCxnSpPr>
            <a:cxnSpLocks/>
          </p:cNvCxnSpPr>
          <p:nvPr/>
        </p:nvCxnSpPr>
        <p:spPr>
          <a:xfrm flipV="1">
            <a:off x="987552" y="808618"/>
            <a:ext cx="297577" cy="30208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467B838-8C9D-4729-BD04-7A00F0D57049}"/>
              </a:ext>
            </a:extLst>
          </p:cNvPr>
          <p:cNvCxnSpPr>
            <a:cxnSpLocks/>
          </p:cNvCxnSpPr>
          <p:nvPr/>
        </p:nvCxnSpPr>
        <p:spPr>
          <a:xfrm>
            <a:off x="987552" y="1981058"/>
            <a:ext cx="4507992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51B868F-D28E-47FC-8791-21BF27AB1F1A}"/>
              </a:ext>
            </a:extLst>
          </p:cNvPr>
          <p:cNvCxnSpPr>
            <a:cxnSpLocks/>
          </p:cNvCxnSpPr>
          <p:nvPr/>
        </p:nvCxnSpPr>
        <p:spPr>
          <a:xfrm flipV="1">
            <a:off x="3311857" y="800366"/>
            <a:ext cx="1008317" cy="116284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B505E49-7B0B-42A1-858A-8366532626BD}"/>
              </a:ext>
            </a:extLst>
          </p:cNvPr>
          <p:cNvCxnSpPr>
            <a:cxnSpLocks/>
          </p:cNvCxnSpPr>
          <p:nvPr/>
        </p:nvCxnSpPr>
        <p:spPr>
          <a:xfrm>
            <a:off x="4320174" y="781677"/>
            <a:ext cx="0" cy="116200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7A175D6-D38A-4C0C-BBBE-BBCD690F42BB}"/>
              </a:ext>
            </a:extLst>
          </p:cNvPr>
          <p:cNvCxnSpPr>
            <a:cxnSpLocks/>
          </p:cNvCxnSpPr>
          <p:nvPr/>
        </p:nvCxnSpPr>
        <p:spPr>
          <a:xfrm flipV="1">
            <a:off x="4321126" y="806789"/>
            <a:ext cx="1008317" cy="116284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C019AF4-2898-430C-B9A1-E534C901177F}"/>
              </a:ext>
            </a:extLst>
          </p:cNvPr>
          <p:cNvCxnSpPr>
            <a:cxnSpLocks/>
          </p:cNvCxnSpPr>
          <p:nvPr/>
        </p:nvCxnSpPr>
        <p:spPr>
          <a:xfrm>
            <a:off x="5329443" y="788100"/>
            <a:ext cx="0" cy="116200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0D63881-97BE-485A-8BFE-4226FE19479C}"/>
              </a:ext>
            </a:extLst>
          </p:cNvPr>
          <p:cNvCxnSpPr>
            <a:cxnSpLocks/>
          </p:cNvCxnSpPr>
          <p:nvPr/>
        </p:nvCxnSpPr>
        <p:spPr>
          <a:xfrm>
            <a:off x="978408" y="800366"/>
            <a:ext cx="4507992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Shape 1">
            <a:extLst>
              <a:ext uri="{FF2B5EF4-FFF2-40B4-BE49-F238E27FC236}">
                <a16:creationId xmlns:a16="http://schemas.microsoft.com/office/drawing/2014/main" id="{E3A8BBD2-16D8-47F7-B239-72538D1A8410}"/>
              </a:ext>
            </a:extLst>
          </p:cNvPr>
          <p:cNvSpPr txBox="1"/>
          <p:nvPr/>
        </p:nvSpPr>
        <p:spPr>
          <a:xfrm>
            <a:off x="5229813" y="457466"/>
            <a:ext cx="2241795" cy="370967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200" spc="-1" dirty="0">
                <a:latin typeface="URWBookmanL-Ligh"/>
              </a:rPr>
              <a:t>C.RTT</a:t>
            </a:r>
            <a:r>
              <a:rPr lang="en-US" sz="3200" b="0" strike="noStrike" spc="-1" dirty="0">
                <a:solidFill>
                  <a:srgbClr val="000000"/>
                </a:solidFill>
                <a:latin typeface="URWBookmanL-Ligh"/>
              </a:rPr>
              <a:t>+B</a:t>
            </a:r>
            <a:endParaRPr lang="en-IN" sz="3200" b="0" strike="noStrike" spc="-1" dirty="0">
              <a:solidFill>
                <a:srgbClr val="000000"/>
              </a:solidFill>
            </a:endParaRPr>
          </a:p>
        </p:txBody>
      </p:sp>
      <p:sp>
        <p:nvSpPr>
          <p:cNvPr id="32" name="TextShape 1">
            <a:extLst>
              <a:ext uri="{FF2B5EF4-FFF2-40B4-BE49-F238E27FC236}">
                <a16:creationId xmlns:a16="http://schemas.microsoft.com/office/drawing/2014/main" id="{0431327E-EBEF-42F8-B8F5-CCB173DE2955}"/>
              </a:ext>
            </a:extLst>
          </p:cNvPr>
          <p:cNvSpPr txBox="1"/>
          <p:nvPr/>
        </p:nvSpPr>
        <p:spPr>
          <a:xfrm>
            <a:off x="76233" y="534838"/>
            <a:ext cx="1084316" cy="3778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000" spc="-1" dirty="0">
                <a:latin typeface="URWBookmanL-Ligh"/>
              </a:rPr>
              <a:t>W</a:t>
            </a:r>
            <a:r>
              <a:rPr lang="en-US" sz="2000" spc="-1" baseline="-25000" dirty="0">
                <a:latin typeface="URWBookmanL-Ligh"/>
              </a:rPr>
              <a:t>max</a:t>
            </a:r>
            <a:endParaRPr lang="en-IN" sz="2000" b="0" strike="noStrike" spc="-1" baseline="-25000" dirty="0">
              <a:solidFill>
                <a:srgbClr val="000000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189752F-5C79-4CF1-AA3C-A3EA72A86F0E}"/>
              </a:ext>
            </a:extLst>
          </p:cNvPr>
          <p:cNvGrpSpPr/>
          <p:nvPr/>
        </p:nvGrpSpPr>
        <p:grpSpPr>
          <a:xfrm>
            <a:off x="13240" y="1558611"/>
            <a:ext cx="1145870" cy="714254"/>
            <a:chOff x="69365" y="3450306"/>
            <a:chExt cx="1145870" cy="714254"/>
          </a:xfrm>
        </p:grpSpPr>
        <p:sp>
          <p:nvSpPr>
            <p:cNvPr id="40" name="TextShape 1">
              <a:extLst>
                <a:ext uri="{FF2B5EF4-FFF2-40B4-BE49-F238E27FC236}">
                  <a16:creationId xmlns:a16="http://schemas.microsoft.com/office/drawing/2014/main" id="{80002047-A874-4323-812C-72219A888D35}"/>
                </a:ext>
              </a:extLst>
            </p:cNvPr>
            <p:cNvSpPr txBox="1"/>
            <p:nvPr/>
          </p:nvSpPr>
          <p:spPr>
            <a:xfrm>
              <a:off x="130919" y="3450306"/>
              <a:ext cx="1084316" cy="377840"/>
            </a:xfrm>
            <a:prstGeom prst="rect">
              <a:avLst/>
            </a:prstGeom>
            <a:noFill/>
            <a:ln>
              <a:noFill/>
            </a:ln>
          </p:spPr>
          <p:txBody>
            <a:bodyPr tIns="91440" bIns="91440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spc="-1" dirty="0">
                  <a:latin typeface="URWBookmanL-Ligh"/>
                </a:rPr>
                <a:t>W</a:t>
              </a:r>
              <a:r>
                <a:rPr lang="en-US" sz="2000" spc="-1" baseline="-25000" dirty="0">
                  <a:latin typeface="URWBookmanL-Ligh"/>
                </a:rPr>
                <a:t>max</a:t>
              </a:r>
              <a:endParaRPr lang="en-IN" sz="2000" b="0" strike="noStrike" spc="-1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41" name="TextShape 1">
              <a:extLst>
                <a:ext uri="{FF2B5EF4-FFF2-40B4-BE49-F238E27FC236}">
                  <a16:creationId xmlns:a16="http://schemas.microsoft.com/office/drawing/2014/main" id="{0A2C03E0-D1E7-4BD3-8415-CF9F5F290527}"/>
                </a:ext>
              </a:extLst>
            </p:cNvPr>
            <p:cNvSpPr txBox="1"/>
            <p:nvPr/>
          </p:nvSpPr>
          <p:spPr>
            <a:xfrm>
              <a:off x="69365" y="3786720"/>
              <a:ext cx="1084316" cy="377840"/>
            </a:xfrm>
            <a:prstGeom prst="rect">
              <a:avLst/>
            </a:prstGeom>
            <a:noFill/>
            <a:ln>
              <a:noFill/>
            </a:ln>
          </p:spPr>
          <p:txBody>
            <a:bodyPr tIns="91440" bIns="91440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spc="-1" dirty="0">
                  <a:latin typeface="URWBookmanL-Ligh"/>
                </a:rPr>
                <a:t>2</a:t>
              </a:r>
              <a:endParaRPr lang="en-IN" sz="2000" b="0" strike="noStrike" spc="-1" baseline="-25000" dirty="0">
                <a:solidFill>
                  <a:srgbClr val="000000"/>
                </a:solidFill>
              </a:endParaRP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9247798F-0482-4434-8B7D-5336BB2D4152}"/>
                </a:ext>
              </a:extLst>
            </p:cNvPr>
            <p:cNvCxnSpPr>
              <a:cxnSpLocks/>
            </p:cNvCxnSpPr>
            <p:nvPr/>
          </p:nvCxnSpPr>
          <p:spPr>
            <a:xfrm>
              <a:off x="352067" y="3877534"/>
              <a:ext cx="593218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4617851-26AE-44C9-ABEC-E6B478562652}"/>
              </a:ext>
            </a:extLst>
          </p:cNvPr>
          <p:cNvCxnSpPr>
            <a:cxnSpLocks/>
          </p:cNvCxnSpPr>
          <p:nvPr/>
        </p:nvCxnSpPr>
        <p:spPr>
          <a:xfrm flipH="1" flipV="1">
            <a:off x="987552" y="2740706"/>
            <a:ext cx="9144" cy="1800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0B712E2-55FF-4895-BC73-F587FCAEFD4A}"/>
              </a:ext>
            </a:extLst>
          </p:cNvPr>
          <p:cNvCxnSpPr>
            <a:cxnSpLocks/>
          </p:cNvCxnSpPr>
          <p:nvPr/>
        </p:nvCxnSpPr>
        <p:spPr>
          <a:xfrm>
            <a:off x="987552" y="4541691"/>
            <a:ext cx="49194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D66D5EAC-4A6D-4D32-9282-86AEEB2385C6}"/>
              </a:ext>
            </a:extLst>
          </p:cNvPr>
          <p:cNvSpPr txBox="1"/>
          <p:nvPr/>
        </p:nvSpPr>
        <p:spPr>
          <a:xfrm>
            <a:off x="5614415" y="4080445"/>
            <a:ext cx="869149" cy="461665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Time</a:t>
            </a:r>
            <a:endParaRPr lang="en-SG" sz="2400" dirty="0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FE37085-2AA3-49AC-AA0C-0DD02C9EBC60}"/>
              </a:ext>
            </a:extLst>
          </p:cNvPr>
          <p:cNvCxnSpPr>
            <a:cxnSpLocks/>
          </p:cNvCxnSpPr>
          <p:nvPr/>
        </p:nvCxnSpPr>
        <p:spPr>
          <a:xfrm flipV="1">
            <a:off x="986276" y="3365661"/>
            <a:ext cx="310813" cy="23335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2F562D2-2C82-448D-AFD0-C9A8CFAC43AD}"/>
              </a:ext>
            </a:extLst>
          </p:cNvPr>
          <p:cNvCxnSpPr>
            <a:cxnSpLocks/>
          </p:cNvCxnSpPr>
          <p:nvPr/>
        </p:nvCxnSpPr>
        <p:spPr>
          <a:xfrm>
            <a:off x="996696" y="2446393"/>
            <a:ext cx="49194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4C249DCA-771B-4909-8BFA-65C66E1C51A7}"/>
              </a:ext>
            </a:extLst>
          </p:cNvPr>
          <p:cNvCxnSpPr>
            <a:cxnSpLocks/>
          </p:cNvCxnSpPr>
          <p:nvPr/>
        </p:nvCxnSpPr>
        <p:spPr>
          <a:xfrm rot="16200000">
            <a:off x="1054401" y="2446393"/>
            <a:ext cx="4507992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44F612B9-3272-4487-9134-7D753B6980DC}"/>
              </a:ext>
            </a:extLst>
          </p:cNvPr>
          <p:cNvCxnSpPr>
            <a:cxnSpLocks/>
          </p:cNvCxnSpPr>
          <p:nvPr/>
        </p:nvCxnSpPr>
        <p:spPr>
          <a:xfrm rot="16200000">
            <a:off x="288878" y="2434254"/>
            <a:ext cx="4507992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Shape 1">
            <a:extLst>
              <a:ext uri="{FF2B5EF4-FFF2-40B4-BE49-F238E27FC236}">
                <a16:creationId xmlns:a16="http://schemas.microsoft.com/office/drawing/2014/main" id="{8D690357-23FD-43C8-A331-AC055C92646D}"/>
              </a:ext>
            </a:extLst>
          </p:cNvPr>
          <p:cNvSpPr txBox="1"/>
          <p:nvPr/>
        </p:nvSpPr>
        <p:spPr>
          <a:xfrm>
            <a:off x="288914" y="2562433"/>
            <a:ext cx="1084316" cy="3778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000" spc="-1" dirty="0">
                <a:latin typeface="URWBookmanL-Ligh"/>
              </a:rPr>
              <a:t>B</a:t>
            </a:r>
            <a:endParaRPr lang="en-IN" sz="2000" b="0" strike="noStrike" spc="-1" baseline="-25000" dirty="0">
              <a:solidFill>
                <a:srgbClr val="000000"/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D570847-6E52-462F-B4E2-E6526B8AEBAC}"/>
              </a:ext>
            </a:extLst>
          </p:cNvPr>
          <p:cNvGrpSpPr/>
          <p:nvPr/>
        </p:nvGrpSpPr>
        <p:grpSpPr>
          <a:xfrm>
            <a:off x="2302769" y="3365659"/>
            <a:ext cx="1847835" cy="2095316"/>
            <a:chOff x="2934477" y="3370544"/>
            <a:chExt cx="1847835" cy="2095316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3E7065F4-2DB5-4458-8737-D0144E747921}"/>
                </a:ext>
              </a:extLst>
            </p:cNvPr>
            <p:cNvCxnSpPr>
              <a:cxnSpLocks/>
            </p:cNvCxnSpPr>
            <p:nvPr/>
          </p:nvCxnSpPr>
          <p:spPr>
            <a:xfrm>
              <a:off x="2934477" y="3370544"/>
              <a:ext cx="211059" cy="114331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Arc 16">
              <a:extLst>
                <a:ext uri="{FF2B5EF4-FFF2-40B4-BE49-F238E27FC236}">
                  <a16:creationId xmlns:a16="http://schemas.microsoft.com/office/drawing/2014/main" id="{405EACE2-4B8B-4760-9B36-D3259E11ED96}"/>
                </a:ext>
              </a:extLst>
            </p:cNvPr>
            <p:cNvSpPr/>
            <p:nvPr/>
          </p:nvSpPr>
          <p:spPr>
            <a:xfrm flipH="1">
              <a:off x="3154678" y="3376341"/>
              <a:ext cx="1627634" cy="2089519"/>
            </a:xfrm>
            <a:prstGeom prst="arc">
              <a:avLst>
                <a:gd name="adj1" fmla="val 16200000"/>
                <a:gd name="adj2" fmla="val 549726"/>
              </a:avLst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F8C73031-3FB1-4353-A062-C9CBB94F8E07}"/>
              </a:ext>
            </a:extLst>
          </p:cNvPr>
          <p:cNvGrpSpPr/>
          <p:nvPr/>
        </p:nvGrpSpPr>
        <p:grpSpPr>
          <a:xfrm>
            <a:off x="3324641" y="3377874"/>
            <a:ext cx="1847835" cy="2095316"/>
            <a:chOff x="2934477" y="3370544"/>
            <a:chExt cx="1847835" cy="2095316"/>
          </a:xfrm>
        </p:grpSpPr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2C12414-19B5-47A5-9D91-A2CA3AA1E651}"/>
                </a:ext>
              </a:extLst>
            </p:cNvPr>
            <p:cNvCxnSpPr>
              <a:cxnSpLocks/>
            </p:cNvCxnSpPr>
            <p:nvPr/>
          </p:nvCxnSpPr>
          <p:spPr>
            <a:xfrm>
              <a:off x="2934477" y="3370544"/>
              <a:ext cx="211059" cy="114331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Arc 84">
              <a:extLst>
                <a:ext uri="{FF2B5EF4-FFF2-40B4-BE49-F238E27FC236}">
                  <a16:creationId xmlns:a16="http://schemas.microsoft.com/office/drawing/2014/main" id="{77926D2B-79F4-4FA9-B2C6-ACED50906719}"/>
                </a:ext>
              </a:extLst>
            </p:cNvPr>
            <p:cNvSpPr/>
            <p:nvPr/>
          </p:nvSpPr>
          <p:spPr>
            <a:xfrm flipH="1">
              <a:off x="3154678" y="3376341"/>
              <a:ext cx="1627634" cy="2089519"/>
            </a:xfrm>
            <a:prstGeom prst="arc">
              <a:avLst>
                <a:gd name="adj1" fmla="val 16200000"/>
                <a:gd name="adj2" fmla="val 549726"/>
              </a:avLst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6400658-1510-4BE4-9476-CEFCA7E89152}"/>
              </a:ext>
            </a:extLst>
          </p:cNvPr>
          <p:cNvGrpSpPr/>
          <p:nvPr/>
        </p:nvGrpSpPr>
        <p:grpSpPr>
          <a:xfrm>
            <a:off x="4375013" y="3365659"/>
            <a:ext cx="1847835" cy="2095316"/>
            <a:chOff x="2934477" y="3370544"/>
            <a:chExt cx="1847835" cy="2095316"/>
          </a:xfrm>
        </p:grpSpPr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378ECBE1-A500-43BD-9B2B-12B3D81CD8C9}"/>
                </a:ext>
              </a:extLst>
            </p:cNvPr>
            <p:cNvCxnSpPr>
              <a:cxnSpLocks/>
            </p:cNvCxnSpPr>
            <p:nvPr/>
          </p:nvCxnSpPr>
          <p:spPr>
            <a:xfrm>
              <a:off x="2934477" y="3370544"/>
              <a:ext cx="211059" cy="114331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Arc 87">
              <a:extLst>
                <a:ext uri="{FF2B5EF4-FFF2-40B4-BE49-F238E27FC236}">
                  <a16:creationId xmlns:a16="http://schemas.microsoft.com/office/drawing/2014/main" id="{EE4B6119-194B-4B7C-A2C3-0672623A19C8}"/>
                </a:ext>
              </a:extLst>
            </p:cNvPr>
            <p:cNvSpPr/>
            <p:nvPr/>
          </p:nvSpPr>
          <p:spPr>
            <a:xfrm flipH="1">
              <a:off x="3154678" y="3376341"/>
              <a:ext cx="1627634" cy="2089519"/>
            </a:xfrm>
            <a:prstGeom prst="arc">
              <a:avLst>
                <a:gd name="adj1" fmla="val 16200000"/>
                <a:gd name="adj2" fmla="val 549726"/>
              </a:avLst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57FE2D62-B173-4262-B339-50379F3B51E7}"/>
              </a:ext>
            </a:extLst>
          </p:cNvPr>
          <p:cNvGrpSpPr/>
          <p:nvPr/>
        </p:nvGrpSpPr>
        <p:grpSpPr>
          <a:xfrm>
            <a:off x="1291600" y="3380772"/>
            <a:ext cx="1847835" cy="2095316"/>
            <a:chOff x="2934477" y="3370544"/>
            <a:chExt cx="1847835" cy="2095316"/>
          </a:xfrm>
        </p:grpSpPr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FB3F9770-0380-4434-81ED-1205FC9E9903}"/>
                </a:ext>
              </a:extLst>
            </p:cNvPr>
            <p:cNvCxnSpPr>
              <a:cxnSpLocks/>
            </p:cNvCxnSpPr>
            <p:nvPr/>
          </p:nvCxnSpPr>
          <p:spPr>
            <a:xfrm>
              <a:off x="2934477" y="3370544"/>
              <a:ext cx="211059" cy="114331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Arc 90">
              <a:extLst>
                <a:ext uri="{FF2B5EF4-FFF2-40B4-BE49-F238E27FC236}">
                  <a16:creationId xmlns:a16="http://schemas.microsoft.com/office/drawing/2014/main" id="{CA5FFBF5-416E-4B6E-9325-9D1B62F9F7F8}"/>
                </a:ext>
              </a:extLst>
            </p:cNvPr>
            <p:cNvSpPr/>
            <p:nvPr/>
          </p:nvSpPr>
          <p:spPr>
            <a:xfrm flipH="1">
              <a:off x="3154678" y="3376341"/>
              <a:ext cx="1627634" cy="2089519"/>
            </a:xfrm>
            <a:prstGeom prst="arc">
              <a:avLst>
                <a:gd name="adj1" fmla="val 16200000"/>
                <a:gd name="adj2" fmla="val 549726"/>
              </a:avLst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010CC9E7-285C-4F4B-9AC8-359E61DBB5E5}"/>
              </a:ext>
            </a:extLst>
          </p:cNvPr>
          <p:cNvCxnSpPr>
            <a:cxnSpLocks/>
          </p:cNvCxnSpPr>
          <p:nvPr/>
        </p:nvCxnSpPr>
        <p:spPr>
          <a:xfrm rot="16200000">
            <a:off x="31599" y="2431295"/>
            <a:ext cx="4507992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5A91E54A-ED50-4493-AC74-B4D69E09CE45}"/>
              </a:ext>
            </a:extLst>
          </p:cNvPr>
          <p:cNvCxnSpPr>
            <a:cxnSpLocks/>
          </p:cNvCxnSpPr>
          <p:nvPr/>
        </p:nvCxnSpPr>
        <p:spPr>
          <a:xfrm rot="16200000">
            <a:off x="-730763" y="2418365"/>
            <a:ext cx="4507992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Shape 1">
            <a:extLst>
              <a:ext uri="{FF2B5EF4-FFF2-40B4-BE49-F238E27FC236}">
                <a16:creationId xmlns:a16="http://schemas.microsoft.com/office/drawing/2014/main" id="{F21A44A3-E290-478A-8A92-DF1FD93CBAE2}"/>
              </a:ext>
            </a:extLst>
          </p:cNvPr>
          <p:cNvSpPr txBox="1"/>
          <p:nvPr/>
        </p:nvSpPr>
        <p:spPr>
          <a:xfrm>
            <a:off x="1256294" y="4574410"/>
            <a:ext cx="533875" cy="3778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000" spc="-1" dirty="0">
                <a:latin typeface="URWBookmanL-Ligh"/>
              </a:rPr>
              <a:t>t</a:t>
            </a:r>
            <a:r>
              <a:rPr lang="en-US" sz="2000" spc="-1" baseline="-25000" dirty="0">
                <a:latin typeface="URWBookmanL-Ligh"/>
              </a:rPr>
              <a:t>0</a:t>
            </a:r>
            <a:endParaRPr lang="en-IN" sz="2000" b="0" strike="noStrike" spc="-1" baseline="-25000" dirty="0">
              <a:solidFill>
                <a:srgbClr val="000000"/>
              </a:solidFill>
            </a:endParaRPr>
          </a:p>
        </p:txBody>
      </p:sp>
      <p:sp>
        <p:nvSpPr>
          <p:cNvPr id="95" name="TextShape 1">
            <a:extLst>
              <a:ext uri="{FF2B5EF4-FFF2-40B4-BE49-F238E27FC236}">
                <a16:creationId xmlns:a16="http://schemas.microsoft.com/office/drawing/2014/main" id="{FBD5D402-8DE6-44B8-BBAC-A7C8EC1A4EC1}"/>
              </a:ext>
            </a:extLst>
          </p:cNvPr>
          <p:cNvSpPr txBox="1"/>
          <p:nvPr/>
        </p:nvSpPr>
        <p:spPr>
          <a:xfrm>
            <a:off x="2045676" y="4603690"/>
            <a:ext cx="533875" cy="3778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000" spc="-1" dirty="0">
                <a:latin typeface="URWBookmanL-Ligh"/>
              </a:rPr>
              <a:t>t</a:t>
            </a:r>
            <a:r>
              <a:rPr lang="en-US" sz="2000" spc="-1" baseline="-25000" dirty="0">
                <a:latin typeface="URWBookmanL-Ligh"/>
              </a:rPr>
              <a:t>1</a:t>
            </a:r>
            <a:endParaRPr lang="en-IN" sz="2000" b="0" strike="noStrike" spc="-1" baseline="-25000" dirty="0">
              <a:solidFill>
                <a:srgbClr val="000000"/>
              </a:solidFill>
            </a:endParaRPr>
          </a:p>
        </p:txBody>
      </p:sp>
      <p:sp>
        <p:nvSpPr>
          <p:cNvPr id="96" name="TextShape 1">
            <a:extLst>
              <a:ext uri="{FF2B5EF4-FFF2-40B4-BE49-F238E27FC236}">
                <a16:creationId xmlns:a16="http://schemas.microsoft.com/office/drawing/2014/main" id="{170870E2-2CB9-46C7-8377-47DB151B5D8E}"/>
              </a:ext>
            </a:extLst>
          </p:cNvPr>
          <p:cNvSpPr txBox="1"/>
          <p:nvPr/>
        </p:nvSpPr>
        <p:spPr>
          <a:xfrm>
            <a:off x="2301575" y="4623291"/>
            <a:ext cx="533875" cy="3778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000" spc="-1" dirty="0">
                <a:latin typeface="URWBookmanL-Ligh"/>
              </a:rPr>
              <a:t>t</a:t>
            </a:r>
            <a:r>
              <a:rPr lang="en-US" sz="2000" spc="-1" baseline="-25000" dirty="0">
                <a:latin typeface="URWBookmanL-Ligh"/>
              </a:rPr>
              <a:t>2</a:t>
            </a:r>
            <a:endParaRPr lang="en-IN" sz="2000" b="0" strike="noStrike" spc="-1" baseline="-25000" dirty="0">
              <a:solidFill>
                <a:srgbClr val="000000"/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CD4F2886-8A4F-4950-992C-455668CBB7FC}"/>
              </a:ext>
            </a:extLst>
          </p:cNvPr>
          <p:cNvSpPr txBox="1"/>
          <p:nvPr/>
        </p:nvSpPr>
        <p:spPr>
          <a:xfrm>
            <a:off x="6296216" y="1237303"/>
            <a:ext cx="172737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spc="-1" dirty="0">
                <a:latin typeface="URWBookmanL-Ligh"/>
              </a:rPr>
              <a:t>Send rate =  </a:t>
            </a:r>
            <a:endParaRPr lang="en-SG" sz="2000" dirty="0"/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531A7D32-BDA4-4E06-8B4B-904FF5B7894E}"/>
              </a:ext>
            </a:extLst>
          </p:cNvPr>
          <p:cNvGrpSpPr/>
          <p:nvPr/>
        </p:nvGrpSpPr>
        <p:grpSpPr>
          <a:xfrm>
            <a:off x="7378436" y="994626"/>
            <a:ext cx="1094022" cy="783270"/>
            <a:chOff x="192641" y="3377777"/>
            <a:chExt cx="1094022" cy="783270"/>
          </a:xfrm>
        </p:grpSpPr>
        <p:sp>
          <p:nvSpPr>
            <p:cNvPr id="114" name="TextShape 1">
              <a:extLst>
                <a:ext uri="{FF2B5EF4-FFF2-40B4-BE49-F238E27FC236}">
                  <a16:creationId xmlns:a16="http://schemas.microsoft.com/office/drawing/2014/main" id="{59EE1D52-6FC1-4C7B-9201-D9B5C2D11F84}"/>
                </a:ext>
              </a:extLst>
            </p:cNvPr>
            <p:cNvSpPr txBox="1"/>
            <p:nvPr/>
          </p:nvSpPr>
          <p:spPr>
            <a:xfrm>
              <a:off x="202347" y="3377777"/>
              <a:ext cx="1084316" cy="377840"/>
            </a:xfrm>
            <a:prstGeom prst="rect">
              <a:avLst/>
            </a:prstGeom>
            <a:noFill/>
            <a:ln>
              <a:noFill/>
            </a:ln>
          </p:spPr>
          <p:txBody>
            <a:bodyPr tIns="91440" bIns="91440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800" b="1" strike="noStrike" spc="-1" baseline="-250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cwnd</a:t>
              </a:r>
              <a:endParaRPr lang="en-IN" sz="2800" b="1" strike="noStrike" spc="-1" baseline="-25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5" name="TextShape 1">
              <a:extLst>
                <a:ext uri="{FF2B5EF4-FFF2-40B4-BE49-F238E27FC236}">
                  <a16:creationId xmlns:a16="http://schemas.microsoft.com/office/drawing/2014/main" id="{ED9A42FD-A484-4ABB-BC4F-F040EEC0DCA1}"/>
                </a:ext>
              </a:extLst>
            </p:cNvPr>
            <p:cNvSpPr txBox="1"/>
            <p:nvPr/>
          </p:nvSpPr>
          <p:spPr>
            <a:xfrm>
              <a:off x="192641" y="3783207"/>
              <a:ext cx="1084316" cy="377840"/>
            </a:xfrm>
            <a:prstGeom prst="rect">
              <a:avLst/>
            </a:prstGeom>
            <a:noFill/>
            <a:ln>
              <a:noFill/>
            </a:ln>
          </p:spPr>
          <p:txBody>
            <a:bodyPr tIns="91440" bIns="91440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spc="-1" dirty="0">
                  <a:latin typeface="URWBookmanL-Ligh"/>
                </a:rPr>
                <a:t>RTT</a:t>
              </a:r>
              <a:endParaRPr lang="en-IN" sz="2000" b="0" strike="noStrike" spc="-1" baseline="-25000" dirty="0">
                <a:solidFill>
                  <a:srgbClr val="000000"/>
                </a:solidFill>
              </a:endParaRPr>
            </a:p>
          </p:txBody>
        </p: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962CE34E-9263-48FF-AC68-BEA6AE073E2E}"/>
                </a:ext>
              </a:extLst>
            </p:cNvPr>
            <p:cNvCxnSpPr>
              <a:cxnSpLocks/>
            </p:cNvCxnSpPr>
            <p:nvPr/>
          </p:nvCxnSpPr>
          <p:spPr>
            <a:xfrm>
              <a:off x="471514" y="3828146"/>
              <a:ext cx="526571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F60C9945-099B-4180-925C-7C3316A1BB0A}"/>
              </a:ext>
            </a:extLst>
          </p:cNvPr>
          <p:cNvGrpSpPr/>
          <p:nvPr/>
        </p:nvGrpSpPr>
        <p:grpSpPr>
          <a:xfrm>
            <a:off x="7378436" y="1747531"/>
            <a:ext cx="1159659" cy="714254"/>
            <a:chOff x="7378436" y="1747531"/>
            <a:chExt cx="1159659" cy="714254"/>
          </a:xfrm>
        </p:grpSpPr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F41577F2-5576-4770-90AB-BDB192E448F6}"/>
                </a:ext>
              </a:extLst>
            </p:cNvPr>
            <p:cNvGrpSpPr/>
            <p:nvPr/>
          </p:nvGrpSpPr>
          <p:grpSpPr>
            <a:xfrm>
              <a:off x="7392225" y="1747531"/>
              <a:ext cx="1145870" cy="714254"/>
              <a:chOff x="69365" y="3450306"/>
              <a:chExt cx="1145870" cy="714254"/>
            </a:xfrm>
          </p:grpSpPr>
          <p:sp>
            <p:nvSpPr>
              <p:cNvPr id="119" name="TextShape 1">
                <a:extLst>
                  <a:ext uri="{FF2B5EF4-FFF2-40B4-BE49-F238E27FC236}">
                    <a16:creationId xmlns:a16="http://schemas.microsoft.com/office/drawing/2014/main" id="{ECDF9AFB-8648-4CC6-967E-446384BD5953}"/>
                  </a:ext>
                </a:extLst>
              </p:cNvPr>
              <p:cNvSpPr txBox="1"/>
              <p:nvPr/>
            </p:nvSpPr>
            <p:spPr>
              <a:xfrm>
                <a:off x="130919" y="3450306"/>
                <a:ext cx="1084316" cy="3778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tIns="91440" bIns="91440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sz="2000" spc="-1" dirty="0">
                    <a:latin typeface="URWBookmanL-Ligh"/>
                  </a:rPr>
                  <a:t>W</a:t>
                </a:r>
                <a:r>
                  <a:rPr lang="en-US" sz="2000" spc="-1" baseline="-25000" dirty="0">
                    <a:latin typeface="URWBookmanL-Ligh"/>
                  </a:rPr>
                  <a:t>max</a:t>
                </a:r>
                <a:endParaRPr lang="en-IN" sz="2000" b="0" strike="noStrike" spc="-1" baseline="-25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0" name="TextShape 1">
                <a:extLst>
                  <a:ext uri="{FF2B5EF4-FFF2-40B4-BE49-F238E27FC236}">
                    <a16:creationId xmlns:a16="http://schemas.microsoft.com/office/drawing/2014/main" id="{DCF349EF-908C-4BA0-99C0-6B171D50F512}"/>
                  </a:ext>
                </a:extLst>
              </p:cNvPr>
              <p:cNvSpPr txBox="1"/>
              <p:nvPr/>
            </p:nvSpPr>
            <p:spPr>
              <a:xfrm>
                <a:off x="69365" y="3786720"/>
                <a:ext cx="1084316" cy="3778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tIns="91440" bIns="91440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sz="2000" spc="-1" dirty="0">
                    <a:latin typeface="URWBookmanL-Ligh"/>
                  </a:rPr>
                  <a:t>2RTT</a:t>
                </a:r>
                <a:endParaRPr lang="en-IN" sz="2000" b="0" strike="noStrike" spc="-1" baseline="-25000" dirty="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E9A0ADD1-57CC-450B-97F5-066DE9A580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2067" y="3877534"/>
                <a:ext cx="593218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33E06AF8-EED6-4042-B2AA-9246B2FCB9BB}"/>
                </a:ext>
              </a:extLst>
            </p:cNvPr>
            <p:cNvSpPr txBox="1"/>
            <p:nvPr/>
          </p:nvSpPr>
          <p:spPr>
            <a:xfrm>
              <a:off x="7378436" y="1962369"/>
              <a:ext cx="406705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spc="-1" dirty="0">
                  <a:latin typeface="URWBookmanL-Ligh"/>
                </a:rPr>
                <a:t>=  </a:t>
              </a:r>
              <a:endParaRPr lang="en-SG" sz="2000" dirty="0"/>
            </a:p>
          </p:txBody>
        </p:sp>
      </p:grpSp>
      <p:sp>
        <p:nvSpPr>
          <p:cNvPr id="131" name="TextBox 130">
            <a:extLst>
              <a:ext uri="{FF2B5EF4-FFF2-40B4-BE49-F238E27FC236}">
                <a16:creationId xmlns:a16="http://schemas.microsoft.com/office/drawing/2014/main" id="{8242FD2B-F07D-480E-A462-CFD3428D53E1}"/>
              </a:ext>
            </a:extLst>
          </p:cNvPr>
          <p:cNvSpPr txBox="1"/>
          <p:nvPr/>
        </p:nvSpPr>
        <p:spPr>
          <a:xfrm>
            <a:off x="8268144" y="1981907"/>
            <a:ext cx="8758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spc="-1" dirty="0">
                <a:latin typeface="URWBookmanL-Ligh"/>
              </a:rPr>
              <a:t>&gt;=  C </a:t>
            </a:r>
            <a:endParaRPr lang="en-SG" sz="2000" dirty="0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0D3FF50A-EB1B-43A3-83FD-700790D76884}"/>
              </a:ext>
            </a:extLst>
          </p:cNvPr>
          <p:cNvCxnSpPr>
            <a:cxnSpLocks/>
            <a:stCxn id="112" idx="1"/>
          </p:cNvCxnSpPr>
          <p:nvPr/>
        </p:nvCxnSpPr>
        <p:spPr>
          <a:xfrm flipH="1">
            <a:off x="2321374" y="1437358"/>
            <a:ext cx="3974842" cy="5437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BA15F162-1E71-4942-8098-02D66F8F3001}"/>
              </a:ext>
            </a:extLst>
          </p:cNvPr>
          <p:cNvCxnSpPr>
            <a:cxnSpLocks/>
          </p:cNvCxnSpPr>
          <p:nvPr/>
        </p:nvCxnSpPr>
        <p:spPr>
          <a:xfrm flipH="1" flipV="1">
            <a:off x="3377540" y="857366"/>
            <a:ext cx="2803619" cy="208951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36FC8498-488D-48AC-BD83-F82D2675E899}"/>
              </a:ext>
            </a:extLst>
          </p:cNvPr>
          <p:cNvSpPr txBox="1"/>
          <p:nvPr/>
        </p:nvSpPr>
        <p:spPr>
          <a:xfrm>
            <a:off x="6165558" y="2813133"/>
            <a:ext cx="297844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spc="-1" dirty="0">
                <a:latin typeface="URWBookmanL-Ligh"/>
              </a:rPr>
              <a:t>How many packets in buffer when cwnd =W</a:t>
            </a:r>
            <a:r>
              <a:rPr lang="en-US" sz="2000" spc="-1" baseline="-25000" dirty="0">
                <a:latin typeface="URWBookmanL-Ligh"/>
              </a:rPr>
              <a:t>max</a:t>
            </a:r>
            <a:r>
              <a:rPr lang="en-US" sz="2000" spc="-1" dirty="0">
                <a:latin typeface="URWBookmanL-Ligh"/>
              </a:rPr>
              <a:t>?</a:t>
            </a:r>
            <a:endParaRPr lang="en-SG" sz="2000" dirty="0"/>
          </a:p>
        </p:txBody>
      </p:sp>
      <p:sp>
        <p:nvSpPr>
          <p:cNvPr id="153" name="TextShape 1">
            <a:extLst>
              <a:ext uri="{FF2B5EF4-FFF2-40B4-BE49-F238E27FC236}">
                <a16:creationId xmlns:a16="http://schemas.microsoft.com/office/drawing/2014/main" id="{C5280EA2-CA9B-4A96-9301-D046D5059A0A}"/>
              </a:ext>
            </a:extLst>
          </p:cNvPr>
          <p:cNvSpPr txBox="1"/>
          <p:nvPr/>
        </p:nvSpPr>
        <p:spPr>
          <a:xfrm>
            <a:off x="6664162" y="3433552"/>
            <a:ext cx="1627634" cy="3778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algn="ctr"/>
            <a:r>
              <a:rPr lang="en-US" sz="2000" spc="-1" dirty="0">
                <a:latin typeface="URWBookmanL-Ligh"/>
              </a:rPr>
              <a:t> W</a:t>
            </a:r>
            <a:r>
              <a:rPr lang="en-US" sz="2000" spc="-1" baseline="-25000" dirty="0">
                <a:latin typeface="URWBookmanL-Ligh"/>
              </a:rPr>
              <a:t>max</a:t>
            </a:r>
            <a:r>
              <a:rPr lang="en-US" sz="2000" spc="-1" dirty="0">
                <a:latin typeface="URWBookmanL-Ligh"/>
              </a:rPr>
              <a:t> –  BDP </a:t>
            </a:r>
            <a:r>
              <a:rPr lang="en-US" sz="2000" spc="-1" baseline="-25000" dirty="0">
                <a:latin typeface="URWBookmanL-Ligh"/>
              </a:rPr>
              <a:t> </a:t>
            </a:r>
            <a:endParaRPr lang="en-IN" sz="2000" b="0" strike="noStrike" spc="-1" baseline="-25000" dirty="0">
              <a:solidFill>
                <a:srgbClr val="000000"/>
              </a:solidFill>
            </a:endParaRPr>
          </a:p>
          <a:p>
            <a:pPr algn="ctr">
              <a:lnSpc>
                <a:spcPct val="100000"/>
              </a:lnSpc>
            </a:pPr>
            <a:endParaRPr lang="en-IN" sz="2000" b="0" strike="noStrike" spc="-1" baseline="-25000" dirty="0">
              <a:solidFill>
                <a:srgbClr val="000000"/>
              </a:solidFill>
            </a:endParaRPr>
          </a:p>
        </p:txBody>
      </p:sp>
      <p:sp>
        <p:nvSpPr>
          <p:cNvPr id="154" name="TextShape 1">
            <a:extLst>
              <a:ext uri="{FF2B5EF4-FFF2-40B4-BE49-F238E27FC236}">
                <a16:creationId xmlns:a16="http://schemas.microsoft.com/office/drawing/2014/main" id="{FA3B9534-A0AB-4BE8-99A9-FE0B01806752}"/>
              </a:ext>
            </a:extLst>
          </p:cNvPr>
          <p:cNvSpPr txBox="1"/>
          <p:nvPr/>
        </p:nvSpPr>
        <p:spPr>
          <a:xfrm>
            <a:off x="6664162" y="2407392"/>
            <a:ext cx="2056278" cy="3778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algn="ctr"/>
            <a:r>
              <a:rPr lang="en-US" sz="2000" spc="-1" dirty="0">
                <a:latin typeface="URWBookmanL-Ligh"/>
              </a:rPr>
              <a:t>W</a:t>
            </a:r>
            <a:r>
              <a:rPr lang="en-US" sz="2000" spc="-1" baseline="-25000" dirty="0">
                <a:latin typeface="URWBookmanL-Ligh"/>
              </a:rPr>
              <a:t>max </a:t>
            </a:r>
            <a:r>
              <a:rPr lang="en-US" sz="2000" spc="-1" dirty="0">
                <a:latin typeface="URWBookmanL-Ligh"/>
              </a:rPr>
              <a:t>&gt;= 2RTT.C </a:t>
            </a:r>
            <a:r>
              <a:rPr lang="en-US" sz="2000" spc="-1" baseline="-25000" dirty="0">
                <a:latin typeface="URWBookmanL-Ligh"/>
              </a:rPr>
              <a:t> </a:t>
            </a:r>
            <a:endParaRPr lang="en-IN" sz="2000" b="0" strike="noStrike" spc="-1" baseline="-25000" dirty="0">
              <a:solidFill>
                <a:srgbClr val="000000"/>
              </a:solidFill>
            </a:endParaRPr>
          </a:p>
          <a:p>
            <a:pPr algn="ctr">
              <a:lnSpc>
                <a:spcPct val="100000"/>
              </a:lnSpc>
            </a:pPr>
            <a:endParaRPr lang="en-IN" sz="2000" b="0" strike="noStrike" spc="-1" baseline="-25000" dirty="0">
              <a:solidFill>
                <a:srgbClr val="000000"/>
              </a:solidFill>
            </a:endParaRPr>
          </a:p>
        </p:txBody>
      </p:sp>
      <p:sp>
        <p:nvSpPr>
          <p:cNvPr id="155" name="TextShape 1">
            <a:extLst>
              <a:ext uri="{FF2B5EF4-FFF2-40B4-BE49-F238E27FC236}">
                <a16:creationId xmlns:a16="http://schemas.microsoft.com/office/drawing/2014/main" id="{20ABEFB1-5B3E-4765-8D88-9BB35FB8ACE2}"/>
              </a:ext>
            </a:extLst>
          </p:cNvPr>
          <p:cNvSpPr txBox="1"/>
          <p:nvPr/>
        </p:nvSpPr>
        <p:spPr>
          <a:xfrm>
            <a:off x="6424782" y="3811392"/>
            <a:ext cx="2056278" cy="3778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algn="ctr"/>
            <a:r>
              <a:rPr lang="en-US" sz="2000" spc="-1" dirty="0">
                <a:latin typeface="URWBookmanL-Ligh"/>
              </a:rPr>
              <a:t>&gt;= 2RTT.C – RTT.C </a:t>
            </a:r>
            <a:r>
              <a:rPr lang="en-US" sz="2000" spc="-1" baseline="-25000" dirty="0">
                <a:latin typeface="URWBookmanL-Ligh"/>
              </a:rPr>
              <a:t> </a:t>
            </a:r>
            <a:endParaRPr lang="en-IN" sz="2000" b="0" strike="noStrike" spc="-1" baseline="-25000" dirty="0">
              <a:solidFill>
                <a:srgbClr val="000000"/>
              </a:solidFill>
            </a:endParaRPr>
          </a:p>
          <a:p>
            <a:pPr algn="ctr">
              <a:lnSpc>
                <a:spcPct val="100000"/>
              </a:lnSpc>
            </a:pPr>
            <a:endParaRPr lang="en-IN" sz="2000" b="0" strike="noStrike" spc="-1" baseline="-25000" dirty="0">
              <a:solidFill>
                <a:srgbClr val="000000"/>
              </a:solidFill>
            </a:endParaRPr>
          </a:p>
        </p:txBody>
      </p:sp>
      <p:sp>
        <p:nvSpPr>
          <p:cNvPr id="156" name="TextShape 1">
            <a:extLst>
              <a:ext uri="{FF2B5EF4-FFF2-40B4-BE49-F238E27FC236}">
                <a16:creationId xmlns:a16="http://schemas.microsoft.com/office/drawing/2014/main" id="{861A1698-1B99-4B94-9B72-F60CE5DFC30B}"/>
              </a:ext>
            </a:extLst>
          </p:cNvPr>
          <p:cNvSpPr txBox="1"/>
          <p:nvPr/>
        </p:nvSpPr>
        <p:spPr>
          <a:xfrm>
            <a:off x="6003690" y="4189836"/>
            <a:ext cx="2056278" cy="3778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algn="ctr"/>
            <a:r>
              <a:rPr lang="en-US" sz="2000" spc="-1" dirty="0">
                <a:latin typeface="URWBookmanL-Ligh"/>
              </a:rPr>
              <a:t>= RTT.C </a:t>
            </a:r>
            <a:r>
              <a:rPr lang="en-US" sz="2000" spc="-1" baseline="-25000" dirty="0">
                <a:latin typeface="URWBookmanL-Ligh"/>
              </a:rPr>
              <a:t> </a:t>
            </a:r>
            <a:endParaRPr lang="en-IN" sz="2000" b="0" strike="noStrike" spc="-1" baseline="-25000" dirty="0">
              <a:solidFill>
                <a:srgbClr val="000000"/>
              </a:solidFill>
            </a:endParaRPr>
          </a:p>
          <a:p>
            <a:pPr algn="ctr">
              <a:lnSpc>
                <a:spcPct val="100000"/>
              </a:lnSpc>
            </a:pPr>
            <a:endParaRPr lang="en-IN" sz="2000" b="0" strike="noStrike" spc="-1" baseline="-25000" dirty="0">
              <a:solidFill>
                <a:srgbClr val="000000"/>
              </a:solidFill>
            </a:endParaRPr>
          </a:p>
        </p:txBody>
      </p:sp>
      <p:sp>
        <p:nvSpPr>
          <p:cNvPr id="158" name="TextShape 1">
            <a:extLst>
              <a:ext uri="{FF2B5EF4-FFF2-40B4-BE49-F238E27FC236}">
                <a16:creationId xmlns:a16="http://schemas.microsoft.com/office/drawing/2014/main" id="{0DE89AE0-59AF-463C-8D85-8C95FB41CDD5}"/>
              </a:ext>
            </a:extLst>
          </p:cNvPr>
          <p:cNvSpPr txBox="1"/>
          <p:nvPr/>
        </p:nvSpPr>
        <p:spPr>
          <a:xfrm>
            <a:off x="6061153" y="3446335"/>
            <a:ext cx="1004085" cy="3778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algn="ctr"/>
            <a:r>
              <a:rPr lang="en-US" sz="2000" spc="-1" dirty="0">
                <a:latin typeface="URWBookmanL-Ligh"/>
              </a:rPr>
              <a:t>B &gt;=  </a:t>
            </a:r>
            <a:endParaRPr lang="en-IN" sz="2000" b="0" strike="noStrike" spc="-1" baseline="-25000" dirty="0">
              <a:solidFill>
                <a:srgbClr val="000000"/>
              </a:solidFill>
            </a:endParaRPr>
          </a:p>
          <a:p>
            <a:pPr algn="ctr">
              <a:lnSpc>
                <a:spcPct val="100000"/>
              </a:lnSpc>
            </a:pPr>
            <a:endParaRPr lang="en-IN" sz="2000" b="0" strike="noStrike" spc="-1" baseline="-25000" dirty="0">
              <a:solidFill>
                <a:srgbClr val="000000"/>
              </a:solidFill>
            </a:endParaRPr>
          </a:p>
        </p:txBody>
      </p:sp>
      <p:sp>
        <p:nvSpPr>
          <p:cNvPr id="159" name="TextShape 1">
            <a:extLst>
              <a:ext uri="{FF2B5EF4-FFF2-40B4-BE49-F238E27FC236}">
                <a16:creationId xmlns:a16="http://schemas.microsoft.com/office/drawing/2014/main" id="{8BFBAF83-0673-4248-820B-329801D696FC}"/>
              </a:ext>
            </a:extLst>
          </p:cNvPr>
          <p:cNvSpPr txBox="1"/>
          <p:nvPr/>
        </p:nvSpPr>
        <p:spPr>
          <a:xfrm>
            <a:off x="8105364" y="3455138"/>
            <a:ext cx="1017136" cy="3778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algn="ctr"/>
            <a:r>
              <a:rPr lang="en-US" sz="2000" spc="-1" dirty="0">
                <a:latin typeface="URWBookmanL-Ligh"/>
              </a:rPr>
              <a:t> “pipe”</a:t>
            </a:r>
            <a:endParaRPr lang="en-IN" sz="2000" b="0" strike="noStrike" spc="-1" baseline="-25000" dirty="0">
              <a:solidFill>
                <a:srgbClr val="000000"/>
              </a:solidFill>
            </a:endParaRPr>
          </a:p>
          <a:p>
            <a:pPr algn="ctr">
              <a:lnSpc>
                <a:spcPct val="100000"/>
              </a:lnSpc>
            </a:pPr>
            <a:endParaRPr lang="en-IN" sz="2000" b="0" strike="noStrike" spc="-1" baseline="-25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9756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/>
      <p:bldP spid="131" grpId="0"/>
      <p:bldP spid="138" grpId="0"/>
      <p:bldP spid="153" grpId="0"/>
      <p:bldP spid="154" grpId="0"/>
      <p:bldP spid="155" grpId="0"/>
      <p:bldP spid="156" grpId="0"/>
      <p:bldP spid="158" grpId="0"/>
      <p:bldP spid="15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TextShape 1"/>
          <p:cNvSpPr txBox="1"/>
          <p:nvPr/>
        </p:nvSpPr>
        <p:spPr>
          <a:xfrm>
            <a:off x="311760" y="444960"/>
            <a:ext cx="8493480" cy="1301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2500" lnSpcReduction="20000"/>
          </a:bodyPr>
          <a:lstStyle/>
          <a:p>
            <a:pPr algn="ctr">
              <a:lnSpc>
                <a:spcPct val="100000"/>
              </a:lnSpc>
            </a:pPr>
            <a:r>
              <a:rPr lang="en-US" sz="4800" spc="-1" dirty="0">
                <a:latin typeface="URWBookmanL-Ligh"/>
              </a:rPr>
              <a:t>What happens when there are many flows? </a:t>
            </a:r>
            <a:endParaRPr lang="en-IN" sz="4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TextShape 2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4F090910-6782-43B2-A3C2-0B7F2E73482D}" type="slidenum">
              <a:rPr lang="en-US" sz="1000" b="0" strike="noStrike" spc="-1">
                <a:solidFill>
                  <a:srgbClr val="595959"/>
                </a:solidFill>
                <a:latin typeface="Arial"/>
                <a:ea typeface="Arial"/>
              </a:rPr>
              <a:t>35</a:t>
            </a:fld>
            <a:endParaRPr lang="en-IN" sz="1000" b="0" strike="noStrike" spc="-1">
              <a:latin typeface="Times New Roman"/>
            </a:endParaRPr>
          </a:p>
        </p:txBody>
      </p:sp>
      <p:sp>
        <p:nvSpPr>
          <p:cNvPr id="7" name="Google Shape;51;p1">
            <a:extLst>
              <a:ext uri="{FF2B5EF4-FFF2-40B4-BE49-F238E27FC236}">
                <a16:creationId xmlns:a16="http://schemas.microsoft.com/office/drawing/2014/main" id="{EE2A6626-2BF8-4764-886D-98C5CDFA54D7}"/>
              </a:ext>
            </a:extLst>
          </p:cNvPr>
          <p:cNvSpPr txBox="1">
            <a:spLocks/>
          </p:cNvSpPr>
          <p:nvPr/>
        </p:nvSpPr>
        <p:spPr>
          <a:xfrm>
            <a:off x="732900" y="2341345"/>
            <a:ext cx="7651200" cy="628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SG" sz="3200" dirty="0">
                <a:latin typeface="CMR9"/>
              </a:rPr>
              <a:t>Synchronization </a:t>
            </a:r>
            <a:r>
              <a:rPr lang="en-US" sz="3200" dirty="0">
                <a:latin typeface="CMR9"/>
              </a:rPr>
              <a:t>common for &lt;100 flows</a:t>
            </a:r>
            <a:endParaRPr lang="en-US" sz="8800" dirty="0"/>
          </a:p>
        </p:txBody>
      </p:sp>
      <p:sp>
        <p:nvSpPr>
          <p:cNvPr id="8" name="Google Shape;51;p1">
            <a:extLst>
              <a:ext uri="{FF2B5EF4-FFF2-40B4-BE49-F238E27FC236}">
                <a16:creationId xmlns:a16="http://schemas.microsoft.com/office/drawing/2014/main" id="{62D47268-B003-4B06-9D66-E305AD5A0366}"/>
              </a:ext>
            </a:extLst>
          </p:cNvPr>
          <p:cNvSpPr txBox="1">
            <a:spLocks/>
          </p:cNvSpPr>
          <p:nvPr/>
        </p:nvSpPr>
        <p:spPr>
          <a:xfrm>
            <a:off x="732900" y="2748061"/>
            <a:ext cx="7651200" cy="996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br>
              <a:rPr lang="en-US" sz="3200" dirty="0">
                <a:latin typeface="CMR9"/>
              </a:rPr>
            </a:br>
            <a:r>
              <a:rPr lang="en-US" sz="3200" dirty="0">
                <a:latin typeface="CMR9"/>
              </a:rPr>
              <a:t>very rare &gt; 500 concurrent flows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726824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TextShape 1"/>
          <p:cNvSpPr txBox="1"/>
          <p:nvPr/>
        </p:nvSpPr>
        <p:spPr>
          <a:xfrm>
            <a:off x="311760" y="444960"/>
            <a:ext cx="8493480" cy="1301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2500" lnSpcReduction="20000"/>
          </a:bodyPr>
          <a:lstStyle/>
          <a:p>
            <a:pPr algn="ctr">
              <a:lnSpc>
                <a:spcPct val="100000"/>
              </a:lnSpc>
            </a:pPr>
            <a:r>
              <a:rPr lang="en-US" sz="4800" spc="-1" dirty="0">
                <a:latin typeface="URWBookmanL-Ligh"/>
              </a:rPr>
              <a:t>What happens when there are many flows? </a:t>
            </a:r>
            <a:endParaRPr lang="en-IN" sz="4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TextShape 2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4F090910-6782-43B2-A3C2-0B7F2E73482D}" type="slidenum">
              <a:rPr lang="en-US" sz="1000" b="0" strike="noStrike" spc="-1">
                <a:solidFill>
                  <a:srgbClr val="595959"/>
                </a:solidFill>
                <a:latin typeface="Arial"/>
                <a:ea typeface="Arial"/>
              </a:rPr>
              <a:t>36</a:t>
            </a:fld>
            <a:endParaRPr lang="en-IN" sz="1000" b="0" strike="noStrike" spc="-1">
              <a:latin typeface="Times New Roman"/>
            </a:endParaRPr>
          </a:p>
        </p:txBody>
      </p:sp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84C95ECD-BDF9-4A75-BDFD-ED1C2E139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775" y="1700374"/>
            <a:ext cx="5439919" cy="335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3511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862" y="425392"/>
            <a:ext cx="8520120" cy="572400"/>
          </a:xfrm>
        </p:spPr>
        <p:txBody>
          <a:bodyPr>
            <a:noAutofit/>
          </a:bodyPr>
          <a:lstStyle/>
          <a:p>
            <a:pPr algn="ctr"/>
            <a:r>
              <a:rPr lang="en-US" sz="4800" spc="-1" dirty="0">
                <a:latin typeface="URWBookmanL-Ligh"/>
              </a:rPr>
              <a:t>What happens when there are many flows? </a:t>
            </a:r>
            <a:endParaRPr lang="en-IN" sz="4800" spc="-1" dirty="0">
              <a:solidFill>
                <a:srgbClr val="000000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/>
          </p:nvPr>
        </p:nvSpPr>
        <p:spPr>
          <a:xfrm>
            <a:off x="629819" y="2073228"/>
            <a:ext cx="7964906" cy="298296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4000" dirty="0">
                <a:solidFill>
                  <a:schemeClr val="tx1"/>
                </a:solidFill>
              </a:rPr>
              <a:t>Compute W variance for</a:t>
            </a:r>
            <a:br>
              <a:rPr lang="en-US" sz="4000" dirty="0">
                <a:solidFill>
                  <a:schemeClr val="tx1"/>
                </a:solidFill>
              </a:rPr>
            </a:br>
            <a:r>
              <a:rPr lang="en-US" sz="4000" dirty="0">
                <a:solidFill>
                  <a:schemeClr val="tx1"/>
                </a:solidFill>
              </a:rPr>
              <a:t>a long flow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000" dirty="0">
                <a:solidFill>
                  <a:schemeClr val="tx1"/>
                </a:solidFill>
              </a:rPr>
              <a:t>n flows </a:t>
            </a:r>
            <a:r>
              <a:rPr lang="en-SG" sz="40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 n x variance</a:t>
            </a:r>
            <a:endParaRPr lang="en-US" sz="4000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4000" dirty="0">
                <a:solidFill>
                  <a:schemeClr val="tx1"/>
                </a:solidFill>
              </a:rPr>
              <a:t>Short flows don’t matter. Dominated by long flows</a:t>
            </a:r>
          </a:p>
          <a:p>
            <a:pPr marL="514350" indent="-514350">
              <a:buFont typeface="+mj-lt"/>
              <a:buAutoNum type="arabicPeriod"/>
            </a:pPr>
            <a:endParaRPr lang="en-US" sz="40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SG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294967295"/>
          </p:nvPr>
        </p:nvSpPr>
        <p:spPr>
          <a:xfrm>
            <a:off x="8594725" y="4662488"/>
            <a:ext cx="549275" cy="3937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627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TextShape 1"/>
          <p:cNvSpPr txBox="1"/>
          <p:nvPr/>
        </p:nvSpPr>
        <p:spPr>
          <a:xfrm>
            <a:off x="311760" y="444960"/>
            <a:ext cx="8493480" cy="1301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800" b="0" strike="noStrike" spc="-1" dirty="0">
                <a:solidFill>
                  <a:srgbClr val="000000"/>
                </a:solidFill>
                <a:latin typeface="URWBookmanL-Ligh"/>
              </a:rPr>
              <a:t>New Proposal (2004)</a:t>
            </a:r>
            <a:endParaRPr lang="en-IN" sz="4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TextShape 2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4F090910-6782-43B2-A3C2-0B7F2E73482D}" type="slidenum">
              <a:rPr lang="en-US" sz="1000" b="0" strike="noStrike" spc="-1">
                <a:solidFill>
                  <a:srgbClr val="595959"/>
                </a:solidFill>
                <a:latin typeface="Arial"/>
                <a:ea typeface="Arial"/>
              </a:rPr>
              <a:t>38</a:t>
            </a:fld>
            <a:endParaRPr lang="en-IN" sz="1000" b="0" strike="noStrike" spc="-1">
              <a:latin typeface="Times New Roman"/>
            </a:endParaRP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5972E5EC-D3B7-4209-938D-B7936EFB9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638" y="1937520"/>
            <a:ext cx="6882147" cy="106920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0D12AF6-7691-41F7-9531-D660CAD536A2}"/>
              </a:ext>
            </a:extLst>
          </p:cNvPr>
          <p:cNvSpPr/>
          <p:nvPr/>
        </p:nvSpPr>
        <p:spPr>
          <a:xfrm>
            <a:off x="2761488" y="1828296"/>
            <a:ext cx="3657600" cy="1178427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FE7F14A-8EB7-4626-BB35-D93C57172E54}"/>
              </a:ext>
            </a:extLst>
          </p:cNvPr>
          <p:cNvSpPr/>
          <p:nvPr/>
        </p:nvSpPr>
        <p:spPr>
          <a:xfrm>
            <a:off x="6757416" y="1746000"/>
            <a:ext cx="1545336" cy="1399032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FB5A66-4168-4D1B-9BDF-7225FDC106E7}"/>
              </a:ext>
            </a:extLst>
          </p:cNvPr>
          <p:cNvSpPr txBox="1"/>
          <p:nvPr/>
        </p:nvSpPr>
        <p:spPr>
          <a:xfrm>
            <a:off x="731088" y="3498211"/>
            <a:ext cx="807415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spc="-1" dirty="0"/>
              <a:t>Counter-intuitive:</a:t>
            </a:r>
            <a:br>
              <a:rPr lang="en-SG" sz="36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</a:br>
            <a:r>
              <a:rPr lang="en-SG" sz="36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with more flows, need smaller buffer!</a:t>
            </a:r>
            <a:endParaRPr lang="en-SG" sz="3600" dirty="0"/>
          </a:p>
        </p:txBody>
      </p:sp>
    </p:spTree>
    <p:extLst>
      <p:ext uri="{BB962C8B-B14F-4D97-AF65-F5344CB8AC3E}">
        <p14:creationId xmlns:p14="http://schemas.microsoft.com/office/powerpoint/2010/main" val="4285846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0788475-9382-405F-8102-724BB8D3A1A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39</a:t>
            </a:fld>
            <a:endParaRPr lang="en-US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5DF2CEC3-8D59-4C58-A04C-23E9BCD24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887" y="1116710"/>
            <a:ext cx="3111602" cy="592118"/>
          </a:xfrm>
          <a:prstGeom prst="rect">
            <a:avLst/>
          </a:prstGeo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3F46B348-01E6-4247-B6A9-A283278592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7344" y="1116710"/>
            <a:ext cx="3936040" cy="611499"/>
          </a:xfrm>
          <a:prstGeom prst="rect">
            <a:avLst/>
          </a:prstGeom>
        </p:spPr>
      </p:pic>
      <p:sp>
        <p:nvSpPr>
          <p:cNvPr id="6" name="TextShape 1">
            <a:extLst>
              <a:ext uri="{FF2B5EF4-FFF2-40B4-BE49-F238E27FC236}">
                <a16:creationId xmlns:a16="http://schemas.microsoft.com/office/drawing/2014/main" id="{02ABCACA-F138-44AF-8484-5B7BB3D0F61F}"/>
              </a:ext>
            </a:extLst>
          </p:cNvPr>
          <p:cNvSpPr txBox="1"/>
          <p:nvPr/>
        </p:nvSpPr>
        <p:spPr>
          <a:xfrm>
            <a:off x="1456167" y="339470"/>
            <a:ext cx="1785042" cy="829543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URWBookmanL-Ligh"/>
              </a:rPr>
              <a:t>1994</a:t>
            </a:r>
            <a:endParaRPr lang="en-IN" sz="4400" b="0" strike="noStrike" spc="-1" dirty="0">
              <a:solidFill>
                <a:srgbClr val="000000"/>
              </a:solidFill>
            </a:endParaRPr>
          </a:p>
        </p:txBody>
      </p:sp>
      <p:sp>
        <p:nvSpPr>
          <p:cNvPr id="7" name="TextShape 1">
            <a:extLst>
              <a:ext uri="{FF2B5EF4-FFF2-40B4-BE49-F238E27FC236}">
                <a16:creationId xmlns:a16="http://schemas.microsoft.com/office/drawing/2014/main" id="{8E8DC44E-323F-4834-AE97-9343EA020579}"/>
              </a:ext>
            </a:extLst>
          </p:cNvPr>
          <p:cNvSpPr txBox="1"/>
          <p:nvPr/>
        </p:nvSpPr>
        <p:spPr>
          <a:xfrm>
            <a:off x="5922843" y="348614"/>
            <a:ext cx="1785042" cy="829543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URWBookmanL-Ligh"/>
              </a:rPr>
              <a:t>2004</a:t>
            </a:r>
            <a:endParaRPr lang="en-IN" sz="4400" b="0" strike="noStrike" spc="-1" dirty="0">
              <a:solidFill>
                <a:srgbClr val="000000"/>
              </a:solidFill>
            </a:endParaRPr>
          </a:p>
        </p:txBody>
      </p:sp>
      <p:sp>
        <p:nvSpPr>
          <p:cNvPr id="8" name="TextShape 1">
            <a:extLst>
              <a:ext uri="{FF2B5EF4-FFF2-40B4-BE49-F238E27FC236}">
                <a16:creationId xmlns:a16="http://schemas.microsoft.com/office/drawing/2014/main" id="{68F5241D-D089-4E5A-B155-463E13780105}"/>
              </a:ext>
            </a:extLst>
          </p:cNvPr>
          <p:cNvSpPr txBox="1"/>
          <p:nvPr/>
        </p:nvSpPr>
        <p:spPr>
          <a:xfrm>
            <a:off x="1158987" y="1732550"/>
            <a:ext cx="2379402" cy="829543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URWBookmanL-Ligh"/>
              </a:rPr>
              <a:t>40 Mb/s</a:t>
            </a:r>
            <a:endParaRPr lang="en-IN" sz="4400" b="0" strike="noStrike" spc="-1" dirty="0">
              <a:solidFill>
                <a:srgbClr val="000000"/>
              </a:solidFill>
            </a:endParaRPr>
          </a:p>
        </p:txBody>
      </p:sp>
      <p:sp>
        <p:nvSpPr>
          <p:cNvPr id="9" name="TextShape 1">
            <a:extLst>
              <a:ext uri="{FF2B5EF4-FFF2-40B4-BE49-F238E27FC236}">
                <a16:creationId xmlns:a16="http://schemas.microsoft.com/office/drawing/2014/main" id="{E4EDEB65-95F3-40E8-BD4A-30B734182370}"/>
              </a:ext>
            </a:extLst>
          </p:cNvPr>
          <p:cNvSpPr txBox="1"/>
          <p:nvPr/>
        </p:nvSpPr>
        <p:spPr>
          <a:xfrm>
            <a:off x="5417042" y="1728209"/>
            <a:ext cx="3004581" cy="829543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URWBookmanL-Ligh"/>
              </a:rPr>
              <a:t>2.5-10 Gb/s</a:t>
            </a:r>
            <a:endParaRPr lang="en-IN" sz="4400" b="0" strike="noStrike" spc="-1" dirty="0">
              <a:solidFill>
                <a:srgbClr val="000000"/>
              </a:solidFill>
            </a:endParaRPr>
          </a:p>
        </p:txBody>
      </p:sp>
      <p:sp>
        <p:nvSpPr>
          <p:cNvPr id="10" name="TextShape 1">
            <a:extLst>
              <a:ext uri="{FF2B5EF4-FFF2-40B4-BE49-F238E27FC236}">
                <a16:creationId xmlns:a16="http://schemas.microsoft.com/office/drawing/2014/main" id="{07200ED0-5CE2-4C44-92F2-96F21501212A}"/>
              </a:ext>
            </a:extLst>
          </p:cNvPr>
          <p:cNvSpPr txBox="1"/>
          <p:nvPr/>
        </p:nvSpPr>
        <p:spPr>
          <a:xfrm>
            <a:off x="4847344" y="2504588"/>
            <a:ext cx="4078222" cy="829543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URWBookmanL-Ligh"/>
              </a:rPr>
              <a:t>&gt;10,000 flows</a:t>
            </a:r>
            <a:endParaRPr lang="en-IN" sz="4400" b="0" strike="noStrike" spc="-1" dirty="0">
              <a:solidFill>
                <a:srgbClr val="000000"/>
              </a:solidFill>
            </a:endParaRPr>
          </a:p>
        </p:txBody>
      </p:sp>
      <p:sp>
        <p:nvSpPr>
          <p:cNvPr id="12" name="TextShape 1">
            <a:extLst>
              <a:ext uri="{FF2B5EF4-FFF2-40B4-BE49-F238E27FC236}">
                <a16:creationId xmlns:a16="http://schemas.microsoft.com/office/drawing/2014/main" id="{9B470BA8-1E16-4B16-9276-13E07158A18F}"/>
              </a:ext>
            </a:extLst>
          </p:cNvPr>
          <p:cNvSpPr txBox="1"/>
          <p:nvPr/>
        </p:nvSpPr>
        <p:spPr>
          <a:xfrm>
            <a:off x="1935401" y="2919359"/>
            <a:ext cx="3205976" cy="829543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FF0000"/>
                </a:solidFill>
                <a:latin typeface="URWBookmanL-Ligh"/>
              </a:rPr>
              <a:t>BufferBloat!</a:t>
            </a:r>
            <a:endParaRPr lang="en-IN" sz="4400" b="0" strike="noStrike" spc="-1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C321FC-2980-4AD3-96AA-7F4524DB90CE}"/>
              </a:ext>
            </a:extLst>
          </p:cNvPr>
          <p:cNvSpPr txBox="1"/>
          <p:nvPr/>
        </p:nvSpPr>
        <p:spPr>
          <a:xfrm>
            <a:off x="851414" y="3621606"/>
            <a:ext cx="807415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spc="-1" dirty="0"/>
              <a:t>Change in underlying hardware</a:t>
            </a:r>
            <a:br>
              <a:rPr lang="en-SG" sz="36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</a:br>
            <a:r>
              <a:rPr lang="en-SG" sz="36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 review assumptions/new algorithms</a:t>
            </a:r>
            <a:endParaRPr lang="en-SG" sz="3600" dirty="0"/>
          </a:p>
        </p:txBody>
      </p:sp>
      <p:sp>
        <p:nvSpPr>
          <p:cNvPr id="15" name="TextShape 1">
            <a:extLst>
              <a:ext uri="{FF2B5EF4-FFF2-40B4-BE49-F238E27FC236}">
                <a16:creationId xmlns:a16="http://schemas.microsoft.com/office/drawing/2014/main" id="{4161606D-EE9F-495A-A6DF-D5685AC693DC}"/>
              </a:ext>
            </a:extLst>
          </p:cNvPr>
          <p:cNvSpPr txBox="1"/>
          <p:nvPr/>
        </p:nvSpPr>
        <p:spPr>
          <a:xfrm>
            <a:off x="878646" y="2379544"/>
            <a:ext cx="3138895" cy="829543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URWBookmanL-Ligh"/>
              </a:rPr>
              <a:t>1 flow</a:t>
            </a:r>
            <a:endParaRPr lang="en-IN" sz="4400" b="0" strike="noStrike" spc="-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7334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2" grpId="0"/>
      <p:bldP spid="14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1740" y="176084"/>
            <a:ext cx="5192629" cy="5727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900" dirty="0"/>
              <a:t>General Etiquette</a:t>
            </a:r>
            <a:br>
              <a:rPr lang="en-US" dirty="0"/>
            </a:br>
            <a:endParaRPr lang="en-S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160889" cy="51435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427182" y="1024944"/>
            <a:ext cx="559397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Please remember to use the </a:t>
            </a:r>
            <a:r>
              <a:rPr lang="en-US" sz="2400" b="1" dirty="0"/>
              <a:t>correct Teams channels</a:t>
            </a:r>
            <a:r>
              <a:rPr lang="en-US" sz="2400" dirty="0"/>
              <a:t> to ask all your questions. </a:t>
            </a:r>
          </a:p>
          <a:p>
            <a:endParaRPr lang="en-US" sz="1800" dirty="0"/>
          </a:p>
          <a:p>
            <a:r>
              <a:rPr lang="en-US" sz="2000" dirty="0">
                <a:solidFill>
                  <a:srgbClr val="FF0000"/>
                </a:solidFill>
              </a:rPr>
              <a:t>“But I want to check my working, can I ask privately?” </a:t>
            </a:r>
            <a:r>
              <a:rPr lang="en-US" sz="1800" dirty="0"/>
              <a:t>→ No, it’s not fair to the other students </a:t>
            </a:r>
            <a:r>
              <a:rPr lang="en-US" sz="1800" dirty="0">
                <a:sym typeface="Wingdings" panose="05000000000000000000" pitchFamily="2" charset="2"/>
              </a:rPr>
              <a:t></a:t>
            </a:r>
            <a:endParaRPr lang="en-US" sz="1800" dirty="0"/>
          </a:p>
          <a:p>
            <a:endParaRPr lang="en-US" sz="1800" dirty="0"/>
          </a:p>
          <a:p>
            <a:pPr algn="ctr"/>
            <a:r>
              <a:rPr lang="en-US" sz="2000" dirty="0"/>
              <a:t>You can also use the comment section in Coursemology, but ONLY to ask questions regarding the respective Readings, Trainings or Homework.</a:t>
            </a:r>
          </a:p>
          <a:p>
            <a:endParaRPr lang="en-US" dirty="0"/>
          </a:p>
          <a:p>
            <a:endParaRPr lang="en-SG" dirty="0"/>
          </a:p>
        </p:txBody>
      </p:sp>
      <p:sp>
        <p:nvSpPr>
          <p:cNvPr id="4" name="TextBox 3"/>
          <p:cNvSpPr txBox="1"/>
          <p:nvPr/>
        </p:nvSpPr>
        <p:spPr>
          <a:xfrm>
            <a:off x="3633068" y="4580965"/>
            <a:ext cx="51699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Comments are NOT for taking notes!</a:t>
            </a:r>
            <a:endParaRPr lang="en-SG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0204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TextShape 1"/>
          <p:cNvSpPr txBox="1"/>
          <p:nvPr/>
        </p:nvSpPr>
        <p:spPr>
          <a:xfrm>
            <a:off x="311760" y="444960"/>
            <a:ext cx="8493480" cy="1301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800" b="0" strike="noStrike" spc="-1" dirty="0">
                <a:solidFill>
                  <a:srgbClr val="000000"/>
                </a:solidFill>
                <a:latin typeface="URWBookmanL-Ligh"/>
                <a:ea typeface="Arial"/>
              </a:rPr>
              <a:t>Buffer Sizing (version 2)</a:t>
            </a:r>
            <a:endParaRPr lang="en-IN" sz="4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TextShape 2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4F090910-6782-43B2-A3C2-0B7F2E73482D}" type="slidenum">
              <a:rPr lang="en-US" sz="1000" b="0" strike="noStrike" spc="-1">
                <a:solidFill>
                  <a:srgbClr val="595959"/>
                </a:solidFill>
                <a:latin typeface="Arial"/>
                <a:ea typeface="Arial"/>
              </a:rPr>
              <a:t>40</a:t>
            </a:fld>
            <a:endParaRPr lang="en-IN" sz="1000" b="0" strike="noStrike" spc="-1">
              <a:latin typeface="Times New Roman"/>
            </a:endParaRPr>
          </a:p>
        </p:txBody>
      </p:sp>
      <p:sp>
        <p:nvSpPr>
          <p:cNvPr id="254" name="CustomShape 3"/>
          <p:cNvSpPr/>
          <p:nvPr/>
        </p:nvSpPr>
        <p:spPr>
          <a:xfrm>
            <a:off x="886968" y="1519992"/>
            <a:ext cx="7772400" cy="286086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3600" b="0" strike="noStrike" spc="-1" dirty="0">
                <a:latin typeface="Arial"/>
              </a:rPr>
              <a:t>Nick McKeown, Guido Appenzeller, and Isaac Keslassy. </a:t>
            </a:r>
            <a:r>
              <a:rPr lang="en-IN" sz="3600" b="0" i="1" strike="noStrike" spc="-1" dirty="0">
                <a:latin typeface="Arial"/>
              </a:rPr>
              <a:t>Sizing router buffers (redux)</a:t>
            </a:r>
            <a:r>
              <a:rPr lang="en-IN" sz="3600" b="0" strike="noStrike" spc="-1" dirty="0">
                <a:latin typeface="Arial"/>
              </a:rPr>
              <a:t>. ACM SIGCOMM Computer Communication Review, 49(5):69–74, 2019</a:t>
            </a:r>
          </a:p>
        </p:txBody>
      </p:sp>
    </p:spTree>
    <p:extLst>
      <p:ext uri="{BB962C8B-B14F-4D97-AF65-F5344CB8AC3E}">
        <p14:creationId xmlns:p14="http://schemas.microsoft.com/office/powerpoint/2010/main" val="20454632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A38B7CA-C8A0-4ECE-A707-CE872BDD458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41</a:t>
            </a:fld>
            <a:endParaRPr lang="en-US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352F31AB-2CB0-4C0E-ABBC-DD4157174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2861"/>
            <a:ext cx="9144000" cy="42306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131621-B9A3-45E1-BD96-659ADB66638B}"/>
              </a:ext>
            </a:extLst>
          </p:cNvPr>
          <p:cNvSpPr txBox="1"/>
          <p:nvPr/>
        </p:nvSpPr>
        <p:spPr>
          <a:xfrm>
            <a:off x="5678424" y="451196"/>
            <a:ext cx="87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1994</a:t>
            </a:r>
            <a:endParaRPr lang="en-SG" sz="24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30E4286-E447-4402-8734-F163AD0B5453}"/>
              </a:ext>
            </a:extLst>
          </p:cNvPr>
          <p:cNvCxnSpPr/>
          <p:nvPr/>
        </p:nvCxnSpPr>
        <p:spPr>
          <a:xfrm>
            <a:off x="6113799" y="839709"/>
            <a:ext cx="0" cy="294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DD57E31-A2E2-452D-A886-84C404D98EA2}"/>
              </a:ext>
            </a:extLst>
          </p:cNvPr>
          <p:cNvSpPr txBox="1"/>
          <p:nvPr/>
        </p:nvSpPr>
        <p:spPr>
          <a:xfrm>
            <a:off x="3782568" y="451196"/>
            <a:ext cx="87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2004</a:t>
            </a:r>
            <a:endParaRPr lang="en-SG" sz="24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3657A01-7F1A-45D4-8BB6-F348B2640A4A}"/>
              </a:ext>
            </a:extLst>
          </p:cNvPr>
          <p:cNvCxnSpPr/>
          <p:nvPr/>
        </p:nvCxnSpPr>
        <p:spPr>
          <a:xfrm>
            <a:off x="4217943" y="839709"/>
            <a:ext cx="0" cy="294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1D313D8-F4ED-4FF7-A8E9-B12C302AC697}"/>
              </a:ext>
            </a:extLst>
          </p:cNvPr>
          <p:cNvSpPr txBox="1"/>
          <p:nvPr/>
        </p:nvSpPr>
        <p:spPr>
          <a:xfrm>
            <a:off x="1451336" y="455059"/>
            <a:ext cx="87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2006</a:t>
            </a:r>
            <a:endParaRPr lang="en-SG" sz="24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6AAA658-6D97-4467-A4CE-61EBA8AA2AAB}"/>
              </a:ext>
            </a:extLst>
          </p:cNvPr>
          <p:cNvCxnSpPr>
            <a:cxnSpLocks/>
          </p:cNvCxnSpPr>
          <p:nvPr/>
        </p:nvCxnSpPr>
        <p:spPr>
          <a:xfrm>
            <a:off x="1886712" y="912861"/>
            <a:ext cx="0" cy="528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8747FD8-777C-4D88-9606-C902D5B971FB}"/>
              </a:ext>
            </a:extLst>
          </p:cNvPr>
          <p:cNvSpPr txBox="1"/>
          <p:nvPr/>
        </p:nvSpPr>
        <p:spPr>
          <a:xfrm>
            <a:off x="961618" y="60237"/>
            <a:ext cx="1997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“Tiny buffers”</a:t>
            </a:r>
            <a:endParaRPr lang="en-SG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2CBF8D1-71E4-4E50-84C6-6467DD4D9908}"/>
              </a:ext>
            </a:extLst>
          </p:cNvPr>
          <p:cNvSpPr txBox="1"/>
          <p:nvPr/>
        </p:nvSpPr>
        <p:spPr>
          <a:xfrm>
            <a:off x="1886711" y="2035466"/>
            <a:ext cx="20924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u="none" strike="noStrike" baseline="0" dirty="0">
                <a:solidFill>
                  <a:srgbClr val="000000"/>
                </a:solidFill>
                <a:latin typeface="TDGZOU+TimesNewRomanPSMT"/>
              </a:rPr>
              <a:t>Paced Traffic</a:t>
            </a:r>
            <a:endParaRPr lang="en-SG" sz="2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AAF6EAD-39DB-45C2-B9DB-102A555E3754}"/>
              </a:ext>
            </a:extLst>
          </p:cNvPr>
          <p:cNvSpPr txBox="1"/>
          <p:nvPr/>
        </p:nvSpPr>
        <p:spPr>
          <a:xfrm>
            <a:off x="1886711" y="3200374"/>
            <a:ext cx="209244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400" b="0" i="0" u="none" strike="noStrike" baseline="0" dirty="0">
                <a:solidFill>
                  <a:srgbClr val="000000"/>
                </a:solidFill>
                <a:latin typeface="TDGZOU+TimesNewRomanPSMT"/>
              </a:rPr>
              <a:t>Only 20-50 packet buffers </a:t>
            </a:r>
            <a:endParaRPr lang="en-SG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F9FF34D-090D-4A6E-B0AD-4569EA198271}"/>
              </a:ext>
            </a:extLst>
          </p:cNvPr>
          <p:cNvSpPr txBox="1"/>
          <p:nvPr/>
        </p:nvSpPr>
        <p:spPr>
          <a:xfrm>
            <a:off x="3168208" y="60236"/>
            <a:ext cx="21868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“Small buffers”</a:t>
            </a: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2936381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3" grpId="0"/>
      <p:bldP spid="16" grpId="0"/>
      <p:bldP spid="18" grpId="0"/>
      <p:bldP spid="20" grpId="0"/>
      <p:bldP spid="21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96335-0584-4F0B-A6E5-0B8379D6F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545609"/>
            <a:ext cx="8520600" cy="5727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Understanding BufferBloat</a:t>
            </a:r>
            <a:endParaRPr lang="en-SG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81D024-497E-424C-A24C-ABB20416550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42</a:t>
            </a:fld>
            <a:endParaRPr lang="en-US"/>
          </a:p>
        </p:txBody>
      </p:sp>
      <p:pic>
        <p:nvPicPr>
          <p:cNvPr id="5" name="Picture 4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55FF3841-4CAB-4B82-BFAE-C0F301FA7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044" y="1539737"/>
            <a:ext cx="7611414" cy="270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6188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96335-0584-4F0B-A6E5-0B8379D6F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545609"/>
            <a:ext cx="8520600" cy="5727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Understanding BufferBloat</a:t>
            </a:r>
            <a:endParaRPr lang="en-SG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81D024-497E-424C-A24C-ABB20416550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43</a:t>
            </a:fld>
            <a:endParaRPr lang="en-US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FD204CAB-EDA1-4552-82FE-D2ADCE7BB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228" y="1792224"/>
            <a:ext cx="7811758" cy="2450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1955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96335-0584-4F0B-A6E5-0B8379D6F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545609"/>
            <a:ext cx="8520600" cy="5727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Understanding BufferBloat</a:t>
            </a:r>
            <a:endParaRPr lang="en-SG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81D024-497E-424C-A24C-ABB20416550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44</a:t>
            </a:fld>
            <a:endParaRPr lang="en-US"/>
          </a:p>
        </p:txBody>
      </p:sp>
      <p:pic>
        <p:nvPicPr>
          <p:cNvPr id="5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BFFBC126-033B-4D21-A059-B2D4A475CA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9072" y="1292646"/>
            <a:ext cx="5543359" cy="3196233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D7FAD65-6E7C-43F1-AFBD-08FD0945D842}"/>
              </a:ext>
            </a:extLst>
          </p:cNvPr>
          <p:cNvCxnSpPr/>
          <p:nvPr/>
        </p:nvCxnSpPr>
        <p:spPr>
          <a:xfrm>
            <a:off x="2487168" y="3986784"/>
            <a:ext cx="188366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19FBE64-DF52-4B73-869C-37AACEDBE3D2}"/>
              </a:ext>
            </a:extLst>
          </p:cNvPr>
          <p:cNvSpPr txBox="1"/>
          <p:nvPr/>
        </p:nvSpPr>
        <p:spPr>
          <a:xfrm>
            <a:off x="2880360" y="3694176"/>
            <a:ext cx="1168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Good queue</a:t>
            </a:r>
            <a:endParaRPr lang="en-SG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B4F030D-9589-40B7-8674-002A7571779A}"/>
              </a:ext>
            </a:extLst>
          </p:cNvPr>
          <p:cNvCxnSpPr>
            <a:cxnSpLocks/>
          </p:cNvCxnSpPr>
          <p:nvPr/>
        </p:nvCxnSpPr>
        <p:spPr>
          <a:xfrm>
            <a:off x="4415310" y="3986784"/>
            <a:ext cx="2168370" cy="1516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FCACE70-04E1-4823-89D0-1633B97B529F}"/>
              </a:ext>
            </a:extLst>
          </p:cNvPr>
          <p:cNvSpPr txBox="1"/>
          <p:nvPr/>
        </p:nvSpPr>
        <p:spPr>
          <a:xfrm>
            <a:off x="5006976" y="3694176"/>
            <a:ext cx="1050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Bad queue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85498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862" y="425392"/>
            <a:ext cx="8520120" cy="572400"/>
          </a:xfrm>
        </p:spPr>
        <p:txBody>
          <a:bodyPr>
            <a:noAutofit/>
          </a:bodyPr>
          <a:lstStyle/>
          <a:p>
            <a:pPr algn="ctr"/>
            <a:r>
              <a:rPr lang="en-US" sz="4800" spc="-1" dirty="0">
                <a:latin typeface="URWBookmanL-Ligh"/>
              </a:rPr>
              <a:t>Why CoDeL?</a:t>
            </a:r>
            <a:endParaRPr lang="en-IN" sz="4800" spc="-1" dirty="0">
              <a:solidFill>
                <a:srgbClr val="000000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/>
          </p:nvPr>
        </p:nvSpPr>
        <p:spPr>
          <a:xfrm>
            <a:off x="689469" y="1254732"/>
            <a:ext cx="7964906" cy="298296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tx1"/>
                </a:solidFill>
              </a:rPr>
              <a:t>Mismatch between window and pipe size</a:t>
            </a:r>
            <a:r>
              <a:rPr lang="en-SG" sz="32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sz="32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BufferBloat</a:t>
            </a:r>
            <a:endParaRPr lang="en-US" sz="3200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tx1"/>
                </a:solidFill>
              </a:rPr>
              <a:t>Standing queue that cannot dissipate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tx1"/>
                </a:solidFill>
              </a:rPr>
              <a:t>Queueing models assume Poisson but TCP packet arrivals are correlated(!)</a:t>
            </a:r>
          </a:p>
          <a:p>
            <a:pPr marL="114300" indent="0">
              <a:buNone/>
            </a:pPr>
            <a:endParaRPr lang="en-S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294967295"/>
          </p:nvPr>
        </p:nvSpPr>
        <p:spPr>
          <a:xfrm>
            <a:off x="8594725" y="4662488"/>
            <a:ext cx="549275" cy="3937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3564BD-FEAD-409F-A8E0-63AD9B7EAD0F}"/>
              </a:ext>
            </a:extLst>
          </p:cNvPr>
          <p:cNvSpPr txBox="1"/>
          <p:nvPr/>
        </p:nvSpPr>
        <p:spPr>
          <a:xfrm>
            <a:off x="890637" y="3739743"/>
            <a:ext cx="690005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spc="-1" dirty="0">
                <a:solidFill>
                  <a:srgbClr val="FF0000"/>
                </a:solidFill>
              </a:rPr>
              <a:t>Queue size is not a good measure of congestion!</a:t>
            </a:r>
            <a:endParaRPr lang="en-SG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9987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862" y="425392"/>
            <a:ext cx="8520120" cy="572400"/>
          </a:xfrm>
        </p:spPr>
        <p:txBody>
          <a:bodyPr>
            <a:noAutofit/>
          </a:bodyPr>
          <a:lstStyle/>
          <a:p>
            <a:pPr algn="ctr"/>
            <a:r>
              <a:rPr lang="en-US" sz="4800" spc="-1" dirty="0">
                <a:latin typeface="URWBookmanL-Ligh"/>
              </a:rPr>
              <a:t>Implementing CoDeL (2012)</a:t>
            </a:r>
            <a:endParaRPr lang="en-IN" sz="4800" spc="-1" dirty="0">
              <a:solidFill>
                <a:srgbClr val="000000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/>
          </p:nvPr>
        </p:nvSpPr>
        <p:spPr>
          <a:xfrm>
            <a:off x="629819" y="1558116"/>
            <a:ext cx="7964906" cy="2982960"/>
          </a:xfrm>
        </p:spPr>
        <p:txBody>
          <a:bodyPr/>
          <a:lstStyle/>
          <a:p>
            <a:pPr marL="5715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Buffer overflow </a:t>
            </a:r>
            <a:r>
              <a:rPr lang="en-SG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 drop packet (as per normal)</a:t>
            </a:r>
          </a:p>
          <a:p>
            <a:pPr marL="571500" indent="-457200">
              <a:buFont typeface="Arial" panose="020B0604020202020204" pitchFamily="34" charset="0"/>
              <a:buChar char="•"/>
            </a:pPr>
            <a:r>
              <a:rPr lang="en-SG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Track local minimum queue delay (time)</a:t>
            </a:r>
          </a:p>
          <a:p>
            <a:pPr marL="571500" indent="-457200">
              <a:buFont typeface="Arial" panose="020B0604020202020204" pitchFamily="34" charset="0"/>
              <a:buChar char="•"/>
            </a:pPr>
            <a:r>
              <a:rPr lang="en-SG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Start dropping when delay &gt; target</a:t>
            </a:r>
          </a:p>
          <a:p>
            <a:pPr marL="5715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Next drop time is decreased in inverse proportion to the square root of the number of drops since we started dropping</a:t>
            </a:r>
          </a:p>
          <a:p>
            <a:pPr marL="5715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When delay &lt; target, stop dropping</a:t>
            </a:r>
            <a:endParaRPr lang="en-SG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114300"/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endParaRPr lang="en-SG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294967295"/>
          </p:nvPr>
        </p:nvSpPr>
        <p:spPr>
          <a:xfrm>
            <a:off x="8594725" y="4662488"/>
            <a:ext cx="549275" cy="3937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852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"/>
          <p:cNvSpPr txBox="1">
            <a:spLocks noGrp="1"/>
          </p:cNvSpPr>
          <p:nvPr>
            <p:ph type="ctrTitle"/>
          </p:nvPr>
        </p:nvSpPr>
        <p:spPr>
          <a:xfrm>
            <a:off x="746400" y="1171345"/>
            <a:ext cx="7651200" cy="2800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 sz="6000" b="1" dirty="0">
                <a:latin typeface="Arial"/>
                <a:ea typeface="Arial"/>
                <a:cs typeface="Arial"/>
                <a:sym typeface="Arial"/>
              </a:rPr>
              <a:t>How do we achieve fairness between flows?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75693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8BB11-2F31-4674-B41B-C5C06907B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714" y="305378"/>
            <a:ext cx="8722572" cy="1477701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TCP Friendliness</a:t>
            </a:r>
            <a:endParaRPr lang="en-SG" sz="4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91BF8B-E551-40D6-ACCD-312B96CC2A7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48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0E3C65-6532-42C2-A328-C83146D38E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52" y="1214322"/>
            <a:ext cx="8290496" cy="20088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FDCB7B-379D-4E1E-9D18-FC1126B34351}"/>
              </a:ext>
            </a:extLst>
          </p:cNvPr>
          <p:cNvSpPr txBox="1"/>
          <p:nvPr/>
        </p:nvSpPr>
        <p:spPr>
          <a:xfrm>
            <a:off x="764066" y="3303814"/>
            <a:ext cx="770839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“A unicast-flow is considered TCP-friendly when it does not reduce the long-term throughput of any co-existent TCP flow more than another TCP flow on the same path would do under the same network conditions.[1]”</a:t>
            </a:r>
            <a:endParaRPr lang="en-SG" sz="1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AA9895-E10D-4591-9883-A38645C03476}"/>
              </a:ext>
            </a:extLst>
          </p:cNvPr>
          <p:cNvSpPr txBox="1"/>
          <p:nvPr/>
        </p:nvSpPr>
        <p:spPr>
          <a:xfrm>
            <a:off x="950976" y="4472205"/>
            <a:ext cx="65013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[1] Widmer, Jörg, Robert Denda, and Martin Mauve. "A survey on TCP-friendly congestion control."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IEEE network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15.3 (2001): 28-37.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87069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"/>
          <p:cNvSpPr txBox="1">
            <a:spLocks noGrp="1"/>
          </p:cNvSpPr>
          <p:nvPr>
            <p:ph type="ctrTitle"/>
          </p:nvPr>
        </p:nvSpPr>
        <p:spPr>
          <a:xfrm>
            <a:off x="746400" y="1171345"/>
            <a:ext cx="7651200" cy="2800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 sz="6000" b="1" dirty="0">
                <a:latin typeface="Arial"/>
                <a:ea typeface="Arial"/>
                <a:cs typeface="Arial"/>
                <a:sym typeface="Arial"/>
              </a:rPr>
              <a:t>Wait: </a:t>
            </a:r>
            <a:br>
              <a:rPr lang="en-US" sz="6000" b="1" dirty="0">
                <a:latin typeface="Arial"/>
                <a:ea typeface="Arial"/>
                <a:cs typeface="Arial"/>
                <a:sym typeface="Arial"/>
              </a:rPr>
            </a:br>
            <a:r>
              <a:rPr lang="en-US" sz="6000" dirty="0">
                <a:latin typeface="Arial"/>
                <a:ea typeface="Arial"/>
                <a:cs typeface="Arial"/>
                <a:sym typeface="Arial"/>
              </a:rPr>
              <a:t>what do we mean by fairness??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184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TextShape 1"/>
          <p:cNvSpPr txBox="1"/>
          <p:nvPr/>
        </p:nvSpPr>
        <p:spPr>
          <a:xfrm>
            <a:off x="325260" y="275352"/>
            <a:ext cx="8493480" cy="1301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5400" spc="-1" dirty="0">
                <a:solidFill>
                  <a:srgbClr val="000000"/>
                </a:solidFill>
                <a:latin typeface="URWBookmanL-Ligh"/>
              </a:rPr>
              <a:t>Focus of this class</a:t>
            </a:r>
            <a:endParaRPr lang="en-IN" sz="5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8" name="TextShape 2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DA142693-940F-4E78-A3B7-E401451E0986}" type="slidenum">
              <a:rPr lang="en-US" sz="1000" b="0" strike="noStrike" spc="-1">
                <a:solidFill>
                  <a:srgbClr val="595959"/>
                </a:solidFill>
                <a:latin typeface="Arial"/>
                <a:ea typeface="Arial"/>
              </a:rPr>
              <a:t>5</a:t>
            </a:fld>
            <a:endParaRPr lang="en-IN" sz="1000" b="0" strike="noStrike" spc="-1">
              <a:latin typeface="Times New Roman"/>
            </a:endParaRPr>
          </a:p>
        </p:txBody>
      </p:sp>
      <p:sp>
        <p:nvSpPr>
          <p:cNvPr id="359" name="CustomShape 3"/>
          <p:cNvSpPr/>
          <p:nvPr/>
        </p:nvSpPr>
        <p:spPr>
          <a:xfrm>
            <a:off x="696386" y="1272011"/>
            <a:ext cx="7776072" cy="279931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457200" indent="-456840">
              <a:buFont typeface="Arial"/>
              <a:buChar char="•"/>
            </a:pPr>
            <a:r>
              <a:rPr lang="en-US" sz="4400" spc="-1" dirty="0"/>
              <a:t>Survey of important topics</a:t>
            </a: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4400" spc="-1" dirty="0">
                <a:latin typeface="Arial"/>
              </a:rPr>
              <a:t>Concepts &amp; Key Ideas</a:t>
            </a:r>
          </a:p>
          <a:p>
            <a:pPr marL="457200" indent="-456840">
              <a:buFont typeface="Arial"/>
              <a:buChar char="•"/>
            </a:pPr>
            <a:r>
              <a:rPr lang="en-US" sz="4400" spc="-1" dirty="0"/>
              <a:t>Practical Skills</a:t>
            </a: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4400" spc="-1" dirty="0">
                <a:latin typeface="Arial"/>
              </a:rPr>
              <a:t>Application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1C6449-F5D1-441D-B7ED-C909B198A36D}"/>
              </a:ext>
            </a:extLst>
          </p:cNvPr>
          <p:cNvSpPr txBox="1"/>
          <p:nvPr/>
        </p:nvSpPr>
        <p:spPr>
          <a:xfrm>
            <a:off x="5093697" y="2895799"/>
            <a:ext cx="383999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spc="-1" dirty="0">
                <a:solidFill>
                  <a:srgbClr val="FF0000"/>
                </a:solidFill>
              </a:rPr>
              <a:t>HWs + Term Project + trainings + attend Lecture  </a:t>
            </a:r>
            <a:endParaRPr lang="en-SG" sz="2400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1212FB-7908-4786-B121-2C74D5EAFFA0}"/>
              </a:ext>
            </a:extLst>
          </p:cNvPr>
          <p:cNvSpPr txBox="1"/>
          <p:nvPr/>
        </p:nvSpPr>
        <p:spPr>
          <a:xfrm>
            <a:off x="5093696" y="3755642"/>
            <a:ext cx="383999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3200" dirty="0">
                <a:solidFill>
                  <a:srgbClr val="FF0000"/>
                </a:solidFill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 Will pass CS5229</a:t>
            </a:r>
            <a:br>
              <a:rPr lang="en-SG" sz="3200" dirty="0">
                <a:solidFill>
                  <a:srgbClr val="FF0000"/>
                </a:solidFill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</a:br>
            <a:r>
              <a:rPr lang="en-SG" sz="3200" dirty="0">
                <a:solidFill>
                  <a:srgbClr val="FF0000"/>
                </a:solidFill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  aka B or C</a:t>
            </a:r>
            <a:endParaRPr lang="en-SG" sz="3200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0A376B-74C8-45F2-96A5-A05178A01EE3}"/>
              </a:ext>
            </a:extLst>
          </p:cNvPr>
          <p:cNvSpPr txBox="1"/>
          <p:nvPr/>
        </p:nvSpPr>
        <p:spPr>
          <a:xfrm>
            <a:off x="696386" y="4048029"/>
            <a:ext cx="422147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3200" dirty="0">
                <a:solidFill>
                  <a:srgbClr val="FF0000"/>
                </a:solidFill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 Determines A grade</a:t>
            </a:r>
            <a:endParaRPr lang="en-SG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543973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TextShape 1"/>
          <p:cNvSpPr txBox="1"/>
          <p:nvPr/>
        </p:nvSpPr>
        <p:spPr>
          <a:xfrm>
            <a:off x="202140" y="194264"/>
            <a:ext cx="8818740" cy="1301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5400" b="0" strike="noStrike" spc="-1" dirty="0">
                <a:solidFill>
                  <a:srgbClr val="000000"/>
                </a:solidFill>
                <a:latin typeface="URWBookmanL-Ligh"/>
                <a:ea typeface="Arial"/>
              </a:rPr>
              <a:t>How can we measure fairness?</a:t>
            </a:r>
            <a:endParaRPr lang="en-IN" sz="5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8" name="TextShape 2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DA142693-940F-4E78-A3B7-E401451E0986}" type="slidenum">
              <a:rPr lang="en-US" sz="1000" b="0" strike="noStrike" spc="-1">
                <a:solidFill>
                  <a:srgbClr val="595959"/>
                </a:solidFill>
                <a:latin typeface="Arial"/>
                <a:ea typeface="Arial"/>
              </a:rPr>
              <a:t>50</a:t>
            </a:fld>
            <a:endParaRPr lang="en-IN" sz="1000" b="0" strike="noStrike" spc="-1">
              <a:latin typeface="Times New Roman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7693E9-1BF5-42C3-8C85-E9110AF2ABD9}"/>
              </a:ext>
            </a:extLst>
          </p:cNvPr>
          <p:cNvSpPr txBox="1"/>
          <p:nvPr/>
        </p:nvSpPr>
        <p:spPr>
          <a:xfrm>
            <a:off x="2249424" y="2420148"/>
            <a:ext cx="47183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SG" dirty="0"/>
          </a:p>
        </p:txBody>
      </p:sp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0535D676-F14D-4039-A04F-9BFAEE3CA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1026" y="1259189"/>
            <a:ext cx="2927206" cy="1641781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A4B649-48F7-4E8B-89D1-B7908A65304B}"/>
              </a:ext>
            </a:extLst>
          </p:cNvPr>
          <p:cNvSpPr txBox="1"/>
          <p:nvPr/>
        </p:nvSpPr>
        <p:spPr>
          <a:xfrm>
            <a:off x="1028427" y="1495305"/>
            <a:ext cx="375388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3200" dirty="0"/>
              <a:t>Jain’s index: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1F1D05-C589-45A3-BE42-345A73A08FDB}"/>
              </a:ext>
            </a:extLst>
          </p:cNvPr>
          <p:cNvSpPr txBox="1"/>
          <p:nvPr/>
        </p:nvSpPr>
        <p:spPr>
          <a:xfrm>
            <a:off x="698117" y="3036814"/>
            <a:ext cx="375388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3200" dirty="0"/>
              <a:t>Max-min fairness: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C2E3BB-DBFE-4C5F-B43F-A296323BDE8A}"/>
              </a:ext>
            </a:extLst>
          </p:cNvPr>
          <p:cNvSpPr txBox="1"/>
          <p:nvPr/>
        </p:nvSpPr>
        <p:spPr>
          <a:xfrm>
            <a:off x="1788156" y="3757434"/>
            <a:ext cx="695858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3200" dirty="0"/>
              <a:t>Allocation that maximizes the minimum throuhput among all flows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8A41C1-5579-4408-8C69-E6465E7E5AB5}"/>
              </a:ext>
            </a:extLst>
          </p:cNvPr>
          <p:cNvSpPr txBox="1"/>
          <p:nvPr/>
        </p:nvSpPr>
        <p:spPr>
          <a:xfrm>
            <a:off x="3597261" y="2909069"/>
            <a:ext cx="50621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spc="-1" dirty="0">
                <a:solidFill>
                  <a:srgbClr val="FF0000"/>
                </a:solidFill>
              </a:rPr>
              <a:t>Zero-sum game</a:t>
            </a:r>
            <a:endParaRPr lang="en-SG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1966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13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B3744-F2BE-4AC9-A37A-5815CB8E2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940" y="486676"/>
            <a:ext cx="8520120" cy="572400"/>
          </a:xfrm>
        </p:spPr>
        <p:txBody>
          <a:bodyPr/>
          <a:lstStyle/>
          <a:p>
            <a:pPr algn="ctr"/>
            <a:r>
              <a:rPr lang="en-US" sz="6000" dirty="0"/>
              <a:t>Fair queueing</a:t>
            </a:r>
            <a:endParaRPr lang="en-SG" sz="6000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85F7686-1488-468A-80C5-F7B2FFA75DB7}"/>
              </a:ext>
            </a:extLst>
          </p:cNvPr>
          <p:cNvGrpSpPr/>
          <p:nvPr/>
        </p:nvGrpSpPr>
        <p:grpSpPr>
          <a:xfrm>
            <a:off x="3694176" y="1517904"/>
            <a:ext cx="2660904" cy="435864"/>
            <a:chOff x="2706624" y="2386584"/>
            <a:chExt cx="2935224" cy="435864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8AE71DDF-8931-480A-BB90-96FAE7FDB40E}"/>
                </a:ext>
              </a:extLst>
            </p:cNvPr>
            <p:cNvCxnSpPr/>
            <p:nvPr/>
          </p:nvCxnSpPr>
          <p:spPr>
            <a:xfrm>
              <a:off x="2706624" y="2386584"/>
              <a:ext cx="2935224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876ACA5F-C9C1-430F-80C0-98772DF2080E}"/>
                </a:ext>
              </a:extLst>
            </p:cNvPr>
            <p:cNvCxnSpPr/>
            <p:nvPr/>
          </p:nvCxnSpPr>
          <p:spPr>
            <a:xfrm>
              <a:off x="2706624" y="2822448"/>
              <a:ext cx="2935224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C26462BA-A7EA-4EF9-94D6-B94069733B62}"/>
              </a:ext>
            </a:extLst>
          </p:cNvPr>
          <p:cNvSpPr/>
          <p:nvPr/>
        </p:nvSpPr>
        <p:spPr>
          <a:xfrm>
            <a:off x="1216152" y="1579242"/>
            <a:ext cx="448056" cy="301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600D5CA-1483-4E34-92E1-2069BD958974}"/>
              </a:ext>
            </a:extLst>
          </p:cNvPr>
          <p:cNvSpPr/>
          <p:nvPr/>
        </p:nvSpPr>
        <p:spPr>
          <a:xfrm>
            <a:off x="1216152" y="1579242"/>
            <a:ext cx="448056" cy="301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73314EB-7C68-4692-BCFB-1A2802381A79}"/>
              </a:ext>
            </a:extLst>
          </p:cNvPr>
          <p:cNvGrpSpPr/>
          <p:nvPr/>
        </p:nvGrpSpPr>
        <p:grpSpPr>
          <a:xfrm>
            <a:off x="3694176" y="2135886"/>
            <a:ext cx="2660904" cy="435864"/>
            <a:chOff x="2706624" y="2386584"/>
            <a:chExt cx="2935224" cy="435864"/>
          </a:xfrm>
        </p:grpSpPr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81E81F8F-F30C-4D5E-8447-937228D47CB4}"/>
                </a:ext>
              </a:extLst>
            </p:cNvPr>
            <p:cNvCxnSpPr/>
            <p:nvPr/>
          </p:nvCxnSpPr>
          <p:spPr>
            <a:xfrm>
              <a:off x="2706624" y="2386584"/>
              <a:ext cx="2935224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4B7B4FA5-FD86-4461-B221-EC54A18B0D37}"/>
                </a:ext>
              </a:extLst>
            </p:cNvPr>
            <p:cNvCxnSpPr/>
            <p:nvPr/>
          </p:nvCxnSpPr>
          <p:spPr>
            <a:xfrm>
              <a:off x="2706624" y="2822448"/>
              <a:ext cx="2935224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C3E4C445-A666-486C-855D-5D455727C56B}"/>
              </a:ext>
            </a:extLst>
          </p:cNvPr>
          <p:cNvSpPr/>
          <p:nvPr/>
        </p:nvSpPr>
        <p:spPr>
          <a:xfrm>
            <a:off x="1216152" y="2197224"/>
            <a:ext cx="448056" cy="301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4537997-5417-476E-B034-3972F41F6D34}"/>
              </a:ext>
            </a:extLst>
          </p:cNvPr>
          <p:cNvSpPr/>
          <p:nvPr/>
        </p:nvSpPr>
        <p:spPr>
          <a:xfrm>
            <a:off x="1216152" y="2197224"/>
            <a:ext cx="448056" cy="301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77AB850B-4A41-49AA-B5AE-0DDE2D566E74}"/>
              </a:ext>
            </a:extLst>
          </p:cNvPr>
          <p:cNvGrpSpPr/>
          <p:nvPr/>
        </p:nvGrpSpPr>
        <p:grpSpPr>
          <a:xfrm>
            <a:off x="3694176" y="3547873"/>
            <a:ext cx="2660904" cy="435864"/>
            <a:chOff x="2706624" y="2386584"/>
            <a:chExt cx="2935224" cy="435864"/>
          </a:xfrm>
        </p:grpSpPr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14AF6549-DDC2-4C0C-BB43-11B07C80AFE4}"/>
                </a:ext>
              </a:extLst>
            </p:cNvPr>
            <p:cNvCxnSpPr/>
            <p:nvPr/>
          </p:nvCxnSpPr>
          <p:spPr>
            <a:xfrm>
              <a:off x="2706624" y="2386584"/>
              <a:ext cx="2935224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95C7F90-2DB0-4B07-8B62-3E6B4C0CD8CE}"/>
                </a:ext>
              </a:extLst>
            </p:cNvPr>
            <p:cNvCxnSpPr/>
            <p:nvPr/>
          </p:nvCxnSpPr>
          <p:spPr>
            <a:xfrm>
              <a:off x="2706624" y="2822448"/>
              <a:ext cx="2935224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C11A3D02-8443-4144-848A-B43506419E72}"/>
              </a:ext>
            </a:extLst>
          </p:cNvPr>
          <p:cNvSpPr/>
          <p:nvPr/>
        </p:nvSpPr>
        <p:spPr>
          <a:xfrm>
            <a:off x="1216152" y="3609211"/>
            <a:ext cx="448056" cy="301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7F9EE4A-CCDB-414E-8E87-2DA12F32F895}"/>
              </a:ext>
            </a:extLst>
          </p:cNvPr>
          <p:cNvCxnSpPr/>
          <p:nvPr/>
        </p:nvCxnSpPr>
        <p:spPr>
          <a:xfrm>
            <a:off x="5065776" y="2679192"/>
            <a:ext cx="0" cy="731520"/>
          </a:xfrm>
          <a:prstGeom prst="line">
            <a:avLst/>
          </a:prstGeom>
          <a:ln w="508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itle 1">
            <a:extLst>
              <a:ext uri="{FF2B5EF4-FFF2-40B4-BE49-F238E27FC236}">
                <a16:creationId xmlns:a16="http://schemas.microsoft.com/office/drawing/2014/main" id="{DABDDD64-9D05-4855-B1F8-724FC066BA8B}"/>
              </a:ext>
            </a:extLst>
          </p:cNvPr>
          <p:cNvSpPr txBox="1">
            <a:spLocks/>
          </p:cNvSpPr>
          <p:nvPr/>
        </p:nvSpPr>
        <p:spPr>
          <a:xfrm>
            <a:off x="6709692" y="2348100"/>
            <a:ext cx="1501619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600" dirty="0"/>
              <a:t>round</a:t>
            </a:r>
          </a:p>
          <a:p>
            <a:pPr algn="ctr"/>
            <a:r>
              <a:rPr lang="en-US" sz="3600" dirty="0"/>
              <a:t>robin</a:t>
            </a:r>
            <a:endParaRPr lang="en-SG" sz="36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BC2901A-7E58-4D8B-923E-721D75B808F5}"/>
              </a:ext>
            </a:extLst>
          </p:cNvPr>
          <p:cNvSpPr txBox="1"/>
          <p:nvPr/>
        </p:nvSpPr>
        <p:spPr>
          <a:xfrm>
            <a:off x="3694176" y="4016164"/>
            <a:ext cx="506210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spc="-1" dirty="0">
                <a:solidFill>
                  <a:srgbClr val="FF0000"/>
                </a:solidFill>
              </a:rPr>
              <a:t>Expensive!!</a:t>
            </a:r>
            <a:endParaRPr lang="en-SG" sz="6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719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2.46914E-7 L 0.51354 2.46914E-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67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48148E-6 L 0.51354 -1.48148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67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2.83951E-6 L 0.51354 -2.83951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67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0"/>
                            </p:stCondLst>
                            <p:childTnLst>
                              <p:par>
                                <p:cTn id="14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48148E-6 L 0.45347 -0.00154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674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000"/>
                            </p:stCondLst>
                            <p:childTnLst>
                              <p:par>
                                <p:cTn id="17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2.46914E-7 L 0.45347 -0.00154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674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61" grpId="0" animBg="1"/>
      <p:bldP spid="65" grpId="0" animBg="1"/>
      <p:bldP spid="66" grpId="0" animBg="1"/>
      <p:bldP spid="70" grpId="0" animBg="1"/>
      <p:bldP spid="72" grpId="0"/>
      <p:bldP spid="73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"/>
          <p:cNvSpPr txBox="1">
            <a:spLocks noGrp="1"/>
          </p:cNvSpPr>
          <p:nvPr>
            <p:ph type="ctrTitle"/>
          </p:nvPr>
        </p:nvSpPr>
        <p:spPr>
          <a:xfrm>
            <a:off x="746400" y="1488643"/>
            <a:ext cx="7651200" cy="1972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 sz="6000" dirty="0">
                <a:latin typeface="Arial"/>
                <a:ea typeface="Arial"/>
                <a:cs typeface="Arial"/>
                <a:sym typeface="Arial"/>
              </a:rPr>
              <a:t>Can we implement fair queueing with FIFO?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9676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40" y="911644"/>
            <a:ext cx="8520120" cy="572400"/>
          </a:xfrm>
        </p:spPr>
        <p:txBody>
          <a:bodyPr>
            <a:noAutofit/>
          </a:bodyPr>
          <a:lstStyle/>
          <a:p>
            <a:pPr algn="ctr"/>
            <a:r>
              <a:rPr lang="en-US" sz="4800" spc="-1" dirty="0">
                <a:latin typeface="URWBookmanL-Ligh"/>
              </a:rPr>
              <a:t>Why is it hard to achieve fair queueing?</a:t>
            </a:r>
            <a:endParaRPr lang="en-IN" sz="4800" spc="-1" dirty="0">
              <a:solidFill>
                <a:srgbClr val="000000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/>
          </p:nvPr>
        </p:nvSpPr>
        <p:spPr>
          <a:xfrm>
            <a:off x="1096163" y="1876378"/>
            <a:ext cx="6639661" cy="2982960"/>
          </a:xfrm>
        </p:spPr>
        <p:txBody>
          <a:bodyPr/>
          <a:lstStyle/>
          <a:p>
            <a:pPr marL="628650" indent="-51435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Per-flow state</a:t>
            </a:r>
            <a:endParaRPr lang="en-SG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628650" indent="-51435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Long flows vs short flows</a:t>
            </a:r>
          </a:p>
          <a:p>
            <a:pPr marL="628650" indent="-51435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Bursty flows</a:t>
            </a:r>
          </a:p>
          <a:p>
            <a:pPr marL="628650" indent="-51435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When does a flow end? </a:t>
            </a:r>
          </a:p>
          <a:p>
            <a:pPr marL="628650" indent="-51435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Routing changes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294967295"/>
          </p:nvPr>
        </p:nvSpPr>
        <p:spPr>
          <a:xfrm>
            <a:off x="8594725" y="4662488"/>
            <a:ext cx="549275" cy="3937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E2F0E4-AE63-4A7A-B807-40F42BD235DA}"/>
              </a:ext>
            </a:extLst>
          </p:cNvPr>
          <p:cNvSpPr txBox="1"/>
          <p:nvPr/>
        </p:nvSpPr>
        <p:spPr>
          <a:xfrm>
            <a:off x="3639312" y="2254146"/>
            <a:ext cx="25328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/>
            <a:r>
              <a:rPr lang="en-US" sz="2800" dirty="0">
                <a:solidFill>
                  <a:srgbClr val="FF0000"/>
                </a:solidFill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at line rates(!)</a:t>
            </a:r>
            <a:endParaRPr lang="en-SG" sz="2800" dirty="0">
              <a:solidFill>
                <a:srgbClr val="FF0000"/>
              </a:solidFill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81591E-2C37-4501-86BA-3AFB1EF6D972}"/>
              </a:ext>
            </a:extLst>
          </p:cNvPr>
          <p:cNvSpPr txBox="1"/>
          <p:nvPr/>
        </p:nvSpPr>
        <p:spPr>
          <a:xfrm>
            <a:off x="4974337" y="2759984"/>
            <a:ext cx="44988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spc="-1" dirty="0">
                <a:solidFill>
                  <a:srgbClr val="FF0000"/>
                </a:solidFill>
              </a:rPr>
              <a:t>Approximate</a:t>
            </a:r>
            <a:endParaRPr lang="en-SG" sz="4400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3D01A2-CF24-4E96-A975-9BD32A26EDA5}"/>
              </a:ext>
            </a:extLst>
          </p:cNvPr>
          <p:cNvSpPr txBox="1"/>
          <p:nvPr/>
        </p:nvSpPr>
        <p:spPr>
          <a:xfrm>
            <a:off x="4905756" y="3508581"/>
            <a:ext cx="4498848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spc="-1" dirty="0">
                <a:solidFill>
                  <a:srgbClr val="FF0000"/>
                </a:solidFill>
              </a:rPr>
              <a:t>Drop pkts to reduce rates</a:t>
            </a:r>
            <a:endParaRPr lang="en-SG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8820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150" y="580840"/>
            <a:ext cx="8520120" cy="572400"/>
          </a:xfrm>
        </p:spPr>
        <p:txBody>
          <a:bodyPr>
            <a:noAutofit/>
          </a:bodyPr>
          <a:lstStyle/>
          <a:p>
            <a:pPr algn="ctr"/>
            <a:r>
              <a:rPr lang="en-US" sz="4800" spc="-1" dirty="0">
                <a:latin typeface="URWBookmanL-Ligh"/>
              </a:rPr>
              <a:t>Core-Stateless Fair Queueing (1998)</a:t>
            </a:r>
            <a:endParaRPr lang="en-IN" sz="4800" spc="-1" dirty="0">
              <a:solidFill>
                <a:srgbClr val="000000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/>
          </p:nvPr>
        </p:nvSpPr>
        <p:spPr>
          <a:xfrm>
            <a:off x="629819" y="2237820"/>
            <a:ext cx="7964906" cy="2982960"/>
          </a:xfrm>
        </p:spPr>
        <p:txBody>
          <a:bodyPr/>
          <a:lstStyle/>
          <a:p>
            <a:pPr marL="5715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Edge routers vs core routers</a:t>
            </a:r>
          </a:p>
          <a:p>
            <a:pPr marL="5715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Only edge routers store per flow state</a:t>
            </a:r>
          </a:p>
          <a:p>
            <a:pPr marL="5715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Approximate max-min fairness</a:t>
            </a:r>
          </a:p>
          <a:p>
            <a:pPr marL="5715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Edge routers estimate rate:</a:t>
            </a:r>
          </a:p>
          <a:p>
            <a:pPr marL="571500" indent="-45720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571500" indent="-45720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571500" indent="-45720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5715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Inserted into packet labels</a:t>
            </a:r>
          </a:p>
          <a:p>
            <a:pPr marL="114300"/>
            <a:endParaRPr lang="en-SG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114300"/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endParaRPr lang="en-SG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294967295"/>
          </p:nvPr>
        </p:nvSpPr>
        <p:spPr>
          <a:xfrm>
            <a:off x="8594725" y="4662488"/>
            <a:ext cx="549275" cy="3937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54</a:t>
            </a:fld>
            <a:endParaRPr lang="en-US"/>
          </a:p>
        </p:txBody>
      </p:sp>
      <p:pic>
        <p:nvPicPr>
          <p:cNvPr id="8" name="Picture 7" descr="Diagram, schematic&#10;&#10;Description automatically generated">
            <a:extLst>
              <a:ext uri="{FF2B5EF4-FFF2-40B4-BE49-F238E27FC236}">
                <a16:creationId xmlns:a16="http://schemas.microsoft.com/office/drawing/2014/main" id="{6E1F9209-FB4A-427F-A15A-D9A9B536A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6075" y="3317296"/>
            <a:ext cx="5208270" cy="115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26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150" y="580840"/>
            <a:ext cx="8520120" cy="572400"/>
          </a:xfrm>
        </p:spPr>
        <p:txBody>
          <a:bodyPr>
            <a:noAutofit/>
          </a:bodyPr>
          <a:lstStyle/>
          <a:p>
            <a:pPr algn="ctr"/>
            <a:r>
              <a:rPr lang="en-US" sz="4800" spc="-1" dirty="0">
                <a:latin typeface="URWBookmanL-Ligh"/>
              </a:rPr>
              <a:t>Core-Stateless Fair Queueing (1998)</a:t>
            </a:r>
            <a:endParaRPr lang="en-IN" sz="4800" spc="-1" dirty="0">
              <a:solidFill>
                <a:srgbClr val="000000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/>
          </p:nvPr>
        </p:nvSpPr>
        <p:spPr>
          <a:xfrm>
            <a:off x="488962" y="2160540"/>
            <a:ext cx="7964906" cy="2982960"/>
          </a:xfrm>
        </p:spPr>
        <p:txBody>
          <a:bodyPr/>
          <a:lstStyle/>
          <a:p>
            <a:pPr marL="5715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Fair share </a:t>
            </a:r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(t)</a:t>
            </a:r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:</a:t>
            </a:r>
          </a:p>
          <a:p>
            <a:pPr marL="114300"/>
            <a:endParaRPr lang="en-US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5715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Drop probability:</a:t>
            </a:r>
          </a:p>
          <a:p>
            <a:pPr marL="571500" indent="-45720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5715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Estimate aggregate arrival rate A and accepted traffic F</a:t>
            </a:r>
          </a:p>
          <a:p>
            <a:pPr marL="5715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If A &lt; C, (t) will be largest r</a:t>
            </a:r>
            <a:r>
              <a:rPr lang="en-US" baseline="-250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(t) seen</a:t>
            </a:r>
          </a:p>
          <a:p>
            <a:pPr marL="5715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Else, </a:t>
            </a:r>
          </a:p>
          <a:p>
            <a:pPr marL="114300"/>
            <a:endParaRPr lang="en-SG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114300"/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endParaRPr lang="en-SG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294967295"/>
          </p:nvPr>
        </p:nvSpPr>
        <p:spPr>
          <a:xfrm>
            <a:off x="8594725" y="4662488"/>
            <a:ext cx="549275" cy="3937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55</a:t>
            </a:fld>
            <a:endParaRPr lang="en-US"/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55DC055B-B02F-4D39-A99D-F1AC154D4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9742" y="1651467"/>
            <a:ext cx="3184200" cy="1018146"/>
          </a:xfrm>
          <a:prstGeom prst="rect">
            <a:avLst/>
          </a:prstGeom>
        </p:spPr>
      </p:pic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1F56CC8D-F2A6-4B0E-9BD2-7F923A2A2D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7677" y="2470786"/>
            <a:ext cx="1982415" cy="757636"/>
          </a:xfrm>
          <a:prstGeom prst="rect">
            <a:avLst/>
          </a:prstGeom>
        </p:spPr>
      </p:pic>
      <p:pic>
        <p:nvPicPr>
          <p:cNvPr id="11" name="Picture 10" descr="Text&#10;&#10;Description automatically generated with medium confidence">
            <a:extLst>
              <a:ext uri="{FF2B5EF4-FFF2-40B4-BE49-F238E27FC236}">
                <a16:creationId xmlns:a16="http://schemas.microsoft.com/office/drawing/2014/main" id="{9549BEF4-4ADF-4C5E-B0F7-7E6DD70044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7677" y="4598918"/>
            <a:ext cx="1728025" cy="60564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67E7C4D-1B93-4346-BB4E-45F594454E09}"/>
              </a:ext>
            </a:extLst>
          </p:cNvPr>
          <p:cNvSpPr txBox="1"/>
          <p:nvPr/>
        </p:nvSpPr>
        <p:spPr>
          <a:xfrm>
            <a:off x="5689627" y="3552613"/>
            <a:ext cx="215431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spc="-1" dirty="0">
                <a:solidFill>
                  <a:srgbClr val="FF0000"/>
                </a:solidFill>
              </a:rPr>
              <a:t>EWMA</a:t>
            </a:r>
            <a:endParaRPr lang="en-SG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517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242" y="545884"/>
            <a:ext cx="8520120" cy="572400"/>
          </a:xfrm>
        </p:spPr>
        <p:txBody>
          <a:bodyPr>
            <a:noAutofit/>
          </a:bodyPr>
          <a:lstStyle/>
          <a:p>
            <a:pPr algn="ctr"/>
            <a:r>
              <a:rPr lang="en-US" sz="4800" spc="-1" dirty="0">
                <a:solidFill>
                  <a:srgbClr val="000000"/>
                </a:solidFill>
                <a:latin typeface="URWBookmanL-Ligh"/>
              </a:rPr>
              <a:t>Modern AQM</a:t>
            </a:r>
            <a:endParaRPr lang="en-IN" sz="4800" spc="-1" dirty="0">
              <a:solidFill>
                <a:srgbClr val="000000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/>
          </p:nvPr>
        </p:nvSpPr>
        <p:spPr>
          <a:xfrm>
            <a:off x="964859" y="1486640"/>
            <a:ext cx="7288885" cy="2982960"/>
          </a:xfrm>
        </p:spPr>
        <p:txBody>
          <a:bodyPr/>
          <a:lstStyle/>
          <a:p>
            <a:pPr marL="571500" indent="-457200">
              <a:buFont typeface="Arial" panose="020B0604020202020204" pitchFamily="34" charset="0"/>
              <a:buChar char="•"/>
            </a:pPr>
            <a:r>
              <a:rPr lang="en-SG" dirty="0"/>
              <a:t>Push-In First-Out Queue (PIFO) (2016) -- </a:t>
            </a:r>
            <a:r>
              <a:rPr lang="en-US" dirty="0"/>
              <a:t>priority queue data structure that allows packets to be "pushed" (enqueued) into an arbitrary location</a:t>
            </a:r>
          </a:p>
          <a:p>
            <a:pPr marL="5715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Calendar Queues in P4 (2020)</a:t>
            </a:r>
          </a:p>
          <a:p>
            <a:pPr marL="5715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CSFQ in P4 (2021)</a:t>
            </a:r>
          </a:p>
          <a:p>
            <a:pPr marL="571500" indent="-45720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294967295"/>
          </p:nvPr>
        </p:nvSpPr>
        <p:spPr>
          <a:xfrm>
            <a:off x="8594725" y="4662488"/>
            <a:ext cx="549275" cy="3937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153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538" y="624474"/>
            <a:ext cx="8520120" cy="572400"/>
          </a:xfrm>
        </p:spPr>
        <p:txBody>
          <a:bodyPr>
            <a:noAutofit/>
          </a:bodyPr>
          <a:lstStyle/>
          <a:p>
            <a:pPr algn="ctr"/>
            <a:r>
              <a:rPr lang="en-US" sz="6000" spc="-1" dirty="0">
                <a:solidFill>
                  <a:srgbClr val="000000"/>
                </a:solidFill>
                <a:latin typeface="URWBookmanL-Ligh"/>
              </a:rPr>
              <a:t>References</a:t>
            </a:r>
            <a:endParaRPr lang="en-IN" sz="6000" spc="-1" dirty="0">
              <a:solidFill>
                <a:srgbClr val="000000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/>
          </p:nvPr>
        </p:nvSpPr>
        <p:spPr>
          <a:xfrm>
            <a:off x="667679" y="1536066"/>
            <a:ext cx="7883245" cy="2982960"/>
          </a:xfrm>
        </p:spPr>
        <p:txBody>
          <a:bodyPr/>
          <a:lstStyle/>
          <a:p>
            <a:pPr marL="114300"/>
            <a:r>
              <a:rPr lang="en-US" sz="16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[1] Anirudh Sivaraman, Suvinay Subramanian, Mohammad Alizadeh, Sharad Chole, Shang-Tse Chuang, Anurag Agrawal, Hari Balakrishnan, Tom Edsall, Sachin Katti, and Nick McKeown. Programmable packet scheduling at line rate. In Proceedings of the 2016 ACM SIGCOMM Conference, pages 44–57, 2016.</a:t>
            </a:r>
          </a:p>
          <a:p>
            <a:pPr marL="114300"/>
            <a:endParaRPr lang="en-US" sz="16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114300"/>
            <a:r>
              <a:rPr lang="en-US" sz="16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[2] Naveen Kr Sharma, Chenxingyu Zhao, Ming Liu, Pravein G Kannan, Changhoon Kim, Arvind Krishnamurthy, and Anirudh Sivaraman. Programmable calendar queues for high-speed packet scheduling. In 17th USENIX Symposium on Networked Systems Design and Implementation (NSDI 20), pages 685–699, 2020.</a:t>
            </a:r>
          </a:p>
          <a:p>
            <a:pPr marL="114300"/>
            <a:endParaRPr lang="en-US" sz="16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114300"/>
            <a:r>
              <a:rPr lang="en-US" sz="16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[3] Zhuolong Yu, Jingfeng Wu, Vladimir Braverman, Ion Stoica, and Xin Jin. Twenty</a:t>
            </a:r>
          </a:p>
          <a:p>
            <a:pPr marL="114300"/>
            <a:r>
              <a:rPr lang="en-US" sz="16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years after: Hierarchical core-stateless fair queueing. In NSDI, pages 29–45, 2021.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294967295"/>
          </p:nvPr>
        </p:nvSpPr>
        <p:spPr>
          <a:xfrm>
            <a:off x="8594725" y="4662488"/>
            <a:ext cx="549275" cy="3937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77104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"/>
          <p:cNvSpPr txBox="1">
            <a:spLocks noGrp="1"/>
          </p:cNvSpPr>
          <p:nvPr>
            <p:ph type="ctrTitle"/>
          </p:nvPr>
        </p:nvSpPr>
        <p:spPr>
          <a:xfrm>
            <a:off x="592656" y="1585660"/>
            <a:ext cx="7958688" cy="1972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 sz="6000" dirty="0"/>
              <a:t>Buffer sizing with modern non-AIMD TCP is still not well understood</a:t>
            </a:r>
            <a:endParaRPr lang="en-US" sz="60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69B937-EA50-46B3-BCAC-B03BA95DB31D}"/>
              </a:ext>
            </a:extLst>
          </p:cNvPr>
          <p:cNvSpPr txBox="1"/>
          <p:nvPr/>
        </p:nvSpPr>
        <p:spPr>
          <a:xfrm>
            <a:off x="3474720" y="3557840"/>
            <a:ext cx="5884164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spc="-1" dirty="0">
                <a:solidFill>
                  <a:srgbClr val="FF0000"/>
                </a:solidFill>
              </a:rPr>
              <a:t>Doing research on QUIC as we speak</a:t>
            </a:r>
            <a:endParaRPr lang="en-SG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59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74F44-6AE5-4730-A491-A48BF244C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014" y="170704"/>
            <a:ext cx="8493972" cy="1301479"/>
          </a:xfrm>
        </p:spPr>
        <p:txBody>
          <a:bodyPr>
            <a:normAutofit/>
          </a:bodyPr>
          <a:lstStyle/>
          <a:p>
            <a:pPr algn="ctr"/>
            <a:r>
              <a:rPr lang="en-US" sz="4800" b="0" i="0" u="none" strike="noStrike" baseline="0" dirty="0">
                <a:latin typeface="URWBookmanL-Ligh"/>
              </a:rPr>
              <a:t>Summary</a:t>
            </a:r>
            <a:endParaRPr lang="en-SG" sz="4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E2CD93-D608-420F-A5B1-3C8FD4403806}"/>
              </a:ext>
            </a:extLst>
          </p:cNvPr>
          <p:cNvSpPr txBox="1"/>
          <p:nvPr/>
        </p:nvSpPr>
        <p:spPr>
          <a:xfrm>
            <a:off x="931545" y="1121350"/>
            <a:ext cx="7607808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BufferBloat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TCP Synchronization is bad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Revisit Assumptions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sz="2400" dirty="0"/>
              <a:t>Need packet loss to signal congestion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sz="2400" dirty="0"/>
              <a:t>Need to wait for buffer to overflow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Exponentially-weighted moving average (EWMA)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Need to change with the times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Why buffer sizing matters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CoDeL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Fair Queueing and Min-max Fairness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748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TextShape 1"/>
          <p:cNvSpPr txBox="1"/>
          <p:nvPr/>
        </p:nvSpPr>
        <p:spPr>
          <a:xfrm>
            <a:off x="528390" y="1199829"/>
            <a:ext cx="8215236" cy="829543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URWBookmanL-Ligh"/>
              </a:rPr>
              <a:t>Slow Start:</a:t>
            </a:r>
            <a:endParaRPr lang="en-IN" sz="4400" b="0" strike="noStrike" spc="-1" dirty="0">
              <a:solidFill>
                <a:srgbClr val="000000"/>
              </a:solidFill>
            </a:endParaRPr>
          </a:p>
        </p:txBody>
      </p:sp>
      <p:sp>
        <p:nvSpPr>
          <p:cNvPr id="358" name="TextShape 2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DA142693-940F-4E78-A3B7-E401451E0986}" type="slidenum">
              <a:rPr lang="en-US" sz="800" b="0" strike="noStrike" spc="-1">
                <a:solidFill>
                  <a:srgbClr val="595959"/>
                </a:solidFill>
              </a:rPr>
              <a:t>6</a:t>
            </a:fld>
            <a:endParaRPr lang="en-IN" sz="800" b="0" strike="noStrike" spc="-1">
              <a:latin typeface="Times New Roman"/>
            </a:endParaRPr>
          </a:p>
        </p:txBody>
      </p:sp>
      <p:sp>
        <p:nvSpPr>
          <p:cNvPr id="359" name="CustomShape 3"/>
          <p:cNvSpPr/>
          <p:nvPr/>
        </p:nvSpPr>
        <p:spPr>
          <a:xfrm>
            <a:off x="1974510" y="1905581"/>
            <a:ext cx="5679018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60"/>
            <a:r>
              <a:rPr lang="en-US" sz="3600" b="1" spc="-1" dirty="0">
                <a:latin typeface="Courier New" panose="02070309020205020404" pitchFamily="49" charset="0"/>
                <a:ea typeface="Arial"/>
                <a:cs typeface="Courier New" panose="02070309020205020404" pitchFamily="49" charset="0"/>
              </a:rPr>
              <a:t>cwnd</a:t>
            </a:r>
            <a:r>
              <a:rPr lang="en-US" sz="3600" spc="-1" dirty="0">
                <a:latin typeface="Arial"/>
                <a:ea typeface="Arial"/>
              </a:rPr>
              <a:t> </a:t>
            </a:r>
            <a:r>
              <a:rPr lang="en-US" sz="3600" spc="-1" dirty="0">
                <a:latin typeface="Arial"/>
                <a:ea typeface="Arial"/>
                <a:sym typeface="Symbol" panose="05050102010706020507" pitchFamily="18" charset="2"/>
              </a:rPr>
              <a:t></a:t>
            </a:r>
            <a:r>
              <a:rPr lang="en-US" sz="3600" b="1" spc="-1" dirty="0">
                <a:latin typeface="Courier New" panose="02070309020205020404" pitchFamily="49" charset="0"/>
                <a:ea typeface="Arial"/>
                <a:cs typeface="Courier New" panose="02070309020205020404" pitchFamily="49" charset="0"/>
              </a:rPr>
              <a:t> cwnd + MSS</a:t>
            </a:r>
            <a:endParaRPr lang="en-US" sz="3600" b="0" strike="noStrike" spc="-1" dirty="0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5885F6C2-F309-4FE4-921E-82D23171671C}"/>
              </a:ext>
            </a:extLst>
          </p:cNvPr>
          <p:cNvSpPr txBox="1"/>
          <p:nvPr/>
        </p:nvSpPr>
        <p:spPr>
          <a:xfrm>
            <a:off x="1589500" y="2463273"/>
            <a:ext cx="5822991" cy="829543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URWBookmanL-Ligh"/>
              </a:rPr>
              <a:t>Congestion Avoidance:</a:t>
            </a:r>
            <a:endParaRPr lang="en-IN" sz="4400" b="0" strike="noStrike" spc="-1" dirty="0">
              <a:solidFill>
                <a:srgbClr val="000000"/>
              </a:solidFill>
            </a:endParaRPr>
          </a:p>
        </p:txBody>
      </p:sp>
      <p:sp>
        <p:nvSpPr>
          <p:cNvPr id="6" name="CustomShape 3">
            <a:extLst>
              <a:ext uri="{FF2B5EF4-FFF2-40B4-BE49-F238E27FC236}">
                <a16:creationId xmlns:a16="http://schemas.microsoft.com/office/drawing/2014/main" id="{09B00555-405B-4369-8CAF-065FFF137D46}"/>
              </a:ext>
            </a:extLst>
          </p:cNvPr>
          <p:cNvSpPr/>
          <p:nvPr/>
        </p:nvSpPr>
        <p:spPr>
          <a:xfrm>
            <a:off x="973332" y="3270169"/>
            <a:ext cx="640414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60"/>
            <a:r>
              <a:rPr lang="en-US" sz="3600" b="1" spc="-1" dirty="0">
                <a:latin typeface="Courier New" panose="02070309020205020404" pitchFamily="49" charset="0"/>
                <a:ea typeface="Arial"/>
                <a:cs typeface="Courier New" panose="02070309020205020404" pitchFamily="49" charset="0"/>
              </a:rPr>
              <a:t>cwnd</a:t>
            </a:r>
            <a:r>
              <a:rPr lang="en-US" sz="3600" spc="-1" dirty="0">
                <a:latin typeface="Arial"/>
                <a:ea typeface="Arial"/>
              </a:rPr>
              <a:t> </a:t>
            </a:r>
            <a:r>
              <a:rPr lang="en-US" sz="3600" spc="-1" dirty="0">
                <a:latin typeface="Arial"/>
                <a:ea typeface="Arial"/>
                <a:sym typeface="Symbol" panose="05050102010706020507" pitchFamily="18" charset="2"/>
              </a:rPr>
              <a:t></a:t>
            </a:r>
            <a:r>
              <a:rPr lang="en-US" sz="3600" b="1" spc="-1" dirty="0">
                <a:latin typeface="Courier New" panose="02070309020205020404" pitchFamily="49" charset="0"/>
                <a:ea typeface="Arial"/>
                <a:cs typeface="Courier New" panose="02070309020205020404" pitchFamily="49" charset="0"/>
              </a:rPr>
              <a:t> cwnd + MSS/cwnd</a:t>
            </a:r>
            <a:endParaRPr lang="en-US" sz="3600" b="0" strike="noStrike" spc="-1" dirty="0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9" name="TextShape 1">
            <a:extLst>
              <a:ext uri="{FF2B5EF4-FFF2-40B4-BE49-F238E27FC236}">
                <a16:creationId xmlns:a16="http://schemas.microsoft.com/office/drawing/2014/main" id="{760EB081-CCA2-45C2-B8C5-2675C6AD242D}"/>
              </a:ext>
            </a:extLst>
          </p:cNvPr>
          <p:cNvSpPr txBox="1"/>
          <p:nvPr/>
        </p:nvSpPr>
        <p:spPr>
          <a:xfrm>
            <a:off x="1766528" y="3753707"/>
            <a:ext cx="5822991" cy="829543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URWBookmanL-Ligh"/>
              </a:rPr>
              <a:t>Packet Loss:</a:t>
            </a:r>
            <a:endParaRPr lang="en-IN" sz="4400" b="0" strike="noStrike" spc="-1" dirty="0">
              <a:solidFill>
                <a:srgbClr val="000000"/>
              </a:solidFill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8827E1CC-5362-4820-B760-5925AF497542}"/>
              </a:ext>
            </a:extLst>
          </p:cNvPr>
          <p:cNvSpPr/>
          <p:nvPr/>
        </p:nvSpPr>
        <p:spPr>
          <a:xfrm>
            <a:off x="2730055" y="4430335"/>
            <a:ext cx="3895938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60"/>
            <a:r>
              <a:rPr lang="en-US" sz="3600" b="1" spc="-1" dirty="0">
                <a:latin typeface="Courier New" panose="02070309020205020404" pitchFamily="49" charset="0"/>
                <a:ea typeface="Arial"/>
                <a:cs typeface="Courier New" panose="02070309020205020404" pitchFamily="49" charset="0"/>
              </a:rPr>
              <a:t>cwnd</a:t>
            </a:r>
            <a:r>
              <a:rPr lang="en-US" sz="3600" spc="-1" dirty="0">
                <a:latin typeface="Arial"/>
                <a:ea typeface="Arial"/>
              </a:rPr>
              <a:t> </a:t>
            </a:r>
            <a:r>
              <a:rPr lang="en-US" sz="3600" spc="-1" dirty="0">
                <a:latin typeface="Arial"/>
                <a:ea typeface="Arial"/>
                <a:sym typeface="Symbol" panose="05050102010706020507" pitchFamily="18" charset="2"/>
              </a:rPr>
              <a:t></a:t>
            </a:r>
            <a:r>
              <a:rPr lang="en-US" sz="3600" b="1" spc="-1" dirty="0">
                <a:latin typeface="Courier New" panose="02070309020205020404" pitchFamily="49" charset="0"/>
                <a:ea typeface="Arial"/>
                <a:cs typeface="Courier New" panose="02070309020205020404" pitchFamily="49" charset="0"/>
              </a:rPr>
              <a:t> cwnd/2</a:t>
            </a:r>
            <a:endParaRPr lang="en-US" sz="3600" b="0" strike="noStrike" spc="-1" dirty="0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sp>
        <p:nvSpPr>
          <p:cNvPr id="14" name="TextShape 1">
            <a:extLst>
              <a:ext uri="{FF2B5EF4-FFF2-40B4-BE49-F238E27FC236}">
                <a16:creationId xmlns:a16="http://schemas.microsoft.com/office/drawing/2014/main" id="{0B809A68-080B-4215-8214-660FB928C9D3}"/>
              </a:ext>
            </a:extLst>
          </p:cNvPr>
          <p:cNvSpPr txBox="1"/>
          <p:nvPr/>
        </p:nvSpPr>
        <p:spPr>
          <a:xfrm>
            <a:off x="325080" y="170640"/>
            <a:ext cx="8493480" cy="1301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2500" lnSpcReduction="20000"/>
          </a:bodyPr>
          <a:lstStyle/>
          <a:p>
            <a:pPr algn="ctr">
              <a:lnSpc>
                <a:spcPct val="100000"/>
              </a:lnSpc>
            </a:pPr>
            <a:r>
              <a:rPr lang="en-US" sz="4800" b="1" strike="noStrike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cwnd</a:t>
            </a:r>
            <a:r>
              <a:rPr lang="en-US" sz="4800" b="0" strike="noStrike" spc="-1" dirty="0">
                <a:solidFill>
                  <a:srgbClr val="000000"/>
                </a:solidFill>
                <a:latin typeface="URWBookmanL-Ligh"/>
                <a:ea typeface="Arial"/>
              </a:rPr>
              <a:t>-Based Congestion Control (AIMD)</a:t>
            </a:r>
            <a:endParaRPr lang="en-IN" sz="4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2F1338C-D077-45D0-B568-7CFB7BE6C9BF}"/>
              </a:ext>
            </a:extLst>
          </p:cNvPr>
          <p:cNvSpPr/>
          <p:nvPr/>
        </p:nvSpPr>
        <p:spPr>
          <a:xfrm>
            <a:off x="2784167" y="3865409"/>
            <a:ext cx="3575305" cy="6682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48352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7" grpId="0"/>
      <p:bldP spid="359" grpId="0"/>
      <p:bldP spid="5" grpId="0"/>
      <p:bldP spid="6" grpId="0"/>
      <p:bldP spid="9" grpId="0"/>
      <p:bldP spid="10" grpId="0"/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40" y="713428"/>
            <a:ext cx="8520120" cy="572400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Issues with window-based and </a:t>
            </a:r>
            <a:br>
              <a:rPr lang="en-US" sz="4000" dirty="0"/>
            </a:br>
            <a:r>
              <a:rPr lang="en-US" sz="4000" dirty="0"/>
              <a:t>loss-based Congestion Control</a:t>
            </a:r>
            <a:endParaRPr lang="en-SG" sz="4000" dirty="0"/>
          </a:p>
        </p:txBody>
      </p:sp>
      <p:sp>
        <p:nvSpPr>
          <p:cNvPr id="4" name="Subtitle 3"/>
          <p:cNvSpPr>
            <a:spLocks noGrp="1"/>
          </p:cNvSpPr>
          <p:nvPr>
            <p:ph type="subTitle"/>
          </p:nvPr>
        </p:nvSpPr>
        <p:spPr>
          <a:xfrm>
            <a:off x="457380" y="1800826"/>
            <a:ext cx="8229240" cy="298296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Bursty traffic when ACKs come quickly or ACK aggregation happens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Under-utilization in lossy networks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Fill deep buffers → high delay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Flows can synchronize</a:t>
            </a:r>
          </a:p>
          <a:p>
            <a:pPr marL="114300" indent="0">
              <a:buNone/>
            </a:pPr>
            <a:endParaRPr lang="en-S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294967295"/>
          </p:nvPr>
        </p:nvSpPr>
        <p:spPr>
          <a:xfrm>
            <a:off x="8594725" y="4662488"/>
            <a:ext cx="549275" cy="3937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E8BE2FE-0FB2-45F2-A929-8A127B77A052}"/>
              </a:ext>
            </a:extLst>
          </p:cNvPr>
          <p:cNvSpPr/>
          <p:nvPr/>
        </p:nvSpPr>
        <p:spPr>
          <a:xfrm>
            <a:off x="136399" y="3804370"/>
            <a:ext cx="5322570" cy="5429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1764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CF801-5A45-4640-8CAE-C1579143C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340" y="371268"/>
            <a:ext cx="8520120" cy="572400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4000" b="0" strike="noStrike" spc="-1" dirty="0">
                <a:solidFill>
                  <a:srgbClr val="000000"/>
                </a:solidFill>
                <a:latin typeface="URWBookmanL-Ligh"/>
                <a:ea typeface="Arial"/>
              </a:rPr>
              <a:t>AIMD </a:t>
            </a:r>
            <a:r>
              <a:rPr lang="en-US" sz="4000" b="1" strike="noStrike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cwnd</a:t>
            </a:r>
            <a:r>
              <a:rPr lang="en-US" sz="4000" b="0" strike="noStrike" spc="-1" dirty="0">
                <a:solidFill>
                  <a:srgbClr val="000000"/>
                </a:solidFill>
                <a:latin typeface="URWBookmanL-Ligh"/>
                <a:ea typeface="Arial"/>
              </a:rPr>
              <a:t>-based congestion control</a:t>
            </a:r>
            <a:endParaRPr lang="en-IN" sz="4000" b="0" strike="noStrike" spc="-1" dirty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5B02270-F224-43B3-B001-58E80C803F4D}"/>
              </a:ext>
            </a:extLst>
          </p:cNvPr>
          <p:cNvCxnSpPr/>
          <p:nvPr/>
        </p:nvCxnSpPr>
        <p:spPr>
          <a:xfrm flipV="1">
            <a:off x="1161288" y="1627632"/>
            <a:ext cx="0" cy="2578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85F20B2-CC2A-47FA-8922-09A0E3427420}"/>
              </a:ext>
            </a:extLst>
          </p:cNvPr>
          <p:cNvCxnSpPr/>
          <p:nvPr/>
        </p:nvCxnSpPr>
        <p:spPr>
          <a:xfrm>
            <a:off x="1152144" y="4206240"/>
            <a:ext cx="66202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96E879D-EF98-4500-9E53-CE063F678626}"/>
              </a:ext>
            </a:extLst>
          </p:cNvPr>
          <p:cNvSpPr txBox="1"/>
          <p:nvPr/>
        </p:nvSpPr>
        <p:spPr>
          <a:xfrm>
            <a:off x="7187184" y="3744575"/>
            <a:ext cx="869149" cy="461665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Time</a:t>
            </a:r>
            <a:endParaRPr lang="en-SG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122550-9A18-4F74-973E-15ACB4BD1E2C}"/>
              </a:ext>
            </a:extLst>
          </p:cNvPr>
          <p:cNvSpPr txBox="1"/>
          <p:nvPr/>
        </p:nvSpPr>
        <p:spPr>
          <a:xfrm>
            <a:off x="434340" y="1165967"/>
            <a:ext cx="14356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spc="-1" dirty="0">
                <a:latin typeface="Courier New" panose="02070309020205020404" pitchFamily="49" charset="0"/>
                <a:cs typeface="Courier New" panose="02070309020205020404" pitchFamily="49" charset="0"/>
              </a:rPr>
              <a:t>cwnd</a:t>
            </a:r>
            <a:endParaRPr lang="en-SG" sz="2400" dirty="0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ACB45896-40D1-427E-A365-65643AB7AB8C}"/>
              </a:ext>
            </a:extLst>
          </p:cNvPr>
          <p:cNvSpPr/>
          <p:nvPr/>
        </p:nvSpPr>
        <p:spPr>
          <a:xfrm rot="5754135">
            <a:off x="-934579" y="-240598"/>
            <a:ext cx="4771768" cy="4126660"/>
          </a:xfrm>
          <a:prstGeom prst="arc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C2FD0B0-3F98-4C7D-B9E4-EEE02171344D}"/>
              </a:ext>
            </a:extLst>
          </p:cNvPr>
          <p:cNvCxnSpPr>
            <a:stCxn id="11" idx="0"/>
          </p:cNvCxnSpPr>
          <p:nvPr/>
        </p:nvCxnSpPr>
        <p:spPr>
          <a:xfrm>
            <a:off x="3503697" y="2034908"/>
            <a:ext cx="7599" cy="125693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9E8F5A1-02AC-434F-B424-9381F3586E5D}"/>
              </a:ext>
            </a:extLst>
          </p:cNvPr>
          <p:cNvCxnSpPr/>
          <p:nvPr/>
        </p:nvCxnSpPr>
        <p:spPr>
          <a:xfrm flipV="1">
            <a:off x="3529584" y="1396799"/>
            <a:ext cx="1636776" cy="188589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F6EF7A6-2A16-4B43-9453-952CA2C2661F}"/>
              </a:ext>
            </a:extLst>
          </p:cNvPr>
          <p:cNvCxnSpPr/>
          <p:nvPr/>
        </p:nvCxnSpPr>
        <p:spPr>
          <a:xfrm>
            <a:off x="5175504" y="1396799"/>
            <a:ext cx="0" cy="152013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B1C8395-44C9-416C-804B-191337AE25BF}"/>
              </a:ext>
            </a:extLst>
          </p:cNvPr>
          <p:cNvCxnSpPr>
            <a:cxnSpLocks/>
          </p:cNvCxnSpPr>
          <p:nvPr/>
        </p:nvCxnSpPr>
        <p:spPr>
          <a:xfrm flipV="1">
            <a:off x="5161790" y="2074939"/>
            <a:ext cx="717801" cy="82831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02D0C5E-9863-41CE-80BB-86D099BC99E8}"/>
              </a:ext>
            </a:extLst>
          </p:cNvPr>
          <p:cNvCxnSpPr>
            <a:cxnSpLocks/>
          </p:cNvCxnSpPr>
          <p:nvPr/>
        </p:nvCxnSpPr>
        <p:spPr>
          <a:xfrm>
            <a:off x="5879591" y="2074939"/>
            <a:ext cx="0" cy="121690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475F881-995F-4214-900E-282BF7B00C18}"/>
              </a:ext>
            </a:extLst>
          </p:cNvPr>
          <p:cNvCxnSpPr/>
          <p:nvPr/>
        </p:nvCxnSpPr>
        <p:spPr>
          <a:xfrm flipV="1">
            <a:off x="5879591" y="1417373"/>
            <a:ext cx="1636776" cy="188589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E4BA40D-F3FF-4F40-AD1A-F71FA7B49DC0}"/>
              </a:ext>
            </a:extLst>
          </p:cNvPr>
          <p:cNvGrpSpPr/>
          <p:nvPr/>
        </p:nvGrpSpPr>
        <p:grpSpPr>
          <a:xfrm>
            <a:off x="1161288" y="3410712"/>
            <a:ext cx="2368296" cy="1255717"/>
            <a:chOff x="1161288" y="3410712"/>
            <a:chExt cx="2368296" cy="125571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91EDF4A-8776-4C5A-A641-75D7D5418F55}"/>
                </a:ext>
              </a:extLst>
            </p:cNvPr>
            <p:cNvCxnSpPr/>
            <p:nvPr/>
          </p:nvCxnSpPr>
          <p:spPr>
            <a:xfrm>
              <a:off x="3529584" y="3410712"/>
              <a:ext cx="0" cy="1216152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7E4FB18-5913-4526-A358-B066F00066BB}"/>
                </a:ext>
              </a:extLst>
            </p:cNvPr>
            <p:cNvCxnSpPr/>
            <p:nvPr/>
          </p:nvCxnSpPr>
          <p:spPr>
            <a:xfrm>
              <a:off x="1161288" y="3421380"/>
              <a:ext cx="0" cy="1216152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5E22FFB-6FBD-4055-8200-55BEA660C549}"/>
                </a:ext>
              </a:extLst>
            </p:cNvPr>
            <p:cNvSpPr txBox="1"/>
            <p:nvPr/>
          </p:nvSpPr>
          <p:spPr>
            <a:xfrm>
              <a:off x="1587012" y="4204764"/>
              <a:ext cx="1535998" cy="461665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Slow start</a:t>
              </a:r>
              <a:endParaRPr lang="en-SG" sz="2400" dirty="0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D2B9CE72-1C6F-40B5-8C56-FB029DDD88BB}"/>
                </a:ext>
              </a:extLst>
            </p:cNvPr>
            <p:cNvCxnSpPr>
              <a:cxnSpLocks/>
              <a:stCxn id="28" idx="1"/>
            </p:cNvCxnSpPr>
            <p:nvPr/>
          </p:nvCxnSpPr>
          <p:spPr>
            <a:xfrm flipH="1" flipV="1">
              <a:off x="1170433" y="4435596"/>
              <a:ext cx="416579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00C83EB9-393F-4DF7-A377-DEF75856AB17}"/>
                </a:ext>
              </a:extLst>
            </p:cNvPr>
            <p:cNvCxnSpPr>
              <a:cxnSpLocks/>
            </p:cNvCxnSpPr>
            <p:nvPr/>
          </p:nvCxnSpPr>
          <p:spPr>
            <a:xfrm>
              <a:off x="3131850" y="4442105"/>
              <a:ext cx="397734" cy="986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CB9381C-5095-47E3-A5B9-80D4C416B7EF}"/>
              </a:ext>
            </a:extLst>
          </p:cNvPr>
          <p:cNvGrpSpPr/>
          <p:nvPr/>
        </p:nvGrpSpPr>
        <p:grpSpPr>
          <a:xfrm>
            <a:off x="3544569" y="4224420"/>
            <a:ext cx="3935222" cy="461665"/>
            <a:chOff x="3544569" y="4224420"/>
            <a:chExt cx="3935222" cy="461665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1B74C34-7F1C-4FEB-AE03-86D10776C73F}"/>
                </a:ext>
              </a:extLst>
            </p:cNvPr>
            <p:cNvSpPr txBox="1"/>
            <p:nvPr/>
          </p:nvSpPr>
          <p:spPr>
            <a:xfrm>
              <a:off x="4244610" y="4224420"/>
              <a:ext cx="3235181" cy="461665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Congestion avoidance</a:t>
              </a:r>
              <a:endParaRPr lang="en-SG" sz="2400" dirty="0"/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E3B08BFC-CB85-4426-9CC7-6A2CEE9D0F1B}"/>
                </a:ext>
              </a:extLst>
            </p:cNvPr>
            <p:cNvCxnSpPr>
              <a:stCxn id="36" idx="1"/>
            </p:cNvCxnSpPr>
            <p:nvPr/>
          </p:nvCxnSpPr>
          <p:spPr>
            <a:xfrm flipH="1" flipV="1">
              <a:off x="3544569" y="4455252"/>
              <a:ext cx="700041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14F7C291-924D-4DB5-8CF5-DE73B910EF77}"/>
              </a:ext>
            </a:extLst>
          </p:cNvPr>
          <p:cNvSpPr txBox="1"/>
          <p:nvPr/>
        </p:nvSpPr>
        <p:spPr>
          <a:xfrm>
            <a:off x="6300827" y="2830252"/>
            <a:ext cx="2467656" cy="707886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sawtooth </a:t>
            </a:r>
            <a:endParaRPr lang="en-SG" sz="4000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B068B6F-DDB9-4D3C-9447-E6C18147DA0C}"/>
              </a:ext>
            </a:extLst>
          </p:cNvPr>
          <p:cNvCxnSpPr/>
          <p:nvPr/>
        </p:nvCxnSpPr>
        <p:spPr>
          <a:xfrm>
            <a:off x="4059936" y="2360321"/>
            <a:ext cx="288036" cy="303053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45408F8-8830-484B-94E4-72B60388BBF2}"/>
              </a:ext>
            </a:extLst>
          </p:cNvPr>
          <p:cNvCxnSpPr/>
          <p:nvPr/>
        </p:nvCxnSpPr>
        <p:spPr>
          <a:xfrm flipV="1">
            <a:off x="4181400" y="1351258"/>
            <a:ext cx="843534" cy="94294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58BD4B5-92AD-42DE-96F2-8F67546DEDFD}"/>
              </a:ext>
            </a:extLst>
          </p:cNvPr>
          <p:cNvSpPr txBox="1"/>
          <p:nvPr/>
        </p:nvSpPr>
        <p:spPr>
          <a:xfrm>
            <a:off x="3421421" y="996369"/>
            <a:ext cx="1237105" cy="95410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buffer 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filling </a:t>
            </a:r>
            <a:endParaRPr lang="en-SG" sz="2800" dirty="0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F8544F7-94CE-4D88-89B0-91F71A2CF621}"/>
              </a:ext>
            </a:extLst>
          </p:cNvPr>
          <p:cNvSpPr txBox="1"/>
          <p:nvPr/>
        </p:nvSpPr>
        <p:spPr>
          <a:xfrm>
            <a:off x="5347855" y="919745"/>
            <a:ext cx="1754995" cy="95410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buffer 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overflows</a:t>
            </a:r>
            <a:endParaRPr lang="en-SG" sz="2800" dirty="0">
              <a:solidFill>
                <a:schemeClr val="tx1"/>
              </a:solidFill>
            </a:endParaRPr>
          </a:p>
        </p:txBody>
      </p:sp>
      <p:sp>
        <p:nvSpPr>
          <p:cNvPr id="37" name="Explosion: 8 Points 36">
            <a:extLst>
              <a:ext uri="{FF2B5EF4-FFF2-40B4-BE49-F238E27FC236}">
                <a16:creationId xmlns:a16="http://schemas.microsoft.com/office/drawing/2014/main" id="{8BD4182F-D1B0-4AC1-9966-38ACE7DF7A0D}"/>
              </a:ext>
            </a:extLst>
          </p:cNvPr>
          <p:cNvSpPr/>
          <p:nvPr/>
        </p:nvSpPr>
        <p:spPr>
          <a:xfrm>
            <a:off x="5004758" y="1173994"/>
            <a:ext cx="333953" cy="377138"/>
          </a:xfrm>
          <a:prstGeom prst="irregularSeal1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5BA3C0B-CE76-4DDE-AB28-C797A951C172}"/>
              </a:ext>
            </a:extLst>
          </p:cNvPr>
          <p:cNvCxnSpPr>
            <a:cxnSpLocks/>
          </p:cNvCxnSpPr>
          <p:nvPr/>
        </p:nvCxnSpPr>
        <p:spPr>
          <a:xfrm>
            <a:off x="5307677" y="1559083"/>
            <a:ext cx="31034" cy="95276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170E10D-7B90-4AB0-9D03-AA12B6C4D9C7}"/>
              </a:ext>
            </a:extLst>
          </p:cNvPr>
          <p:cNvSpPr txBox="1"/>
          <p:nvPr/>
        </p:nvSpPr>
        <p:spPr>
          <a:xfrm>
            <a:off x="5250081" y="1809626"/>
            <a:ext cx="1508432" cy="95410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buffer 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drains</a:t>
            </a:r>
            <a:endParaRPr lang="en-SG" sz="2800" dirty="0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3F9DAEE-93A9-4305-A8CF-F0304CB1A750}"/>
              </a:ext>
            </a:extLst>
          </p:cNvPr>
          <p:cNvSpPr txBox="1"/>
          <p:nvPr/>
        </p:nvSpPr>
        <p:spPr>
          <a:xfrm>
            <a:off x="3548733" y="3513528"/>
            <a:ext cx="3064987" cy="707886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FF0000"/>
                </a:solidFill>
              </a:rPr>
              <a:t>Utilization? </a:t>
            </a:r>
            <a:endParaRPr lang="en-SG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5617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2" grpId="0"/>
      <p:bldP spid="34" grpId="0"/>
      <p:bldP spid="37" grpId="0" animBg="1"/>
      <p:bldP spid="41" grpId="0"/>
      <p:bldP spid="4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862" y="599128"/>
            <a:ext cx="8520120" cy="572400"/>
          </a:xfrm>
        </p:spPr>
        <p:txBody>
          <a:bodyPr>
            <a:noAutofit/>
          </a:bodyPr>
          <a:lstStyle/>
          <a:p>
            <a:pPr algn="ctr"/>
            <a:r>
              <a:rPr lang="en-SG" sz="4800" dirty="0"/>
              <a:t>Synchronization of TCP Flows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/>
          </p:nvPr>
        </p:nvSpPr>
        <p:spPr>
          <a:xfrm>
            <a:off x="657225" y="1800826"/>
            <a:ext cx="8029395" cy="298296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3600" dirty="0">
                <a:solidFill>
                  <a:schemeClr val="tx1"/>
                </a:solidFill>
              </a:rPr>
              <a:t>Flows will likely experience packet losses together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cwnd</a:t>
            </a:r>
            <a:r>
              <a:rPr lang="en-US" sz="3600" dirty="0">
                <a:solidFill>
                  <a:schemeClr val="tx1"/>
                </a:solidFill>
              </a:rPr>
              <a:t> will half at the same time</a:t>
            </a:r>
          </a:p>
          <a:p>
            <a:r>
              <a:rPr lang="en-SG" sz="36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  </a:t>
            </a:r>
            <a:r>
              <a:rPr lang="en-US" sz="3600" spc="-1" dirty="0"/>
              <a:t>Synchronization</a:t>
            </a:r>
          </a:p>
          <a:p>
            <a:endParaRPr lang="en-SG" sz="3600" dirty="0"/>
          </a:p>
          <a:p>
            <a:pPr algn="ctr"/>
            <a:r>
              <a:rPr lang="en-US" sz="4000" dirty="0">
                <a:solidFill>
                  <a:schemeClr val="tx1"/>
                </a:solidFill>
              </a:rPr>
              <a:t>Can lead to poor utilization!</a:t>
            </a:r>
          </a:p>
          <a:p>
            <a:pPr marL="114300" indent="0">
              <a:buNone/>
            </a:pPr>
            <a:endParaRPr lang="en-SG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294967295"/>
          </p:nvPr>
        </p:nvSpPr>
        <p:spPr>
          <a:xfrm>
            <a:off x="8594725" y="4662488"/>
            <a:ext cx="549275" cy="3937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937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3716</TotalTime>
  <Words>1541</Words>
  <Application>Microsoft Office PowerPoint</Application>
  <PresentationFormat>On-screen Show (16:9)</PresentationFormat>
  <Paragraphs>351</Paragraphs>
  <Slides>59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7" baseType="lpstr">
      <vt:lpstr>CMR9</vt:lpstr>
      <vt:lpstr>TDGZOU+TimesNewRomanPSMT</vt:lpstr>
      <vt:lpstr>URWBookmanL-Ligh</vt:lpstr>
      <vt:lpstr>Arial</vt:lpstr>
      <vt:lpstr>Calibri</vt:lpstr>
      <vt:lpstr>Courier New</vt:lpstr>
      <vt:lpstr>Times New Roman</vt:lpstr>
      <vt:lpstr>Simple Light</vt:lpstr>
      <vt:lpstr>Lecture 3: Active Queue Management &amp; Buffer Sizing</vt:lpstr>
      <vt:lpstr>PowerPoint Presentation</vt:lpstr>
      <vt:lpstr>Last call for  Lecture 1 Training</vt:lpstr>
      <vt:lpstr>General Etiquette </vt:lpstr>
      <vt:lpstr>PowerPoint Presentation</vt:lpstr>
      <vt:lpstr>PowerPoint Presentation</vt:lpstr>
      <vt:lpstr>Issues with window-based and  loss-based Congestion Control</vt:lpstr>
      <vt:lpstr>AIMD cwnd-based congestion control</vt:lpstr>
      <vt:lpstr>Synchronization of TCP Flows</vt:lpstr>
      <vt:lpstr>Issues with window-based and  loss-based CC</vt:lpstr>
      <vt:lpstr>PowerPoint Presentation</vt:lpstr>
      <vt:lpstr>Buffer Behaviour</vt:lpstr>
      <vt:lpstr>Buffer Behaviour</vt:lpstr>
      <vt:lpstr>Buffer Behaviour</vt:lpstr>
      <vt:lpstr>Why is FIFO good?</vt:lpstr>
      <vt:lpstr>Packet Loss Signals Congestion!</vt:lpstr>
      <vt:lpstr>Can we signal congestion w.o. packet losses?</vt:lpstr>
      <vt:lpstr>Explicit Congestion Notification (ECN)</vt:lpstr>
      <vt:lpstr>Supposedly some ~80% of servers are ECN-capable</vt:lpstr>
      <vt:lpstr>Need to wait for buffer to overflow</vt:lpstr>
      <vt:lpstr>Random Early Detection (RED)</vt:lpstr>
      <vt:lpstr>Implementation</vt:lpstr>
      <vt:lpstr>DropTail/DropHead</vt:lpstr>
      <vt:lpstr>RED Implementation</vt:lpstr>
      <vt:lpstr>Tracking average queue length</vt:lpstr>
      <vt:lpstr>Implementation at line rates is difficult?</vt:lpstr>
      <vt:lpstr>AIMD cwnd-based congestion control</vt:lpstr>
      <vt:lpstr>Should the buffer be large or small?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happens when there are many flows? </vt:lpstr>
      <vt:lpstr>PowerPoint Presentation</vt:lpstr>
      <vt:lpstr>PowerPoint Presentation</vt:lpstr>
      <vt:lpstr>PowerPoint Presentation</vt:lpstr>
      <vt:lpstr>PowerPoint Presentation</vt:lpstr>
      <vt:lpstr>Understanding BufferBloat</vt:lpstr>
      <vt:lpstr>Understanding BufferBloat</vt:lpstr>
      <vt:lpstr>Understanding BufferBloat</vt:lpstr>
      <vt:lpstr>Why CoDeL?</vt:lpstr>
      <vt:lpstr>Implementing CoDeL (2012)</vt:lpstr>
      <vt:lpstr>How do we achieve fairness between flows? </vt:lpstr>
      <vt:lpstr>TCP Friendliness</vt:lpstr>
      <vt:lpstr>Wait:  what do we mean by fairness?? </vt:lpstr>
      <vt:lpstr>PowerPoint Presentation</vt:lpstr>
      <vt:lpstr>Fair queueing</vt:lpstr>
      <vt:lpstr>Can we implement fair queueing with FIFO?</vt:lpstr>
      <vt:lpstr>Why is it hard to achieve fair queueing?</vt:lpstr>
      <vt:lpstr>Core-Stateless Fair Queueing (1998)</vt:lpstr>
      <vt:lpstr>Core-Stateless Fair Queueing (1998)</vt:lpstr>
      <vt:lpstr>Modern AQM</vt:lpstr>
      <vt:lpstr>References</vt:lpstr>
      <vt:lpstr>Buffer sizing with modern non-AIMD TCP is still not well understood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 Intro to IT2900 &amp; Leadership</dc:title>
  <cp:lastModifiedBy>Ben Leong</cp:lastModifiedBy>
  <cp:revision>437</cp:revision>
  <dcterms:modified xsi:type="dcterms:W3CDTF">2021-08-27T13:25:31Z</dcterms:modified>
</cp:coreProperties>
</file>