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540" r:id="rId3"/>
    <p:sldId id="456" r:id="rId4"/>
    <p:sldId id="417" r:id="rId5"/>
    <p:sldId id="314" r:id="rId6"/>
    <p:sldId id="473" r:id="rId7"/>
    <p:sldId id="470" r:id="rId8"/>
    <p:sldId id="471" r:id="rId9"/>
    <p:sldId id="472" r:id="rId10"/>
    <p:sldId id="469" r:id="rId11"/>
    <p:sldId id="452" r:id="rId12"/>
    <p:sldId id="467" r:id="rId13"/>
    <p:sldId id="474" r:id="rId14"/>
    <p:sldId id="475" r:id="rId15"/>
    <p:sldId id="476" r:id="rId16"/>
    <p:sldId id="395" r:id="rId17"/>
    <p:sldId id="506" r:id="rId18"/>
    <p:sldId id="507" r:id="rId19"/>
    <p:sldId id="508" r:id="rId20"/>
    <p:sldId id="478" r:id="rId21"/>
    <p:sldId id="477" r:id="rId22"/>
    <p:sldId id="505" r:id="rId23"/>
    <p:sldId id="509" r:id="rId24"/>
    <p:sldId id="513" r:id="rId25"/>
    <p:sldId id="427" r:id="rId26"/>
    <p:sldId id="516" r:id="rId27"/>
    <p:sldId id="510" r:id="rId28"/>
    <p:sldId id="511" r:id="rId29"/>
    <p:sldId id="512" r:id="rId30"/>
    <p:sldId id="514" r:id="rId31"/>
    <p:sldId id="468" r:id="rId32"/>
    <p:sldId id="499" r:id="rId33"/>
    <p:sldId id="500" r:id="rId34"/>
    <p:sldId id="515" r:id="rId35"/>
    <p:sldId id="517" r:id="rId36"/>
    <p:sldId id="519" r:id="rId37"/>
    <p:sldId id="520" r:id="rId38"/>
    <p:sldId id="521" r:id="rId39"/>
    <p:sldId id="522" r:id="rId40"/>
    <p:sldId id="524" r:id="rId41"/>
    <p:sldId id="523" r:id="rId42"/>
    <p:sldId id="525" r:id="rId43"/>
    <p:sldId id="526" r:id="rId44"/>
    <p:sldId id="527" r:id="rId45"/>
    <p:sldId id="528" r:id="rId46"/>
    <p:sldId id="529" r:id="rId47"/>
    <p:sldId id="530" r:id="rId48"/>
    <p:sldId id="531" r:id="rId49"/>
    <p:sldId id="532" r:id="rId50"/>
    <p:sldId id="534" r:id="rId51"/>
    <p:sldId id="533" r:id="rId52"/>
    <p:sldId id="535" r:id="rId53"/>
    <p:sldId id="536" r:id="rId54"/>
    <p:sldId id="537" r:id="rId55"/>
    <p:sldId id="538" r:id="rId56"/>
    <p:sldId id="539" r:id="rId57"/>
    <p:sldId id="466" r:id="rId5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4" roundtripDataSignature="AMtx7mjkgzNfkZPJMBVFBIdrxUXz2eN6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500"/>
    <a:srgbClr val="777777"/>
    <a:srgbClr val="A9D18E"/>
    <a:srgbClr val="7030A0"/>
    <a:srgbClr val="43682B"/>
    <a:srgbClr val="92D050"/>
    <a:srgbClr val="FFC000"/>
    <a:srgbClr val="C0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BCA2D-A028-423B-A78E-721024DC2F63}" v="916" dt="2021-08-05T14:19:38.242"/>
  </p1510:revLst>
</p1510:revInfo>
</file>

<file path=ppt/tableStyles.xml><?xml version="1.0" encoding="utf-8"?>
<a:tblStyleLst xmlns:a="http://schemas.openxmlformats.org/drawingml/2006/main" def="{14945731-F96D-45D4-8C75-4CE8AA9584A6}">
  <a:tblStyle styleId="{14945731-F96D-45D4-8C75-4CE8AA9584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 autoAdjust="0"/>
    <p:restoredTop sz="69338" autoAdjust="0"/>
  </p:normalViewPr>
  <p:slideViewPr>
    <p:cSldViewPr snapToGrid="0">
      <p:cViewPr varScale="1">
        <p:scale>
          <a:sx n="99" d="100"/>
          <a:sy n="99" d="100"/>
        </p:scale>
        <p:origin x="1860" y="72"/>
      </p:cViewPr>
      <p:guideLst>
        <p:guide orient="horz" pos="1812"/>
        <p:guide pos="2880"/>
        <p:guide orient="horz" pos="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94" Type="http://customschemas.google.com/relationships/presentationmetadata" Target="metadata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owth Beans" userId="yHEGMuHScHrmmX9n1viZyo8Bqt9Dj30RUPGmbOleGYU=" providerId="None" clId="Web-{A99BCA2D-A028-423B-A78E-721024DC2F63}"/>
    <pc:docChg chg="addSld delSld modSld sldOrd">
      <pc:chgData name="Growth Beans" userId="yHEGMuHScHrmmX9n1viZyo8Bqt9Dj30RUPGmbOleGYU=" providerId="None" clId="Web-{A99BCA2D-A028-423B-A78E-721024DC2F63}" dt="2021-08-05T14:19:38.242" v="551" actId="1076"/>
      <pc:docMkLst>
        <pc:docMk/>
      </pc:docMkLst>
      <pc:sldChg chg="addSp delSp modSp">
        <pc:chgData name="Growth Beans" userId="yHEGMuHScHrmmX9n1viZyo8Bqt9Dj30RUPGmbOleGYU=" providerId="None" clId="Web-{A99BCA2D-A028-423B-A78E-721024DC2F63}" dt="2021-08-05T14:19:38.242" v="551" actId="1076"/>
        <pc:sldMkLst>
          <pc:docMk/>
          <pc:sldMk cId="0" sldId="290"/>
        </pc:sldMkLst>
        <pc:spChg chg="add mod">
          <ac:chgData name="Growth Beans" userId="yHEGMuHScHrmmX9n1viZyo8Bqt9Dj30RUPGmbOleGYU=" providerId="None" clId="Web-{A99BCA2D-A028-423B-A78E-721024DC2F63}" dt="2021-08-05T14:19:38.242" v="551" actId="1076"/>
          <ac:spMkLst>
            <pc:docMk/>
            <pc:sldMk cId="0" sldId="290"/>
            <ac:spMk id="3" creationId="{5DCF7A58-A97D-4FED-B104-B751E05C984A}"/>
          </ac:spMkLst>
        </pc:spChg>
        <pc:spChg chg="mod">
          <ac:chgData name="Growth Beans" userId="yHEGMuHScHrmmX9n1viZyo8Bqt9Dj30RUPGmbOleGYU=" providerId="None" clId="Web-{A99BCA2D-A028-423B-A78E-721024DC2F63}" dt="2021-08-05T14:18:55.679" v="531"/>
          <ac:spMkLst>
            <pc:docMk/>
            <pc:sldMk cId="0" sldId="290"/>
            <ac:spMk id="341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18:45.913" v="527"/>
          <ac:spMkLst>
            <pc:docMk/>
            <pc:sldMk cId="0" sldId="290"/>
            <ac:spMk id="342" creationId="{00000000-0000-0000-0000-000000000000}"/>
          </ac:spMkLst>
        </pc:spChg>
        <pc:picChg chg="add mod">
          <ac:chgData name="Growth Beans" userId="yHEGMuHScHrmmX9n1viZyo8Bqt9Dj30RUPGmbOleGYU=" providerId="None" clId="Web-{A99BCA2D-A028-423B-A78E-721024DC2F63}" dt="2021-08-05T14:19:02.304" v="534" actId="1076"/>
          <ac:picMkLst>
            <pc:docMk/>
            <pc:sldMk cId="0" sldId="290"/>
            <ac:picMk id="2" creationId="{4FE8A39B-B4BA-4CB5-B085-0FCF00DE66FB}"/>
          </ac:picMkLst>
        </pc:picChg>
      </pc:sldChg>
      <pc:sldChg chg="addSp delSp modSp del ord">
        <pc:chgData name="Growth Beans" userId="yHEGMuHScHrmmX9n1viZyo8Bqt9Dj30RUPGmbOleGYU=" providerId="None" clId="Web-{A99BCA2D-A028-423B-A78E-721024DC2F63}" dt="2021-08-05T14:03:57.835" v="300"/>
        <pc:sldMkLst>
          <pc:docMk/>
          <pc:sldMk cId="0" sldId="291"/>
        </pc:sldMkLst>
        <pc:spChg chg="add del mod">
          <ac:chgData name="Growth Beans" userId="yHEGMuHScHrmmX9n1viZyo8Bqt9Dj30RUPGmbOleGYU=" providerId="None" clId="Web-{A99BCA2D-A028-423B-A78E-721024DC2F63}" dt="2021-08-05T13:52:57.776" v="16"/>
          <ac:spMkLst>
            <pc:docMk/>
            <pc:sldMk cId="0" sldId="291"/>
            <ac:spMk id="2" creationId="{0A5471B9-33A3-4630-B682-30F0658282F7}"/>
          </ac:spMkLst>
        </pc:spChg>
        <pc:spChg chg="add del mod">
          <ac:chgData name="Growth Beans" userId="yHEGMuHScHrmmX9n1viZyo8Bqt9Dj30RUPGmbOleGYU=" providerId="None" clId="Web-{A99BCA2D-A028-423B-A78E-721024DC2F63}" dt="2021-08-05T13:58:52.173" v="157"/>
          <ac:spMkLst>
            <pc:docMk/>
            <pc:sldMk cId="0" sldId="291"/>
            <ac:spMk id="9" creationId="{21CF4110-4656-44B6-8528-955CAD71518D}"/>
          </ac:spMkLst>
        </pc:spChg>
        <pc:spChg chg="add mod">
          <ac:chgData name="Growth Beans" userId="yHEGMuHScHrmmX9n1viZyo8Bqt9Dj30RUPGmbOleGYU=" providerId="None" clId="Web-{A99BCA2D-A028-423B-A78E-721024DC2F63}" dt="2021-08-05T13:58:58.532" v="158"/>
          <ac:spMkLst>
            <pc:docMk/>
            <pc:sldMk cId="0" sldId="291"/>
            <ac:spMk id="10" creationId="{F23B07AA-3B4A-4993-82B1-98E9BFEE6E35}"/>
          </ac:spMkLst>
        </pc:spChg>
        <pc:spChg chg="add del mod">
          <ac:chgData name="Growth Beans" userId="yHEGMuHScHrmmX9n1viZyo8Bqt9Dj30RUPGmbOleGYU=" providerId="None" clId="Web-{A99BCA2D-A028-423B-A78E-721024DC2F63}" dt="2021-08-05T13:58:19.047" v="146"/>
          <ac:spMkLst>
            <pc:docMk/>
            <pc:sldMk cId="0" sldId="291"/>
            <ac:spMk id="11" creationId="{13B8F335-4574-484E-B956-0BD703F1CB2A}"/>
          </ac:spMkLst>
        </pc:spChg>
        <pc:spChg chg="add mod">
          <ac:chgData name="Growth Beans" userId="yHEGMuHScHrmmX9n1viZyo8Bqt9Dj30RUPGmbOleGYU=" providerId="None" clId="Web-{A99BCA2D-A028-423B-A78E-721024DC2F63}" dt="2021-08-05T13:58:43.892" v="154" actId="1076"/>
          <ac:spMkLst>
            <pc:docMk/>
            <pc:sldMk cId="0" sldId="291"/>
            <ac:spMk id="12" creationId="{0213D7E3-21A5-46E6-9F91-69C8951B4F56}"/>
          </ac:spMkLst>
        </pc:spChg>
        <pc:spChg chg="add mod">
          <ac:chgData name="Growth Beans" userId="yHEGMuHScHrmmX9n1viZyo8Bqt9Dj30RUPGmbOleGYU=" providerId="None" clId="Web-{A99BCA2D-A028-423B-A78E-721024DC2F63}" dt="2021-08-05T13:58:35.766" v="153" actId="20577"/>
          <ac:spMkLst>
            <pc:docMk/>
            <pc:sldMk cId="0" sldId="291"/>
            <ac:spMk id="13" creationId="{2CB1A4F2-C4F2-4801-B942-4018641D2BF2}"/>
          </ac:spMkLst>
        </pc:spChg>
        <pc:spChg chg="add del">
          <ac:chgData name="Growth Beans" userId="yHEGMuHScHrmmX9n1viZyo8Bqt9Dj30RUPGmbOleGYU=" providerId="None" clId="Web-{A99BCA2D-A028-423B-A78E-721024DC2F63}" dt="2021-08-05T13:59:03.673" v="160"/>
          <ac:spMkLst>
            <pc:docMk/>
            <pc:sldMk cId="0" sldId="291"/>
            <ac:spMk id="14" creationId="{61E3BDA2-BAB4-4D61-B86D-341035E52887}"/>
          </ac:spMkLst>
        </pc:spChg>
        <pc:spChg chg="mod">
          <ac:chgData name="Growth Beans" userId="yHEGMuHScHrmmX9n1viZyo8Bqt9Dj30RUPGmbOleGYU=" providerId="None" clId="Web-{A99BCA2D-A028-423B-A78E-721024DC2F63}" dt="2021-08-05T13:54:31.700" v="64" actId="20577"/>
          <ac:spMkLst>
            <pc:docMk/>
            <pc:sldMk cId="0" sldId="291"/>
            <ac:spMk id="347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7:45.859" v="133" actId="14100"/>
          <ac:spMkLst>
            <pc:docMk/>
            <pc:sldMk cId="0" sldId="291"/>
            <ac:spMk id="348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4:20.262" v="53" actId="1076"/>
          <ac:spMkLst>
            <pc:docMk/>
            <pc:sldMk cId="0" sldId="291"/>
            <ac:spMk id="349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2:24.103" v="6" actId="1076"/>
          <ac:spMkLst>
            <pc:docMk/>
            <pc:sldMk cId="0" sldId="291"/>
            <ac:spMk id="350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2:24.103" v="7" actId="1076"/>
          <ac:spMkLst>
            <pc:docMk/>
            <pc:sldMk cId="0" sldId="291"/>
            <ac:spMk id="351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3:57:59.031" v="136"/>
          <ac:spMkLst>
            <pc:docMk/>
            <pc:sldMk cId="0" sldId="291"/>
            <ac:spMk id="352" creationId="{00000000-0000-0000-0000-000000000000}"/>
          </ac:spMkLst>
        </pc:spChg>
      </pc:sldChg>
      <pc:sldChg chg="add del replId">
        <pc:chgData name="Growth Beans" userId="yHEGMuHScHrmmX9n1viZyo8Bqt9Dj30RUPGmbOleGYU=" providerId="None" clId="Web-{A99BCA2D-A028-423B-A78E-721024DC2F63}" dt="2021-08-05T14:04:03.522" v="301"/>
        <pc:sldMkLst>
          <pc:docMk/>
          <pc:sldMk cId="2548413650" sldId="294"/>
        </pc:sldMkLst>
      </pc:sldChg>
      <pc:sldChg chg="addSp delSp modSp add ord replId">
        <pc:chgData name="Growth Beans" userId="yHEGMuHScHrmmX9n1viZyo8Bqt9Dj30RUPGmbOleGYU=" providerId="None" clId="Web-{A99BCA2D-A028-423B-A78E-721024DC2F63}" dt="2021-08-05T14:13:29.533" v="446"/>
        <pc:sldMkLst>
          <pc:docMk/>
          <pc:sldMk cId="3982285177" sldId="295"/>
        </pc:sldMkLst>
        <pc:spChg chg="add del">
          <ac:chgData name="Growth Beans" userId="yHEGMuHScHrmmX9n1viZyo8Bqt9Dj30RUPGmbOleGYU=" providerId="None" clId="Web-{A99BCA2D-A028-423B-A78E-721024DC2F63}" dt="2021-08-05T14:11:27.890" v="376"/>
          <ac:spMkLst>
            <pc:docMk/>
            <pc:sldMk cId="3982285177" sldId="295"/>
            <ac:spMk id="5" creationId="{B468CCE4-DC0A-4A33-BF61-B70B2C39F574}"/>
          </ac:spMkLst>
        </pc:spChg>
        <pc:spChg chg="add mod">
          <ac:chgData name="Growth Beans" userId="yHEGMuHScHrmmX9n1viZyo8Bqt9Dj30RUPGmbOleGYU=" providerId="None" clId="Web-{A99BCA2D-A028-423B-A78E-721024DC2F63}" dt="2021-08-05T14:13:16.064" v="445" actId="1076"/>
          <ac:spMkLst>
            <pc:docMk/>
            <pc:sldMk cId="3982285177" sldId="295"/>
            <ac:spMk id="6" creationId="{FB7F3410-16F8-4D1B-B40D-E797CB0EB12C}"/>
          </ac:spMkLst>
        </pc:spChg>
        <pc:spChg chg="mod">
          <ac:chgData name="Growth Beans" userId="yHEGMuHScHrmmX9n1viZyo8Bqt9Dj30RUPGmbOleGYU=" providerId="None" clId="Web-{A99BCA2D-A028-423B-A78E-721024DC2F63}" dt="2021-08-05T13:59:24.689" v="170" actId="20577"/>
          <ac:spMkLst>
            <pc:docMk/>
            <pc:sldMk cId="3982285177" sldId="295"/>
            <ac:spMk id="10" creationId="{F23B07AA-3B4A-4993-82B1-98E9BFEE6E35}"/>
          </ac:spMkLst>
        </pc:spChg>
        <pc:spChg chg="add mod">
          <ac:chgData name="Growth Beans" userId="yHEGMuHScHrmmX9n1viZyo8Bqt9Dj30RUPGmbOleGYU=" providerId="None" clId="Web-{A99BCA2D-A028-423B-A78E-721024DC2F63}" dt="2021-08-05T13:59:54.549" v="181" actId="20577"/>
          <ac:spMkLst>
            <pc:docMk/>
            <pc:sldMk cId="3982285177" sldId="295"/>
            <ac:spMk id="11" creationId="{0DAA9A3A-3936-4791-96FC-3DB8C621CB28}"/>
          </ac:spMkLst>
        </pc:spChg>
        <pc:spChg chg="mod">
          <ac:chgData name="Growth Beans" userId="yHEGMuHScHrmmX9n1viZyo8Bqt9Dj30RUPGmbOleGYU=" providerId="None" clId="Web-{A99BCA2D-A028-423B-A78E-721024DC2F63}" dt="2021-08-05T14:12:25.438" v="398" actId="14100"/>
          <ac:spMkLst>
            <pc:docMk/>
            <pc:sldMk cId="3982285177" sldId="295"/>
            <ac:spMk id="12" creationId="{0213D7E3-21A5-46E6-9F91-69C8951B4F56}"/>
          </ac:spMkLst>
        </pc:spChg>
        <pc:spChg chg="mod">
          <ac:chgData name="Growth Beans" userId="yHEGMuHScHrmmX9n1viZyo8Bqt9Dj30RUPGmbOleGYU=" providerId="None" clId="Web-{A99BCA2D-A028-423B-A78E-721024DC2F63}" dt="2021-08-05T14:12:02.828" v="395" actId="1076"/>
          <ac:spMkLst>
            <pc:docMk/>
            <pc:sldMk cId="3982285177" sldId="295"/>
            <ac:spMk id="13" creationId="{2CB1A4F2-C4F2-4801-B942-4018641D2BF2}"/>
          </ac:spMkLst>
        </pc:spChg>
        <pc:spChg chg="add mod">
          <ac:chgData name="Growth Beans" userId="yHEGMuHScHrmmX9n1viZyo8Bqt9Dj30RUPGmbOleGYU=" providerId="None" clId="Web-{A99BCA2D-A028-423B-A78E-721024DC2F63}" dt="2021-08-05T14:00:37.972" v="234" actId="20577"/>
          <ac:spMkLst>
            <pc:docMk/>
            <pc:sldMk cId="3982285177" sldId="295"/>
            <ac:spMk id="14" creationId="{9F42D277-F62F-4DD1-9352-292008E2344B}"/>
          </ac:spMkLst>
        </pc:spChg>
        <pc:spChg chg="add mod">
          <ac:chgData name="Growth Beans" userId="yHEGMuHScHrmmX9n1viZyo8Bqt9Dj30RUPGmbOleGYU=" providerId="None" clId="Web-{A99BCA2D-A028-423B-A78E-721024DC2F63}" dt="2021-08-05T14:12:51.438" v="439" actId="20577"/>
          <ac:spMkLst>
            <pc:docMk/>
            <pc:sldMk cId="3982285177" sldId="295"/>
            <ac:spMk id="15" creationId="{0F548447-0064-4A23-A0A0-6FF3CF807E61}"/>
          </ac:spMkLst>
        </pc:spChg>
        <pc:spChg chg="mod">
          <ac:chgData name="Growth Beans" userId="yHEGMuHScHrmmX9n1viZyo8Bqt9Dj30RUPGmbOleGYU=" providerId="None" clId="Web-{A99BCA2D-A028-423B-A78E-721024DC2F63}" dt="2021-08-05T14:12:02.812" v="394" actId="1076"/>
          <ac:spMkLst>
            <pc:docMk/>
            <pc:sldMk cId="3982285177" sldId="295"/>
            <ac:spMk id="349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00:10.596" v="213"/>
          <ac:spMkLst>
            <pc:docMk/>
            <pc:sldMk cId="3982285177" sldId="295"/>
            <ac:spMk id="350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00:10.596" v="212"/>
          <ac:spMkLst>
            <pc:docMk/>
            <pc:sldMk cId="3982285177" sldId="295"/>
            <ac:spMk id="351" creationId="{00000000-0000-0000-0000-000000000000}"/>
          </ac:spMkLst>
        </pc:spChg>
        <pc:cxnChg chg="add del">
          <ac:chgData name="Growth Beans" userId="yHEGMuHScHrmmX9n1viZyo8Bqt9Dj30RUPGmbOleGYU=" providerId="None" clId="Web-{A99BCA2D-A028-423B-A78E-721024DC2F63}" dt="2021-08-05T14:01:20.441" v="239"/>
          <ac:cxnSpMkLst>
            <pc:docMk/>
            <pc:sldMk cId="3982285177" sldId="295"/>
            <ac:cxnSpMk id="2" creationId="{5F305C38-B394-4FA9-A62D-BFD09C95E241}"/>
          </ac:cxnSpMkLst>
        </pc:cxnChg>
        <pc:cxnChg chg="add mod">
          <ac:chgData name="Growth Beans" userId="yHEGMuHScHrmmX9n1viZyo8Bqt9Dj30RUPGmbOleGYU=" providerId="None" clId="Web-{A99BCA2D-A028-423B-A78E-721024DC2F63}" dt="2021-08-05T14:01:06.316" v="238" actId="14100"/>
          <ac:cxnSpMkLst>
            <pc:docMk/>
            <pc:sldMk cId="3982285177" sldId="295"/>
            <ac:cxnSpMk id="3" creationId="{461A13BC-E929-40E3-AC62-1360BF1C6660}"/>
          </ac:cxnSpMkLst>
        </pc:cxnChg>
        <pc:cxnChg chg="add mod">
          <ac:chgData name="Growth Beans" userId="yHEGMuHScHrmmX9n1viZyo8Bqt9Dj30RUPGmbOleGYU=" providerId="None" clId="Web-{A99BCA2D-A028-423B-A78E-721024DC2F63}" dt="2021-08-05T14:12:43" v="414" actId="14100"/>
          <ac:cxnSpMkLst>
            <pc:docMk/>
            <pc:sldMk cId="3982285177" sldId="295"/>
            <ac:cxnSpMk id="4" creationId="{AC5AB7EA-E8EE-415E-B0B3-7200C742E782}"/>
          </ac:cxnSpMkLst>
        </pc:cxnChg>
      </pc:sldChg>
      <pc:sldChg chg="addSp delSp modSp new">
        <pc:chgData name="Growth Beans" userId="yHEGMuHScHrmmX9n1viZyo8Bqt9Dj30RUPGmbOleGYU=" providerId="None" clId="Web-{A99BCA2D-A028-423B-A78E-721024DC2F63}" dt="2021-08-05T14:16:16.989" v="519" actId="20577"/>
        <pc:sldMkLst>
          <pc:docMk/>
          <pc:sldMk cId="604852477" sldId="296"/>
        </pc:sldMkLst>
        <pc:spChg chg="mod">
          <ac:chgData name="Growth Beans" userId="yHEGMuHScHrmmX9n1viZyo8Bqt9Dj30RUPGmbOleGYU=" providerId="None" clId="Web-{A99BCA2D-A028-423B-A78E-721024DC2F63}" dt="2021-08-05T14:16:16.989" v="519" actId="20577"/>
          <ac:spMkLst>
            <pc:docMk/>
            <pc:sldMk cId="604852477" sldId="296"/>
            <ac:spMk id="2" creationId="{29C118CF-4A70-4303-86FC-030266B8F1EB}"/>
          </ac:spMkLst>
        </pc:spChg>
        <pc:spChg chg="del">
          <ac:chgData name="Growth Beans" userId="yHEGMuHScHrmmX9n1viZyo8Bqt9Dj30RUPGmbOleGYU=" providerId="None" clId="Web-{A99BCA2D-A028-423B-A78E-721024DC2F63}" dt="2021-08-05T14:15:08.691" v="464"/>
          <ac:spMkLst>
            <pc:docMk/>
            <pc:sldMk cId="604852477" sldId="296"/>
            <ac:spMk id="3" creationId="{61797A65-6528-4954-B93A-EA86885FAB03}"/>
          </ac:spMkLst>
        </pc:spChg>
        <pc:graphicFrameChg chg="add mod modGraphic">
          <ac:chgData name="Growth Beans" userId="yHEGMuHScHrmmX9n1viZyo8Bqt9Dj30RUPGmbOleGYU=" providerId="None" clId="Web-{A99BCA2D-A028-423B-A78E-721024DC2F63}" dt="2021-08-05T14:15:28.378" v="472"/>
          <ac:graphicFrameMkLst>
            <pc:docMk/>
            <pc:sldMk cId="604852477" sldId="296"/>
            <ac:graphicFrameMk id="5" creationId="{CC24B1D0-EA5E-4999-9354-1890C5078A2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9306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883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027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122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449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417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158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014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561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079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48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20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50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266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607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216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505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219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16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273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11700" y="1824307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 dirty="0"/>
              <a:t>Lecture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4: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Rate-based End-to-End Congestion Control</a:t>
            </a:r>
          </a:p>
        </p:txBody>
      </p:sp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387375" y="348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CS5229 Advanced Computer Networks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11700" y="1852882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b="1" dirty="0">
                <a:latin typeface="Arial"/>
                <a:ea typeface="Arial"/>
                <a:cs typeface="Arial"/>
                <a:sym typeface="Arial"/>
              </a:rPr>
              <a:t>Can use delay to </a:t>
            </a:r>
            <a:br>
              <a:rPr lang="en-US" sz="60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6000" b="1" dirty="0">
                <a:latin typeface="Arial"/>
                <a:ea typeface="Arial"/>
                <a:cs typeface="Arial"/>
                <a:sym typeface="Arial"/>
              </a:rPr>
              <a:t>infer congestion!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A59E8-B990-4BB7-A789-CED5BD12A936}"/>
              </a:ext>
            </a:extLst>
          </p:cNvPr>
          <p:cNvSpPr txBox="1"/>
          <p:nvPr/>
        </p:nvSpPr>
        <p:spPr>
          <a:xfrm>
            <a:off x="900112" y="633482"/>
            <a:ext cx="7343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Key Idea</a:t>
            </a:r>
            <a:r>
              <a:rPr lang="en-US" sz="54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lang="en-SG" sz="5400" dirty="0"/>
          </a:p>
        </p:txBody>
      </p:sp>
    </p:spTree>
    <p:extLst>
      <p:ext uri="{BB962C8B-B14F-4D97-AF65-F5344CB8AC3E}">
        <p14:creationId xmlns:p14="http://schemas.microsoft.com/office/powerpoint/2010/main" val="53288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188619A-D688-42F3-AADB-AA76B795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76" y="438601"/>
            <a:ext cx="7863840" cy="41197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2373" y="4250595"/>
            <a:ext cx="2556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Credits: Mark Handley, UCL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656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188619A-D688-42F3-AADB-AA76B795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76" y="438601"/>
            <a:ext cx="7863840" cy="41197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87A3AF-4F1F-4FB6-B734-FD65584B7988}"/>
              </a:ext>
            </a:extLst>
          </p:cNvPr>
          <p:cNvSpPr/>
          <p:nvPr/>
        </p:nvSpPr>
        <p:spPr>
          <a:xfrm>
            <a:off x="3355848" y="1060704"/>
            <a:ext cx="420624" cy="101498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B0E73-2F70-43D4-93EA-AF5F05ECA1F3}"/>
              </a:ext>
            </a:extLst>
          </p:cNvPr>
          <p:cNvSpPr txBox="1"/>
          <p:nvPr/>
        </p:nvSpPr>
        <p:spPr>
          <a:xfrm>
            <a:off x="946976" y="4181993"/>
            <a:ext cx="7025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What happens to delay?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325945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20744-C399-4A39-8D7D-F4E3151F96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4" name="Flowchart: Direct Access Storage 3">
            <a:extLst>
              <a:ext uri="{FF2B5EF4-FFF2-40B4-BE49-F238E27FC236}">
                <a16:creationId xmlns:a16="http://schemas.microsoft.com/office/drawing/2014/main" id="{15D7966A-1213-4BA3-89FB-65A102FA3EBF}"/>
              </a:ext>
            </a:extLst>
          </p:cNvPr>
          <p:cNvSpPr/>
          <p:nvPr/>
        </p:nvSpPr>
        <p:spPr>
          <a:xfrm>
            <a:off x="2814917" y="887506"/>
            <a:ext cx="1990165" cy="66338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B7B91-AA28-46F0-9A73-1DABF00965A3}"/>
              </a:ext>
            </a:extLst>
          </p:cNvPr>
          <p:cNvSpPr txBox="1"/>
          <p:nvPr/>
        </p:nvSpPr>
        <p:spPr>
          <a:xfrm>
            <a:off x="3194275" y="398887"/>
            <a:ext cx="12314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RTT</a:t>
            </a:r>
            <a:r>
              <a:rPr lang="en-US" sz="2000" baseline="-25000" dirty="0">
                <a:solidFill>
                  <a:schemeClr val="tx1"/>
                </a:solidFill>
              </a:rPr>
              <a:t>min</a:t>
            </a:r>
            <a:endParaRPr lang="en-SG" sz="20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7A523-B02C-4474-B9BE-B96E5820C105}"/>
              </a:ext>
            </a:extLst>
          </p:cNvPr>
          <p:cNvSpPr txBox="1"/>
          <p:nvPr/>
        </p:nvSpPr>
        <p:spPr>
          <a:xfrm>
            <a:off x="1993004" y="1019145"/>
            <a:ext cx="821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en-SG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199EF-863B-445E-8F9E-BF01C7CB6044}"/>
              </a:ext>
            </a:extLst>
          </p:cNvPr>
          <p:cNvSpPr txBox="1"/>
          <p:nvPr/>
        </p:nvSpPr>
        <p:spPr>
          <a:xfrm>
            <a:off x="5825415" y="241116"/>
            <a:ext cx="14091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“Pipe”</a:t>
            </a:r>
            <a:endParaRPr lang="en-SG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AB7B5-ED00-4E0C-84D6-60C96B40BCB2}"/>
              </a:ext>
            </a:extLst>
          </p:cNvPr>
          <p:cNvSpPr txBox="1"/>
          <p:nvPr/>
        </p:nvSpPr>
        <p:spPr>
          <a:xfrm>
            <a:off x="5462346" y="1019145"/>
            <a:ext cx="2345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BDP = C.RTT</a:t>
            </a:r>
            <a:r>
              <a:rPr lang="en-US" sz="2000" baseline="-25000" dirty="0">
                <a:solidFill>
                  <a:schemeClr val="tx1"/>
                </a:solidFill>
              </a:rPr>
              <a:t>min</a:t>
            </a:r>
            <a:endParaRPr lang="en-SG" sz="2000" baseline="-25000" dirty="0"/>
          </a:p>
        </p:txBody>
      </p:sp>
      <p:sp>
        <p:nvSpPr>
          <p:cNvPr id="9" name="Flowchart: Direct Access Storage 8">
            <a:extLst>
              <a:ext uri="{FF2B5EF4-FFF2-40B4-BE49-F238E27FC236}">
                <a16:creationId xmlns:a16="http://schemas.microsoft.com/office/drawing/2014/main" id="{21A22EED-BBB1-4A17-8AB8-E263EE3003AB}"/>
              </a:ext>
            </a:extLst>
          </p:cNvPr>
          <p:cNvSpPr/>
          <p:nvPr/>
        </p:nvSpPr>
        <p:spPr>
          <a:xfrm>
            <a:off x="2441878" y="2574378"/>
            <a:ext cx="1990165" cy="66338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F056286B-5084-4B46-8B5A-B45F16D7E4E6}"/>
              </a:ext>
            </a:extLst>
          </p:cNvPr>
          <p:cNvSpPr/>
          <p:nvPr/>
        </p:nvSpPr>
        <p:spPr>
          <a:xfrm>
            <a:off x="3768654" y="2574378"/>
            <a:ext cx="1078605" cy="663388"/>
          </a:xfrm>
          <a:prstGeom prst="flowChartMagneticDru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31AB7D-B707-4D2E-A7F8-BD72A7C4B721}"/>
              </a:ext>
            </a:extLst>
          </p:cNvPr>
          <p:cNvCxnSpPr/>
          <p:nvPr/>
        </p:nvCxnSpPr>
        <p:spPr>
          <a:xfrm>
            <a:off x="3021106" y="798997"/>
            <a:ext cx="1667436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A10FF8-4932-430A-9396-3DEFD9081B8F}"/>
              </a:ext>
            </a:extLst>
          </p:cNvPr>
          <p:cNvSpPr txBox="1"/>
          <p:nvPr/>
        </p:nvSpPr>
        <p:spPr>
          <a:xfrm>
            <a:off x="2664381" y="77231"/>
            <a:ext cx="2345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Propagation delay</a:t>
            </a:r>
            <a:endParaRPr lang="en-SG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4FECD5-606C-4374-855A-30603CBEB8C1}"/>
              </a:ext>
            </a:extLst>
          </p:cNvPr>
          <p:cNvSpPr txBox="1"/>
          <p:nvPr/>
        </p:nvSpPr>
        <p:spPr>
          <a:xfrm>
            <a:off x="3405804" y="1983416"/>
            <a:ext cx="21099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queueing delay</a:t>
            </a:r>
            <a:endParaRPr lang="en-SG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EAE703-5518-40E4-B868-0B9C975F60C3}"/>
              </a:ext>
            </a:extLst>
          </p:cNvPr>
          <p:cNvCxnSpPr>
            <a:cxnSpLocks/>
          </p:cNvCxnSpPr>
          <p:nvPr/>
        </p:nvCxnSpPr>
        <p:spPr>
          <a:xfrm>
            <a:off x="3879515" y="2450407"/>
            <a:ext cx="96774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FDB3FF-64F9-4D6A-8D88-C73434FD3178}"/>
              </a:ext>
            </a:extLst>
          </p:cNvPr>
          <p:cNvSpPr txBox="1"/>
          <p:nvPr/>
        </p:nvSpPr>
        <p:spPr>
          <a:xfrm>
            <a:off x="4847259" y="2641260"/>
            <a:ext cx="3365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BDP = C.(RTT</a:t>
            </a:r>
            <a:r>
              <a:rPr lang="en-US" sz="2000" baseline="-25000" dirty="0">
                <a:solidFill>
                  <a:schemeClr val="tx1"/>
                </a:solidFill>
              </a:rPr>
              <a:t>min</a:t>
            </a:r>
            <a:r>
              <a:rPr lang="en-SG" sz="2000" baseline="-25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+d)</a:t>
            </a:r>
            <a:endParaRPr lang="en-SG" sz="20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46E527-80FD-4940-93C3-4EDAD8168600}"/>
              </a:ext>
            </a:extLst>
          </p:cNvPr>
          <p:cNvSpPr txBox="1"/>
          <p:nvPr/>
        </p:nvSpPr>
        <p:spPr>
          <a:xfrm>
            <a:off x="1558632" y="2706017"/>
            <a:ext cx="821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en-S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9E7D85-AE59-4AF4-AECF-7188F2224E73}"/>
              </a:ext>
            </a:extLst>
          </p:cNvPr>
          <p:cNvSpPr txBox="1"/>
          <p:nvPr/>
        </p:nvSpPr>
        <p:spPr>
          <a:xfrm>
            <a:off x="5687101" y="1961059"/>
            <a:ext cx="14091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endParaRPr lang="en-S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5F1694-61D8-4D29-B485-E2D35DF53164}"/>
              </a:ext>
            </a:extLst>
          </p:cNvPr>
          <p:cNvGrpSpPr/>
          <p:nvPr/>
        </p:nvGrpSpPr>
        <p:grpSpPr>
          <a:xfrm>
            <a:off x="1459977" y="3832596"/>
            <a:ext cx="4839076" cy="902561"/>
            <a:chOff x="1189122" y="2350008"/>
            <a:chExt cx="7104486" cy="1276514"/>
          </a:xfrm>
        </p:grpSpPr>
        <p:sp>
          <p:nvSpPr>
            <p:cNvPr id="23" name="Google Shape;51;p1">
              <a:extLst>
                <a:ext uri="{FF2B5EF4-FFF2-40B4-BE49-F238E27FC236}">
                  <a16:creationId xmlns:a16="http://schemas.microsoft.com/office/drawing/2014/main" id="{E3AD1051-04A7-4046-8001-757EE3CFCC73}"/>
                </a:ext>
              </a:extLst>
            </p:cNvPr>
            <p:cNvSpPr txBox="1">
              <a:spLocks/>
            </p:cNvSpPr>
            <p:nvPr/>
          </p:nvSpPr>
          <p:spPr>
            <a:xfrm>
              <a:off x="1189122" y="2366155"/>
              <a:ext cx="2962254" cy="1260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</a:t>
              </a:r>
              <a:r>
                <a:rPr lang="en-SG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xpected </a:t>
              </a:r>
              <a:br>
                <a:rPr lang="en-SG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SG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Throughput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F8BE80-3934-4D06-BF9C-E6FC47F6A8B7}"/>
                </a:ext>
              </a:extLst>
            </p:cNvPr>
            <p:cNvSpPr txBox="1"/>
            <p:nvPr/>
          </p:nvSpPr>
          <p:spPr>
            <a:xfrm>
              <a:off x="3785616" y="2571750"/>
              <a:ext cx="73152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2800" i="1" dirty="0"/>
                <a:t>=</a:t>
              </a:r>
              <a:endParaRPr lang="en-SG" sz="28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FFCD15B-61EC-48C3-867B-A498126E6E16}"/>
                </a:ext>
              </a:extLst>
            </p:cNvPr>
            <p:cNvGrpSpPr/>
            <p:nvPr/>
          </p:nvGrpSpPr>
          <p:grpSpPr>
            <a:xfrm>
              <a:off x="3721608" y="2350008"/>
              <a:ext cx="4572000" cy="1042584"/>
              <a:chOff x="3721608" y="2279362"/>
              <a:chExt cx="4572000" cy="104258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D3445B-7880-42AB-A944-71A2F6243E34}"/>
                  </a:ext>
                </a:extLst>
              </p:cNvPr>
              <p:cNvSpPr txBox="1"/>
              <p:nvPr/>
            </p:nvSpPr>
            <p:spPr>
              <a:xfrm>
                <a:off x="3721608" y="2279362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400" i="1" dirty="0"/>
                  <a:t>WindowSize</a:t>
                </a:r>
                <a:endParaRPr lang="en-SG" sz="24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3EC885-2B97-4B43-ABC1-6D0D995CD40F}"/>
                  </a:ext>
                </a:extLst>
              </p:cNvPr>
              <p:cNvSpPr txBox="1"/>
              <p:nvPr/>
            </p:nvSpPr>
            <p:spPr>
              <a:xfrm>
                <a:off x="3721608" y="2860281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0" i="1" u="none" strike="noStrike" baseline="0" dirty="0">
                    <a:latin typeface="Times New Roman" panose="02020603050405020304" pitchFamily="18" charset="0"/>
                  </a:rPr>
                  <a:t>BaseRTT</a:t>
                </a:r>
                <a:endParaRPr lang="en-SG" sz="2400" dirty="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4D8F7A8-FAF1-40AC-8FC3-6851475D20FE}"/>
                  </a:ext>
                </a:extLst>
              </p:cNvPr>
              <p:cNvCxnSpPr/>
              <p:nvPr/>
            </p:nvCxnSpPr>
            <p:spPr>
              <a:xfrm>
                <a:off x="4572000" y="2897874"/>
                <a:ext cx="3008376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E4462B-2F86-4CBA-AE40-1FF62301AF98}"/>
              </a:ext>
            </a:extLst>
          </p:cNvPr>
          <p:cNvGrpSpPr/>
          <p:nvPr/>
        </p:nvGrpSpPr>
        <p:grpSpPr>
          <a:xfrm>
            <a:off x="5911857" y="3896529"/>
            <a:ext cx="1831416" cy="770103"/>
            <a:chOff x="5515795" y="3744652"/>
            <a:chExt cx="1831416" cy="77010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902FAC-2825-432E-B50C-311154833668}"/>
                </a:ext>
              </a:extLst>
            </p:cNvPr>
            <p:cNvSpPr txBox="1"/>
            <p:nvPr/>
          </p:nvSpPr>
          <p:spPr>
            <a:xfrm>
              <a:off x="5515795" y="3901241"/>
              <a:ext cx="88216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= C +  </a:t>
              </a:r>
              <a:endParaRPr lang="en-SG" sz="20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F9051B-C533-4E52-9F69-22458B6C56D8}"/>
                </a:ext>
              </a:extLst>
            </p:cNvPr>
            <p:cNvSpPr txBox="1"/>
            <p:nvPr/>
          </p:nvSpPr>
          <p:spPr>
            <a:xfrm>
              <a:off x="6022333" y="3744652"/>
              <a:ext cx="11769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C.d</a:t>
              </a:r>
              <a:endParaRPr lang="en-SG" sz="2000" baseline="-25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2C29B1-B8CA-419D-925A-331FBB32F0F8}"/>
                </a:ext>
              </a:extLst>
            </p:cNvPr>
            <p:cNvSpPr txBox="1"/>
            <p:nvPr/>
          </p:nvSpPr>
          <p:spPr>
            <a:xfrm>
              <a:off x="6170309" y="4114645"/>
              <a:ext cx="11769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RTT</a:t>
              </a:r>
              <a:r>
                <a:rPr lang="en-US" sz="2000" baseline="-25000" dirty="0">
                  <a:solidFill>
                    <a:schemeClr val="tx1"/>
                  </a:solidFill>
                </a:rPr>
                <a:t>min</a:t>
              </a:r>
              <a:endParaRPr lang="en-SG" sz="2000" baseline="-250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194A7B-0B4B-42D5-BCA6-58507EE1A48E}"/>
                </a:ext>
              </a:extLst>
            </p:cNvPr>
            <p:cNvCxnSpPr>
              <a:cxnSpLocks/>
            </p:cNvCxnSpPr>
            <p:nvPr/>
          </p:nvCxnSpPr>
          <p:spPr>
            <a:xfrm>
              <a:off x="6311153" y="4114645"/>
              <a:ext cx="78505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2F19B8F-3945-415E-94C6-189911CAD42E}"/>
              </a:ext>
            </a:extLst>
          </p:cNvPr>
          <p:cNvSpPr txBox="1"/>
          <p:nvPr/>
        </p:nvSpPr>
        <p:spPr>
          <a:xfrm>
            <a:off x="6189734" y="3096632"/>
            <a:ext cx="163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~Diff</a:t>
            </a:r>
            <a:endParaRPr lang="en-SG" sz="36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63D0CF-015C-4FB9-AEDC-0B75778C92D6}"/>
              </a:ext>
            </a:extLst>
          </p:cNvPr>
          <p:cNvCxnSpPr>
            <a:cxnSpLocks/>
          </p:cNvCxnSpPr>
          <p:nvPr/>
        </p:nvCxnSpPr>
        <p:spPr>
          <a:xfrm>
            <a:off x="7016813" y="3626998"/>
            <a:ext cx="0" cy="3623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2A96BF-5CB9-4D2C-A986-5F24EBA89E39}"/>
              </a:ext>
            </a:extLst>
          </p:cNvPr>
          <p:cNvCxnSpPr/>
          <p:nvPr/>
        </p:nvCxnSpPr>
        <p:spPr>
          <a:xfrm flipH="1">
            <a:off x="5010295" y="2450407"/>
            <a:ext cx="1288758" cy="13936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5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  <p:bldP spid="13" grpId="0"/>
      <p:bldP spid="14" grpId="0"/>
      <p:bldP spid="17" grpId="0"/>
      <p:bldP spid="19" grpId="0"/>
      <p:bldP spid="20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62540" y="404082"/>
            <a:ext cx="8818920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latin typeface="URWBookmanL-Ligh"/>
              </a:rPr>
              <a:t>Modified Slow Start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932760" y="1603463"/>
            <a:ext cx="7278120" cy="3414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743310" indent="-7429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600" spc="-1" dirty="0">
                <a:latin typeface="Arial"/>
              </a:rPr>
              <a:t>Exponential growth might be overly aggressive (up to 2x)</a:t>
            </a:r>
          </a:p>
          <a:p>
            <a:pPr marL="743310" indent="-7429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600" spc="-1" dirty="0">
                <a:latin typeface="Arial"/>
              </a:rPr>
              <a:t>Exponential growth only every other RTT</a:t>
            </a:r>
          </a:p>
          <a:p>
            <a:pPr marL="743310" indent="-7429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600" spc="-1" dirty="0">
                <a:latin typeface="Arial"/>
              </a:rPr>
              <a:t>In between, check rate.</a:t>
            </a:r>
          </a:p>
          <a:p>
            <a:pPr marL="743310" indent="-7429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endParaRPr lang="en-US" sz="3600" b="0" strike="noStrike" spc="-1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51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226208" y="519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dirty="0">
                <a:latin typeface="Arial"/>
                <a:ea typeface="Arial"/>
                <a:cs typeface="Arial"/>
                <a:sym typeface="Arial"/>
              </a:rPr>
              <a:t>Vegas is *still* </a:t>
            </a:r>
            <a:br>
              <a:rPr lang="en-US" sz="60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60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cwnd</a:t>
            </a:r>
            <a:r>
              <a:rPr lang="en-US" sz="6000" dirty="0">
                <a:latin typeface="Arial"/>
                <a:ea typeface="Arial"/>
                <a:cs typeface="Arial"/>
                <a:sym typeface="Arial"/>
              </a:rPr>
              <a:t>-based!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51;p1">
            <a:extLst>
              <a:ext uri="{FF2B5EF4-FFF2-40B4-BE49-F238E27FC236}">
                <a16:creationId xmlns:a16="http://schemas.microsoft.com/office/drawing/2014/main" id="{079B661E-69D8-4FBA-A3DB-71A1D21C9775}"/>
              </a:ext>
            </a:extLst>
          </p:cNvPr>
          <p:cNvSpPr txBox="1">
            <a:spLocks/>
          </p:cNvSpPr>
          <p:nvPr/>
        </p:nvSpPr>
        <p:spPr>
          <a:xfrm>
            <a:off x="555005" y="3395625"/>
            <a:ext cx="7863005" cy="74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11111"/>
            </a:pPr>
            <a:r>
              <a:rPr lang="en-US" sz="3200" b="1" dirty="0"/>
              <a:t>Avoid using packet loss to signal congestion and use delay instead!</a:t>
            </a:r>
          </a:p>
        </p:txBody>
      </p:sp>
    </p:spTree>
    <p:extLst>
      <p:ext uri="{BB962C8B-B14F-4D97-AF65-F5344CB8AC3E}">
        <p14:creationId xmlns:p14="http://schemas.microsoft.com/office/powerpoint/2010/main" val="42730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6000" b="0" i="0" u="none" strike="noStrike" baseline="0" dirty="0">
                <a:latin typeface="URWBookmanL-Ligh"/>
              </a:rPr>
              <a:t>Non-AIMD CC</a:t>
            </a:r>
            <a:endParaRPr lang="en-SG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30936" y="1682495"/>
            <a:ext cx="78821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sz="2800" dirty="0"/>
              <a:t>Sally Floyd, Mark Handley, Jitendra Padhye, and Jörg Widmer. </a:t>
            </a:r>
            <a:r>
              <a:rPr lang="en-SG" sz="2800" i="1" dirty="0"/>
              <a:t>Equation-based</a:t>
            </a:r>
          </a:p>
          <a:p>
            <a:pPr algn="l"/>
            <a:r>
              <a:rPr lang="en-SG" sz="2800" i="1" dirty="0"/>
              <a:t>congestion control for unicast applications</a:t>
            </a:r>
            <a:r>
              <a:rPr lang="en-SG" sz="2800" dirty="0"/>
              <a:t>. ACM SIGCOMM Computer Communication</a:t>
            </a:r>
          </a:p>
          <a:p>
            <a:pPr algn="l"/>
            <a:r>
              <a:rPr lang="en-SG" sz="2800" dirty="0"/>
              <a:t>Review, 30(4):43–56, 2000.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1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D72B-FCB1-45E6-A9DA-D860BCD5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10" y="630936"/>
            <a:ext cx="8557980" cy="126459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Rate Upperbound for TCP Friendliness</a:t>
            </a:r>
            <a:endParaRPr lang="en-SG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71F5D-BB9B-4942-BFC9-F3BF641A0A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5C620-D006-4D94-9618-6F3DED92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641074"/>
            <a:ext cx="7334250" cy="163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7DFD0C-0472-41E8-B8F1-BCEC4FA4EFD5}"/>
              </a:ext>
            </a:extLst>
          </p:cNvPr>
          <p:cNvSpPr txBox="1"/>
          <p:nvPr/>
        </p:nvSpPr>
        <p:spPr>
          <a:xfrm>
            <a:off x="919134" y="3739887"/>
            <a:ext cx="7553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sz="1800" b="0" i="0" u="none" strike="noStrike" baseline="0" dirty="0">
                <a:latin typeface="Times New Roman" panose="02020603050405020304" pitchFamily="18" charset="0"/>
              </a:rPr>
              <a:t>[PFTK98] J. Padhye, V. Firoiu, D. Towsley, and J. Kurose.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“Modeling TCP Throughput: A SimpleModel and its Empirical </a:t>
            </a:r>
            <a:r>
              <a:rPr lang="fr-FR" sz="1800" b="0" i="0" u="none" strike="noStrike" baseline="0" dirty="0">
                <a:latin typeface="Times New Roman" panose="02020603050405020304" pitchFamily="18" charset="0"/>
              </a:rPr>
              <a:t>Validation”. </a:t>
            </a:r>
            <a:r>
              <a:rPr lang="fr-FR" sz="1800" b="0" i="1" u="none" strike="noStrike" baseline="0" dirty="0">
                <a:latin typeface="Times New Roman" panose="02020603050405020304" pitchFamily="18" charset="0"/>
              </a:rPr>
              <a:t>SIGCOMM Symposium on Communications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Architectures and Protocols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Aug. 1998.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586935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390160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6000" b="0" i="0" u="none" strike="noStrike" baseline="0" dirty="0">
                <a:latin typeface="URWBookmanL-Ligh"/>
              </a:rPr>
              <a:t>Goals</a:t>
            </a:r>
            <a:endParaRPr lang="en-SG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30936" y="1591055"/>
            <a:ext cx="78821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/>
              <a:t>Primary goal is </a:t>
            </a:r>
            <a:r>
              <a:rPr lang="en-US" sz="2800" b="1" u="sng" dirty="0"/>
              <a:t>not</a:t>
            </a:r>
            <a:r>
              <a:rPr lang="en-US" sz="2800" dirty="0"/>
              <a:t> to aggressively find and use available bandwidth, 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but to maintain steady sending rate while being responsive to congestion</a:t>
            </a:r>
            <a:endParaRPr lang="en-SG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9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62540" y="87635"/>
            <a:ext cx="8818920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spc="-1" dirty="0">
                <a:latin typeface="URWBookmanL-Ligh"/>
              </a:rPr>
              <a:t>TFRC Overview</a:t>
            </a:r>
            <a:endParaRPr lang="en-IN" sz="40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376208" y="1899505"/>
            <a:ext cx="8096250" cy="25530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2000" i="1" spc="-1" dirty="0"/>
              <a:t>s</a:t>
            </a:r>
            <a:r>
              <a:rPr lang="en-US" sz="2000" spc="-1" dirty="0"/>
              <a:t> is the packet size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2000" spc="-1" dirty="0"/>
              <a:t>Loss event rate </a:t>
            </a:r>
            <a:r>
              <a:rPr lang="en-US" sz="2000" i="1" spc="-1" dirty="0"/>
              <a:t>p</a:t>
            </a:r>
            <a:r>
              <a:rPr lang="en-US" sz="2000" spc="-1" dirty="0"/>
              <a:t> must be calculated at the receiver,while the roundtrip time </a:t>
            </a:r>
            <a:r>
              <a:rPr lang="en-US" sz="2000" i="1" spc="-1" dirty="0"/>
              <a:t>R</a:t>
            </a:r>
            <a:r>
              <a:rPr lang="en-US" sz="2000" spc="-1" dirty="0"/>
              <a:t> could be measured at either the sender or the receiver. 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2000" spc="-1" dirty="0"/>
              <a:t>The receiver sends either the parameter p or the calculated value of the allowed sending rate </a:t>
            </a:r>
            <a:r>
              <a:rPr lang="en-US" sz="2000" i="1" spc="-1" dirty="0"/>
              <a:t>T</a:t>
            </a:r>
            <a:r>
              <a:rPr lang="en-US" sz="2000" spc="-1" dirty="0"/>
              <a:t> back to the sender.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2000" spc="-1" dirty="0"/>
              <a:t>The sender increases or decreases its transmission rate based on its calculation of </a:t>
            </a:r>
            <a:r>
              <a:rPr lang="en-US" sz="2000" i="1" spc="-1" dirty="0"/>
              <a:t>T</a:t>
            </a:r>
            <a:r>
              <a:rPr lang="en-US" sz="2000" spc="-1" dirty="0"/>
              <a:t>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31E69-6D31-427B-B133-AC193EF9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27" y="737860"/>
            <a:ext cx="5553075" cy="12404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8CCAF6-01EC-4D2F-A420-B033003E7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362974"/>
            <a:ext cx="4038600" cy="6000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E3063FA-8541-4441-81D9-876C2CD0797F}"/>
              </a:ext>
            </a:extLst>
          </p:cNvPr>
          <p:cNvGrpSpPr/>
          <p:nvPr/>
        </p:nvGrpSpPr>
        <p:grpSpPr>
          <a:xfrm>
            <a:off x="6943724" y="2211155"/>
            <a:ext cx="657225" cy="792722"/>
            <a:chOff x="6838950" y="2094666"/>
            <a:chExt cx="657225" cy="79272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380F71-7AC1-4968-B961-AD672C36226A}"/>
                </a:ext>
              </a:extLst>
            </p:cNvPr>
            <p:cNvCxnSpPr>
              <a:cxnSpLocks/>
            </p:cNvCxnSpPr>
            <p:nvPr/>
          </p:nvCxnSpPr>
          <p:spPr>
            <a:xfrm>
              <a:off x="6838950" y="2094666"/>
              <a:ext cx="657225" cy="79272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88BEFE-C9BF-4B6B-8C6A-41AD6ADFE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8950" y="2094666"/>
              <a:ext cx="657225" cy="79272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ustomShape 2">
            <a:extLst>
              <a:ext uri="{FF2B5EF4-FFF2-40B4-BE49-F238E27FC236}">
                <a16:creationId xmlns:a16="http://schemas.microsoft.com/office/drawing/2014/main" id="{5F384664-05CC-49D1-82B2-F1129A66A95C}"/>
              </a:ext>
            </a:extLst>
          </p:cNvPr>
          <p:cNvSpPr/>
          <p:nvPr/>
        </p:nvSpPr>
        <p:spPr>
          <a:xfrm>
            <a:off x="6400441" y="1367345"/>
            <a:ext cx="27058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spc="-1" dirty="0">
                <a:solidFill>
                  <a:srgbClr val="FF0000"/>
                </a:solidFill>
                <a:latin typeface="URWBookmanL-Ligh"/>
                <a:ea typeface="Arial"/>
              </a:rPr>
              <a:t>d</a:t>
            </a:r>
            <a:r>
              <a:rPr lang="en-US" sz="40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elay?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963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325080" y="17064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i="0" u="none" strike="noStrike" baseline="0" dirty="0">
                <a:latin typeface="URWBookmanL-Ligh"/>
              </a:rPr>
              <a:t>Quick Admin Notes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970668" y="1202707"/>
            <a:ext cx="7776072" cy="25530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buFont typeface="Arial"/>
              <a:buChar char="•"/>
            </a:pPr>
            <a:r>
              <a:rPr lang="en-US" sz="3200" spc="-1" dirty="0"/>
              <a:t>Homework 1 issued</a:t>
            </a:r>
          </a:p>
          <a:p>
            <a:pPr marL="457200" indent="-456840">
              <a:buFont typeface="Arial"/>
              <a:buChar char="•"/>
            </a:pPr>
            <a:r>
              <a:rPr lang="en-US" sz="3200" spc="-1" dirty="0"/>
              <a:t>Lecture 2 Training Solutions Released</a:t>
            </a:r>
          </a:p>
          <a:p>
            <a:pPr marL="457200" indent="-456840">
              <a:buFont typeface="Arial"/>
              <a:buChar char="•"/>
            </a:pPr>
            <a:r>
              <a:rPr lang="en-US" sz="3200" spc="-1" dirty="0"/>
              <a:t>Lecture Trainings end on Sunday</a:t>
            </a:r>
          </a:p>
          <a:p>
            <a:pPr marL="457200" indent="-456840">
              <a:buFont typeface="Arial"/>
              <a:buChar char="•"/>
            </a:pPr>
            <a:r>
              <a:rPr lang="en-US" sz="3200" spc="-1" dirty="0"/>
              <a:t>Project – form teams of 3 by 12 Sep 2021 (more details – released tonight)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E506EE2-AFF3-4729-BEF7-D97DDD2211E9}"/>
              </a:ext>
            </a:extLst>
          </p:cNvPr>
          <p:cNvSpPr txBox="1"/>
          <p:nvPr/>
        </p:nvSpPr>
        <p:spPr>
          <a:xfrm>
            <a:off x="325080" y="355860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i="0" u="none" strike="noStrike" baseline="0" dirty="0">
                <a:latin typeface="URWBookmanL-Ligh"/>
              </a:rPr>
              <a:t>Questions?</a:t>
            </a:r>
            <a:endParaRPr lang="en-IN" sz="8000" b="0" strike="noStrike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77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dirty="0">
                <a:latin typeface="Arial"/>
                <a:ea typeface="Arial"/>
                <a:cs typeface="Arial"/>
                <a:sym typeface="Arial"/>
              </a:rPr>
              <a:t>Is TCP Vegas or TFRC </a:t>
            </a:r>
            <a:br>
              <a:rPr lang="en-US" sz="60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6000" dirty="0">
                <a:latin typeface="Arial"/>
                <a:ea typeface="Arial"/>
                <a:cs typeface="Arial"/>
                <a:sym typeface="Arial"/>
              </a:rPr>
              <a:t>any good?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D4200069-8D92-429E-B690-8AA78366F307}"/>
              </a:ext>
            </a:extLst>
          </p:cNvPr>
          <p:cNvSpPr/>
          <p:nvPr/>
        </p:nvSpPr>
        <p:spPr>
          <a:xfrm>
            <a:off x="6126480" y="3556675"/>
            <a:ext cx="2705820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No!</a:t>
            </a:r>
            <a:endParaRPr lang="en-IN" sz="6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58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2477709" y="1706656"/>
            <a:ext cx="4188582" cy="17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9600" dirty="0">
                <a:latin typeface="Arial"/>
                <a:ea typeface="Arial"/>
                <a:cs typeface="Arial"/>
                <a:sym typeface="Arial"/>
              </a:rPr>
              <a:t>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33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BB11-2F31-4674-B41B-C5C06907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14" y="305378"/>
            <a:ext cx="8722572" cy="147770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TCP Friendliness</a:t>
            </a:r>
            <a:endParaRPr lang="en-SG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91BF8B-E551-40D6-ACCD-312B96CC2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DCB7B-379D-4E1E-9D18-FC1126B34351}"/>
              </a:ext>
            </a:extLst>
          </p:cNvPr>
          <p:cNvSpPr txBox="1"/>
          <p:nvPr/>
        </p:nvSpPr>
        <p:spPr>
          <a:xfrm>
            <a:off x="753376" y="1225296"/>
            <a:ext cx="81799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“A unicast-flow is considered TCP-friendly when it does not reduce the long-term throughput of any co-existent TCP flow more than another TCP flow on the same path would do under the same network conditions.[1]”</a:t>
            </a:r>
            <a:endParaRPr lang="en-SG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A9895-E10D-4591-9883-A38645C03476}"/>
              </a:ext>
            </a:extLst>
          </p:cNvPr>
          <p:cNvSpPr txBox="1"/>
          <p:nvPr/>
        </p:nvSpPr>
        <p:spPr>
          <a:xfrm>
            <a:off x="950976" y="4472205"/>
            <a:ext cx="6501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Widmer, Jörg, Robert Denda, and Martin Mauve. "A survey on TCP-friendly congestion control."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network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15.3 (2001): 28-37.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7069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1238854" y="2571750"/>
            <a:ext cx="6666291" cy="17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9600" dirty="0">
                <a:latin typeface="Arial"/>
                <a:ea typeface="Arial"/>
                <a:cs typeface="Arial"/>
                <a:sym typeface="Arial"/>
              </a:rPr>
              <a:t>Making Rate-based TCP 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75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921D-364A-41C9-B3C4-D9DEB3B4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F1525-4EE8-40B3-BD16-FEDEFD5490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4A2D9-687E-49D3-B042-DA32D6A7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8" y="0"/>
            <a:ext cx="87365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70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B02270-F224-43B3-B001-58E80C803F4D}"/>
              </a:ext>
            </a:extLst>
          </p:cNvPr>
          <p:cNvCxnSpPr>
            <a:cxnSpLocks/>
          </p:cNvCxnSpPr>
          <p:nvPr/>
        </p:nvCxnSpPr>
        <p:spPr>
          <a:xfrm flipH="1" flipV="1">
            <a:off x="1141206" y="702393"/>
            <a:ext cx="10938" cy="231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5F20B2-CC2A-47FA-8922-09A0E3427420}"/>
              </a:ext>
            </a:extLst>
          </p:cNvPr>
          <p:cNvCxnSpPr/>
          <p:nvPr/>
        </p:nvCxnSpPr>
        <p:spPr>
          <a:xfrm>
            <a:off x="1161288" y="3016443"/>
            <a:ext cx="66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6E879D-EF98-4500-9E53-CE063F678626}"/>
              </a:ext>
            </a:extLst>
          </p:cNvPr>
          <p:cNvSpPr txBox="1"/>
          <p:nvPr/>
        </p:nvSpPr>
        <p:spPr>
          <a:xfrm>
            <a:off x="7525370" y="2155979"/>
            <a:ext cx="1159292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pkts in </a:t>
            </a:r>
          </a:p>
          <a:p>
            <a:r>
              <a:rPr lang="en-US" sz="2400" dirty="0"/>
              <a:t>flight</a:t>
            </a:r>
            <a:endParaRPr lang="en-SG" sz="2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E8F5A1-02AC-434F-B424-9381F3586E5D}"/>
              </a:ext>
            </a:extLst>
          </p:cNvPr>
          <p:cNvCxnSpPr>
            <a:cxnSpLocks/>
          </p:cNvCxnSpPr>
          <p:nvPr/>
        </p:nvCxnSpPr>
        <p:spPr>
          <a:xfrm flipV="1">
            <a:off x="2607683" y="1396800"/>
            <a:ext cx="2592967" cy="10477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75F881-995F-4214-900E-282BF7B00C18}"/>
              </a:ext>
            </a:extLst>
          </p:cNvPr>
          <p:cNvCxnSpPr>
            <a:cxnSpLocks/>
          </p:cNvCxnSpPr>
          <p:nvPr/>
        </p:nvCxnSpPr>
        <p:spPr>
          <a:xfrm flipV="1">
            <a:off x="1154657" y="3692568"/>
            <a:ext cx="1408938" cy="9175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E4FB18-5913-4526-A358-B066F00066BB}"/>
              </a:ext>
            </a:extLst>
          </p:cNvPr>
          <p:cNvCxnSpPr>
            <a:cxnSpLocks/>
          </p:cNvCxnSpPr>
          <p:nvPr/>
        </p:nvCxnSpPr>
        <p:spPr>
          <a:xfrm flipH="1">
            <a:off x="2563595" y="207347"/>
            <a:ext cx="44088" cy="442816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2803052-CD52-4736-BA97-BCD889C899A8}"/>
              </a:ext>
            </a:extLst>
          </p:cNvPr>
          <p:cNvSpPr txBox="1"/>
          <p:nvPr/>
        </p:nvSpPr>
        <p:spPr>
          <a:xfrm>
            <a:off x="560631" y="259011"/>
            <a:ext cx="782587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RTT</a:t>
            </a:r>
            <a:endParaRPr lang="en-SG" sz="2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AC6D1E-2430-4460-83D2-BD0003D28A6D}"/>
              </a:ext>
            </a:extLst>
          </p:cNvPr>
          <p:cNvCxnSpPr>
            <a:cxnSpLocks/>
          </p:cNvCxnSpPr>
          <p:nvPr/>
        </p:nvCxnSpPr>
        <p:spPr>
          <a:xfrm flipV="1">
            <a:off x="1143000" y="3246705"/>
            <a:ext cx="9144" cy="13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20B75E-B54C-40E8-9691-A0BE17030F05}"/>
              </a:ext>
            </a:extLst>
          </p:cNvPr>
          <p:cNvCxnSpPr/>
          <p:nvPr/>
        </p:nvCxnSpPr>
        <p:spPr>
          <a:xfrm>
            <a:off x="1152144" y="4635516"/>
            <a:ext cx="66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68909E-E5D4-4158-A8B8-15C1489EE2D3}"/>
              </a:ext>
            </a:extLst>
          </p:cNvPr>
          <p:cNvCxnSpPr>
            <a:cxnSpLocks/>
          </p:cNvCxnSpPr>
          <p:nvPr/>
        </p:nvCxnSpPr>
        <p:spPr>
          <a:xfrm flipH="1">
            <a:off x="5209794" y="207347"/>
            <a:ext cx="13782" cy="442816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624220-F92F-4CCB-BC3C-F1DE5784C714}"/>
              </a:ext>
            </a:extLst>
          </p:cNvPr>
          <p:cNvCxnSpPr>
            <a:cxnSpLocks/>
          </p:cNvCxnSpPr>
          <p:nvPr/>
        </p:nvCxnSpPr>
        <p:spPr>
          <a:xfrm>
            <a:off x="1141206" y="3692567"/>
            <a:ext cx="635496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958381-5F84-4C6A-BB62-E09F631C1819}"/>
              </a:ext>
            </a:extLst>
          </p:cNvPr>
          <p:cNvCxnSpPr>
            <a:cxnSpLocks/>
          </p:cNvCxnSpPr>
          <p:nvPr/>
        </p:nvCxnSpPr>
        <p:spPr>
          <a:xfrm>
            <a:off x="1141206" y="1396799"/>
            <a:ext cx="635496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090FBC6-7CFD-49F0-B504-73516564D505}"/>
              </a:ext>
            </a:extLst>
          </p:cNvPr>
          <p:cNvSpPr txBox="1"/>
          <p:nvPr/>
        </p:nvSpPr>
        <p:spPr>
          <a:xfrm>
            <a:off x="311829" y="2974983"/>
            <a:ext cx="715260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rate</a:t>
            </a:r>
            <a:endParaRPr lang="en-SG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5FF913-0C98-4978-920E-2D4AE9CED0DD}"/>
              </a:ext>
            </a:extLst>
          </p:cNvPr>
          <p:cNvSpPr txBox="1"/>
          <p:nvPr/>
        </p:nvSpPr>
        <p:spPr>
          <a:xfrm>
            <a:off x="7409697" y="3804519"/>
            <a:ext cx="1159292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pkts in </a:t>
            </a:r>
          </a:p>
          <a:p>
            <a:r>
              <a:rPr lang="en-US" sz="2400" dirty="0"/>
              <a:t>flight</a:t>
            </a:r>
            <a:endParaRPr lang="en-SG" sz="24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53FBE3-9FEE-4ECE-BF07-CCCE1795B7A8}"/>
              </a:ext>
            </a:extLst>
          </p:cNvPr>
          <p:cNvCxnSpPr>
            <a:cxnSpLocks/>
          </p:cNvCxnSpPr>
          <p:nvPr/>
        </p:nvCxnSpPr>
        <p:spPr>
          <a:xfrm>
            <a:off x="2547747" y="3679861"/>
            <a:ext cx="3834003" cy="127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01B137-363C-41E3-BB48-F843166E8286}"/>
              </a:ext>
            </a:extLst>
          </p:cNvPr>
          <p:cNvSpPr txBox="1"/>
          <p:nvPr/>
        </p:nvSpPr>
        <p:spPr>
          <a:xfrm>
            <a:off x="2208956" y="4632616"/>
            <a:ext cx="817853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BDP</a:t>
            </a:r>
            <a:endParaRPr lang="en-SG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EA070C-EC3F-479E-B9CB-BAD0E856B03F}"/>
              </a:ext>
            </a:extLst>
          </p:cNvPr>
          <p:cNvSpPr txBox="1"/>
          <p:nvPr/>
        </p:nvSpPr>
        <p:spPr>
          <a:xfrm>
            <a:off x="4317562" y="4660932"/>
            <a:ext cx="1784463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BDP+buffer</a:t>
            </a:r>
            <a:endParaRPr lang="en-SG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80F616-3392-4E3E-9DAE-65687CC7C2DE}"/>
              </a:ext>
            </a:extLst>
          </p:cNvPr>
          <p:cNvSpPr txBox="1"/>
          <p:nvPr/>
        </p:nvSpPr>
        <p:spPr>
          <a:xfrm>
            <a:off x="194184" y="3471545"/>
            <a:ext cx="971741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BtlBw</a:t>
            </a:r>
            <a:endParaRPr lang="en-SG" sz="24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C6BCDE9-7FF6-49AE-A3C0-A77C8CEFE3AC}"/>
              </a:ext>
            </a:extLst>
          </p:cNvPr>
          <p:cNvCxnSpPr>
            <a:cxnSpLocks/>
          </p:cNvCxnSpPr>
          <p:nvPr/>
        </p:nvCxnSpPr>
        <p:spPr>
          <a:xfrm>
            <a:off x="5235856" y="1392504"/>
            <a:ext cx="2260319" cy="42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8F8287-AA85-4560-9782-260A062372EF}"/>
              </a:ext>
            </a:extLst>
          </p:cNvPr>
          <p:cNvCxnSpPr>
            <a:cxnSpLocks/>
          </p:cNvCxnSpPr>
          <p:nvPr/>
        </p:nvCxnSpPr>
        <p:spPr>
          <a:xfrm>
            <a:off x="1161288" y="2444549"/>
            <a:ext cx="635496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1A02F49-3C62-41D5-AA34-F132FC8BD5C1}"/>
              </a:ext>
            </a:extLst>
          </p:cNvPr>
          <p:cNvSpPr txBox="1"/>
          <p:nvPr/>
        </p:nvSpPr>
        <p:spPr>
          <a:xfrm>
            <a:off x="113056" y="2213716"/>
            <a:ext cx="1112805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RTT</a:t>
            </a:r>
            <a:r>
              <a:rPr lang="en-US" sz="2400" baseline="-25000" dirty="0"/>
              <a:t>min</a:t>
            </a:r>
            <a:endParaRPr lang="en-SG" sz="2400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7F359D-5262-42F4-84B3-77A7340625E3}"/>
              </a:ext>
            </a:extLst>
          </p:cNvPr>
          <p:cNvSpPr txBox="1"/>
          <p:nvPr/>
        </p:nvSpPr>
        <p:spPr>
          <a:xfrm>
            <a:off x="99661" y="767664"/>
            <a:ext cx="1112805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 + </a:t>
            </a:r>
            <a:br>
              <a:rPr lang="en-US" sz="2400" dirty="0"/>
            </a:br>
            <a:r>
              <a:rPr lang="en-US" sz="2400" dirty="0"/>
              <a:t>RTT</a:t>
            </a:r>
            <a:r>
              <a:rPr lang="en-US" sz="2400" baseline="-25000" dirty="0"/>
              <a:t>min</a:t>
            </a:r>
            <a:endParaRPr lang="en-SG" sz="2400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97E60D-9C6C-4985-BB3B-72F38680EF1B}"/>
              </a:ext>
            </a:extLst>
          </p:cNvPr>
          <p:cNvSpPr txBox="1"/>
          <p:nvPr/>
        </p:nvSpPr>
        <p:spPr>
          <a:xfrm>
            <a:off x="1597226" y="279756"/>
            <a:ext cx="107593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app</a:t>
            </a:r>
          </a:p>
          <a:p>
            <a:r>
              <a:rPr lang="en-US" sz="2400" dirty="0"/>
              <a:t>limited</a:t>
            </a:r>
            <a:endParaRPr lang="en-SG" sz="24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2E10D4-E7E2-4E63-814B-0BFEE19B5FFA}"/>
              </a:ext>
            </a:extLst>
          </p:cNvPr>
          <p:cNvCxnSpPr>
            <a:endCxn id="61" idx="3"/>
          </p:cNvCxnSpPr>
          <p:nvPr/>
        </p:nvCxnSpPr>
        <p:spPr>
          <a:xfrm flipH="1">
            <a:off x="1212466" y="1183162"/>
            <a:ext cx="136804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61C3114-E1FD-47D3-9899-A2432B346CC1}"/>
              </a:ext>
            </a:extLst>
          </p:cNvPr>
          <p:cNvSpPr txBox="1"/>
          <p:nvPr/>
        </p:nvSpPr>
        <p:spPr>
          <a:xfrm>
            <a:off x="2926417" y="234135"/>
            <a:ext cx="107593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BW</a:t>
            </a:r>
          </a:p>
          <a:p>
            <a:r>
              <a:rPr lang="en-US" sz="2400" dirty="0"/>
              <a:t>limited</a:t>
            </a:r>
            <a:endParaRPr lang="en-SG" sz="2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5AD4D8-091C-4349-BDAB-366664B0102F}"/>
              </a:ext>
            </a:extLst>
          </p:cNvPr>
          <p:cNvCxnSpPr>
            <a:cxnSpLocks/>
          </p:cNvCxnSpPr>
          <p:nvPr/>
        </p:nvCxnSpPr>
        <p:spPr>
          <a:xfrm>
            <a:off x="2614773" y="1178941"/>
            <a:ext cx="3009518" cy="23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59A6D3F5-540A-4DDE-A5C2-87F0468302C7}"/>
              </a:ext>
            </a:extLst>
          </p:cNvPr>
          <p:cNvSpPr/>
          <p:nvPr/>
        </p:nvSpPr>
        <p:spPr>
          <a:xfrm>
            <a:off x="4953790" y="1005966"/>
            <a:ext cx="537809" cy="31315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A0E8460-65AE-44B7-A7E7-DA48148630D5}"/>
              </a:ext>
            </a:extLst>
          </p:cNvPr>
          <p:cNvSpPr/>
          <p:nvPr/>
        </p:nvSpPr>
        <p:spPr>
          <a:xfrm>
            <a:off x="2333118" y="1042285"/>
            <a:ext cx="537809" cy="31315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40BA0F-5B42-4292-921A-DEB5BFEE2854}"/>
              </a:ext>
            </a:extLst>
          </p:cNvPr>
          <p:cNvSpPr txBox="1"/>
          <p:nvPr/>
        </p:nvSpPr>
        <p:spPr>
          <a:xfrm>
            <a:off x="5209793" y="47891"/>
            <a:ext cx="1075936" cy="120032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loss-based TCP</a:t>
            </a:r>
            <a:endParaRPr lang="en-SG" sz="2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F58E1C-2BED-447D-B042-E9549B5FA1CA}"/>
              </a:ext>
            </a:extLst>
          </p:cNvPr>
          <p:cNvSpPr txBox="1"/>
          <p:nvPr/>
        </p:nvSpPr>
        <p:spPr>
          <a:xfrm>
            <a:off x="2540669" y="2513318"/>
            <a:ext cx="1984892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Kleinrock</a:t>
            </a:r>
            <a:br>
              <a:rPr lang="en-US" sz="2400" dirty="0"/>
            </a:br>
            <a:r>
              <a:rPr lang="en-US" sz="2400" dirty="0"/>
              <a:t>“optimal”</a:t>
            </a:r>
            <a:endParaRPr lang="en-SG" sz="2400" dirty="0"/>
          </a:p>
        </p:txBody>
      </p:sp>
      <p:cxnSp>
        <p:nvCxnSpPr>
          <p:cNvPr id="4" name="Straight Connector 3"/>
          <p:cNvCxnSpPr>
            <a:endCxn id="60" idx="3"/>
          </p:cNvCxnSpPr>
          <p:nvPr/>
        </p:nvCxnSpPr>
        <p:spPr>
          <a:xfrm flipH="1">
            <a:off x="1225861" y="2444549"/>
            <a:ext cx="13818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30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5" grpId="0"/>
      <p:bldP spid="56" grpId="0"/>
      <p:bldP spid="57" grpId="0"/>
      <p:bldP spid="62" grpId="0"/>
      <p:bldP spid="64" grpId="0"/>
      <p:bldP spid="68" grpId="0" animBg="1"/>
      <p:bldP spid="69" grpId="0" animBg="1"/>
      <p:bldP spid="70" grpId="0"/>
      <p:bldP spid="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BB11-2F31-4674-B41B-C5C06907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14" y="305378"/>
            <a:ext cx="8722572" cy="1477701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Sanity Check</a:t>
            </a:r>
            <a:endParaRPr lang="en-SG" sz="6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91BF8B-E551-40D6-ACCD-312B96CC2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DCB7B-379D-4E1E-9D18-FC1126B34351}"/>
              </a:ext>
            </a:extLst>
          </p:cNvPr>
          <p:cNvSpPr txBox="1"/>
          <p:nvPr/>
        </p:nvSpPr>
        <p:spPr>
          <a:xfrm>
            <a:off x="904875" y="1783079"/>
            <a:ext cx="73342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If the total packets in flight is BDP, does it mean that we will never have any queueing?</a:t>
            </a:r>
            <a:endParaRPr lang="en-SG" sz="4000" dirty="0"/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55076FD0-66C8-4764-A02C-DB69DF999772}"/>
              </a:ext>
            </a:extLst>
          </p:cNvPr>
          <p:cNvSpPr/>
          <p:nvPr/>
        </p:nvSpPr>
        <p:spPr>
          <a:xfrm>
            <a:off x="5231431" y="3722071"/>
            <a:ext cx="3007693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False!</a:t>
            </a:r>
            <a:endParaRPr lang="en-IN" sz="6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67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62540" y="404082"/>
            <a:ext cx="8818920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latin typeface="URWBookmanL-Ligh"/>
              </a:rPr>
              <a:t>Overview: BBR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27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376208" y="1616603"/>
            <a:ext cx="8096250" cy="25530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3200" spc="-1" dirty="0"/>
              <a:t>Packet pacing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3200" spc="-1" dirty="0"/>
              <a:t>From ACKs, measure RTT and BtlBW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3200" spc="-1" dirty="0"/>
              <a:t>Deduce RTT</a:t>
            </a:r>
            <a:r>
              <a:rPr lang="en-US" sz="3200" spc="-1" baseline="-25000" dirty="0"/>
              <a:t>min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3200" spc="-1" dirty="0"/>
              <a:t>Deduce BtlBW</a:t>
            </a:r>
            <a:r>
              <a:rPr lang="en-US" sz="3200" spc="-1" baseline="-25000" dirty="0"/>
              <a:t>max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latin typeface="Arial"/>
              </a:rPr>
              <a:t>Regulate send rate around </a:t>
            </a:r>
            <a:r>
              <a:rPr lang="en-US" sz="3200" spc="-1" dirty="0"/>
              <a:t>BtlBW</a:t>
            </a:r>
            <a:r>
              <a:rPr lang="en-US" sz="3200" spc="-1" baseline="-25000" dirty="0"/>
              <a:t>max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17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75F881-995F-4214-900E-282BF7B00C18}"/>
              </a:ext>
            </a:extLst>
          </p:cNvPr>
          <p:cNvCxnSpPr>
            <a:cxnSpLocks/>
          </p:cNvCxnSpPr>
          <p:nvPr/>
        </p:nvCxnSpPr>
        <p:spPr>
          <a:xfrm flipV="1">
            <a:off x="1154657" y="2060633"/>
            <a:ext cx="2417672" cy="25399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E4FB18-5913-4526-A358-B066F00066BB}"/>
              </a:ext>
            </a:extLst>
          </p:cNvPr>
          <p:cNvCxnSpPr>
            <a:cxnSpLocks/>
          </p:cNvCxnSpPr>
          <p:nvPr/>
        </p:nvCxnSpPr>
        <p:spPr>
          <a:xfrm flipH="1">
            <a:off x="3550285" y="1543050"/>
            <a:ext cx="16474" cy="311788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AC6D1E-2430-4460-83D2-BD0003D28A6D}"/>
              </a:ext>
            </a:extLst>
          </p:cNvPr>
          <p:cNvCxnSpPr>
            <a:cxnSpLocks/>
          </p:cNvCxnSpPr>
          <p:nvPr/>
        </p:nvCxnSpPr>
        <p:spPr>
          <a:xfrm flipV="1">
            <a:off x="1143000" y="648055"/>
            <a:ext cx="22925" cy="39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20B75E-B54C-40E8-9691-A0BE17030F05}"/>
              </a:ext>
            </a:extLst>
          </p:cNvPr>
          <p:cNvCxnSpPr/>
          <p:nvPr/>
        </p:nvCxnSpPr>
        <p:spPr>
          <a:xfrm>
            <a:off x="1152144" y="4635516"/>
            <a:ext cx="66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624220-F92F-4CCB-BC3C-F1DE5784C714}"/>
              </a:ext>
            </a:extLst>
          </p:cNvPr>
          <p:cNvCxnSpPr>
            <a:cxnSpLocks/>
          </p:cNvCxnSpPr>
          <p:nvPr/>
        </p:nvCxnSpPr>
        <p:spPr>
          <a:xfrm>
            <a:off x="1165925" y="2035217"/>
            <a:ext cx="635496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090FBC6-7CFD-49F0-B504-73516564D505}"/>
              </a:ext>
            </a:extLst>
          </p:cNvPr>
          <p:cNvSpPr txBox="1"/>
          <p:nvPr/>
        </p:nvSpPr>
        <p:spPr>
          <a:xfrm>
            <a:off x="346553" y="336558"/>
            <a:ext cx="715260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rate</a:t>
            </a:r>
            <a:endParaRPr lang="en-SG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5FF913-0C98-4978-920E-2D4AE9CED0DD}"/>
              </a:ext>
            </a:extLst>
          </p:cNvPr>
          <p:cNvSpPr txBox="1"/>
          <p:nvPr/>
        </p:nvSpPr>
        <p:spPr>
          <a:xfrm>
            <a:off x="7409697" y="3804519"/>
            <a:ext cx="1159292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pkts in </a:t>
            </a:r>
          </a:p>
          <a:p>
            <a:r>
              <a:rPr lang="en-US" sz="2400" dirty="0"/>
              <a:t>flight</a:t>
            </a:r>
            <a:endParaRPr lang="en-SG" sz="24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53FBE3-9FEE-4ECE-BF07-CCCE1795B7A8}"/>
              </a:ext>
            </a:extLst>
          </p:cNvPr>
          <p:cNvCxnSpPr>
            <a:cxnSpLocks/>
          </p:cNvCxnSpPr>
          <p:nvPr/>
        </p:nvCxnSpPr>
        <p:spPr>
          <a:xfrm>
            <a:off x="3566759" y="2041573"/>
            <a:ext cx="3834003" cy="127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01B137-363C-41E3-BB48-F843166E8286}"/>
              </a:ext>
            </a:extLst>
          </p:cNvPr>
          <p:cNvSpPr txBox="1"/>
          <p:nvPr/>
        </p:nvSpPr>
        <p:spPr>
          <a:xfrm>
            <a:off x="3155425" y="4646347"/>
            <a:ext cx="817853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BDP</a:t>
            </a:r>
            <a:endParaRPr lang="en-SG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80F616-3392-4E3E-9DAE-65687CC7C2DE}"/>
              </a:ext>
            </a:extLst>
          </p:cNvPr>
          <p:cNvSpPr txBox="1"/>
          <p:nvPr/>
        </p:nvSpPr>
        <p:spPr>
          <a:xfrm>
            <a:off x="235795" y="1739271"/>
            <a:ext cx="971741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BtlBw</a:t>
            </a:r>
            <a:endParaRPr lang="en-SG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02EB24-9402-4D76-AEA0-C61C94FA69DB}"/>
              </a:ext>
            </a:extLst>
          </p:cNvPr>
          <p:cNvSpPr/>
          <p:nvPr/>
        </p:nvSpPr>
        <p:spPr>
          <a:xfrm>
            <a:off x="1384662" y="4191442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1A46A79-1738-4C19-B51B-5EDCB9B21B64}"/>
              </a:ext>
            </a:extLst>
          </p:cNvPr>
          <p:cNvSpPr/>
          <p:nvPr/>
        </p:nvSpPr>
        <p:spPr>
          <a:xfrm>
            <a:off x="1832337" y="3752168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FFBB21-F8AD-4B6B-B986-16248F9F0E51}"/>
              </a:ext>
            </a:extLst>
          </p:cNvPr>
          <p:cNvSpPr/>
          <p:nvPr/>
        </p:nvSpPr>
        <p:spPr>
          <a:xfrm>
            <a:off x="1428369" y="3804519"/>
            <a:ext cx="381043" cy="357906"/>
          </a:xfrm>
          <a:custGeom>
            <a:avLst/>
            <a:gdLst>
              <a:gd name="connsiteX0" fmla="*/ 9906 w 448056"/>
              <a:gd name="connsiteY0" fmla="*/ 362628 h 362628"/>
              <a:gd name="connsiteX1" fmla="*/ 381 w 448056"/>
              <a:gd name="connsiteY1" fmla="*/ 315003 h 362628"/>
              <a:gd name="connsiteX2" fmla="*/ 48006 w 448056"/>
              <a:gd name="connsiteY2" fmla="*/ 191178 h 362628"/>
              <a:gd name="connsiteX3" fmla="*/ 76581 w 448056"/>
              <a:gd name="connsiteY3" fmla="*/ 162603 h 362628"/>
              <a:gd name="connsiteX4" fmla="*/ 124206 w 448056"/>
              <a:gd name="connsiteY4" fmla="*/ 105453 h 362628"/>
              <a:gd name="connsiteX5" fmla="*/ 162306 w 448056"/>
              <a:gd name="connsiteY5" fmla="*/ 67353 h 362628"/>
              <a:gd name="connsiteX6" fmla="*/ 200406 w 448056"/>
              <a:gd name="connsiteY6" fmla="*/ 48303 h 362628"/>
              <a:gd name="connsiteX7" fmla="*/ 228981 w 448056"/>
              <a:gd name="connsiteY7" fmla="*/ 29253 h 362628"/>
              <a:gd name="connsiteX8" fmla="*/ 257556 w 448056"/>
              <a:gd name="connsiteY8" fmla="*/ 19728 h 362628"/>
              <a:gd name="connsiteX9" fmla="*/ 448056 w 448056"/>
              <a:gd name="connsiteY9" fmla="*/ 678 h 3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8056" h="362628">
                <a:moveTo>
                  <a:pt x="9906" y="362628"/>
                </a:moveTo>
                <a:cubicBezTo>
                  <a:pt x="6731" y="346753"/>
                  <a:pt x="-1909" y="331030"/>
                  <a:pt x="381" y="315003"/>
                </a:cubicBezTo>
                <a:cubicBezTo>
                  <a:pt x="2437" y="300612"/>
                  <a:pt x="30104" y="216241"/>
                  <a:pt x="48006" y="191178"/>
                </a:cubicBezTo>
                <a:cubicBezTo>
                  <a:pt x="55836" y="180217"/>
                  <a:pt x="67056" y="172128"/>
                  <a:pt x="76581" y="162603"/>
                </a:cubicBezTo>
                <a:cubicBezTo>
                  <a:pt x="92842" y="113819"/>
                  <a:pt x="75360" y="148193"/>
                  <a:pt x="124206" y="105453"/>
                </a:cubicBezTo>
                <a:cubicBezTo>
                  <a:pt x="137723" y="93626"/>
                  <a:pt x="147938" y="78129"/>
                  <a:pt x="162306" y="67353"/>
                </a:cubicBezTo>
                <a:cubicBezTo>
                  <a:pt x="173665" y="58834"/>
                  <a:pt x="188078" y="55348"/>
                  <a:pt x="200406" y="48303"/>
                </a:cubicBezTo>
                <a:cubicBezTo>
                  <a:pt x="210345" y="42623"/>
                  <a:pt x="218742" y="34373"/>
                  <a:pt x="228981" y="29253"/>
                </a:cubicBezTo>
                <a:cubicBezTo>
                  <a:pt x="237961" y="24763"/>
                  <a:pt x="247773" y="21986"/>
                  <a:pt x="257556" y="19728"/>
                </a:cubicBezTo>
                <a:cubicBezTo>
                  <a:pt x="367088" y="-5549"/>
                  <a:pt x="336951" y="678"/>
                  <a:pt x="448056" y="678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5F9B78-7E42-44F5-B181-888C555AEE2B}"/>
              </a:ext>
            </a:extLst>
          </p:cNvPr>
          <p:cNvSpPr/>
          <p:nvPr/>
        </p:nvSpPr>
        <p:spPr>
          <a:xfrm>
            <a:off x="2547813" y="2931766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4F00EB6-A7D4-49E1-9E2F-16CA57BDBEB9}"/>
              </a:ext>
            </a:extLst>
          </p:cNvPr>
          <p:cNvSpPr/>
          <p:nvPr/>
        </p:nvSpPr>
        <p:spPr>
          <a:xfrm>
            <a:off x="1898354" y="2931766"/>
            <a:ext cx="627415" cy="756765"/>
          </a:xfrm>
          <a:custGeom>
            <a:avLst/>
            <a:gdLst>
              <a:gd name="connsiteX0" fmla="*/ 9906 w 448056"/>
              <a:gd name="connsiteY0" fmla="*/ 362628 h 362628"/>
              <a:gd name="connsiteX1" fmla="*/ 381 w 448056"/>
              <a:gd name="connsiteY1" fmla="*/ 315003 h 362628"/>
              <a:gd name="connsiteX2" fmla="*/ 48006 w 448056"/>
              <a:gd name="connsiteY2" fmla="*/ 191178 h 362628"/>
              <a:gd name="connsiteX3" fmla="*/ 76581 w 448056"/>
              <a:gd name="connsiteY3" fmla="*/ 162603 h 362628"/>
              <a:gd name="connsiteX4" fmla="*/ 124206 w 448056"/>
              <a:gd name="connsiteY4" fmla="*/ 105453 h 362628"/>
              <a:gd name="connsiteX5" fmla="*/ 162306 w 448056"/>
              <a:gd name="connsiteY5" fmla="*/ 67353 h 362628"/>
              <a:gd name="connsiteX6" fmla="*/ 200406 w 448056"/>
              <a:gd name="connsiteY6" fmla="*/ 48303 h 362628"/>
              <a:gd name="connsiteX7" fmla="*/ 228981 w 448056"/>
              <a:gd name="connsiteY7" fmla="*/ 29253 h 362628"/>
              <a:gd name="connsiteX8" fmla="*/ 257556 w 448056"/>
              <a:gd name="connsiteY8" fmla="*/ 19728 h 362628"/>
              <a:gd name="connsiteX9" fmla="*/ 448056 w 448056"/>
              <a:gd name="connsiteY9" fmla="*/ 678 h 3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8056" h="362628">
                <a:moveTo>
                  <a:pt x="9906" y="362628"/>
                </a:moveTo>
                <a:cubicBezTo>
                  <a:pt x="6731" y="346753"/>
                  <a:pt x="-1909" y="331030"/>
                  <a:pt x="381" y="315003"/>
                </a:cubicBezTo>
                <a:cubicBezTo>
                  <a:pt x="2437" y="300612"/>
                  <a:pt x="30104" y="216241"/>
                  <a:pt x="48006" y="191178"/>
                </a:cubicBezTo>
                <a:cubicBezTo>
                  <a:pt x="55836" y="180217"/>
                  <a:pt x="67056" y="172128"/>
                  <a:pt x="76581" y="162603"/>
                </a:cubicBezTo>
                <a:cubicBezTo>
                  <a:pt x="92842" y="113819"/>
                  <a:pt x="75360" y="148193"/>
                  <a:pt x="124206" y="105453"/>
                </a:cubicBezTo>
                <a:cubicBezTo>
                  <a:pt x="137723" y="93626"/>
                  <a:pt x="147938" y="78129"/>
                  <a:pt x="162306" y="67353"/>
                </a:cubicBezTo>
                <a:cubicBezTo>
                  <a:pt x="173665" y="58834"/>
                  <a:pt x="188078" y="55348"/>
                  <a:pt x="200406" y="48303"/>
                </a:cubicBezTo>
                <a:cubicBezTo>
                  <a:pt x="210345" y="42623"/>
                  <a:pt x="218742" y="34373"/>
                  <a:pt x="228981" y="29253"/>
                </a:cubicBezTo>
                <a:cubicBezTo>
                  <a:pt x="237961" y="24763"/>
                  <a:pt x="247773" y="21986"/>
                  <a:pt x="257556" y="19728"/>
                </a:cubicBezTo>
                <a:cubicBezTo>
                  <a:pt x="367088" y="-5549"/>
                  <a:pt x="336951" y="678"/>
                  <a:pt x="448056" y="678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6F6DBD3-6F75-4CEC-9DC4-E1E2012CA75A}"/>
              </a:ext>
            </a:extLst>
          </p:cNvPr>
          <p:cNvSpPr/>
          <p:nvPr/>
        </p:nvSpPr>
        <p:spPr>
          <a:xfrm>
            <a:off x="3396206" y="2115432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F48AEA2-43A1-443B-9486-0A364AB188A3}"/>
              </a:ext>
            </a:extLst>
          </p:cNvPr>
          <p:cNvSpPr/>
          <p:nvPr/>
        </p:nvSpPr>
        <p:spPr>
          <a:xfrm>
            <a:off x="2634701" y="2169586"/>
            <a:ext cx="719894" cy="756765"/>
          </a:xfrm>
          <a:custGeom>
            <a:avLst/>
            <a:gdLst>
              <a:gd name="connsiteX0" fmla="*/ 9906 w 448056"/>
              <a:gd name="connsiteY0" fmla="*/ 362628 h 362628"/>
              <a:gd name="connsiteX1" fmla="*/ 381 w 448056"/>
              <a:gd name="connsiteY1" fmla="*/ 315003 h 362628"/>
              <a:gd name="connsiteX2" fmla="*/ 48006 w 448056"/>
              <a:gd name="connsiteY2" fmla="*/ 191178 h 362628"/>
              <a:gd name="connsiteX3" fmla="*/ 76581 w 448056"/>
              <a:gd name="connsiteY3" fmla="*/ 162603 h 362628"/>
              <a:gd name="connsiteX4" fmla="*/ 124206 w 448056"/>
              <a:gd name="connsiteY4" fmla="*/ 105453 h 362628"/>
              <a:gd name="connsiteX5" fmla="*/ 162306 w 448056"/>
              <a:gd name="connsiteY5" fmla="*/ 67353 h 362628"/>
              <a:gd name="connsiteX6" fmla="*/ 200406 w 448056"/>
              <a:gd name="connsiteY6" fmla="*/ 48303 h 362628"/>
              <a:gd name="connsiteX7" fmla="*/ 228981 w 448056"/>
              <a:gd name="connsiteY7" fmla="*/ 29253 h 362628"/>
              <a:gd name="connsiteX8" fmla="*/ 257556 w 448056"/>
              <a:gd name="connsiteY8" fmla="*/ 19728 h 362628"/>
              <a:gd name="connsiteX9" fmla="*/ 448056 w 448056"/>
              <a:gd name="connsiteY9" fmla="*/ 678 h 3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8056" h="362628">
                <a:moveTo>
                  <a:pt x="9906" y="362628"/>
                </a:moveTo>
                <a:cubicBezTo>
                  <a:pt x="6731" y="346753"/>
                  <a:pt x="-1909" y="331030"/>
                  <a:pt x="381" y="315003"/>
                </a:cubicBezTo>
                <a:cubicBezTo>
                  <a:pt x="2437" y="300612"/>
                  <a:pt x="30104" y="216241"/>
                  <a:pt x="48006" y="191178"/>
                </a:cubicBezTo>
                <a:cubicBezTo>
                  <a:pt x="55836" y="180217"/>
                  <a:pt x="67056" y="172128"/>
                  <a:pt x="76581" y="162603"/>
                </a:cubicBezTo>
                <a:cubicBezTo>
                  <a:pt x="92842" y="113819"/>
                  <a:pt x="75360" y="148193"/>
                  <a:pt x="124206" y="105453"/>
                </a:cubicBezTo>
                <a:cubicBezTo>
                  <a:pt x="137723" y="93626"/>
                  <a:pt x="147938" y="78129"/>
                  <a:pt x="162306" y="67353"/>
                </a:cubicBezTo>
                <a:cubicBezTo>
                  <a:pt x="173665" y="58834"/>
                  <a:pt x="188078" y="55348"/>
                  <a:pt x="200406" y="48303"/>
                </a:cubicBezTo>
                <a:cubicBezTo>
                  <a:pt x="210345" y="42623"/>
                  <a:pt x="218742" y="34373"/>
                  <a:pt x="228981" y="29253"/>
                </a:cubicBezTo>
                <a:cubicBezTo>
                  <a:pt x="237961" y="24763"/>
                  <a:pt x="247773" y="21986"/>
                  <a:pt x="257556" y="19728"/>
                </a:cubicBezTo>
                <a:cubicBezTo>
                  <a:pt x="367088" y="-5549"/>
                  <a:pt x="336951" y="678"/>
                  <a:pt x="448056" y="678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Shape 1">
            <a:extLst>
              <a:ext uri="{FF2B5EF4-FFF2-40B4-BE49-F238E27FC236}">
                <a16:creationId xmlns:a16="http://schemas.microsoft.com/office/drawing/2014/main" id="{14FD2E77-3475-49FD-8723-15B73E4646DB}"/>
              </a:ext>
            </a:extLst>
          </p:cNvPr>
          <p:cNvSpPr txBox="1"/>
          <p:nvPr/>
        </p:nvSpPr>
        <p:spPr>
          <a:xfrm>
            <a:off x="143297" y="149016"/>
            <a:ext cx="8818920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latin typeface="URWBookmanL-Ligh"/>
              </a:rPr>
              <a:t>Startup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9C8DF75-81F5-4695-8D19-4255D3C4B8EE}"/>
              </a:ext>
            </a:extLst>
          </p:cNvPr>
          <p:cNvSpPr/>
          <p:nvPr/>
        </p:nvSpPr>
        <p:spPr>
          <a:xfrm>
            <a:off x="4552757" y="1944424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B789B3-9118-4EE5-9A4B-58DAD5CD54C0}"/>
              </a:ext>
            </a:extLst>
          </p:cNvPr>
          <p:cNvSpPr/>
          <p:nvPr/>
        </p:nvSpPr>
        <p:spPr>
          <a:xfrm>
            <a:off x="3531645" y="1671352"/>
            <a:ext cx="1029639" cy="457200"/>
          </a:xfrm>
          <a:custGeom>
            <a:avLst/>
            <a:gdLst>
              <a:gd name="connsiteX0" fmla="*/ 0 w 1029639"/>
              <a:gd name="connsiteY0" fmla="*/ 457200 h 457200"/>
              <a:gd name="connsiteX1" fmla="*/ 9525 w 1029639"/>
              <a:gd name="connsiteY1" fmla="*/ 409575 h 457200"/>
              <a:gd name="connsiteX2" fmla="*/ 76200 w 1029639"/>
              <a:gd name="connsiteY2" fmla="*/ 314325 h 457200"/>
              <a:gd name="connsiteX3" fmla="*/ 142875 w 1029639"/>
              <a:gd name="connsiteY3" fmla="*/ 200025 h 457200"/>
              <a:gd name="connsiteX4" fmla="*/ 219075 w 1029639"/>
              <a:gd name="connsiteY4" fmla="*/ 114300 h 457200"/>
              <a:gd name="connsiteX5" fmla="*/ 266700 w 1029639"/>
              <a:gd name="connsiteY5" fmla="*/ 85725 h 457200"/>
              <a:gd name="connsiteX6" fmla="*/ 409575 w 1029639"/>
              <a:gd name="connsiteY6" fmla="*/ 28575 h 457200"/>
              <a:gd name="connsiteX7" fmla="*/ 485775 w 1029639"/>
              <a:gd name="connsiteY7" fmla="*/ 19050 h 457200"/>
              <a:gd name="connsiteX8" fmla="*/ 571500 w 1029639"/>
              <a:gd name="connsiteY8" fmla="*/ 0 h 457200"/>
              <a:gd name="connsiteX9" fmla="*/ 762000 w 1029639"/>
              <a:gd name="connsiteY9" fmla="*/ 19050 h 457200"/>
              <a:gd name="connsiteX10" fmla="*/ 914400 w 1029639"/>
              <a:gd name="connsiteY10" fmla="*/ 85725 h 457200"/>
              <a:gd name="connsiteX11" fmla="*/ 981075 w 1029639"/>
              <a:gd name="connsiteY11" fmla="*/ 152400 h 457200"/>
              <a:gd name="connsiteX12" fmla="*/ 1000125 w 1029639"/>
              <a:gd name="connsiteY12" fmla="*/ 190500 h 457200"/>
              <a:gd name="connsiteX13" fmla="*/ 1028700 w 1029639"/>
              <a:gd name="connsiteY13" fmla="*/ 257175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29639" h="457200">
                <a:moveTo>
                  <a:pt x="0" y="457200"/>
                </a:moveTo>
                <a:cubicBezTo>
                  <a:pt x="3175" y="441325"/>
                  <a:pt x="4405" y="424934"/>
                  <a:pt x="9525" y="409575"/>
                </a:cubicBezTo>
                <a:cubicBezTo>
                  <a:pt x="24179" y="365613"/>
                  <a:pt x="46530" y="353885"/>
                  <a:pt x="76200" y="314325"/>
                </a:cubicBezTo>
                <a:cubicBezTo>
                  <a:pt x="142881" y="225417"/>
                  <a:pt x="88464" y="290711"/>
                  <a:pt x="142875" y="200025"/>
                </a:cubicBezTo>
                <a:cubicBezTo>
                  <a:pt x="159146" y="172907"/>
                  <a:pt x="196675" y="132220"/>
                  <a:pt x="219075" y="114300"/>
                </a:cubicBezTo>
                <a:cubicBezTo>
                  <a:pt x="233531" y="102735"/>
                  <a:pt x="250447" y="94590"/>
                  <a:pt x="266700" y="85725"/>
                </a:cubicBezTo>
                <a:cubicBezTo>
                  <a:pt x="314790" y="59494"/>
                  <a:pt x="354556" y="41521"/>
                  <a:pt x="409575" y="28575"/>
                </a:cubicBezTo>
                <a:cubicBezTo>
                  <a:pt x="434492" y="22712"/>
                  <a:pt x="460567" y="23498"/>
                  <a:pt x="485775" y="19050"/>
                </a:cubicBezTo>
                <a:cubicBezTo>
                  <a:pt x="514602" y="13963"/>
                  <a:pt x="542925" y="6350"/>
                  <a:pt x="571500" y="0"/>
                </a:cubicBezTo>
                <a:cubicBezTo>
                  <a:pt x="635000" y="6350"/>
                  <a:pt x="699572" y="5808"/>
                  <a:pt x="762000" y="19050"/>
                </a:cubicBezTo>
                <a:cubicBezTo>
                  <a:pt x="777120" y="22257"/>
                  <a:pt x="879935" y="54707"/>
                  <a:pt x="914400" y="85725"/>
                </a:cubicBezTo>
                <a:cubicBezTo>
                  <a:pt x="937762" y="106751"/>
                  <a:pt x="967019" y="124287"/>
                  <a:pt x="981075" y="152400"/>
                </a:cubicBezTo>
                <a:cubicBezTo>
                  <a:pt x="987425" y="165100"/>
                  <a:pt x="991872" y="178946"/>
                  <a:pt x="1000125" y="190500"/>
                </a:cubicBezTo>
                <a:cubicBezTo>
                  <a:pt x="1037680" y="243077"/>
                  <a:pt x="1028700" y="191442"/>
                  <a:pt x="1028700" y="25717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TextShape 1">
            <a:extLst>
              <a:ext uri="{FF2B5EF4-FFF2-40B4-BE49-F238E27FC236}">
                <a16:creationId xmlns:a16="http://schemas.microsoft.com/office/drawing/2014/main" id="{FB2B1F42-B69D-4269-907D-A50FDA96BBBE}"/>
              </a:ext>
            </a:extLst>
          </p:cNvPr>
          <p:cNvSpPr txBox="1"/>
          <p:nvPr/>
        </p:nvSpPr>
        <p:spPr>
          <a:xfrm>
            <a:off x="4127353" y="2247981"/>
            <a:ext cx="1936230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URWBookmanL-Ligh"/>
              </a:rPr>
              <a:t>Exponent</a:t>
            </a:r>
            <a:r>
              <a:rPr lang="en-US" sz="2800" spc="-1" dirty="0">
                <a:latin typeface="URWBookmanL-Ligh"/>
              </a:rPr>
              <a:t>ial </a:t>
            </a:r>
          </a:p>
          <a:p>
            <a:pPr algn="ctr">
              <a:lnSpc>
                <a:spcPct val="100000"/>
              </a:lnSpc>
            </a:pPr>
            <a:r>
              <a:rPr lang="en-US" sz="2800" spc="-1" dirty="0">
                <a:latin typeface="URWBookmanL-Ligh"/>
              </a:rPr>
              <a:t>increase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ustomShape 2">
            <a:extLst>
              <a:ext uri="{FF2B5EF4-FFF2-40B4-BE49-F238E27FC236}">
                <a16:creationId xmlns:a16="http://schemas.microsoft.com/office/drawing/2014/main" id="{48AD2FBF-83D1-4CBA-8EF1-74B0BB059117}"/>
              </a:ext>
            </a:extLst>
          </p:cNvPr>
          <p:cNvSpPr/>
          <p:nvPr/>
        </p:nvSpPr>
        <p:spPr>
          <a:xfrm>
            <a:off x="5307632" y="972240"/>
            <a:ext cx="3988585" cy="21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When to stop?</a:t>
            </a:r>
            <a:endParaRPr lang="en-IN" sz="6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45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10" grpId="0" animBg="1"/>
      <p:bldP spid="39" grpId="0" animBg="1"/>
      <p:bldP spid="40" grpId="0" animBg="1"/>
      <p:bldP spid="41" grpId="0" animBg="1"/>
      <p:bldP spid="42" grpId="0" animBg="1"/>
      <p:bldP spid="47" grpId="0" animBg="1"/>
      <p:bldP spid="12" grpId="0" animBg="1"/>
      <p:bldP spid="66" grpId="0"/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75F881-995F-4214-900E-282BF7B00C18}"/>
              </a:ext>
            </a:extLst>
          </p:cNvPr>
          <p:cNvCxnSpPr>
            <a:cxnSpLocks/>
          </p:cNvCxnSpPr>
          <p:nvPr/>
        </p:nvCxnSpPr>
        <p:spPr>
          <a:xfrm flipV="1">
            <a:off x="1154657" y="2060633"/>
            <a:ext cx="2417672" cy="25399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E4FB18-5913-4526-A358-B066F00066BB}"/>
              </a:ext>
            </a:extLst>
          </p:cNvPr>
          <p:cNvCxnSpPr>
            <a:cxnSpLocks/>
          </p:cNvCxnSpPr>
          <p:nvPr/>
        </p:nvCxnSpPr>
        <p:spPr>
          <a:xfrm flipH="1">
            <a:off x="3550285" y="1543050"/>
            <a:ext cx="16474" cy="311788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AC6D1E-2430-4460-83D2-BD0003D28A6D}"/>
              </a:ext>
            </a:extLst>
          </p:cNvPr>
          <p:cNvCxnSpPr>
            <a:cxnSpLocks/>
          </p:cNvCxnSpPr>
          <p:nvPr/>
        </p:nvCxnSpPr>
        <p:spPr>
          <a:xfrm flipV="1">
            <a:off x="1143000" y="648055"/>
            <a:ext cx="22925" cy="39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20B75E-B54C-40E8-9691-A0BE17030F05}"/>
              </a:ext>
            </a:extLst>
          </p:cNvPr>
          <p:cNvCxnSpPr/>
          <p:nvPr/>
        </p:nvCxnSpPr>
        <p:spPr>
          <a:xfrm>
            <a:off x="1152144" y="4635516"/>
            <a:ext cx="66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624220-F92F-4CCB-BC3C-F1DE5784C714}"/>
              </a:ext>
            </a:extLst>
          </p:cNvPr>
          <p:cNvCxnSpPr>
            <a:cxnSpLocks/>
          </p:cNvCxnSpPr>
          <p:nvPr/>
        </p:nvCxnSpPr>
        <p:spPr>
          <a:xfrm>
            <a:off x="1165925" y="2035217"/>
            <a:ext cx="635496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090FBC6-7CFD-49F0-B504-73516564D505}"/>
              </a:ext>
            </a:extLst>
          </p:cNvPr>
          <p:cNvSpPr txBox="1"/>
          <p:nvPr/>
        </p:nvSpPr>
        <p:spPr>
          <a:xfrm>
            <a:off x="346553" y="336558"/>
            <a:ext cx="715260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rate</a:t>
            </a:r>
            <a:endParaRPr lang="en-SG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5FF913-0C98-4978-920E-2D4AE9CED0DD}"/>
              </a:ext>
            </a:extLst>
          </p:cNvPr>
          <p:cNvSpPr txBox="1"/>
          <p:nvPr/>
        </p:nvSpPr>
        <p:spPr>
          <a:xfrm>
            <a:off x="7409697" y="3804519"/>
            <a:ext cx="1159292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pkts in </a:t>
            </a:r>
          </a:p>
          <a:p>
            <a:r>
              <a:rPr lang="en-US" sz="2400" dirty="0"/>
              <a:t>flight</a:t>
            </a:r>
            <a:endParaRPr lang="en-SG" sz="24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53FBE3-9FEE-4ECE-BF07-CCCE1795B7A8}"/>
              </a:ext>
            </a:extLst>
          </p:cNvPr>
          <p:cNvCxnSpPr>
            <a:cxnSpLocks/>
          </p:cNvCxnSpPr>
          <p:nvPr/>
        </p:nvCxnSpPr>
        <p:spPr>
          <a:xfrm>
            <a:off x="3566759" y="2041573"/>
            <a:ext cx="3834003" cy="127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01B137-363C-41E3-BB48-F843166E8286}"/>
              </a:ext>
            </a:extLst>
          </p:cNvPr>
          <p:cNvSpPr txBox="1"/>
          <p:nvPr/>
        </p:nvSpPr>
        <p:spPr>
          <a:xfrm>
            <a:off x="3155425" y="4646347"/>
            <a:ext cx="817853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BDP</a:t>
            </a:r>
            <a:endParaRPr lang="en-SG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80F616-3392-4E3E-9DAE-65687CC7C2DE}"/>
              </a:ext>
            </a:extLst>
          </p:cNvPr>
          <p:cNvSpPr txBox="1"/>
          <p:nvPr/>
        </p:nvSpPr>
        <p:spPr>
          <a:xfrm>
            <a:off x="235795" y="1739271"/>
            <a:ext cx="971741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BtlBw</a:t>
            </a:r>
            <a:endParaRPr lang="en-SG" sz="2400" dirty="0"/>
          </a:p>
        </p:txBody>
      </p:sp>
      <p:sp>
        <p:nvSpPr>
          <p:cNvPr id="43" name="TextShape 1">
            <a:extLst>
              <a:ext uri="{FF2B5EF4-FFF2-40B4-BE49-F238E27FC236}">
                <a16:creationId xmlns:a16="http://schemas.microsoft.com/office/drawing/2014/main" id="{14FD2E77-3475-49FD-8723-15B73E4646DB}"/>
              </a:ext>
            </a:extLst>
          </p:cNvPr>
          <p:cNvSpPr txBox="1"/>
          <p:nvPr/>
        </p:nvSpPr>
        <p:spPr>
          <a:xfrm>
            <a:off x="143297" y="149016"/>
            <a:ext cx="8818920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latin typeface="URWBookmanL-Ligh"/>
              </a:rPr>
              <a:t>Drain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9C8DF75-81F5-4695-8D19-4255D3C4B8EE}"/>
              </a:ext>
            </a:extLst>
          </p:cNvPr>
          <p:cNvSpPr/>
          <p:nvPr/>
        </p:nvSpPr>
        <p:spPr>
          <a:xfrm>
            <a:off x="6109097" y="1941302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58EDFD-D734-4498-83D4-486A0DB1C232}"/>
              </a:ext>
            </a:extLst>
          </p:cNvPr>
          <p:cNvSpPr/>
          <p:nvPr/>
        </p:nvSpPr>
        <p:spPr>
          <a:xfrm>
            <a:off x="4932035" y="1941302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DE6C218-7381-49A6-A779-77107289AF5F}"/>
              </a:ext>
            </a:extLst>
          </p:cNvPr>
          <p:cNvSpPr/>
          <p:nvPr/>
        </p:nvSpPr>
        <p:spPr>
          <a:xfrm>
            <a:off x="5054420" y="1628776"/>
            <a:ext cx="1079680" cy="333374"/>
          </a:xfrm>
          <a:custGeom>
            <a:avLst/>
            <a:gdLst>
              <a:gd name="connsiteX0" fmla="*/ 1171575 w 1171575"/>
              <a:gd name="connsiteY0" fmla="*/ 285750 h 285750"/>
              <a:gd name="connsiteX1" fmla="*/ 1162050 w 1171575"/>
              <a:gd name="connsiteY1" fmla="*/ 171450 h 285750"/>
              <a:gd name="connsiteX2" fmla="*/ 1133475 w 1171575"/>
              <a:gd name="connsiteY2" fmla="*/ 142875 h 285750"/>
              <a:gd name="connsiteX3" fmla="*/ 1076325 w 1171575"/>
              <a:gd name="connsiteY3" fmla="*/ 95250 h 285750"/>
              <a:gd name="connsiteX4" fmla="*/ 1038225 w 1171575"/>
              <a:gd name="connsiteY4" fmla="*/ 66675 h 285750"/>
              <a:gd name="connsiteX5" fmla="*/ 990600 w 1171575"/>
              <a:gd name="connsiteY5" fmla="*/ 47625 h 285750"/>
              <a:gd name="connsiteX6" fmla="*/ 742950 w 1171575"/>
              <a:gd name="connsiteY6" fmla="*/ 0 h 285750"/>
              <a:gd name="connsiteX7" fmla="*/ 247650 w 1171575"/>
              <a:gd name="connsiteY7" fmla="*/ 19050 h 285750"/>
              <a:gd name="connsiteX8" fmla="*/ 123825 w 1171575"/>
              <a:gd name="connsiteY8" fmla="*/ 95250 h 285750"/>
              <a:gd name="connsiteX9" fmla="*/ 85725 w 1171575"/>
              <a:gd name="connsiteY9" fmla="*/ 123825 h 285750"/>
              <a:gd name="connsiteX10" fmla="*/ 57150 w 1171575"/>
              <a:gd name="connsiteY10" fmla="*/ 152400 h 285750"/>
              <a:gd name="connsiteX11" fmla="*/ 28575 w 1171575"/>
              <a:gd name="connsiteY11" fmla="*/ 200025 h 285750"/>
              <a:gd name="connsiteX12" fmla="*/ 0 w 1171575"/>
              <a:gd name="connsiteY12" fmla="*/ 2286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285750">
                <a:moveTo>
                  <a:pt x="1171575" y="285750"/>
                </a:moveTo>
                <a:cubicBezTo>
                  <a:pt x="1168400" y="247650"/>
                  <a:pt x="1171901" y="208391"/>
                  <a:pt x="1162050" y="171450"/>
                </a:cubicBezTo>
                <a:cubicBezTo>
                  <a:pt x="1158579" y="158434"/>
                  <a:pt x="1143543" y="151824"/>
                  <a:pt x="1133475" y="142875"/>
                </a:cubicBezTo>
                <a:cubicBezTo>
                  <a:pt x="1114941" y="126400"/>
                  <a:pt x="1095689" y="110741"/>
                  <a:pt x="1076325" y="95250"/>
                </a:cubicBezTo>
                <a:cubicBezTo>
                  <a:pt x="1063929" y="85333"/>
                  <a:pt x="1052102" y="74385"/>
                  <a:pt x="1038225" y="66675"/>
                </a:cubicBezTo>
                <a:cubicBezTo>
                  <a:pt x="1023279" y="58372"/>
                  <a:pt x="1007187" y="51772"/>
                  <a:pt x="990600" y="47625"/>
                </a:cubicBezTo>
                <a:cubicBezTo>
                  <a:pt x="862425" y="15581"/>
                  <a:pt x="843424" y="14353"/>
                  <a:pt x="742950" y="0"/>
                </a:cubicBezTo>
                <a:cubicBezTo>
                  <a:pt x="577850" y="6350"/>
                  <a:pt x="411514" y="-2094"/>
                  <a:pt x="247650" y="19050"/>
                </a:cubicBezTo>
                <a:cubicBezTo>
                  <a:pt x="242761" y="19681"/>
                  <a:pt x="152236" y="74957"/>
                  <a:pt x="123825" y="95250"/>
                </a:cubicBezTo>
                <a:cubicBezTo>
                  <a:pt x="110907" y="104477"/>
                  <a:pt x="97778" y="113494"/>
                  <a:pt x="85725" y="123825"/>
                </a:cubicBezTo>
                <a:cubicBezTo>
                  <a:pt x="75498" y="132591"/>
                  <a:pt x="65232" y="141624"/>
                  <a:pt x="57150" y="152400"/>
                </a:cubicBezTo>
                <a:cubicBezTo>
                  <a:pt x="46042" y="167211"/>
                  <a:pt x="39683" y="185214"/>
                  <a:pt x="28575" y="200025"/>
                </a:cubicBezTo>
                <a:cubicBezTo>
                  <a:pt x="20493" y="210801"/>
                  <a:pt x="0" y="228600"/>
                  <a:pt x="0" y="22860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0D3E61-A2BA-465C-98F0-09BB2196C067}"/>
              </a:ext>
            </a:extLst>
          </p:cNvPr>
          <p:cNvSpPr/>
          <p:nvPr/>
        </p:nvSpPr>
        <p:spPr>
          <a:xfrm>
            <a:off x="4178554" y="1970103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11B72F-6186-4393-84FA-248D91789102}"/>
              </a:ext>
            </a:extLst>
          </p:cNvPr>
          <p:cNvSpPr/>
          <p:nvPr/>
        </p:nvSpPr>
        <p:spPr>
          <a:xfrm>
            <a:off x="3762755" y="1970103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FA62DB9-0AE6-462D-8260-EFB2DDD52895}"/>
              </a:ext>
            </a:extLst>
          </p:cNvPr>
          <p:cNvSpPr/>
          <p:nvPr/>
        </p:nvSpPr>
        <p:spPr>
          <a:xfrm>
            <a:off x="4295775" y="1781175"/>
            <a:ext cx="657225" cy="152400"/>
          </a:xfrm>
          <a:custGeom>
            <a:avLst/>
            <a:gdLst>
              <a:gd name="connsiteX0" fmla="*/ 657225 w 657225"/>
              <a:gd name="connsiteY0" fmla="*/ 133350 h 152400"/>
              <a:gd name="connsiteX1" fmla="*/ 581025 w 657225"/>
              <a:gd name="connsiteY1" fmla="*/ 57150 h 152400"/>
              <a:gd name="connsiteX2" fmla="*/ 523875 w 657225"/>
              <a:gd name="connsiteY2" fmla="*/ 9525 h 152400"/>
              <a:gd name="connsiteX3" fmla="*/ 438150 w 657225"/>
              <a:gd name="connsiteY3" fmla="*/ 0 h 152400"/>
              <a:gd name="connsiteX4" fmla="*/ 171450 w 657225"/>
              <a:gd name="connsiteY4" fmla="*/ 9525 h 152400"/>
              <a:gd name="connsiteX5" fmla="*/ 133350 w 657225"/>
              <a:gd name="connsiteY5" fmla="*/ 28575 h 152400"/>
              <a:gd name="connsiteX6" fmla="*/ 47625 w 657225"/>
              <a:gd name="connsiteY6" fmla="*/ 76200 h 152400"/>
              <a:gd name="connsiteX7" fmla="*/ 0 w 657225"/>
              <a:gd name="connsiteY7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7225" h="152400">
                <a:moveTo>
                  <a:pt x="657225" y="133350"/>
                </a:moveTo>
                <a:cubicBezTo>
                  <a:pt x="590221" y="49595"/>
                  <a:pt x="650215" y="116456"/>
                  <a:pt x="581025" y="57150"/>
                </a:cubicBezTo>
                <a:cubicBezTo>
                  <a:pt x="567853" y="45860"/>
                  <a:pt x="543688" y="14478"/>
                  <a:pt x="523875" y="9525"/>
                </a:cubicBezTo>
                <a:cubicBezTo>
                  <a:pt x="495983" y="2552"/>
                  <a:pt x="466725" y="3175"/>
                  <a:pt x="438150" y="0"/>
                </a:cubicBezTo>
                <a:cubicBezTo>
                  <a:pt x="349250" y="3175"/>
                  <a:pt x="260018" y="1222"/>
                  <a:pt x="171450" y="9525"/>
                </a:cubicBezTo>
                <a:cubicBezTo>
                  <a:pt x="157313" y="10850"/>
                  <a:pt x="145762" y="21679"/>
                  <a:pt x="133350" y="28575"/>
                </a:cubicBezTo>
                <a:cubicBezTo>
                  <a:pt x="25709" y="88376"/>
                  <a:pt x="138976" y="30525"/>
                  <a:pt x="47625" y="76200"/>
                </a:cubicBezTo>
                <a:cubicBezTo>
                  <a:pt x="5587" y="139257"/>
                  <a:pt x="19764" y="112872"/>
                  <a:pt x="0" y="15240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1129F4-3D3B-4658-80D7-1C9725E7B50C}"/>
              </a:ext>
            </a:extLst>
          </p:cNvPr>
          <p:cNvSpPr/>
          <p:nvPr/>
        </p:nvSpPr>
        <p:spPr>
          <a:xfrm>
            <a:off x="3886200" y="1857375"/>
            <a:ext cx="334117" cy="104775"/>
          </a:xfrm>
          <a:custGeom>
            <a:avLst/>
            <a:gdLst>
              <a:gd name="connsiteX0" fmla="*/ 333375 w 334117"/>
              <a:gd name="connsiteY0" fmla="*/ 95250 h 104775"/>
              <a:gd name="connsiteX1" fmla="*/ 323850 w 334117"/>
              <a:gd name="connsiteY1" fmla="*/ 28575 h 104775"/>
              <a:gd name="connsiteX2" fmla="*/ 209550 w 334117"/>
              <a:gd name="connsiteY2" fmla="*/ 0 h 104775"/>
              <a:gd name="connsiteX3" fmla="*/ 66675 w 334117"/>
              <a:gd name="connsiteY3" fmla="*/ 9525 h 104775"/>
              <a:gd name="connsiteX4" fmla="*/ 19050 w 334117"/>
              <a:gd name="connsiteY4" fmla="*/ 66675 h 104775"/>
              <a:gd name="connsiteX5" fmla="*/ 0 w 334117"/>
              <a:gd name="connsiteY5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7" h="104775">
                <a:moveTo>
                  <a:pt x="333375" y="95250"/>
                </a:moveTo>
                <a:cubicBezTo>
                  <a:pt x="330200" y="73025"/>
                  <a:pt x="341645" y="42263"/>
                  <a:pt x="323850" y="28575"/>
                </a:cubicBezTo>
                <a:cubicBezTo>
                  <a:pt x="292722" y="4630"/>
                  <a:pt x="209550" y="0"/>
                  <a:pt x="209550" y="0"/>
                </a:cubicBezTo>
                <a:cubicBezTo>
                  <a:pt x="161925" y="3175"/>
                  <a:pt x="113269" y="-829"/>
                  <a:pt x="66675" y="9525"/>
                </a:cubicBezTo>
                <a:cubicBezTo>
                  <a:pt x="53780" y="12390"/>
                  <a:pt x="25367" y="55620"/>
                  <a:pt x="19050" y="66675"/>
                </a:cubicBezTo>
                <a:cubicBezTo>
                  <a:pt x="12005" y="79003"/>
                  <a:pt x="0" y="104775"/>
                  <a:pt x="0" y="10477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CustomShape 2">
            <a:extLst>
              <a:ext uri="{FF2B5EF4-FFF2-40B4-BE49-F238E27FC236}">
                <a16:creationId xmlns:a16="http://schemas.microsoft.com/office/drawing/2014/main" id="{AF1F1E7C-B5DB-4AC7-9CAA-380A5C661944}"/>
              </a:ext>
            </a:extLst>
          </p:cNvPr>
          <p:cNvSpPr/>
          <p:nvPr/>
        </p:nvSpPr>
        <p:spPr>
          <a:xfrm>
            <a:off x="5143963" y="2213952"/>
            <a:ext cx="2845380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How?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32" name="CustomShape 2">
            <a:extLst>
              <a:ext uri="{FF2B5EF4-FFF2-40B4-BE49-F238E27FC236}">
                <a16:creationId xmlns:a16="http://schemas.microsoft.com/office/drawing/2014/main" id="{00A859FD-90D3-485E-BBB5-8ADB341DB923}"/>
              </a:ext>
            </a:extLst>
          </p:cNvPr>
          <p:cNvSpPr/>
          <p:nvPr/>
        </p:nvSpPr>
        <p:spPr>
          <a:xfrm>
            <a:off x="3155425" y="3363256"/>
            <a:ext cx="3743213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Compute</a:t>
            </a:r>
            <a:endParaRPr lang="en-IN" sz="3600" b="0" strike="noStrike" spc="-1" dirty="0">
              <a:latin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E28BF0-0BCA-4B3F-BE12-E8B872BDD4C3}"/>
              </a:ext>
            </a:extLst>
          </p:cNvPr>
          <p:cNvCxnSpPr/>
          <p:nvPr/>
        </p:nvCxnSpPr>
        <p:spPr>
          <a:xfrm flipH="1">
            <a:off x="3657600" y="3837125"/>
            <a:ext cx="520954" cy="6326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1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4" grpId="0" animBg="1"/>
      <p:bldP spid="2" grpId="0" animBg="1"/>
      <p:bldP spid="27" grpId="0" animBg="1"/>
      <p:bldP spid="28" grpId="0" animBg="1"/>
      <p:bldP spid="3" grpId="0" animBg="1"/>
      <p:bldP spid="5" grpId="0" animBg="1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0" y="713428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Issues with window-based and </a:t>
            </a:r>
            <a:br>
              <a:rPr lang="en-US" sz="4000" dirty="0"/>
            </a:br>
            <a:r>
              <a:rPr lang="en-US" sz="4000" dirty="0"/>
              <a:t>loss-based CC</a:t>
            </a:r>
            <a:endParaRPr lang="en-SG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457380" y="1800826"/>
            <a:ext cx="8229240" cy="29829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Bursty traffic when ACKs come quickly or ACK aggregation happens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Under-utilization in lossy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Fill deep buffers → high delay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Flows can synchronize</a:t>
            </a:r>
          </a:p>
          <a:p>
            <a:pPr marL="114300" indent="0">
              <a:buNone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C9D52F-C435-4242-8668-2AB0AA6CEE79}"/>
              </a:ext>
            </a:extLst>
          </p:cNvPr>
          <p:cNvSpPr/>
          <p:nvPr/>
        </p:nvSpPr>
        <p:spPr>
          <a:xfrm>
            <a:off x="246888" y="3328416"/>
            <a:ext cx="6473952" cy="506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76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1238854" y="704851"/>
            <a:ext cx="6666291" cy="307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ct val="111111"/>
            </a:pPr>
            <a:r>
              <a:rPr lang="en-US" sz="6600" dirty="0">
                <a:latin typeface="Arial"/>
                <a:ea typeface="Arial"/>
                <a:cs typeface="Arial"/>
                <a:sym typeface="Arial"/>
              </a:rPr>
              <a:t>Can we just send at </a:t>
            </a:r>
            <a:r>
              <a:rPr lang="en-US" sz="6600" dirty="0"/>
              <a:t>BtlBw?</a:t>
            </a:r>
            <a:br>
              <a:rPr lang="en-SG" sz="6600" dirty="0"/>
            </a:br>
            <a:r>
              <a:rPr lang="en-US" sz="6600" dirty="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72BA0A25-FE76-42B3-8250-3CC2FD888647}"/>
              </a:ext>
            </a:extLst>
          </p:cNvPr>
          <p:cNvSpPr/>
          <p:nvPr/>
        </p:nvSpPr>
        <p:spPr>
          <a:xfrm>
            <a:off x="1895708" y="2832775"/>
            <a:ext cx="6851100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Why or Why Not?</a:t>
            </a:r>
            <a:endParaRPr lang="en-IN" sz="6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75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11700" y="1466249"/>
            <a:ext cx="8520600" cy="79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What if more bandwidth becomes available?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A555A6-8F2A-4258-83C5-77E0081D910E}"/>
              </a:ext>
            </a:extLst>
          </p:cNvPr>
          <p:cNvSpPr txBox="1"/>
          <p:nvPr/>
        </p:nvSpPr>
        <p:spPr>
          <a:xfrm>
            <a:off x="162540" y="404082"/>
            <a:ext cx="8818920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latin typeface="URWBookmanL-Ligh"/>
              </a:rPr>
              <a:t>PROBE_BW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B6F5CC-E7CC-478D-BB0D-8C15EFB94757}"/>
              </a:ext>
            </a:extLst>
          </p:cNvPr>
          <p:cNvGrpSpPr/>
          <p:nvPr/>
        </p:nvGrpSpPr>
        <p:grpSpPr>
          <a:xfrm>
            <a:off x="1714500" y="2886677"/>
            <a:ext cx="5562600" cy="400110"/>
            <a:chOff x="1714500" y="2886677"/>
            <a:chExt cx="5562600" cy="4001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6FF4E2-78BC-4070-970D-7741D69F75A6}"/>
                </a:ext>
              </a:extLst>
            </p:cNvPr>
            <p:cNvSpPr txBox="1"/>
            <p:nvPr/>
          </p:nvSpPr>
          <p:spPr>
            <a:xfrm>
              <a:off x="1714500" y="2886677"/>
              <a:ext cx="695325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1.25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4134CC-A1C7-4CA3-A5AA-5AFD96354842}"/>
                </a:ext>
              </a:extLst>
            </p:cNvPr>
            <p:cNvSpPr txBox="1"/>
            <p:nvPr/>
          </p:nvSpPr>
          <p:spPr>
            <a:xfrm>
              <a:off x="2409825" y="2886677"/>
              <a:ext cx="695325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0.75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B31891-4DAD-4234-81BA-3EA7E6D9A86A}"/>
                </a:ext>
              </a:extLst>
            </p:cNvPr>
            <p:cNvSpPr txBox="1"/>
            <p:nvPr/>
          </p:nvSpPr>
          <p:spPr>
            <a:xfrm>
              <a:off x="3105150" y="2886677"/>
              <a:ext cx="695325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1.00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8C755E-863A-4EBD-ABA0-9C642130E124}"/>
                </a:ext>
              </a:extLst>
            </p:cNvPr>
            <p:cNvSpPr txBox="1"/>
            <p:nvPr/>
          </p:nvSpPr>
          <p:spPr>
            <a:xfrm>
              <a:off x="3800475" y="2886677"/>
              <a:ext cx="695325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1.00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94D621-B403-4D01-925F-3B3C5FABBB33}"/>
                </a:ext>
              </a:extLst>
            </p:cNvPr>
            <p:cNvSpPr txBox="1"/>
            <p:nvPr/>
          </p:nvSpPr>
          <p:spPr>
            <a:xfrm>
              <a:off x="4495800" y="2886677"/>
              <a:ext cx="695325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1.00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F536CE-A71F-4C2C-AA71-2976928D78F9}"/>
                </a:ext>
              </a:extLst>
            </p:cNvPr>
            <p:cNvSpPr txBox="1"/>
            <p:nvPr/>
          </p:nvSpPr>
          <p:spPr>
            <a:xfrm>
              <a:off x="5191125" y="2886677"/>
              <a:ext cx="695325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1.00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8E5675-6ADB-46DA-AF31-7386322BEF48}"/>
                </a:ext>
              </a:extLst>
            </p:cNvPr>
            <p:cNvSpPr txBox="1"/>
            <p:nvPr/>
          </p:nvSpPr>
          <p:spPr>
            <a:xfrm>
              <a:off x="5886450" y="2886677"/>
              <a:ext cx="695325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1.00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15A902-61C9-4DE3-BF0C-AD93BA9033D2}"/>
                </a:ext>
              </a:extLst>
            </p:cNvPr>
            <p:cNvSpPr txBox="1"/>
            <p:nvPr/>
          </p:nvSpPr>
          <p:spPr>
            <a:xfrm>
              <a:off x="6581775" y="2886677"/>
              <a:ext cx="695325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1.00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BE375C-2862-4AA5-B50A-C65C9FCC3C66}"/>
              </a:ext>
            </a:extLst>
          </p:cNvPr>
          <p:cNvSpPr txBox="1"/>
          <p:nvPr/>
        </p:nvSpPr>
        <p:spPr>
          <a:xfrm>
            <a:off x="2906193" y="3474025"/>
            <a:ext cx="3874537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Periodic pattern</a:t>
            </a:r>
            <a:endParaRPr lang="en-SG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016E9E-BD97-4168-BAF3-9472FC395638}"/>
              </a:ext>
            </a:extLst>
          </p:cNvPr>
          <p:cNvSpPr txBox="1"/>
          <p:nvPr/>
        </p:nvSpPr>
        <p:spPr>
          <a:xfrm>
            <a:off x="1635918" y="2402473"/>
            <a:ext cx="852488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RTT</a:t>
            </a:r>
            <a:r>
              <a:rPr lang="en-US" sz="1600" baseline="-25000" dirty="0"/>
              <a:t>min</a:t>
            </a:r>
            <a:endParaRPr lang="en-SG" sz="1600" baseline="-25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E22113-6FCE-4555-B541-B6F08DFBB370}"/>
              </a:ext>
            </a:extLst>
          </p:cNvPr>
          <p:cNvCxnSpPr/>
          <p:nvPr/>
        </p:nvCxnSpPr>
        <p:spPr>
          <a:xfrm flipV="1">
            <a:off x="1714500" y="2324100"/>
            <a:ext cx="0" cy="485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3C455B-8D1F-4918-B312-2BA398B89D4A}"/>
              </a:ext>
            </a:extLst>
          </p:cNvPr>
          <p:cNvCxnSpPr/>
          <p:nvPr/>
        </p:nvCxnSpPr>
        <p:spPr>
          <a:xfrm flipV="1">
            <a:off x="2409825" y="2324099"/>
            <a:ext cx="0" cy="485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ustomShape 2">
            <a:extLst>
              <a:ext uri="{FF2B5EF4-FFF2-40B4-BE49-F238E27FC236}">
                <a16:creationId xmlns:a16="http://schemas.microsoft.com/office/drawing/2014/main" id="{898D8981-72C1-4542-B53D-4A8E4BC2E851}"/>
              </a:ext>
            </a:extLst>
          </p:cNvPr>
          <p:cNvSpPr/>
          <p:nvPr/>
        </p:nvSpPr>
        <p:spPr>
          <a:xfrm>
            <a:off x="57262" y="3950275"/>
            <a:ext cx="3743213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Probe for</a:t>
            </a:r>
          </a:p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0000"/>
                </a:solidFill>
                <a:latin typeface="URWBookmanL-Ligh"/>
              </a:rPr>
              <a:t>additional BW</a:t>
            </a:r>
            <a:endParaRPr lang="en-IN" sz="3600" b="0" strike="noStrike" spc="-1" dirty="0">
              <a:latin typeface="Arial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91EE29-FEAC-4AE9-8205-C5932933C688}"/>
              </a:ext>
            </a:extLst>
          </p:cNvPr>
          <p:cNvCxnSpPr>
            <a:cxnSpLocks/>
          </p:cNvCxnSpPr>
          <p:nvPr/>
        </p:nvCxnSpPr>
        <p:spPr>
          <a:xfrm flipV="1">
            <a:off x="1896395" y="3432437"/>
            <a:ext cx="165767" cy="586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stomShape 2">
            <a:extLst>
              <a:ext uri="{FF2B5EF4-FFF2-40B4-BE49-F238E27FC236}">
                <a16:creationId xmlns:a16="http://schemas.microsoft.com/office/drawing/2014/main" id="{A94150F5-46D6-4864-8306-3A35445881E0}"/>
              </a:ext>
            </a:extLst>
          </p:cNvPr>
          <p:cNvSpPr/>
          <p:nvPr/>
        </p:nvSpPr>
        <p:spPr>
          <a:xfrm>
            <a:off x="2804192" y="2024568"/>
            <a:ext cx="942975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??</a:t>
            </a:r>
            <a:endParaRPr lang="en-IN" sz="3600" b="0" strike="noStrike" spc="-1" dirty="0">
              <a:latin typeface="Arial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8FC587-CF5C-45D6-8BF4-4CD4571143DF}"/>
              </a:ext>
            </a:extLst>
          </p:cNvPr>
          <p:cNvCxnSpPr>
            <a:cxnSpLocks/>
          </p:cNvCxnSpPr>
          <p:nvPr/>
        </p:nvCxnSpPr>
        <p:spPr>
          <a:xfrm flipH="1">
            <a:off x="2804192" y="2439348"/>
            <a:ext cx="214579" cy="3705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6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6335-0584-4F0B-A6E5-0B8379D6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45609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Understanding BufferBloat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1D024-497E-424C-A24C-ABB204165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5FF3841-4CAB-4B82-BFAE-C0F301FA7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44" y="1539737"/>
            <a:ext cx="7611414" cy="270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18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6335-0584-4F0B-A6E5-0B8379D6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45609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Understanding BufferBloat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1D024-497E-424C-A24C-ABB204165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204CAB-EDA1-4552-82FE-D2ADCE7B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28" y="1792224"/>
            <a:ext cx="7811758" cy="24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95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dirty="0">
                <a:latin typeface="Arial"/>
                <a:ea typeface="Arial"/>
                <a:cs typeface="Arial"/>
                <a:sym typeface="Arial"/>
              </a:rPr>
              <a:t>How do we </a:t>
            </a:r>
            <a:br>
              <a:rPr lang="en-US" sz="60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6000" dirty="0">
                <a:latin typeface="Arial"/>
                <a:ea typeface="Arial"/>
                <a:cs typeface="Arial"/>
                <a:sym typeface="Arial"/>
              </a:rPr>
              <a:t>estimate RTT</a:t>
            </a:r>
            <a:r>
              <a:rPr lang="en-US" sz="6000" baseline="-25000" dirty="0"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-US" sz="6000" dirty="0"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29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75F881-995F-4214-900E-282BF7B00C18}"/>
              </a:ext>
            </a:extLst>
          </p:cNvPr>
          <p:cNvCxnSpPr>
            <a:cxnSpLocks/>
          </p:cNvCxnSpPr>
          <p:nvPr/>
        </p:nvCxnSpPr>
        <p:spPr>
          <a:xfrm flipV="1">
            <a:off x="1154657" y="2060633"/>
            <a:ext cx="2417672" cy="25399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E4FB18-5913-4526-A358-B066F00066BB}"/>
              </a:ext>
            </a:extLst>
          </p:cNvPr>
          <p:cNvCxnSpPr>
            <a:cxnSpLocks/>
          </p:cNvCxnSpPr>
          <p:nvPr/>
        </p:nvCxnSpPr>
        <p:spPr>
          <a:xfrm flipH="1">
            <a:off x="3550285" y="1543050"/>
            <a:ext cx="16474" cy="311788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AC6D1E-2430-4460-83D2-BD0003D28A6D}"/>
              </a:ext>
            </a:extLst>
          </p:cNvPr>
          <p:cNvCxnSpPr>
            <a:cxnSpLocks/>
          </p:cNvCxnSpPr>
          <p:nvPr/>
        </p:nvCxnSpPr>
        <p:spPr>
          <a:xfrm flipV="1">
            <a:off x="1143000" y="648055"/>
            <a:ext cx="22925" cy="39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20B75E-B54C-40E8-9691-A0BE17030F05}"/>
              </a:ext>
            </a:extLst>
          </p:cNvPr>
          <p:cNvCxnSpPr/>
          <p:nvPr/>
        </p:nvCxnSpPr>
        <p:spPr>
          <a:xfrm>
            <a:off x="1152144" y="4635516"/>
            <a:ext cx="66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624220-F92F-4CCB-BC3C-F1DE5784C714}"/>
              </a:ext>
            </a:extLst>
          </p:cNvPr>
          <p:cNvCxnSpPr>
            <a:cxnSpLocks/>
          </p:cNvCxnSpPr>
          <p:nvPr/>
        </p:nvCxnSpPr>
        <p:spPr>
          <a:xfrm>
            <a:off x="1165925" y="2035217"/>
            <a:ext cx="635496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090FBC6-7CFD-49F0-B504-73516564D505}"/>
              </a:ext>
            </a:extLst>
          </p:cNvPr>
          <p:cNvSpPr txBox="1"/>
          <p:nvPr/>
        </p:nvSpPr>
        <p:spPr>
          <a:xfrm>
            <a:off x="346553" y="336558"/>
            <a:ext cx="715260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rate</a:t>
            </a:r>
            <a:endParaRPr lang="en-SG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5FF913-0C98-4978-920E-2D4AE9CED0DD}"/>
              </a:ext>
            </a:extLst>
          </p:cNvPr>
          <p:cNvSpPr txBox="1"/>
          <p:nvPr/>
        </p:nvSpPr>
        <p:spPr>
          <a:xfrm>
            <a:off x="7409697" y="3804519"/>
            <a:ext cx="1159292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pkts in </a:t>
            </a:r>
          </a:p>
          <a:p>
            <a:r>
              <a:rPr lang="en-US" sz="2400" dirty="0"/>
              <a:t>flight</a:t>
            </a:r>
            <a:endParaRPr lang="en-SG" sz="24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53FBE3-9FEE-4ECE-BF07-CCCE1795B7A8}"/>
              </a:ext>
            </a:extLst>
          </p:cNvPr>
          <p:cNvCxnSpPr>
            <a:cxnSpLocks/>
          </p:cNvCxnSpPr>
          <p:nvPr/>
        </p:nvCxnSpPr>
        <p:spPr>
          <a:xfrm>
            <a:off x="3566759" y="2041573"/>
            <a:ext cx="3834003" cy="127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01B137-363C-41E3-BB48-F843166E8286}"/>
              </a:ext>
            </a:extLst>
          </p:cNvPr>
          <p:cNvSpPr txBox="1"/>
          <p:nvPr/>
        </p:nvSpPr>
        <p:spPr>
          <a:xfrm>
            <a:off x="3155425" y="4646347"/>
            <a:ext cx="817853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BDP</a:t>
            </a:r>
            <a:endParaRPr lang="en-SG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80F616-3392-4E3E-9DAE-65687CC7C2DE}"/>
              </a:ext>
            </a:extLst>
          </p:cNvPr>
          <p:cNvSpPr txBox="1"/>
          <p:nvPr/>
        </p:nvSpPr>
        <p:spPr>
          <a:xfrm>
            <a:off x="235795" y="1739271"/>
            <a:ext cx="971741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BtlBw</a:t>
            </a:r>
            <a:endParaRPr lang="en-SG" sz="2400" dirty="0"/>
          </a:p>
        </p:txBody>
      </p:sp>
      <p:sp>
        <p:nvSpPr>
          <p:cNvPr id="43" name="TextShape 1">
            <a:extLst>
              <a:ext uri="{FF2B5EF4-FFF2-40B4-BE49-F238E27FC236}">
                <a16:creationId xmlns:a16="http://schemas.microsoft.com/office/drawing/2014/main" id="{14FD2E77-3475-49FD-8723-15B73E4646DB}"/>
              </a:ext>
            </a:extLst>
          </p:cNvPr>
          <p:cNvSpPr txBox="1"/>
          <p:nvPr/>
        </p:nvSpPr>
        <p:spPr>
          <a:xfrm>
            <a:off x="143297" y="149016"/>
            <a:ext cx="8818920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latin typeface="URWBookmanL-Ligh"/>
              </a:rPr>
              <a:t>PROBE_RTT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9C8DF75-81F5-4695-8D19-4255D3C4B8EE}"/>
              </a:ext>
            </a:extLst>
          </p:cNvPr>
          <p:cNvSpPr/>
          <p:nvPr/>
        </p:nvSpPr>
        <p:spPr>
          <a:xfrm>
            <a:off x="3678340" y="1949713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58EDFD-D734-4498-83D4-486A0DB1C232}"/>
              </a:ext>
            </a:extLst>
          </p:cNvPr>
          <p:cNvSpPr/>
          <p:nvPr/>
        </p:nvSpPr>
        <p:spPr>
          <a:xfrm>
            <a:off x="1303167" y="4220017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2614071-8434-4824-9B30-CA7A234CC571}"/>
              </a:ext>
            </a:extLst>
          </p:cNvPr>
          <p:cNvSpPr/>
          <p:nvPr/>
        </p:nvSpPr>
        <p:spPr>
          <a:xfrm>
            <a:off x="1435201" y="1924050"/>
            <a:ext cx="2250973" cy="2261068"/>
          </a:xfrm>
          <a:custGeom>
            <a:avLst/>
            <a:gdLst>
              <a:gd name="connsiteX0" fmla="*/ 2286070 w 2286070"/>
              <a:gd name="connsiteY0" fmla="*/ 85725 h 2200275"/>
              <a:gd name="connsiteX1" fmla="*/ 2162245 w 2286070"/>
              <a:gd name="connsiteY1" fmla="*/ 28575 h 2200275"/>
              <a:gd name="connsiteX2" fmla="*/ 2086045 w 2286070"/>
              <a:gd name="connsiteY2" fmla="*/ 9525 h 2200275"/>
              <a:gd name="connsiteX3" fmla="*/ 1952695 w 2286070"/>
              <a:gd name="connsiteY3" fmla="*/ 0 h 2200275"/>
              <a:gd name="connsiteX4" fmla="*/ 1571695 w 2286070"/>
              <a:gd name="connsiteY4" fmla="*/ 9525 h 2200275"/>
              <a:gd name="connsiteX5" fmla="*/ 1447870 w 2286070"/>
              <a:gd name="connsiteY5" fmla="*/ 47625 h 2200275"/>
              <a:gd name="connsiteX6" fmla="*/ 1228795 w 2286070"/>
              <a:gd name="connsiteY6" fmla="*/ 123825 h 2200275"/>
              <a:gd name="connsiteX7" fmla="*/ 1114495 w 2286070"/>
              <a:gd name="connsiteY7" fmla="*/ 161925 h 2200275"/>
              <a:gd name="connsiteX8" fmla="*/ 847795 w 2286070"/>
              <a:gd name="connsiteY8" fmla="*/ 352425 h 2200275"/>
              <a:gd name="connsiteX9" fmla="*/ 562045 w 2286070"/>
              <a:gd name="connsiteY9" fmla="*/ 704850 h 2200275"/>
              <a:gd name="connsiteX10" fmla="*/ 409645 w 2286070"/>
              <a:gd name="connsiteY10" fmla="*/ 914400 h 2200275"/>
              <a:gd name="connsiteX11" fmla="*/ 266770 w 2286070"/>
              <a:gd name="connsiteY11" fmla="*/ 1266825 h 2200275"/>
              <a:gd name="connsiteX12" fmla="*/ 200095 w 2286070"/>
              <a:gd name="connsiteY12" fmla="*/ 1447800 h 2200275"/>
              <a:gd name="connsiteX13" fmla="*/ 171520 w 2286070"/>
              <a:gd name="connsiteY13" fmla="*/ 1543050 h 2200275"/>
              <a:gd name="connsiteX14" fmla="*/ 152470 w 2286070"/>
              <a:gd name="connsiteY14" fmla="*/ 1619250 h 2200275"/>
              <a:gd name="connsiteX15" fmla="*/ 123895 w 2286070"/>
              <a:gd name="connsiteY15" fmla="*/ 1695450 h 2200275"/>
              <a:gd name="connsiteX16" fmla="*/ 85795 w 2286070"/>
              <a:gd name="connsiteY16" fmla="*/ 1771650 h 2200275"/>
              <a:gd name="connsiteX17" fmla="*/ 19120 w 2286070"/>
              <a:gd name="connsiteY17" fmla="*/ 2057400 h 2200275"/>
              <a:gd name="connsiteX18" fmla="*/ 70 w 2286070"/>
              <a:gd name="connsiteY18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86070" h="2200275">
                <a:moveTo>
                  <a:pt x="2286070" y="85725"/>
                </a:moveTo>
                <a:cubicBezTo>
                  <a:pt x="2218253" y="45035"/>
                  <a:pt x="2251283" y="60952"/>
                  <a:pt x="2162245" y="28575"/>
                </a:cubicBezTo>
                <a:cubicBezTo>
                  <a:pt x="2136533" y="19225"/>
                  <a:pt x="2114134" y="12482"/>
                  <a:pt x="2086045" y="9525"/>
                </a:cubicBezTo>
                <a:cubicBezTo>
                  <a:pt x="2041727" y="4860"/>
                  <a:pt x="1997145" y="3175"/>
                  <a:pt x="1952695" y="0"/>
                </a:cubicBezTo>
                <a:cubicBezTo>
                  <a:pt x="1825695" y="3175"/>
                  <a:pt x="1698173" y="-2407"/>
                  <a:pt x="1571695" y="9525"/>
                </a:cubicBezTo>
                <a:cubicBezTo>
                  <a:pt x="1528701" y="13581"/>
                  <a:pt x="1488839" y="33969"/>
                  <a:pt x="1447870" y="47625"/>
                </a:cubicBezTo>
                <a:cubicBezTo>
                  <a:pt x="1374521" y="72075"/>
                  <a:pt x="1301932" y="98749"/>
                  <a:pt x="1228795" y="123825"/>
                </a:cubicBezTo>
                <a:cubicBezTo>
                  <a:pt x="1190805" y="136850"/>
                  <a:pt x="1149602" y="142421"/>
                  <a:pt x="1114495" y="161925"/>
                </a:cubicBezTo>
                <a:cubicBezTo>
                  <a:pt x="1014463" y="217498"/>
                  <a:pt x="930095" y="258368"/>
                  <a:pt x="847795" y="352425"/>
                </a:cubicBezTo>
                <a:cubicBezTo>
                  <a:pt x="482173" y="770279"/>
                  <a:pt x="975243" y="199831"/>
                  <a:pt x="562045" y="704850"/>
                </a:cubicBezTo>
                <a:cubicBezTo>
                  <a:pt x="504706" y="774931"/>
                  <a:pt x="450458" y="832774"/>
                  <a:pt x="409645" y="914400"/>
                </a:cubicBezTo>
                <a:cubicBezTo>
                  <a:pt x="231838" y="1270015"/>
                  <a:pt x="339985" y="1057640"/>
                  <a:pt x="266770" y="1266825"/>
                </a:cubicBezTo>
                <a:cubicBezTo>
                  <a:pt x="184693" y="1501330"/>
                  <a:pt x="268366" y="1231607"/>
                  <a:pt x="200095" y="1447800"/>
                </a:cubicBezTo>
                <a:cubicBezTo>
                  <a:pt x="190113" y="1479409"/>
                  <a:pt x="180392" y="1511111"/>
                  <a:pt x="171520" y="1543050"/>
                </a:cubicBezTo>
                <a:cubicBezTo>
                  <a:pt x="164513" y="1568277"/>
                  <a:pt x="160279" y="1594260"/>
                  <a:pt x="152470" y="1619250"/>
                </a:cubicBezTo>
                <a:cubicBezTo>
                  <a:pt x="144379" y="1645142"/>
                  <a:pt x="134768" y="1670597"/>
                  <a:pt x="123895" y="1695450"/>
                </a:cubicBezTo>
                <a:cubicBezTo>
                  <a:pt x="112513" y="1721467"/>
                  <a:pt x="94513" y="1744623"/>
                  <a:pt x="85795" y="1771650"/>
                </a:cubicBezTo>
                <a:cubicBezTo>
                  <a:pt x="15450" y="1989719"/>
                  <a:pt x="41557" y="1922776"/>
                  <a:pt x="19120" y="2057400"/>
                </a:cubicBezTo>
                <a:cubicBezTo>
                  <a:pt x="-2202" y="2185331"/>
                  <a:pt x="70" y="2122863"/>
                  <a:pt x="70" y="220027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C62152-E6F8-4717-A380-0661257F7E9B}"/>
              </a:ext>
            </a:extLst>
          </p:cNvPr>
          <p:cNvSpPr txBox="1"/>
          <p:nvPr/>
        </p:nvSpPr>
        <p:spPr>
          <a:xfrm>
            <a:off x="3637290" y="1404342"/>
            <a:ext cx="887488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 s</a:t>
            </a:r>
            <a:endParaRPr lang="en-SG" sz="28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219F1-001F-4E65-BEC0-80E774D89FF8}"/>
              </a:ext>
            </a:extLst>
          </p:cNvPr>
          <p:cNvSpPr txBox="1"/>
          <p:nvPr/>
        </p:nvSpPr>
        <p:spPr>
          <a:xfrm>
            <a:off x="869087" y="4584792"/>
            <a:ext cx="1228796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0.2 s</a:t>
            </a:r>
            <a:endParaRPr lang="en-SG" sz="2800" baseline="-250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2904AE1-172E-4887-9540-5625515ED015}"/>
              </a:ext>
            </a:extLst>
          </p:cNvPr>
          <p:cNvSpPr/>
          <p:nvPr/>
        </p:nvSpPr>
        <p:spPr>
          <a:xfrm>
            <a:off x="1581150" y="2209800"/>
            <a:ext cx="2153836" cy="2162175"/>
          </a:xfrm>
          <a:custGeom>
            <a:avLst/>
            <a:gdLst>
              <a:gd name="connsiteX0" fmla="*/ 0 w 2153836"/>
              <a:gd name="connsiteY0" fmla="*/ 2162175 h 2162175"/>
              <a:gd name="connsiteX1" fmla="*/ 571500 w 2153836"/>
              <a:gd name="connsiteY1" fmla="*/ 2095500 h 2162175"/>
              <a:gd name="connsiteX2" fmla="*/ 695325 w 2153836"/>
              <a:gd name="connsiteY2" fmla="*/ 2066925 h 2162175"/>
              <a:gd name="connsiteX3" fmla="*/ 1028700 w 2153836"/>
              <a:gd name="connsiteY3" fmla="*/ 1914525 h 2162175"/>
              <a:gd name="connsiteX4" fmla="*/ 1381125 w 2153836"/>
              <a:gd name="connsiteY4" fmla="*/ 1752600 h 2162175"/>
              <a:gd name="connsiteX5" fmla="*/ 1552575 w 2153836"/>
              <a:gd name="connsiteY5" fmla="*/ 1609725 h 2162175"/>
              <a:gd name="connsiteX6" fmla="*/ 1781175 w 2153836"/>
              <a:gd name="connsiteY6" fmla="*/ 1304925 h 2162175"/>
              <a:gd name="connsiteX7" fmla="*/ 1943100 w 2153836"/>
              <a:gd name="connsiteY7" fmla="*/ 1019175 h 2162175"/>
              <a:gd name="connsiteX8" fmla="*/ 2038350 w 2153836"/>
              <a:gd name="connsiteY8" fmla="*/ 771525 h 2162175"/>
              <a:gd name="connsiteX9" fmla="*/ 2057400 w 2153836"/>
              <a:gd name="connsiteY9" fmla="*/ 666750 h 2162175"/>
              <a:gd name="connsiteX10" fmla="*/ 2105025 w 2153836"/>
              <a:gd name="connsiteY10" fmla="*/ 352425 h 2162175"/>
              <a:gd name="connsiteX11" fmla="*/ 2133600 w 2153836"/>
              <a:gd name="connsiteY11" fmla="*/ 228600 h 2162175"/>
              <a:gd name="connsiteX12" fmla="*/ 2143125 w 2153836"/>
              <a:gd name="connsiteY12" fmla="*/ 180975 h 2162175"/>
              <a:gd name="connsiteX13" fmla="*/ 2152650 w 2153836"/>
              <a:gd name="connsiteY13" fmla="*/ 152400 h 2162175"/>
              <a:gd name="connsiteX14" fmla="*/ 2152650 w 2153836"/>
              <a:gd name="connsiteY14" fmla="*/ 0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3836" h="2162175">
                <a:moveTo>
                  <a:pt x="0" y="2162175"/>
                </a:moveTo>
                <a:lnTo>
                  <a:pt x="571500" y="2095500"/>
                </a:lnTo>
                <a:cubicBezTo>
                  <a:pt x="613314" y="2088719"/>
                  <a:pt x="654050" y="2076450"/>
                  <a:pt x="695325" y="2066925"/>
                </a:cubicBezTo>
                <a:cubicBezTo>
                  <a:pt x="1002170" y="1913503"/>
                  <a:pt x="684860" y="2068025"/>
                  <a:pt x="1028700" y="1914525"/>
                </a:cubicBezTo>
                <a:cubicBezTo>
                  <a:pt x="1146752" y="1861823"/>
                  <a:pt x="1281808" y="1835364"/>
                  <a:pt x="1381125" y="1752600"/>
                </a:cubicBezTo>
                <a:cubicBezTo>
                  <a:pt x="1438275" y="1704975"/>
                  <a:pt x="1500697" y="1663044"/>
                  <a:pt x="1552575" y="1609725"/>
                </a:cubicBezTo>
                <a:cubicBezTo>
                  <a:pt x="1721994" y="1435600"/>
                  <a:pt x="1688044" y="1451274"/>
                  <a:pt x="1781175" y="1304925"/>
                </a:cubicBezTo>
                <a:cubicBezTo>
                  <a:pt x="1856173" y="1187070"/>
                  <a:pt x="1888030" y="1162356"/>
                  <a:pt x="1943100" y="1019175"/>
                </a:cubicBezTo>
                <a:cubicBezTo>
                  <a:pt x="1974850" y="936625"/>
                  <a:pt x="2022528" y="858544"/>
                  <a:pt x="2038350" y="771525"/>
                </a:cubicBezTo>
                <a:cubicBezTo>
                  <a:pt x="2044700" y="736600"/>
                  <a:pt x="2051864" y="701813"/>
                  <a:pt x="2057400" y="666750"/>
                </a:cubicBezTo>
                <a:cubicBezTo>
                  <a:pt x="2080280" y="521840"/>
                  <a:pt x="2052251" y="581113"/>
                  <a:pt x="2105025" y="352425"/>
                </a:cubicBezTo>
                <a:cubicBezTo>
                  <a:pt x="2114550" y="311150"/>
                  <a:pt x="2124411" y="269951"/>
                  <a:pt x="2133600" y="228600"/>
                </a:cubicBezTo>
                <a:cubicBezTo>
                  <a:pt x="2137112" y="212796"/>
                  <a:pt x="2139198" y="196681"/>
                  <a:pt x="2143125" y="180975"/>
                </a:cubicBezTo>
                <a:cubicBezTo>
                  <a:pt x="2145560" y="171235"/>
                  <a:pt x="2152122" y="162426"/>
                  <a:pt x="2152650" y="152400"/>
                </a:cubicBezTo>
                <a:cubicBezTo>
                  <a:pt x="2155320" y="101670"/>
                  <a:pt x="2152650" y="50800"/>
                  <a:pt x="215265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CustomShape 2">
            <a:extLst>
              <a:ext uri="{FF2B5EF4-FFF2-40B4-BE49-F238E27FC236}">
                <a16:creationId xmlns:a16="http://schemas.microsoft.com/office/drawing/2014/main" id="{AD8A6DA7-6E75-40FB-8691-AF7B26917214}"/>
              </a:ext>
            </a:extLst>
          </p:cNvPr>
          <p:cNvSpPr/>
          <p:nvPr/>
        </p:nvSpPr>
        <p:spPr>
          <a:xfrm>
            <a:off x="4081034" y="2594886"/>
            <a:ext cx="4400541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Synchronize!</a:t>
            </a:r>
            <a:endParaRPr lang="en-IN" sz="6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70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4" grpId="0" animBg="1"/>
      <p:bldP spid="4" grpId="0" animBg="1"/>
      <p:bldP spid="25" grpId="0"/>
      <p:bldP spid="29" grpId="0"/>
      <p:bldP spid="6" grpId="0" animBg="1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455887" y="606037"/>
            <a:ext cx="8232225" cy="33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8800" dirty="0">
                <a:latin typeface="Arial"/>
                <a:ea typeface="Arial"/>
                <a:cs typeface="Arial"/>
                <a:sym typeface="Arial"/>
              </a:rPr>
              <a:t>Is BBR</a:t>
            </a:r>
            <a:br>
              <a:rPr lang="en-US" sz="88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8800" dirty="0">
                <a:latin typeface="Arial"/>
                <a:ea typeface="Arial"/>
                <a:cs typeface="Arial"/>
                <a:sym typeface="Arial"/>
              </a:rPr>
              <a:t>any good?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8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455887" y="606037"/>
            <a:ext cx="8232225" cy="242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8800" dirty="0">
                <a:latin typeface="Arial"/>
                <a:ea typeface="Arial"/>
                <a:cs typeface="Arial"/>
                <a:sym typeface="Arial"/>
              </a:rPr>
              <a:t>Does BBR need a </a:t>
            </a:r>
            <a:r>
              <a:rPr lang="en-US" sz="88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cwnd</a:t>
            </a:r>
            <a:r>
              <a:rPr lang="en-US" sz="8800" dirty="0"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289768E-2630-4E94-B415-8AB7D1D62688}"/>
              </a:ext>
            </a:extLst>
          </p:cNvPr>
          <p:cNvSpPr/>
          <p:nvPr/>
        </p:nvSpPr>
        <p:spPr>
          <a:xfrm>
            <a:off x="1609725" y="2922479"/>
            <a:ext cx="6290825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60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Yes!</a:t>
            </a:r>
            <a:r>
              <a:rPr lang="en-US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6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cwnd </a:t>
            </a:r>
            <a:r>
              <a:rPr lang="en-US" sz="6000" spc="-1" dirty="0">
                <a:solidFill>
                  <a:srgbClr val="FF0000"/>
                </a:solidFill>
                <a:latin typeface="URWBookmanL-Ligh"/>
                <a:ea typeface="Arial"/>
              </a:rPr>
              <a:t>= 2 x BDP!</a:t>
            </a:r>
            <a:endParaRPr lang="en-IN" sz="6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38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455887" y="606037"/>
            <a:ext cx="8232225" cy="33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8800" dirty="0">
                <a:latin typeface="Arial"/>
                <a:ea typeface="Arial"/>
                <a:cs typeface="Arial"/>
                <a:sym typeface="Arial"/>
              </a:rPr>
              <a:t>Is BBR</a:t>
            </a:r>
            <a:br>
              <a:rPr lang="en-US" sz="88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8800" dirty="0">
                <a:latin typeface="Arial"/>
                <a:ea typeface="Arial"/>
                <a:cs typeface="Arial"/>
                <a:sym typeface="Arial"/>
              </a:rPr>
              <a:t>TCP friendly?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6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-53044" y="1002909"/>
            <a:ext cx="9250087" cy="2444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11500" dirty="0">
                <a:latin typeface="Arial"/>
                <a:ea typeface="Arial"/>
                <a:cs typeface="Arial"/>
                <a:sym typeface="Arial"/>
              </a:rPr>
              <a:t>It depends!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5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325260" y="203408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latin typeface="URWBookmanL-Ligh"/>
                <a:ea typeface="Arial"/>
              </a:rPr>
              <a:t>Recap: what we need to do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22842" y="1248214"/>
            <a:ext cx="5491574" cy="3414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743310" indent="-7429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Estimate the available bandwidth</a:t>
            </a:r>
          </a:p>
          <a:p>
            <a:pPr marL="743310" indent="-742950">
              <a:buFont typeface="+mj-lt"/>
              <a:buAutoNum type="arabicPeriod"/>
            </a:pPr>
            <a:r>
              <a:rPr lang="en-US" sz="3600" spc="-1" dirty="0">
                <a:ea typeface="Arial"/>
              </a:rPr>
              <a:t>Be “fair” to other flows</a:t>
            </a:r>
          </a:p>
          <a:p>
            <a:pPr marL="743310" indent="-7429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600" spc="-1" dirty="0">
                <a:latin typeface="Arial"/>
                <a:ea typeface="Arial"/>
              </a:rPr>
              <a:t>Adapt to network changes</a:t>
            </a:r>
          </a:p>
          <a:p>
            <a:pPr marL="743310" indent="-7429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Deal with packet loss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1EBBB1-6AEC-4082-9539-A2ECA92C1B93}"/>
              </a:ext>
            </a:extLst>
          </p:cNvPr>
          <p:cNvSpPr txBox="1">
            <a:spLocks/>
          </p:cNvSpPr>
          <p:nvPr/>
        </p:nvSpPr>
        <p:spPr>
          <a:xfrm>
            <a:off x="5669712" y="1347581"/>
            <a:ext cx="3351168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/>
              <a:t>“TCP friendliness”</a:t>
            </a:r>
            <a:endParaRPr lang="en-SG" sz="3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EA8EDB-0997-4158-B804-C1DCB41DC166}"/>
              </a:ext>
            </a:extLst>
          </p:cNvPr>
          <p:cNvCxnSpPr>
            <a:cxnSpLocks/>
          </p:cNvCxnSpPr>
          <p:nvPr/>
        </p:nvCxnSpPr>
        <p:spPr>
          <a:xfrm flipH="1">
            <a:off x="4892040" y="1919981"/>
            <a:ext cx="1106424" cy="5488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03972F8-1633-41EB-B3FC-34E3ECAE567C}"/>
              </a:ext>
            </a:extLst>
          </p:cNvPr>
          <p:cNvSpPr txBox="1">
            <a:spLocks/>
          </p:cNvSpPr>
          <p:nvPr/>
        </p:nvSpPr>
        <p:spPr>
          <a:xfrm>
            <a:off x="5614416" y="2689560"/>
            <a:ext cx="3351168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/>
              <a:t>“give way” to new flows</a:t>
            </a:r>
            <a:endParaRPr lang="en-SG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0CA7DB-CF72-44B3-8193-4515ABF92357}"/>
              </a:ext>
            </a:extLst>
          </p:cNvPr>
          <p:cNvCxnSpPr>
            <a:cxnSpLocks/>
          </p:cNvCxnSpPr>
          <p:nvPr/>
        </p:nvCxnSpPr>
        <p:spPr>
          <a:xfrm flipH="1">
            <a:off x="4453128" y="2884413"/>
            <a:ext cx="1618488" cy="3626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510C12BA-2A01-4D28-802F-EFD3A66965FC}"/>
              </a:ext>
            </a:extLst>
          </p:cNvPr>
          <p:cNvSpPr txBox="1">
            <a:spLocks/>
          </p:cNvSpPr>
          <p:nvPr/>
        </p:nvSpPr>
        <p:spPr>
          <a:xfrm>
            <a:off x="5669712" y="4045755"/>
            <a:ext cx="3351168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/>
              <a:t>“soak up” available bandwidth</a:t>
            </a:r>
            <a:endParaRPr lang="en-SG" sz="3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C90E05-4239-4350-B3C5-7F9CA0B3BC99}"/>
              </a:ext>
            </a:extLst>
          </p:cNvPr>
          <p:cNvCxnSpPr>
            <a:cxnSpLocks/>
          </p:cNvCxnSpPr>
          <p:nvPr/>
        </p:nvCxnSpPr>
        <p:spPr>
          <a:xfrm flipH="1" flipV="1">
            <a:off x="4453128" y="3426383"/>
            <a:ext cx="1618488" cy="7860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12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285766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6000" b="0" i="0" u="none" strike="noStrike" baseline="0" dirty="0">
                <a:latin typeface="URWBookmanL-Ligh"/>
              </a:rPr>
              <a:t>BBR vs CUBIC</a:t>
            </a:r>
            <a:endParaRPr lang="en-SG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0BAA66-AAF7-4267-9C7E-8BF4D568ACB0}"/>
              </a:ext>
            </a:extLst>
          </p:cNvPr>
          <p:cNvCxnSpPr>
            <a:cxnSpLocks/>
          </p:cNvCxnSpPr>
          <p:nvPr/>
        </p:nvCxnSpPr>
        <p:spPr>
          <a:xfrm>
            <a:off x="4562475" y="1285875"/>
            <a:ext cx="0" cy="2476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20C1C7-13A8-443E-B56E-F9A1713663D3}"/>
              </a:ext>
            </a:extLst>
          </p:cNvPr>
          <p:cNvSpPr txBox="1"/>
          <p:nvPr/>
        </p:nvSpPr>
        <p:spPr>
          <a:xfrm>
            <a:off x="1013745" y="1485518"/>
            <a:ext cx="3191277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Shallow buffer</a:t>
            </a:r>
            <a:endParaRPr lang="en-SG" sz="28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FC5B1-707A-4C16-994A-E3ABCD76ED49}"/>
              </a:ext>
            </a:extLst>
          </p:cNvPr>
          <p:cNvSpPr txBox="1"/>
          <p:nvPr/>
        </p:nvSpPr>
        <p:spPr>
          <a:xfrm>
            <a:off x="4893753" y="1485518"/>
            <a:ext cx="3191277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Deep buffer</a:t>
            </a:r>
            <a:endParaRPr lang="en-SG" sz="2800" baseline="-25000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5E46F315-CBEA-4FBA-B2D6-731F6228B996}"/>
              </a:ext>
            </a:extLst>
          </p:cNvPr>
          <p:cNvSpPr/>
          <p:nvPr/>
        </p:nvSpPr>
        <p:spPr>
          <a:xfrm>
            <a:off x="4205022" y="1944989"/>
            <a:ext cx="4400541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spc="-1" dirty="0">
                <a:solidFill>
                  <a:srgbClr val="FF0000"/>
                </a:solidFill>
                <a:latin typeface="URWBookmanL-Ligh"/>
              </a:rPr>
              <a:t>CUBIC </a:t>
            </a:r>
            <a:br>
              <a:rPr lang="en-US" sz="6000" spc="-1" dirty="0">
                <a:solidFill>
                  <a:srgbClr val="FF0000"/>
                </a:solidFill>
                <a:latin typeface="URWBookmanL-Ligh"/>
              </a:rPr>
            </a:br>
            <a:r>
              <a:rPr lang="en-US" sz="6000" spc="-1" dirty="0">
                <a:solidFill>
                  <a:srgbClr val="FF0000"/>
                </a:solidFill>
                <a:latin typeface="URWBookmanL-Ligh"/>
              </a:rPr>
              <a:t>wins!</a:t>
            </a:r>
            <a:endParaRPr lang="en-IN" sz="6000" b="0" strike="noStrike" spc="-1" dirty="0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75E0342D-57C2-4389-9B76-81622FE83B0C}"/>
              </a:ext>
            </a:extLst>
          </p:cNvPr>
          <p:cNvSpPr/>
          <p:nvPr/>
        </p:nvSpPr>
        <p:spPr>
          <a:xfrm>
            <a:off x="493212" y="1944989"/>
            <a:ext cx="4400541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spc="-1" dirty="0">
                <a:solidFill>
                  <a:srgbClr val="FF0000"/>
                </a:solidFill>
                <a:latin typeface="URWBookmanL-Ligh"/>
              </a:rPr>
              <a:t>BBR </a:t>
            </a:r>
            <a:br>
              <a:rPr lang="en-US" sz="6000" spc="-1" dirty="0">
                <a:solidFill>
                  <a:srgbClr val="FF0000"/>
                </a:solidFill>
                <a:latin typeface="URWBookmanL-Ligh"/>
              </a:rPr>
            </a:br>
            <a:r>
              <a:rPr lang="en-US" sz="6000" spc="-1" dirty="0">
                <a:solidFill>
                  <a:srgbClr val="FF0000"/>
                </a:solidFill>
                <a:latin typeface="URWBookmanL-Ligh"/>
              </a:rPr>
              <a:t>wins!</a:t>
            </a:r>
            <a:endParaRPr lang="en-IN" sz="6000" b="0" strike="noStrike" spc="-1" dirty="0">
              <a:latin typeface="Arial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EB8D9E0B-9233-4065-8E00-466A516387EA}"/>
              </a:ext>
            </a:extLst>
          </p:cNvPr>
          <p:cNvSpPr/>
          <p:nvPr/>
        </p:nvSpPr>
        <p:spPr>
          <a:xfrm>
            <a:off x="493211" y="4028191"/>
            <a:ext cx="811235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4800" spc="-1" dirty="0">
                <a:solidFill>
                  <a:srgbClr val="FF0000"/>
                </a:solidFill>
                <a:latin typeface="URWBookmanL-Ligh"/>
              </a:rPr>
              <a:t>More BBR flows</a:t>
            </a:r>
            <a:r>
              <a:rPr lang="en-SG" sz="48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 wins less</a:t>
            </a:r>
            <a:endParaRPr lang="en-IN" sz="48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94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285766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6000" b="0" i="0" u="none" strike="noStrike" baseline="0" dirty="0">
                <a:latin typeface="URWBookmanL-Ligh"/>
              </a:rPr>
              <a:t>BBR vs CUBIC</a:t>
            </a:r>
            <a:endParaRPr lang="en-SG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30936" y="1587245"/>
            <a:ext cx="78821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sz="2800" dirty="0"/>
              <a:t>Ayush Mishra, Jingzhi Zhang, Melodies Sim, Sean Ng, Raj Joshi,and Ben Leong. Conjecture: </a:t>
            </a:r>
            <a:r>
              <a:rPr lang="en-SG" sz="2800" i="1" dirty="0"/>
              <a:t>Existence of Nash Equilibria in Modern Internet Congestion Control</a:t>
            </a:r>
            <a:r>
              <a:rPr lang="en-SG" sz="2800" dirty="0"/>
              <a:t>. Proceedings of the Asia-Pacific Workshop on Networking (APNet). June 2021.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0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766106" y="1165031"/>
            <a:ext cx="7611788" cy="281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600" dirty="0">
                <a:latin typeface="Arial"/>
                <a:ea typeface="Arial"/>
                <a:cs typeface="Arial"/>
                <a:sym typeface="Arial"/>
              </a:rPr>
              <a:t>Not cast in stone that BBR will be the only TCP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45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62540" y="243449"/>
            <a:ext cx="8818920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latin typeface="URWBookmanL-Ligh"/>
              </a:rPr>
              <a:t>Known Issues: BBR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43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300008" y="1349638"/>
            <a:ext cx="8096250" cy="3537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3200" spc="-1" dirty="0"/>
              <a:t>Not friendly with Reno/CUBIC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3200" spc="-1" dirty="0"/>
              <a:t>Impossible </a:t>
            </a:r>
            <a:r>
              <a:rPr lang="en-US" sz="3200" spc="-1" dirty="0">
                <a:solidFill>
                  <a:schemeClr val="tx1"/>
                </a:solidFill>
              </a:rPr>
              <a:t>to estimate RTTmin</a:t>
            </a:r>
            <a:r>
              <a:rPr lang="en-SG" sz="3200" dirty="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cwnd </a:t>
            </a:r>
            <a:r>
              <a:rPr lang="en-US" sz="3200" spc="-1" dirty="0">
                <a:solidFill>
                  <a:schemeClr val="tx1"/>
                </a:solidFill>
                <a:latin typeface="URWBookmanL-Ligh"/>
                <a:ea typeface="Arial"/>
              </a:rPr>
              <a:t>= 2 x BDP</a:t>
            </a:r>
            <a:r>
              <a:rPr lang="en-US" sz="3200" spc="-1" dirty="0">
                <a:solidFill>
                  <a:schemeClr val="tx1"/>
                </a:solidFill>
              </a:rPr>
              <a:t> </a:t>
            </a:r>
            <a:r>
              <a:rPr lang="en-SG" sz="3200" dirty="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High delay</a:t>
            </a:r>
            <a:endParaRPr lang="en-US" sz="3200" spc="-1" dirty="0">
              <a:solidFill>
                <a:schemeClr val="tx1"/>
              </a:solidFill>
            </a:endParaRP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3200" spc="-1" dirty="0"/>
              <a:t>Loss rate can be quite high for small buffers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3200" spc="-1" dirty="0">
                <a:latin typeface="Arial"/>
              </a:rPr>
              <a:t>PROBE_RTT causes significant throughput reduction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C361F58D-55EA-4A3C-ABA9-F46AF49EE95F}"/>
              </a:ext>
            </a:extLst>
          </p:cNvPr>
          <p:cNvSpPr/>
          <p:nvPr/>
        </p:nvSpPr>
        <p:spPr>
          <a:xfrm>
            <a:off x="4982289" y="4232313"/>
            <a:ext cx="4400541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spc="-1" dirty="0">
                <a:solidFill>
                  <a:srgbClr val="FF0000"/>
                </a:solidFill>
                <a:latin typeface="URWBookmanL-Ligh"/>
              </a:rPr>
              <a:t>BBR v2!</a:t>
            </a:r>
            <a:endParaRPr lang="en-IN" sz="6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83216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766106" y="1165031"/>
            <a:ext cx="7611788" cy="281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600" dirty="0">
                <a:latin typeface="Arial"/>
                <a:ea typeface="Arial"/>
                <a:cs typeface="Arial"/>
                <a:sym typeface="Arial"/>
              </a:rPr>
              <a:t>How else can we do rate-based congestion control?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3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285766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6000" b="0" i="0" u="none" strike="noStrike" baseline="0" dirty="0">
                <a:latin typeface="URWBookmanL-Ligh"/>
              </a:rPr>
              <a:t>Rate-based control loop</a:t>
            </a:r>
            <a:endParaRPr lang="en-SG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30936" y="1612390"/>
            <a:ext cx="81880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sz="2800" dirty="0"/>
              <a:t>Wai Kay Leong, Zixiao Wang, and Ben Leong. </a:t>
            </a:r>
            <a:r>
              <a:rPr lang="en-SG" sz="2800" i="1" dirty="0"/>
              <a:t>TCP congestion control beyond bandwidth-delay product for mobile cellular networks</a:t>
            </a:r>
            <a:r>
              <a:rPr lang="en-SG" sz="2800" dirty="0"/>
              <a:t>. In Proceedings of the 13</a:t>
            </a:r>
            <a:r>
              <a:rPr lang="en-SG" sz="2800" baseline="30000" dirty="0"/>
              <a:t>th</a:t>
            </a:r>
            <a:r>
              <a:rPr lang="en-SG" sz="2800" dirty="0"/>
              <a:t> International Conference on emerging Networking EXperiments and Technologies, pages 167–179, 2017.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2210B71-3092-4340-B7AF-81F513EB8119}"/>
              </a:ext>
            </a:extLst>
          </p:cNvPr>
          <p:cNvSpPr/>
          <p:nvPr/>
        </p:nvSpPr>
        <p:spPr>
          <a:xfrm>
            <a:off x="4743459" y="4180712"/>
            <a:ext cx="4400541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spc="-1" dirty="0">
                <a:solidFill>
                  <a:srgbClr val="FF0000"/>
                </a:solidFill>
                <a:latin typeface="URWBookmanL-Ligh"/>
              </a:rPr>
              <a:t>PropRate</a:t>
            </a:r>
            <a:endParaRPr lang="en-IN" sz="6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84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F3594A-853C-41B0-B267-908D985800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3BA65-314C-46F7-AD30-BDD1BC723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247650"/>
            <a:ext cx="77247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41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B15D24-9BD1-4CBE-8F1D-74230B3A78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EEE7D-3928-465F-936F-817CB67A8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46" y="263814"/>
            <a:ext cx="7033308" cy="461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66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B0CA-045C-4679-B3E2-37E9A080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175846"/>
            <a:ext cx="8832300" cy="89753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Maximizing Throughput</a:t>
            </a:r>
            <a:endParaRPr lang="en-SG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829BCD-1A32-43E2-86C3-1C3A50D8AD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0D649-A546-4AE2-B720-4C0E54A3D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154"/>
            <a:ext cx="9144000" cy="3606342"/>
          </a:xfrm>
          <a:prstGeom prst="rect">
            <a:avLst/>
          </a:prstGeom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E43D258D-EF76-4E4E-8967-E3AEDFBA2FA3}"/>
              </a:ext>
            </a:extLst>
          </p:cNvPr>
          <p:cNvSpPr/>
          <p:nvPr/>
        </p:nvSpPr>
        <p:spPr>
          <a:xfrm>
            <a:off x="1727476" y="750941"/>
            <a:ext cx="2844524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0000"/>
                </a:solidFill>
                <a:latin typeface="URWBookmanL-Ligh"/>
              </a:rPr>
              <a:t>RTT - RTT</a:t>
            </a:r>
            <a:r>
              <a:rPr lang="en-US" sz="3600" spc="-1" baseline="-25000" dirty="0">
                <a:solidFill>
                  <a:srgbClr val="FF0000"/>
                </a:solidFill>
                <a:latin typeface="URWBookmanL-Ligh"/>
              </a:rPr>
              <a:t>min</a:t>
            </a:r>
            <a:endParaRPr lang="en-IN" sz="3600" b="0" strike="noStrike" spc="-1" baseline="-25000" dirty="0">
              <a:latin typeface="Arial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343C4D-2B48-41BB-957D-1B22A5F92657}"/>
              </a:ext>
            </a:extLst>
          </p:cNvPr>
          <p:cNvCxnSpPr/>
          <p:nvPr/>
        </p:nvCxnSpPr>
        <p:spPr>
          <a:xfrm flipH="1">
            <a:off x="1905000" y="1285875"/>
            <a:ext cx="276225" cy="2095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2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B0CA-045C-4679-B3E2-37E9A080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175846"/>
            <a:ext cx="8832300" cy="89753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Minimizing delay</a:t>
            </a:r>
            <a:endParaRPr lang="en-SG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829BCD-1A32-43E2-86C3-1C3A50D8AD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83B2D-20D6-4725-A8D6-D3228A9C5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838200"/>
            <a:ext cx="7505700" cy="3467100"/>
          </a:xfrm>
          <a:prstGeom prst="rect">
            <a:avLst/>
          </a:prstGeom>
        </p:spPr>
      </p:pic>
      <p:sp>
        <p:nvSpPr>
          <p:cNvPr id="9" name="CustomShape 2">
            <a:extLst>
              <a:ext uri="{FF2B5EF4-FFF2-40B4-BE49-F238E27FC236}">
                <a16:creationId xmlns:a16="http://schemas.microsoft.com/office/drawing/2014/main" id="{DD12237F-BE43-4004-845F-905344C8EFE3}"/>
              </a:ext>
            </a:extLst>
          </p:cNvPr>
          <p:cNvSpPr/>
          <p:nvPr/>
        </p:nvSpPr>
        <p:spPr>
          <a:xfrm>
            <a:off x="1879876" y="4305300"/>
            <a:ext cx="5835374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0000"/>
                </a:solidFill>
                <a:latin typeface="URWBookmanL-Ligh"/>
              </a:rPr>
              <a:t>Why not a constant rate?</a:t>
            </a:r>
            <a:endParaRPr lang="en-IN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708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62360" y="171000"/>
            <a:ext cx="881892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latin typeface="URWBookmanL-Ligh"/>
                <a:ea typeface="Arial"/>
              </a:rPr>
              <a:t>TCP Vegas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932760" y="1316592"/>
            <a:ext cx="7278120" cy="2860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743310" indent="-7429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Improved timeout mechanism</a:t>
            </a:r>
          </a:p>
          <a:p>
            <a:pPr marL="743310" indent="-742950">
              <a:buFont typeface="+mj-lt"/>
              <a:buAutoNum type="arabicPeriod"/>
            </a:pPr>
            <a:r>
              <a:rPr lang="en-US" sz="3600" spc="-1" dirty="0"/>
              <a:t>Delay-based congestion avoidance instead of loss-based </a:t>
            </a:r>
          </a:p>
          <a:p>
            <a:pPr marL="743310" indent="-7429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600" spc="-1" dirty="0">
                <a:latin typeface="Arial"/>
              </a:rPr>
              <a:t>Modified Slow-Start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DFE33-071D-4C9C-870F-58888E7EF4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DAA2F-71F8-4279-97FC-9202F16ED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849341"/>
            <a:ext cx="8181975" cy="333375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2D7B789-890A-4E8D-AB80-201855FF3DF3}"/>
              </a:ext>
            </a:extLst>
          </p:cNvPr>
          <p:cNvGrpSpPr/>
          <p:nvPr/>
        </p:nvGrpSpPr>
        <p:grpSpPr>
          <a:xfrm>
            <a:off x="4919661" y="354041"/>
            <a:ext cx="1404939" cy="495300"/>
            <a:chOff x="4357686" y="600075"/>
            <a:chExt cx="1404939" cy="4953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FA11D2-556C-45C2-96FC-10399F85310D}"/>
                </a:ext>
              </a:extLst>
            </p:cNvPr>
            <p:cNvCxnSpPr/>
            <p:nvPr/>
          </p:nvCxnSpPr>
          <p:spPr>
            <a:xfrm>
              <a:off x="4572000" y="600075"/>
              <a:ext cx="238125" cy="4953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2230B1-447D-4DDC-B46F-53010F9D2D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0125" y="600075"/>
              <a:ext cx="238125" cy="4953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E83067-5013-4FB4-ABDA-B118EC1AD983}"/>
                </a:ext>
              </a:extLst>
            </p:cNvPr>
            <p:cNvCxnSpPr/>
            <p:nvPr/>
          </p:nvCxnSpPr>
          <p:spPr>
            <a:xfrm>
              <a:off x="5048250" y="600075"/>
              <a:ext cx="238125" cy="4953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C8A0BF-1B74-4154-A213-55576FB96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6375" y="600075"/>
              <a:ext cx="238125" cy="4953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965D664-E4D1-4B1D-BCD3-D87CAE2AF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7686" y="600075"/>
              <a:ext cx="238125" cy="4953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9A2CEA-ABC2-4057-9756-A0A8CA15B6F3}"/>
                </a:ext>
              </a:extLst>
            </p:cNvPr>
            <p:cNvCxnSpPr/>
            <p:nvPr/>
          </p:nvCxnSpPr>
          <p:spPr>
            <a:xfrm>
              <a:off x="5524500" y="600075"/>
              <a:ext cx="238125" cy="4953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C52ED5-F214-4BFC-8E9D-49A61CAC81BB}"/>
              </a:ext>
            </a:extLst>
          </p:cNvPr>
          <p:cNvCxnSpPr/>
          <p:nvPr/>
        </p:nvCxnSpPr>
        <p:spPr>
          <a:xfrm flipH="1">
            <a:off x="5419725" y="849341"/>
            <a:ext cx="142875" cy="6136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7BEE49-8FF3-499A-8BF4-E0AF18BF96C3}"/>
              </a:ext>
            </a:extLst>
          </p:cNvPr>
          <p:cNvCxnSpPr>
            <a:cxnSpLocks/>
          </p:cNvCxnSpPr>
          <p:nvPr/>
        </p:nvCxnSpPr>
        <p:spPr>
          <a:xfrm flipH="1" flipV="1">
            <a:off x="1247775" y="4037470"/>
            <a:ext cx="1" cy="291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649F8CA-03A3-4183-8E04-824B3D34B82C}"/>
              </a:ext>
            </a:extLst>
          </p:cNvPr>
          <p:cNvSpPr txBox="1"/>
          <p:nvPr/>
        </p:nvSpPr>
        <p:spPr>
          <a:xfrm>
            <a:off x="414337" y="4328712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target delay</a:t>
            </a:r>
            <a:endParaRPr lang="en-SG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CustomShape 2">
            <a:extLst>
              <a:ext uri="{FF2B5EF4-FFF2-40B4-BE49-F238E27FC236}">
                <a16:creationId xmlns:a16="http://schemas.microsoft.com/office/drawing/2014/main" id="{7C78DE42-1444-4E7C-B633-B8F923A83037}"/>
              </a:ext>
            </a:extLst>
          </p:cNvPr>
          <p:cNvSpPr/>
          <p:nvPr/>
        </p:nvSpPr>
        <p:spPr>
          <a:xfrm>
            <a:off x="3718508" y="4237105"/>
            <a:ext cx="4259684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chemeClr val="accent1">
                    <a:lumMod val="75000"/>
                  </a:schemeClr>
                </a:solidFill>
                <a:latin typeface="URWBookmanL-Ligh"/>
              </a:rPr>
              <a:t>t</a:t>
            </a:r>
            <a:r>
              <a:rPr lang="en-US" sz="3600" spc="-1" baseline="-25000" dirty="0">
                <a:solidFill>
                  <a:schemeClr val="accent1">
                    <a:lumMod val="75000"/>
                  </a:schemeClr>
                </a:solidFill>
                <a:latin typeface="URWBookmanL-Ligh"/>
              </a:rPr>
              <a:t>buff</a:t>
            </a:r>
            <a:r>
              <a:rPr lang="en-US" sz="3600" spc="-1" dirty="0">
                <a:solidFill>
                  <a:schemeClr val="accent1">
                    <a:lumMod val="75000"/>
                  </a:schemeClr>
                </a:solidFill>
                <a:latin typeface="URWBookmanL-Ligh"/>
              </a:rPr>
              <a:t> = RTT – RTT</a:t>
            </a:r>
            <a:r>
              <a:rPr lang="en-US" sz="3600" spc="-1" baseline="-25000" dirty="0">
                <a:solidFill>
                  <a:schemeClr val="accent1">
                    <a:lumMod val="75000"/>
                  </a:schemeClr>
                </a:solidFill>
                <a:latin typeface="URWBookmanL-Ligh"/>
              </a:rPr>
              <a:t>min </a:t>
            </a:r>
            <a:endParaRPr lang="en-IN" sz="36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69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FA95-0DDB-4203-9C5C-5EF192AC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37" y="425975"/>
            <a:ext cx="8727525" cy="12028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Performance for Real LTE Network</a:t>
            </a:r>
            <a:endParaRPr lang="en-SG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7430E0-BED4-4DA4-B676-31E9C90272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2CF4-BBBD-4E70-B6D4-9F6B1FC0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297378"/>
            <a:ext cx="4348864" cy="32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60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285766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6000" b="0" i="0" u="none" strike="noStrike" baseline="0" dirty="0">
                <a:latin typeface="URWBookmanL-Ligh"/>
              </a:rPr>
              <a:t>Rate-based control loop</a:t>
            </a:r>
            <a:endParaRPr lang="en-SG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30936" y="1612390"/>
            <a:ext cx="81880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sz="2800" dirty="0"/>
              <a:t>Venkat Arun and Hari Balakrishnan. </a:t>
            </a:r>
            <a:r>
              <a:rPr lang="en-SG" sz="2800" i="1" dirty="0"/>
              <a:t>Copa: Practical delay-based congestion control</a:t>
            </a:r>
          </a:p>
          <a:p>
            <a:pPr algn="l"/>
            <a:r>
              <a:rPr lang="en-SG" sz="2800" i="1" dirty="0"/>
              <a:t>for the internet</a:t>
            </a:r>
            <a:r>
              <a:rPr lang="en-SG" sz="2800" dirty="0"/>
              <a:t>. In 15th USENIX Symposium on Networked Systems Design and Implementation (NSDI 18), pages 329–342, 2018.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680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AC558C-B718-4341-8C62-C82A127503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A9F85-A535-4819-9702-73C21FDED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86602"/>
            <a:ext cx="6179100" cy="3635190"/>
          </a:xfrm>
          <a:prstGeom prst="rect">
            <a:avLst/>
          </a:prstGeom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977B7296-64F5-472D-A6B7-81637CCA8A06}"/>
              </a:ext>
            </a:extLst>
          </p:cNvPr>
          <p:cNvSpPr/>
          <p:nvPr/>
        </p:nvSpPr>
        <p:spPr>
          <a:xfrm>
            <a:off x="914400" y="3742115"/>
            <a:ext cx="7134225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0000"/>
                </a:solidFill>
                <a:latin typeface="URWBookmanL-Ligh"/>
              </a:rPr>
              <a:t>2 modes: “normal” vs buffer fillers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64A2D993-E765-46ED-B88C-0A628DB3EA04}"/>
              </a:ext>
            </a:extLst>
          </p:cNvPr>
          <p:cNvSpPr/>
          <p:nvPr/>
        </p:nvSpPr>
        <p:spPr>
          <a:xfrm>
            <a:off x="914399" y="4312021"/>
            <a:ext cx="7134225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r>
              <a:rPr lang="en-US" sz="3600" spc="-1" dirty="0">
                <a:solidFill>
                  <a:srgbClr val="FF0000"/>
                </a:solidFill>
                <a:latin typeface="URWBookmanL-Ligh"/>
              </a:rPr>
              <a:t>-based + ACK clocked</a:t>
            </a:r>
            <a:endParaRPr lang="en-IN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153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285766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6000" b="0" i="0" u="none" strike="noStrike" baseline="0" dirty="0">
                <a:latin typeface="URWBookmanL-Ligh"/>
              </a:rPr>
              <a:t>PropRate vs Copa</a:t>
            </a:r>
            <a:endParaRPr lang="en-SG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0BAA66-AAF7-4267-9C7E-8BF4D568ACB0}"/>
              </a:ext>
            </a:extLst>
          </p:cNvPr>
          <p:cNvCxnSpPr>
            <a:cxnSpLocks/>
          </p:cNvCxnSpPr>
          <p:nvPr/>
        </p:nvCxnSpPr>
        <p:spPr>
          <a:xfrm>
            <a:off x="4562475" y="1285875"/>
            <a:ext cx="0" cy="2476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20C1C7-13A8-443E-B56E-F9A1713663D3}"/>
              </a:ext>
            </a:extLst>
          </p:cNvPr>
          <p:cNvSpPr txBox="1"/>
          <p:nvPr/>
        </p:nvSpPr>
        <p:spPr>
          <a:xfrm>
            <a:off x="4681420" y="2229476"/>
            <a:ext cx="3704845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r>
              <a:rPr lang="en-US" sz="2800" dirty="0"/>
              <a:t>-first rate-based</a:t>
            </a:r>
            <a:endParaRPr lang="en-SG" sz="28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F4849-CBDA-4347-A1BB-E6A28778BFA8}"/>
              </a:ext>
            </a:extLst>
          </p:cNvPr>
          <p:cNvSpPr txBox="1"/>
          <p:nvPr/>
        </p:nvSpPr>
        <p:spPr>
          <a:xfrm>
            <a:off x="4681420" y="2863621"/>
            <a:ext cx="3191277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ACK-clocked</a:t>
            </a:r>
            <a:endParaRPr lang="en-SG" sz="28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60F9F3-0904-4A82-9FFF-9F729CDF490E}"/>
              </a:ext>
            </a:extLst>
          </p:cNvPr>
          <p:cNvSpPr txBox="1"/>
          <p:nvPr/>
        </p:nvSpPr>
        <p:spPr>
          <a:xfrm>
            <a:off x="957527" y="2229476"/>
            <a:ext cx="3191277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r>
              <a:rPr lang="en-US" sz="2800" dirty="0"/>
              <a:t>-based</a:t>
            </a:r>
            <a:endParaRPr lang="en-SG" sz="2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07CEB-C2DD-4271-BEE3-597565925079}"/>
              </a:ext>
            </a:extLst>
          </p:cNvPr>
          <p:cNvSpPr txBox="1"/>
          <p:nvPr/>
        </p:nvSpPr>
        <p:spPr>
          <a:xfrm>
            <a:off x="976576" y="2863621"/>
            <a:ext cx="3191277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 ACK-clocked!</a:t>
            </a:r>
            <a:endParaRPr lang="en-SG" sz="28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E7709-FB40-4CEE-B295-76CB864356CD}"/>
              </a:ext>
            </a:extLst>
          </p:cNvPr>
          <p:cNvSpPr txBox="1"/>
          <p:nvPr/>
        </p:nvSpPr>
        <p:spPr>
          <a:xfrm>
            <a:off x="4605219" y="3497766"/>
            <a:ext cx="3191277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 modes</a:t>
            </a:r>
            <a:endParaRPr lang="en-SG" sz="2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945F9D-E35C-4D4F-9A7D-EE8BCF8FE38C}"/>
              </a:ext>
            </a:extLst>
          </p:cNvPr>
          <p:cNvSpPr txBox="1"/>
          <p:nvPr/>
        </p:nvSpPr>
        <p:spPr>
          <a:xfrm>
            <a:off x="4681420" y="1449765"/>
            <a:ext cx="3191277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regulates delay</a:t>
            </a:r>
            <a:endParaRPr lang="en-SG" sz="2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F8F694-F671-4C7C-BEBE-3518DBF6136D}"/>
              </a:ext>
            </a:extLst>
          </p:cNvPr>
          <p:cNvSpPr txBox="1"/>
          <p:nvPr/>
        </p:nvSpPr>
        <p:spPr>
          <a:xfrm>
            <a:off x="1043253" y="1449765"/>
            <a:ext cx="3191277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regulates delay</a:t>
            </a:r>
            <a:endParaRPr lang="en-SG" sz="2800" baseline="-25000" dirty="0"/>
          </a:p>
        </p:txBody>
      </p:sp>
      <p:sp>
        <p:nvSpPr>
          <p:cNvPr id="19" name="CustomShape 2">
            <a:extLst>
              <a:ext uri="{FF2B5EF4-FFF2-40B4-BE49-F238E27FC236}">
                <a16:creationId xmlns:a16="http://schemas.microsoft.com/office/drawing/2014/main" id="{0AA55A9C-444C-4402-B994-43844EF42B68}"/>
              </a:ext>
            </a:extLst>
          </p:cNvPr>
          <p:cNvSpPr/>
          <p:nvPr/>
        </p:nvSpPr>
        <p:spPr>
          <a:xfrm>
            <a:off x="599584" y="4131911"/>
            <a:ext cx="7925782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0000"/>
                </a:solidFill>
                <a:latin typeface="URWBookmanL-Ligh"/>
              </a:rPr>
              <a:t>Why does ACK-clocked or not matter?</a:t>
            </a:r>
            <a:endParaRPr lang="en-IN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8BDB-0178-4854-A9E8-FA0C498D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603700" cy="878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4G/LTE Mobile Example</a:t>
            </a:r>
            <a:endParaRPr lang="en-SG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91CD4-4AE4-45AD-88F4-433AAF9F21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pic>
        <p:nvPicPr>
          <p:cNvPr id="5" name="Graphic 4" descr="Smart Phone with solid fill">
            <a:extLst>
              <a:ext uri="{FF2B5EF4-FFF2-40B4-BE49-F238E27FC236}">
                <a16:creationId xmlns:a16="http://schemas.microsoft.com/office/drawing/2014/main" id="{0593BEF4-F084-4F39-AA65-3CEABA0A3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1725" y="1621996"/>
            <a:ext cx="914400" cy="914400"/>
          </a:xfrm>
          <a:prstGeom prst="rect">
            <a:avLst/>
          </a:prstGeom>
        </p:spPr>
      </p:pic>
      <p:pic>
        <p:nvPicPr>
          <p:cNvPr id="7" name="Graphic 6" descr="Cell Tower with solid fill">
            <a:extLst>
              <a:ext uri="{FF2B5EF4-FFF2-40B4-BE49-F238E27FC236}">
                <a16:creationId xmlns:a16="http://schemas.microsoft.com/office/drawing/2014/main" id="{D5B81B9A-A650-4EDF-8242-0EE52218F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2499" y="2571750"/>
            <a:ext cx="1819275" cy="18192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913ED5-DC9E-486D-AACE-431AAE7DB02F}"/>
              </a:ext>
            </a:extLst>
          </p:cNvPr>
          <p:cNvCxnSpPr/>
          <p:nvPr/>
        </p:nvCxnSpPr>
        <p:spPr>
          <a:xfrm flipH="1" flipV="1">
            <a:off x="3429000" y="1981200"/>
            <a:ext cx="1590675" cy="8477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E7C580-0221-480B-B98A-9A22DE3CEEC6}"/>
              </a:ext>
            </a:extLst>
          </p:cNvPr>
          <p:cNvSpPr txBox="1"/>
          <p:nvPr/>
        </p:nvSpPr>
        <p:spPr>
          <a:xfrm>
            <a:off x="4016648" y="1817586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watching video</a:t>
            </a:r>
            <a:endParaRPr lang="en-SG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113062-36C0-45CC-BF07-ABF39AA3F71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364185" y="2274130"/>
            <a:ext cx="1590675" cy="8477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9992D4-29C0-44D5-A542-704DA43BA578}"/>
              </a:ext>
            </a:extLst>
          </p:cNvPr>
          <p:cNvSpPr txBox="1"/>
          <p:nvPr/>
        </p:nvSpPr>
        <p:spPr>
          <a:xfrm>
            <a:off x="3087228" y="2865419"/>
            <a:ext cx="12666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upload</a:t>
            </a:r>
            <a:br>
              <a:rPr lang="en-US" sz="2800" dirty="0"/>
            </a:br>
            <a:r>
              <a:rPr lang="en-US" sz="2800" dirty="0"/>
              <a:t>file</a:t>
            </a:r>
            <a:endParaRPr lang="en-SG" sz="2800" dirty="0"/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937745F-33A9-4A4E-A120-073A285A2DA6}"/>
              </a:ext>
            </a:extLst>
          </p:cNvPr>
          <p:cNvSpPr/>
          <p:nvPr/>
        </p:nvSpPr>
        <p:spPr>
          <a:xfrm>
            <a:off x="609109" y="4299530"/>
            <a:ext cx="7925782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0000"/>
                </a:solidFill>
                <a:latin typeface="URWBookmanL-Ligh"/>
              </a:rPr>
              <a:t>What happens?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BEF6C5-3AC3-4ABB-A1F3-A53E7376989B}"/>
              </a:ext>
            </a:extLst>
          </p:cNvPr>
          <p:cNvSpPr txBox="1"/>
          <p:nvPr/>
        </p:nvSpPr>
        <p:spPr>
          <a:xfrm>
            <a:off x="3119113" y="2513725"/>
            <a:ext cx="5549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F906C0-3F86-4470-9E82-63F3B1C030E5}"/>
              </a:ext>
            </a:extLst>
          </p:cNvPr>
          <p:cNvSpPr txBox="1"/>
          <p:nvPr/>
        </p:nvSpPr>
        <p:spPr>
          <a:xfrm>
            <a:off x="1072910" y="2798690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stuck behind</a:t>
            </a:r>
          </a:p>
          <a:p>
            <a:r>
              <a:rPr lang="en-US" sz="1800" dirty="0"/>
              <a:t>file packets!</a:t>
            </a:r>
            <a:endParaRPr lang="en-SG" sz="1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F10B73-F7BD-4969-87F8-A3648060BE60}"/>
              </a:ext>
            </a:extLst>
          </p:cNvPr>
          <p:cNvCxnSpPr>
            <a:stCxn id="16" idx="3"/>
          </p:cNvCxnSpPr>
          <p:nvPr/>
        </p:nvCxnSpPr>
        <p:spPr>
          <a:xfrm flipV="1">
            <a:off x="2552802" y="2794580"/>
            <a:ext cx="501496" cy="32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876F16-8D8A-4724-830C-3158736E22B5}"/>
              </a:ext>
            </a:extLst>
          </p:cNvPr>
          <p:cNvSpPr txBox="1"/>
          <p:nvPr/>
        </p:nvSpPr>
        <p:spPr>
          <a:xfrm>
            <a:off x="6655952" y="11576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choked!</a:t>
            </a:r>
            <a:endParaRPr lang="en-SG" sz="1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5C4F14-91CB-458D-B6ED-8F5AF093E995}"/>
              </a:ext>
            </a:extLst>
          </p:cNvPr>
          <p:cNvCxnSpPr>
            <a:cxnSpLocks/>
          </p:cNvCxnSpPr>
          <p:nvPr/>
        </p:nvCxnSpPr>
        <p:spPr>
          <a:xfrm flipH="1">
            <a:off x="6096001" y="1518214"/>
            <a:ext cx="657224" cy="37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4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 animBg="1"/>
      <p:bldP spid="16" grpId="0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8BDB-0178-4854-A9E8-FA0C498D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603700" cy="878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if we are not ACK-clocked?</a:t>
            </a:r>
            <a:endParaRPr lang="en-SG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91CD4-4AE4-45AD-88F4-433AAF9F21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pic>
        <p:nvPicPr>
          <p:cNvPr id="5" name="Graphic 4" descr="Smart Phone with solid fill">
            <a:extLst>
              <a:ext uri="{FF2B5EF4-FFF2-40B4-BE49-F238E27FC236}">
                <a16:creationId xmlns:a16="http://schemas.microsoft.com/office/drawing/2014/main" id="{0593BEF4-F084-4F39-AA65-3CEABA0A3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1725" y="1621996"/>
            <a:ext cx="914400" cy="914400"/>
          </a:xfrm>
          <a:prstGeom prst="rect">
            <a:avLst/>
          </a:prstGeom>
        </p:spPr>
      </p:pic>
      <p:pic>
        <p:nvPicPr>
          <p:cNvPr id="7" name="Graphic 6" descr="Cell Tower with solid fill">
            <a:extLst>
              <a:ext uri="{FF2B5EF4-FFF2-40B4-BE49-F238E27FC236}">
                <a16:creationId xmlns:a16="http://schemas.microsoft.com/office/drawing/2014/main" id="{D5B81B9A-A650-4EDF-8242-0EE52218F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2499" y="2571750"/>
            <a:ext cx="1819275" cy="18192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913ED5-DC9E-486D-AACE-431AAE7DB02F}"/>
              </a:ext>
            </a:extLst>
          </p:cNvPr>
          <p:cNvCxnSpPr/>
          <p:nvPr/>
        </p:nvCxnSpPr>
        <p:spPr>
          <a:xfrm flipH="1" flipV="1">
            <a:off x="3429000" y="1981200"/>
            <a:ext cx="1590675" cy="8477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113062-36C0-45CC-BF07-ABF39AA3F71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364185" y="2274130"/>
            <a:ext cx="1590675" cy="8477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14FF7324-6E5F-44D4-B8B8-2F3617827027}"/>
              </a:ext>
            </a:extLst>
          </p:cNvPr>
          <p:cNvSpPr/>
          <p:nvPr/>
        </p:nvSpPr>
        <p:spPr>
          <a:xfrm>
            <a:off x="3767137" y="2091909"/>
            <a:ext cx="914400" cy="914400"/>
          </a:xfrm>
          <a:prstGeom prst="irregularSeal1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48041-5CC2-4647-A915-8706ED9D3ED6}"/>
              </a:ext>
            </a:extLst>
          </p:cNvPr>
          <p:cNvSpPr txBox="1"/>
          <p:nvPr/>
        </p:nvSpPr>
        <p:spPr>
          <a:xfrm>
            <a:off x="4399993" y="168390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disconnection!</a:t>
            </a:r>
            <a:endParaRPr lang="en-SG" sz="2800" dirty="0"/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A7543C21-52CF-423C-A83C-92C4F9637E74}"/>
              </a:ext>
            </a:extLst>
          </p:cNvPr>
          <p:cNvSpPr/>
          <p:nvPr/>
        </p:nvSpPr>
        <p:spPr>
          <a:xfrm>
            <a:off x="6518000" y="1945518"/>
            <a:ext cx="2624138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FF0000"/>
                </a:solidFill>
                <a:latin typeface="URWBookmanL-Ligh"/>
              </a:rPr>
              <a:t>Still need</a:t>
            </a:r>
          </a:p>
          <a:p>
            <a:pPr algn="ctr">
              <a:lnSpc>
                <a:spcPct val="100000"/>
              </a:lnSpc>
            </a:pPr>
            <a:r>
              <a:rPr lang="en-US" sz="4400" b="1" spc="-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r>
              <a:rPr lang="en-US" sz="4400" spc="-1" dirty="0">
                <a:solidFill>
                  <a:srgbClr val="FF0000"/>
                </a:solidFill>
                <a:latin typeface="URWBookmanL-Ligh"/>
              </a:rPr>
              <a:t>!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E2EF51B2-7E0D-44D2-8A34-34B652644143}"/>
              </a:ext>
            </a:extLst>
          </p:cNvPr>
          <p:cNvSpPr/>
          <p:nvPr/>
        </p:nvSpPr>
        <p:spPr>
          <a:xfrm>
            <a:off x="761509" y="4451930"/>
            <a:ext cx="7925782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0000"/>
                </a:solidFill>
                <a:latin typeface="URWBookmanL-Ligh"/>
              </a:rPr>
              <a:t>What happens?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13B79E17-D25E-4358-9319-459B8EAB160C}"/>
              </a:ext>
            </a:extLst>
          </p:cNvPr>
          <p:cNvSpPr/>
          <p:nvPr/>
        </p:nvSpPr>
        <p:spPr>
          <a:xfrm>
            <a:off x="6892513" y="3343935"/>
            <a:ext cx="1714991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0000"/>
                </a:solidFill>
                <a:latin typeface="URWBookmanL-Ligh"/>
              </a:rPr>
              <a:t>2 x BDP </a:t>
            </a:r>
            <a:br>
              <a:rPr lang="en-US" sz="3600" spc="-1" dirty="0">
                <a:solidFill>
                  <a:srgbClr val="FF0000"/>
                </a:solidFill>
                <a:latin typeface="URWBookmanL-Ligh"/>
              </a:rPr>
            </a:br>
            <a:r>
              <a:rPr lang="en-US" sz="3600" spc="-1" dirty="0">
                <a:solidFill>
                  <a:srgbClr val="FF0000"/>
                </a:solidFill>
                <a:latin typeface="URWBookmanL-Ligh"/>
              </a:rPr>
              <a:t>works well!</a:t>
            </a:r>
            <a:endParaRPr lang="en-IN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872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21" grpId="0"/>
      <p:bldP spid="22" grpId="0"/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u="none" strike="noStrike" baseline="0" dirty="0">
                <a:latin typeface="URWBookmanL-Ligh"/>
              </a:rPr>
              <a:t>Summary</a:t>
            </a:r>
            <a:endParaRPr lang="en-SG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1192449" y="1111627"/>
            <a:ext cx="702762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Kleinrock “Optimality” 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TCP Friendliness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BDP = RTT</a:t>
            </a:r>
            <a:r>
              <a:rPr lang="en-US" sz="3200" baseline="-25000" dirty="0"/>
              <a:t>min</a:t>
            </a:r>
            <a:r>
              <a:rPr lang="en-US" sz="3200" dirty="0"/>
              <a:t> x Btlbw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Hard to probe RTT</a:t>
            </a:r>
            <a:r>
              <a:rPr lang="en-US" sz="3200" baseline="-25000" dirty="0"/>
              <a:t>min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Need to probe BW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Rate-based TCP </a:t>
            </a:r>
            <a:r>
              <a:rPr lang="en-SG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Control loop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ACK-clocking vs disconnected 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62540" y="404082"/>
            <a:ext cx="8818920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latin typeface="URWBookmanL-Ligh"/>
              </a:rPr>
              <a:t>Modified Timeout Mechanism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932760" y="1603463"/>
            <a:ext cx="727812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743310" indent="-7429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Check per packet RTT instead of waiting for dupacks</a:t>
            </a:r>
          </a:p>
          <a:p>
            <a:pPr marL="743310" indent="-7429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600" spc="-1" dirty="0">
                <a:latin typeface="Arial"/>
              </a:rPr>
              <a:t>Don’t reduce </a:t>
            </a:r>
            <a:r>
              <a:rPr lang="en-US" sz="3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r>
              <a:rPr lang="en-US" sz="3600" spc="-1" dirty="0">
                <a:latin typeface="Arial"/>
              </a:rPr>
              <a:t> more than once for each RTT interval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9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640497" y="1483807"/>
            <a:ext cx="7863005" cy="74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Bytes in transit is directly proportional to the expected throughput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A59E8-B990-4BB7-A789-CED5BD12A936}"/>
              </a:ext>
            </a:extLst>
          </p:cNvPr>
          <p:cNvSpPr txBox="1"/>
          <p:nvPr/>
        </p:nvSpPr>
        <p:spPr>
          <a:xfrm>
            <a:off x="640496" y="119028"/>
            <a:ext cx="7343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Key Idea</a:t>
            </a:r>
            <a:r>
              <a:rPr lang="en-US" sz="54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lang="en-SG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4417E-17F5-489B-8D34-5687CFD00D77}"/>
              </a:ext>
            </a:extLst>
          </p:cNvPr>
          <p:cNvSpPr txBox="1"/>
          <p:nvPr/>
        </p:nvSpPr>
        <p:spPr>
          <a:xfrm>
            <a:off x="690371" y="2459496"/>
            <a:ext cx="77632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dk1"/>
                </a:solidFill>
              </a:rPr>
              <a:t>window size increases</a:t>
            </a:r>
            <a:r>
              <a:rPr lang="en-SG" sz="3200" b="1" dirty="0">
                <a:solidFill>
                  <a:schemeClr val="dk1"/>
                </a:solidFill>
                <a:sym typeface="Symbol" panose="05050102010706020507" pitchFamily="18" charset="2"/>
              </a:rPr>
              <a:t>  </a:t>
            </a:r>
            <a:r>
              <a:rPr lang="en-US" sz="3200" b="1" dirty="0">
                <a:solidFill>
                  <a:schemeClr val="dk1"/>
                </a:solidFill>
              </a:rPr>
              <a:t> throughput should also increase. </a:t>
            </a:r>
            <a:endParaRPr lang="en-SG" sz="3200" b="1" dirty="0">
              <a:solidFill>
                <a:schemeClr val="dk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12943E-51B0-486F-9453-D11D9DEE0076}"/>
              </a:ext>
            </a:extLst>
          </p:cNvPr>
          <p:cNvSpPr txBox="1"/>
          <p:nvPr/>
        </p:nvSpPr>
        <p:spPr>
          <a:xfrm>
            <a:off x="278891" y="3751302"/>
            <a:ext cx="85862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Measure and control the amount of</a:t>
            </a:r>
            <a:br>
              <a:rPr lang="en-US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extra data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in transit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895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677058" y="1252842"/>
            <a:ext cx="7789884" cy="109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US" sz="4000" b="0" i="1" u="none" strike="noStrike" baseline="0" dirty="0">
                <a:latin typeface="Times New Roman" panose="02020603050405020304" pitchFamily="18" charset="0"/>
              </a:rPr>
              <a:t>BaseRTT </a:t>
            </a:r>
            <a:r>
              <a:rPr lang="en-US" sz="4000" b="0" i="1" u="none" strike="noStrike" baseline="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4000" b="0" i="0" u="none" strike="noStrike" baseline="0" dirty="0">
                <a:latin typeface="Times New Roman" panose="02020603050405020304" pitchFamily="18" charset="0"/>
              </a:rPr>
              <a:t>  minimum of all measured </a:t>
            </a:r>
            <a:r>
              <a:rPr lang="en-SG" sz="4000" b="0" i="0" u="none" strike="noStrike" baseline="0" dirty="0">
                <a:latin typeface="Times New Roman" panose="02020603050405020304" pitchFamily="18" charset="0"/>
              </a:rPr>
              <a:t>round trip times</a:t>
            </a:r>
            <a:endParaRPr lang="en-US" sz="11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A21B79-9CCD-4661-97C8-60FCC9C9C0E8}"/>
              </a:ext>
            </a:extLst>
          </p:cNvPr>
          <p:cNvGrpSpPr/>
          <p:nvPr/>
        </p:nvGrpSpPr>
        <p:grpSpPr>
          <a:xfrm>
            <a:off x="1134258" y="2350008"/>
            <a:ext cx="7104486" cy="1276514"/>
            <a:chOff x="1189122" y="2350008"/>
            <a:chExt cx="7104486" cy="1276514"/>
          </a:xfrm>
        </p:grpSpPr>
        <p:sp>
          <p:nvSpPr>
            <p:cNvPr id="4" name="Google Shape;51;p1">
              <a:extLst>
                <a:ext uri="{FF2B5EF4-FFF2-40B4-BE49-F238E27FC236}">
                  <a16:creationId xmlns:a16="http://schemas.microsoft.com/office/drawing/2014/main" id="{DF319102-5091-4213-B1A9-4767DDBAD488}"/>
                </a:ext>
              </a:extLst>
            </p:cNvPr>
            <p:cNvSpPr txBox="1">
              <a:spLocks/>
            </p:cNvSpPr>
            <p:nvPr/>
          </p:nvSpPr>
          <p:spPr>
            <a:xfrm>
              <a:off x="1189122" y="2366155"/>
              <a:ext cx="2962254" cy="1260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</a:t>
              </a:r>
              <a:r>
                <a:rPr lang="en-SG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xpected </a:t>
              </a:r>
              <a:br>
                <a:rPr lang="en-SG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SG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Throughput</a:t>
              </a:r>
              <a:endParaRPr 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EAB401-D30C-47B5-96DE-EBD5A9F8638E}"/>
                </a:ext>
              </a:extLst>
            </p:cNvPr>
            <p:cNvSpPr txBox="1"/>
            <p:nvPr/>
          </p:nvSpPr>
          <p:spPr>
            <a:xfrm>
              <a:off x="3785616" y="2571750"/>
              <a:ext cx="73152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4000" i="1" dirty="0"/>
                <a:t>=</a:t>
              </a:r>
              <a:endParaRPr lang="en-SG" sz="40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5F2CEF-EEE4-4E7D-819A-C4F7A0A856E0}"/>
                </a:ext>
              </a:extLst>
            </p:cNvPr>
            <p:cNvGrpSpPr/>
            <p:nvPr/>
          </p:nvGrpSpPr>
          <p:grpSpPr>
            <a:xfrm>
              <a:off x="3721608" y="2350008"/>
              <a:ext cx="4572000" cy="1227250"/>
              <a:chOff x="3721608" y="2279362"/>
              <a:chExt cx="4572000" cy="122725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039E58-7084-4F40-B318-161AEBD475B7}"/>
                  </a:ext>
                </a:extLst>
              </p:cNvPr>
              <p:cNvSpPr txBox="1"/>
              <p:nvPr/>
            </p:nvSpPr>
            <p:spPr>
              <a:xfrm>
                <a:off x="3721608" y="2279362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3600" i="1" dirty="0"/>
                  <a:t>WindowSize</a:t>
                </a:r>
                <a:endParaRPr lang="en-SG" sz="36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80BAEC-840C-4906-9EAB-29534AD43F56}"/>
                  </a:ext>
                </a:extLst>
              </p:cNvPr>
              <p:cNvSpPr txBox="1"/>
              <p:nvPr/>
            </p:nvSpPr>
            <p:spPr>
              <a:xfrm>
                <a:off x="3721608" y="2860281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0" i="1" u="none" strike="noStrike" baseline="0" dirty="0">
                    <a:latin typeface="Times New Roman" panose="02020603050405020304" pitchFamily="18" charset="0"/>
                  </a:rPr>
                  <a:t>BaseRTT</a:t>
                </a:r>
                <a:endParaRPr lang="en-SG" sz="3600" dirty="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C357A4A-BE69-4BE5-824D-42BECB2BEFB8}"/>
                  </a:ext>
                </a:extLst>
              </p:cNvPr>
              <p:cNvCxnSpPr/>
              <p:nvPr/>
            </p:nvCxnSpPr>
            <p:spPr>
              <a:xfrm>
                <a:off x="4572000" y="2897874"/>
                <a:ext cx="3008376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524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1971253" y="113067"/>
            <a:ext cx="4821755" cy="109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US" sz="4000" b="0" i="1" u="none" strike="noStrike" baseline="0" dirty="0">
                <a:latin typeface="Times New Roman" panose="02020603050405020304" pitchFamily="18" charset="0"/>
              </a:rPr>
              <a:t>Diff = Expected - Actual</a:t>
            </a:r>
            <a:endParaRPr lang="en-US" sz="11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15" name="Google Shape;51;p1">
            <a:extLst>
              <a:ext uri="{FF2B5EF4-FFF2-40B4-BE49-F238E27FC236}">
                <a16:creationId xmlns:a16="http://schemas.microsoft.com/office/drawing/2014/main" id="{CFC9F169-5F40-444F-AF98-402F733B4FA0}"/>
              </a:ext>
            </a:extLst>
          </p:cNvPr>
          <p:cNvSpPr txBox="1">
            <a:spLocks/>
          </p:cNvSpPr>
          <p:nvPr/>
        </p:nvSpPr>
        <p:spPr>
          <a:xfrm>
            <a:off x="422597" y="1317812"/>
            <a:ext cx="7789884" cy="109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&lt;</a:t>
            </a:r>
            <a:r>
              <a:rPr lang="en-US" sz="4000" i="1" dirty="0">
                <a:latin typeface="Times New Roman" panose="02020603050405020304" pitchFamily="18" charset="0"/>
              </a:rPr>
              <a:t>Diff&lt;</a:t>
            </a:r>
            <a:r>
              <a:rPr lang="en-US" sz="4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, do nothing</a:t>
            </a:r>
            <a:endParaRPr lang="en-US" sz="11500" dirty="0"/>
          </a:p>
        </p:txBody>
      </p:sp>
      <p:sp>
        <p:nvSpPr>
          <p:cNvPr id="16" name="Google Shape;51;p1">
            <a:extLst>
              <a:ext uri="{FF2B5EF4-FFF2-40B4-BE49-F238E27FC236}">
                <a16:creationId xmlns:a16="http://schemas.microsoft.com/office/drawing/2014/main" id="{D033A8CC-C82A-4DA8-9DB1-939429DC143B}"/>
              </a:ext>
            </a:extLst>
          </p:cNvPr>
          <p:cNvSpPr txBox="1">
            <a:spLocks/>
          </p:cNvSpPr>
          <p:nvPr/>
        </p:nvSpPr>
        <p:spPr>
          <a:xfrm>
            <a:off x="1027715" y="2522554"/>
            <a:ext cx="3015366" cy="77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4000" i="1" dirty="0">
                <a:latin typeface="Times New Roman" panose="02020603050405020304" pitchFamily="18" charset="0"/>
              </a:rPr>
              <a:t>Diff&lt;</a:t>
            </a:r>
            <a:r>
              <a:rPr lang="en-US" sz="4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,  </a:t>
            </a:r>
            <a:endParaRPr lang="en-US" sz="11500" dirty="0"/>
          </a:p>
        </p:txBody>
      </p:sp>
      <p:sp>
        <p:nvSpPr>
          <p:cNvPr id="17" name="Google Shape;51;p1">
            <a:extLst>
              <a:ext uri="{FF2B5EF4-FFF2-40B4-BE49-F238E27FC236}">
                <a16:creationId xmlns:a16="http://schemas.microsoft.com/office/drawing/2014/main" id="{71564845-99B8-4683-B56C-90C7962CDC60}"/>
              </a:ext>
            </a:extLst>
          </p:cNvPr>
          <p:cNvSpPr txBox="1">
            <a:spLocks/>
          </p:cNvSpPr>
          <p:nvPr/>
        </p:nvSpPr>
        <p:spPr>
          <a:xfrm>
            <a:off x="4480743" y="2522554"/>
            <a:ext cx="3015366" cy="77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increase </a:t>
            </a:r>
            <a:r>
              <a:rPr lang="en-US" sz="4000" b="1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cwnd</a:t>
            </a:r>
            <a:r>
              <a:rPr lang="en-US" sz="4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en-US" sz="11500" dirty="0"/>
          </a:p>
        </p:txBody>
      </p:sp>
      <p:sp>
        <p:nvSpPr>
          <p:cNvPr id="18" name="Google Shape;51;p1">
            <a:extLst>
              <a:ext uri="{FF2B5EF4-FFF2-40B4-BE49-F238E27FC236}">
                <a16:creationId xmlns:a16="http://schemas.microsoft.com/office/drawing/2014/main" id="{9B96C2F4-D716-48B9-AA3A-EC1181B00EA0}"/>
              </a:ext>
            </a:extLst>
          </p:cNvPr>
          <p:cNvSpPr txBox="1">
            <a:spLocks/>
          </p:cNvSpPr>
          <p:nvPr/>
        </p:nvSpPr>
        <p:spPr>
          <a:xfrm>
            <a:off x="1027715" y="3279063"/>
            <a:ext cx="3015366" cy="77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 </a:t>
            </a:r>
            <a:r>
              <a:rPr lang="en-US" sz="4000" i="1" dirty="0">
                <a:latin typeface="Times New Roman" panose="02020603050405020304" pitchFamily="18" charset="0"/>
              </a:rPr>
              <a:t>&lt;Diff</a:t>
            </a:r>
            <a:r>
              <a:rPr lang="en-US" sz="4000" i="1" dirty="0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endParaRPr lang="en-US" sz="11500" dirty="0"/>
          </a:p>
        </p:txBody>
      </p:sp>
      <p:sp>
        <p:nvSpPr>
          <p:cNvPr id="19" name="Google Shape;51;p1">
            <a:extLst>
              <a:ext uri="{FF2B5EF4-FFF2-40B4-BE49-F238E27FC236}">
                <a16:creationId xmlns:a16="http://schemas.microsoft.com/office/drawing/2014/main" id="{C23B06E8-3F47-4697-A5EB-3487A167751B}"/>
              </a:ext>
            </a:extLst>
          </p:cNvPr>
          <p:cNvSpPr txBox="1">
            <a:spLocks/>
          </p:cNvSpPr>
          <p:nvPr/>
        </p:nvSpPr>
        <p:spPr>
          <a:xfrm>
            <a:off x="4480743" y="3279063"/>
            <a:ext cx="3015366" cy="77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decrease </a:t>
            </a:r>
            <a:r>
              <a:rPr lang="en-US" sz="4000" b="1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cwnd</a:t>
            </a:r>
            <a:r>
              <a:rPr lang="en-US" sz="4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en-US" sz="11500" dirty="0"/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E3C6C0E4-3D89-47B1-8A13-813B12ACC75B}"/>
              </a:ext>
            </a:extLst>
          </p:cNvPr>
          <p:cNvSpPr/>
          <p:nvPr/>
        </p:nvSpPr>
        <p:spPr>
          <a:xfrm>
            <a:off x="5640789" y="3950275"/>
            <a:ext cx="2762366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Why</a:t>
            </a:r>
            <a:r>
              <a:rPr lang="en-US" sz="6600" spc="-1" dirty="0">
                <a:solidFill>
                  <a:srgbClr val="FF0000"/>
                </a:solidFill>
                <a:latin typeface="URWBookmanL-Ligh"/>
                <a:ea typeface="Arial"/>
              </a:rPr>
              <a:t>?</a:t>
            </a:r>
            <a:endParaRPr lang="en-IN" sz="6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8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1215</Words>
  <Application>Microsoft Office PowerPoint</Application>
  <PresentationFormat>On-screen Show (16:9)</PresentationFormat>
  <Paragraphs>295</Paragraphs>
  <Slides>57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Courier New</vt:lpstr>
      <vt:lpstr>Times New Roman</vt:lpstr>
      <vt:lpstr>URWBookmanL-Ligh</vt:lpstr>
      <vt:lpstr>Simple Light</vt:lpstr>
      <vt:lpstr>Lecture 4: Rate-based End-to-End Congestion Control</vt:lpstr>
      <vt:lpstr>PowerPoint Presentation</vt:lpstr>
      <vt:lpstr>Issues with window-based and  loss-based CC</vt:lpstr>
      <vt:lpstr>PowerPoint Presentation</vt:lpstr>
      <vt:lpstr>PowerPoint Presentation</vt:lpstr>
      <vt:lpstr>PowerPoint Presentation</vt:lpstr>
      <vt:lpstr> Bytes in transit is directly proportional to the expected throughput</vt:lpstr>
      <vt:lpstr>BaseRTT   minimum of all measured round trip times</vt:lpstr>
      <vt:lpstr>Diff = Expected - Actual</vt:lpstr>
      <vt:lpstr>Can use delay to  infer congestion!</vt:lpstr>
      <vt:lpstr>PowerPoint Presentation</vt:lpstr>
      <vt:lpstr>PowerPoint Presentation</vt:lpstr>
      <vt:lpstr>PowerPoint Presentation</vt:lpstr>
      <vt:lpstr>PowerPoint Presentation</vt:lpstr>
      <vt:lpstr>Vegas is *still*  cwnd-based!</vt:lpstr>
      <vt:lpstr>Non-AIMD CC</vt:lpstr>
      <vt:lpstr>Rate Upperbound for TCP Friendliness</vt:lpstr>
      <vt:lpstr>Goals</vt:lpstr>
      <vt:lpstr>PowerPoint Presentation</vt:lpstr>
      <vt:lpstr>Is TCP Vegas or TFRC  any good?</vt:lpstr>
      <vt:lpstr>Why?</vt:lpstr>
      <vt:lpstr>TCP Friendliness</vt:lpstr>
      <vt:lpstr>Making Rate-based TCP work</vt:lpstr>
      <vt:lpstr>PowerPoint Presentation</vt:lpstr>
      <vt:lpstr>PowerPoint Presentation</vt:lpstr>
      <vt:lpstr>Sanity Check</vt:lpstr>
      <vt:lpstr>PowerPoint Presentation</vt:lpstr>
      <vt:lpstr>PowerPoint Presentation</vt:lpstr>
      <vt:lpstr>PowerPoint Presentation</vt:lpstr>
      <vt:lpstr>Can we just send at BtlBw?  </vt:lpstr>
      <vt:lpstr>What if more bandwidth becomes available?</vt:lpstr>
      <vt:lpstr>Understanding BufferBloat</vt:lpstr>
      <vt:lpstr>Understanding BufferBloat</vt:lpstr>
      <vt:lpstr>How do we  estimate RTTmin?</vt:lpstr>
      <vt:lpstr>PowerPoint Presentation</vt:lpstr>
      <vt:lpstr>Is BBR any good?</vt:lpstr>
      <vt:lpstr>Does BBR need a cwnd?</vt:lpstr>
      <vt:lpstr>Is BBR TCP friendly?</vt:lpstr>
      <vt:lpstr>It depends!</vt:lpstr>
      <vt:lpstr>BBR vs CUBIC</vt:lpstr>
      <vt:lpstr>BBR vs CUBIC</vt:lpstr>
      <vt:lpstr>Not cast in stone that BBR will be the only TCP</vt:lpstr>
      <vt:lpstr>PowerPoint Presentation</vt:lpstr>
      <vt:lpstr>How else can we do rate-based congestion control?</vt:lpstr>
      <vt:lpstr>Rate-based control loop</vt:lpstr>
      <vt:lpstr>PowerPoint Presentation</vt:lpstr>
      <vt:lpstr>PowerPoint Presentation</vt:lpstr>
      <vt:lpstr>Maximizing Throughput</vt:lpstr>
      <vt:lpstr>Minimizing delay</vt:lpstr>
      <vt:lpstr>PowerPoint Presentation</vt:lpstr>
      <vt:lpstr>Performance for Real LTE Network</vt:lpstr>
      <vt:lpstr>Rate-based control loop</vt:lpstr>
      <vt:lpstr>PowerPoint Presentation</vt:lpstr>
      <vt:lpstr>PropRate vs Copa</vt:lpstr>
      <vt:lpstr>4G/LTE Mobile Example</vt:lpstr>
      <vt:lpstr>What if we are not ACK-clocked?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Intro to IT2900 &amp; Leadership</dc:title>
  <cp:lastModifiedBy>Raj Joshi</cp:lastModifiedBy>
  <cp:revision>394</cp:revision>
  <dcterms:modified xsi:type="dcterms:W3CDTF">2021-09-03T07:00:23Z</dcterms:modified>
</cp:coreProperties>
</file>