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540" r:id="rId3"/>
    <p:sldId id="467" r:id="rId4"/>
    <p:sldId id="468" r:id="rId5"/>
    <p:sldId id="469" r:id="rId6"/>
    <p:sldId id="572" r:id="rId7"/>
    <p:sldId id="470" r:id="rId8"/>
    <p:sldId id="471" r:id="rId9"/>
    <p:sldId id="472" r:id="rId10"/>
    <p:sldId id="473" r:id="rId11"/>
    <p:sldId id="474" r:id="rId12"/>
    <p:sldId id="523" r:id="rId13"/>
    <p:sldId id="475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73" r:id="rId23"/>
    <p:sldId id="532" r:id="rId24"/>
    <p:sldId id="533" r:id="rId25"/>
    <p:sldId id="541" r:id="rId26"/>
    <p:sldId id="542" r:id="rId27"/>
    <p:sldId id="543" r:id="rId28"/>
    <p:sldId id="536" r:id="rId29"/>
    <p:sldId id="538" r:id="rId30"/>
    <p:sldId id="539" r:id="rId31"/>
    <p:sldId id="546" r:id="rId32"/>
    <p:sldId id="547" r:id="rId33"/>
    <p:sldId id="548" r:id="rId34"/>
    <p:sldId id="549" r:id="rId35"/>
    <p:sldId id="535" r:id="rId36"/>
    <p:sldId id="550" r:id="rId37"/>
    <p:sldId id="553" r:id="rId38"/>
    <p:sldId id="552" r:id="rId39"/>
    <p:sldId id="554" r:id="rId40"/>
    <p:sldId id="555" r:id="rId41"/>
    <p:sldId id="556" r:id="rId42"/>
    <p:sldId id="559" r:id="rId43"/>
    <p:sldId id="557" r:id="rId44"/>
    <p:sldId id="560" r:id="rId45"/>
    <p:sldId id="269" r:id="rId46"/>
    <p:sldId id="561" r:id="rId47"/>
    <p:sldId id="562" r:id="rId48"/>
    <p:sldId id="566" r:id="rId49"/>
    <p:sldId id="569" r:id="rId50"/>
    <p:sldId id="338" r:id="rId51"/>
    <p:sldId id="274" r:id="rId52"/>
    <p:sldId id="334" r:id="rId53"/>
    <p:sldId id="275" r:id="rId54"/>
    <p:sldId id="349" r:id="rId55"/>
    <p:sldId id="257" r:id="rId56"/>
    <p:sldId id="564" r:id="rId57"/>
    <p:sldId id="570" r:id="rId58"/>
    <p:sldId id="571" r:id="rId59"/>
    <p:sldId id="258" r:id="rId60"/>
    <p:sldId id="259" r:id="rId61"/>
    <p:sldId id="261" r:id="rId62"/>
    <p:sldId id="262" r:id="rId63"/>
    <p:sldId id="263" r:id="rId64"/>
    <p:sldId id="264" r:id="rId65"/>
    <p:sldId id="265" r:id="rId66"/>
    <p:sldId id="563" r:id="rId67"/>
    <p:sldId id="574" r:id="rId68"/>
    <p:sldId id="266" r:id="rId69"/>
    <p:sldId id="267" r:id="rId70"/>
    <p:sldId id="466" r:id="rId71"/>
    <p:sldId id="576" r:id="rId72"/>
    <p:sldId id="575" r:id="rId7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4" roundtripDataSignature="AMtx7mjkgzNfkZPJMBVFBIdrxUXz2eN6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A9"/>
    <a:srgbClr val="FFAAA1"/>
    <a:srgbClr val="CDDCAB"/>
    <a:srgbClr val="FF0000"/>
    <a:srgbClr val="FF6500"/>
    <a:srgbClr val="777777"/>
    <a:srgbClr val="A9D18E"/>
    <a:srgbClr val="7030A0"/>
    <a:srgbClr val="43682B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BCA2D-A028-423B-A78E-721024DC2F63}" v="916" dt="2021-08-05T14:19:38.242"/>
  </p1510:revLst>
</p1510:revInfo>
</file>

<file path=ppt/tableStyles.xml><?xml version="1.0" encoding="utf-8"?>
<a:tblStyleLst xmlns:a="http://schemas.openxmlformats.org/drawingml/2006/main" def="{14945731-F96D-45D4-8C75-4CE8AA9584A6}">
  <a:tblStyle styleId="{14945731-F96D-45D4-8C75-4CE8AA9584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69338" autoAdjust="0"/>
  </p:normalViewPr>
  <p:slideViewPr>
    <p:cSldViewPr snapToGrid="0">
      <p:cViewPr varScale="1">
        <p:scale>
          <a:sx n="101" d="100"/>
          <a:sy n="101" d="100"/>
        </p:scale>
        <p:origin x="2562" y="90"/>
      </p:cViewPr>
      <p:guideLst>
        <p:guide orient="horz" pos="1812"/>
        <p:guide pos="2880"/>
        <p:guide orient="horz" pos="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94" Type="http://customschemas.google.com/relationships/presentationmetadata" Target="metadata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owth Beans" userId="yHEGMuHScHrmmX9n1viZyo8Bqt9Dj30RUPGmbOleGYU=" providerId="None" clId="Web-{A99BCA2D-A028-423B-A78E-721024DC2F63}"/>
    <pc:docChg chg="addSld delSld modSld sldOrd">
      <pc:chgData name="Growth Beans" userId="yHEGMuHScHrmmX9n1viZyo8Bqt9Dj30RUPGmbOleGYU=" providerId="None" clId="Web-{A99BCA2D-A028-423B-A78E-721024DC2F63}" dt="2021-08-05T14:19:38.242" v="551" actId="1076"/>
      <pc:docMkLst>
        <pc:docMk/>
      </pc:docMkLst>
      <pc:sldChg chg="addSp delSp modSp">
        <pc:chgData name="Growth Beans" userId="yHEGMuHScHrmmX9n1viZyo8Bqt9Dj30RUPGmbOleGYU=" providerId="None" clId="Web-{A99BCA2D-A028-423B-A78E-721024DC2F63}" dt="2021-08-05T14:19:38.242" v="551" actId="1076"/>
        <pc:sldMkLst>
          <pc:docMk/>
          <pc:sldMk cId="0" sldId="290"/>
        </pc:sldMkLst>
        <pc:spChg chg="add mod">
          <ac:chgData name="Growth Beans" userId="yHEGMuHScHrmmX9n1viZyo8Bqt9Dj30RUPGmbOleGYU=" providerId="None" clId="Web-{A99BCA2D-A028-423B-A78E-721024DC2F63}" dt="2021-08-05T14:19:38.242" v="551" actId="1076"/>
          <ac:spMkLst>
            <pc:docMk/>
            <pc:sldMk cId="0" sldId="290"/>
            <ac:spMk id="3" creationId="{5DCF7A58-A97D-4FED-B104-B751E05C984A}"/>
          </ac:spMkLst>
        </pc:spChg>
        <pc:spChg chg="mod">
          <ac:chgData name="Growth Beans" userId="yHEGMuHScHrmmX9n1viZyo8Bqt9Dj30RUPGmbOleGYU=" providerId="None" clId="Web-{A99BCA2D-A028-423B-A78E-721024DC2F63}" dt="2021-08-05T14:18:55.679" v="531"/>
          <ac:spMkLst>
            <pc:docMk/>
            <pc:sldMk cId="0" sldId="290"/>
            <ac:spMk id="34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18:45.913" v="527"/>
          <ac:spMkLst>
            <pc:docMk/>
            <pc:sldMk cId="0" sldId="290"/>
            <ac:spMk id="342" creationId="{00000000-0000-0000-0000-000000000000}"/>
          </ac:spMkLst>
        </pc:spChg>
        <pc:picChg chg="add mod">
          <ac:chgData name="Growth Beans" userId="yHEGMuHScHrmmX9n1viZyo8Bqt9Dj30RUPGmbOleGYU=" providerId="None" clId="Web-{A99BCA2D-A028-423B-A78E-721024DC2F63}" dt="2021-08-05T14:19:02.304" v="534" actId="1076"/>
          <ac:picMkLst>
            <pc:docMk/>
            <pc:sldMk cId="0" sldId="290"/>
            <ac:picMk id="2" creationId="{4FE8A39B-B4BA-4CB5-B085-0FCF00DE66FB}"/>
          </ac:picMkLst>
        </pc:picChg>
      </pc:sldChg>
      <pc:sldChg chg="addSp delSp modSp del ord">
        <pc:chgData name="Growth Beans" userId="yHEGMuHScHrmmX9n1viZyo8Bqt9Dj30RUPGmbOleGYU=" providerId="None" clId="Web-{A99BCA2D-A028-423B-A78E-721024DC2F63}" dt="2021-08-05T14:03:57.835" v="300"/>
        <pc:sldMkLst>
          <pc:docMk/>
          <pc:sldMk cId="0" sldId="291"/>
        </pc:sldMkLst>
        <pc:spChg chg="add del mod">
          <ac:chgData name="Growth Beans" userId="yHEGMuHScHrmmX9n1viZyo8Bqt9Dj30RUPGmbOleGYU=" providerId="None" clId="Web-{A99BCA2D-A028-423B-A78E-721024DC2F63}" dt="2021-08-05T13:52:57.776" v="16"/>
          <ac:spMkLst>
            <pc:docMk/>
            <pc:sldMk cId="0" sldId="291"/>
            <ac:spMk id="2" creationId="{0A5471B9-33A3-4630-B682-30F0658282F7}"/>
          </ac:spMkLst>
        </pc:spChg>
        <pc:spChg chg="add del mod">
          <ac:chgData name="Growth Beans" userId="yHEGMuHScHrmmX9n1viZyo8Bqt9Dj30RUPGmbOleGYU=" providerId="None" clId="Web-{A99BCA2D-A028-423B-A78E-721024DC2F63}" dt="2021-08-05T13:58:52.173" v="157"/>
          <ac:spMkLst>
            <pc:docMk/>
            <pc:sldMk cId="0" sldId="291"/>
            <ac:spMk id="9" creationId="{21CF4110-4656-44B6-8528-955CAD71518D}"/>
          </ac:spMkLst>
        </pc:spChg>
        <pc:spChg chg="add mod">
          <ac:chgData name="Growth Beans" userId="yHEGMuHScHrmmX9n1viZyo8Bqt9Dj30RUPGmbOleGYU=" providerId="None" clId="Web-{A99BCA2D-A028-423B-A78E-721024DC2F63}" dt="2021-08-05T13:58:58.532" v="158"/>
          <ac:spMkLst>
            <pc:docMk/>
            <pc:sldMk cId="0" sldId="291"/>
            <ac:spMk id="10" creationId="{F23B07AA-3B4A-4993-82B1-98E9BFEE6E35}"/>
          </ac:spMkLst>
        </pc:spChg>
        <pc:spChg chg="add del mod">
          <ac:chgData name="Growth Beans" userId="yHEGMuHScHrmmX9n1viZyo8Bqt9Dj30RUPGmbOleGYU=" providerId="None" clId="Web-{A99BCA2D-A028-423B-A78E-721024DC2F63}" dt="2021-08-05T13:58:19.047" v="146"/>
          <ac:spMkLst>
            <pc:docMk/>
            <pc:sldMk cId="0" sldId="291"/>
            <ac:spMk id="11" creationId="{13B8F335-4574-484E-B956-0BD703F1CB2A}"/>
          </ac:spMkLst>
        </pc:spChg>
        <pc:spChg chg="add mod">
          <ac:chgData name="Growth Beans" userId="yHEGMuHScHrmmX9n1viZyo8Bqt9Dj30RUPGmbOleGYU=" providerId="None" clId="Web-{A99BCA2D-A028-423B-A78E-721024DC2F63}" dt="2021-08-05T13:58:43.892" v="154" actId="1076"/>
          <ac:spMkLst>
            <pc:docMk/>
            <pc:sldMk cId="0" sldId="291"/>
            <ac:spMk id="12" creationId="{0213D7E3-21A5-46E6-9F91-69C8951B4F56}"/>
          </ac:spMkLst>
        </pc:spChg>
        <pc:spChg chg="add mod">
          <ac:chgData name="Growth Beans" userId="yHEGMuHScHrmmX9n1viZyo8Bqt9Dj30RUPGmbOleGYU=" providerId="None" clId="Web-{A99BCA2D-A028-423B-A78E-721024DC2F63}" dt="2021-08-05T13:58:35.766" v="153" actId="20577"/>
          <ac:spMkLst>
            <pc:docMk/>
            <pc:sldMk cId="0" sldId="291"/>
            <ac:spMk id="13" creationId="{2CB1A4F2-C4F2-4801-B942-4018641D2BF2}"/>
          </ac:spMkLst>
        </pc:spChg>
        <pc:spChg chg="add del">
          <ac:chgData name="Growth Beans" userId="yHEGMuHScHrmmX9n1viZyo8Bqt9Dj30RUPGmbOleGYU=" providerId="None" clId="Web-{A99BCA2D-A028-423B-A78E-721024DC2F63}" dt="2021-08-05T13:59:03.673" v="160"/>
          <ac:spMkLst>
            <pc:docMk/>
            <pc:sldMk cId="0" sldId="291"/>
            <ac:spMk id="14" creationId="{61E3BDA2-BAB4-4D61-B86D-341035E52887}"/>
          </ac:spMkLst>
        </pc:spChg>
        <pc:spChg chg="mod">
          <ac:chgData name="Growth Beans" userId="yHEGMuHScHrmmX9n1viZyo8Bqt9Dj30RUPGmbOleGYU=" providerId="None" clId="Web-{A99BCA2D-A028-423B-A78E-721024DC2F63}" dt="2021-08-05T13:54:31.700" v="64" actId="20577"/>
          <ac:spMkLst>
            <pc:docMk/>
            <pc:sldMk cId="0" sldId="291"/>
            <ac:spMk id="347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7:45.859" v="133" actId="14100"/>
          <ac:spMkLst>
            <pc:docMk/>
            <pc:sldMk cId="0" sldId="291"/>
            <ac:spMk id="348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4:20.262" v="53" actId="1076"/>
          <ac:spMkLst>
            <pc:docMk/>
            <pc:sldMk cId="0" sldId="291"/>
            <ac:spMk id="349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6" actId="1076"/>
          <ac:spMkLst>
            <pc:docMk/>
            <pc:sldMk cId="0" sldId="291"/>
            <ac:spMk id="350" creationId="{00000000-0000-0000-0000-000000000000}"/>
          </ac:spMkLst>
        </pc:spChg>
        <pc:spChg chg="mod">
          <ac:chgData name="Growth Beans" userId="yHEGMuHScHrmmX9n1viZyo8Bqt9Dj30RUPGmbOleGYU=" providerId="None" clId="Web-{A99BCA2D-A028-423B-A78E-721024DC2F63}" dt="2021-08-05T13:52:24.103" v="7" actId="1076"/>
          <ac:spMkLst>
            <pc:docMk/>
            <pc:sldMk cId="0" sldId="291"/>
            <ac:spMk id="351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3:57:59.031" v="136"/>
          <ac:spMkLst>
            <pc:docMk/>
            <pc:sldMk cId="0" sldId="291"/>
            <ac:spMk id="352" creationId="{00000000-0000-0000-0000-000000000000}"/>
          </ac:spMkLst>
        </pc:spChg>
      </pc:sldChg>
      <pc:sldChg chg="add del replId">
        <pc:chgData name="Growth Beans" userId="yHEGMuHScHrmmX9n1viZyo8Bqt9Dj30RUPGmbOleGYU=" providerId="None" clId="Web-{A99BCA2D-A028-423B-A78E-721024DC2F63}" dt="2021-08-05T14:04:03.522" v="301"/>
        <pc:sldMkLst>
          <pc:docMk/>
          <pc:sldMk cId="2548413650" sldId="294"/>
        </pc:sldMkLst>
      </pc:sldChg>
      <pc:sldChg chg="addSp delSp modSp add ord replId">
        <pc:chgData name="Growth Beans" userId="yHEGMuHScHrmmX9n1viZyo8Bqt9Dj30RUPGmbOleGYU=" providerId="None" clId="Web-{A99BCA2D-A028-423B-A78E-721024DC2F63}" dt="2021-08-05T14:13:29.533" v="446"/>
        <pc:sldMkLst>
          <pc:docMk/>
          <pc:sldMk cId="3982285177" sldId="295"/>
        </pc:sldMkLst>
        <pc:spChg chg="add del">
          <ac:chgData name="Growth Beans" userId="yHEGMuHScHrmmX9n1viZyo8Bqt9Dj30RUPGmbOleGYU=" providerId="None" clId="Web-{A99BCA2D-A028-423B-A78E-721024DC2F63}" dt="2021-08-05T14:11:27.890" v="376"/>
          <ac:spMkLst>
            <pc:docMk/>
            <pc:sldMk cId="3982285177" sldId="295"/>
            <ac:spMk id="5" creationId="{B468CCE4-DC0A-4A33-BF61-B70B2C39F574}"/>
          </ac:spMkLst>
        </pc:spChg>
        <pc:spChg chg="add mod">
          <ac:chgData name="Growth Beans" userId="yHEGMuHScHrmmX9n1viZyo8Bqt9Dj30RUPGmbOleGYU=" providerId="None" clId="Web-{A99BCA2D-A028-423B-A78E-721024DC2F63}" dt="2021-08-05T14:13:16.064" v="445" actId="1076"/>
          <ac:spMkLst>
            <pc:docMk/>
            <pc:sldMk cId="3982285177" sldId="295"/>
            <ac:spMk id="6" creationId="{FB7F3410-16F8-4D1B-B40D-E797CB0EB12C}"/>
          </ac:spMkLst>
        </pc:spChg>
        <pc:spChg chg="mod">
          <ac:chgData name="Growth Beans" userId="yHEGMuHScHrmmX9n1viZyo8Bqt9Dj30RUPGmbOleGYU=" providerId="None" clId="Web-{A99BCA2D-A028-423B-A78E-721024DC2F63}" dt="2021-08-05T13:59:24.689" v="170" actId="20577"/>
          <ac:spMkLst>
            <pc:docMk/>
            <pc:sldMk cId="3982285177" sldId="295"/>
            <ac:spMk id="10" creationId="{F23B07AA-3B4A-4993-82B1-98E9BFEE6E35}"/>
          </ac:spMkLst>
        </pc:spChg>
        <pc:spChg chg="add mod">
          <ac:chgData name="Growth Beans" userId="yHEGMuHScHrmmX9n1viZyo8Bqt9Dj30RUPGmbOleGYU=" providerId="None" clId="Web-{A99BCA2D-A028-423B-A78E-721024DC2F63}" dt="2021-08-05T13:59:54.549" v="181" actId="20577"/>
          <ac:spMkLst>
            <pc:docMk/>
            <pc:sldMk cId="3982285177" sldId="295"/>
            <ac:spMk id="11" creationId="{0DAA9A3A-3936-4791-96FC-3DB8C621CB28}"/>
          </ac:spMkLst>
        </pc:spChg>
        <pc:spChg chg="mod">
          <ac:chgData name="Growth Beans" userId="yHEGMuHScHrmmX9n1viZyo8Bqt9Dj30RUPGmbOleGYU=" providerId="None" clId="Web-{A99BCA2D-A028-423B-A78E-721024DC2F63}" dt="2021-08-05T14:12:25.438" v="398" actId="14100"/>
          <ac:spMkLst>
            <pc:docMk/>
            <pc:sldMk cId="3982285177" sldId="295"/>
            <ac:spMk id="12" creationId="{0213D7E3-21A5-46E6-9F91-69C8951B4F56}"/>
          </ac:spMkLst>
        </pc:spChg>
        <pc:spChg chg="mod">
          <ac:chgData name="Growth Beans" userId="yHEGMuHScHrmmX9n1viZyo8Bqt9Dj30RUPGmbOleGYU=" providerId="None" clId="Web-{A99BCA2D-A028-423B-A78E-721024DC2F63}" dt="2021-08-05T14:12:02.828" v="395" actId="1076"/>
          <ac:spMkLst>
            <pc:docMk/>
            <pc:sldMk cId="3982285177" sldId="295"/>
            <ac:spMk id="13" creationId="{2CB1A4F2-C4F2-4801-B942-4018641D2BF2}"/>
          </ac:spMkLst>
        </pc:spChg>
        <pc:spChg chg="add mod">
          <ac:chgData name="Growth Beans" userId="yHEGMuHScHrmmX9n1viZyo8Bqt9Dj30RUPGmbOleGYU=" providerId="None" clId="Web-{A99BCA2D-A028-423B-A78E-721024DC2F63}" dt="2021-08-05T14:00:37.972" v="234" actId="20577"/>
          <ac:spMkLst>
            <pc:docMk/>
            <pc:sldMk cId="3982285177" sldId="295"/>
            <ac:spMk id="14" creationId="{9F42D277-F62F-4DD1-9352-292008E2344B}"/>
          </ac:spMkLst>
        </pc:spChg>
        <pc:spChg chg="add mod">
          <ac:chgData name="Growth Beans" userId="yHEGMuHScHrmmX9n1viZyo8Bqt9Dj30RUPGmbOleGYU=" providerId="None" clId="Web-{A99BCA2D-A028-423B-A78E-721024DC2F63}" dt="2021-08-05T14:12:51.438" v="439" actId="20577"/>
          <ac:spMkLst>
            <pc:docMk/>
            <pc:sldMk cId="3982285177" sldId="295"/>
            <ac:spMk id="15" creationId="{0F548447-0064-4A23-A0A0-6FF3CF807E61}"/>
          </ac:spMkLst>
        </pc:spChg>
        <pc:spChg chg="mod">
          <ac:chgData name="Growth Beans" userId="yHEGMuHScHrmmX9n1viZyo8Bqt9Dj30RUPGmbOleGYU=" providerId="None" clId="Web-{A99BCA2D-A028-423B-A78E-721024DC2F63}" dt="2021-08-05T14:12:02.812" v="394" actId="1076"/>
          <ac:spMkLst>
            <pc:docMk/>
            <pc:sldMk cId="3982285177" sldId="295"/>
            <ac:spMk id="349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3"/>
          <ac:spMkLst>
            <pc:docMk/>
            <pc:sldMk cId="3982285177" sldId="295"/>
            <ac:spMk id="350" creationId="{00000000-0000-0000-0000-000000000000}"/>
          </ac:spMkLst>
        </pc:spChg>
        <pc:spChg chg="del">
          <ac:chgData name="Growth Beans" userId="yHEGMuHScHrmmX9n1viZyo8Bqt9Dj30RUPGmbOleGYU=" providerId="None" clId="Web-{A99BCA2D-A028-423B-A78E-721024DC2F63}" dt="2021-08-05T14:00:10.596" v="212"/>
          <ac:spMkLst>
            <pc:docMk/>
            <pc:sldMk cId="3982285177" sldId="295"/>
            <ac:spMk id="351" creationId="{00000000-0000-0000-0000-000000000000}"/>
          </ac:spMkLst>
        </pc:spChg>
        <pc:cxnChg chg="add del">
          <ac:chgData name="Growth Beans" userId="yHEGMuHScHrmmX9n1viZyo8Bqt9Dj30RUPGmbOleGYU=" providerId="None" clId="Web-{A99BCA2D-A028-423B-A78E-721024DC2F63}" dt="2021-08-05T14:01:20.441" v="239"/>
          <ac:cxnSpMkLst>
            <pc:docMk/>
            <pc:sldMk cId="3982285177" sldId="295"/>
            <ac:cxnSpMk id="2" creationId="{5F305C38-B394-4FA9-A62D-BFD09C95E241}"/>
          </ac:cxnSpMkLst>
        </pc:cxnChg>
        <pc:cxnChg chg="add mod">
          <ac:chgData name="Growth Beans" userId="yHEGMuHScHrmmX9n1viZyo8Bqt9Dj30RUPGmbOleGYU=" providerId="None" clId="Web-{A99BCA2D-A028-423B-A78E-721024DC2F63}" dt="2021-08-05T14:01:06.316" v="238" actId="14100"/>
          <ac:cxnSpMkLst>
            <pc:docMk/>
            <pc:sldMk cId="3982285177" sldId="295"/>
            <ac:cxnSpMk id="3" creationId="{461A13BC-E929-40E3-AC62-1360BF1C6660}"/>
          </ac:cxnSpMkLst>
        </pc:cxnChg>
        <pc:cxnChg chg="add mod">
          <ac:chgData name="Growth Beans" userId="yHEGMuHScHrmmX9n1viZyo8Bqt9Dj30RUPGmbOleGYU=" providerId="None" clId="Web-{A99BCA2D-A028-423B-A78E-721024DC2F63}" dt="2021-08-05T14:12:43" v="414" actId="14100"/>
          <ac:cxnSpMkLst>
            <pc:docMk/>
            <pc:sldMk cId="3982285177" sldId="295"/>
            <ac:cxnSpMk id="4" creationId="{AC5AB7EA-E8EE-415E-B0B3-7200C742E782}"/>
          </ac:cxnSpMkLst>
        </pc:cxnChg>
      </pc:sldChg>
      <pc:sldChg chg="addSp delSp modSp new">
        <pc:chgData name="Growth Beans" userId="yHEGMuHScHrmmX9n1viZyo8Bqt9Dj30RUPGmbOleGYU=" providerId="None" clId="Web-{A99BCA2D-A028-423B-A78E-721024DC2F63}" dt="2021-08-05T14:16:16.989" v="519" actId="20577"/>
        <pc:sldMkLst>
          <pc:docMk/>
          <pc:sldMk cId="604852477" sldId="296"/>
        </pc:sldMkLst>
        <pc:spChg chg="mod">
          <ac:chgData name="Growth Beans" userId="yHEGMuHScHrmmX9n1viZyo8Bqt9Dj30RUPGmbOleGYU=" providerId="None" clId="Web-{A99BCA2D-A028-423B-A78E-721024DC2F63}" dt="2021-08-05T14:16:16.989" v="519" actId="20577"/>
          <ac:spMkLst>
            <pc:docMk/>
            <pc:sldMk cId="604852477" sldId="296"/>
            <ac:spMk id="2" creationId="{29C118CF-4A70-4303-86FC-030266B8F1EB}"/>
          </ac:spMkLst>
        </pc:spChg>
        <pc:spChg chg="del">
          <ac:chgData name="Growth Beans" userId="yHEGMuHScHrmmX9n1viZyo8Bqt9Dj30RUPGmbOleGYU=" providerId="None" clId="Web-{A99BCA2D-A028-423B-A78E-721024DC2F63}" dt="2021-08-05T14:15:08.691" v="464"/>
          <ac:spMkLst>
            <pc:docMk/>
            <pc:sldMk cId="604852477" sldId="296"/>
            <ac:spMk id="3" creationId="{61797A65-6528-4954-B93A-EA86885FAB03}"/>
          </ac:spMkLst>
        </pc:spChg>
        <pc:graphicFrameChg chg="add mod modGraphic">
          <ac:chgData name="Growth Beans" userId="yHEGMuHScHrmmX9n1viZyo8Bqt9Dj30RUPGmbOleGYU=" providerId="None" clId="Web-{A99BCA2D-A028-423B-A78E-721024DC2F63}" dt="2021-08-05T14:15:28.378" v="472"/>
          <ac:graphicFrameMkLst>
            <pc:docMk/>
            <pc:sldMk cId="604852477" sldId="296"/>
            <ac:graphicFrameMk id="5" creationId="{CC24B1D0-EA5E-4999-9354-1890C5078A2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930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88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One of the server in the rack is an aggregator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975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One of the server in the rack is an aggregator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1965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One of the server in the rack is an aggregator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3301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One of the server in the rack is an aggregator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225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for throughput/burst tolerance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51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ns2.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Section 3.3 in the paper has more detailed analysis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301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488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82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052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2643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Logical Topology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616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33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615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SG" b="1" dirty="0"/>
              <a:t>FB </a:t>
            </a:r>
            <a:r>
              <a:rPr lang="en-SG" b="1" dirty="0" err="1"/>
              <a:t>Multiget</a:t>
            </a:r>
            <a:r>
              <a:rPr lang="en-SG" b="1" dirty="0"/>
              <a:t>:</a:t>
            </a:r>
            <a:r>
              <a:rPr lang="en-SG" dirty="0"/>
              <a:t> http://highscalability.com/blog/2009/10/26/facebooks-memcached-multiget-hole-more-machines-more-capacit.html</a:t>
            </a:r>
          </a:p>
          <a:p>
            <a:pPr marL="15875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474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577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6A9D-D006-4A1C-BF96-C98B792417CF}" type="datetime1">
              <a:rPr lang="en-US" smtClean="0"/>
              <a:pPr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11700" y="182430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/>
              <a:t>Lecture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6:</a:t>
            </a:r>
            <a:br>
              <a:rPr lang="en-US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 Centre Networking</a:t>
            </a:r>
          </a:p>
        </p:txBody>
      </p:sp>
      <p:sp>
        <p:nvSpPr>
          <p:cNvPr id="52" name="Google Shape;52;p1"/>
          <p:cNvSpPr txBox="1">
            <a:spLocks noGrp="1"/>
          </p:cNvSpPr>
          <p:nvPr>
            <p:ph type="subTitle" idx="1"/>
          </p:nvPr>
        </p:nvSpPr>
        <p:spPr>
          <a:xfrm>
            <a:off x="387375" y="348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CS5229 Advanced Computer Networks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What is different?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768096" y="1217670"/>
            <a:ext cx="7607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Larger volume of traffic, huge number of flows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Tight deadlines for network I/O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C62A5-1AEB-4DC2-8F50-4DCBDA448C4D}"/>
              </a:ext>
            </a:extLst>
          </p:cNvPr>
          <p:cNvSpPr txBox="1"/>
          <p:nvPr/>
        </p:nvSpPr>
        <p:spPr>
          <a:xfrm>
            <a:off x="1141285" y="1852630"/>
            <a:ext cx="68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machine-to-machine traffic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87BB0-0912-42BD-A32A-0F8BDC3292A7}"/>
              </a:ext>
            </a:extLst>
          </p:cNvPr>
          <p:cNvSpPr txBox="1"/>
          <p:nvPr/>
        </p:nvSpPr>
        <p:spPr>
          <a:xfrm>
            <a:off x="768096" y="2375850"/>
            <a:ext cx="68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Hadoop, MapReduce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53F2D-D90F-4612-BD54-919E3F46DCFB}"/>
              </a:ext>
            </a:extLst>
          </p:cNvPr>
          <p:cNvSpPr txBox="1"/>
          <p:nvPr/>
        </p:nvSpPr>
        <p:spPr>
          <a:xfrm>
            <a:off x="1063370" y="3633715"/>
            <a:ext cx="68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~1 s (Internet) vs ~10 ms (DC)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What is different?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768096" y="1217670"/>
            <a:ext cx="76078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/>
              <a:t>Congestion and TCP incast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800" dirty="0"/>
          </a:p>
          <a:p>
            <a:pPr marL="342900" indent="-342900">
              <a:buFont typeface="+mj-lt"/>
              <a:buAutoNum type="arabicPeriod" startAt="3"/>
            </a:pPr>
            <a:endParaRPr lang="en-US" sz="28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800" dirty="0"/>
              <a:t>Need for isolation across applications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8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800" dirty="0"/>
              <a:t>Centralized control at the flow level may be difficult but we have a lot more control(!)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4AD4E-86CA-4855-82AD-24634D5B3FF5}"/>
              </a:ext>
            </a:extLst>
          </p:cNvPr>
          <p:cNvSpPr txBox="1"/>
          <p:nvPr/>
        </p:nvSpPr>
        <p:spPr>
          <a:xfrm>
            <a:off x="1234821" y="1852630"/>
            <a:ext cx="68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Regular TCP doesn’t work well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86683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URWBookmanL-Ligh"/>
              </a:rPr>
              <a:t>Challenges of DC Comms</a:t>
            </a:r>
            <a:endParaRPr lang="en-SG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450B6-7190-4857-AAEF-D13BB0FD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81" y="1213506"/>
            <a:ext cx="6350238" cy="41561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607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B199B-93D0-4844-B21E-590E643C3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acebook has plans to expand New Mexico data center">
            <a:extLst>
              <a:ext uri="{FF2B5EF4-FFF2-40B4-BE49-F238E27FC236}">
                <a16:creationId xmlns:a16="http://schemas.microsoft.com/office/drawing/2014/main" id="{37CFE920-987D-4A46-994D-D50EE900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9250" cy="615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6101C8-93BC-4FC7-9DD7-F115514CAEDD}"/>
              </a:ext>
            </a:extLst>
          </p:cNvPr>
          <p:cNvSpPr txBox="1"/>
          <p:nvPr/>
        </p:nvSpPr>
        <p:spPr>
          <a:xfrm>
            <a:off x="7209208" y="4816673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phys.org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005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3216-B6FA-4300-9512-009BABBE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445024"/>
            <a:ext cx="8708475" cy="93610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 we build a data centre?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FC046-00DA-4FDE-AF2D-8DCC21A159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9D0F-49DD-4A9E-9AF0-B0423D6C1329}"/>
              </a:ext>
            </a:extLst>
          </p:cNvPr>
          <p:cNvSpPr txBox="1"/>
          <p:nvPr/>
        </p:nvSpPr>
        <p:spPr>
          <a:xfrm>
            <a:off x="5229225" y="386491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50731-23F4-48B0-A059-2FA7189CE24F}"/>
              </a:ext>
            </a:extLst>
          </p:cNvPr>
          <p:cNvSpPr txBox="1"/>
          <p:nvPr/>
        </p:nvSpPr>
        <p:spPr>
          <a:xfrm>
            <a:off x="5229225" y="1850375"/>
            <a:ext cx="316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Top-of-rack switch</a:t>
            </a:r>
            <a:endParaRPr lang="en-SG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BF245-7FD3-4A8F-857A-EE2B94F5A792}"/>
              </a:ext>
            </a:extLst>
          </p:cNvPr>
          <p:cNvSpPr/>
          <p:nvPr/>
        </p:nvSpPr>
        <p:spPr>
          <a:xfrm>
            <a:off x="3400425" y="3929062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47680-EB19-44D5-AF4C-A0C4CAC37071}"/>
              </a:ext>
            </a:extLst>
          </p:cNvPr>
          <p:cNvSpPr/>
          <p:nvPr/>
        </p:nvSpPr>
        <p:spPr>
          <a:xfrm>
            <a:off x="3400425" y="3595687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09DAF-7CA0-456B-B78B-7BA7271D3043}"/>
              </a:ext>
            </a:extLst>
          </p:cNvPr>
          <p:cNvSpPr/>
          <p:nvPr/>
        </p:nvSpPr>
        <p:spPr>
          <a:xfrm>
            <a:off x="3400425" y="3262312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6B494-0B54-491C-BA0E-5533CBB0C815}"/>
              </a:ext>
            </a:extLst>
          </p:cNvPr>
          <p:cNvSpPr/>
          <p:nvPr/>
        </p:nvSpPr>
        <p:spPr>
          <a:xfrm>
            <a:off x="3400425" y="2924174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39474-A301-41EF-A418-4F3354E58B98}"/>
              </a:ext>
            </a:extLst>
          </p:cNvPr>
          <p:cNvSpPr/>
          <p:nvPr/>
        </p:nvSpPr>
        <p:spPr>
          <a:xfrm>
            <a:off x="3400425" y="2581273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BF6A9-2345-4052-A5C6-C8C0954333D7}"/>
              </a:ext>
            </a:extLst>
          </p:cNvPr>
          <p:cNvSpPr/>
          <p:nvPr/>
        </p:nvSpPr>
        <p:spPr>
          <a:xfrm>
            <a:off x="3400425" y="2257424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0730A-2E1E-40BC-870A-8F3C451895B8}"/>
              </a:ext>
            </a:extLst>
          </p:cNvPr>
          <p:cNvSpPr/>
          <p:nvPr/>
        </p:nvSpPr>
        <p:spPr>
          <a:xfrm>
            <a:off x="3400425" y="1914521"/>
            <a:ext cx="1752600" cy="3333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A457C00-8CE7-4DA9-A53C-3AE13DCD70F2}"/>
              </a:ext>
            </a:extLst>
          </p:cNvPr>
          <p:cNvSpPr/>
          <p:nvPr/>
        </p:nvSpPr>
        <p:spPr>
          <a:xfrm>
            <a:off x="3257550" y="2076450"/>
            <a:ext cx="123825" cy="352425"/>
          </a:xfrm>
          <a:custGeom>
            <a:avLst/>
            <a:gdLst>
              <a:gd name="connsiteX0" fmla="*/ 123825 w 123825"/>
              <a:gd name="connsiteY0" fmla="*/ 0 h 352425"/>
              <a:gd name="connsiteX1" fmla="*/ 19050 w 123825"/>
              <a:gd name="connsiteY1" fmla="*/ 95250 h 352425"/>
              <a:gd name="connsiteX2" fmla="*/ 9525 w 123825"/>
              <a:gd name="connsiteY2" fmla="*/ 152400 h 352425"/>
              <a:gd name="connsiteX3" fmla="*/ 0 w 123825"/>
              <a:gd name="connsiteY3" fmla="*/ 180975 h 352425"/>
              <a:gd name="connsiteX4" fmla="*/ 9525 w 123825"/>
              <a:gd name="connsiteY4" fmla="*/ 228600 h 352425"/>
              <a:gd name="connsiteX5" fmla="*/ 76200 w 123825"/>
              <a:gd name="connsiteY5" fmla="*/ 323850 h 352425"/>
              <a:gd name="connsiteX6" fmla="*/ 123825 w 123825"/>
              <a:gd name="connsiteY6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" h="352425">
                <a:moveTo>
                  <a:pt x="123825" y="0"/>
                </a:moveTo>
                <a:cubicBezTo>
                  <a:pt x="29245" y="56748"/>
                  <a:pt x="33350" y="23752"/>
                  <a:pt x="19050" y="95250"/>
                </a:cubicBezTo>
                <a:cubicBezTo>
                  <a:pt x="15262" y="114188"/>
                  <a:pt x="13715" y="133547"/>
                  <a:pt x="9525" y="152400"/>
                </a:cubicBezTo>
                <a:cubicBezTo>
                  <a:pt x="7347" y="162201"/>
                  <a:pt x="3175" y="171450"/>
                  <a:pt x="0" y="180975"/>
                </a:cubicBezTo>
                <a:cubicBezTo>
                  <a:pt x="3175" y="196850"/>
                  <a:pt x="3992" y="213385"/>
                  <a:pt x="9525" y="228600"/>
                </a:cubicBezTo>
                <a:cubicBezTo>
                  <a:pt x="25108" y="271453"/>
                  <a:pt x="40769" y="296292"/>
                  <a:pt x="76200" y="323850"/>
                </a:cubicBezTo>
                <a:cubicBezTo>
                  <a:pt x="90813" y="335216"/>
                  <a:pt x="123825" y="352425"/>
                  <a:pt x="123825" y="352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C0EF377-77D5-4C24-96BD-E0C30E470FE9}"/>
              </a:ext>
            </a:extLst>
          </p:cNvPr>
          <p:cNvSpPr/>
          <p:nvPr/>
        </p:nvSpPr>
        <p:spPr>
          <a:xfrm>
            <a:off x="3128962" y="2076451"/>
            <a:ext cx="257175" cy="671510"/>
          </a:xfrm>
          <a:custGeom>
            <a:avLst/>
            <a:gdLst>
              <a:gd name="connsiteX0" fmla="*/ 123825 w 123825"/>
              <a:gd name="connsiteY0" fmla="*/ 0 h 352425"/>
              <a:gd name="connsiteX1" fmla="*/ 19050 w 123825"/>
              <a:gd name="connsiteY1" fmla="*/ 95250 h 352425"/>
              <a:gd name="connsiteX2" fmla="*/ 9525 w 123825"/>
              <a:gd name="connsiteY2" fmla="*/ 152400 h 352425"/>
              <a:gd name="connsiteX3" fmla="*/ 0 w 123825"/>
              <a:gd name="connsiteY3" fmla="*/ 180975 h 352425"/>
              <a:gd name="connsiteX4" fmla="*/ 9525 w 123825"/>
              <a:gd name="connsiteY4" fmla="*/ 228600 h 352425"/>
              <a:gd name="connsiteX5" fmla="*/ 76200 w 123825"/>
              <a:gd name="connsiteY5" fmla="*/ 323850 h 352425"/>
              <a:gd name="connsiteX6" fmla="*/ 123825 w 123825"/>
              <a:gd name="connsiteY6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" h="352425">
                <a:moveTo>
                  <a:pt x="123825" y="0"/>
                </a:moveTo>
                <a:cubicBezTo>
                  <a:pt x="29245" y="56748"/>
                  <a:pt x="33350" y="23752"/>
                  <a:pt x="19050" y="95250"/>
                </a:cubicBezTo>
                <a:cubicBezTo>
                  <a:pt x="15262" y="114188"/>
                  <a:pt x="13715" y="133547"/>
                  <a:pt x="9525" y="152400"/>
                </a:cubicBezTo>
                <a:cubicBezTo>
                  <a:pt x="7347" y="162201"/>
                  <a:pt x="3175" y="171450"/>
                  <a:pt x="0" y="180975"/>
                </a:cubicBezTo>
                <a:cubicBezTo>
                  <a:pt x="3175" y="196850"/>
                  <a:pt x="3992" y="213385"/>
                  <a:pt x="9525" y="228600"/>
                </a:cubicBezTo>
                <a:cubicBezTo>
                  <a:pt x="25108" y="271453"/>
                  <a:pt x="40769" y="296292"/>
                  <a:pt x="76200" y="323850"/>
                </a:cubicBezTo>
                <a:cubicBezTo>
                  <a:pt x="90813" y="335216"/>
                  <a:pt x="123825" y="352425"/>
                  <a:pt x="123825" y="352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3ECFF1-4D06-40E5-A82F-9BD3A19AC986}"/>
              </a:ext>
            </a:extLst>
          </p:cNvPr>
          <p:cNvSpPr/>
          <p:nvPr/>
        </p:nvSpPr>
        <p:spPr>
          <a:xfrm>
            <a:off x="3052762" y="2057399"/>
            <a:ext cx="330994" cy="1047751"/>
          </a:xfrm>
          <a:custGeom>
            <a:avLst/>
            <a:gdLst>
              <a:gd name="connsiteX0" fmla="*/ 123825 w 123825"/>
              <a:gd name="connsiteY0" fmla="*/ 0 h 352425"/>
              <a:gd name="connsiteX1" fmla="*/ 19050 w 123825"/>
              <a:gd name="connsiteY1" fmla="*/ 95250 h 352425"/>
              <a:gd name="connsiteX2" fmla="*/ 9525 w 123825"/>
              <a:gd name="connsiteY2" fmla="*/ 152400 h 352425"/>
              <a:gd name="connsiteX3" fmla="*/ 0 w 123825"/>
              <a:gd name="connsiteY3" fmla="*/ 180975 h 352425"/>
              <a:gd name="connsiteX4" fmla="*/ 9525 w 123825"/>
              <a:gd name="connsiteY4" fmla="*/ 228600 h 352425"/>
              <a:gd name="connsiteX5" fmla="*/ 76200 w 123825"/>
              <a:gd name="connsiteY5" fmla="*/ 323850 h 352425"/>
              <a:gd name="connsiteX6" fmla="*/ 123825 w 123825"/>
              <a:gd name="connsiteY6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" h="352425">
                <a:moveTo>
                  <a:pt x="123825" y="0"/>
                </a:moveTo>
                <a:cubicBezTo>
                  <a:pt x="29245" y="56748"/>
                  <a:pt x="33350" y="23752"/>
                  <a:pt x="19050" y="95250"/>
                </a:cubicBezTo>
                <a:cubicBezTo>
                  <a:pt x="15262" y="114188"/>
                  <a:pt x="13715" y="133547"/>
                  <a:pt x="9525" y="152400"/>
                </a:cubicBezTo>
                <a:cubicBezTo>
                  <a:pt x="7347" y="162201"/>
                  <a:pt x="3175" y="171450"/>
                  <a:pt x="0" y="180975"/>
                </a:cubicBezTo>
                <a:cubicBezTo>
                  <a:pt x="3175" y="196850"/>
                  <a:pt x="3992" y="213385"/>
                  <a:pt x="9525" y="228600"/>
                </a:cubicBezTo>
                <a:cubicBezTo>
                  <a:pt x="25108" y="271453"/>
                  <a:pt x="40769" y="296292"/>
                  <a:pt x="76200" y="323850"/>
                </a:cubicBezTo>
                <a:cubicBezTo>
                  <a:pt x="90813" y="335216"/>
                  <a:pt x="123825" y="352425"/>
                  <a:pt x="123825" y="352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A51AC4D-8FBD-4550-985C-B4B0C330B077}"/>
              </a:ext>
            </a:extLst>
          </p:cNvPr>
          <p:cNvSpPr/>
          <p:nvPr/>
        </p:nvSpPr>
        <p:spPr>
          <a:xfrm>
            <a:off x="3050381" y="2047315"/>
            <a:ext cx="330994" cy="1362635"/>
          </a:xfrm>
          <a:custGeom>
            <a:avLst/>
            <a:gdLst>
              <a:gd name="connsiteX0" fmla="*/ 123825 w 123825"/>
              <a:gd name="connsiteY0" fmla="*/ 0 h 352425"/>
              <a:gd name="connsiteX1" fmla="*/ 19050 w 123825"/>
              <a:gd name="connsiteY1" fmla="*/ 95250 h 352425"/>
              <a:gd name="connsiteX2" fmla="*/ 9525 w 123825"/>
              <a:gd name="connsiteY2" fmla="*/ 152400 h 352425"/>
              <a:gd name="connsiteX3" fmla="*/ 0 w 123825"/>
              <a:gd name="connsiteY3" fmla="*/ 180975 h 352425"/>
              <a:gd name="connsiteX4" fmla="*/ 9525 w 123825"/>
              <a:gd name="connsiteY4" fmla="*/ 228600 h 352425"/>
              <a:gd name="connsiteX5" fmla="*/ 76200 w 123825"/>
              <a:gd name="connsiteY5" fmla="*/ 323850 h 352425"/>
              <a:gd name="connsiteX6" fmla="*/ 123825 w 123825"/>
              <a:gd name="connsiteY6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" h="352425">
                <a:moveTo>
                  <a:pt x="123825" y="0"/>
                </a:moveTo>
                <a:cubicBezTo>
                  <a:pt x="29245" y="56748"/>
                  <a:pt x="33350" y="23752"/>
                  <a:pt x="19050" y="95250"/>
                </a:cubicBezTo>
                <a:cubicBezTo>
                  <a:pt x="15262" y="114188"/>
                  <a:pt x="13715" y="133547"/>
                  <a:pt x="9525" y="152400"/>
                </a:cubicBezTo>
                <a:cubicBezTo>
                  <a:pt x="7347" y="162201"/>
                  <a:pt x="3175" y="171450"/>
                  <a:pt x="0" y="180975"/>
                </a:cubicBezTo>
                <a:cubicBezTo>
                  <a:pt x="3175" y="196850"/>
                  <a:pt x="3992" y="213385"/>
                  <a:pt x="9525" y="228600"/>
                </a:cubicBezTo>
                <a:cubicBezTo>
                  <a:pt x="25108" y="271453"/>
                  <a:pt x="40769" y="296292"/>
                  <a:pt x="76200" y="323850"/>
                </a:cubicBezTo>
                <a:cubicBezTo>
                  <a:pt x="90813" y="335216"/>
                  <a:pt x="123825" y="352425"/>
                  <a:pt x="123825" y="352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2C187F-6CC0-4A48-8843-8D58FE1BCF54}"/>
              </a:ext>
            </a:extLst>
          </p:cNvPr>
          <p:cNvSpPr/>
          <p:nvPr/>
        </p:nvSpPr>
        <p:spPr>
          <a:xfrm>
            <a:off x="3071812" y="2057399"/>
            <a:ext cx="330994" cy="1685926"/>
          </a:xfrm>
          <a:custGeom>
            <a:avLst/>
            <a:gdLst>
              <a:gd name="connsiteX0" fmla="*/ 123825 w 123825"/>
              <a:gd name="connsiteY0" fmla="*/ 0 h 352425"/>
              <a:gd name="connsiteX1" fmla="*/ 19050 w 123825"/>
              <a:gd name="connsiteY1" fmla="*/ 95250 h 352425"/>
              <a:gd name="connsiteX2" fmla="*/ 9525 w 123825"/>
              <a:gd name="connsiteY2" fmla="*/ 152400 h 352425"/>
              <a:gd name="connsiteX3" fmla="*/ 0 w 123825"/>
              <a:gd name="connsiteY3" fmla="*/ 180975 h 352425"/>
              <a:gd name="connsiteX4" fmla="*/ 9525 w 123825"/>
              <a:gd name="connsiteY4" fmla="*/ 228600 h 352425"/>
              <a:gd name="connsiteX5" fmla="*/ 76200 w 123825"/>
              <a:gd name="connsiteY5" fmla="*/ 323850 h 352425"/>
              <a:gd name="connsiteX6" fmla="*/ 123825 w 123825"/>
              <a:gd name="connsiteY6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" h="352425">
                <a:moveTo>
                  <a:pt x="123825" y="0"/>
                </a:moveTo>
                <a:cubicBezTo>
                  <a:pt x="29245" y="56748"/>
                  <a:pt x="33350" y="23752"/>
                  <a:pt x="19050" y="95250"/>
                </a:cubicBezTo>
                <a:cubicBezTo>
                  <a:pt x="15262" y="114188"/>
                  <a:pt x="13715" y="133547"/>
                  <a:pt x="9525" y="152400"/>
                </a:cubicBezTo>
                <a:cubicBezTo>
                  <a:pt x="7347" y="162201"/>
                  <a:pt x="3175" y="171450"/>
                  <a:pt x="0" y="180975"/>
                </a:cubicBezTo>
                <a:cubicBezTo>
                  <a:pt x="3175" y="196850"/>
                  <a:pt x="3992" y="213385"/>
                  <a:pt x="9525" y="228600"/>
                </a:cubicBezTo>
                <a:cubicBezTo>
                  <a:pt x="25108" y="271453"/>
                  <a:pt x="40769" y="296292"/>
                  <a:pt x="76200" y="323850"/>
                </a:cubicBezTo>
                <a:cubicBezTo>
                  <a:pt x="90813" y="335216"/>
                  <a:pt x="123825" y="352425"/>
                  <a:pt x="123825" y="352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2926C2-65A6-4856-A00D-AF2EFC21F278}"/>
              </a:ext>
            </a:extLst>
          </p:cNvPr>
          <p:cNvSpPr/>
          <p:nvPr/>
        </p:nvSpPr>
        <p:spPr>
          <a:xfrm>
            <a:off x="3022996" y="2057118"/>
            <a:ext cx="385763" cy="2019022"/>
          </a:xfrm>
          <a:custGeom>
            <a:avLst/>
            <a:gdLst>
              <a:gd name="connsiteX0" fmla="*/ 123825 w 123825"/>
              <a:gd name="connsiteY0" fmla="*/ 0 h 352425"/>
              <a:gd name="connsiteX1" fmla="*/ 19050 w 123825"/>
              <a:gd name="connsiteY1" fmla="*/ 95250 h 352425"/>
              <a:gd name="connsiteX2" fmla="*/ 9525 w 123825"/>
              <a:gd name="connsiteY2" fmla="*/ 152400 h 352425"/>
              <a:gd name="connsiteX3" fmla="*/ 0 w 123825"/>
              <a:gd name="connsiteY3" fmla="*/ 180975 h 352425"/>
              <a:gd name="connsiteX4" fmla="*/ 9525 w 123825"/>
              <a:gd name="connsiteY4" fmla="*/ 228600 h 352425"/>
              <a:gd name="connsiteX5" fmla="*/ 76200 w 123825"/>
              <a:gd name="connsiteY5" fmla="*/ 323850 h 352425"/>
              <a:gd name="connsiteX6" fmla="*/ 123825 w 123825"/>
              <a:gd name="connsiteY6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25" h="352425">
                <a:moveTo>
                  <a:pt x="123825" y="0"/>
                </a:moveTo>
                <a:cubicBezTo>
                  <a:pt x="29245" y="56748"/>
                  <a:pt x="33350" y="23752"/>
                  <a:pt x="19050" y="95250"/>
                </a:cubicBezTo>
                <a:cubicBezTo>
                  <a:pt x="15262" y="114188"/>
                  <a:pt x="13715" y="133547"/>
                  <a:pt x="9525" y="152400"/>
                </a:cubicBezTo>
                <a:cubicBezTo>
                  <a:pt x="7347" y="162201"/>
                  <a:pt x="3175" y="171450"/>
                  <a:pt x="0" y="180975"/>
                </a:cubicBezTo>
                <a:cubicBezTo>
                  <a:pt x="3175" y="196850"/>
                  <a:pt x="3992" y="213385"/>
                  <a:pt x="9525" y="228600"/>
                </a:cubicBezTo>
                <a:cubicBezTo>
                  <a:pt x="25108" y="271453"/>
                  <a:pt x="40769" y="296292"/>
                  <a:pt x="76200" y="323850"/>
                </a:cubicBezTo>
                <a:cubicBezTo>
                  <a:pt x="90813" y="335216"/>
                  <a:pt x="123825" y="352425"/>
                  <a:pt x="123825" y="3524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3216-B6FA-4300-9512-009BABBE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445024"/>
            <a:ext cx="8708475" cy="93610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How do we build a data centre?</a:t>
            </a:r>
            <a:endParaRPr lang="en-SG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FC046-00DA-4FDE-AF2D-8DCC21A159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BB319D-31A8-47AA-88A8-BE4CCAC66DA8}"/>
              </a:ext>
            </a:extLst>
          </p:cNvPr>
          <p:cNvGrpSpPr/>
          <p:nvPr/>
        </p:nvGrpSpPr>
        <p:grpSpPr>
          <a:xfrm>
            <a:off x="3343278" y="2007394"/>
            <a:ext cx="923925" cy="1128712"/>
            <a:chOff x="3022996" y="1914521"/>
            <a:chExt cx="2130029" cy="23479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BF245-7FD3-4A8F-857A-EE2B94F5A792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47680-EB19-44D5-AF4C-A0C4CAC37071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509DAF-7CA0-456B-B78B-7BA7271D3043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46B494-0B54-491C-BA0E-5533CBB0C815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F39474-A301-41EF-A418-4F3354E58B98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5BF6A9-2345-4052-A5C6-C8C0954333D7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0730A-2E1E-40BC-870A-8F3C451895B8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457C00-8CE7-4DA9-A53C-3AE13DCD70F2}"/>
                </a:ext>
              </a:extLst>
            </p:cNvPr>
            <p:cNvSpPr/>
            <p:nvPr/>
          </p:nvSpPr>
          <p:spPr>
            <a:xfrm>
              <a:off x="3257550" y="2076450"/>
              <a:ext cx="123825" cy="35242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0EF377-77D5-4C24-96BD-E0C30E470FE9}"/>
                </a:ext>
              </a:extLst>
            </p:cNvPr>
            <p:cNvSpPr/>
            <p:nvPr/>
          </p:nvSpPr>
          <p:spPr>
            <a:xfrm>
              <a:off x="3128962" y="2076451"/>
              <a:ext cx="257175" cy="671510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3ECFF1-4D06-40E5-A82F-9BD3A19AC986}"/>
                </a:ext>
              </a:extLst>
            </p:cNvPr>
            <p:cNvSpPr/>
            <p:nvPr/>
          </p:nvSpPr>
          <p:spPr>
            <a:xfrm>
              <a:off x="3052762" y="2057399"/>
              <a:ext cx="330994" cy="1047751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51AC4D-8FBD-4550-985C-B4B0C330B077}"/>
                </a:ext>
              </a:extLst>
            </p:cNvPr>
            <p:cNvSpPr/>
            <p:nvPr/>
          </p:nvSpPr>
          <p:spPr>
            <a:xfrm>
              <a:off x="3050381" y="2047315"/>
              <a:ext cx="330994" cy="136263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2C187F-6CC0-4A48-8843-8D58FE1BCF54}"/>
                </a:ext>
              </a:extLst>
            </p:cNvPr>
            <p:cNvSpPr/>
            <p:nvPr/>
          </p:nvSpPr>
          <p:spPr>
            <a:xfrm>
              <a:off x="3071812" y="2057399"/>
              <a:ext cx="330994" cy="1685926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2926C2-65A6-4856-A00D-AF2EFC21F278}"/>
                </a:ext>
              </a:extLst>
            </p:cNvPr>
            <p:cNvSpPr/>
            <p:nvPr/>
          </p:nvSpPr>
          <p:spPr>
            <a:xfrm>
              <a:off x="3022996" y="2057118"/>
              <a:ext cx="385763" cy="2019022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A7ACF6-B028-4C93-9F5B-7F6BD3C74EE2}"/>
              </a:ext>
            </a:extLst>
          </p:cNvPr>
          <p:cNvGrpSpPr/>
          <p:nvPr/>
        </p:nvGrpSpPr>
        <p:grpSpPr>
          <a:xfrm>
            <a:off x="2881315" y="2417211"/>
            <a:ext cx="923925" cy="1128712"/>
            <a:chOff x="3022996" y="1914521"/>
            <a:chExt cx="2130029" cy="234791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ED7F6-0375-4BA4-B166-DC8B40CA6F93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A1428F-9E47-4505-BDFD-3892EE8192B5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D297AA-880B-4112-8E0A-24AFC0334DEA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BD4782-31AE-46C5-83A7-A92FBF42BABD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DD8FB6-BEAC-47A4-871D-F85C3CB5E4A8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D38521-881F-49DD-9C83-F3C212F7B9DE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259CAE-65C1-4A6A-9805-1BE5E37960B1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F45B08-4DFE-40E7-95F9-CE021427D6E6}"/>
                </a:ext>
              </a:extLst>
            </p:cNvPr>
            <p:cNvSpPr/>
            <p:nvPr/>
          </p:nvSpPr>
          <p:spPr>
            <a:xfrm>
              <a:off x="3257550" y="2076450"/>
              <a:ext cx="123825" cy="35242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49FDE42-129C-470F-BEFA-8FF4F10AAD7D}"/>
                </a:ext>
              </a:extLst>
            </p:cNvPr>
            <p:cNvSpPr/>
            <p:nvPr/>
          </p:nvSpPr>
          <p:spPr>
            <a:xfrm>
              <a:off x="3128962" y="2076451"/>
              <a:ext cx="257175" cy="671510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967D31-4818-41AA-A7B2-56AED52CF8BD}"/>
                </a:ext>
              </a:extLst>
            </p:cNvPr>
            <p:cNvSpPr/>
            <p:nvPr/>
          </p:nvSpPr>
          <p:spPr>
            <a:xfrm>
              <a:off x="3052762" y="2057399"/>
              <a:ext cx="330994" cy="1047751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73D680-20B8-4F7A-8AF2-F50CEFDAD201}"/>
                </a:ext>
              </a:extLst>
            </p:cNvPr>
            <p:cNvSpPr/>
            <p:nvPr/>
          </p:nvSpPr>
          <p:spPr>
            <a:xfrm>
              <a:off x="3050381" y="2047315"/>
              <a:ext cx="330994" cy="136263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092DAE-4A42-40AA-9488-86CB746AA5A0}"/>
                </a:ext>
              </a:extLst>
            </p:cNvPr>
            <p:cNvSpPr/>
            <p:nvPr/>
          </p:nvSpPr>
          <p:spPr>
            <a:xfrm>
              <a:off x="3071812" y="2057399"/>
              <a:ext cx="330994" cy="1685926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1E0B7B-31C5-4619-9297-CF45621AA1CB}"/>
                </a:ext>
              </a:extLst>
            </p:cNvPr>
            <p:cNvSpPr/>
            <p:nvPr/>
          </p:nvSpPr>
          <p:spPr>
            <a:xfrm>
              <a:off x="3022996" y="2057118"/>
              <a:ext cx="385763" cy="2019022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0E3AF4-25BD-4DF5-B4F1-E19B15F093DF}"/>
              </a:ext>
            </a:extLst>
          </p:cNvPr>
          <p:cNvGrpSpPr/>
          <p:nvPr/>
        </p:nvGrpSpPr>
        <p:grpSpPr>
          <a:xfrm>
            <a:off x="2521092" y="2848779"/>
            <a:ext cx="923925" cy="1128712"/>
            <a:chOff x="3022996" y="1914521"/>
            <a:chExt cx="2130029" cy="23479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6CFF56-6FEC-477F-982B-73C4F0DBDE23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B7866B-3B25-40C7-80E0-910BCCFC911A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9B3D97-4374-479D-8AF0-1C41B1E68763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B82E6B-16B5-482F-86E0-7F5CD267E525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D5235C-F5F5-4328-8A65-C90980F996E4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A40426E-D1D1-4E7E-9E70-3BE76043C2B4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7AABA2-F5BF-4807-A85C-954401B072DA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A215804-01EE-4F66-8532-04569390306B}"/>
                </a:ext>
              </a:extLst>
            </p:cNvPr>
            <p:cNvSpPr/>
            <p:nvPr/>
          </p:nvSpPr>
          <p:spPr>
            <a:xfrm>
              <a:off x="3257550" y="2076450"/>
              <a:ext cx="123825" cy="35242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5F4551-9C64-4546-872F-93BC7CA0910E}"/>
                </a:ext>
              </a:extLst>
            </p:cNvPr>
            <p:cNvSpPr/>
            <p:nvPr/>
          </p:nvSpPr>
          <p:spPr>
            <a:xfrm>
              <a:off x="3128962" y="2076451"/>
              <a:ext cx="257175" cy="671510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3F8AC43-896D-4EC3-99C5-AB83B96D67EF}"/>
                </a:ext>
              </a:extLst>
            </p:cNvPr>
            <p:cNvSpPr/>
            <p:nvPr/>
          </p:nvSpPr>
          <p:spPr>
            <a:xfrm>
              <a:off x="3052762" y="2057399"/>
              <a:ext cx="330994" cy="1047751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D95AD3B-8157-47BF-9BB5-9D8163776786}"/>
                </a:ext>
              </a:extLst>
            </p:cNvPr>
            <p:cNvSpPr/>
            <p:nvPr/>
          </p:nvSpPr>
          <p:spPr>
            <a:xfrm>
              <a:off x="3050381" y="2047315"/>
              <a:ext cx="330994" cy="136263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00D2DC5-42A9-468D-BC9F-84DC5BB338BB}"/>
                </a:ext>
              </a:extLst>
            </p:cNvPr>
            <p:cNvSpPr/>
            <p:nvPr/>
          </p:nvSpPr>
          <p:spPr>
            <a:xfrm>
              <a:off x="3071812" y="2057399"/>
              <a:ext cx="330994" cy="1685926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CC57DDC-7377-416B-9CC4-C209347E69CF}"/>
                </a:ext>
              </a:extLst>
            </p:cNvPr>
            <p:cNvSpPr/>
            <p:nvPr/>
          </p:nvSpPr>
          <p:spPr>
            <a:xfrm>
              <a:off x="3022996" y="2057118"/>
              <a:ext cx="385763" cy="2019022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A84F1A-BC31-4C88-8479-38DAA323B906}"/>
              </a:ext>
            </a:extLst>
          </p:cNvPr>
          <p:cNvGrpSpPr/>
          <p:nvPr/>
        </p:nvGrpSpPr>
        <p:grpSpPr>
          <a:xfrm>
            <a:off x="2131949" y="3334149"/>
            <a:ext cx="923925" cy="1128712"/>
            <a:chOff x="3022996" y="1914521"/>
            <a:chExt cx="2130029" cy="23479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E78972-033C-4BB4-A991-4699144E3E4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FA26873-6387-4E56-A076-48D39178F617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BF2A842-238D-4D09-8507-0AB85C4E6E7F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AAD93EF-CF51-4A08-B2DE-287A13D2D43A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2870FD-3D5A-496E-AAB2-ABE7FF8B064F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FC74B5-7107-450E-BFA3-26164D69E4E1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C44E2A3-B41D-4EC3-B5DF-515D21F56F79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6BFB9BB-27DE-4A97-82A2-DDD1737703CB}"/>
                </a:ext>
              </a:extLst>
            </p:cNvPr>
            <p:cNvSpPr/>
            <p:nvPr/>
          </p:nvSpPr>
          <p:spPr>
            <a:xfrm>
              <a:off x="3257550" y="2076450"/>
              <a:ext cx="123825" cy="35242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13BB9A8-03B2-4372-BCF4-25CE87C020C6}"/>
                </a:ext>
              </a:extLst>
            </p:cNvPr>
            <p:cNvSpPr/>
            <p:nvPr/>
          </p:nvSpPr>
          <p:spPr>
            <a:xfrm>
              <a:off x="3128962" y="2076451"/>
              <a:ext cx="257175" cy="671510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16B4F39-06D7-43A2-80C4-2C9B3E167C66}"/>
                </a:ext>
              </a:extLst>
            </p:cNvPr>
            <p:cNvSpPr/>
            <p:nvPr/>
          </p:nvSpPr>
          <p:spPr>
            <a:xfrm>
              <a:off x="3052762" y="2057399"/>
              <a:ext cx="330994" cy="1047751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9FDE3FB-D3A7-49AF-A1DE-DC4A3547517C}"/>
                </a:ext>
              </a:extLst>
            </p:cNvPr>
            <p:cNvSpPr/>
            <p:nvPr/>
          </p:nvSpPr>
          <p:spPr>
            <a:xfrm>
              <a:off x="3050381" y="2047315"/>
              <a:ext cx="330994" cy="1362635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954C51-A6E7-427B-9E20-37A29F13BD2B}"/>
                </a:ext>
              </a:extLst>
            </p:cNvPr>
            <p:cNvSpPr/>
            <p:nvPr/>
          </p:nvSpPr>
          <p:spPr>
            <a:xfrm>
              <a:off x="3071812" y="2057399"/>
              <a:ext cx="330994" cy="1685926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FF552B2-CBCF-49E6-9F01-A47A9109F447}"/>
                </a:ext>
              </a:extLst>
            </p:cNvPr>
            <p:cNvSpPr/>
            <p:nvPr/>
          </p:nvSpPr>
          <p:spPr>
            <a:xfrm>
              <a:off x="3022996" y="2057118"/>
              <a:ext cx="385763" cy="2019022"/>
            </a:xfrm>
            <a:custGeom>
              <a:avLst/>
              <a:gdLst>
                <a:gd name="connsiteX0" fmla="*/ 123825 w 123825"/>
                <a:gd name="connsiteY0" fmla="*/ 0 h 352425"/>
                <a:gd name="connsiteX1" fmla="*/ 19050 w 123825"/>
                <a:gd name="connsiteY1" fmla="*/ 95250 h 352425"/>
                <a:gd name="connsiteX2" fmla="*/ 9525 w 123825"/>
                <a:gd name="connsiteY2" fmla="*/ 152400 h 352425"/>
                <a:gd name="connsiteX3" fmla="*/ 0 w 123825"/>
                <a:gd name="connsiteY3" fmla="*/ 180975 h 352425"/>
                <a:gd name="connsiteX4" fmla="*/ 9525 w 123825"/>
                <a:gd name="connsiteY4" fmla="*/ 228600 h 352425"/>
                <a:gd name="connsiteX5" fmla="*/ 76200 w 123825"/>
                <a:gd name="connsiteY5" fmla="*/ 323850 h 352425"/>
                <a:gd name="connsiteX6" fmla="*/ 123825 w 123825"/>
                <a:gd name="connsiteY6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352425">
                  <a:moveTo>
                    <a:pt x="123825" y="0"/>
                  </a:moveTo>
                  <a:cubicBezTo>
                    <a:pt x="29245" y="56748"/>
                    <a:pt x="33350" y="23752"/>
                    <a:pt x="19050" y="95250"/>
                  </a:cubicBezTo>
                  <a:cubicBezTo>
                    <a:pt x="15262" y="114188"/>
                    <a:pt x="13715" y="133547"/>
                    <a:pt x="9525" y="152400"/>
                  </a:cubicBezTo>
                  <a:cubicBezTo>
                    <a:pt x="7347" y="162201"/>
                    <a:pt x="3175" y="171450"/>
                    <a:pt x="0" y="180975"/>
                  </a:cubicBezTo>
                  <a:cubicBezTo>
                    <a:pt x="3175" y="196850"/>
                    <a:pt x="3992" y="213385"/>
                    <a:pt x="9525" y="228600"/>
                  </a:cubicBezTo>
                  <a:cubicBezTo>
                    <a:pt x="25108" y="271453"/>
                    <a:pt x="40769" y="296292"/>
                    <a:pt x="76200" y="323850"/>
                  </a:cubicBezTo>
                  <a:cubicBezTo>
                    <a:pt x="90813" y="335216"/>
                    <a:pt x="123825" y="352425"/>
                    <a:pt x="123825" y="3524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777D1E-D92A-4A03-BEE1-D1E1B051D5F1}"/>
              </a:ext>
            </a:extLst>
          </p:cNvPr>
          <p:cNvGrpSpPr/>
          <p:nvPr/>
        </p:nvGrpSpPr>
        <p:grpSpPr>
          <a:xfrm>
            <a:off x="4650408" y="2101835"/>
            <a:ext cx="2135254" cy="2455467"/>
            <a:chOff x="4886327" y="1583007"/>
            <a:chExt cx="2135254" cy="245546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5BF3FD-DFCF-4BC0-9735-29402DCDF4AC}"/>
                </a:ext>
              </a:extLst>
            </p:cNvPr>
            <p:cNvGrpSpPr/>
            <p:nvPr/>
          </p:nvGrpSpPr>
          <p:grpSpPr>
            <a:xfrm>
              <a:off x="6097656" y="1583007"/>
              <a:ext cx="923925" cy="1128712"/>
              <a:chOff x="3022996" y="1914521"/>
              <a:chExt cx="2130029" cy="234791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89F77EE-79E6-43BB-BDBB-8914B77CBE11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CBB029B-DB37-4BB4-8900-850D166C72AC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565FACC-3547-4DEC-A427-3DBC69774D9A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3935DD4-09AE-4060-AFE2-8CE759F54637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F57F681-FF80-4E98-AC7B-9AF417A59A95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5462D7-E9E6-4176-B72C-BD27B8E54B66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EEEA8B4-30C9-4BDD-B089-F1567723D2FA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BC77EAE-C72D-4CF7-8BB6-CFD6F916F284}"/>
                  </a:ext>
                </a:extLst>
              </p:cNvPr>
              <p:cNvSpPr/>
              <p:nvPr/>
            </p:nvSpPr>
            <p:spPr>
              <a:xfrm>
                <a:off x="3257550" y="2076450"/>
                <a:ext cx="123825" cy="35242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916DEA9-658B-44E6-8B3E-27FCCBDCE10C}"/>
                  </a:ext>
                </a:extLst>
              </p:cNvPr>
              <p:cNvSpPr/>
              <p:nvPr/>
            </p:nvSpPr>
            <p:spPr>
              <a:xfrm>
                <a:off x="3128962" y="2076451"/>
                <a:ext cx="257175" cy="671510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2326DA4-E135-42CD-99AE-DF7566467F24}"/>
                  </a:ext>
                </a:extLst>
              </p:cNvPr>
              <p:cNvSpPr/>
              <p:nvPr/>
            </p:nvSpPr>
            <p:spPr>
              <a:xfrm>
                <a:off x="3052762" y="2057399"/>
                <a:ext cx="330994" cy="1047751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90AF465-3ECA-4DF8-9AE4-BC495208C1E2}"/>
                  </a:ext>
                </a:extLst>
              </p:cNvPr>
              <p:cNvSpPr/>
              <p:nvPr/>
            </p:nvSpPr>
            <p:spPr>
              <a:xfrm>
                <a:off x="3050381" y="2047315"/>
                <a:ext cx="330994" cy="136263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21FB73E-A3BE-4D45-838C-F8086FDE3EC7}"/>
                  </a:ext>
                </a:extLst>
              </p:cNvPr>
              <p:cNvSpPr/>
              <p:nvPr/>
            </p:nvSpPr>
            <p:spPr>
              <a:xfrm>
                <a:off x="3071812" y="2057399"/>
                <a:ext cx="330994" cy="1685926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A5E6B48-2DFA-4211-955B-0BBC043F9C8B}"/>
                  </a:ext>
                </a:extLst>
              </p:cNvPr>
              <p:cNvSpPr/>
              <p:nvPr/>
            </p:nvSpPr>
            <p:spPr>
              <a:xfrm>
                <a:off x="3022996" y="2057118"/>
                <a:ext cx="385763" cy="2019022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51114E6-1249-4912-AB01-4AE9813FAA08}"/>
                </a:ext>
              </a:extLst>
            </p:cNvPr>
            <p:cNvGrpSpPr/>
            <p:nvPr/>
          </p:nvGrpSpPr>
          <p:grpSpPr>
            <a:xfrm>
              <a:off x="5635693" y="1992824"/>
              <a:ext cx="923925" cy="1128712"/>
              <a:chOff x="3022996" y="1914521"/>
              <a:chExt cx="2130029" cy="234791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1FA34E8-E693-424E-B86E-0246A4816405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DA638D0-2773-4FE4-B348-BEC7534627E6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3C47345-E543-48C5-9D1F-7C9847EF69AE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EA9DCB1-2047-453E-BF60-24D3103F9353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DB6057D-8AC4-4193-BB7E-7B5D07E92213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635C8E6-EB31-421D-854A-0147BAEA092C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470EF0B-DF4B-439B-8C85-EECF932401D4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82632F6-9C56-473B-A1EB-8AF8FB40B697}"/>
                  </a:ext>
                </a:extLst>
              </p:cNvPr>
              <p:cNvSpPr/>
              <p:nvPr/>
            </p:nvSpPr>
            <p:spPr>
              <a:xfrm>
                <a:off x="3257550" y="2076450"/>
                <a:ext cx="123825" cy="35242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2D6941E-43B3-4EDE-8989-5FCCEE045377}"/>
                  </a:ext>
                </a:extLst>
              </p:cNvPr>
              <p:cNvSpPr/>
              <p:nvPr/>
            </p:nvSpPr>
            <p:spPr>
              <a:xfrm>
                <a:off x="3128962" y="2076451"/>
                <a:ext cx="257175" cy="671510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9270B7C-53D0-4E03-8FC3-2F4365502303}"/>
                  </a:ext>
                </a:extLst>
              </p:cNvPr>
              <p:cNvSpPr/>
              <p:nvPr/>
            </p:nvSpPr>
            <p:spPr>
              <a:xfrm>
                <a:off x="3052762" y="2057399"/>
                <a:ext cx="330994" cy="1047751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EDA95B5-1E98-4D00-9B9B-854623CBA422}"/>
                  </a:ext>
                </a:extLst>
              </p:cNvPr>
              <p:cNvSpPr/>
              <p:nvPr/>
            </p:nvSpPr>
            <p:spPr>
              <a:xfrm>
                <a:off x="3050381" y="2047315"/>
                <a:ext cx="330994" cy="136263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7CBB8F-520F-42C6-B2DB-6B17BED6DEA3}"/>
                  </a:ext>
                </a:extLst>
              </p:cNvPr>
              <p:cNvSpPr/>
              <p:nvPr/>
            </p:nvSpPr>
            <p:spPr>
              <a:xfrm>
                <a:off x="3071812" y="2057399"/>
                <a:ext cx="330994" cy="1685926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C1B9BDB-9161-4145-B7F3-681F1118B403}"/>
                  </a:ext>
                </a:extLst>
              </p:cNvPr>
              <p:cNvSpPr/>
              <p:nvPr/>
            </p:nvSpPr>
            <p:spPr>
              <a:xfrm>
                <a:off x="3022996" y="2057118"/>
                <a:ext cx="385763" cy="2019022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9061E9F-0A8B-42A2-973B-8891F1C8F78F}"/>
                </a:ext>
              </a:extLst>
            </p:cNvPr>
            <p:cNvGrpSpPr/>
            <p:nvPr/>
          </p:nvGrpSpPr>
          <p:grpSpPr>
            <a:xfrm>
              <a:off x="5275470" y="2424392"/>
              <a:ext cx="923925" cy="1128712"/>
              <a:chOff x="3022996" y="1914521"/>
              <a:chExt cx="2130029" cy="234791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61A8588-3D25-495A-B094-C3DC2F08556D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354142E-0980-4625-9645-BAE0E1FA03DD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205563F-B067-46DA-ADBA-760C0057FEA9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7B77878-75D4-4B2D-97C6-2ACCA7BEFF80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278085D-7648-4941-8642-0442256C9D56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71BC4EA-8354-4DC1-8A77-DAFF9C1B2E0C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A588C4-DEEE-423E-9542-E0C0BE3FE703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927F391-8984-4C69-BD26-26ADFB7F2F34}"/>
                  </a:ext>
                </a:extLst>
              </p:cNvPr>
              <p:cNvSpPr/>
              <p:nvPr/>
            </p:nvSpPr>
            <p:spPr>
              <a:xfrm>
                <a:off x="3257550" y="2076450"/>
                <a:ext cx="123825" cy="35242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CD1C2D-F418-4D85-9817-94B2F6B2D807}"/>
                  </a:ext>
                </a:extLst>
              </p:cNvPr>
              <p:cNvSpPr/>
              <p:nvPr/>
            </p:nvSpPr>
            <p:spPr>
              <a:xfrm>
                <a:off x="3128962" y="2076451"/>
                <a:ext cx="257175" cy="671510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CC7A225-9EB7-44C6-930E-E7550334557B}"/>
                  </a:ext>
                </a:extLst>
              </p:cNvPr>
              <p:cNvSpPr/>
              <p:nvPr/>
            </p:nvSpPr>
            <p:spPr>
              <a:xfrm>
                <a:off x="3052762" y="2057399"/>
                <a:ext cx="330994" cy="1047751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7DE99A8-66AA-428F-9050-17A2A73AE685}"/>
                  </a:ext>
                </a:extLst>
              </p:cNvPr>
              <p:cNvSpPr/>
              <p:nvPr/>
            </p:nvSpPr>
            <p:spPr>
              <a:xfrm>
                <a:off x="3050381" y="2047315"/>
                <a:ext cx="330994" cy="136263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654CE2E-6E31-4C1D-80B5-692D69F97923}"/>
                  </a:ext>
                </a:extLst>
              </p:cNvPr>
              <p:cNvSpPr/>
              <p:nvPr/>
            </p:nvSpPr>
            <p:spPr>
              <a:xfrm>
                <a:off x="3071812" y="2057399"/>
                <a:ext cx="330994" cy="1685926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0EC15F7-A659-4A8B-BDBB-BA854E95E76E}"/>
                  </a:ext>
                </a:extLst>
              </p:cNvPr>
              <p:cNvSpPr/>
              <p:nvPr/>
            </p:nvSpPr>
            <p:spPr>
              <a:xfrm>
                <a:off x="3022996" y="2057118"/>
                <a:ext cx="385763" cy="2019022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AE15CE7-EAF2-4AF0-9B5C-E9076B878D8D}"/>
                </a:ext>
              </a:extLst>
            </p:cNvPr>
            <p:cNvGrpSpPr/>
            <p:nvPr/>
          </p:nvGrpSpPr>
          <p:grpSpPr>
            <a:xfrm>
              <a:off x="4886327" y="2909762"/>
              <a:ext cx="923925" cy="1128712"/>
              <a:chOff x="3022996" y="1914521"/>
              <a:chExt cx="2130029" cy="2347916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A318F92-6055-45C7-81CA-F5D03AB76CE4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D3CCD98E-D3C2-4955-948D-1DE5252C58F4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E6D960-67DC-47C8-9925-028288FF5F28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623B27C-99CD-4F91-B3FD-C1CE807FB148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5C1D116-DF63-463D-B29F-BC3D982A48B4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3CDEBB6-9E47-44ED-8EAF-A7BB60424E44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F885280-3A5C-471E-905F-321D9D4B03AB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92236E2-EB7D-4D75-BDDF-702D8BA7B5C9}"/>
                  </a:ext>
                </a:extLst>
              </p:cNvPr>
              <p:cNvSpPr/>
              <p:nvPr/>
            </p:nvSpPr>
            <p:spPr>
              <a:xfrm>
                <a:off x="3257550" y="2076450"/>
                <a:ext cx="123825" cy="35242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EC307CA-6877-4230-B22C-BFF953DC98B1}"/>
                  </a:ext>
                </a:extLst>
              </p:cNvPr>
              <p:cNvSpPr/>
              <p:nvPr/>
            </p:nvSpPr>
            <p:spPr>
              <a:xfrm>
                <a:off x="3128962" y="2076451"/>
                <a:ext cx="257175" cy="671510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07DFC7C-3FD5-4B52-A0E6-97AC4A38450A}"/>
                  </a:ext>
                </a:extLst>
              </p:cNvPr>
              <p:cNvSpPr/>
              <p:nvPr/>
            </p:nvSpPr>
            <p:spPr>
              <a:xfrm>
                <a:off x="3052762" y="2057399"/>
                <a:ext cx="330994" cy="1047751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2EFA979-58E4-480D-AC1C-A391216F262A}"/>
                  </a:ext>
                </a:extLst>
              </p:cNvPr>
              <p:cNvSpPr/>
              <p:nvPr/>
            </p:nvSpPr>
            <p:spPr>
              <a:xfrm>
                <a:off x="3050381" y="2047315"/>
                <a:ext cx="330994" cy="1362635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6829C06-5B90-4D90-95FE-CACEA5B920CC}"/>
                  </a:ext>
                </a:extLst>
              </p:cNvPr>
              <p:cNvSpPr/>
              <p:nvPr/>
            </p:nvSpPr>
            <p:spPr>
              <a:xfrm>
                <a:off x="3071812" y="2057399"/>
                <a:ext cx="330994" cy="1685926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A777B58-52DB-4FAD-BCD8-276A3899DBCF}"/>
                  </a:ext>
                </a:extLst>
              </p:cNvPr>
              <p:cNvSpPr/>
              <p:nvPr/>
            </p:nvSpPr>
            <p:spPr>
              <a:xfrm>
                <a:off x="3022996" y="2057118"/>
                <a:ext cx="385763" cy="2019022"/>
              </a:xfrm>
              <a:custGeom>
                <a:avLst/>
                <a:gdLst>
                  <a:gd name="connsiteX0" fmla="*/ 123825 w 123825"/>
                  <a:gd name="connsiteY0" fmla="*/ 0 h 352425"/>
                  <a:gd name="connsiteX1" fmla="*/ 19050 w 123825"/>
                  <a:gd name="connsiteY1" fmla="*/ 95250 h 352425"/>
                  <a:gd name="connsiteX2" fmla="*/ 9525 w 123825"/>
                  <a:gd name="connsiteY2" fmla="*/ 152400 h 352425"/>
                  <a:gd name="connsiteX3" fmla="*/ 0 w 123825"/>
                  <a:gd name="connsiteY3" fmla="*/ 180975 h 352425"/>
                  <a:gd name="connsiteX4" fmla="*/ 9525 w 123825"/>
                  <a:gd name="connsiteY4" fmla="*/ 228600 h 352425"/>
                  <a:gd name="connsiteX5" fmla="*/ 76200 w 123825"/>
                  <a:gd name="connsiteY5" fmla="*/ 323850 h 352425"/>
                  <a:gd name="connsiteX6" fmla="*/ 123825 w 123825"/>
                  <a:gd name="connsiteY6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825" h="352425">
                    <a:moveTo>
                      <a:pt x="123825" y="0"/>
                    </a:moveTo>
                    <a:cubicBezTo>
                      <a:pt x="29245" y="56748"/>
                      <a:pt x="33350" y="23752"/>
                      <a:pt x="19050" y="95250"/>
                    </a:cubicBezTo>
                    <a:cubicBezTo>
                      <a:pt x="15262" y="114188"/>
                      <a:pt x="13715" y="133547"/>
                      <a:pt x="9525" y="152400"/>
                    </a:cubicBezTo>
                    <a:cubicBezTo>
                      <a:pt x="7347" y="162201"/>
                      <a:pt x="3175" y="171450"/>
                      <a:pt x="0" y="180975"/>
                    </a:cubicBezTo>
                    <a:cubicBezTo>
                      <a:pt x="3175" y="196850"/>
                      <a:pt x="3992" y="213385"/>
                      <a:pt x="9525" y="228600"/>
                    </a:cubicBezTo>
                    <a:cubicBezTo>
                      <a:pt x="25108" y="271453"/>
                      <a:pt x="40769" y="296292"/>
                      <a:pt x="76200" y="323850"/>
                    </a:cubicBezTo>
                    <a:cubicBezTo>
                      <a:pt x="90813" y="335216"/>
                      <a:pt x="123825" y="352425"/>
                      <a:pt x="123825" y="3524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CD4D8A3-08AF-4C09-8BF8-FE992B51DA2E}"/>
              </a:ext>
            </a:extLst>
          </p:cNvPr>
          <p:cNvSpPr/>
          <p:nvPr/>
        </p:nvSpPr>
        <p:spPr>
          <a:xfrm>
            <a:off x="4449486" y="1361596"/>
            <a:ext cx="1752600" cy="3333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3DCAF3-9DAC-4688-96A3-F5071190868B}"/>
              </a:ext>
            </a:extLst>
          </p:cNvPr>
          <p:cNvSpPr/>
          <p:nvPr/>
        </p:nvSpPr>
        <p:spPr>
          <a:xfrm>
            <a:off x="3829050" y="1704975"/>
            <a:ext cx="990600" cy="333375"/>
          </a:xfrm>
          <a:custGeom>
            <a:avLst/>
            <a:gdLst>
              <a:gd name="connsiteX0" fmla="*/ 990600 w 990600"/>
              <a:gd name="connsiteY0" fmla="*/ 0 h 333375"/>
              <a:gd name="connsiteX1" fmla="*/ 542925 w 990600"/>
              <a:gd name="connsiteY1" fmla="*/ 76200 h 333375"/>
              <a:gd name="connsiteX2" fmla="*/ 419100 w 990600"/>
              <a:gd name="connsiteY2" fmla="*/ 114300 h 333375"/>
              <a:gd name="connsiteX3" fmla="*/ 276225 w 990600"/>
              <a:gd name="connsiteY3" fmla="*/ 152400 h 333375"/>
              <a:gd name="connsiteX4" fmla="*/ 142875 w 990600"/>
              <a:gd name="connsiteY4" fmla="*/ 209550 h 333375"/>
              <a:gd name="connsiteX5" fmla="*/ 28575 w 990600"/>
              <a:gd name="connsiteY5" fmla="*/ 276225 h 333375"/>
              <a:gd name="connsiteX6" fmla="*/ 0 w 990600"/>
              <a:gd name="connsiteY6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0" h="333375">
                <a:moveTo>
                  <a:pt x="990600" y="0"/>
                </a:moveTo>
                <a:cubicBezTo>
                  <a:pt x="866862" y="19037"/>
                  <a:pt x="669782" y="46351"/>
                  <a:pt x="542925" y="76200"/>
                </a:cubicBezTo>
                <a:cubicBezTo>
                  <a:pt x="500888" y="86091"/>
                  <a:pt x="460623" y="102436"/>
                  <a:pt x="419100" y="114300"/>
                </a:cubicBezTo>
                <a:cubicBezTo>
                  <a:pt x="371707" y="127841"/>
                  <a:pt x="322822" y="136332"/>
                  <a:pt x="276225" y="152400"/>
                </a:cubicBezTo>
                <a:cubicBezTo>
                  <a:pt x="230507" y="168165"/>
                  <a:pt x="186900" y="189538"/>
                  <a:pt x="142875" y="209550"/>
                </a:cubicBezTo>
                <a:cubicBezTo>
                  <a:pt x="66384" y="244319"/>
                  <a:pt x="81619" y="236442"/>
                  <a:pt x="28575" y="276225"/>
                </a:cubicBezTo>
                <a:lnTo>
                  <a:pt x="0" y="33337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E7E135F6-50BE-49E2-B969-BC0A21A922A9}"/>
              </a:ext>
            </a:extLst>
          </p:cNvPr>
          <p:cNvSpPr/>
          <p:nvPr/>
        </p:nvSpPr>
        <p:spPr>
          <a:xfrm>
            <a:off x="3514725" y="1724025"/>
            <a:ext cx="1304925" cy="723900"/>
          </a:xfrm>
          <a:custGeom>
            <a:avLst/>
            <a:gdLst>
              <a:gd name="connsiteX0" fmla="*/ 1304925 w 1304925"/>
              <a:gd name="connsiteY0" fmla="*/ 0 h 723900"/>
              <a:gd name="connsiteX1" fmla="*/ 542925 w 1304925"/>
              <a:gd name="connsiteY1" fmla="*/ 342900 h 723900"/>
              <a:gd name="connsiteX2" fmla="*/ 314325 w 1304925"/>
              <a:gd name="connsiteY2" fmla="*/ 447675 h 723900"/>
              <a:gd name="connsiteX3" fmla="*/ 266700 w 1304925"/>
              <a:gd name="connsiteY3" fmla="*/ 476250 h 723900"/>
              <a:gd name="connsiteX4" fmla="*/ 161925 w 1304925"/>
              <a:gd name="connsiteY4" fmla="*/ 561975 h 723900"/>
              <a:gd name="connsiteX5" fmla="*/ 38100 w 1304925"/>
              <a:gd name="connsiteY5" fmla="*/ 657225 h 723900"/>
              <a:gd name="connsiteX6" fmla="*/ 19050 w 1304925"/>
              <a:gd name="connsiteY6" fmla="*/ 685800 h 723900"/>
              <a:gd name="connsiteX7" fmla="*/ 0 w 1304925"/>
              <a:gd name="connsiteY7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4925" h="723900">
                <a:moveTo>
                  <a:pt x="1304925" y="0"/>
                </a:moveTo>
                <a:cubicBezTo>
                  <a:pt x="1050925" y="114300"/>
                  <a:pt x="789089" y="212578"/>
                  <a:pt x="542925" y="342900"/>
                </a:cubicBezTo>
                <a:cubicBezTo>
                  <a:pt x="360572" y="439440"/>
                  <a:pt x="439723" y="411847"/>
                  <a:pt x="314325" y="447675"/>
                </a:cubicBezTo>
                <a:cubicBezTo>
                  <a:pt x="298450" y="457200"/>
                  <a:pt x="281511" y="465142"/>
                  <a:pt x="266700" y="476250"/>
                </a:cubicBezTo>
                <a:cubicBezTo>
                  <a:pt x="230600" y="503325"/>
                  <a:pt x="202286" y="541794"/>
                  <a:pt x="161925" y="561975"/>
                </a:cubicBezTo>
                <a:cubicBezTo>
                  <a:pt x="104356" y="590760"/>
                  <a:pt x="78968" y="595923"/>
                  <a:pt x="38100" y="657225"/>
                </a:cubicBezTo>
                <a:cubicBezTo>
                  <a:pt x="31750" y="666750"/>
                  <a:pt x="24170" y="675561"/>
                  <a:pt x="19050" y="685800"/>
                </a:cubicBezTo>
                <a:cubicBezTo>
                  <a:pt x="-2840" y="729580"/>
                  <a:pt x="21519" y="702381"/>
                  <a:pt x="0" y="7239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301B85F4-C247-4854-9A10-BEED76778C0E}"/>
              </a:ext>
            </a:extLst>
          </p:cNvPr>
          <p:cNvSpPr/>
          <p:nvPr/>
        </p:nvSpPr>
        <p:spPr>
          <a:xfrm>
            <a:off x="3152775" y="1714500"/>
            <a:ext cx="1838325" cy="1171575"/>
          </a:xfrm>
          <a:custGeom>
            <a:avLst/>
            <a:gdLst>
              <a:gd name="connsiteX0" fmla="*/ 1838325 w 1838325"/>
              <a:gd name="connsiteY0" fmla="*/ 0 h 1171575"/>
              <a:gd name="connsiteX1" fmla="*/ 1781175 w 1838325"/>
              <a:gd name="connsiteY1" fmla="*/ 28575 h 1171575"/>
              <a:gd name="connsiteX2" fmla="*/ 1152525 w 1838325"/>
              <a:gd name="connsiteY2" fmla="*/ 390525 h 1171575"/>
              <a:gd name="connsiteX3" fmla="*/ 733425 w 1838325"/>
              <a:gd name="connsiteY3" fmla="*/ 647700 h 1171575"/>
              <a:gd name="connsiteX4" fmla="*/ 638175 w 1838325"/>
              <a:gd name="connsiteY4" fmla="*/ 714375 h 1171575"/>
              <a:gd name="connsiteX5" fmla="*/ 552450 w 1838325"/>
              <a:gd name="connsiteY5" fmla="*/ 790575 h 1171575"/>
              <a:gd name="connsiteX6" fmla="*/ 457200 w 1838325"/>
              <a:gd name="connsiteY6" fmla="*/ 885825 h 1171575"/>
              <a:gd name="connsiteX7" fmla="*/ 257175 w 1838325"/>
              <a:gd name="connsiteY7" fmla="*/ 1038225 h 1171575"/>
              <a:gd name="connsiteX8" fmla="*/ 142875 w 1838325"/>
              <a:gd name="connsiteY8" fmla="*/ 1104900 h 1171575"/>
              <a:gd name="connsiteX9" fmla="*/ 76200 w 1838325"/>
              <a:gd name="connsiteY9" fmla="*/ 1123950 h 1171575"/>
              <a:gd name="connsiteX10" fmla="*/ 0 w 1838325"/>
              <a:gd name="connsiteY10" fmla="*/ 1171575 h 1171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325" h="1171575">
                <a:moveTo>
                  <a:pt x="1838325" y="0"/>
                </a:moveTo>
                <a:cubicBezTo>
                  <a:pt x="1819275" y="9525"/>
                  <a:pt x="1799683" y="18036"/>
                  <a:pt x="1781175" y="28575"/>
                </a:cubicBezTo>
                <a:cubicBezTo>
                  <a:pt x="1571054" y="148227"/>
                  <a:pt x="1366720" y="278328"/>
                  <a:pt x="1152525" y="390525"/>
                </a:cubicBezTo>
                <a:cubicBezTo>
                  <a:pt x="875508" y="535629"/>
                  <a:pt x="1012151" y="453436"/>
                  <a:pt x="733425" y="647700"/>
                </a:cubicBezTo>
                <a:cubicBezTo>
                  <a:pt x="701630" y="669860"/>
                  <a:pt x="667141" y="688627"/>
                  <a:pt x="638175" y="714375"/>
                </a:cubicBezTo>
                <a:cubicBezTo>
                  <a:pt x="609600" y="739775"/>
                  <a:pt x="580205" y="764281"/>
                  <a:pt x="552450" y="790575"/>
                </a:cubicBezTo>
                <a:cubicBezTo>
                  <a:pt x="519854" y="821456"/>
                  <a:pt x="490496" y="855700"/>
                  <a:pt x="457200" y="885825"/>
                </a:cubicBezTo>
                <a:cubicBezTo>
                  <a:pt x="402404" y="935402"/>
                  <a:pt x="320707" y="997796"/>
                  <a:pt x="257175" y="1038225"/>
                </a:cubicBezTo>
                <a:cubicBezTo>
                  <a:pt x="219962" y="1061906"/>
                  <a:pt x="182738" y="1086018"/>
                  <a:pt x="142875" y="1104900"/>
                </a:cubicBezTo>
                <a:cubicBezTo>
                  <a:pt x="121986" y="1114795"/>
                  <a:pt x="98425" y="1117600"/>
                  <a:pt x="76200" y="1123950"/>
                </a:cubicBezTo>
                <a:cubicBezTo>
                  <a:pt x="13143" y="1165988"/>
                  <a:pt x="39528" y="1151811"/>
                  <a:pt x="0" y="11715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11342A6-5949-4768-A8DA-24BB7C07B85A}"/>
              </a:ext>
            </a:extLst>
          </p:cNvPr>
          <p:cNvSpPr/>
          <p:nvPr/>
        </p:nvSpPr>
        <p:spPr>
          <a:xfrm>
            <a:off x="2693968" y="1733550"/>
            <a:ext cx="2430482" cy="1657350"/>
          </a:xfrm>
          <a:custGeom>
            <a:avLst/>
            <a:gdLst>
              <a:gd name="connsiteX0" fmla="*/ 2430482 w 2430482"/>
              <a:gd name="connsiteY0" fmla="*/ 0 h 1657350"/>
              <a:gd name="connsiteX1" fmla="*/ 2039957 w 2430482"/>
              <a:gd name="connsiteY1" fmla="*/ 323850 h 1657350"/>
              <a:gd name="connsiteX2" fmla="*/ 1458932 w 2430482"/>
              <a:gd name="connsiteY2" fmla="*/ 657225 h 1657350"/>
              <a:gd name="connsiteX3" fmla="*/ 1154132 w 2430482"/>
              <a:gd name="connsiteY3" fmla="*/ 781050 h 1657350"/>
              <a:gd name="connsiteX4" fmla="*/ 611207 w 2430482"/>
              <a:gd name="connsiteY4" fmla="*/ 1076325 h 1657350"/>
              <a:gd name="connsiteX5" fmla="*/ 277832 w 2430482"/>
              <a:gd name="connsiteY5" fmla="*/ 1266825 h 1657350"/>
              <a:gd name="connsiteX6" fmla="*/ 87332 w 2430482"/>
              <a:gd name="connsiteY6" fmla="*/ 1409700 h 1657350"/>
              <a:gd name="connsiteX7" fmla="*/ 1607 w 2430482"/>
              <a:gd name="connsiteY7" fmla="*/ 1543050 h 1657350"/>
              <a:gd name="connsiteX8" fmla="*/ 11132 w 2430482"/>
              <a:gd name="connsiteY8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0482" h="1657350">
                <a:moveTo>
                  <a:pt x="2430482" y="0"/>
                </a:moveTo>
                <a:cubicBezTo>
                  <a:pt x="2304249" y="216400"/>
                  <a:pt x="2385598" y="116465"/>
                  <a:pt x="2039957" y="323850"/>
                </a:cubicBezTo>
                <a:cubicBezTo>
                  <a:pt x="1848487" y="438732"/>
                  <a:pt x="1652607" y="546100"/>
                  <a:pt x="1458932" y="657225"/>
                </a:cubicBezTo>
                <a:cubicBezTo>
                  <a:pt x="1363813" y="711801"/>
                  <a:pt x="1252438" y="732449"/>
                  <a:pt x="1154132" y="781050"/>
                </a:cubicBezTo>
                <a:cubicBezTo>
                  <a:pt x="969459" y="872349"/>
                  <a:pt x="797385" y="988136"/>
                  <a:pt x="611207" y="1076325"/>
                </a:cubicBezTo>
                <a:cubicBezTo>
                  <a:pt x="315256" y="1216512"/>
                  <a:pt x="539969" y="1098308"/>
                  <a:pt x="277832" y="1266825"/>
                </a:cubicBezTo>
                <a:cubicBezTo>
                  <a:pt x="155277" y="1345610"/>
                  <a:pt x="176176" y="1307188"/>
                  <a:pt x="87332" y="1409700"/>
                </a:cubicBezTo>
                <a:cubicBezTo>
                  <a:pt x="76567" y="1422122"/>
                  <a:pt x="4768" y="1523030"/>
                  <a:pt x="1607" y="1543050"/>
                </a:cubicBezTo>
                <a:cubicBezTo>
                  <a:pt x="-4356" y="1580814"/>
                  <a:pt x="7957" y="1619250"/>
                  <a:pt x="11132" y="16573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15701C8C-9EA1-4E7C-ABF6-399228EC75DF}"/>
              </a:ext>
            </a:extLst>
          </p:cNvPr>
          <p:cNvSpPr/>
          <p:nvPr/>
        </p:nvSpPr>
        <p:spPr>
          <a:xfrm>
            <a:off x="5848350" y="1714500"/>
            <a:ext cx="400101" cy="400050"/>
          </a:xfrm>
          <a:custGeom>
            <a:avLst/>
            <a:gdLst>
              <a:gd name="connsiteX0" fmla="*/ 0 w 400101"/>
              <a:gd name="connsiteY0" fmla="*/ 0 h 400050"/>
              <a:gd name="connsiteX1" fmla="*/ 209550 w 400101"/>
              <a:gd name="connsiteY1" fmla="*/ 85725 h 400050"/>
              <a:gd name="connsiteX2" fmla="*/ 285750 w 400101"/>
              <a:gd name="connsiteY2" fmla="*/ 171450 h 400050"/>
              <a:gd name="connsiteX3" fmla="*/ 381000 w 400101"/>
              <a:gd name="connsiteY3" fmla="*/ 323850 h 400050"/>
              <a:gd name="connsiteX4" fmla="*/ 400050 w 400101"/>
              <a:gd name="connsiteY4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101" h="400050">
                <a:moveTo>
                  <a:pt x="0" y="0"/>
                </a:moveTo>
                <a:cubicBezTo>
                  <a:pt x="69850" y="28575"/>
                  <a:pt x="141552" y="52985"/>
                  <a:pt x="209550" y="85725"/>
                </a:cubicBezTo>
                <a:cubicBezTo>
                  <a:pt x="259231" y="109646"/>
                  <a:pt x="258008" y="129836"/>
                  <a:pt x="285750" y="171450"/>
                </a:cubicBezTo>
                <a:cubicBezTo>
                  <a:pt x="335606" y="246233"/>
                  <a:pt x="340181" y="236381"/>
                  <a:pt x="381000" y="323850"/>
                </a:cubicBezTo>
                <a:cubicBezTo>
                  <a:pt x="402058" y="368974"/>
                  <a:pt x="400050" y="366627"/>
                  <a:pt x="400050" y="4000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25E27DA-04C8-4453-91BF-09B0CCB53502}"/>
              </a:ext>
            </a:extLst>
          </p:cNvPr>
          <p:cNvSpPr/>
          <p:nvPr/>
        </p:nvSpPr>
        <p:spPr>
          <a:xfrm>
            <a:off x="5534025" y="1714500"/>
            <a:ext cx="410123" cy="819150"/>
          </a:xfrm>
          <a:custGeom>
            <a:avLst/>
            <a:gdLst>
              <a:gd name="connsiteX0" fmla="*/ 0 w 410123"/>
              <a:gd name="connsiteY0" fmla="*/ 0 h 819150"/>
              <a:gd name="connsiteX1" fmla="*/ 180975 w 410123"/>
              <a:gd name="connsiteY1" fmla="*/ 171450 h 819150"/>
              <a:gd name="connsiteX2" fmla="*/ 352425 w 410123"/>
              <a:gd name="connsiteY2" fmla="*/ 409575 h 819150"/>
              <a:gd name="connsiteX3" fmla="*/ 361950 w 410123"/>
              <a:gd name="connsiteY3" fmla="*/ 466725 h 819150"/>
              <a:gd name="connsiteX4" fmla="*/ 390525 w 410123"/>
              <a:gd name="connsiteY4" fmla="*/ 581025 h 819150"/>
              <a:gd name="connsiteX5" fmla="*/ 409575 w 410123"/>
              <a:gd name="connsiteY5" fmla="*/ 752475 h 819150"/>
              <a:gd name="connsiteX6" fmla="*/ 409575 w 410123"/>
              <a:gd name="connsiteY6" fmla="*/ 81915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123" h="819150">
                <a:moveTo>
                  <a:pt x="0" y="0"/>
                </a:moveTo>
                <a:cubicBezTo>
                  <a:pt x="60325" y="57150"/>
                  <a:pt x="124824" y="110194"/>
                  <a:pt x="180975" y="171450"/>
                </a:cubicBezTo>
                <a:cubicBezTo>
                  <a:pt x="285982" y="286003"/>
                  <a:pt x="293981" y="307298"/>
                  <a:pt x="352425" y="409575"/>
                </a:cubicBezTo>
                <a:cubicBezTo>
                  <a:pt x="355600" y="428625"/>
                  <a:pt x="357760" y="447872"/>
                  <a:pt x="361950" y="466725"/>
                </a:cubicBezTo>
                <a:cubicBezTo>
                  <a:pt x="370469" y="505062"/>
                  <a:pt x="384971" y="542147"/>
                  <a:pt x="390525" y="581025"/>
                </a:cubicBezTo>
                <a:cubicBezTo>
                  <a:pt x="400301" y="649457"/>
                  <a:pt x="405372" y="676825"/>
                  <a:pt x="409575" y="752475"/>
                </a:cubicBezTo>
                <a:cubicBezTo>
                  <a:pt x="410808" y="774666"/>
                  <a:pt x="409575" y="796925"/>
                  <a:pt x="409575" y="8191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6020DC7-1D9B-461A-A4F7-65F64EFFE8F3}"/>
              </a:ext>
            </a:extLst>
          </p:cNvPr>
          <p:cNvSpPr/>
          <p:nvPr/>
        </p:nvSpPr>
        <p:spPr>
          <a:xfrm>
            <a:off x="5381625" y="1733550"/>
            <a:ext cx="200025" cy="1200150"/>
          </a:xfrm>
          <a:custGeom>
            <a:avLst/>
            <a:gdLst>
              <a:gd name="connsiteX0" fmla="*/ 0 w 200025"/>
              <a:gd name="connsiteY0" fmla="*/ 0 h 1200150"/>
              <a:gd name="connsiteX1" fmla="*/ 19050 w 200025"/>
              <a:gd name="connsiteY1" fmla="*/ 85725 h 1200150"/>
              <a:gd name="connsiteX2" fmla="*/ 114300 w 200025"/>
              <a:gd name="connsiteY2" fmla="*/ 323850 h 1200150"/>
              <a:gd name="connsiteX3" fmla="*/ 133350 w 200025"/>
              <a:gd name="connsiteY3" fmla="*/ 447675 h 1200150"/>
              <a:gd name="connsiteX4" fmla="*/ 161925 w 200025"/>
              <a:gd name="connsiteY4" fmla="*/ 552450 h 1200150"/>
              <a:gd name="connsiteX5" fmla="*/ 180975 w 200025"/>
              <a:gd name="connsiteY5" fmla="*/ 685800 h 1200150"/>
              <a:gd name="connsiteX6" fmla="*/ 190500 w 200025"/>
              <a:gd name="connsiteY6" fmla="*/ 876300 h 1200150"/>
              <a:gd name="connsiteX7" fmla="*/ 200025 w 200025"/>
              <a:gd name="connsiteY7" fmla="*/ 923925 h 1200150"/>
              <a:gd name="connsiteX8" fmla="*/ 180975 w 200025"/>
              <a:gd name="connsiteY8" fmla="*/ 1057275 h 1200150"/>
              <a:gd name="connsiteX9" fmla="*/ 171450 w 200025"/>
              <a:gd name="connsiteY9" fmla="*/ 1123950 h 1200150"/>
              <a:gd name="connsiteX10" fmla="*/ 152400 w 200025"/>
              <a:gd name="connsiteY10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25" h="1200150">
                <a:moveTo>
                  <a:pt x="0" y="0"/>
                </a:moveTo>
                <a:cubicBezTo>
                  <a:pt x="2495" y="12475"/>
                  <a:pt x="13359" y="70721"/>
                  <a:pt x="19050" y="85725"/>
                </a:cubicBezTo>
                <a:cubicBezTo>
                  <a:pt x="49369" y="165657"/>
                  <a:pt x="114300" y="323850"/>
                  <a:pt x="114300" y="323850"/>
                </a:cubicBezTo>
                <a:cubicBezTo>
                  <a:pt x="120650" y="365125"/>
                  <a:pt x="124833" y="406792"/>
                  <a:pt x="133350" y="447675"/>
                </a:cubicBezTo>
                <a:cubicBezTo>
                  <a:pt x="140733" y="483115"/>
                  <a:pt x="154825" y="516952"/>
                  <a:pt x="161925" y="552450"/>
                </a:cubicBezTo>
                <a:cubicBezTo>
                  <a:pt x="170731" y="596479"/>
                  <a:pt x="180975" y="685800"/>
                  <a:pt x="180975" y="685800"/>
                </a:cubicBezTo>
                <a:cubicBezTo>
                  <a:pt x="184150" y="749300"/>
                  <a:pt x="185430" y="812923"/>
                  <a:pt x="190500" y="876300"/>
                </a:cubicBezTo>
                <a:cubicBezTo>
                  <a:pt x="191791" y="892438"/>
                  <a:pt x="200025" y="907736"/>
                  <a:pt x="200025" y="923925"/>
                </a:cubicBezTo>
                <a:cubicBezTo>
                  <a:pt x="200025" y="1007397"/>
                  <a:pt x="198603" y="1004392"/>
                  <a:pt x="180975" y="1057275"/>
                </a:cubicBezTo>
                <a:cubicBezTo>
                  <a:pt x="177800" y="1079500"/>
                  <a:pt x="176498" y="1102074"/>
                  <a:pt x="171450" y="1123950"/>
                </a:cubicBezTo>
                <a:cubicBezTo>
                  <a:pt x="150392" y="1215202"/>
                  <a:pt x="152400" y="1152141"/>
                  <a:pt x="152400" y="12001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D618D07-720E-4036-8B5B-975774D033F5}"/>
              </a:ext>
            </a:extLst>
          </p:cNvPr>
          <p:cNvSpPr/>
          <p:nvPr/>
        </p:nvSpPr>
        <p:spPr>
          <a:xfrm>
            <a:off x="5076792" y="1724025"/>
            <a:ext cx="190533" cy="1724025"/>
          </a:xfrm>
          <a:custGeom>
            <a:avLst/>
            <a:gdLst>
              <a:gd name="connsiteX0" fmla="*/ 190533 w 190533"/>
              <a:gd name="connsiteY0" fmla="*/ 0 h 1724025"/>
              <a:gd name="connsiteX1" fmla="*/ 161958 w 190533"/>
              <a:gd name="connsiteY1" fmla="*/ 609600 h 1724025"/>
              <a:gd name="connsiteX2" fmla="*/ 123858 w 190533"/>
              <a:gd name="connsiteY2" fmla="*/ 800100 h 1724025"/>
              <a:gd name="connsiteX3" fmla="*/ 85758 w 190533"/>
              <a:gd name="connsiteY3" fmla="*/ 1009650 h 1724025"/>
              <a:gd name="connsiteX4" fmla="*/ 76233 w 190533"/>
              <a:gd name="connsiteY4" fmla="*/ 1095375 h 1724025"/>
              <a:gd name="connsiteX5" fmla="*/ 38133 w 190533"/>
              <a:gd name="connsiteY5" fmla="*/ 1247775 h 1724025"/>
              <a:gd name="connsiteX6" fmla="*/ 28608 w 190533"/>
              <a:gd name="connsiteY6" fmla="*/ 1343025 h 1724025"/>
              <a:gd name="connsiteX7" fmla="*/ 9558 w 190533"/>
              <a:gd name="connsiteY7" fmla="*/ 1466850 h 1724025"/>
              <a:gd name="connsiteX8" fmla="*/ 33 w 190533"/>
              <a:gd name="connsiteY8" fmla="*/ 1724025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33" h="1724025">
                <a:moveTo>
                  <a:pt x="190533" y="0"/>
                </a:moveTo>
                <a:cubicBezTo>
                  <a:pt x="181008" y="203200"/>
                  <a:pt x="178851" y="406880"/>
                  <a:pt x="161958" y="609600"/>
                </a:cubicBezTo>
                <a:cubicBezTo>
                  <a:pt x="156580" y="674134"/>
                  <a:pt x="130302" y="735664"/>
                  <a:pt x="123858" y="800100"/>
                </a:cubicBezTo>
                <a:cubicBezTo>
                  <a:pt x="110425" y="934428"/>
                  <a:pt x="122072" y="864394"/>
                  <a:pt x="85758" y="1009650"/>
                </a:cubicBezTo>
                <a:cubicBezTo>
                  <a:pt x="82583" y="1038225"/>
                  <a:pt x="81872" y="1067182"/>
                  <a:pt x="76233" y="1095375"/>
                </a:cubicBezTo>
                <a:cubicBezTo>
                  <a:pt x="65964" y="1146722"/>
                  <a:pt x="38133" y="1247775"/>
                  <a:pt x="38133" y="1247775"/>
                </a:cubicBezTo>
                <a:cubicBezTo>
                  <a:pt x="34958" y="1279525"/>
                  <a:pt x="32735" y="1311385"/>
                  <a:pt x="28608" y="1343025"/>
                </a:cubicBezTo>
                <a:cubicBezTo>
                  <a:pt x="23207" y="1384435"/>
                  <a:pt x="13339" y="1425261"/>
                  <a:pt x="9558" y="1466850"/>
                </a:cubicBezTo>
                <a:cubicBezTo>
                  <a:pt x="-1077" y="1583833"/>
                  <a:pt x="33" y="1627229"/>
                  <a:pt x="33" y="17240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157455-9244-43A8-AA14-204584084794}"/>
              </a:ext>
            </a:extLst>
          </p:cNvPr>
          <p:cNvSpPr txBox="1"/>
          <p:nvPr/>
        </p:nvSpPr>
        <p:spPr>
          <a:xfrm>
            <a:off x="6966087" y="3288363"/>
            <a:ext cx="1895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Simple </a:t>
            </a:r>
          </a:p>
          <a:p>
            <a:pPr algn="ctr"/>
            <a:r>
              <a:rPr lang="en-US" sz="4000" dirty="0"/>
              <a:t>right??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34158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5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 animBg="1"/>
      <p:bldP spid="142" grpId="0" animBg="1"/>
      <p:bldP spid="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Why not simple?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AC63B-6C61-4CB5-989C-BE1DB151E604}"/>
              </a:ext>
            </a:extLst>
          </p:cNvPr>
          <p:cNvSpPr txBox="1"/>
          <p:nvPr/>
        </p:nvSpPr>
        <p:spPr>
          <a:xfrm>
            <a:off x="590550" y="1285771"/>
            <a:ext cx="4270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Scalability</a:t>
            </a:r>
            <a:endParaRPr lang="en-SG" sz="6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BDE5B-EDA1-4D75-AC3E-01859184FB32}"/>
              </a:ext>
            </a:extLst>
          </p:cNvPr>
          <p:cNvSpPr txBox="1"/>
          <p:nvPr/>
        </p:nvSpPr>
        <p:spPr>
          <a:xfrm>
            <a:off x="2358178" y="2301434"/>
            <a:ext cx="64608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/>
                </a:solidFill>
              </a:rPr>
              <a:t>$$$$</a:t>
            </a:r>
            <a:endParaRPr lang="en-SG" sz="16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36" y="425512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URWBookmanL-Ligh"/>
              </a:rPr>
              <a:t>FatTree</a:t>
            </a:r>
            <a:endParaRPr lang="en-SG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23894-FD5A-4F3B-A6BE-1C4B45C6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95" y="1552575"/>
            <a:ext cx="6644409" cy="5143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5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197A3-DD1A-4913-AB24-0FCBED8B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1DF0C-3E85-43C4-9269-A0335F1937A7}"/>
              </a:ext>
            </a:extLst>
          </p:cNvPr>
          <p:cNvGrpSpPr/>
          <p:nvPr/>
        </p:nvGrpSpPr>
        <p:grpSpPr>
          <a:xfrm>
            <a:off x="1714500" y="2921795"/>
            <a:ext cx="1104900" cy="1490662"/>
            <a:chOff x="3400425" y="1914521"/>
            <a:chExt cx="1752600" cy="2347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34E2C-FB75-4A39-A3EB-7165CE3FEB4B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6D8110-3D77-48C6-B25F-AC7D22C3FD46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8E426A-8D4B-4896-AD51-0FACCE217ED6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386D2-7E8D-47AD-B518-7B8E4F439A8B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D85ED3-2051-4D23-84F1-7553B8CCDEFB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CED75F-6B81-4056-90B0-22745438BEB0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A1B1F8-C38B-4313-BB7F-2F97EA103880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4CAEE2-E3B7-4CA0-A602-0E33416B016B}"/>
              </a:ext>
            </a:extLst>
          </p:cNvPr>
          <p:cNvGrpSpPr/>
          <p:nvPr/>
        </p:nvGrpSpPr>
        <p:grpSpPr>
          <a:xfrm>
            <a:off x="3476625" y="2919966"/>
            <a:ext cx="1104900" cy="1490662"/>
            <a:chOff x="3400425" y="1914521"/>
            <a:chExt cx="1752600" cy="23479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796A14-D80D-4904-8B7B-DCDAB3E5FE4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457060-276A-4A83-AC16-6E60B9E53867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A2F2BF-23CF-4625-BDE1-59CDA5EF9E30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D4F883-231D-4C0A-84B6-26CE03123D7C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3838EE-DD60-4FD2-876B-176011052E35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4FCD64-7D2A-4B1B-A1B8-6A50900BEC63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1767AE-7EF3-4168-8D7B-AF3239D5924C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23251C-6F8C-4A4C-82B9-69D714367295}"/>
              </a:ext>
            </a:extLst>
          </p:cNvPr>
          <p:cNvGrpSpPr/>
          <p:nvPr/>
        </p:nvGrpSpPr>
        <p:grpSpPr>
          <a:xfrm>
            <a:off x="5224463" y="2919966"/>
            <a:ext cx="1104900" cy="1490662"/>
            <a:chOff x="3400425" y="1914521"/>
            <a:chExt cx="1752600" cy="23479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37CF2A-2D1E-4732-AB16-B3058384081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9CEFC2-BBEA-4595-9156-5919501C6A7B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88F980-206C-40DE-8A71-39A7DB2E3D0A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EFE446-70EC-4A4E-82D6-F32DE73A3F78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EF573C-BCB4-420C-B936-D5AB97951DEF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505BA0-2121-413B-9A95-4685E00DCF42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C77421-18CC-4489-8B22-D3832AAF565F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FF32468-112E-4B66-A12E-AA8177C27215}"/>
              </a:ext>
            </a:extLst>
          </p:cNvPr>
          <p:cNvSpPr/>
          <p:nvPr/>
        </p:nvSpPr>
        <p:spPr>
          <a:xfrm>
            <a:off x="4029075" y="1735861"/>
            <a:ext cx="1476375" cy="4414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87D9B5-1C18-44A4-9D47-C4FDAC119B7B}"/>
              </a:ext>
            </a:extLst>
          </p:cNvPr>
          <p:cNvCxnSpPr>
            <a:endCxn id="11" idx="0"/>
          </p:cNvCxnSpPr>
          <p:nvPr/>
        </p:nvCxnSpPr>
        <p:spPr>
          <a:xfrm flipH="1">
            <a:off x="2266950" y="2177277"/>
            <a:ext cx="2047875" cy="744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C02BEF-A592-4664-A197-67BE22E92A1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029075" y="2200956"/>
            <a:ext cx="723899" cy="7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984EB3-CE93-405C-91EC-3BB0A6CACE87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238750" y="2200956"/>
            <a:ext cx="538163" cy="7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EA7047-6CCD-4AD2-A7B5-4998605A7B26}"/>
              </a:ext>
            </a:extLst>
          </p:cNvPr>
          <p:cNvSpPr txBox="1"/>
          <p:nvPr/>
        </p:nvSpPr>
        <p:spPr>
          <a:xfrm>
            <a:off x="4313912" y="1647877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$$$</a:t>
            </a:r>
            <a:endParaRPr lang="en-SG" sz="36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E4F0D87-7752-44E4-9664-A352FEF4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9" y="253486"/>
            <a:ext cx="8727525" cy="1031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Key Idea</a:t>
            </a:r>
            <a:endParaRPr lang="en-SG" sz="6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A798-A52D-4CC6-8F88-DA20BCAC90B0}"/>
              </a:ext>
            </a:extLst>
          </p:cNvPr>
          <p:cNvSpPr txBox="1"/>
          <p:nvPr/>
        </p:nvSpPr>
        <p:spPr>
          <a:xfrm>
            <a:off x="5643706" y="1800222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“big” switch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044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1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197A3-DD1A-4913-AB24-0FCBED8B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1DF0C-3E85-43C4-9269-A0335F1937A7}"/>
              </a:ext>
            </a:extLst>
          </p:cNvPr>
          <p:cNvGrpSpPr/>
          <p:nvPr/>
        </p:nvGrpSpPr>
        <p:grpSpPr>
          <a:xfrm>
            <a:off x="1714500" y="2921795"/>
            <a:ext cx="1104900" cy="1490662"/>
            <a:chOff x="3400425" y="1914521"/>
            <a:chExt cx="1752600" cy="2347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34E2C-FB75-4A39-A3EB-7165CE3FEB4B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6D8110-3D77-48C6-B25F-AC7D22C3FD46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8E426A-8D4B-4896-AD51-0FACCE217ED6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386D2-7E8D-47AD-B518-7B8E4F439A8B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D85ED3-2051-4D23-84F1-7553B8CCDEFB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CED75F-6B81-4056-90B0-22745438BEB0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A1B1F8-C38B-4313-BB7F-2F97EA103880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4CAEE2-E3B7-4CA0-A602-0E33416B016B}"/>
              </a:ext>
            </a:extLst>
          </p:cNvPr>
          <p:cNvGrpSpPr/>
          <p:nvPr/>
        </p:nvGrpSpPr>
        <p:grpSpPr>
          <a:xfrm>
            <a:off x="3476625" y="2919966"/>
            <a:ext cx="1104900" cy="1490662"/>
            <a:chOff x="3400425" y="1914521"/>
            <a:chExt cx="1752600" cy="23479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796A14-D80D-4904-8B7B-DCDAB3E5FE4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457060-276A-4A83-AC16-6E60B9E53867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A2F2BF-23CF-4625-BDE1-59CDA5EF9E30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D4F883-231D-4C0A-84B6-26CE03123D7C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3838EE-DD60-4FD2-876B-176011052E35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4FCD64-7D2A-4B1B-A1B8-6A50900BEC63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1767AE-7EF3-4168-8D7B-AF3239D5924C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23251C-6F8C-4A4C-82B9-69D714367295}"/>
              </a:ext>
            </a:extLst>
          </p:cNvPr>
          <p:cNvGrpSpPr/>
          <p:nvPr/>
        </p:nvGrpSpPr>
        <p:grpSpPr>
          <a:xfrm>
            <a:off x="5224463" y="2919966"/>
            <a:ext cx="1104900" cy="1490662"/>
            <a:chOff x="3400425" y="1914521"/>
            <a:chExt cx="1752600" cy="23479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37CF2A-2D1E-4732-AB16-B3058384081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9CEFC2-BBEA-4595-9156-5919501C6A7B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88F980-206C-40DE-8A71-39A7DB2E3D0A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EFE446-70EC-4A4E-82D6-F32DE73A3F78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EF573C-BCB4-420C-B936-D5AB97951DEF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505BA0-2121-413B-9A95-4685E00DCF42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C77421-18CC-4489-8B22-D3832AAF565F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FF32468-112E-4B66-A12E-AA8177C27215}"/>
              </a:ext>
            </a:extLst>
          </p:cNvPr>
          <p:cNvSpPr/>
          <p:nvPr/>
        </p:nvSpPr>
        <p:spPr>
          <a:xfrm>
            <a:off x="4029075" y="1735861"/>
            <a:ext cx="1747838" cy="4414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ADAAA5-F92C-4364-883F-90E873FE3F62}"/>
              </a:ext>
            </a:extLst>
          </p:cNvPr>
          <p:cNvGrpSpPr/>
          <p:nvPr/>
        </p:nvGrpSpPr>
        <p:grpSpPr>
          <a:xfrm>
            <a:off x="6972301" y="2919966"/>
            <a:ext cx="1104900" cy="1490662"/>
            <a:chOff x="3400425" y="1914521"/>
            <a:chExt cx="1752600" cy="234791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7BD41F-8181-4E24-9E09-356EEED28D27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FB5884-FD44-40DE-AA06-715EBEDB8D77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0D0E72-AE06-44DB-8060-EBB71FD1C324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65E145-70D2-4A85-895A-EBAE9F210CBC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721FDD2-274D-4972-80CE-17FBF1951137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BA1957-E3BB-4891-8A78-86D53BCFC381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35FEFB-9D9D-40F5-B088-73A2D5702A0A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87D9B5-1C18-44A4-9D47-C4FDAC119B7B}"/>
              </a:ext>
            </a:extLst>
          </p:cNvPr>
          <p:cNvCxnSpPr>
            <a:endCxn id="11" idx="0"/>
          </p:cNvCxnSpPr>
          <p:nvPr/>
        </p:nvCxnSpPr>
        <p:spPr>
          <a:xfrm flipH="1">
            <a:off x="2266950" y="2177277"/>
            <a:ext cx="2047875" cy="744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C02BEF-A592-4664-A197-67BE22E92A1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029075" y="2223534"/>
            <a:ext cx="676275" cy="696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984EB3-CE93-405C-91EC-3BB0A6CACE87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238750" y="2200956"/>
            <a:ext cx="538163" cy="7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4A7816-A90B-4C32-99FE-C68848C4323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638800" y="2200956"/>
            <a:ext cx="1885951" cy="7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A87B67-3638-46F5-9E0F-4BBFC06FA073}"/>
              </a:ext>
            </a:extLst>
          </p:cNvPr>
          <p:cNvSpPr txBox="1"/>
          <p:nvPr/>
        </p:nvSpPr>
        <p:spPr>
          <a:xfrm>
            <a:off x="4313912" y="16478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$$$$</a:t>
            </a:r>
            <a:endParaRPr lang="en-SG" sz="36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14CCC6D3-1110-45DD-8E65-A99F6794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9" y="253486"/>
            <a:ext cx="8727525" cy="1031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Key Idea</a:t>
            </a:r>
            <a:endParaRPr lang="en-SG" sz="6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ADEAE0-5D9C-460D-BDE4-D560DE632201}"/>
              </a:ext>
            </a:extLst>
          </p:cNvPr>
          <p:cNvSpPr txBox="1"/>
          <p:nvPr/>
        </p:nvSpPr>
        <p:spPr>
          <a:xfrm>
            <a:off x="5878091" y="176186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“bigger” switch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815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325080" y="17064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0" u="none" strike="noStrike" baseline="0" dirty="0">
                <a:latin typeface="URWBookmanL-Ligh"/>
              </a:rPr>
              <a:t>Quick Admin Notes</a:t>
            </a:r>
            <a:endParaRPr lang="en-IN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A142693-940F-4E78-A3B7-E401451E098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898848" y="1145557"/>
            <a:ext cx="7847892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buFont typeface="Arial"/>
              <a:buChar char="•"/>
            </a:pPr>
            <a:r>
              <a:rPr lang="en-US" sz="3200" spc="-1" dirty="0"/>
              <a:t>Sorry we messed up. </a:t>
            </a:r>
            <a:r>
              <a:rPr lang="en-US" sz="3200" spc="-1" dirty="0">
                <a:sym typeface="Wingdings" panose="05000000000000000000" pitchFamily="2" charset="2"/>
              </a:rPr>
              <a:t></a:t>
            </a:r>
            <a:endParaRPr lang="en-US" sz="3200" spc="-1" dirty="0"/>
          </a:p>
          <a:p>
            <a:pPr marL="457200" indent="-456840">
              <a:buFont typeface="Arial"/>
              <a:buChar char="•"/>
            </a:pPr>
            <a:r>
              <a:rPr lang="en-US" sz="3200" spc="-1" dirty="0"/>
              <a:t>Deadline for Homework 1 has been extended to this Sunday (19th September, 23:59)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EE506EE2-AFF3-4729-BEF7-D97DDD2211E9}"/>
              </a:ext>
            </a:extLst>
          </p:cNvPr>
          <p:cNvSpPr txBox="1"/>
          <p:nvPr/>
        </p:nvSpPr>
        <p:spPr>
          <a:xfrm>
            <a:off x="325080" y="3558600"/>
            <a:ext cx="8493480" cy="130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i="0" u="none" strike="noStrike" baseline="0" dirty="0">
                <a:latin typeface="URWBookmanL-Ligh"/>
              </a:rPr>
              <a:t>Questions?</a:t>
            </a:r>
            <a:endParaRPr lang="en-IN" sz="8000" b="0" strike="noStrike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77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EF25-AF43-4B94-93F3-A5815D66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9" y="253486"/>
            <a:ext cx="8727525" cy="1031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Key Idea</a:t>
            </a:r>
            <a:endParaRPr lang="en-SG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197A3-DD1A-4913-AB24-0FCBED8B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E1DF0C-3E85-43C4-9269-A0335F1937A7}"/>
              </a:ext>
            </a:extLst>
          </p:cNvPr>
          <p:cNvGrpSpPr/>
          <p:nvPr/>
        </p:nvGrpSpPr>
        <p:grpSpPr>
          <a:xfrm>
            <a:off x="1714500" y="2921795"/>
            <a:ext cx="1104900" cy="1490662"/>
            <a:chOff x="3400425" y="1914521"/>
            <a:chExt cx="1752600" cy="2347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D34E2C-FB75-4A39-A3EB-7165CE3FEB4B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6D8110-3D77-48C6-B25F-AC7D22C3FD46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8E426A-8D4B-4896-AD51-0FACCE217ED6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2386D2-7E8D-47AD-B518-7B8E4F439A8B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D85ED3-2051-4D23-84F1-7553B8CCDEFB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CED75F-6B81-4056-90B0-22745438BEB0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A1B1F8-C38B-4313-BB7F-2F97EA103880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4CAEE2-E3B7-4CA0-A602-0E33416B016B}"/>
              </a:ext>
            </a:extLst>
          </p:cNvPr>
          <p:cNvGrpSpPr/>
          <p:nvPr/>
        </p:nvGrpSpPr>
        <p:grpSpPr>
          <a:xfrm>
            <a:off x="3476625" y="2919966"/>
            <a:ext cx="1104900" cy="1490662"/>
            <a:chOff x="3400425" y="1914521"/>
            <a:chExt cx="1752600" cy="23479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796A14-D80D-4904-8B7B-DCDAB3E5FE4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457060-276A-4A83-AC16-6E60B9E53867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A2F2BF-23CF-4625-BDE1-59CDA5EF9E30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D4F883-231D-4C0A-84B6-26CE03123D7C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3838EE-DD60-4FD2-876B-176011052E35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4FCD64-7D2A-4B1B-A1B8-6A50900BEC63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1767AE-7EF3-4168-8D7B-AF3239D5924C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23251C-6F8C-4A4C-82B9-69D714367295}"/>
              </a:ext>
            </a:extLst>
          </p:cNvPr>
          <p:cNvGrpSpPr/>
          <p:nvPr/>
        </p:nvGrpSpPr>
        <p:grpSpPr>
          <a:xfrm>
            <a:off x="5224463" y="2919966"/>
            <a:ext cx="1104900" cy="1490662"/>
            <a:chOff x="3400425" y="1914521"/>
            <a:chExt cx="1752600" cy="23479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A37CF2A-2D1E-4732-AB16-B30583840814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F9CEFC2-BBEA-4595-9156-5919501C6A7B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88F980-206C-40DE-8A71-39A7DB2E3D0A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EFE446-70EC-4A4E-82D6-F32DE73A3F78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EF573C-BCB4-420C-B936-D5AB97951DEF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B505BA0-2121-413B-9A95-4685E00DCF42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C77421-18CC-4489-8B22-D3832AAF565F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ADAAA5-F92C-4364-883F-90E873FE3F62}"/>
              </a:ext>
            </a:extLst>
          </p:cNvPr>
          <p:cNvGrpSpPr/>
          <p:nvPr/>
        </p:nvGrpSpPr>
        <p:grpSpPr>
          <a:xfrm>
            <a:off x="6972301" y="2919966"/>
            <a:ext cx="1104900" cy="1490662"/>
            <a:chOff x="3400425" y="1914521"/>
            <a:chExt cx="1752600" cy="234791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7BD41F-8181-4E24-9E09-356EEED28D27}"/>
                </a:ext>
              </a:extLst>
            </p:cNvPr>
            <p:cNvSpPr/>
            <p:nvPr/>
          </p:nvSpPr>
          <p:spPr>
            <a:xfrm>
              <a:off x="3400425" y="392906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FB5884-FD44-40DE-AA06-715EBEDB8D77}"/>
                </a:ext>
              </a:extLst>
            </p:cNvPr>
            <p:cNvSpPr/>
            <p:nvPr/>
          </p:nvSpPr>
          <p:spPr>
            <a:xfrm>
              <a:off x="3400425" y="3595687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0D0E72-AE06-44DB-8060-EBB71FD1C324}"/>
                </a:ext>
              </a:extLst>
            </p:cNvPr>
            <p:cNvSpPr/>
            <p:nvPr/>
          </p:nvSpPr>
          <p:spPr>
            <a:xfrm>
              <a:off x="3400425" y="3262312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65E145-70D2-4A85-895A-EBAE9F210CBC}"/>
                </a:ext>
              </a:extLst>
            </p:cNvPr>
            <p:cNvSpPr/>
            <p:nvPr/>
          </p:nvSpPr>
          <p:spPr>
            <a:xfrm>
              <a:off x="3400425" y="292417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721FDD2-274D-4972-80CE-17FBF1951137}"/>
                </a:ext>
              </a:extLst>
            </p:cNvPr>
            <p:cNvSpPr/>
            <p:nvPr/>
          </p:nvSpPr>
          <p:spPr>
            <a:xfrm>
              <a:off x="3400425" y="2581273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BA1957-E3BB-4891-8A78-86D53BCFC381}"/>
                </a:ext>
              </a:extLst>
            </p:cNvPr>
            <p:cNvSpPr/>
            <p:nvPr/>
          </p:nvSpPr>
          <p:spPr>
            <a:xfrm>
              <a:off x="3400425" y="2257424"/>
              <a:ext cx="1752600" cy="3333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35FEFB-9D9D-40F5-B088-73A2D5702A0A}"/>
                </a:ext>
              </a:extLst>
            </p:cNvPr>
            <p:cNvSpPr/>
            <p:nvPr/>
          </p:nvSpPr>
          <p:spPr>
            <a:xfrm>
              <a:off x="3400425" y="1914521"/>
              <a:ext cx="1752600" cy="33337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87D9B5-1C18-44A4-9D47-C4FDAC119B7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266950" y="2219941"/>
            <a:ext cx="522684" cy="7018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C02BEF-A592-4664-A197-67BE22E92A1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992040" y="2266513"/>
            <a:ext cx="1037035" cy="65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984EB3-CE93-405C-91EC-3BB0A6CACE87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300412" y="2217747"/>
            <a:ext cx="2476501" cy="702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4A7816-A90B-4C32-99FE-C68848C4323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732113" y="2223534"/>
            <a:ext cx="3792638" cy="696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8B71373-9CC2-4295-A858-B9FB5620A302}"/>
              </a:ext>
            </a:extLst>
          </p:cNvPr>
          <p:cNvGrpSpPr/>
          <p:nvPr/>
        </p:nvGrpSpPr>
        <p:grpSpPr>
          <a:xfrm>
            <a:off x="2562225" y="1690541"/>
            <a:ext cx="1476375" cy="646331"/>
            <a:chOff x="4029075" y="1647877"/>
            <a:chExt cx="1476375" cy="64633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96BBDE7-4F87-494E-9443-359DBEC218A0}"/>
                </a:ext>
              </a:extLst>
            </p:cNvPr>
            <p:cNvSpPr/>
            <p:nvPr/>
          </p:nvSpPr>
          <p:spPr>
            <a:xfrm>
              <a:off x="4029075" y="1735861"/>
              <a:ext cx="1476375" cy="4414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858DB7-60F8-4153-A8BE-1B31AC72CAF8}"/>
                </a:ext>
              </a:extLst>
            </p:cNvPr>
            <p:cNvSpPr txBox="1"/>
            <p:nvPr/>
          </p:nvSpPr>
          <p:spPr>
            <a:xfrm>
              <a:off x="4313912" y="1647877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$$$</a:t>
              </a:r>
              <a:endParaRPr lang="en-SG" sz="36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F6964-3199-4B5B-A258-6F335A8AD89D}"/>
              </a:ext>
            </a:extLst>
          </p:cNvPr>
          <p:cNvGrpSpPr/>
          <p:nvPr/>
        </p:nvGrpSpPr>
        <p:grpSpPr>
          <a:xfrm>
            <a:off x="5712620" y="1672945"/>
            <a:ext cx="1476375" cy="646331"/>
            <a:chOff x="4029075" y="1647877"/>
            <a:chExt cx="1476375" cy="64633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E76EE0-4B07-4E96-A266-B349E0F65CE5}"/>
                </a:ext>
              </a:extLst>
            </p:cNvPr>
            <p:cNvSpPr/>
            <p:nvPr/>
          </p:nvSpPr>
          <p:spPr>
            <a:xfrm>
              <a:off x="4029075" y="1735861"/>
              <a:ext cx="1476375" cy="4414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F16DA5-B9AA-4117-A488-C80FADC00DDF}"/>
                </a:ext>
              </a:extLst>
            </p:cNvPr>
            <p:cNvSpPr txBox="1"/>
            <p:nvPr/>
          </p:nvSpPr>
          <p:spPr>
            <a:xfrm>
              <a:off x="4313912" y="1647877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$$$</a:t>
              </a:r>
              <a:endParaRPr lang="en-SG" sz="3600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069EFA-B9AD-44EA-AF13-29BA29EF6D5A}"/>
              </a:ext>
            </a:extLst>
          </p:cNvPr>
          <p:cNvCxnSpPr>
            <a:cxnSpLocks/>
          </p:cNvCxnSpPr>
          <p:nvPr/>
        </p:nvCxnSpPr>
        <p:spPr>
          <a:xfrm flipH="1">
            <a:off x="2476750" y="2242159"/>
            <a:ext cx="3555651" cy="691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E05988-157A-47D0-BD74-EEB562D7F92B}"/>
              </a:ext>
            </a:extLst>
          </p:cNvPr>
          <p:cNvCxnSpPr>
            <a:cxnSpLocks/>
          </p:cNvCxnSpPr>
          <p:nvPr/>
        </p:nvCxnSpPr>
        <p:spPr>
          <a:xfrm flipH="1">
            <a:off x="4126833" y="2209607"/>
            <a:ext cx="2293018" cy="732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44E025-F69A-4086-8EE1-A3B1D1BDB604}"/>
              </a:ext>
            </a:extLst>
          </p:cNvPr>
          <p:cNvCxnSpPr>
            <a:cxnSpLocks/>
          </p:cNvCxnSpPr>
          <p:nvPr/>
        </p:nvCxnSpPr>
        <p:spPr>
          <a:xfrm flipH="1">
            <a:off x="5887525" y="2217747"/>
            <a:ext cx="812186" cy="704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F2D7F6-EE9E-48A2-A7FE-F20E9B4BBB7B}"/>
              </a:ext>
            </a:extLst>
          </p:cNvPr>
          <p:cNvCxnSpPr>
            <a:cxnSpLocks/>
          </p:cNvCxnSpPr>
          <p:nvPr/>
        </p:nvCxnSpPr>
        <p:spPr>
          <a:xfrm>
            <a:off x="6919197" y="2217747"/>
            <a:ext cx="766821" cy="693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E4D9F8-9826-4E7F-9656-0062AAC5BE36}"/>
              </a:ext>
            </a:extLst>
          </p:cNvPr>
          <p:cNvSpPr txBox="1"/>
          <p:nvPr/>
        </p:nvSpPr>
        <p:spPr>
          <a:xfrm>
            <a:off x="6155469" y="170940"/>
            <a:ext cx="2922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Even bigger</a:t>
            </a:r>
          </a:p>
          <a:p>
            <a:pPr algn="ctr"/>
            <a:r>
              <a:rPr lang="en-US" sz="4000" dirty="0"/>
              <a:t>how?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53574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197A3-DD1A-4913-AB24-0FCBED8B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2AF4B-4CA3-439D-863C-AA81BBE8D60A}"/>
              </a:ext>
            </a:extLst>
          </p:cNvPr>
          <p:cNvGrpSpPr/>
          <p:nvPr/>
        </p:nvGrpSpPr>
        <p:grpSpPr>
          <a:xfrm>
            <a:off x="255357" y="2797225"/>
            <a:ext cx="3914775" cy="1602582"/>
            <a:chOff x="1714500" y="1672945"/>
            <a:chExt cx="6362701" cy="27395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E1DF0C-3E85-43C4-9269-A0335F1937A7}"/>
                </a:ext>
              </a:extLst>
            </p:cNvPr>
            <p:cNvGrpSpPr/>
            <p:nvPr/>
          </p:nvGrpSpPr>
          <p:grpSpPr>
            <a:xfrm>
              <a:off x="1714500" y="2921795"/>
              <a:ext cx="1104900" cy="1490662"/>
              <a:chOff x="3400425" y="1914521"/>
              <a:chExt cx="1752600" cy="234791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D34E2C-FB75-4A39-A3EB-7165CE3FEB4B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6D8110-3D77-48C6-B25F-AC7D22C3FD46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8E426A-8D4B-4896-AD51-0FACCE217ED6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2386D2-7E8D-47AD-B518-7B8E4F439A8B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D85ED3-2051-4D23-84F1-7553B8CCDEFB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CED75F-6B81-4056-90B0-22745438BEB0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A1B1F8-C38B-4313-BB7F-2F97EA103880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4CAEE2-E3B7-4CA0-A602-0E33416B016B}"/>
                </a:ext>
              </a:extLst>
            </p:cNvPr>
            <p:cNvGrpSpPr/>
            <p:nvPr/>
          </p:nvGrpSpPr>
          <p:grpSpPr>
            <a:xfrm>
              <a:off x="3476625" y="2919966"/>
              <a:ext cx="1104900" cy="1490662"/>
              <a:chOff x="3400425" y="1914521"/>
              <a:chExt cx="1752600" cy="234791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796A14-D80D-4904-8B7B-DCDAB3E5FE44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457060-276A-4A83-AC16-6E60B9E53867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A2F2BF-23CF-4625-BDE1-59CDA5EF9E30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D4F883-231D-4C0A-84B6-26CE03123D7C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3838EE-DD60-4FD2-876B-176011052E35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A4FCD64-7D2A-4B1B-A1B8-6A50900BEC63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D1767AE-7EF3-4168-8D7B-AF3239D5924C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23251C-6F8C-4A4C-82B9-69D714367295}"/>
                </a:ext>
              </a:extLst>
            </p:cNvPr>
            <p:cNvGrpSpPr/>
            <p:nvPr/>
          </p:nvGrpSpPr>
          <p:grpSpPr>
            <a:xfrm>
              <a:off x="5224463" y="2919966"/>
              <a:ext cx="1104900" cy="1490662"/>
              <a:chOff x="3400425" y="1914521"/>
              <a:chExt cx="1752600" cy="234791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37CF2A-2D1E-4732-AB16-B30583840814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9CEFC2-BBEA-4595-9156-5919501C6A7B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388F980-206C-40DE-8A71-39A7DB2E3D0A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7EFE446-70EC-4A4E-82D6-F32DE73A3F78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EF573C-BCB4-420C-B936-D5AB97951DEF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505BA0-2121-413B-9A95-4685E00DCF42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5C77421-18CC-4489-8B22-D3832AAF565F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ADAAA5-F92C-4364-883F-90E873FE3F62}"/>
                </a:ext>
              </a:extLst>
            </p:cNvPr>
            <p:cNvGrpSpPr/>
            <p:nvPr/>
          </p:nvGrpSpPr>
          <p:grpSpPr>
            <a:xfrm>
              <a:off x="6972301" y="2919966"/>
              <a:ext cx="1104900" cy="1490662"/>
              <a:chOff x="3400425" y="1914521"/>
              <a:chExt cx="1752600" cy="234791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7BD41F-8181-4E24-9E09-356EEED28D27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FFB5884-FD44-40DE-AA06-715EBEDB8D77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0D0E72-AE06-44DB-8060-EBB71FD1C324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65E145-70D2-4A85-895A-EBAE9F210CBC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21FDD2-274D-4972-80CE-17FBF1951137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BA1957-E3BB-4891-8A78-86D53BCFC381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35FEFB-9D9D-40F5-B088-73A2D5702A0A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87D9B5-1C18-44A4-9D47-C4FDAC119B7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266950" y="2219941"/>
              <a:ext cx="522684" cy="7018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CC02BEF-A592-4664-A197-67BE22E92A1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2992040" y="2266513"/>
              <a:ext cx="1037035" cy="65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984EB3-CE93-405C-91EC-3BB0A6CACE87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300412" y="2217747"/>
              <a:ext cx="2476501" cy="702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4A7816-A90B-4C32-99FE-C68848C43230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3732113" y="2223534"/>
              <a:ext cx="3792638" cy="696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B71373-9CC2-4295-A858-B9FB5620A302}"/>
                </a:ext>
              </a:extLst>
            </p:cNvPr>
            <p:cNvGrpSpPr/>
            <p:nvPr/>
          </p:nvGrpSpPr>
          <p:grpSpPr>
            <a:xfrm>
              <a:off x="2562225" y="1690541"/>
              <a:ext cx="1476375" cy="549674"/>
              <a:chOff x="4029075" y="1647877"/>
              <a:chExt cx="1476375" cy="54967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6BBDE7-4F87-494E-9443-359DBEC218A0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858DB7-60F8-4153-A8BE-1B31AC72CAF8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6F6964-3199-4B5B-A258-6F335A8AD89D}"/>
                </a:ext>
              </a:extLst>
            </p:cNvPr>
            <p:cNvGrpSpPr/>
            <p:nvPr/>
          </p:nvGrpSpPr>
          <p:grpSpPr>
            <a:xfrm>
              <a:off x="5712620" y="1672945"/>
              <a:ext cx="1476375" cy="549674"/>
              <a:chOff x="4029075" y="1647877"/>
              <a:chExt cx="1476375" cy="54967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E76EE0-4B07-4E96-A266-B349E0F65CE5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F16DA5-B9AA-4117-A488-C80FADC00DDF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069EFA-B9AD-44EA-AF13-29BA29EF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750" y="2242159"/>
              <a:ext cx="3555651" cy="6917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05988-157A-47D0-BD74-EEB562D7F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833" y="2209607"/>
              <a:ext cx="2293018" cy="7321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44E025-F69A-4086-8EE1-A3B1D1BDB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7525" y="2217747"/>
              <a:ext cx="812186" cy="704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F2D7F6-EE9E-48A2-A7FE-F20E9B4BBB7B}"/>
                </a:ext>
              </a:extLst>
            </p:cNvPr>
            <p:cNvCxnSpPr>
              <a:cxnSpLocks/>
            </p:cNvCxnSpPr>
            <p:nvPr/>
          </p:nvCxnSpPr>
          <p:spPr>
            <a:xfrm>
              <a:off x="6919197" y="2217747"/>
              <a:ext cx="766821" cy="693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4B161B4-632E-400A-A8AE-07E8D0116E25}"/>
              </a:ext>
            </a:extLst>
          </p:cNvPr>
          <p:cNvGrpSpPr/>
          <p:nvPr/>
        </p:nvGrpSpPr>
        <p:grpSpPr>
          <a:xfrm>
            <a:off x="4465835" y="2786875"/>
            <a:ext cx="3914775" cy="1602582"/>
            <a:chOff x="1714500" y="1672945"/>
            <a:chExt cx="6362701" cy="273951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97F8FA2-C58F-475B-8EFC-A893C76A26F9}"/>
                </a:ext>
              </a:extLst>
            </p:cNvPr>
            <p:cNvGrpSpPr/>
            <p:nvPr/>
          </p:nvGrpSpPr>
          <p:grpSpPr>
            <a:xfrm>
              <a:off x="1714500" y="2921795"/>
              <a:ext cx="1104900" cy="1490662"/>
              <a:chOff x="3400425" y="1914521"/>
              <a:chExt cx="1752600" cy="234791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1AD998A-2270-4D1F-99F9-A35E3D8340B3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FF6D85D-8E22-439A-8ABE-0F214E69DBC1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1E8B42A-45FF-406B-A8DA-AA009DA78EF1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4A2841B-62C6-4A74-B3E5-38342EB144A3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9C3F105-52AA-4F36-80B8-D5038279ACD8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EA3D697-8CF8-473B-B6B8-404A148E4346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30C44EB-9CD9-4FDB-ABA6-F4E50167AEBA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26F4B8-5016-4B8F-A164-01F0F43F4F9A}"/>
                </a:ext>
              </a:extLst>
            </p:cNvPr>
            <p:cNvGrpSpPr/>
            <p:nvPr/>
          </p:nvGrpSpPr>
          <p:grpSpPr>
            <a:xfrm>
              <a:off x="3476625" y="2919966"/>
              <a:ext cx="1104900" cy="1490662"/>
              <a:chOff x="3400425" y="1914521"/>
              <a:chExt cx="1752600" cy="234791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B483E2F-6F7F-4B55-BA9D-8C694B83839D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AF5095F-3BC2-4FE3-A5E8-CF37B4EAB9FB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5ABFE54-3F27-4624-8723-C4DC79B83A13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4317512-4D38-4582-8C0C-8EEE801CF5FB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598994A-2E91-45C4-A3B4-BF076FBDD8D5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27536E8-0B27-4CCA-B1C9-7BBD581D7313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F83F58E-3E26-4CD2-B92A-635C1F747944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1ECC75-BBF1-4724-83CC-E115540372C1}"/>
                </a:ext>
              </a:extLst>
            </p:cNvPr>
            <p:cNvGrpSpPr/>
            <p:nvPr/>
          </p:nvGrpSpPr>
          <p:grpSpPr>
            <a:xfrm>
              <a:off x="5224463" y="2919966"/>
              <a:ext cx="1104900" cy="1490662"/>
              <a:chOff x="3400425" y="1914521"/>
              <a:chExt cx="1752600" cy="234791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7EF96FC-FE63-4B92-A256-5A7984004638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D69243E-CC82-45B5-AF96-0964D977DA42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842FD85-835B-4012-83CE-1169357483E8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F28EF9-F053-467E-9B7F-397265608874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43BD43D-250B-49E9-AC80-329C19A1DF9E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4C74ADB-55F5-4719-9898-BC0A5B17DF0B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B74F573-F9E7-4800-9304-AE88AD21E947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2E9BEBF-65A5-4BAD-AF81-214C8B71B807}"/>
                </a:ext>
              </a:extLst>
            </p:cNvPr>
            <p:cNvGrpSpPr/>
            <p:nvPr/>
          </p:nvGrpSpPr>
          <p:grpSpPr>
            <a:xfrm>
              <a:off x="6972301" y="2919966"/>
              <a:ext cx="1104900" cy="1490662"/>
              <a:chOff x="3400425" y="1914521"/>
              <a:chExt cx="1752600" cy="234791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A3D8085-DF01-4600-92CC-4AC2C4B6A525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549A003-56E5-4D2E-96F1-4B90ACF38ABC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122284-3276-4943-AF9B-15CADA2BCADB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92F51CC-3819-41E2-9E86-5E1385FEF860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897E449-0DC9-43F9-9E06-186BA8305A6F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5016DCB-E082-4C90-B2AE-914F53933081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0CEAD9-0F88-4753-86BB-3CE334F10537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760813-A817-4BB6-9CA2-2114CB04D290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H="1">
              <a:off x="2266950" y="2219941"/>
              <a:ext cx="522684" cy="7018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881FB2-31FF-4F09-8F40-41201798661F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992040" y="2266513"/>
              <a:ext cx="1037035" cy="65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127C34-D5B9-4AF6-AED7-3E57F4474A40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300412" y="2217747"/>
              <a:ext cx="2476501" cy="702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3157686-BA11-4660-AA18-D9D8B275F550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3732113" y="2223534"/>
              <a:ext cx="3792638" cy="696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0A12B12-668D-42C6-A9B3-62A68B3BD2B3}"/>
                </a:ext>
              </a:extLst>
            </p:cNvPr>
            <p:cNvGrpSpPr/>
            <p:nvPr/>
          </p:nvGrpSpPr>
          <p:grpSpPr>
            <a:xfrm>
              <a:off x="2562225" y="1690541"/>
              <a:ext cx="1476375" cy="549674"/>
              <a:chOff x="4029075" y="1647877"/>
              <a:chExt cx="1476375" cy="54967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763616C-5A80-4F06-BDED-E8B089833B2D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1D1828-8862-4394-9BD7-8F8F4484EB3F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67E73C-3420-4799-B46F-7068DC9A726C}"/>
                </a:ext>
              </a:extLst>
            </p:cNvPr>
            <p:cNvGrpSpPr/>
            <p:nvPr/>
          </p:nvGrpSpPr>
          <p:grpSpPr>
            <a:xfrm>
              <a:off x="5712620" y="1672945"/>
              <a:ext cx="1476375" cy="549674"/>
              <a:chOff x="4029075" y="1647877"/>
              <a:chExt cx="1476375" cy="54967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893165-B100-4608-838D-72EFE1A09E68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51B3970-F7A2-4EEA-AF4B-454EB17687EE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8BCAEE-2121-4D78-8350-49E4C21E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750" y="2242159"/>
              <a:ext cx="3555651" cy="6917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F0611D-7971-46F5-B7E6-6B25B5B1C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833" y="2209607"/>
              <a:ext cx="2293018" cy="7321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B5F804-61B3-4CC9-8E7C-80420A47F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7525" y="2217747"/>
              <a:ext cx="812186" cy="704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44A4AA-5A8F-462D-A8F5-25869941F09A}"/>
                </a:ext>
              </a:extLst>
            </p:cNvPr>
            <p:cNvCxnSpPr>
              <a:cxnSpLocks/>
            </p:cNvCxnSpPr>
            <p:nvPr/>
          </p:nvCxnSpPr>
          <p:spPr>
            <a:xfrm>
              <a:off x="6919197" y="2217747"/>
              <a:ext cx="766821" cy="693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75AD322-A82A-4AF9-B201-792D489217B7}"/>
              </a:ext>
            </a:extLst>
          </p:cNvPr>
          <p:cNvSpPr/>
          <p:nvPr/>
        </p:nvSpPr>
        <p:spPr>
          <a:xfrm>
            <a:off x="3509169" y="1542087"/>
            <a:ext cx="1747838" cy="4414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85FCD8-7402-479D-BBF2-ED804F66895D}"/>
              </a:ext>
            </a:extLst>
          </p:cNvPr>
          <p:cNvSpPr txBox="1"/>
          <p:nvPr/>
        </p:nvSpPr>
        <p:spPr>
          <a:xfrm>
            <a:off x="3794006" y="145410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$$$$</a:t>
            </a:r>
            <a:endParaRPr lang="en-SG" sz="3600" dirty="0"/>
          </a:p>
        </p:txBody>
      </p:sp>
      <p:sp>
        <p:nvSpPr>
          <p:cNvPr id="116" name="Title 1">
            <a:extLst>
              <a:ext uri="{FF2B5EF4-FFF2-40B4-BE49-F238E27FC236}">
                <a16:creationId xmlns:a16="http://schemas.microsoft.com/office/drawing/2014/main" id="{183065E7-88EA-40CA-B9C2-C70EF38E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9" y="253486"/>
            <a:ext cx="8727525" cy="1031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Clos (Tree) Network</a:t>
            </a:r>
            <a:endParaRPr lang="en-SG" sz="6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113111B-CC78-489E-971F-61AEB1B89F27}"/>
              </a:ext>
            </a:extLst>
          </p:cNvPr>
          <p:cNvCxnSpPr>
            <a:cxnSpLocks/>
          </p:cNvCxnSpPr>
          <p:nvPr/>
        </p:nvCxnSpPr>
        <p:spPr>
          <a:xfrm flipH="1">
            <a:off x="1230161" y="1977566"/>
            <a:ext cx="2820235" cy="867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94D5C3-1BE9-49A8-A0BE-10E9EF357EF4}"/>
              </a:ext>
            </a:extLst>
          </p:cNvPr>
          <p:cNvCxnSpPr>
            <a:cxnSpLocks/>
          </p:cNvCxnSpPr>
          <p:nvPr/>
        </p:nvCxnSpPr>
        <p:spPr>
          <a:xfrm flipH="1">
            <a:off x="3208431" y="1994398"/>
            <a:ext cx="1119938" cy="830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3378F2-2A75-42B3-A04E-9837AA7946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4559780" y="2015268"/>
            <a:ext cx="856702" cy="781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9AFFDB8-89E0-4A8A-A22E-5CB03CFC5E84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913944" y="1995669"/>
            <a:ext cx="2440880" cy="791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9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0197A3-DD1A-4913-AB24-0FCBED8B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2AF4B-4CA3-439D-863C-AA81BBE8D60A}"/>
              </a:ext>
            </a:extLst>
          </p:cNvPr>
          <p:cNvGrpSpPr/>
          <p:nvPr/>
        </p:nvGrpSpPr>
        <p:grpSpPr>
          <a:xfrm>
            <a:off x="255357" y="2797225"/>
            <a:ext cx="3914775" cy="1602582"/>
            <a:chOff x="1714500" y="1672945"/>
            <a:chExt cx="6362701" cy="27395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E1DF0C-3E85-43C4-9269-A0335F1937A7}"/>
                </a:ext>
              </a:extLst>
            </p:cNvPr>
            <p:cNvGrpSpPr/>
            <p:nvPr/>
          </p:nvGrpSpPr>
          <p:grpSpPr>
            <a:xfrm>
              <a:off x="1714500" y="2921795"/>
              <a:ext cx="1104900" cy="1490662"/>
              <a:chOff x="3400425" y="1914521"/>
              <a:chExt cx="1752600" cy="234791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D34E2C-FB75-4A39-A3EB-7165CE3FEB4B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6D8110-3D77-48C6-B25F-AC7D22C3FD46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8E426A-8D4B-4896-AD51-0FACCE217ED6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2386D2-7E8D-47AD-B518-7B8E4F439A8B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D85ED3-2051-4D23-84F1-7553B8CCDEFB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ECED75F-6B81-4056-90B0-22745438BEB0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A1B1F8-C38B-4313-BB7F-2F97EA103880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4CAEE2-E3B7-4CA0-A602-0E33416B016B}"/>
                </a:ext>
              </a:extLst>
            </p:cNvPr>
            <p:cNvGrpSpPr/>
            <p:nvPr/>
          </p:nvGrpSpPr>
          <p:grpSpPr>
            <a:xfrm>
              <a:off x="3476625" y="2919966"/>
              <a:ext cx="1104900" cy="1490662"/>
              <a:chOff x="3400425" y="1914521"/>
              <a:chExt cx="1752600" cy="234791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796A14-D80D-4904-8B7B-DCDAB3E5FE44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457060-276A-4A83-AC16-6E60B9E53867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A2F2BF-23CF-4625-BDE1-59CDA5EF9E30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D4F883-231D-4C0A-84B6-26CE03123D7C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3838EE-DD60-4FD2-876B-176011052E35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A4FCD64-7D2A-4B1B-A1B8-6A50900BEC63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D1767AE-7EF3-4168-8D7B-AF3239D5924C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23251C-6F8C-4A4C-82B9-69D714367295}"/>
                </a:ext>
              </a:extLst>
            </p:cNvPr>
            <p:cNvGrpSpPr/>
            <p:nvPr/>
          </p:nvGrpSpPr>
          <p:grpSpPr>
            <a:xfrm>
              <a:off x="5224463" y="2919966"/>
              <a:ext cx="1104900" cy="1490662"/>
              <a:chOff x="3400425" y="1914521"/>
              <a:chExt cx="1752600" cy="234791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37CF2A-2D1E-4732-AB16-B30583840814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9CEFC2-BBEA-4595-9156-5919501C6A7B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388F980-206C-40DE-8A71-39A7DB2E3D0A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7EFE446-70EC-4A4E-82D6-F32DE73A3F78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EF573C-BCB4-420C-B936-D5AB97951DEF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505BA0-2121-413B-9A95-4685E00DCF42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5C77421-18CC-4489-8B22-D3832AAF565F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ADAAA5-F92C-4364-883F-90E873FE3F62}"/>
                </a:ext>
              </a:extLst>
            </p:cNvPr>
            <p:cNvGrpSpPr/>
            <p:nvPr/>
          </p:nvGrpSpPr>
          <p:grpSpPr>
            <a:xfrm>
              <a:off x="6972301" y="2919966"/>
              <a:ext cx="1104900" cy="1490662"/>
              <a:chOff x="3400425" y="1914521"/>
              <a:chExt cx="1752600" cy="234791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7BD41F-8181-4E24-9E09-356EEED28D27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FFB5884-FD44-40DE-AA06-715EBEDB8D77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E0D0E72-AE06-44DB-8060-EBB71FD1C324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65E145-70D2-4A85-895A-EBAE9F210CBC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721FDD2-274D-4972-80CE-17FBF1951137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BA1957-E3BB-4891-8A78-86D53BCFC381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35FEFB-9D9D-40F5-B088-73A2D5702A0A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87D9B5-1C18-44A4-9D47-C4FDAC119B7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266950" y="2219941"/>
              <a:ext cx="522684" cy="7018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CC02BEF-A592-4664-A197-67BE22E92A1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2992040" y="2266513"/>
              <a:ext cx="1037035" cy="65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984EB3-CE93-405C-91EC-3BB0A6CACE87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300412" y="2217747"/>
              <a:ext cx="2476501" cy="702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4A7816-A90B-4C32-99FE-C68848C43230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3732113" y="2223534"/>
              <a:ext cx="3792638" cy="696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8B71373-9CC2-4295-A858-B9FB5620A302}"/>
                </a:ext>
              </a:extLst>
            </p:cNvPr>
            <p:cNvGrpSpPr/>
            <p:nvPr/>
          </p:nvGrpSpPr>
          <p:grpSpPr>
            <a:xfrm>
              <a:off x="2562225" y="1690541"/>
              <a:ext cx="1476375" cy="549674"/>
              <a:chOff x="4029075" y="1647877"/>
              <a:chExt cx="1476375" cy="54967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6BBDE7-4F87-494E-9443-359DBEC218A0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858DB7-60F8-4153-A8BE-1B31AC72CAF8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6F6964-3199-4B5B-A258-6F335A8AD89D}"/>
                </a:ext>
              </a:extLst>
            </p:cNvPr>
            <p:cNvGrpSpPr/>
            <p:nvPr/>
          </p:nvGrpSpPr>
          <p:grpSpPr>
            <a:xfrm>
              <a:off x="5712620" y="1672945"/>
              <a:ext cx="1476375" cy="549674"/>
              <a:chOff x="4029075" y="1647877"/>
              <a:chExt cx="1476375" cy="54967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E76EE0-4B07-4E96-A266-B349E0F65CE5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F16DA5-B9AA-4117-A488-C80FADC00DDF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069EFA-B9AD-44EA-AF13-29BA29EF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750" y="2242159"/>
              <a:ext cx="3555651" cy="6917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E05988-157A-47D0-BD74-EEB562D7F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833" y="2209607"/>
              <a:ext cx="2293018" cy="7321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44E025-F69A-4086-8EE1-A3B1D1BDB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7525" y="2217747"/>
              <a:ext cx="812186" cy="704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F2D7F6-EE9E-48A2-A7FE-F20E9B4BBB7B}"/>
                </a:ext>
              </a:extLst>
            </p:cNvPr>
            <p:cNvCxnSpPr>
              <a:cxnSpLocks/>
            </p:cNvCxnSpPr>
            <p:nvPr/>
          </p:nvCxnSpPr>
          <p:spPr>
            <a:xfrm>
              <a:off x="6919197" y="2217747"/>
              <a:ext cx="766821" cy="693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4B161B4-632E-400A-A8AE-07E8D0116E25}"/>
              </a:ext>
            </a:extLst>
          </p:cNvPr>
          <p:cNvGrpSpPr/>
          <p:nvPr/>
        </p:nvGrpSpPr>
        <p:grpSpPr>
          <a:xfrm>
            <a:off x="4465835" y="2786875"/>
            <a:ext cx="3914775" cy="1602582"/>
            <a:chOff x="1714500" y="1672945"/>
            <a:chExt cx="6362701" cy="273951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97F8FA2-C58F-475B-8EFC-A893C76A26F9}"/>
                </a:ext>
              </a:extLst>
            </p:cNvPr>
            <p:cNvGrpSpPr/>
            <p:nvPr/>
          </p:nvGrpSpPr>
          <p:grpSpPr>
            <a:xfrm>
              <a:off x="1714500" y="2921795"/>
              <a:ext cx="1104900" cy="1490662"/>
              <a:chOff x="3400425" y="1914521"/>
              <a:chExt cx="1752600" cy="234791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1AD998A-2270-4D1F-99F9-A35E3D8340B3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FF6D85D-8E22-439A-8ABE-0F214E69DBC1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1E8B42A-45FF-406B-A8DA-AA009DA78EF1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4A2841B-62C6-4A74-B3E5-38342EB144A3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9C3F105-52AA-4F36-80B8-D5038279ACD8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EA3D697-8CF8-473B-B6B8-404A148E4346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30C44EB-9CD9-4FDB-ABA6-F4E50167AEBA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A26F4B8-5016-4B8F-A164-01F0F43F4F9A}"/>
                </a:ext>
              </a:extLst>
            </p:cNvPr>
            <p:cNvGrpSpPr/>
            <p:nvPr/>
          </p:nvGrpSpPr>
          <p:grpSpPr>
            <a:xfrm>
              <a:off x="3476625" y="2919966"/>
              <a:ext cx="1104900" cy="1490662"/>
              <a:chOff x="3400425" y="1914521"/>
              <a:chExt cx="1752600" cy="234791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B483E2F-6F7F-4B55-BA9D-8C694B83839D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AF5095F-3BC2-4FE3-A5E8-CF37B4EAB9FB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5ABFE54-3F27-4624-8723-C4DC79B83A13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4317512-4D38-4582-8C0C-8EEE801CF5FB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598994A-2E91-45C4-A3B4-BF076FBDD8D5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27536E8-0B27-4CCA-B1C9-7BBD581D7313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F83F58E-3E26-4CD2-B92A-635C1F747944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1ECC75-BBF1-4724-83CC-E115540372C1}"/>
                </a:ext>
              </a:extLst>
            </p:cNvPr>
            <p:cNvGrpSpPr/>
            <p:nvPr/>
          </p:nvGrpSpPr>
          <p:grpSpPr>
            <a:xfrm>
              <a:off x="5224463" y="2919966"/>
              <a:ext cx="1104900" cy="1490662"/>
              <a:chOff x="3400425" y="1914521"/>
              <a:chExt cx="1752600" cy="234791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7EF96FC-FE63-4B92-A256-5A7984004638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D69243E-CC82-45B5-AF96-0964D977DA42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842FD85-835B-4012-83CE-1169357483E8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2F28EF9-F053-467E-9B7F-397265608874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43BD43D-250B-49E9-AC80-329C19A1DF9E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4C74ADB-55F5-4719-9898-BC0A5B17DF0B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B74F573-F9E7-4800-9304-AE88AD21E947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2E9BEBF-65A5-4BAD-AF81-214C8B71B807}"/>
                </a:ext>
              </a:extLst>
            </p:cNvPr>
            <p:cNvGrpSpPr/>
            <p:nvPr/>
          </p:nvGrpSpPr>
          <p:grpSpPr>
            <a:xfrm>
              <a:off x="6972301" y="2919966"/>
              <a:ext cx="1104900" cy="1490662"/>
              <a:chOff x="3400425" y="1914521"/>
              <a:chExt cx="1752600" cy="2347916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A3D8085-DF01-4600-92CC-4AC2C4B6A525}"/>
                  </a:ext>
                </a:extLst>
              </p:cNvPr>
              <p:cNvSpPr/>
              <p:nvPr/>
            </p:nvSpPr>
            <p:spPr>
              <a:xfrm>
                <a:off x="3400425" y="392906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549A003-56E5-4D2E-96F1-4B90ACF38ABC}"/>
                  </a:ext>
                </a:extLst>
              </p:cNvPr>
              <p:cNvSpPr/>
              <p:nvPr/>
            </p:nvSpPr>
            <p:spPr>
              <a:xfrm>
                <a:off x="3400425" y="3595687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122284-3276-4943-AF9B-15CADA2BCADB}"/>
                  </a:ext>
                </a:extLst>
              </p:cNvPr>
              <p:cNvSpPr/>
              <p:nvPr/>
            </p:nvSpPr>
            <p:spPr>
              <a:xfrm>
                <a:off x="3400425" y="3262312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92F51CC-3819-41E2-9E86-5E1385FEF860}"/>
                  </a:ext>
                </a:extLst>
              </p:cNvPr>
              <p:cNvSpPr/>
              <p:nvPr/>
            </p:nvSpPr>
            <p:spPr>
              <a:xfrm>
                <a:off x="3400425" y="292417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897E449-0DC9-43F9-9E06-186BA8305A6F}"/>
                  </a:ext>
                </a:extLst>
              </p:cNvPr>
              <p:cNvSpPr/>
              <p:nvPr/>
            </p:nvSpPr>
            <p:spPr>
              <a:xfrm>
                <a:off x="3400425" y="2581273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5016DCB-E082-4C90-B2AE-914F53933081}"/>
                  </a:ext>
                </a:extLst>
              </p:cNvPr>
              <p:cNvSpPr/>
              <p:nvPr/>
            </p:nvSpPr>
            <p:spPr>
              <a:xfrm>
                <a:off x="3400425" y="2257424"/>
                <a:ext cx="1752600" cy="3333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0CEAD9-0F88-4753-86BB-3CE334F10537}"/>
                  </a:ext>
                </a:extLst>
              </p:cNvPr>
              <p:cNvSpPr/>
              <p:nvPr/>
            </p:nvSpPr>
            <p:spPr>
              <a:xfrm>
                <a:off x="3400425" y="1914521"/>
                <a:ext cx="1752600" cy="3333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760813-A817-4BB6-9CA2-2114CB04D290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H="1">
              <a:off x="2266950" y="2219941"/>
              <a:ext cx="522684" cy="7018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881FB2-31FF-4F09-8F40-41201798661F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2992040" y="2266513"/>
              <a:ext cx="1037035" cy="65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127C34-D5B9-4AF6-AED7-3E57F4474A40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>
              <a:off x="3300412" y="2217747"/>
              <a:ext cx="2476501" cy="7022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3157686-BA11-4660-AA18-D9D8B275F550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3732113" y="2223534"/>
              <a:ext cx="3792638" cy="696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0A12B12-668D-42C6-A9B3-62A68B3BD2B3}"/>
                </a:ext>
              </a:extLst>
            </p:cNvPr>
            <p:cNvGrpSpPr/>
            <p:nvPr/>
          </p:nvGrpSpPr>
          <p:grpSpPr>
            <a:xfrm>
              <a:off x="2562225" y="1690541"/>
              <a:ext cx="1476375" cy="549674"/>
              <a:chOff x="4029075" y="1647877"/>
              <a:chExt cx="1476375" cy="54967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763616C-5A80-4F06-BDED-E8B089833B2D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71D1828-8862-4394-9BD7-8F8F4484EB3F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367E73C-3420-4799-B46F-7068DC9A726C}"/>
                </a:ext>
              </a:extLst>
            </p:cNvPr>
            <p:cNvGrpSpPr/>
            <p:nvPr/>
          </p:nvGrpSpPr>
          <p:grpSpPr>
            <a:xfrm>
              <a:off x="5712620" y="1672945"/>
              <a:ext cx="1476375" cy="549674"/>
              <a:chOff x="4029075" y="1647877"/>
              <a:chExt cx="1476375" cy="54967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893165-B100-4608-838D-72EFE1A09E68}"/>
                  </a:ext>
                </a:extLst>
              </p:cNvPr>
              <p:cNvSpPr/>
              <p:nvPr/>
            </p:nvSpPr>
            <p:spPr>
              <a:xfrm>
                <a:off x="4029075" y="1735861"/>
                <a:ext cx="1476375" cy="44141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9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51B3970-F7A2-4EEA-AF4B-454EB17687EE}"/>
                  </a:ext>
                </a:extLst>
              </p:cNvPr>
              <p:cNvSpPr txBox="1"/>
              <p:nvPr/>
            </p:nvSpPr>
            <p:spPr>
              <a:xfrm>
                <a:off x="4313913" y="1647877"/>
                <a:ext cx="825056" cy="549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$$$</a:t>
                </a:r>
                <a:endParaRPr lang="en-SG" sz="1800" dirty="0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8BCAEE-2121-4D78-8350-49E4C21E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6750" y="2242159"/>
              <a:ext cx="3555651" cy="6917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F0611D-7971-46F5-B7E6-6B25B5B1C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6833" y="2209607"/>
              <a:ext cx="2293018" cy="7321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B5F804-61B3-4CC9-8E7C-80420A47F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7525" y="2217747"/>
              <a:ext cx="812186" cy="704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44A4AA-5A8F-462D-A8F5-25869941F09A}"/>
                </a:ext>
              </a:extLst>
            </p:cNvPr>
            <p:cNvCxnSpPr>
              <a:cxnSpLocks/>
            </p:cNvCxnSpPr>
            <p:nvPr/>
          </p:nvCxnSpPr>
          <p:spPr>
            <a:xfrm>
              <a:off x="6919197" y="2217747"/>
              <a:ext cx="766821" cy="693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itle 1">
            <a:extLst>
              <a:ext uri="{FF2B5EF4-FFF2-40B4-BE49-F238E27FC236}">
                <a16:creationId xmlns:a16="http://schemas.microsoft.com/office/drawing/2014/main" id="{183065E7-88EA-40CA-B9C2-C70EF38E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99" y="253486"/>
            <a:ext cx="8727525" cy="1031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Clos (Tree) Network</a:t>
            </a:r>
            <a:endParaRPr lang="en-SG" sz="6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113111B-CC78-489E-971F-61AEB1B89F27}"/>
              </a:ext>
            </a:extLst>
          </p:cNvPr>
          <p:cNvCxnSpPr>
            <a:cxnSpLocks/>
          </p:cNvCxnSpPr>
          <p:nvPr/>
        </p:nvCxnSpPr>
        <p:spPr>
          <a:xfrm flipH="1">
            <a:off x="1230162" y="2027572"/>
            <a:ext cx="1408263" cy="817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94D5C3-1BE9-49A8-A0BE-10E9EF357EF4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797775" y="2002855"/>
            <a:ext cx="410656" cy="8218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B3378F2-2A75-42B3-A04E-9837AA7946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2912029" y="2027572"/>
            <a:ext cx="2504453" cy="769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9AFFDB8-89E0-4A8A-A22E-5CB03CFC5E84}"/>
              </a:ext>
            </a:extLst>
          </p:cNvPr>
          <p:cNvCxnSpPr>
            <a:cxnSpLocks/>
          </p:cNvCxnSpPr>
          <p:nvPr/>
        </p:nvCxnSpPr>
        <p:spPr>
          <a:xfrm flipH="1" flipV="1">
            <a:off x="3208432" y="2027573"/>
            <a:ext cx="4074793" cy="784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80E8CFD-4FAB-4D01-9B67-1FF481E807A8}"/>
              </a:ext>
            </a:extLst>
          </p:cNvPr>
          <p:cNvGrpSpPr/>
          <p:nvPr/>
        </p:nvGrpSpPr>
        <p:grpSpPr>
          <a:xfrm>
            <a:off x="2368707" y="1681302"/>
            <a:ext cx="908368" cy="321553"/>
            <a:chOff x="4029075" y="1647877"/>
            <a:chExt cx="1476375" cy="54967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E79EF4F-430C-4C26-9609-F9453999374F}"/>
                </a:ext>
              </a:extLst>
            </p:cNvPr>
            <p:cNvSpPr/>
            <p:nvPr/>
          </p:nvSpPr>
          <p:spPr>
            <a:xfrm>
              <a:off x="4029075" y="1735861"/>
              <a:ext cx="1476375" cy="4414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9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34122DC-CCE1-4669-AF1B-6533FCC26B15}"/>
                </a:ext>
              </a:extLst>
            </p:cNvPr>
            <p:cNvSpPr txBox="1"/>
            <p:nvPr/>
          </p:nvSpPr>
          <p:spPr>
            <a:xfrm>
              <a:off x="4313913" y="1647877"/>
              <a:ext cx="825056" cy="54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$$$</a:t>
              </a:r>
              <a:endParaRPr lang="en-SG" sz="1800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A17C2E-6776-45DC-8405-49B6E6D41A46}"/>
              </a:ext>
            </a:extLst>
          </p:cNvPr>
          <p:cNvGrpSpPr/>
          <p:nvPr/>
        </p:nvGrpSpPr>
        <p:grpSpPr>
          <a:xfrm>
            <a:off x="5216114" y="1681302"/>
            <a:ext cx="908368" cy="321553"/>
            <a:chOff x="4029075" y="1647877"/>
            <a:chExt cx="1476375" cy="54967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42F686D-ADDA-4A84-A223-E286AE20B1A0}"/>
                </a:ext>
              </a:extLst>
            </p:cNvPr>
            <p:cNvSpPr/>
            <p:nvPr/>
          </p:nvSpPr>
          <p:spPr>
            <a:xfrm>
              <a:off x="4029075" y="1735861"/>
              <a:ext cx="1476375" cy="4414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9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E930AE5-78C4-407D-B9D8-A888B84355E1}"/>
                </a:ext>
              </a:extLst>
            </p:cNvPr>
            <p:cNvSpPr txBox="1"/>
            <p:nvPr/>
          </p:nvSpPr>
          <p:spPr>
            <a:xfrm>
              <a:off x="4313913" y="1647877"/>
              <a:ext cx="825056" cy="54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$$$</a:t>
              </a:r>
              <a:endParaRPr lang="en-SG" sz="1800" dirty="0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62BC2AC-FB35-40E4-AF80-2AC5448A7EC6}"/>
              </a:ext>
            </a:extLst>
          </p:cNvPr>
          <p:cNvCxnSpPr>
            <a:cxnSpLocks/>
          </p:cNvCxnSpPr>
          <p:nvPr/>
        </p:nvCxnSpPr>
        <p:spPr>
          <a:xfrm flipH="1">
            <a:off x="1514992" y="2017977"/>
            <a:ext cx="3873158" cy="827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A4AF480-86B8-467A-8219-33C74887D468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3324298" y="2002855"/>
            <a:ext cx="2320884" cy="84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1154550-8B47-42DE-A8BD-9032AEFE12FF}"/>
              </a:ext>
            </a:extLst>
          </p:cNvPr>
          <p:cNvCxnSpPr>
            <a:cxnSpLocks/>
          </p:cNvCxnSpPr>
          <p:nvPr/>
        </p:nvCxnSpPr>
        <p:spPr>
          <a:xfrm flipH="1">
            <a:off x="5437981" y="2027572"/>
            <a:ext cx="407569" cy="8070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FC68A8D-A886-4FFD-B3DE-9097F6236470}"/>
              </a:ext>
            </a:extLst>
          </p:cNvPr>
          <p:cNvCxnSpPr>
            <a:cxnSpLocks/>
          </p:cNvCxnSpPr>
          <p:nvPr/>
        </p:nvCxnSpPr>
        <p:spPr>
          <a:xfrm>
            <a:off x="5978992" y="2027572"/>
            <a:ext cx="1504558" cy="795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0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6C30-45A7-44ED-91D1-8A4C422F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00" y="217680"/>
            <a:ext cx="8641800" cy="110755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FatTree</a:t>
            </a:r>
            <a:endParaRPr lang="en-SG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702C6-28EA-4CFA-AC01-0DB4ACADC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A9C91-FE5C-48CC-A715-59D8AF1E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39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FatTree (2008)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06171" y="1063491"/>
            <a:ext cx="76078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C. E. Leiserson (1985)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switching elements are equivalent!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Replace large expensive switches ($$$$) with smaller commodity switches ($$$)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Tradeoff some latency to save money and increase 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Load balancing + multipath routing (ECMP)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Failure resilience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E0B3B0-08B8-45A2-888B-D35A59747B22}"/>
              </a:ext>
            </a:extLst>
          </p:cNvPr>
          <p:cNvSpPr/>
          <p:nvPr/>
        </p:nvSpPr>
        <p:spPr>
          <a:xfrm>
            <a:off x="6600824" y="3657600"/>
            <a:ext cx="1457325" cy="5048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DFA15-CEA7-4ECB-995C-AD42DC1B6AD3}"/>
              </a:ext>
            </a:extLst>
          </p:cNvPr>
          <p:cNvSpPr txBox="1"/>
          <p:nvPr/>
        </p:nvSpPr>
        <p:spPr>
          <a:xfrm>
            <a:off x="5700781" y="4223005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Learning by doing in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the Final Project!</a:t>
            </a:r>
            <a:endParaRPr lang="en-S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301687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URWBookmanL-Ligh"/>
              </a:rPr>
              <a:t>Do we really need trees?</a:t>
            </a:r>
            <a:endParaRPr lang="en-SG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43DA0-D3B8-435A-B0AF-80B640B7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24" y="1452218"/>
            <a:ext cx="7068552" cy="450008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616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Motivation: Jellyfish (2012)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98373" y="1284345"/>
            <a:ext cx="774725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FatTee design space very coarse: can only be built at sizes 3,456, 8,192, 27,648, and 65,536 corresponding to available port counts of 24, 32, 48, and 64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34F1E-10A9-4E3B-B254-C134033F84EA}"/>
              </a:ext>
            </a:extLst>
          </p:cNvPr>
          <p:cNvSpPr txBox="1"/>
          <p:nvPr/>
        </p:nvSpPr>
        <p:spPr>
          <a:xfrm>
            <a:off x="2228690" y="3620905"/>
            <a:ext cx="6659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Fixed structure is a problem!</a:t>
            </a:r>
            <a:endParaRPr lang="en-SG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Key idea: Jellyfish (2012)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98373" y="1198620"/>
            <a:ext cx="77472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Replace tree with Random</a:t>
            </a:r>
          </a:p>
          <a:p>
            <a:pPr algn="ctr"/>
            <a:r>
              <a:rPr lang="en-US" sz="3200" dirty="0"/>
              <a:t>Regular Graph (RRG).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3D318-7253-49FA-A01B-8F87BAC411F2}"/>
              </a:ext>
            </a:extLst>
          </p:cNvPr>
          <p:cNvSpPr txBox="1"/>
          <p:nvPr/>
        </p:nvSpPr>
        <p:spPr>
          <a:xfrm>
            <a:off x="325014" y="2500099"/>
            <a:ext cx="65120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Why should this work better??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88854-3597-4003-BE6F-460F0D7AA571}"/>
              </a:ext>
            </a:extLst>
          </p:cNvPr>
          <p:cNvSpPr txBox="1"/>
          <p:nvPr/>
        </p:nvSpPr>
        <p:spPr>
          <a:xfrm>
            <a:off x="1539621" y="3102186"/>
            <a:ext cx="77472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Shorter average path lengths!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17C3-E996-409D-860F-E70FDD51EDD7}"/>
              </a:ext>
            </a:extLst>
          </p:cNvPr>
          <p:cNvSpPr txBox="1"/>
          <p:nvPr/>
        </p:nvSpPr>
        <p:spPr>
          <a:xfrm>
            <a:off x="4327911" y="4225820"/>
            <a:ext cx="3608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Final Project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B514A-234A-4401-8FB7-E16C40C4B49E}"/>
              </a:ext>
            </a:extLst>
          </p:cNvPr>
          <p:cNvSpPr txBox="1"/>
          <p:nvPr/>
        </p:nvSpPr>
        <p:spPr>
          <a:xfrm>
            <a:off x="971484" y="4036101"/>
            <a:ext cx="27491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Cable hell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3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369189"/>
            <a:ext cx="8520600" cy="3615669"/>
          </a:xfrm>
        </p:spPr>
        <p:txBody>
          <a:bodyPr>
            <a:normAutofit/>
          </a:bodyPr>
          <a:lstStyle/>
          <a:p>
            <a:r>
              <a:rPr lang="en-US" dirty="0"/>
              <a:t>Having a scalable topology solves the problem of large traffic volume 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6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369189"/>
            <a:ext cx="8520600" cy="3615669"/>
          </a:xfrm>
        </p:spPr>
        <p:txBody>
          <a:bodyPr>
            <a:normAutofit/>
          </a:bodyPr>
          <a:lstStyle/>
          <a:p>
            <a:r>
              <a:rPr lang="en-US" dirty="0"/>
              <a:t>Does it also mean that applications can meet their tight deadlines?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XCP fairness controller 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AIMD</a:t>
            </a:r>
            <a:r>
              <a:rPr lang="en-US" sz="3600" b="1" dirty="0"/>
              <a:t>)</a:t>
            </a:r>
            <a:endParaRPr lang="en-SG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4454" y="1349418"/>
            <a:ext cx="540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Φ</a:t>
            </a:r>
            <a:r>
              <a:rPr lang="en-US" sz="2400" b="1" dirty="0"/>
              <a:t> &gt; 0 :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dditive </a:t>
            </a: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ncrease on rate</a:t>
            </a:r>
          </a:p>
          <a:p>
            <a:r>
              <a:rPr lang="el-GR" sz="2400" dirty="0"/>
              <a:t>Φ</a:t>
            </a:r>
            <a:r>
              <a:rPr lang="en-US" sz="2400" dirty="0"/>
              <a:t> </a:t>
            </a:r>
            <a:r>
              <a:rPr lang="en-US" sz="2400" b="1" dirty="0"/>
              <a:t>&lt; 0 :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ultiplicative 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ecrease on rate</a:t>
            </a:r>
            <a:endParaRPr lang="en-SG" sz="2400" dirty="0"/>
          </a:p>
        </p:txBody>
      </p:sp>
      <p:sp>
        <p:nvSpPr>
          <p:cNvPr id="5" name="Right Brace 4"/>
          <p:cNvSpPr/>
          <p:nvPr/>
        </p:nvSpPr>
        <p:spPr>
          <a:xfrm>
            <a:off x="5925671" y="1408684"/>
            <a:ext cx="385482" cy="71246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311153" y="1428931"/>
            <a:ext cx="1955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Reflected as </a:t>
            </a:r>
            <a:r>
              <a:rPr lang="en-US" sz="2000" b="1" dirty="0"/>
              <a:t>∆</a:t>
            </a:r>
            <a:r>
              <a:rPr lang="en-US" sz="2000" i="1" dirty="0">
                <a:latin typeface="Bookman Old Style" panose="02050604050505020204" pitchFamily="18" charset="0"/>
              </a:rPr>
              <a:t>cwnd</a:t>
            </a:r>
            <a:endParaRPr lang="en-SG" sz="2000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3" y="2635624"/>
            <a:ext cx="3872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AI</a:t>
            </a:r>
            <a:r>
              <a:rPr lang="en-US" sz="2400" dirty="0"/>
              <a:t>: Everyone increases by the same </a:t>
            </a:r>
            <a:r>
              <a:rPr lang="en-US" sz="2400" b="1" dirty="0"/>
              <a:t>∆</a:t>
            </a:r>
            <a:r>
              <a:rPr lang="en-US" sz="2400" i="1" dirty="0">
                <a:latin typeface="Book Antiqua" panose="02040602050305030304" pitchFamily="18" charset="0"/>
              </a:rPr>
              <a:t>Rate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MD</a:t>
            </a:r>
            <a:r>
              <a:rPr lang="en-US" sz="2400" dirty="0"/>
              <a:t>: Everyone decreases by some </a:t>
            </a:r>
            <a:r>
              <a:rPr lang="en-US" sz="2400" b="1" dirty="0"/>
              <a:t>∆</a:t>
            </a:r>
            <a:r>
              <a:rPr lang="en-US" sz="2400" i="1" dirty="0">
                <a:latin typeface="Book Antiqua" panose="02040602050305030304" pitchFamily="18" charset="0"/>
              </a:rPr>
              <a:t>Rate </a:t>
            </a:r>
            <a:r>
              <a:rPr lang="en-US" sz="2400" dirty="0"/>
              <a:t>proportional to their current rate </a:t>
            </a:r>
            <a:endParaRPr lang="en-SG" sz="2400" dirty="0"/>
          </a:p>
          <a:p>
            <a:r>
              <a:rPr lang="en-US" sz="2400" dirty="0"/>
              <a:t> </a:t>
            </a:r>
            <a:endParaRPr lang="en-S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76" y="3926541"/>
            <a:ext cx="4319879" cy="698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76" y="2571374"/>
            <a:ext cx="3586057" cy="1136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107" y="2292719"/>
            <a:ext cx="1399051" cy="6858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271" y="2292719"/>
            <a:ext cx="494836" cy="51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99" y="1057275"/>
            <a:ext cx="8520600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these deadlines?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FC370F-A041-4386-A310-5B042096766D}"/>
              </a:ext>
            </a:extLst>
          </p:cNvPr>
          <p:cNvSpPr txBox="1">
            <a:spLocks/>
          </p:cNvSpPr>
          <p:nvPr/>
        </p:nvSpPr>
        <p:spPr>
          <a:xfrm>
            <a:off x="564112" y="2461206"/>
            <a:ext cx="8015775" cy="182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DC apps are not</a:t>
            </a:r>
          </a:p>
          <a:p>
            <a:r>
              <a:rPr lang="en-US" dirty="0"/>
              <a:t>the same as end-user apps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9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4-02QuincyWADC_lg.jpg">
            <a:extLst>
              <a:ext uri="{FF2B5EF4-FFF2-40B4-BE49-F238E27FC236}">
                <a16:creationId xmlns:a16="http://schemas.microsoft.com/office/drawing/2014/main" id="{B32BAAB3-F9E6-4F62-BD26-0D76F4D22B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1958"/>
          <a:stretch/>
        </p:blipFill>
        <p:spPr>
          <a:xfrm>
            <a:off x="3964629" y="1695850"/>
            <a:ext cx="4507829" cy="3067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Example: Web Search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A person using a touch screen device&#10;&#10;Description automatically generated with low confidence">
            <a:extLst>
              <a:ext uri="{FF2B5EF4-FFF2-40B4-BE49-F238E27FC236}">
                <a16:creationId xmlns:a16="http://schemas.microsoft.com/office/drawing/2014/main" id="{A5DAB0C4-14BB-4E63-B84C-5D2B582C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7" y="712269"/>
            <a:ext cx="2034727" cy="196716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CD19C15-FCB7-4310-ABC9-1FEAD86AF9F6}"/>
              </a:ext>
            </a:extLst>
          </p:cNvPr>
          <p:cNvGrpSpPr/>
          <p:nvPr/>
        </p:nvGrpSpPr>
        <p:grpSpPr>
          <a:xfrm>
            <a:off x="337600" y="2989011"/>
            <a:ext cx="2738393" cy="1442220"/>
            <a:chOff x="337600" y="2989011"/>
            <a:chExt cx="2738393" cy="1442220"/>
          </a:xfrm>
        </p:grpSpPr>
        <p:pic>
          <p:nvPicPr>
            <p:cNvPr id="7" name="Picture 6" descr="cloud.png">
              <a:extLst>
                <a:ext uri="{FF2B5EF4-FFF2-40B4-BE49-F238E27FC236}">
                  <a16:creationId xmlns:a16="http://schemas.microsoft.com/office/drawing/2014/main" id="{874D5F0D-15A7-4576-BF66-33403F56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600" y="2989011"/>
              <a:ext cx="2738393" cy="14422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7096CB-44E9-4780-B276-A80B8397B930}"/>
                </a:ext>
              </a:extLst>
            </p:cNvPr>
            <p:cNvSpPr txBox="1"/>
            <p:nvPr/>
          </p:nvSpPr>
          <p:spPr>
            <a:xfrm>
              <a:off x="1213805" y="355386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Internet</a:t>
              </a:r>
              <a:endParaRPr lang="en-SG" sz="1800" dirty="0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9783306-4940-4AFD-A64A-EFBC82AED251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841554" y="2005738"/>
            <a:ext cx="1340118" cy="268750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Example: Web Search (inside DC)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55BFD-3148-45BE-B65E-4E91D50A939D}"/>
              </a:ext>
            </a:extLst>
          </p:cNvPr>
          <p:cNvSpPr/>
          <p:nvPr/>
        </p:nvSpPr>
        <p:spPr>
          <a:xfrm>
            <a:off x="5161386" y="108670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F19F9C-F962-4ECD-8D16-2000DAD433EA}"/>
              </a:ext>
            </a:extLst>
          </p:cNvPr>
          <p:cNvGrpSpPr/>
          <p:nvPr/>
        </p:nvGrpSpPr>
        <p:grpSpPr>
          <a:xfrm>
            <a:off x="1704975" y="901541"/>
            <a:ext cx="3371850" cy="307777"/>
            <a:chOff x="1704975" y="901541"/>
            <a:chExt cx="3371850" cy="30777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720CC5-BB66-42F9-A440-E796705DC409}"/>
                </a:ext>
              </a:extLst>
            </p:cNvPr>
            <p:cNvCxnSpPr/>
            <p:nvPr/>
          </p:nvCxnSpPr>
          <p:spPr>
            <a:xfrm>
              <a:off x="1704975" y="1192530"/>
              <a:ext cx="33718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3529E8-BF40-43E9-8BA3-482600491EF7}"/>
                </a:ext>
              </a:extLst>
            </p:cNvPr>
            <p:cNvSpPr txBox="1"/>
            <p:nvPr/>
          </p:nvSpPr>
          <p:spPr>
            <a:xfrm>
              <a:off x="2867025" y="901541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Query</a:t>
              </a:r>
              <a:endParaRPr lang="en-S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0708B1-8BC5-47D2-B4F8-1575F570EE9E}"/>
              </a:ext>
            </a:extLst>
          </p:cNvPr>
          <p:cNvSpPr txBox="1"/>
          <p:nvPr/>
        </p:nvSpPr>
        <p:spPr>
          <a:xfrm>
            <a:off x="6323436" y="1038641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Top-level aggregator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250ms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D372E1-E10E-4BD5-BD83-60A545F3D2ED}"/>
              </a:ext>
            </a:extLst>
          </p:cNvPr>
          <p:cNvSpPr/>
          <p:nvPr/>
        </p:nvSpPr>
        <p:spPr>
          <a:xfrm>
            <a:off x="3083383" y="220901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B91D3-2800-4A36-B004-81D70689CDAE}"/>
              </a:ext>
            </a:extLst>
          </p:cNvPr>
          <p:cNvSpPr txBox="1"/>
          <p:nvPr/>
        </p:nvSpPr>
        <p:spPr>
          <a:xfrm>
            <a:off x="785868" y="218623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Middle-level aggregators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50ms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B0D337-C5E2-4D7B-8B84-6C1FC94311A0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3635833" y="1298358"/>
            <a:ext cx="2078003" cy="910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9FAD93-6BD4-4B11-BAAD-E96FEC6F9A1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713836" y="1298358"/>
            <a:ext cx="1950524" cy="910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DA92D-C8E9-4321-9703-8DF5DEA83DC3}"/>
              </a:ext>
            </a:extLst>
          </p:cNvPr>
          <p:cNvSpPr/>
          <p:nvPr/>
        </p:nvSpPr>
        <p:spPr>
          <a:xfrm>
            <a:off x="1152525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31A36A-499F-4888-B88C-B0AB24D963C9}"/>
              </a:ext>
            </a:extLst>
          </p:cNvPr>
          <p:cNvSpPr/>
          <p:nvPr/>
        </p:nvSpPr>
        <p:spPr>
          <a:xfrm>
            <a:off x="2530933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F6FF8-D1C4-4264-AB92-43DF8968FFE4}"/>
              </a:ext>
            </a:extLst>
          </p:cNvPr>
          <p:cNvSpPr/>
          <p:nvPr/>
        </p:nvSpPr>
        <p:spPr>
          <a:xfrm>
            <a:off x="3909341" y="3739314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CF4DE-A8BB-44D1-A6F2-C124B9667951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1704975" y="2420668"/>
            <a:ext cx="1930858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4FCBE2-E75E-44C8-B517-D5B755E2987B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083383" y="2420668"/>
            <a:ext cx="552450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4E2750-A5C9-4816-932E-4AC2459D692A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flipH="1" flipV="1">
            <a:off x="3635833" y="2420668"/>
            <a:ext cx="825958" cy="13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E2CD928-4D31-439C-8A52-CEBA70198CF8}"/>
              </a:ext>
            </a:extLst>
          </p:cNvPr>
          <p:cNvSpPr/>
          <p:nvPr/>
        </p:nvSpPr>
        <p:spPr>
          <a:xfrm>
            <a:off x="7121983" y="220901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3A217B-025A-4AAB-AE20-2FCAA8A0A970}"/>
              </a:ext>
            </a:extLst>
          </p:cNvPr>
          <p:cNvSpPr/>
          <p:nvPr/>
        </p:nvSpPr>
        <p:spPr>
          <a:xfrm>
            <a:off x="5191125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04AC43-AB91-4294-AE4A-09271CF83CFD}"/>
              </a:ext>
            </a:extLst>
          </p:cNvPr>
          <p:cNvSpPr/>
          <p:nvPr/>
        </p:nvSpPr>
        <p:spPr>
          <a:xfrm>
            <a:off x="6569533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FC0E48-2906-42F5-B753-16D845DE0843}"/>
              </a:ext>
            </a:extLst>
          </p:cNvPr>
          <p:cNvSpPr/>
          <p:nvPr/>
        </p:nvSpPr>
        <p:spPr>
          <a:xfrm>
            <a:off x="7947941" y="3739314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F5AFAC-DFD2-4B98-94CC-EF4006F9F6A2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5743575" y="2420668"/>
            <a:ext cx="1930858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857BF-3D8F-41F0-8EA7-EB7F743E47F7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7121983" y="2420668"/>
            <a:ext cx="552450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341B-AAB6-444D-92C6-B5CC7F156F20}"/>
              </a:ext>
            </a:extLst>
          </p:cNvPr>
          <p:cNvCxnSpPr>
            <a:cxnSpLocks/>
            <a:stCxn id="46" idx="0"/>
            <a:endCxn id="43" idx="2"/>
          </p:cNvCxnSpPr>
          <p:nvPr/>
        </p:nvCxnSpPr>
        <p:spPr>
          <a:xfrm flipH="1" flipV="1">
            <a:off x="7674433" y="2420668"/>
            <a:ext cx="825958" cy="13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959462-F54E-46EE-8405-47B72F1D1922}"/>
              </a:ext>
            </a:extLst>
          </p:cNvPr>
          <p:cNvSpPr txBox="1"/>
          <p:nvPr/>
        </p:nvSpPr>
        <p:spPr>
          <a:xfrm>
            <a:off x="125926" y="3689360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10ms</a:t>
            </a:r>
            <a:r>
              <a:rPr lang="en-US" dirty="0"/>
              <a:t>)</a:t>
            </a:r>
            <a:endParaRPr lang="en-SG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C450D7-7D1A-4171-8EF8-E31307C758F9}"/>
              </a:ext>
            </a:extLst>
          </p:cNvPr>
          <p:cNvGrpSpPr/>
          <p:nvPr/>
        </p:nvGrpSpPr>
        <p:grpSpPr>
          <a:xfrm>
            <a:off x="3909341" y="1420974"/>
            <a:ext cx="3212642" cy="631715"/>
            <a:chOff x="3909341" y="1420974"/>
            <a:chExt cx="3212642" cy="63171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F954A2-C1F3-4A88-915E-AB7A79C0D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9341" y="1420974"/>
              <a:ext cx="1281784" cy="5411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445125F-744C-4DD7-AD6B-D453FC019F94}"/>
                </a:ext>
              </a:extLst>
            </p:cNvPr>
            <p:cNvCxnSpPr>
              <a:cxnSpLocks/>
            </p:cNvCxnSpPr>
            <p:nvPr/>
          </p:nvCxnSpPr>
          <p:spPr>
            <a:xfrm>
              <a:off x="5844543" y="1454681"/>
              <a:ext cx="1277440" cy="5980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362CA4-7C38-48C7-97E3-25DC5839C86C}"/>
              </a:ext>
            </a:extLst>
          </p:cNvPr>
          <p:cNvGrpSpPr/>
          <p:nvPr/>
        </p:nvGrpSpPr>
        <p:grpSpPr>
          <a:xfrm>
            <a:off x="2337910" y="2658247"/>
            <a:ext cx="1969902" cy="811319"/>
            <a:chOff x="2337910" y="2658247"/>
            <a:chExt cx="1969902" cy="81131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0A2F4B-F55E-4B81-A746-28D010D44C68}"/>
                </a:ext>
              </a:extLst>
            </p:cNvPr>
            <p:cNvCxnSpPr>
              <a:cxnSpLocks/>
            </p:cNvCxnSpPr>
            <p:nvPr/>
          </p:nvCxnSpPr>
          <p:spPr>
            <a:xfrm>
              <a:off x="3911513" y="2658247"/>
              <a:ext cx="396299" cy="6418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8A9C00-7896-4A23-B5B2-8FBA8BD99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244" y="2907551"/>
              <a:ext cx="275684" cy="5620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049083-0A98-4254-B914-085A55663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7910" y="2907551"/>
              <a:ext cx="433588" cy="2810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BF85721-25E3-461C-968E-B1B858AFDBBF}"/>
              </a:ext>
            </a:extLst>
          </p:cNvPr>
          <p:cNvGrpSpPr/>
          <p:nvPr/>
        </p:nvGrpSpPr>
        <p:grpSpPr>
          <a:xfrm>
            <a:off x="6375152" y="2680232"/>
            <a:ext cx="1969902" cy="811319"/>
            <a:chOff x="6375152" y="2680232"/>
            <a:chExt cx="1969902" cy="81131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74715DF-07DE-42D1-8EAA-6E833AF7CEE9}"/>
                </a:ext>
              </a:extLst>
            </p:cNvPr>
            <p:cNvCxnSpPr>
              <a:cxnSpLocks/>
            </p:cNvCxnSpPr>
            <p:nvPr/>
          </p:nvCxnSpPr>
          <p:spPr>
            <a:xfrm>
              <a:off x="7948755" y="2680232"/>
              <a:ext cx="396299" cy="6418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415BF4F-327E-4369-95E1-22CC86CB1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4486" y="2929536"/>
              <a:ext cx="275684" cy="5620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A9560D9-02F9-4F4A-83E9-809A6229F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152" y="2929536"/>
              <a:ext cx="433588" cy="2810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8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Example: Web Search (inside DC)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55BFD-3148-45BE-B65E-4E91D50A939D}"/>
              </a:ext>
            </a:extLst>
          </p:cNvPr>
          <p:cNvSpPr/>
          <p:nvPr/>
        </p:nvSpPr>
        <p:spPr>
          <a:xfrm>
            <a:off x="5161386" y="108670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708B1-8BC5-47D2-B4F8-1575F570EE9E}"/>
              </a:ext>
            </a:extLst>
          </p:cNvPr>
          <p:cNvSpPr txBox="1"/>
          <p:nvPr/>
        </p:nvSpPr>
        <p:spPr>
          <a:xfrm>
            <a:off x="6323436" y="1038641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Top-level aggregator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250ms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D372E1-E10E-4BD5-BD83-60A545F3D2ED}"/>
              </a:ext>
            </a:extLst>
          </p:cNvPr>
          <p:cNvSpPr/>
          <p:nvPr/>
        </p:nvSpPr>
        <p:spPr>
          <a:xfrm>
            <a:off x="3083383" y="220901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B91D3-2800-4A36-B004-81D70689CDAE}"/>
              </a:ext>
            </a:extLst>
          </p:cNvPr>
          <p:cNvSpPr txBox="1"/>
          <p:nvPr/>
        </p:nvSpPr>
        <p:spPr>
          <a:xfrm>
            <a:off x="785868" y="218623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Middle-level aggregators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50ms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B0D337-C5E2-4D7B-8B84-6C1FC94311A0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3635833" y="1298358"/>
            <a:ext cx="2078003" cy="910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9FAD93-6BD4-4B11-BAAD-E96FEC6F9A1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713836" y="1298358"/>
            <a:ext cx="1950524" cy="910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DA92D-C8E9-4321-9703-8DF5DEA83DC3}"/>
              </a:ext>
            </a:extLst>
          </p:cNvPr>
          <p:cNvSpPr/>
          <p:nvPr/>
        </p:nvSpPr>
        <p:spPr>
          <a:xfrm>
            <a:off x="1152525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31A36A-499F-4888-B88C-B0AB24D963C9}"/>
              </a:ext>
            </a:extLst>
          </p:cNvPr>
          <p:cNvSpPr/>
          <p:nvPr/>
        </p:nvSpPr>
        <p:spPr>
          <a:xfrm>
            <a:off x="2530933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F6FF8-D1C4-4264-AB92-43DF8968FFE4}"/>
              </a:ext>
            </a:extLst>
          </p:cNvPr>
          <p:cNvSpPr/>
          <p:nvPr/>
        </p:nvSpPr>
        <p:spPr>
          <a:xfrm>
            <a:off x="3909341" y="3739314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CF4DE-A8BB-44D1-A6F2-C124B9667951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1704975" y="2420668"/>
            <a:ext cx="1930858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4FCBE2-E75E-44C8-B517-D5B755E2987B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083383" y="2420668"/>
            <a:ext cx="552450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4E2750-A5C9-4816-932E-4AC2459D692A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flipH="1" flipV="1">
            <a:off x="3635833" y="2420668"/>
            <a:ext cx="825958" cy="13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E2CD928-4D31-439C-8A52-CEBA70198CF8}"/>
              </a:ext>
            </a:extLst>
          </p:cNvPr>
          <p:cNvSpPr/>
          <p:nvPr/>
        </p:nvSpPr>
        <p:spPr>
          <a:xfrm>
            <a:off x="7121983" y="220901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3A217B-025A-4AAB-AE20-2FCAA8A0A970}"/>
              </a:ext>
            </a:extLst>
          </p:cNvPr>
          <p:cNvSpPr/>
          <p:nvPr/>
        </p:nvSpPr>
        <p:spPr>
          <a:xfrm>
            <a:off x="5191125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04AC43-AB91-4294-AE4A-09271CF83CFD}"/>
              </a:ext>
            </a:extLst>
          </p:cNvPr>
          <p:cNvSpPr/>
          <p:nvPr/>
        </p:nvSpPr>
        <p:spPr>
          <a:xfrm>
            <a:off x="6569533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FC0E48-2906-42F5-B753-16D845DE0843}"/>
              </a:ext>
            </a:extLst>
          </p:cNvPr>
          <p:cNvSpPr/>
          <p:nvPr/>
        </p:nvSpPr>
        <p:spPr>
          <a:xfrm>
            <a:off x="7947941" y="3739314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F5AFAC-DFD2-4B98-94CC-EF4006F9F6A2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5743575" y="2420668"/>
            <a:ext cx="1930858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857BF-3D8F-41F0-8EA7-EB7F743E47F7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7121983" y="2420668"/>
            <a:ext cx="552450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341B-AAB6-444D-92C6-B5CC7F156F20}"/>
              </a:ext>
            </a:extLst>
          </p:cNvPr>
          <p:cNvCxnSpPr>
            <a:cxnSpLocks/>
            <a:stCxn id="46" idx="0"/>
            <a:endCxn id="43" idx="2"/>
          </p:cNvCxnSpPr>
          <p:nvPr/>
        </p:nvCxnSpPr>
        <p:spPr>
          <a:xfrm flipH="1" flipV="1">
            <a:off x="7674433" y="2420668"/>
            <a:ext cx="825958" cy="13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959462-F54E-46EE-8405-47B72F1D1922}"/>
              </a:ext>
            </a:extLst>
          </p:cNvPr>
          <p:cNvSpPr txBox="1"/>
          <p:nvPr/>
        </p:nvSpPr>
        <p:spPr>
          <a:xfrm>
            <a:off x="125926" y="3689360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10ms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F954A2-C1F3-4A88-915E-AB7A79C0D3E6}"/>
              </a:ext>
            </a:extLst>
          </p:cNvPr>
          <p:cNvCxnSpPr>
            <a:cxnSpLocks/>
          </p:cNvCxnSpPr>
          <p:nvPr/>
        </p:nvCxnSpPr>
        <p:spPr>
          <a:xfrm flipV="1">
            <a:off x="4216959" y="1498320"/>
            <a:ext cx="825958" cy="352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45125F-744C-4DD7-AD6B-D453FC019F94}"/>
              </a:ext>
            </a:extLst>
          </p:cNvPr>
          <p:cNvCxnSpPr>
            <a:cxnSpLocks/>
          </p:cNvCxnSpPr>
          <p:nvPr/>
        </p:nvCxnSpPr>
        <p:spPr>
          <a:xfrm flipH="1" flipV="1">
            <a:off x="6124575" y="1579852"/>
            <a:ext cx="680359" cy="321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50CD2C-F866-4E10-92C0-CED1EA7B29E2}"/>
              </a:ext>
            </a:extLst>
          </p:cNvPr>
          <p:cNvGrpSpPr/>
          <p:nvPr/>
        </p:nvGrpSpPr>
        <p:grpSpPr>
          <a:xfrm>
            <a:off x="2114931" y="2870669"/>
            <a:ext cx="2208955" cy="498484"/>
            <a:chOff x="2114931" y="2870669"/>
            <a:chExt cx="2208955" cy="49848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0A2F4B-F55E-4B81-A746-28D010D44C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2680" y="2870669"/>
              <a:ext cx="271206" cy="418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8A9C00-7896-4A23-B5B2-8FBA8BD99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383" y="3058447"/>
              <a:ext cx="167348" cy="310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049083-0A98-4254-B914-085A55663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931" y="3019123"/>
              <a:ext cx="461485" cy="3029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3CBA08-3CF9-4470-9F51-7F49B1E98DAE}"/>
              </a:ext>
            </a:extLst>
          </p:cNvPr>
          <p:cNvGrpSpPr/>
          <p:nvPr/>
        </p:nvGrpSpPr>
        <p:grpSpPr>
          <a:xfrm>
            <a:off x="6174136" y="2876282"/>
            <a:ext cx="2208955" cy="498484"/>
            <a:chOff x="2114931" y="2870669"/>
            <a:chExt cx="2208955" cy="498484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D2E5E45-1BB0-4E31-BDF6-4D5F5F5235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2680" y="2870669"/>
              <a:ext cx="271206" cy="418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5CB9A53-5626-48DD-9B03-13785A15C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383" y="3058447"/>
              <a:ext cx="167348" cy="310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6DFA78-083B-4206-962B-D8E357EE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931" y="3019123"/>
              <a:ext cx="461485" cy="3029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26FF14-B374-4E13-AB17-6D2FEA6D601A}"/>
              </a:ext>
            </a:extLst>
          </p:cNvPr>
          <p:cNvCxnSpPr>
            <a:cxnSpLocks/>
          </p:cNvCxnSpPr>
          <p:nvPr/>
        </p:nvCxnSpPr>
        <p:spPr>
          <a:xfrm flipH="1">
            <a:off x="1704976" y="1200845"/>
            <a:ext cx="3337941" cy="7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835C09-83C0-44D8-98D5-A7BA4144EF28}"/>
              </a:ext>
            </a:extLst>
          </p:cNvPr>
          <p:cNvSpPr txBox="1"/>
          <p:nvPr/>
        </p:nvSpPr>
        <p:spPr>
          <a:xfrm>
            <a:off x="2867024" y="122551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D6BF99-9888-4724-ACF3-243F4F29C5BE}"/>
              </a:ext>
            </a:extLst>
          </p:cNvPr>
          <p:cNvSpPr txBox="1"/>
          <p:nvPr/>
        </p:nvSpPr>
        <p:spPr>
          <a:xfrm>
            <a:off x="125397" y="433385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Deadlines necessary:</a:t>
            </a:r>
            <a:r>
              <a:rPr lang="en-US" sz="2000" dirty="0"/>
              <a:t> response cannot be too late (affects user experience)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65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Example: Web Search (inside DC)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55BFD-3148-45BE-B65E-4E91D50A939D}"/>
              </a:ext>
            </a:extLst>
          </p:cNvPr>
          <p:cNvSpPr/>
          <p:nvPr/>
        </p:nvSpPr>
        <p:spPr>
          <a:xfrm>
            <a:off x="5161386" y="108670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708B1-8BC5-47D2-B4F8-1575F570EE9E}"/>
              </a:ext>
            </a:extLst>
          </p:cNvPr>
          <p:cNvSpPr txBox="1"/>
          <p:nvPr/>
        </p:nvSpPr>
        <p:spPr>
          <a:xfrm>
            <a:off x="6323436" y="1038641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Top-level aggregator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250ms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D372E1-E10E-4BD5-BD83-60A545F3D2ED}"/>
              </a:ext>
            </a:extLst>
          </p:cNvPr>
          <p:cNvSpPr/>
          <p:nvPr/>
        </p:nvSpPr>
        <p:spPr>
          <a:xfrm>
            <a:off x="3083383" y="220901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B91D3-2800-4A36-B004-81D70689CDAE}"/>
              </a:ext>
            </a:extLst>
          </p:cNvPr>
          <p:cNvSpPr txBox="1"/>
          <p:nvPr/>
        </p:nvSpPr>
        <p:spPr>
          <a:xfrm>
            <a:off x="785868" y="2186232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Middle-level aggregators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50ms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B0D337-C5E2-4D7B-8B84-6C1FC94311A0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3635833" y="1298358"/>
            <a:ext cx="2078003" cy="910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9FAD93-6BD4-4B11-BAAD-E96FEC6F9A16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713836" y="1298358"/>
            <a:ext cx="1950524" cy="910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DA92D-C8E9-4321-9703-8DF5DEA83DC3}"/>
              </a:ext>
            </a:extLst>
          </p:cNvPr>
          <p:cNvSpPr/>
          <p:nvPr/>
        </p:nvSpPr>
        <p:spPr>
          <a:xfrm>
            <a:off x="1152525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31A36A-499F-4888-B88C-B0AB24D963C9}"/>
              </a:ext>
            </a:extLst>
          </p:cNvPr>
          <p:cNvSpPr/>
          <p:nvPr/>
        </p:nvSpPr>
        <p:spPr>
          <a:xfrm>
            <a:off x="2530933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6F6FF8-D1C4-4264-AB92-43DF8968FFE4}"/>
              </a:ext>
            </a:extLst>
          </p:cNvPr>
          <p:cNvSpPr/>
          <p:nvPr/>
        </p:nvSpPr>
        <p:spPr>
          <a:xfrm>
            <a:off x="3909341" y="3739314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2CF4DE-A8BB-44D1-A6F2-C124B9667951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1704975" y="2420668"/>
            <a:ext cx="1930858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4FCBE2-E75E-44C8-B517-D5B755E2987B}"/>
              </a:ext>
            </a:extLst>
          </p:cNvPr>
          <p:cNvCxnSpPr>
            <a:cxnSpLocks/>
            <a:stCxn id="32" idx="0"/>
            <a:endCxn id="18" idx="2"/>
          </p:cNvCxnSpPr>
          <p:nvPr/>
        </p:nvCxnSpPr>
        <p:spPr>
          <a:xfrm flipV="1">
            <a:off x="3083383" y="2420668"/>
            <a:ext cx="552450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4E2750-A5C9-4816-932E-4AC2459D692A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flipH="1" flipV="1">
            <a:off x="3635833" y="2420668"/>
            <a:ext cx="825958" cy="13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E2CD928-4D31-439C-8A52-CEBA70198CF8}"/>
              </a:ext>
            </a:extLst>
          </p:cNvPr>
          <p:cNvSpPr/>
          <p:nvPr/>
        </p:nvSpPr>
        <p:spPr>
          <a:xfrm>
            <a:off x="7121983" y="2209012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3A217B-025A-4AAB-AE20-2FCAA8A0A970}"/>
              </a:ext>
            </a:extLst>
          </p:cNvPr>
          <p:cNvSpPr/>
          <p:nvPr/>
        </p:nvSpPr>
        <p:spPr>
          <a:xfrm>
            <a:off x="5191125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04AC43-AB91-4294-AE4A-09271CF83CFD}"/>
              </a:ext>
            </a:extLst>
          </p:cNvPr>
          <p:cNvSpPr/>
          <p:nvPr/>
        </p:nvSpPr>
        <p:spPr>
          <a:xfrm>
            <a:off x="6569533" y="3729789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FC0E48-2906-42F5-B753-16D845DE0843}"/>
              </a:ext>
            </a:extLst>
          </p:cNvPr>
          <p:cNvSpPr/>
          <p:nvPr/>
        </p:nvSpPr>
        <p:spPr>
          <a:xfrm>
            <a:off x="7947941" y="3739314"/>
            <a:ext cx="1104900" cy="2116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F5AFAC-DFD2-4B98-94CC-EF4006F9F6A2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5743575" y="2420668"/>
            <a:ext cx="1930858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0857BF-3D8F-41F0-8EA7-EB7F743E47F7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7121983" y="2420668"/>
            <a:ext cx="552450" cy="13091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341B-AAB6-444D-92C6-B5CC7F156F20}"/>
              </a:ext>
            </a:extLst>
          </p:cNvPr>
          <p:cNvCxnSpPr>
            <a:cxnSpLocks/>
            <a:stCxn id="46" idx="0"/>
            <a:endCxn id="43" idx="2"/>
          </p:cNvCxnSpPr>
          <p:nvPr/>
        </p:nvCxnSpPr>
        <p:spPr>
          <a:xfrm flipH="1" flipV="1">
            <a:off x="7674433" y="2420668"/>
            <a:ext cx="825958" cy="1318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959462-F54E-46EE-8405-47B72F1D1922}"/>
              </a:ext>
            </a:extLst>
          </p:cNvPr>
          <p:cNvSpPr txBox="1"/>
          <p:nvPr/>
        </p:nvSpPr>
        <p:spPr>
          <a:xfrm>
            <a:off x="125926" y="3689360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Workers</a:t>
            </a:r>
            <a:br>
              <a:rPr lang="en-US" dirty="0"/>
            </a:br>
            <a:r>
              <a:rPr lang="en-US" dirty="0"/>
              <a:t>(deadline: </a:t>
            </a:r>
            <a:r>
              <a:rPr lang="en-US" dirty="0">
                <a:solidFill>
                  <a:srgbClr val="FF0000"/>
                </a:solidFill>
              </a:rPr>
              <a:t>10ms</a:t>
            </a:r>
            <a:r>
              <a:rPr lang="en-US" dirty="0"/>
              <a:t>)</a:t>
            </a:r>
            <a:endParaRPr lang="en-SG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F954A2-C1F3-4A88-915E-AB7A79C0D3E6}"/>
              </a:ext>
            </a:extLst>
          </p:cNvPr>
          <p:cNvCxnSpPr>
            <a:cxnSpLocks/>
          </p:cNvCxnSpPr>
          <p:nvPr/>
        </p:nvCxnSpPr>
        <p:spPr>
          <a:xfrm flipV="1">
            <a:off x="4216959" y="1498320"/>
            <a:ext cx="825958" cy="352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45125F-744C-4DD7-AD6B-D453FC019F94}"/>
              </a:ext>
            </a:extLst>
          </p:cNvPr>
          <p:cNvCxnSpPr>
            <a:cxnSpLocks/>
          </p:cNvCxnSpPr>
          <p:nvPr/>
        </p:nvCxnSpPr>
        <p:spPr>
          <a:xfrm flipH="1" flipV="1">
            <a:off x="6124575" y="1579852"/>
            <a:ext cx="680359" cy="321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50CD2C-F866-4E10-92C0-CED1EA7B29E2}"/>
              </a:ext>
            </a:extLst>
          </p:cNvPr>
          <p:cNvGrpSpPr/>
          <p:nvPr/>
        </p:nvGrpSpPr>
        <p:grpSpPr>
          <a:xfrm>
            <a:off x="2114931" y="2870669"/>
            <a:ext cx="2208955" cy="498484"/>
            <a:chOff x="2114931" y="2870669"/>
            <a:chExt cx="2208955" cy="498484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E0A2F4B-F55E-4B81-A746-28D010D44C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2680" y="2870669"/>
              <a:ext cx="271206" cy="418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98A9C00-7896-4A23-B5B2-8FBA8BD991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383" y="3058447"/>
              <a:ext cx="167348" cy="310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0049083-0A98-4254-B914-085A55663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931" y="3019123"/>
              <a:ext cx="461485" cy="3029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3CBA08-3CF9-4470-9F51-7F49B1E98DAE}"/>
              </a:ext>
            </a:extLst>
          </p:cNvPr>
          <p:cNvGrpSpPr/>
          <p:nvPr/>
        </p:nvGrpSpPr>
        <p:grpSpPr>
          <a:xfrm>
            <a:off x="6174136" y="2876282"/>
            <a:ext cx="2208955" cy="498484"/>
            <a:chOff x="2114931" y="2870669"/>
            <a:chExt cx="2208955" cy="498484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D2E5E45-1BB0-4E31-BDF6-4D5F5F5235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2680" y="2870669"/>
              <a:ext cx="271206" cy="418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5CB9A53-5626-48DD-9B03-13785A15C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3383" y="3058447"/>
              <a:ext cx="167348" cy="3107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6DFA78-083B-4206-962B-D8E357EE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931" y="3019123"/>
              <a:ext cx="461485" cy="3029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26FF14-B374-4E13-AB17-6D2FEA6D601A}"/>
              </a:ext>
            </a:extLst>
          </p:cNvPr>
          <p:cNvCxnSpPr>
            <a:cxnSpLocks/>
          </p:cNvCxnSpPr>
          <p:nvPr/>
        </p:nvCxnSpPr>
        <p:spPr>
          <a:xfrm flipH="1">
            <a:off x="1704976" y="1200845"/>
            <a:ext cx="3337941" cy="78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9835C09-83C0-44D8-98D5-A7BA4144EF28}"/>
              </a:ext>
            </a:extLst>
          </p:cNvPr>
          <p:cNvSpPr txBox="1"/>
          <p:nvPr/>
        </p:nvSpPr>
        <p:spPr>
          <a:xfrm>
            <a:off x="2867024" y="122551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D6BF99-9888-4724-ACF3-243F4F29C5BE}"/>
              </a:ext>
            </a:extLst>
          </p:cNvPr>
          <p:cNvSpPr txBox="1"/>
          <p:nvPr/>
        </p:nvSpPr>
        <p:spPr>
          <a:xfrm>
            <a:off x="266572" y="4333857"/>
            <a:ext cx="839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Missed deadline: </a:t>
            </a:r>
            <a:r>
              <a:rPr lang="en-US" sz="2000" dirty="0">
                <a:solidFill>
                  <a:schemeClr val="tx1"/>
                </a:solidFill>
              </a:rPr>
              <a:t>corresponding response skipped (lower quality result)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Hurts revenue! </a:t>
            </a:r>
            <a:endParaRPr lang="en-SG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BEE4-2F60-4868-BC1D-E989DF6E1A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85F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Scatter-Gather</a:t>
            </a:r>
            <a:br>
              <a:rPr lang="en-US" sz="4400" dirty="0"/>
            </a:br>
            <a:r>
              <a:rPr lang="en-US" sz="4400" dirty="0"/>
              <a:t>OR</a:t>
            </a:r>
            <a:br>
              <a:rPr lang="en-US" sz="4400" dirty="0"/>
            </a:br>
            <a:r>
              <a:rPr lang="en-US" sz="4400" dirty="0"/>
              <a:t>Partition-Aggregate Application Traffic Pattern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17715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URWBookmanL-Ligh"/>
              </a:rPr>
              <a:t>Partition-Aggregate is general!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FC6D8-6BED-4D37-AF44-27BDCF13C5E7}"/>
              </a:ext>
            </a:extLst>
          </p:cNvPr>
          <p:cNvSpPr txBox="1"/>
          <p:nvPr/>
        </p:nvSpPr>
        <p:spPr>
          <a:xfrm>
            <a:off x="1013841" y="1352549"/>
            <a:ext cx="76078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Several large-scale web applications: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Web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Ad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Social Network data composition e.g. FB </a:t>
            </a:r>
            <a:r>
              <a:rPr lang="en-US" sz="2800" dirty="0" err="1"/>
              <a:t>Multiget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469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90350"/>
            <a:ext cx="8520600" cy="1762799"/>
          </a:xfrm>
        </p:spPr>
        <p:txBody>
          <a:bodyPr>
            <a:normAutofit/>
          </a:bodyPr>
          <a:lstStyle/>
          <a:p>
            <a:r>
              <a:rPr lang="en-US" sz="4800" dirty="0"/>
              <a:t>Why can’t we meet deadlines simply with better topologies?</a:t>
            </a:r>
            <a:endParaRPr lang="en-S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2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3010756"/>
            <a:ext cx="8520600" cy="98175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Synchronized mice flow collision caused by the partition-aggregate traffic pattern</a:t>
            </a:r>
            <a:endParaRPr lang="en-S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262FB7-EF53-434F-815F-E5E40C995E42}"/>
              </a:ext>
            </a:extLst>
          </p:cNvPr>
          <p:cNvSpPr txBox="1">
            <a:spLocks/>
          </p:cNvSpPr>
          <p:nvPr/>
        </p:nvSpPr>
        <p:spPr>
          <a:xfrm>
            <a:off x="338328" y="500254"/>
            <a:ext cx="8493972" cy="130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 dirty="0">
                <a:latin typeface="URWBookmanL-Ligh"/>
              </a:rPr>
              <a:t>Incast</a:t>
            </a:r>
            <a:endParaRPr lang="en-SG" sz="8800" dirty="0"/>
          </a:p>
        </p:txBody>
      </p:sp>
    </p:spTree>
    <p:extLst>
      <p:ext uri="{BB962C8B-B14F-4D97-AF65-F5344CB8AC3E}">
        <p14:creationId xmlns:p14="http://schemas.microsoft.com/office/powerpoint/2010/main" val="3778840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URWBookmanL-Ligh"/>
              </a:rPr>
              <a:t>Incast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91769-D1A4-4721-851E-1A5E13210196}"/>
              </a:ext>
            </a:extLst>
          </p:cNvPr>
          <p:cNvSpPr txBox="1"/>
          <p:nvPr/>
        </p:nvSpPr>
        <p:spPr>
          <a:xfrm>
            <a:off x="5229225" y="4307679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Aggregator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464E6-E718-4DDC-A692-E14A95F99EEE}"/>
              </a:ext>
            </a:extLst>
          </p:cNvPr>
          <p:cNvSpPr txBox="1"/>
          <p:nvPr/>
        </p:nvSpPr>
        <p:spPr>
          <a:xfrm>
            <a:off x="5213636" y="2312942"/>
            <a:ext cx="316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Top-of-rack switch</a:t>
            </a:r>
            <a:endParaRPr lang="en-SG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179A-3536-4D75-9E40-8D3FB5A2436C}"/>
              </a:ext>
            </a:extLst>
          </p:cNvPr>
          <p:cNvSpPr/>
          <p:nvPr/>
        </p:nvSpPr>
        <p:spPr>
          <a:xfrm>
            <a:off x="3400425" y="4371825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6FF36-BDEA-4656-B79A-3BA49FC1A34F}"/>
              </a:ext>
            </a:extLst>
          </p:cNvPr>
          <p:cNvSpPr/>
          <p:nvPr/>
        </p:nvSpPr>
        <p:spPr>
          <a:xfrm>
            <a:off x="3400425" y="4038450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AF196-A231-47AD-9DAA-38E7599C0C42}"/>
              </a:ext>
            </a:extLst>
          </p:cNvPr>
          <p:cNvSpPr/>
          <p:nvPr/>
        </p:nvSpPr>
        <p:spPr>
          <a:xfrm>
            <a:off x="3400425" y="3705075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B391C-1A33-4FB3-8872-91C7C8634239}"/>
              </a:ext>
            </a:extLst>
          </p:cNvPr>
          <p:cNvSpPr/>
          <p:nvPr/>
        </p:nvSpPr>
        <p:spPr>
          <a:xfrm>
            <a:off x="3400425" y="3366937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2809C-C2F6-4621-9FB3-4106E35F88B1}"/>
              </a:ext>
            </a:extLst>
          </p:cNvPr>
          <p:cNvSpPr/>
          <p:nvPr/>
        </p:nvSpPr>
        <p:spPr>
          <a:xfrm>
            <a:off x="3400425" y="3024036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7D883C-4418-462D-A449-3AB6C6F84240}"/>
              </a:ext>
            </a:extLst>
          </p:cNvPr>
          <p:cNvSpPr/>
          <p:nvPr/>
        </p:nvSpPr>
        <p:spPr>
          <a:xfrm>
            <a:off x="3400425" y="2700187"/>
            <a:ext cx="175260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99368-BD14-43A0-A5C7-0A6710A228DA}"/>
              </a:ext>
            </a:extLst>
          </p:cNvPr>
          <p:cNvSpPr/>
          <p:nvPr/>
        </p:nvSpPr>
        <p:spPr>
          <a:xfrm>
            <a:off x="3400425" y="2357284"/>
            <a:ext cx="1752600" cy="3333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65D37-E6B4-493D-AAF3-E0D1FF705459}"/>
              </a:ext>
            </a:extLst>
          </p:cNvPr>
          <p:cNvCxnSpPr/>
          <p:nvPr/>
        </p:nvCxnSpPr>
        <p:spPr>
          <a:xfrm>
            <a:off x="4117760" y="2551045"/>
            <a:ext cx="0" cy="19716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50">
            <a:extLst>
              <a:ext uri="{FF2B5EF4-FFF2-40B4-BE49-F238E27FC236}">
                <a16:creationId xmlns:a16="http://schemas.microsoft.com/office/drawing/2014/main" id="{102EFECD-3367-49F8-93B7-8687456D8454}"/>
              </a:ext>
            </a:extLst>
          </p:cNvPr>
          <p:cNvSpPr/>
          <p:nvPr/>
        </p:nvSpPr>
        <p:spPr>
          <a:xfrm>
            <a:off x="4126561" y="2841420"/>
            <a:ext cx="0" cy="25576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718"/>
                </a:lnTo>
              </a:path>
            </a:pathLst>
          </a:custGeom>
          <a:ln w="73296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1">
            <a:extLst>
              <a:ext uri="{FF2B5EF4-FFF2-40B4-BE49-F238E27FC236}">
                <a16:creationId xmlns:a16="http://schemas.microsoft.com/office/drawing/2014/main" id="{FE58E61A-D2A4-4815-B6A0-687A7FC3320F}"/>
              </a:ext>
            </a:extLst>
          </p:cNvPr>
          <p:cNvSpPr/>
          <p:nvPr/>
        </p:nvSpPr>
        <p:spPr>
          <a:xfrm>
            <a:off x="4033642" y="3076695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2">
            <a:extLst>
              <a:ext uri="{FF2B5EF4-FFF2-40B4-BE49-F238E27FC236}">
                <a16:creationId xmlns:a16="http://schemas.microsoft.com/office/drawing/2014/main" id="{DC682F71-5D5F-42AA-81B4-D170BF3DAE72}"/>
              </a:ext>
            </a:extLst>
          </p:cNvPr>
          <p:cNvSpPr/>
          <p:nvPr/>
        </p:nvSpPr>
        <p:spPr>
          <a:xfrm>
            <a:off x="4126561" y="2841420"/>
            <a:ext cx="0" cy="418532"/>
          </a:xfrm>
          <a:custGeom>
            <a:avLst/>
            <a:gdLst/>
            <a:ahLst/>
            <a:cxnLst/>
            <a:rect l="l" t="t" r="r" b="b"/>
            <a:pathLst>
              <a:path h="754379">
                <a:moveTo>
                  <a:pt x="0" y="0"/>
                </a:moveTo>
                <a:lnTo>
                  <a:pt x="0" y="753903"/>
                </a:lnTo>
              </a:path>
            </a:pathLst>
          </a:custGeom>
          <a:ln w="73296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3">
            <a:extLst>
              <a:ext uri="{FF2B5EF4-FFF2-40B4-BE49-F238E27FC236}">
                <a16:creationId xmlns:a16="http://schemas.microsoft.com/office/drawing/2014/main" id="{BBAF48AC-F5A0-47C6-8C0A-2033E781B17F}"/>
              </a:ext>
            </a:extLst>
          </p:cNvPr>
          <p:cNvSpPr/>
          <p:nvPr/>
        </p:nvSpPr>
        <p:spPr>
          <a:xfrm>
            <a:off x="4033642" y="3239355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59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4">
            <a:extLst>
              <a:ext uri="{FF2B5EF4-FFF2-40B4-BE49-F238E27FC236}">
                <a16:creationId xmlns:a16="http://schemas.microsoft.com/office/drawing/2014/main" id="{00F5AC53-D937-48E5-9F1A-9B0EF214C657}"/>
              </a:ext>
            </a:extLst>
          </p:cNvPr>
          <p:cNvSpPr/>
          <p:nvPr/>
        </p:nvSpPr>
        <p:spPr>
          <a:xfrm>
            <a:off x="4126561" y="2458007"/>
            <a:ext cx="0" cy="383655"/>
          </a:xfrm>
          <a:custGeom>
            <a:avLst/>
            <a:gdLst/>
            <a:ahLst/>
            <a:cxnLst/>
            <a:rect l="l" t="t" r="r" b="b"/>
            <a:pathLst>
              <a:path h="691514">
                <a:moveTo>
                  <a:pt x="0" y="0"/>
                </a:moveTo>
                <a:lnTo>
                  <a:pt x="0" y="657932"/>
                </a:lnTo>
                <a:lnTo>
                  <a:pt x="0" y="691078"/>
                </a:lnTo>
              </a:path>
            </a:pathLst>
          </a:custGeom>
          <a:ln w="73296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5">
            <a:extLst>
              <a:ext uri="{FF2B5EF4-FFF2-40B4-BE49-F238E27FC236}">
                <a16:creationId xmlns:a16="http://schemas.microsoft.com/office/drawing/2014/main" id="{2D19A285-97CD-49C8-A762-E4D32317B449}"/>
              </a:ext>
            </a:extLst>
          </p:cNvPr>
          <p:cNvSpPr/>
          <p:nvPr/>
        </p:nvSpPr>
        <p:spPr>
          <a:xfrm>
            <a:off x="4033642" y="2821087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6">
            <a:extLst>
              <a:ext uri="{FF2B5EF4-FFF2-40B4-BE49-F238E27FC236}">
                <a16:creationId xmlns:a16="http://schemas.microsoft.com/office/drawing/2014/main" id="{A3F8191D-50B1-4AAD-9B9D-8CDB8637BBC7}"/>
              </a:ext>
            </a:extLst>
          </p:cNvPr>
          <p:cNvSpPr/>
          <p:nvPr/>
        </p:nvSpPr>
        <p:spPr>
          <a:xfrm>
            <a:off x="4126561" y="3033126"/>
            <a:ext cx="0" cy="424169"/>
          </a:xfrm>
          <a:custGeom>
            <a:avLst/>
            <a:gdLst/>
            <a:ahLst/>
            <a:cxnLst/>
            <a:rect l="l" t="t" r="r" b="b"/>
            <a:pathLst>
              <a:path h="764540">
                <a:moveTo>
                  <a:pt x="0" y="0"/>
                </a:moveTo>
                <a:lnTo>
                  <a:pt x="0" y="764374"/>
                </a:lnTo>
              </a:path>
            </a:pathLst>
          </a:custGeom>
          <a:ln w="73296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7">
            <a:extLst>
              <a:ext uri="{FF2B5EF4-FFF2-40B4-BE49-F238E27FC236}">
                <a16:creationId xmlns:a16="http://schemas.microsoft.com/office/drawing/2014/main" id="{8DEE8C71-9DE6-45A0-A5E9-710FF4419866}"/>
              </a:ext>
            </a:extLst>
          </p:cNvPr>
          <p:cNvSpPr/>
          <p:nvPr/>
        </p:nvSpPr>
        <p:spPr>
          <a:xfrm>
            <a:off x="4033642" y="3436870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59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8">
            <a:extLst>
              <a:ext uri="{FF2B5EF4-FFF2-40B4-BE49-F238E27FC236}">
                <a16:creationId xmlns:a16="http://schemas.microsoft.com/office/drawing/2014/main" id="{7D08CAC6-10A3-4869-BC93-354D6B34209A}"/>
              </a:ext>
            </a:extLst>
          </p:cNvPr>
          <p:cNvSpPr/>
          <p:nvPr/>
        </p:nvSpPr>
        <p:spPr>
          <a:xfrm>
            <a:off x="4126561" y="2800754"/>
            <a:ext cx="0" cy="232518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835"/>
                </a:lnTo>
              </a:path>
            </a:pathLst>
          </a:custGeom>
          <a:ln w="73296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59">
            <a:extLst>
              <a:ext uri="{FF2B5EF4-FFF2-40B4-BE49-F238E27FC236}">
                <a16:creationId xmlns:a16="http://schemas.microsoft.com/office/drawing/2014/main" id="{9EFC667B-16FD-4AA8-99A0-B28DE7C8C16C}"/>
              </a:ext>
            </a:extLst>
          </p:cNvPr>
          <p:cNvSpPr/>
          <p:nvPr/>
        </p:nvSpPr>
        <p:spPr>
          <a:xfrm>
            <a:off x="4033642" y="3012793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60">
            <a:extLst>
              <a:ext uri="{FF2B5EF4-FFF2-40B4-BE49-F238E27FC236}">
                <a16:creationId xmlns:a16="http://schemas.microsoft.com/office/drawing/2014/main" id="{64ED9FF1-95CA-42D5-BFBD-F298A8A6598B}"/>
              </a:ext>
            </a:extLst>
          </p:cNvPr>
          <p:cNvSpPr/>
          <p:nvPr/>
        </p:nvSpPr>
        <p:spPr>
          <a:xfrm>
            <a:off x="4126561" y="2800754"/>
            <a:ext cx="0" cy="377665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607"/>
                </a:lnTo>
              </a:path>
            </a:pathLst>
          </a:custGeom>
          <a:ln w="73296">
            <a:solidFill>
              <a:srgbClr val="861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61">
            <a:extLst>
              <a:ext uri="{FF2B5EF4-FFF2-40B4-BE49-F238E27FC236}">
                <a16:creationId xmlns:a16="http://schemas.microsoft.com/office/drawing/2014/main" id="{1968281C-F841-4341-BB71-C01D9E16C5D4}"/>
              </a:ext>
            </a:extLst>
          </p:cNvPr>
          <p:cNvSpPr/>
          <p:nvPr/>
        </p:nvSpPr>
        <p:spPr>
          <a:xfrm>
            <a:off x="4033642" y="3158025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861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4EA14321-5E09-4BBF-8A16-C8781A4832ED}"/>
              </a:ext>
            </a:extLst>
          </p:cNvPr>
          <p:cNvSpPr/>
          <p:nvPr/>
        </p:nvSpPr>
        <p:spPr>
          <a:xfrm>
            <a:off x="4126561" y="2458007"/>
            <a:ext cx="0" cy="342788"/>
          </a:xfrm>
          <a:custGeom>
            <a:avLst/>
            <a:gdLst/>
            <a:ahLst/>
            <a:cxnLst/>
            <a:rect l="l" t="t" r="r" b="b"/>
            <a:pathLst>
              <a:path h="617854">
                <a:moveTo>
                  <a:pt x="0" y="0"/>
                </a:moveTo>
                <a:lnTo>
                  <a:pt x="0" y="580947"/>
                </a:lnTo>
                <a:lnTo>
                  <a:pt x="0" y="617782"/>
                </a:lnTo>
              </a:path>
            </a:pathLst>
          </a:custGeom>
          <a:ln w="73296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3">
            <a:extLst>
              <a:ext uri="{FF2B5EF4-FFF2-40B4-BE49-F238E27FC236}">
                <a16:creationId xmlns:a16="http://schemas.microsoft.com/office/drawing/2014/main" id="{BB5207FC-BB1E-4F10-9A28-756FD33978B3}"/>
              </a:ext>
            </a:extLst>
          </p:cNvPr>
          <p:cNvSpPr/>
          <p:nvPr/>
        </p:nvSpPr>
        <p:spPr>
          <a:xfrm>
            <a:off x="4033642" y="2780422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64">
            <a:extLst>
              <a:ext uri="{FF2B5EF4-FFF2-40B4-BE49-F238E27FC236}">
                <a16:creationId xmlns:a16="http://schemas.microsoft.com/office/drawing/2014/main" id="{0082E230-EF81-4107-98C1-BC043F0AEAD0}"/>
              </a:ext>
            </a:extLst>
          </p:cNvPr>
          <p:cNvSpPr/>
          <p:nvPr/>
        </p:nvSpPr>
        <p:spPr>
          <a:xfrm>
            <a:off x="4126561" y="2492863"/>
            <a:ext cx="0" cy="865601"/>
          </a:xfrm>
          <a:custGeom>
            <a:avLst/>
            <a:gdLst/>
            <a:ahLst/>
            <a:cxnLst/>
            <a:rect l="l" t="t" r="r" b="b"/>
            <a:pathLst>
              <a:path h="1560195">
                <a:moveTo>
                  <a:pt x="0" y="0"/>
                </a:moveTo>
                <a:lnTo>
                  <a:pt x="0" y="1527347"/>
                </a:lnTo>
                <a:lnTo>
                  <a:pt x="0" y="1560162"/>
                </a:lnTo>
              </a:path>
            </a:pathLst>
          </a:custGeom>
          <a:ln w="73296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65">
            <a:extLst>
              <a:ext uri="{FF2B5EF4-FFF2-40B4-BE49-F238E27FC236}">
                <a16:creationId xmlns:a16="http://schemas.microsoft.com/office/drawing/2014/main" id="{D0F51E81-172D-4EA9-AF90-09AF38BA3383}"/>
              </a:ext>
            </a:extLst>
          </p:cNvPr>
          <p:cNvSpPr/>
          <p:nvPr/>
        </p:nvSpPr>
        <p:spPr>
          <a:xfrm>
            <a:off x="4033642" y="3338113"/>
            <a:ext cx="186194" cy="160649"/>
          </a:xfrm>
          <a:custGeom>
            <a:avLst/>
            <a:gdLst/>
            <a:ahLst/>
            <a:cxnLst/>
            <a:rect l="l" t="t" r="r" b="b"/>
            <a:pathLst>
              <a:path w="289559" h="289559">
                <a:moveTo>
                  <a:pt x="288996" y="0"/>
                </a:moveTo>
                <a:lnTo>
                  <a:pt x="0" y="0"/>
                </a:lnTo>
                <a:lnTo>
                  <a:pt x="144498" y="288996"/>
                </a:lnTo>
                <a:lnTo>
                  <a:pt x="288996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72">
            <a:extLst>
              <a:ext uri="{FF2B5EF4-FFF2-40B4-BE49-F238E27FC236}">
                <a16:creationId xmlns:a16="http://schemas.microsoft.com/office/drawing/2014/main" id="{245AA999-2B5F-437C-A837-72D29EF5E95F}"/>
              </a:ext>
            </a:extLst>
          </p:cNvPr>
          <p:cNvSpPr/>
          <p:nvPr/>
        </p:nvSpPr>
        <p:spPr>
          <a:xfrm>
            <a:off x="2156639" y="1512746"/>
            <a:ext cx="1841113" cy="753922"/>
          </a:xfrm>
          <a:custGeom>
            <a:avLst/>
            <a:gdLst/>
            <a:ahLst/>
            <a:cxnLst/>
            <a:rect l="l" t="t" r="r" b="b"/>
            <a:pathLst>
              <a:path w="2863215" h="1358900">
                <a:moveTo>
                  <a:pt x="0" y="0"/>
                </a:moveTo>
                <a:lnTo>
                  <a:pt x="50299" y="6137"/>
                </a:lnTo>
                <a:lnTo>
                  <a:pt x="100506" y="12786"/>
                </a:lnTo>
                <a:lnTo>
                  <a:pt x="150618" y="19946"/>
                </a:lnTo>
                <a:lnTo>
                  <a:pt x="200629" y="27614"/>
                </a:lnTo>
                <a:lnTo>
                  <a:pt x="250538" y="35791"/>
                </a:lnTo>
                <a:lnTo>
                  <a:pt x="300339" y="44473"/>
                </a:lnTo>
                <a:lnTo>
                  <a:pt x="350030" y="53661"/>
                </a:lnTo>
                <a:lnTo>
                  <a:pt x="399606" y="63352"/>
                </a:lnTo>
                <a:lnTo>
                  <a:pt x="449064" y="73546"/>
                </a:lnTo>
                <a:lnTo>
                  <a:pt x="498399" y="84242"/>
                </a:lnTo>
                <a:lnTo>
                  <a:pt x="547609" y="95437"/>
                </a:lnTo>
                <a:lnTo>
                  <a:pt x="596690" y="107131"/>
                </a:lnTo>
                <a:lnTo>
                  <a:pt x="645637" y="119322"/>
                </a:lnTo>
                <a:lnTo>
                  <a:pt x="694448" y="132010"/>
                </a:lnTo>
                <a:lnTo>
                  <a:pt x="743117" y="145192"/>
                </a:lnTo>
                <a:lnTo>
                  <a:pt x="791643" y="158868"/>
                </a:lnTo>
                <a:lnTo>
                  <a:pt x="840020" y="173036"/>
                </a:lnTo>
                <a:lnTo>
                  <a:pt x="888245" y="187696"/>
                </a:lnTo>
                <a:lnTo>
                  <a:pt x="936314" y="202845"/>
                </a:lnTo>
                <a:lnTo>
                  <a:pt x="984225" y="218482"/>
                </a:lnTo>
                <a:lnTo>
                  <a:pt x="1031972" y="234607"/>
                </a:lnTo>
                <a:lnTo>
                  <a:pt x="1079552" y="251217"/>
                </a:lnTo>
                <a:lnTo>
                  <a:pt x="1126961" y="268312"/>
                </a:lnTo>
                <a:lnTo>
                  <a:pt x="1174197" y="285890"/>
                </a:lnTo>
                <a:lnTo>
                  <a:pt x="1221254" y="303951"/>
                </a:lnTo>
                <a:lnTo>
                  <a:pt x="1268129" y="322492"/>
                </a:lnTo>
                <a:lnTo>
                  <a:pt x="1314819" y="341512"/>
                </a:lnTo>
                <a:lnTo>
                  <a:pt x="1361320" y="361011"/>
                </a:lnTo>
                <a:lnTo>
                  <a:pt x="1407628" y="380987"/>
                </a:lnTo>
                <a:lnTo>
                  <a:pt x="1453738" y="401438"/>
                </a:lnTo>
                <a:lnTo>
                  <a:pt x="1499649" y="422364"/>
                </a:lnTo>
                <a:lnTo>
                  <a:pt x="1545355" y="443762"/>
                </a:lnTo>
                <a:lnTo>
                  <a:pt x="1590853" y="465633"/>
                </a:lnTo>
                <a:lnTo>
                  <a:pt x="1636140" y="487973"/>
                </a:lnTo>
                <a:lnTo>
                  <a:pt x="1681211" y="510783"/>
                </a:lnTo>
                <a:lnTo>
                  <a:pt x="1726063" y="534061"/>
                </a:lnTo>
                <a:lnTo>
                  <a:pt x="1770692" y="557806"/>
                </a:lnTo>
                <a:lnTo>
                  <a:pt x="1815095" y="582016"/>
                </a:lnTo>
                <a:lnTo>
                  <a:pt x="1859267" y="606690"/>
                </a:lnTo>
                <a:lnTo>
                  <a:pt x="1903205" y="631827"/>
                </a:lnTo>
                <a:lnTo>
                  <a:pt x="1946905" y="657425"/>
                </a:lnTo>
                <a:lnTo>
                  <a:pt x="1990364" y="683483"/>
                </a:lnTo>
                <a:lnTo>
                  <a:pt x="2033813" y="710148"/>
                </a:lnTo>
                <a:lnTo>
                  <a:pt x="2076969" y="737253"/>
                </a:lnTo>
                <a:lnTo>
                  <a:pt x="2119829" y="764794"/>
                </a:lnTo>
                <a:lnTo>
                  <a:pt x="2162389" y="792770"/>
                </a:lnTo>
                <a:lnTo>
                  <a:pt x="2204648" y="821178"/>
                </a:lnTo>
                <a:lnTo>
                  <a:pt x="2246601" y="850014"/>
                </a:lnTo>
                <a:lnTo>
                  <a:pt x="2288245" y="879278"/>
                </a:lnTo>
                <a:lnTo>
                  <a:pt x="2329578" y="908966"/>
                </a:lnTo>
                <a:lnTo>
                  <a:pt x="2370595" y="939075"/>
                </a:lnTo>
                <a:lnTo>
                  <a:pt x="2411295" y="969603"/>
                </a:lnTo>
                <a:lnTo>
                  <a:pt x="2451673" y="1000547"/>
                </a:lnTo>
                <a:lnTo>
                  <a:pt x="2491727" y="1031905"/>
                </a:lnTo>
                <a:lnTo>
                  <a:pt x="2531453" y="1063674"/>
                </a:lnTo>
                <a:lnTo>
                  <a:pt x="2570848" y="1095852"/>
                </a:lnTo>
                <a:lnTo>
                  <a:pt x="2609909" y="1128436"/>
                </a:lnTo>
                <a:lnTo>
                  <a:pt x="2648633" y="1161423"/>
                </a:lnTo>
                <a:lnTo>
                  <a:pt x="2687017" y="1194812"/>
                </a:lnTo>
                <a:lnTo>
                  <a:pt x="2725057" y="1228598"/>
                </a:lnTo>
                <a:lnTo>
                  <a:pt x="2762750" y="1262780"/>
                </a:lnTo>
                <a:lnTo>
                  <a:pt x="2800094" y="1297355"/>
                </a:lnTo>
                <a:lnTo>
                  <a:pt x="2837085" y="1332321"/>
                </a:lnTo>
                <a:lnTo>
                  <a:pt x="2862840" y="1358408"/>
                </a:lnTo>
              </a:path>
            </a:pathLst>
          </a:custGeom>
          <a:ln w="73296">
            <a:solidFill>
              <a:srgbClr val="008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73">
            <a:extLst>
              <a:ext uri="{FF2B5EF4-FFF2-40B4-BE49-F238E27FC236}">
                <a16:creationId xmlns:a16="http://schemas.microsoft.com/office/drawing/2014/main" id="{ED001B6A-A0C3-49F5-8736-0A2D778E9C58}"/>
              </a:ext>
            </a:extLst>
          </p:cNvPr>
          <p:cNvSpPr/>
          <p:nvPr/>
        </p:nvSpPr>
        <p:spPr>
          <a:xfrm>
            <a:off x="3914839" y="2195604"/>
            <a:ext cx="196810" cy="170513"/>
          </a:xfrm>
          <a:custGeom>
            <a:avLst/>
            <a:gdLst/>
            <a:ahLst/>
            <a:cxnLst/>
            <a:rect l="l" t="t" r="r" b="b"/>
            <a:pathLst>
              <a:path w="306069" h="307339">
                <a:moveTo>
                  <a:pt x="205648" y="0"/>
                </a:moveTo>
                <a:lnTo>
                  <a:pt x="0" y="203037"/>
                </a:lnTo>
                <a:lnTo>
                  <a:pt x="305865" y="307174"/>
                </a:lnTo>
                <a:lnTo>
                  <a:pt x="205648" y="0"/>
                </a:lnTo>
                <a:close/>
              </a:path>
            </a:pathLst>
          </a:custGeom>
          <a:solidFill>
            <a:srgbClr val="008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74">
            <a:extLst>
              <a:ext uri="{FF2B5EF4-FFF2-40B4-BE49-F238E27FC236}">
                <a16:creationId xmlns:a16="http://schemas.microsoft.com/office/drawing/2014/main" id="{57ABD8AA-8B2C-4001-B5F1-7679CD32FF76}"/>
              </a:ext>
            </a:extLst>
          </p:cNvPr>
          <p:cNvSpPr/>
          <p:nvPr/>
        </p:nvSpPr>
        <p:spPr>
          <a:xfrm>
            <a:off x="3433481" y="1106915"/>
            <a:ext cx="795407" cy="1129473"/>
          </a:xfrm>
          <a:custGeom>
            <a:avLst/>
            <a:gdLst/>
            <a:ahLst/>
            <a:cxnLst/>
            <a:rect l="l" t="t" r="r" b="b"/>
            <a:pathLst>
              <a:path w="1236980" h="2035810">
                <a:moveTo>
                  <a:pt x="0" y="0"/>
                </a:moveTo>
                <a:lnTo>
                  <a:pt x="41015" y="30366"/>
                </a:lnTo>
                <a:lnTo>
                  <a:pt x="81488" y="61378"/>
                </a:lnTo>
                <a:lnTo>
                  <a:pt x="121412" y="93025"/>
                </a:lnTo>
                <a:lnTo>
                  <a:pt x="160781" y="125302"/>
                </a:lnTo>
                <a:lnTo>
                  <a:pt x="199588" y="158199"/>
                </a:lnTo>
                <a:lnTo>
                  <a:pt x="237825" y="191709"/>
                </a:lnTo>
                <a:lnTo>
                  <a:pt x="275487" y="225824"/>
                </a:lnTo>
                <a:lnTo>
                  <a:pt x="312567" y="260537"/>
                </a:lnTo>
                <a:lnTo>
                  <a:pt x="349057" y="295840"/>
                </a:lnTo>
                <a:lnTo>
                  <a:pt x="384952" y="331725"/>
                </a:lnTo>
                <a:lnTo>
                  <a:pt x="420243" y="368183"/>
                </a:lnTo>
                <a:lnTo>
                  <a:pt x="454926" y="405208"/>
                </a:lnTo>
                <a:lnTo>
                  <a:pt x="488993" y="442792"/>
                </a:lnTo>
                <a:lnTo>
                  <a:pt x="522437" y="480926"/>
                </a:lnTo>
                <a:lnTo>
                  <a:pt x="555251" y="519603"/>
                </a:lnTo>
                <a:lnTo>
                  <a:pt x="587429" y="558816"/>
                </a:lnTo>
                <a:lnTo>
                  <a:pt x="618965" y="598556"/>
                </a:lnTo>
                <a:lnTo>
                  <a:pt x="649851" y="638815"/>
                </a:lnTo>
                <a:lnTo>
                  <a:pt x="680080" y="679586"/>
                </a:lnTo>
                <a:lnTo>
                  <a:pt x="709646" y="720862"/>
                </a:lnTo>
                <a:lnTo>
                  <a:pt x="738543" y="762633"/>
                </a:lnTo>
                <a:lnTo>
                  <a:pt x="766763" y="804893"/>
                </a:lnTo>
                <a:lnTo>
                  <a:pt x="794300" y="847634"/>
                </a:lnTo>
                <a:lnTo>
                  <a:pt x="821147" y="890847"/>
                </a:lnTo>
                <a:lnTo>
                  <a:pt x="847298" y="934526"/>
                </a:lnTo>
                <a:lnTo>
                  <a:pt x="872745" y="978661"/>
                </a:lnTo>
                <a:lnTo>
                  <a:pt x="897482" y="1023247"/>
                </a:lnTo>
                <a:lnTo>
                  <a:pt x="921502" y="1068274"/>
                </a:lnTo>
                <a:lnTo>
                  <a:pt x="945235" y="1114605"/>
                </a:lnTo>
                <a:lnTo>
                  <a:pt x="968166" y="1161292"/>
                </a:lnTo>
                <a:lnTo>
                  <a:pt x="990291" y="1208323"/>
                </a:lnTo>
                <a:lnTo>
                  <a:pt x="1011608" y="1255689"/>
                </a:lnTo>
                <a:lnTo>
                  <a:pt x="1032115" y="1303379"/>
                </a:lnTo>
                <a:lnTo>
                  <a:pt x="1051807" y="1351382"/>
                </a:lnTo>
                <a:lnTo>
                  <a:pt x="1070682" y="1399688"/>
                </a:lnTo>
                <a:lnTo>
                  <a:pt x="1088737" y="1448286"/>
                </a:lnTo>
                <a:lnTo>
                  <a:pt x="1105969" y="1497165"/>
                </a:lnTo>
                <a:lnTo>
                  <a:pt x="1122375" y="1546316"/>
                </a:lnTo>
                <a:lnTo>
                  <a:pt x="1137952" y="1595727"/>
                </a:lnTo>
                <a:lnTo>
                  <a:pt x="1152697" y="1645387"/>
                </a:lnTo>
                <a:lnTo>
                  <a:pt x="1166607" y="1695287"/>
                </a:lnTo>
                <a:lnTo>
                  <a:pt x="1179679" y="1745416"/>
                </a:lnTo>
                <a:lnTo>
                  <a:pt x="1191910" y="1795763"/>
                </a:lnTo>
                <a:lnTo>
                  <a:pt x="1203297" y="1846317"/>
                </a:lnTo>
                <a:lnTo>
                  <a:pt x="1213837" y="1897068"/>
                </a:lnTo>
                <a:lnTo>
                  <a:pt x="1223528" y="1948006"/>
                </a:lnTo>
                <a:lnTo>
                  <a:pt x="1232365" y="1999120"/>
                </a:lnTo>
                <a:lnTo>
                  <a:pt x="1236609" y="2035536"/>
                </a:lnTo>
              </a:path>
            </a:pathLst>
          </a:custGeom>
          <a:ln w="73296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75">
            <a:extLst>
              <a:ext uri="{FF2B5EF4-FFF2-40B4-BE49-F238E27FC236}">
                <a16:creationId xmlns:a16="http://schemas.microsoft.com/office/drawing/2014/main" id="{C729CDE1-07F2-4FAC-B424-0AC84982293C}"/>
              </a:ext>
            </a:extLst>
          </p:cNvPr>
          <p:cNvSpPr/>
          <p:nvPr/>
        </p:nvSpPr>
        <p:spPr>
          <a:xfrm>
            <a:off x="4133635" y="2206761"/>
            <a:ext cx="184969" cy="168752"/>
          </a:xfrm>
          <a:custGeom>
            <a:avLst/>
            <a:gdLst/>
            <a:ahLst/>
            <a:cxnLst/>
            <a:rect l="l" t="t" r="r" b="b"/>
            <a:pathLst>
              <a:path w="287655" h="304164">
                <a:moveTo>
                  <a:pt x="287048" y="0"/>
                </a:moveTo>
                <a:lnTo>
                  <a:pt x="0" y="33453"/>
                </a:lnTo>
                <a:lnTo>
                  <a:pt x="176978" y="303780"/>
                </a:lnTo>
                <a:lnTo>
                  <a:pt x="287048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76">
            <a:extLst>
              <a:ext uri="{FF2B5EF4-FFF2-40B4-BE49-F238E27FC236}">
                <a16:creationId xmlns:a16="http://schemas.microsoft.com/office/drawing/2014/main" id="{636F78A0-6CBA-4296-9C12-038FE083CB2E}"/>
              </a:ext>
            </a:extLst>
          </p:cNvPr>
          <p:cNvSpPr/>
          <p:nvPr/>
        </p:nvSpPr>
        <p:spPr>
          <a:xfrm>
            <a:off x="4272826" y="1056708"/>
            <a:ext cx="116371" cy="1181614"/>
          </a:xfrm>
          <a:custGeom>
            <a:avLst/>
            <a:gdLst/>
            <a:ahLst/>
            <a:cxnLst/>
            <a:rect l="l" t="t" r="r" b="b"/>
            <a:pathLst>
              <a:path w="180975" h="2129790">
                <a:moveTo>
                  <a:pt x="53783" y="0"/>
                </a:moveTo>
                <a:lnTo>
                  <a:pt x="46712" y="51159"/>
                </a:lnTo>
                <a:lnTo>
                  <a:pt x="40138" y="102372"/>
                </a:lnTo>
                <a:lnTo>
                  <a:pt x="34062" y="153635"/>
                </a:lnTo>
                <a:lnTo>
                  <a:pt x="28483" y="204946"/>
                </a:lnTo>
                <a:lnTo>
                  <a:pt x="23403" y="256299"/>
                </a:lnTo>
                <a:lnTo>
                  <a:pt x="18820" y="307692"/>
                </a:lnTo>
                <a:lnTo>
                  <a:pt x="14735" y="359121"/>
                </a:lnTo>
                <a:lnTo>
                  <a:pt x="11148" y="410583"/>
                </a:lnTo>
                <a:lnTo>
                  <a:pt x="8060" y="462073"/>
                </a:lnTo>
                <a:lnTo>
                  <a:pt x="5470" y="513588"/>
                </a:lnTo>
                <a:lnTo>
                  <a:pt x="3378" y="565124"/>
                </a:lnTo>
                <a:lnTo>
                  <a:pt x="1785" y="616679"/>
                </a:lnTo>
                <a:lnTo>
                  <a:pt x="691" y="668247"/>
                </a:lnTo>
                <a:lnTo>
                  <a:pt x="96" y="719826"/>
                </a:lnTo>
                <a:lnTo>
                  <a:pt x="0" y="771412"/>
                </a:lnTo>
                <a:lnTo>
                  <a:pt x="402" y="823002"/>
                </a:lnTo>
                <a:lnTo>
                  <a:pt x="1305" y="874591"/>
                </a:lnTo>
                <a:lnTo>
                  <a:pt x="2706" y="926176"/>
                </a:lnTo>
                <a:lnTo>
                  <a:pt x="4608" y="977754"/>
                </a:lnTo>
                <a:lnTo>
                  <a:pt x="7009" y="1029320"/>
                </a:lnTo>
                <a:lnTo>
                  <a:pt x="9909" y="1080872"/>
                </a:lnTo>
                <a:lnTo>
                  <a:pt x="13310" y="1132406"/>
                </a:lnTo>
                <a:lnTo>
                  <a:pt x="17191" y="1183672"/>
                </a:lnTo>
                <a:lnTo>
                  <a:pt x="21565" y="1234885"/>
                </a:lnTo>
                <a:lnTo>
                  <a:pt x="26430" y="1286042"/>
                </a:lnTo>
                <a:lnTo>
                  <a:pt x="31787" y="1337138"/>
                </a:lnTo>
                <a:lnTo>
                  <a:pt x="37635" y="1388170"/>
                </a:lnTo>
                <a:lnTo>
                  <a:pt x="43973" y="1439135"/>
                </a:lnTo>
                <a:lnTo>
                  <a:pt x="50800" y="1490029"/>
                </a:lnTo>
                <a:lnTo>
                  <a:pt x="58116" y="1540849"/>
                </a:lnTo>
                <a:lnTo>
                  <a:pt x="65920" y="1591591"/>
                </a:lnTo>
                <a:lnTo>
                  <a:pt x="74211" y="1642252"/>
                </a:lnTo>
                <a:lnTo>
                  <a:pt x="82989" y="1692828"/>
                </a:lnTo>
                <a:lnTo>
                  <a:pt x="92253" y="1743316"/>
                </a:lnTo>
                <a:lnTo>
                  <a:pt x="102002" y="1793711"/>
                </a:lnTo>
                <a:lnTo>
                  <a:pt x="112236" y="1844012"/>
                </a:lnTo>
                <a:lnTo>
                  <a:pt x="122954" y="1894213"/>
                </a:lnTo>
                <a:lnTo>
                  <a:pt x="134155" y="1944313"/>
                </a:lnTo>
                <a:lnTo>
                  <a:pt x="145839" y="1994306"/>
                </a:lnTo>
                <a:lnTo>
                  <a:pt x="158004" y="2044190"/>
                </a:lnTo>
                <a:lnTo>
                  <a:pt x="170651" y="2093961"/>
                </a:lnTo>
                <a:lnTo>
                  <a:pt x="180822" y="2129228"/>
                </a:lnTo>
              </a:path>
            </a:pathLst>
          </a:custGeom>
          <a:ln w="73296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7">
            <a:extLst>
              <a:ext uri="{FF2B5EF4-FFF2-40B4-BE49-F238E27FC236}">
                <a16:creationId xmlns:a16="http://schemas.microsoft.com/office/drawing/2014/main" id="{60951A90-CA1A-49A4-8C99-2A77C34D9BED}"/>
              </a:ext>
            </a:extLst>
          </p:cNvPr>
          <p:cNvSpPr/>
          <p:nvPr/>
        </p:nvSpPr>
        <p:spPr>
          <a:xfrm>
            <a:off x="4293288" y="2196261"/>
            <a:ext cx="178844" cy="176502"/>
          </a:xfrm>
          <a:custGeom>
            <a:avLst/>
            <a:gdLst/>
            <a:ahLst/>
            <a:cxnLst/>
            <a:rect l="l" t="t" r="r" b="b"/>
            <a:pathLst>
              <a:path w="278130" h="318135">
                <a:moveTo>
                  <a:pt x="277687" y="0"/>
                </a:moveTo>
                <a:lnTo>
                  <a:pt x="0" y="80074"/>
                </a:lnTo>
                <a:lnTo>
                  <a:pt x="218914" y="317718"/>
                </a:lnTo>
                <a:lnTo>
                  <a:pt x="277687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78">
            <a:extLst>
              <a:ext uri="{FF2B5EF4-FFF2-40B4-BE49-F238E27FC236}">
                <a16:creationId xmlns:a16="http://schemas.microsoft.com/office/drawing/2014/main" id="{77E8FCA4-41F1-4167-80E0-B846CAB8DEDB}"/>
              </a:ext>
            </a:extLst>
          </p:cNvPr>
          <p:cNvSpPr/>
          <p:nvPr/>
        </p:nvSpPr>
        <p:spPr>
          <a:xfrm>
            <a:off x="4545611" y="1084303"/>
            <a:ext cx="783974" cy="1140395"/>
          </a:xfrm>
          <a:custGeom>
            <a:avLst/>
            <a:gdLst/>
            <a:ahLst/>
            <a:cxnLst/>
            <a:rect l="l" t="t" r="r" b="b"/>
            <a:pathLst>
              <a:path w="1219200" h="2055495">
                <a:moveTo>
                  <a:pt x="1218738" y="0"/>
                </a:moveTo>
                <a:lnTo>
                  <a:pt x="1174917" y="26179"/>
                </a:lnTo>
                <a:lnTo>
                  <a:pt x="1131713" y="53218"/>
                </a:lnTo>
                <a:lnTo>
                  <a:pt x="1089137" y="81105"/>
                </a:lnTo>
                <a:lnTo>
                  <a:pt x="1047199" y="109829"/>
                </a:lnTo>
                <a:lnTo>
                  <a:pt x="1005911" y="139377"/>
                </a:lnTo>
                <a:lnTo>
                  <a:pt x="965284" y="169737"/>
                </a:lnTo>
                <a:lnTo>
                  <a:pt x="925327" y="200898"/>
                </a:lnTo>
                <a:lnTo>
                  <a:pt x="886052" y="232847"/>
                </a:lnTo>
                <a:lnTo>
                  <a:pt x="847469" y="265573"/>
                </a:lnTo>
                <a:lnTo>
                  <a:pt x="809590" y="299063"/>
                </a:lnTo>
                <a:lnTo>
                  <a:pt x="772425" y="333305"/>
                </a:lnTo>
                <a:lnTo>
                  <a:pt x="735984" y="368289"/>
                </a:lnTo>
                <a:lnTo>
                  <a:pt x="700279" y="404001"/>
                </a:lnTo>
                <a:lnTo>
                  <a:pt x="665321" y="440430"/>
                </a:lnTo>
                <a:lnTo>
                  <a:pt x="631120" y="477563"/>
                </a:lnTo>
                <a:lnTo>
                  <a:pt x="597687" y="515390"/>
                </a:lnTo>
                <a:lnTo>
                  <a:pt x="565032" y="553898"/>
                </a:lnTo>
                <a:lnTo>
                  <a:pt x="533167" y="593074"/>
                </a:lnTo>
                <a:lnTo>
                  <a:pt x="502102" y="632908"/>
                </a:lnTo>
                <a:lnTo>
                  <a:pt x="471848" y="673386"/>
                </a:lnTo>
                <a:lnTo>
                  <a:pt x="442416" y="714498"/>
                </a:lnTo>
                <a:lnTo>
                  <a:pt x="413817" y="756231"/>
                </a:lnTo>
                <a:lnTo>
                  <a:pt x="386061" y="798574"/>
                </a:lnTo>
                <a:lnTo>
                  <a:pt x="359159" y="841514"/>
                </a:lnTo>
                <a:lnTo>
                  <a:pt x="333123" y="885039"/>
                </a:lnTo>
                <a:lnTo>
                  <a:pt x="307961" y="929138"/>
                </a:lnTo>
                <a:lnTo>
                  <a:pt x="283687" y="973798"/>
                </a:lnTo>
                <a:lnTo>
                  <a:pt x="260309" y="1019007"/>
                </a:lnTo>
                <a:lnTo>
                  <a:pt x="237840" y="1064755"/>
                </a:lnTo>
                <a:lnTo>
                  <a:pt x="216289" y="1111028"/>
                </a:lnTo>
                <a:lnTo>
                  <a:pt x="196247" y="1156471"/>
                </a:lnTo>
                <a:lnTo>
                  <a:pt x="177153" y="1202258"/>
                </a:lnTo>
                <a:lnTo>
                  <a:pt x="159008" y="1248371"/>
                </a:lnTo>
                <a:lnTo>
                  <a:pt x="141815" y="1294797"/>
                </a:lnTo>
                <a:lnTo>
                  <a:pt x="125578" y="1341521"/>
                </a:lnTo>
                <a:lnTo>
                  <a:pt x="110298" y="1388529"/>
                </a:lnTo>
                <a:lnTo>
                  <a:pt x="95978" y="1435804"/>
                </a:lnTo>
                <a:lnTo>
                  <a:pt x="82621" y="1483332"/>
                </a:lnTo>
                <a:lnTo>
                  <a:pt x="70230" y="1531099"/>
                </a:lnTo>
                <a:lnTo>
                  <a:pt x="58807" y="1579089"/>
                </a:lnTo>
                <a:lnTo>
                  <a:pt x="48355" y="1627288"/>
                </a:lnTo>
                <a:lnTo>
                  <a:pt x="38876" y="1675681"/>
                </a:lnTo>
                <a:lnTo>
                  <a:pt x="30373" y="1724253"/>
                </a:lnTo>
                <a:lnTo>
                  <a:pt x="22849" y="1772988"/>
                </a:lnTo>
                <a:lnTo>
                  <a:pt x="16306" y="1821873"/>
                </a:lnTo>
                <a:lnTo>
                  <a:pt x="10747" y="1870892"/>
                </a:lnTo>
                <a:lnTo>
                  <a:pt x="6174" y="1920031"/>
                </a:lnTo>
                <a:lnTo>
                  <a:pt x="2591" y="1969275"/>
                </a:lnTo>
                <a:lnTo>
                  <a:pt x="0" y="2018608"/>
                </a:lnTo>
                <a:lnTo>
                  <a:pt x="608" y="2055252"/>
                </a:lnTo>
              </a:path>
            </a:pathLst>
          </a:custGeom>
          <a:ln w="73296">
            <a:solidFill>
              <a:srgbClr val="535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9">
            <a:extLst>
              <a:ext uri="{FF2B5EF4-FFF2-40B4-BE49-F238E27FC236}">
                <a16:creationId xmlns:a16="http://schemas.microsoft.com/office/drawing/2014/main" id="{E60AB365-9A22-4870-BB75-751D43B6D8C5}"/>
              </a:ext>
            </a:extLst>
          </p:cNvPr>
          <p:cNvSpPr/>
          <p:nvPr/>
        </p:nvSpPr>
        <p:spPr>
          <a:xfrm>
            <a:off x="4452713" y="2202903"/>
            <a:ext cx="186194" cy="161706"/>
          </a:xfrm>
          <a:custGeom>
            <a:avLst/>
            <a:gdLst/>
            <a:ahLst/>
            <a:cxnLst/>
            <a:rect l="l" t="t" r="r" b="b"/>
            <a:pathLst>
              <a:path w="289559" h="291464">
                <a:moveTo>
                  <a:pt x="288954" y="0"/>
                </a:moveTo>
                <a:lnTo>
                  <a:pt x="0" y="4798"/>
                </a:lnTo>
                <a:lnTo>
                  <a:pt x="149272" y="291355"/>
                </a:lnTo>
                <a:lnTo>
                  <a:pt x="288954" y="0"/>
                </a:lnTo>
                <a:close/>
              </a:path>
            </a:pathLst>
          </a:custGeom>
          <a:solidFill>
            <a:srgbClr val="535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0">
            <a:extLst>
              <a:ext uri="{FF2B5EF4-FFF2-40B4-BE49-F238E27FC236}">
                <a16:creationId xmlns:a16="http://schemas.microsoft.com/office/drawing/2014/main" id="{6415B083-9453-4EBA-9CDA-4927D282DE3F}"/>
              </a:ext>
            </a:extLst>
          </p:cNvPr>
          <p:cNvSpPr/>
          <p:nvPr/>
        </p:nvSpPr>
        <p:spPr>
          <a:xfrm>
            <a:off x="4823970" y="1354650"/>
            <a:ext cx="848896" cy="941345"/>
          </a:xfrm>
          <a:custGeom>
            <a:avLst/>
            <a:gdLst/>
            <a:ahLst/>
            <a:cxnLst/>
            <a:rect l="l" t="t" r="r" b="b"/>
            <a:pathLst>
              <a:path w="1320165" h="1696720">
                <a:moveTo>
                  <a:pt x="1319676" y="0"/>
                </a:moveTo>
                <a:lnTo>
                  <a:pt x="1296792" y="44940"/>
                </a:lnTo>
                <a:lnTo>
                  <a:pt x="1273507" y="89662"/>
                </a:lnTo>
                <a:lnTo>
                  <a:pt x="1249821" y="134165"/>
                </a:lnTo>
                <a:lnTo>
                  <a:pt x="1225737" y="178445"/>
                </a:lnTo>
                <a:lnTo>
                  <a:pt x="1201256" y="222500"/>
                </a:lnTo>
                <a:lnTo>
                  <a:pt x="1176380" y="266327"/>
                </a:lnTo>
                <a:lnTo>
                  <a:pt x="1151110" y="309923"/>
                </a:lnTo>
                <a:lnTo>
                  <a:pt x="1125448" y="353287"/>
                </a:lnTo>
                <a:lnTo>
                  <a:pt x="1099396" y="396414"/>
                </a:lnTo>
                <a:lnTo>
                  <a:pt x="1072955" y="439303"/>
                </a:lnTo>
                <a:lnTo>
                  <a:pt x="1046127" y="481951"/>
                </a:lnTo>
                <a:lnTo>
                  <a:pt x="1018913" y="524355"/>
                </a:lnTo>
                <a:lnTo>
                  <a:pt x="991316" y="566513"/>
                </a:lnTo>
                <a:lnTo>
                  <a:pt x="963336" y="608422"/>
                </a:lnTo>
                <a:lnTo>
                  <a:pt x="934977" y="650080"/>
                </a:lnTo>
                <a:lnTo>
                  <a:pt x="906238" y="691483"/>
                </a:lnTo>
                <a:lnTo>
                  <a:pt x="877122" y="732629"/>
                </a:lnTo>
                <a:lnTo>
                  <a:pt x="847630" y="773516"/>
                </a:lnTo>
                <a:lnTo>
                  <a:pt x="817765" y="814141"/>
                </a:lnTo>
                <a:lnTo>
                  <a:pt x="787527" y="854501"/>
                </a:lnTo>
                <a:lnTo>
                  <a:pt x="756631" y="894967"/>
                </a:lnTo>
                <a:lnTo>
                  <a:pt x="725376" y="935137"/>
                </a:lnTo>
                <a:lnTo>
                  <a:pt x="693763" y="975011"/>
                </a:lnTo>
                <a:lnTo>
                  <a:pt x="661795" y="1014586"/>
                </a:lnTo>
                <a:lnTo>
                  <a:pt x="629473" y="1053860"/>
                </a:lnTo>
                <a:lnTo>
                  <a:pt x="596800" y="1092829"/>
                </a:lnTo>
                <a:lnTo>
                  <a:pt x="563779" y="1131493"/>
                </a:lnTo>
                <a:lnTo>
                  <a:pt x="530411" y="1169849"/>
                </a:lnTo>
                <a:lnTo>
                  <a:pt x="496699" y="1207894"/>
                </a:lnTo>
                <a:lnTo>
                  <a:pt x="462645" y="1245626"/>
                </a:lnTo>
                <a:lnTo>
                  <a:pt x="428251" y="1283043"/>
                </a:lnTo>
                <a:lnTo>
                  <a:pt x="393519" y="1320143"/>
                </a:lnTo>
                <a:lnTo>
                  <a:pt x="358452" y="1356924"/>
                </a:lnTo>
                <a:lnTo>
                  <a:pt x="323051" y="1393382"/>
                </a:lnTo>
                <a:lnTo>
                  <a:pt x="287320" y="1429517"/>
                </a:lnTo>
                <a:lnTo>
                  <a:pt x="251260" y="1465325"/>
                </a:lnTo>
                <a:lnTo>
                  <a:pt x="214873" y="1500804"/>
                </a:lnTo>
                <a:lnTo>
                  <a:pt x="178162" y="1535952"/>
                </a:lnTo>
                <a:lnTo>
                  <a:pt x="141128" y="1570768"/>
                </a:lnTo>
                <a:lnTo>
                  <a:pt x="103775" y="1605248"/>
                </a:lnTo>
                <a:lnTo>
                  <a:pt x="66104" y="1639390"/>
                </a:lnTo>
                <a:lnTo>
                  <a:pt x="28118" y="1673192"/>
                </a:lnTo>
                <a:lnTo>
                  <a:pt x="0" y="1696716"/>
                </a:lnTo>
              </a:path>
            </a:pathLst>
          </a:custGeom>
          <a:ln w="73296">
            <a:solidFill>
              <a:srgbClr val="C825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81">
            <a:extLst>
              <a:ext uri="{FF2B5EF4-FFF2-40B4-BE49-F238E27FC236}">
                <a16:creationId xmlns:a16="http://schemas.microsoft.com/office/drawing/2014/main" id="{6E5D66CC-86D6-4C28-A216-72D0FA137A27}"/>
              </a:ext>
            </a:extLst>
          </p:cNvPr>
          <p:cNvSpPr/>
          <p:nvPr/>
        </p:nvSpPr>
        <p:spPr>
          <a:xfrm>
            <a:off x="4699518" y="2221460"/>
            <a:ext cx="202527" cy="164524"/>
          </a:xfrm>
          <a:custGeom>
            <a:avLst/>
            <a:gdLst/>
            <a:ahLst/>
            <a:cxnLst/>
            <a:rect l="l" t="t" r="r" b="b"/>
            <a:pathLst>
              <a:path w="314959" h="296545">
                <a:moveTo>
                  <a:pt x="128928" y="0"/>
                </a:moveTo>
                <a:lnTo>
                  <a:pt x="0" y="296270"/>
                </a:lnTo>
                <a:lnTo>
                  <a:pt x="314367" y="221651"/>
                </a:lnTo>
                <a:lnTo>
                  <a:pt x="128928" y="0"/>
                </a:lnTo>
                <a:close/>
              </a:path>
            </a:pathLst>
          </a:custGeom>
          <a:solidFill>
            <a:srgbClr val="C82506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0071911-A4DD-4728-80A3-D1E44128F147}"/>
              </a:ext>
            </a:extLst>
          </p:cNvPr>
          <p:cNvCxnSpPr/>
          <p:nvPr/>
        </p:nvCxnSpPr>
        <p:spPr>
          <a:xfrm flipV="1">
            <a:off x="2310063" y="2492863"/>
            <a:ext cx="1723579" cy="680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30FD83-5EC1-44A7-88EF-BE9D4EB642CD}"/>
              </a:ext>
            </a:extLst>
          </p:cNvPr>
          <p:cNvSpPr txBox="1"/>
          <p:nvPr/>
        </p:nvSpPr>
        <p:spPr>
          <a:xfrm>
            <a:off x="462567" y="3173442"/>
            <a:ext cx="2804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Congestion on the link to the </a:t>
            </a:r>
            <a:br>
              <a:rPr lang="en-US" sz="2000" dirty="0"/>
            </a:br>
            <a:r>
              <a:rPr lang="en-US" sz="2000" dirty="0"/>
              <a:t>aggregator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650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URWBookmanL-Ligh"/>
              </a:rPr>
              <a:t>Incast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20675-9254-42C5-BB14-04B7A8339338}"/>
              </a:ext>
            </a:extLst>
          </p:cNvPr>
          <p:cNvSpPr txBox="1"/>
          <p:nvPr/>
        </p:nvSpPr>
        <p:spPr>
          <a:xfrm>
            <a:off x="413886" y="1010653"/>
            <a:ext cx="80585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a normal TCP congestion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 flow sizes are very small: as small as 2 packets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Workers can either lose both packets or the last packet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way for a worker to know that response packet(s) were lost </a:t>
            </a:r>
            <a:r>
              <a:rPr lang="en-US" sz="2800" dirty="0">
                <a:sym typeface="Wingdings" panose="05000000000000000000" pitchFamily="2" charset="2"/>
              </a:rPr>
              <a:t> rely TCP retransmission timeout (RTO)  worker misses the deadline!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918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XCP fairness controller </a:t>
            </a:r>
            <a:r>
              <a:rPr lang="en-US" sz="3600" b="1" dirty="0"/>
              <a:t>(</a:t>
            </a:r>
            <a:r>
              <a:rPr lang="en-US" sz="3600" b="1" dirty="0">
                <a:solidFill>
                  <a:srgbClr val="FF0000"/>
                </a:solidFill>
              </a:rPr>
              <a:t>AIMD</a:t>
            </a:r>
            <a:r>
              <a:rPr lang="en-US" sz="3600" b="1" dirty="0"/>
              <a:t>)</a:t>
            </a:r>
            <a:endParaRPr lang="en-SG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9953" y="1308847"/>
            <a:ext cx="7952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Say XCP wants the </a:t>
            </a:r>
            <a:r>
              <a:rPr lang="en-US" sz="2400" b="1" dirty="0"/>
              <a:t>∆</a:t>
            </a:r>
            <a:r>
              <a:rPr lang="en-US" sz="2400" i="1" dirty="0">
                <a:latin typeface="Bookman Old Style" panose="02050604050505020204" pitchFamily="18" charset="0"/>
              </a:rPr>
              <a:t>cwnd</a:t>
            </a:r>
            <a:r>
              <a:rPr lang="en-SG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to take effect over some time period </a:t>
            </a:r>
            <a:r>
              <a:rPr lang="en-US" sz="2400" i="1" dirty="0"/>
              <a:t>t. </a:t>
            </a:r>
            <a:r>
              <a:rPr lang="en-US" sz="2400" dirty="0"/>
              <a:t>It would then have the distribute </a:t>
            </a:r>
            <a:r>
              <a:rPr lang="en-US" sz="2400" b="1" dirty="0"/>
              <a:t>∆</a:t>
            </a:r>
            <a:r>
              <a:rPr lang="en-US" sz="2400" i="1" dirty="0">
                <a:latin typeface="Bookman Old Style" panose="02050604050505020204" pitchFamily="18" charset="0"/>
              </a:rPr>
              <a:t>cwnd</a:t>
            </a:r>
            <a:r>
              <a:rPr lang="en-SG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over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/>
              <a:t>packets, where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sz="2400" i="1" dirty="0"/>
              <a:t> </a:t>
            </a:r>
            <a:r>
              <a:rPr lang="en-US" sz="2400" dirty="0"/>
              <a:t> is the total number of packets a sender sends during the time period </a:t>
            </a:r>
            <a:r>
              <a:rPr lang="en-US" sz="2400" i="1" dirty="0"/>
              <a:t>t.</a:t>
            </a:r>
            <a:endParaRPr lang="en-SG" sz="2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061391" y="2985247"/>
            <a:ext cx="7685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K</a:t>
            </a:r>
            <a:r>
              <a:rPr lang="en-US" sz="2000" dirty="0"/>
              <a:t> = (rate in packets per second) x </a:t>
            </a:r>
            <a:r>
              <a:rPr lang="en-US" sz="2000" i="1" dirty="0"/>
              <a:t>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i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r>
              <a:rPr lang="en-US" sz="2000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SG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DC382-E0C7-408C-816A-3890064D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588143"/>
            <a:ext cx="2571750" cy="971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61557-5040-4882-8F8C-3A5402464C0D}"/>
              </a:ext>
            </a:extLst>
          </p:cNvPr>
          <p:cNvCxnSpPr>
            <a:cxnSpLocks/>
          </p:cNvCxnSpPr>
          <p:nvPr/>
        </p:nvCxnSpPr>
        <p:spPr>
          <a:xfrm>
            <a:off x="3638550" y="3325033"/>
            <a:ext cx="504825" cy="4758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644FC8-F99F-40CB-9919-1EDEE4C67B8C}"/>
              </a:ext>
            </a:extLst>
          </p:cNvPr>
          <p:cNvCxnSpPr>
            <a:cxnSpLocks/>
          </p:cNvCxnSpPr>
          <p:nvPr/>
        </p:nvCxnSpPr>
        <p:spPr>
          <a:xfrm flipV="1">
            <a:off x="3157537" y="4438650"/>
            <a:ext cx="204788" cy="2557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9445F3-A468-4502-AE32-08213C042BE1}"/>
              </a:ext>
            </a:extLst>
          </p:cNvPr>
          <p:cNvSpPr txBox="1"/>
          <p:nvPr/>
        </p:nvSpPr>
        <p:spPr>
          <a:xfrm>
            <a:off x="1462969" y="4639369"/>
            <a:ext cx="2969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packets/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cwnd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8DA20-B76A-4A48-B370-07D64F98911B}"/>
              </a:ext>
            </a:extLst>
          </p:cNvPr>
          <p:cNvCxnSpPr>
            <a:cxnSpLocks/>
          </p:cNvCxnSpPr>
          <p:nvPr/>
        </p:nvCxnSpPr>
        <p:spPr>
          <a:xfrm flipH="1" flipV="1">
            <a:off x="5191126" y="3208512"/>
            <a:ext cx="695324" cy="1898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69CB61-2D89-436D-B16B-B11AFF0AD24D}"/>
              </a:ext>
            </a:extLst>
          </p:cNvPr>
          <p:cNvSpPr txBox="1"/>
          <p:nvPr/>
        </p:nvSpPr>
        <p:spPr>
          <a:xfrm>
            <a:off x="5756996" y="3085890"/>
            <a:ext cx="19270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same for every flow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URWBookmanL-Ligh"/>
              </a:rPr>
              <a:t>Mitigating Incast</a:t>
            </a:r>
            <a:endParaRPr lang="en-SG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20675-9254-42C5-BB14-04B7A8339338}"/>
              </a:ext>
            </a:extLst>
          </p:cNvPr>
          <p:cNvSpPr txBox="1"/>
          <p:nvPr/>
        </p:nvSpPr>
        <p:spPr>
          <a:xfrm>
            <a:off x="542714" y="1417588"/>
            <a:ext cx="8058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If </a:t>
            </a:r>
            <a:r>
              <a:rPr lang="en-US" sz="4800" dirty="0" err="1"/>
              <a:t>Incast</a:t>
            </a:r>
            <a:r>
              <a:rPr lang="en-US" sz="4800" dirty="0"/>
              <a:t> is the </a:t>
            </a:r>
            <a:r>
              <a:rPr lang="en-US" sz="4800" u="sng" dirty="0"/>
              <a:t>only</a:t>
            </a:r>
            <a:r>
              <a:rPr lang="en-US" sz="4800" dirty="0"/>
              <a:t> problem we need to solve, what is the most obvious solution?</a:t>
            </a:r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3792899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000125"/>
            <a:ext cx="8470350" cy="2062500"/>
          </a:xfrm>
        </p:spPr>
        <p:txBody>
          <a:bodyPr>
            <a:normAutofit/>
          </a:bodyPr>
          <a:lstStyle/>
          <a:p>
            <a:r>
              <a:rPr lang="en-US" sz="7200" dirty="0"/>
              <a:t>Deep Buffers!</a:t>
            </a:r>
            <a:endParaRPr lang="en-SG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5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981750"/>
          </a:xfrm>
        </p:spPr>
        <p:txBody>
          <a:bodyPr>
            <a:noAutofit/>
          </a:bodyPr>
          <a:lstStyle/>
          <a:p>
            <a:r>
              <a:rPr lang="en-US" sz="6600" dirty="0"/>
              <a:t>Incast is not the </a:t>
            </a:r>
            <a:br>
              <a:rPr lang="en-US" sz="6600" dirty="0"/>
            </a:br>
            <a:r>
              <a:rPr lang="en-US" sz="6600" dirty="0"/>
              <a:t>only problem!</a:t>
            </a:r>
            <a:endParaRPr lang="en-SG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35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URWBookmanL-Ligh"/>
              </a:rPr>
              <a:t>Datacenter workloads are mixed</a:t>
            </a:r>
            <a:endParaRPr lang="en-SG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26C98F-8AE5-47DC-88FC-702BF1D89DF9}"/>
              </a:ext>
            </a:extLst>
          </p:cNvPr>
          <p:cNvSpPr txBox="1">
            <a:spLocks/>
          </p:cNvSpPr>
          <p:nvPr/>
        </p:nvSpPr>
        <p:spPr>
          <a:xfrm>
            <a:off x="535807" y="898358"/>
            <a:ext cx="7828547" cy="41584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Partition/Aggregate (query)</a:t>
            </a:r>
          </a:p>
          <a:p>
            <a:pPr lvl="1">
              <a:spcBef>
                <a:spcPct val="25000"/>
              </a:spcBef>
            </a:pPr>
            <a:r>
              <a:rPr lang="en-U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  <a:sym typeface="Wingdings" panose="05000000000000000000" pitchFamily="2" charset="2"/>
              </a:rPr>
              <a:t> Need high burst tolerance</a:t>
            </a:r>
            <a:endParaRPr lang="en-US" sz="280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  <a:p>
            <a:pPr marL="457200" indent="-457200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Short messages [50KB-1MB] (coordination, control)</a:t>
            </a:r>
          </a:p>
          <a:p>
            <a:pPr lvl="1">
              <a:spcBef>
                <a:spcPct val="25000"/>
              </a:spcBef>
            </a:pPr>
            <a:r>
              <a:rPr lang="en-US" sz="2800" dirty="0">
                <a:solidFill>
                  <a:schemeClr val="accent1"/>
                </a:solidFill>
                <a:ea typeface="ＭＳ Ｐゴシック" charset="-128"/>
                <a:sym typeface="Wingdings" panose="05000000000000000000" pitchFamily="2" charset="2"/>
              </a:rPr>
              <a:t> Need low-latency</a:t>
            </a:r>
            <a:endParaRPr lang="en-US" sz="2800" dirty="0">
              <a:solidFill>
                <a:schemeClr val="accent1"/>
              </a:solidFill>
              <a:ea typeface="ＭＳ Ｐゴシック" charset="-128"/>
            </a:endParaRPr>
          </a:p>
          <a:p>
            <a:pPr marL="457200" indent="-457200"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Large flows [1MB-50MB] (data updates, batch processing)</a:t>
            </a:r>
          </a:p>
          <a:p>
            <a:pPr lvl="1">
              <a:spcBef>
                <a:spcPct val="25000"/>
              </a:spcBef>
            </a:pPr>
            <a:r>
              <a:rPr lang="en-US" sz="2800" dirty="0">
                <a:solidFill>
                  <a:schemeClr val="accent1"/>
                </a:solidFill>
                <a:ea typeface="ＭＳ Ｐゴシック" charset="-128"/>
                <a:sym typeface="Wingdings" panose="05000000000000000000" pitchFamily="2" charset="2"/>
              </a:rPr>
              <a:t> Need high-throughput</a:t>
            </a:r>
            <a:endParaRPr lang="en-US" sz="2800" dirty="0">
              <a:solidFill>
                <a:schemeClr val="accent1"/>
              </a:solidFill>
              <a:ea typeface="ＭＳ Ｐゴシック" charset="-12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48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98175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Other problem:</a:t>
            </a:r>
            <a:r>
              <a:rPr lang="en-US" sz="4800" dirty="0"/>
              <a:t> large flows cause queue build-up that increase delays for latency-sensitive flows</a:t>
            </a:r>
            <a:endParaRPr lang="en-S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2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5400000" flipH="1" flipV="1">
            <a:off x="2657475" y="2943225"/>
            <a:ext cx="360045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71450"/>
            <a:ext cx="61722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Conflicting Requirements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68FF-8BB4-3349-8005-AE9F629C616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14451" y="1551801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spcBef>
                <a:spcPct val="20000"/>
              </a:spcBef>
              <a:defRPr/>
            </a:pPr>
            <a:r>
              <a:rPr lang="en-US" sz="1800" b="1" dirty="0">
                <a:cs typeface="Times New Roman"/>
              </a:rPr>
              <a:t>High Burst Tolerance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4451" y="1257300"/>
            <a:ext cx="24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spcBef>
                <a:spcPct val="20000"/>
              </a:spcBef>
              <a:defRPr/>
            </a:pPr>
            <a:r>
              <a:rPr lang="en-US" sz="1800" b="1" dirty="0">
                <a:cs typeface="Times New Roman"/>
              </a:rPr>
              <a:t>High Throughput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399" y="1543050"/>
            <a:ext cx="179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spcBef>
                <a:spcPct val="20000"/>
              </a:spcBef>
              <a:defRPr/>
            </a:pPr>
            <a:r>
              <a:rPr lang="en-US" sz="1800" b="1" dirty="0">
                <a:cs typeface="Times New Roman"/>
              </a:rPr>
              <a:t>Low Latency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2785" y="3196504"/>
            <a:ext cx="1039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3051" y="2073044"/>
            <a:ext cx="2514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Deep Buffers (for throughput):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Queuing Delays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Increase Latency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29249" y="2073044"/>
            <a:ext cx="2868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Shallow Buffers: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Bad for Bursts tolerance &amp; Throughput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43050" y="3230465"/>
            <a:ext cx="268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Reduced </a:t>
            </a:r>
            <a:r>
              <a:rPr lang="en-US" sz="1800" b="1" dirty="0" err="1">
                <a:solidFill>
                  <a:srgbClr val="0000CC"/>
                </a:solidFill>
              </a:rPr>
              <a:t>RTO</a:t>
            </a:r>
            <a:r>
              <a:rPr lang="en-US" sz="1800" b="1" baseline="-25000" dirty="0" err="1">
                <a:solidFill>
                  <a:srgbClr val="0000CC"/>
                </a:solidFill>
              </a:rPr>
              <a:t>min</a:t>
            </a:r>
            <a:r>
              <a:rPr lang="en-US" sz="1800" b="1" baseline="-25000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(SIGCOMM ‘09)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Doesn’t Help Latency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Still need to </a:t>
            </a:r>
            <a:r>
              <a:rPr lang="en-US" sz="1800" dirty="0" err="1">
                <a:solidFill>
                  <a:srgbClr val="FF0000"/>
                </a:solidFill>
              </a:rPr>
              <a:t>ReTx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9250" y="3225063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CC"/>
                </a:solidFill>
              </a:rPr>
              <a:t>AQM – RED: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Avg</a:t>
            </a:r>
            <a:r>
              <a:rPr lang="en-US" sz="1800" dirty="0">
                <a:solidFill>
                  <a:srgbClr val="FF0000"/>
                </a:solidFill>
              </a:rPr>
              <a:t> Queue Not Fast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  Enough for </a:t>
            </a:r>
            <a:r>
              <a:rPr lang="en-US" sz="1800" dirty="0" err="1">
                <a:solidFill>
                  <a:srgbClr val="FF0000"/>
                </a:solidFill>
              </a:rPr>
              <a:t>Incast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1314450" y="1943100"/>
            <a:ext cx="20574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5486400" y="1943100"/>
            <a:ext cx="2057400" cy="0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03673E-7C2C-4EC0-8D94-82159F8A32D1}"/>
              </a:ext>
            </a:extLst>
          </p:cNvPr>
          <p:cNvSpPr txBox="1"/>
          <p:nvPr/>
        </p:nvSpPr>
        <p:spPr>
          <a:xfrm>
            <a:off x="879877" y="4814534"/>
            <a:ext cx="4169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Alizadeh. DCTCP (SIGCOMM ’10)</a:t>
            </a:r>
            <a:endParaRPr lang="en-SG" sz="1000" dirty="0"/>
          </a:p>
        </p:txBody>
      </p:sp>
    </p:spTree>
    <p:custDataLst>
      <p:tags r:id="rId1"/>
    </p:custDataLst>
  </p:cSld>
  <p:clrMapOvr>
    <a:masterClrMapping/>
  </p:clrMapOvr>
  <p:transition spd="slow" advTm="45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48276"/>
            <a:ext cx="8520600" cy="2646948"/>
          </a:xfrm>
        </p:spPr>
        <p:txBody>
          <a:bodyPr>
            <a:normAutofit/>
          </a:bodyPr>
          <a:lstStyle/>
          <a:p>
            <a:r>
              <a:rPr lang="en-US" sz="4800" u="sng" dirty="0"/>
              <a:t>Key Objective:</a:t>
            </a:r>
            <a:br>
              <a:rPr lang="en-US" sz="4800" dirty="0"/>
            </a:br>
            <a:r>
              <a:rPr lang="en-US" sz="4800" dirty="0"/>
              <a:t>Low Queue Occupancy &amp; High Throughput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6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87" y="1459537"/>
            <a:ext cx="8613225" cy="2224425"/>
          </a:xfrm>
        </p:spPr>
        <p:txBody>
          <a:bodyPr>
            <a:normAutofit/>
          </a:bodyPr>
          <a:lstStyle/>
          <a:p>
            <a:r>
              <a:rPr lang="en-US" sz="6000" dirty="0"/>
              <a:t>Datacenter TCP </a:t>
            </a:r>
            <a:br>
              <a:rPr lang="en-US" sz="6000" dirty="0"/>
            </a:br>
            <a:r>
              <a:rPr lang="en-US" sz="6000" dirty="0"/>
              <a:t>(DCTCP)</a:t>
            </a:r>
            <a:endParaRPr lang="en-SG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566" b="1566"/>
          <a:stretch/>
        </p:blipFill>
        <p:spPr>
          <a:xfrm>
            <a:off x="1486754" y="1721225"/>
            <a:ext cx="6187035" cy="345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206188"/>
            <a:ext cx="902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Key idea:</a:t>
            </a:r>
            <a:r>
              <a:rPr lang="en-US" sz="3600" dirty="0"/>
              <a:t> React </a:t>
            </a:r>
            <a:r>
              <a:rPr lang="en-US" sz="3600" u="sng" dirty="0"/>
              <a:t>early</a:t>
            </a:r>
            <a:r>
              <a:rPr lang="en-US" sz="3600" dirty="0"/>
              <a:t> and </a:t>
            </a:r>
            <a:r>
              <a:rPr lang="en-US" sz="3600" u="sng" dirty="0"/>
              <a:t>proportionately</a:t>
            </a:r>
            <a:r>
              <a:rPr lang="en-US" sz="3600" dirty="0"/>
              <a:t> to congestion and don’t wait till packet loss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4050150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E9C-1F1F-4FA7-A1AC-C300B4C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Buffer Sizing Story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B0E48-4A3C-48BB-BDE1-600FBE08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CC"/>
                </a:solidFill>
              </a:rPr>
              <a:t>Bandwidth-delay product rule of thumb:</a:t>
            </a:r>
          </a:p>
          <a:p>
            <a:pPr lvl="1"/>
            <a:r>
              <a:rPr lang="en-US" sz="1500" dirty="0"/>
              <a:t>A single flow needs                     buffers for </a:t>
            </a:r>
            <a:r>
              <a:rPr lang="en-US" sz="1500" b="1" dirty="0">
                <a:solidFill>
                  <a:srgbClr val="FF0000"/>
                </a:solidFill>
              </a:rPr>
              <a:t>100% Throughput.</a:t>
            </a:r>
          </a:p>
          <a:p>
            <a:endParaRPr lang="en-US" sz="1900" b="1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0000CC"/>
                </a:solidFill>
              </a:rPr>
              <a:t>Appenzeller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rule of thumb (SIGCOMM ‘04):</a:t>
            </a:r>
          </a:p>
          <a:p>
            <a:pPr lvl="1"/>
            <a:r>
              <a:rPr lang="en-US" sz="1500" dirty="0"/>
              <a:t>Large # of flows:                             is enough.</a:t>
            </a:r>
          </a:p>
          <a:p>
            <a:endParaRPr lang="en-US" sz="1900" dirty="0"/>
          </a:p>
          <a:p>
            <a:r>
              <a:rPr lang="en-US" sz="1800" dirty="0"/>
              <a:t>Can’t rely on statistical multiplexing benefit in the datacenter networks</a:t>
            </a:r>
          </a:p>
          <a:p>
            <a:pPr lvl="1"/>
            <a:r>
              <a:rPr lang="en-US" sz="1500" dirty="0"/>
              <a:t>Measurements show </a:t>
            </a:r>
            <a:r>
              <a:rPr lang="en-US" sz="1500" b="1" dirty="0">
                <a:solidFill>
                  <a:srgbClr val="FF0000"/>
                </a:solidFill>
              </a:rPr>
              <a:t>typically 1-2 big flows </a:t>
            </a:r>
            <a:r>
              <a:rPr lang="en-US" sz="1500" dirty="0"/>
              <a:t>at each server</a:t>
            </a:r>
            <a:r>
              <a:rPr lang="en-US" sz="1500" b="1" dirty="0"/>
              <a:t>,</a:t>
            </a:r>
            <a:r>
              <a:rPr lang="en-US" sz="1500" b="1" dirty="0">
                <a:solidFill>
                  <a:srgbClr val="FF0000"/>
                </a:solidFill>
              </a:rPr>
              <a:t> at most 4.</a:t>
            </a:r>
          </a:p>
          <a:p>
            <a:endParaRPr lang="en-US" sz="1900" dirty="0"/>
          </a:p>
          <a:p>
            <a:endParaRPr lang="en-US" sz="2300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3EADC-7D21-46D5-8986-5E490E73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DEAD994-E16A-4CA6-9D72-E854059B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4816" y="1554480"/>
            <a:ext cx="793207" cy="288036"/>
          </a:xfrm>
          <a:prstGeom prst="rect">
            <a:avLst/>
          </a:prstGeom>
          <a:noFill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B3EACA8-575C-45CC-9123-FD869DE7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2158" y="2438962"/>
            <a:ext cx="1239012" cy="329184"/>
          </a:xfrm>
          <a:prstGeom prst="rect">
            <a:avLst/>
          </a:prstGeom>
          <a:noFill/>
        </p:spPr>
      </p:pic>
      <p:sp useBgFill="1">
        <p:nvSpPr>
          <p:cNvPr id="7" name="Rounded Rectangle 111">
            <a:extLst>
              <a:ext uri="{FF2B5EF4-FFF2-40B4-BE49-F238E27FC236}">
                <a16:creationId xmlns:a16="http://schemas.microsoft.com/office/drawing/2014/main" id="{FD3E5693-C0CA-419B-8409-3DAC47D82EC8}"/>
              </a:ext>
            </a:extLst>
          </p:cNvPr>
          <p:cNvSpPr/>
          <p:nvPr/>
        </p:nvSpPr>
        <p:spPr>
          <a:xfrm>
            <a:off x="1628775" y="3731149"/>
            <a:ext cx="6591300" cy="766167"/>
          </a:xfrm>
          <a:prstGeom prst="roundRect">
            <a:avLst/>
          </a:prstGeom>
          <a:ln>
            <a:noFill/>
          </a:ln>
          <a:effectLst>
            <a:innerShdw blurRad="2159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685800">
              <a:buClrTx/>
            </a:pPr>
            <a:r>
              <a:rPr lang="en-US" sz="1950" b="1" kern="1200" dirty="0">
                <a:solidFill>
                  <a:srgbClr val="FF0000"/>
                </a:solidFill>
                <a:latin typeface="Calibri"/>
              </a:rPr>
              <a:t>Real Rule of Thumb:</a:t>
            </a:r>
          </a:p>
          <a:p>
            <a:pPr algn="ctr" defTabSz="685800">
              <a:buClrTx/>
            </a:pPr>
            <a:r>
              <a:rPr lang="en-US" sz="1950" b="1" kern="1200" dirty="0">
                <a:solidFill>
                  <a:srgbClr val="FF0000"/>
                </a:solidFill>
                <a:latin typeface="Calibri"/>
              </a:rPr>
              <a:t>Low Variance in Sending Rate </a:t>
            </a:r>
            <a:r>
              <a:rPr lang="en-US" sz="1950" b="1" kern="1200" dirty="0">
                <a:solidFill>
                  <a:srgbClr val="FF0000"/>
                </a:solidFill>
                <a:latin typeface="Calibri"/>
                <a:cs typeface="Calibri"/>
              </a:rPr>
              <a:t>→</a:t>
            </a:r>
            <a:r>
              <a:rPr lang="en-US" sz="1950" b="1" kern="1200" dirty="0">
                <a:solidFill>
                  <a:srgbClr val="FF0000"/>
                </a:solidFill>
                <a:latin typeface="Calibri"/>
              </a:rPr>
              <a:t> Small Buffers Good Enough!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73858-529C-4856-8B21-936FAF14E081}"/>
              </a:ext>
            </a:extLst>
          </p:cNvPr>
          <p:cNvSpPr txBox="1"/>
          <p:nvPr/>
        </p:nvSpPr>
        <p:spPr>
          <a:xfrm>
            <a:off x="5752077" y="4794899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4938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Recap: Last Week</a:t>
            </a:r>
            <a:endParaRPr lang="en-SG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606170" y="1063491"/>
            <a:ext cx="82128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Routers know a 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We can do better CC with network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Need for incremental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Embedding information in packet headers to avoid per-flow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Feedback loop can become unstable if delay increases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Convergence &amp; stability matters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Difficult to deploy ECN &amp; in-network protocols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AC63B-6C61-4CB5-989C-BE1DB151E604}"/>
              </a:ext>
            </a:extLst>
          </p:cNvPr>
          <p:cNvSpPr txBox="1"/>
          <p:nvPr/>
        </p:nvSpPr>
        <p:spPr>
          <a:xfrm>
            <a:off x="6326414" y="3993728"/>
            <a:ext cx="259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lack of control</a:t>
            </a:r>
            <a:endParaRPr lang="en-SG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14300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DCTCP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7300" y="857248"/>
            <a:ext cx="6743700" cy="3301465"/>
          </a:xfrm>
        </p:spPr>
        <p:txBody>
          <a:bodyPr>
            <a:noAutofit/>
          </a:bodyPr>
          <a:lstStyle/>
          <a:p>
            <a:pPr indent="-457200">
              <a:buNone/>
            </a:pPr>
            <a:r>
              <a:rPr lang="en-US" b="1" dirty="0"/>
              <a:t>Congestion Signal:</a:t>
            </a:r>
            <a:r>
              <a:rPr lang="en-US" dirty="0"/>
              <a:t> Use ECN marking (but differently)</a:t>
            </a:r>
          </a:p>
          <a:p>
            <a:pPr indent="-457200">
              <a:buNone/>
            </a:pPr>
            <a:r>
              <a:rPr lang="en-US" sz="2400" dirty="0"/>
              <a:t>Two key ideas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React in proportion to the </a:t>
            </a:r>
            <a:r>
              <a:rPr lang="en-US" b="1" dirty="0">
                <a:solidFill>
                  <a:srgbClr val="FF0000"/>
                </a:solidFill>
              </a:rPr>
              <a:t>extent</a:t>
            </a:r>
            <a:r>
              <a:rPr lang="en-US" dirty="0"/>
              <a:t> of congestion, not its </a:t>
            </a:r>
            <a:r>
              <a:rPr lang="en-US" b="1" dirty="0">
                <a:solidFill>
                  <a:srgbClr val="FF0000"/>
                </a:solidFill>
              </a:rPr>
              <a:t>presence</a:t>
            </a:r>
            <a:r>
              <a:rPr lang="en-US" dirty="0"/>
              <a:t>.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sz="1500" dirty="0"/>
              <a:t>Reduces </a:t>
            </a:r>
            <a:r>
              <a:rPr lang="en-US" sz="1500" b="1" dirty="0">
                <a:solidFill>
                  <a:srgbClr val="FF0000"/>
                </a:solidFill>
              </a:rPr>
              <a:t>variance</a:t>
            </a:r>
            <a:r>
              <a:rPr lang="en-US" sz="1500" dirty="0">
                <a:solidFill>
                  <a:srgbClr val="0000CC"/>
                </a:solidFill>
              </a:rPr>
              <a:t> </a:t>
            </a:r>
            <a:r>
              <a:rPr lang="en-US" sz="1500" dirty="0"/>
              <a:t>in sending rates, lowering queuing requirements.</a:t>
            </a:r>
          </a:p>
          <a:p>
            <a:pPr lvl="1">
              <a:buNone/>
            </a:pPr>
            <a:endParaRPr lang="en-US" sz="1500" dirty="0">
              <a:solidFill>
                <a:srgbClr val="0000CC"/>
              </a:solidFill>
            </a:endParaRPr>
          </a:p>
          <a:p>
            <a:pPr lvl="1"/>
            <a:endParaRPr lang="en-US" sz="1500" dirty="0">
              <a:solidFill>
                <a:srgbClr val="0000CC"/>
              </a:solidFill>
            </a:endParaRPr>
          </a:p>
          <a:p>
            <a:pPr lvl="1"/>
            <a:endParaRPr lang="en-US" sz="15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15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342900">
              <a:buFont typeface="+mj-lt"/>
              <a:buAutoNum type="arabicPeriod" startAt="2"/>
            </a:pPr>
            <a:r>
              <a:rPr lang="en-US" dirty="0"/>
              <a:t>Mark based on </a:t>
            </a:r>
            <a:r>
              <a:rPr lang="en-US" b="1" dirty="0">
                <a:solidFill>
                  <a:srgbClr val="FF0000"/>
                </a:solidFill>
              </a:rPr>
              <a:t>instantaneous</a:t>
            </a:r>
            <a:r>
              <a:rPr lang="en-US" dirty="0"/>
              <a:t> queue length.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sz="1500" dirty="0"/>
              <a:t>Fast feedback to better deal with bursts.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1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09852"/>
              </p:ext>
            </p:extLst>
          </p:nvPr>
        </p:nvGraphicFramePr>
        <p:xfrm>
          <a:off x="1654342" y="2817467"/>
          <a:ext cx="5949616" cy="1274394"/>
        </p:xfrm>
        <a:graphic>
          <a:graphicData uri="http://schemas.openxmlformats.org/drawingml/2006/table">
            <a:tbl>
              <a:tblPr/>
              <a:tblGrid>
                <a:gridCol w="181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83018" marR="83018" marT="41509" marB="415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F6FAA-EFDD-47D3-9BD4-6829B8BDC2E4}"/>
              </a:ext>
            </a:extLst>
          </p:cNvPr>
          <p:cNvSpPr txBox="1"/>
          <p:nvPr/>
        </p:nvSpPr>
        <p:spPr>
          <a:xfrm>
            <a:off x="5752077" y="4794899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:mv="urn:schemas-microsoft-com:mac:vml" xmlns="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1485900" y="111934"/>
            <a:ext cx="6172200" cy="8572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1314450" y="914400"/>
            <a:ext cx="4743450" cy="12001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1800" dirty="0"/>
              <a:t> Mark packets when </a:t>
            </a:r>
            <a:r>
              <a:rPr lang="en-US" sz="1800" b="1" dirty="0">
                <a:solidFill>
                  <a:srgbClr val="FF0000"/>
                </a:solidFill>
              </a:rPr>
              <a:t>Queue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1314450" y="1943100"/>
            <a:ext cx="6286500" cy="311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57175" lvl="1" indent="-257175" eaLnBrk="0" hangingPunct="0">
              <a:spcBef>
                <a:spcPct val="20000"/>
              </a:spcBef>
            </a:pPr>
            <a:r>
              <a:rPr lang="en-US" sz="21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24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1800" dirty="0"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18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1800" i="1" dirty="0"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800" dirty="0">
                <a:latin typeface="Calibri" charset="0"/>
                <a:ea typeface="ＭＳ Ｐゴシック" charset="-128"/>
                <a:cs typeface="ＭＳ Ｐゴシック" charset="-128"/>
              </a:rPr>
              <a:t>of packets marked </a:t>
            </a:r>
            <a:r>
              <a:rPr lang="en-US" sz="18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18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18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18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557213" lvl="1" indent="-214313" eaLnBrk="0" hangingPunct="0"/>
            <a:endParaRPr lang="en-US" sz="6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algn="ctr" eaLnBrk="0" hangingPunct="0"/>
            <a:r>
              <a:rPr lang="en-US" sz="1800" b="1" dirty="0">
                <a:latin typeface="Calibri" charset="0"/>
                <a:ea typeface="ＭＳ Ｐゴシック" charset="-128"/>
                <a:cs typeface="ＭＳ Ｐゴシック" charset="-128"/>
              </a:rPr>
              <a:t>                       In each RTT:</a:t>
            </a:r>
          </a:p>
          <a:p>
            <a:pPr marL="557213" lvl="1" indent="-214313" eaLnBrk="0" hangingPunct="0">
              <a:spcBef>
                <a:spcPct val="20000"/>
              </a:spcBef>
            </a:pPr>
            <a:endParaRPr lang="en-US" sz="15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</a:pP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</a:pPr>
            <a:endParaRPr lang="en-US" sz="9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  <a:buFont typeface="Arial" charset="0"/>
              <a:buChar char="–"/>
            </a:pPr>
            <a:endParaRPr lang="en-US" sz="6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  <a:buFont typeface="Arial" charset="0"/>
              <a:buChar char="–"/>
            </a:pPr>
            <a:endParaRPr lang="en-US" sz="6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  <a:buFont typeface="Arial" charset="0"/>
              <a:buChar char="–"/>
            </a:pPr>
            <a:endParaRPr lang="en-US" sz="6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557213" lvl="1" indent="-214313" eaLnBrk="0" hangingPunct="0">
              <a:spcBef>
                <a:spcPct val="20000"/>
              </a:spcBef>
              <a:buFont typeface="Arial" charset="0"/>
              <a:buChar char="–"/>
            </a:pPr>
            <a:endParaRPr lang="en-US" sz="600" dirty="0"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257175" indent="-257175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18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557213" lvl="1" indent="-214313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1800" dirty="0"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  <a:endParaRPr lang="en-US" sz="21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D28DC4-1F38-46B3-BABB-AC38E002F0EC}"/>
              </a:ext>
            </a:extLst>
          </p:cNvPr>
          <p:cNvGrpSpPr/>
          <p:nvPr/>
        </p:nvGrpSpPr>
        <p:grpSpPr>
          <a:xfrm>
            <a:off x="6672761" y="857250"/>
            <a:ext cx="1925053" cy="1374948"/>
            <a:chOff x="6672761" y="857250"/>
            <a:chExt cx="1925053" cy="1374948"/>
          </a:xfrm>
        </p:grpSpPr>
        <p:sp>
          <p:nvSpPr>
            <p:cNvPr id="31752" name="TextBox 7"/>
            <p:cNvSpPr txBox="1">
              <a:spLocks noChangeArrowheads="1"/>
            </p:cNvSpPr>
            <p:nvPr/>
          </p:nvSpPr>
          <p:spPr bwMode="auto">
            <a:xfrm>
              <a:off x="6672761" y="857250"/>
              <a:ext cx="2767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latin typeface="Calibri" charset="0"/>
                </a:rPr>
                <a:t>B</a:t>
              </a:r>
            </a:p>
          </p:txBody>
        </p:sp>
        <p:sp>
          <p:nvSpPr>
            <p:cNvPr id="31755" name="TextBox 15"/>
            <p:cNvSpPr txBox="1">
              <a:spLocks noChangeArrowheads="1"/>
            </p:cNvSpPr>
            <p:nvPr/>
          </p:nvSpPr>
          <p:spPr bwMode="auto">
            <a:xfrm>
              <a:off x="7698453" y="860599"/>
              <a:ext cx="2767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>
                  <a:latin typeface="Calibri" charset="0"/>
                </a:rPr>
                <a:t>K</a:t>
              </a:r>
            </a:p>
          </p:txBody>
        </p:sp>
        <p:sp>
          <p:nvSpPr>
            <p:cNvPr id="31756" name="TextBox 16"/>
            <p:cNvSpPr txBox="1">
              <a:spLocks noChangeArrowheads="1"/>
            </p:cNvSpPr>
            <p:nvPr/>
          </p:nvSpPr>
          <p:spPr bwMode="auto">
            <a:xfrm>
              <a:off x="7075819" y="957218"/>
              <a:ext cx="1106905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  <a:latin typeface="Calibri" charset="0"/>
                </a:rPr>
                <a:t>Mark</a:t>
              </a:r>
              <a:endParaRPr lang="en-US" sz="2100" b="1" dirty="0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31759" name="TextBox 14"/>
            <p:cNvSpPr txBox="1">
              <a:spLocks noChangeArrowheads="1"/>
            </p:cNvSpPr>
            <p:nvPr/>
          </p:nvSpPr>
          <p:spPr bwMode="auto">
            <a:xfrm>
              <a:off x="7966158" y="897835"/>
              <a:ext cx="63165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  <a:latin typeface="Calibri" charset="0"/>
                </a:rPr>
                <a:t>Don’t </a:t>
              </a:r>
            </a:p>
            <a:p>
              <a:r>
                <a:rPr lang="en-US" sz="1500" b="1" dirty="0">
                  <a:solidFill>
                    <a:srgbClr val="FF0000"/>
                  </a:solidFill>
                  <a:latin typeface="Calibri" charset="0"/>
                </a:rPr>
                <a:t>Mark</a:t>
              </a:r>
            </a:p>
          </p:txBody>
        </p:sp>
        <p:grpSp>
          <p:nvGrpSpPr>
            <p:cNvPr id="17" name="Group 151"/>
            <p:cNvGrpSpPr>
              <a:grpSpLocks/>
            </p:cNvGrpSpPr>
            <p:nvPr/>
          </p:nvGrpSpPr>
          <p:grpSpPr bwMode="auto">
            <a:xfrm>
              <a:off x="6729912" y="1489249"/>
              <a:ext cx="1657350" cy="457200"/>
              <a:chOff x="4032" y="480"/>
              <a:chExt cx="768" cy="576"/>
            </a:xfrm>
            <a:gradFill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</p:grpSpPr>
          <p:sp>
            <p:nvSpPr>
              <p:cNvPr id="18" name="Freeform 152"/>
              <p:cNvSpPr>
                <a:spLocks/>
              </p:cNvSpPr>
              <p:nvPr/>
            </p:nvSpPr>
            <p:spPr bwMode="auto">
              <a:xfrm>
                <a:off x="4032" y="480"/>
                <a:ext cx="768" cy="576"/>
              </a:xfrm>
              <a:custGeom>
                <a:avLst/>
                <a:gdLst>
                  <a:gd name="T0" fmla="*/ 0 w 768"/>
                  <a:gd name="T1" fmla="*/ 0 h 576"/>
                  <a:gd name="T2" fmla="*/ 768 w 768"/>
                  <a:gd name="T3" fmla="*/ 0 h 576"/>
                  <a:gd name="T4" fmla="*/ 768 w 768"/>
                  <a:gd name="T5" fmla="*/ 576 h 576"/>
                  <a:gd name="T6" fmla="*/ 0 w 768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576"/>
                    </a:lnTo>
                    <a:lnTo>
                      <a:pt x="0" y="576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>
                  <a:solidFill>
                    <a:srgbClr val="333399"/>
                  </a:solidFill>
                </a:endParaRPr>
              </a:p>
            </p:txBody>
          </p:sp>
          <p:sp>
            <p:nvSpPr>
              <p:cNvPr id="19" name="Line 153"/>
              <p:cNvSpPr>
                <a:spLocks noChangeShapeType="1"/>
              </p:cNvSpPr>
              <p:nvPr/>
            </p:nvSpPr>
            <p:spPr bwMode="auto">
              <a:xfrm>
                <a:off x="4721" y="653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50"/>
              </a:p>
            </p:txBody>
          </p:sp>
        </p:grpSp>
        <p:cxnSp>
          <p:nvCxnSpPr>
            <p:cNvPr id="5" name="Straight Connector 4"/>
            <p:cNvCxnSpPr>
              <a:cxnSpLocks/>
            </p:cNvCxnSpPr>
            <p:nvPr/>
          </p:nvCxnSpPr>
          <p:spPr>
            <a:xfrm rot="5400000">
              <a:off x="7317955" y="1713337"/>
              <a:ext cx="103772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143000" y="1147376"/>
            <a:ext cx="16573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143001" y="8401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143001" y="12902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143001" y="8401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143001" y="1147376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143001" y="840195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3154680"/>
            <a:ext cx="2502635" cy="61722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143001" y="12902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43001" y="56035"/>
            <a:ext cx="138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D614BC-0987-41C7-B1D7-68E9B4D11E5D}"/>
              </a:ext>
            </a:extLst>
          </p:cNvPr>
          <p:cNvGrpSpPr/>
          <p:nvPr/>
        </p:nvGrpSpPr>
        <p:grpSpPr>
          <a:xfrm>
            <a:off x="4622483" y="3266694"/>
            <a:ext cx="2749867" cy="1261301"/>
            <a:chOff x="4622483" y="3266694"/>
            <a:chExt cx="2749867" cy="126130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06635" y="3266694"/>
              <a:ext cx="2465715" cy="390906"/>
            </a:xfrm>
            <a:prstGeom prst="rect">
              <a:avLst/>
            </a:prstGeom>
            <a:noFill/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22483" y="3951923"/>
              <a:ext cx="2586990" cy="576072"/>
            </a:xfrm>
            <a:prstGeom prst="rect">
              <a:avLst/>
            </a:prstGeom>
            <a:noFill/>
          </p:spPr>
        </p:pic>
      </p:grp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143001" y="1147376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30C9F-F459-496C-91EC-93BCDAAC1C41}"/>
              </a:ext>
            </a:extLst>
          </p:cNvPr>
          <p:cNvSpPr txBox="1"/>
          <p:nvPr/>
        </p:nvSpPr>
        <p:spPr>
          <a:xfrm>
            <a:off x="5756024" y="4909186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4E8B1-BD05-4C31-9833-61921186BCD4}"/>
              </a:ext>
            </a:extLst>
          </p:cNvPr>
          <p:cNvSpPr txBox="1"/>
          <p:nvPr/>
        </p:nvSpPr>
        <p:spPr>
          <a:xfrm>
            <a:off x="7725618" y="32431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EWMA</a:t>
            </a:r>
            <a:endParaRPr lang="en-SG" sz="1800" dirty="0">
              <a:solidFill>
                <a:schemeClr val="accent1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21DDF1D-8EA5-4BB4-B5E9-6338EC92D140}"/>
              </a:ext>
            </a:extLst>
          </p:cNvPr>
          <p:cNvSpPr/>
          <p:nvPr/>
        </p:nvSpPr>
        <p:spPr>
          <a:xfrm>
            <a:off x="7543380" y="3108566"/>
            <a:ext cx="161597" cy="638503"/>
          </a:xfrm>
          <a:prstGeom prst="rightBrace">
            <a:avLst>
              <a:gd name="adj1" fmla="val 49593"/>
              <a:gd name="adj2" fmla="val 504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</p:cSld>
  <p:clrMapOvr>
    <a:masterClrMapping/>
  </p:clrMapOvr>
  <p:transition advTm="618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  <p:bldP spid="31757" grpId="0" uiExpand="1" build="p"/>
      <p:bldP spid="13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82523"/>
            <a:ext cx="6172200" cy="857250"/>
          </a:xfrm>
        </p:spPr>
        <p:txBody>
          <a:bodyPr/>
          <a:lstStyle/>
          <a:p>
            <a:r>
              <a:rPr lang="en-US" dirty="0"/>
              <a:t>DCTCP in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1950" y="3240985"/>
            <a:ext cx="388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00CC"/>
                </a:solidFill>
              </a:rPr>
              <a:t>Setup: Win 7, Broadcom 1Gbps Switch</a:t>
            </a:r>
          </a:p>
          <a:p>
            <a:r>
              <a:rPr lang="en-US" sz="1500" b="1" dirty="0">
                <a:solidFill>
                  <a:srgbClr val="0000CC"/>
                </a:solidFill>
              </a:rPr>
              <a:t>Scenario: 2 long-lived flows, K = 30KB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43051" y="800100"/>
            <a:ext cx="5796017" cy="4057650"/>
            <a:chOff x="533400" y="1219200"/>
            <a:chExt cx="7728023" cy="5410200"/>
          </a:xfrm>
        </p:grpSpPr>
        <p:pic>
          <p:nvPicPr>
            <p:cNvPr id="6" name="Picture 370" descr="dctcp-vs-tcp.pd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219200"/>
              <a:ext cx="7728023" cy="541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-157491" y="2047100"/>
              <a:ext cx="2057403" cy="553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(Kbytes)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637593-83CC-4877-88F6-1E50F051E78C}"/>
              </a:ext>
            </a:extLst>
          </p:cNvPr>
          <p:cNvSpPr txBox="1"/>
          <p:nvPr/>
        </p:nvSpPr>
        <p:spPr>
          <a:xfrm>
            <a:off x="5756024" y="4909186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68"/>
    </mc:Choice>
    <mc:Fallback xmlns:mv="urn:schemas-microsoft-com:mac:vml" xmlns="">
      <mp:transition xmlns:mp="http://schemas.microsoft.com/office/mac/powerpoint/2008/main" spd="slow" advTm="4826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248307"/>
            <a:ext cx="6172200" cy="857250"/>
          </a:xfrm>
        </p:spPr>
        <p:txBody>
          <a:bodyPr>
            <a:normAutofit/>
          </a:bodyPr>
          <a:lstStyle/>
          <a:p>
            <a:r>
              <a:rPr lang="en-US" dirty="0"/>
              <a:t>Meeting the conflicting requirements </a:t>
            </a:r>
          </a:p>
        </p:txBody>
      </p:sp>
      <p:sp>
        <p:nvSpPr>
          <p:cNvPr id="6" name="Rectangle 85"/>
          <p:cNvSpPr>
            <a:spLocks noGrp="1" noChangeArrowheads="1"/>
          </p:cNvSpPr>
          <p:nvPr>
            <p:ph idx="1"/>
          </p:nvPr>
        </p:nvSpPr>
        <p:spPr bwMode="auto">
          <a:xfrm>
            <a:off x="1200150" y="1120378"/>
            <a:ext cx="7258050" cy="377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wrap="square" lIns="68580" tIns="91425" rIns="91425" bIns="91425" anchor="t" anchorCtr="0">
            <a:prstTxWarp prst="textNoShape">
              <a:avLst/>
            </a:prstTxWarp>
            <a:normAutofit/>
          </a:bodyPr>
          <a:lstStyle/>
          <a:p>
            <a:pPr marL="346075" lvl="0" indent="-346075" eaLnBrk="0" hangingPunct="0">
              <a:buFont typeface="+mj-lt"/>
              <a:buAutoNum type="arabicPeriod"/>
              <a:defRPr/>
            </a:pPr>
            <a:r>
              <a:rPr lang="en-US" b="1" kern="0" dirty="0">
                <a:solidFill>
                  <a:srgbClr val="0000CC"/>
                </a:solidFill>
                <a:cs typeface="Times New Roman"/>
              </a:rPr>
              <a:t>High Burst Tolerance</a:t>
            </a:r>
            <a:endParaRPr lang="en-US" sz="2100" dirty="0">
              <a:solidFill>
                <a:srgbClr val="000000"/>
              </a:solidFill>
              <a:cs typeface="Times New Roman"/>
            </a:endParaRP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</a:rPr>
              <a:t>Large buffer headroom →</a:t>
            </a:r>
            <a:r>
              <a:rPr lang="en-US" dirty="0">
                <a:solidFill>
                  <a:prstClr val="black"/>
                </a:solidFill>
              </a:rPr>
              <a:t> bursts fit.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</a:rPr>
              <a:t>Aggressive marking </a:t>
            </a:r>
            <a:r>
              <a:rPr lang="en-US" b="1" kern="0" dirty="0">
                <a:solidFill>
                  <a:srgbClr val="FF0000"/>
                </a:solidFill>
                <a:cs typeface="Calibri"/>
              </a:rPr>
              <a:t>→</a:t>
            </a:r>
            <a:r>
              <a:rPr lang="en-US" kern="0" dirty="0">
                <a:solidFill>
                  <a:srgbClr val="000000"/>
                </a:solidFill>
                <a:cs typeface="Calibri"/>
              </a:rPr>
              <a:t> </a:t>
            </a:r>
            <a:r>
              <a:rPr lang="en-US" kern="0" dirty="0">
                <a:solidFill>
                  <a:srgbClr val="000000"/>
                </a:solidFill>
                <a:cs typeface="Times New Roman"/>
              </a:rPr>
              <a:t>sources react before packets are dropped.</a:t>
            </a:r>
            <a:endParaRPr lang="en-US" sz="1800" b="1" dirty="0">
              <a:solidFill>
                <a:srgbClr val="FF0000"/>
              </a:solidFill>
              <a:cs typeface="Times New Roman"/>
            </a:endParaRPr>
          </a:p>
          <a:p>
            <a:pPr marL="557213" lvl="1" indent="-214313" defTabSz="685800" eaLnBrk="0" hangingPunct="0">
              <a:spcBef>
                <a:spcPct val="25000"/>
              </a:spcBef>
              <a:buClr>
                <a:srgbClr val="000000"/>
              </a:buClr>
              <a:buNone/>
              <a:defRPr/>
            </a:pPr>
            <a:endParaRPr lang="en-US" sz="2100" dirty="0">
              <a:solidFill>
                <a:srgbClr val="000000"/>
              </a:solidFill>
              <a:cs typeface="Times New Roman"/>
            </a:endParaRPr>
          </a:p>
          <a:p>
            <a:pPr marL="257175" indent="-257175" defTabSz="6858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100" b="1" dirty="0">
                <a:solidFill>
                  <a:srgbClr val="0000CC"/>
                </a:solidFill>
                <a:cs typeface="Times New Roman"/>
              </a:rPr>
              <a:t> Low </a:t>
            </a:r>
            <a:r>
              <a:rPr lang="en-US" b="1" kern="0" dirty="0">
                <a:solidFill>
                  <a:srgbClr val="0000CC"/>
                </a:solidFill>
                <a:cs typeface="Times New Roman"/>
              </a:rPr>
              <a:t>L</a:t>
            </a:r>
            <a:r>
              <a:rPr lang="en-US" sz="2100" b="1" dirty="0">
                <a:solidFill>
                  <a:srgbClr val="0000CC"/>
                </a:solidFill>
                <a:cs typeface="Times New Roman"/>
              </a:rPr>
              <a:t>atency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</a:rPr>
              <a:t>Small buffer occupancies →</a:t>
            </a:r>
            <a:r>
              <a:rPr lang="en-US" dirty="0">
                <a:solidFill>
                  <a:prstClr val="black"/>
                </a:solidFill>
              </a:rPr>
              <a:t> low queuing delay.</a:t>
            </a:r>
            <a:endParaRPr lang="en-US" sz="1800" dirty="0">
              <a:solidFill>
                <a:srgbClr val="000000"/>
              </a:solidFill>
              <a:cs typeface="Times New Roman"/>
            </a:endParaRPr>
          </a:p>
          <a:p>
            <a:pPr marL="600075" lvl="1" indent="-257175">
              <a:buFont typeface="Wingdings" pitchFamily="2" charset="2"/>
              <a:buChar char="ü"/>
              <a:defRPr/>
            </a:pPr>
            <a:endParaRPr lang="en-US" sz="1800" dirty="0">
              <a:solidFill>
                <a:srgbClr val="000000"/>
              </a:solidFill>
              <a:ea typeface="ＭＳ Ｐゴシック" charset="-128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900" dirty="0">
                <a:solidFill>
                  <a:srgbClr val="000000"/>
                </a:solidFill>
                <a:ea typeface="ＭＳ Ｐゴシック" charset="-128"/>
                <a:cs typeface="Times New Roman"/>
              </a:rPr>
              <a:t>3. </a:t>
            </a:r>
            <a:r>
              <a:rPr lang="en-US" sz="2100" b="1" dirty="0">
                <a:solidFill>
                  <a:srgbClr val="0000CC"/>
                </a:solidFill>
                <a:cs typeface="Times New Roman"/>
              </a:rPr>
              <a:t>High Throughput </a:t>
            </a:r>
          </a:p>
          <a:p>
            <a:pPr marL="600075" lvl="1" indent="-257175">
              <a:buFont typeface="Wingdings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</a:rPr>
              <a:t>ECN averaging →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kern="0" dirty="0">
                <a:solidFill>
                  <a:srgbClr val="000000"/>
                </a:solidFill>
                <a:cs typeface="Times New Roman"/>
              </a:rPr>
              <a:t>smooth rate adjustments, low variance</a:t>
            </a:r>
            <a:r>
              <a:rPr lang="en-US" sz="2100" dirty="0">
                <a:solidFill>
                  <a:srgbClr val="000000"/>
                </a:solidFill>
                <a:cs typeface="Times New Roman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7F8F5-7E13-4AB3-BF15-F1FC0BF129B0}"/>
              </a:ext>
            </a:extLst>
          </p:cNvPr>
          <p:cNvSpPr txBox="1"/>
          <p:nvPr/>
        </p:nvSpPr>
        <p:spPr>
          <a:xfrm>
            <a:off x="5756024" y="4909186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325">
        <p:fade/>
      </p:transition>
    </mc:Choice>
    <mc:Fallback xmlns="">
      <p:transition spd="med" advTm="433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26958"/>
            <a:ext cx="6172200" cy="857250"/>
          </a:xfrm>
        </p:spPr>
        <p:txBody>
          <a:bodyPr/>
          <a:lstStyle/>
          <a:p>
            <a:r>
              <a:rPr lang="en-US" dirty="0"/>
              <a:t>DCTCP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2A8C6A-6C0C-4655-BDD6-8B32CC22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884" y="990228"/>
            <a:ext cx="4890231" cy="367298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C127E0E-8300-49A3-A59C-60643468F1FC}"/>
              </a:ext>
            </a:extLst>
          </p:cNvPr>
          <p:cNvGrpSpPr/>
          <p:nvPr/>
        </p:nvGrpSpPr>
        <p:grpSpPr>
          <a:xfrm>
            <a:off x="4472526" y="1230177"/>
            <a:ext cx="2780863" cy="1153141"/>
            <a:chOff x="4472526" y="975204"/>
            <a:chExt cx="2780863" cy="115314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831FA2-18E1-4D29-84EE-ADB028783426}"/>
                </a:ext>
              </a:extLst>
            </p:cNvPr>
            <p:cNvSpPr/>
            <p:nvPr/>
          </p:nvSpPr>
          <p:spPr>
            <a:xfrm>
              <a:off x="4918841" y="1537138"/>
              <a:ext cx="606973" cy="591207"/>
            </a:xfrm>
            <a:prstGeom prst="ellipse">
              <a:avLst/>
            </a:prstGeom>
            <a:solidFill>
              <a:srgbClr val="4285F4">
                <a:alpha val="4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5B24E-A7E2-4F54-B72E-BE1253FA9C03}"/>
                </a:ext>
              </a:extLst>
            </p:cNvPr>
            <p:cNvSpPr txBox="1"/>
            <p:nvPr/>
          </p:nvSpPr>
          <p:spPr>
            <a:xfrm>
              <a:off x="4472526" y="975204"/>
              <a:ext cx="2780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Packets sent (from the queue) in this period (1 RTT) are marked</a:t>
              </a:r>
              <a:endParaRPr lang="en-SG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8278693-0F88-4225-BA31-2AE517872701}"/>
              </a:ext>
            </a:extLst>
          </p:cNvPr>
          <p:cNvSpPr txBox="1"/>
          <p:nvPr/>
        </p:nvSpPr>
        <p:spPr>
          <a:xfrm>
            <a:off x="5756024" y="4909186"/>
            <a:ext cx="299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Credits:</a:t>
            </a:r>
            <a:r>
              <a:rPr lang="en-US" sz="1000" dirty="0"/>
              <a:t> Adapted from Mohammad Alizadeh, MIT</a:t>
            </a:r>
            <a:endParaRPr lang="en-SG" sz="1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A7F859-FE33-4596-86C3-ECC6DF87DE2F}"/>
              </a:ext>
            </a:extLst>
          </p:cNvPr>
          <p:cNvGrpSpPr/>
          <p:nvPr/>
        </p:nvGrpSpPr>
        <p:grpSpPr>
          <a:xfrm>
            <a:off x="2126884" y="1600200"/>
            <a:ext cx="5225978" cy="1150883"/>
            <a:chOff x="2126884" y="1600200"/>
            <a:chExt cx="5225978" cy="115088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906A85-C984-402E-AF00-AE0D2AB5C3D8}"/>
                </a:ext>
              </a:extLst>
            </p:cNvPr>
            <p:cNvSpPr/>
            <p:nvPr/>
          </p:nvSpPr>
          <p:spPr>
            <a:xfrm>
              <a:off x="2126884" y="1600200"/>
              <a:ext cx="718792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CAB941-7353-4034-AC42-C2EB95E695EF}"/>
                </a:ext>
              </a:extLst>
            </p:cNvPr>
            <p:cNvSpPr/>
            <p:nvPr/>
          </p:nvSpPr>
          <p:spPr>
            <a:xfrm>
              <a:off x="6077607" y="2383318"/>
              <a:ext cx="268014" cy="367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904AC8-8C93-4BA2-8DBF-2FD033C69B55}"/>
                </a:ext>
              </a:extLst>
            </p:cNvPr>
            <p:cNvSpPr txBox="1"/>
            <p:nvPr/>
          </p:nvSpPr>
          <p:spPr>
            <a:xfrm>
              <a:off x="6371503" y="2429861"/>
              <a:ext cx="981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Amplitude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2B26284-80AE-4264-BFD8-B086AB5065D5}"/>
              </a:ext>
            </a:extLst>
          </p:cNvPr>
          <p:cNvSpPr txBox="1"/>
          <p:nvPr/>
        </p:nvSpPr>
        <p:spPr>
          <a:xfrm>
            <a:off x="326988" y="4257526"/>
            <a:ext cx="53499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en-US" sz="2000" u="sng" dirty="0">
                <a:solidFill>
                  <a:srgbClr val="FF0000"/>
                </a:solidFill>
              </a:rPr>
              <a:t>Lecture training:</a:t>
            </a:r>
            <a:r>
              <a:rPr lang="en-US" sz="2000" dirty="0">
                <a:solidFill>
                  <a:srgbClr val="FF0000"/>
                </a:solidFill>
              </a:rPr>
              <a:t> Use Q</a:t>
            </a:r>
            <a:r>
              <a:rPr lang="en-US" sz="2000" baseline="-25000" dirty="0">
                <a:solidFill>
                  <a:srgbClr val="FF0000"/>
                </a:solidFill>
              </a:rPr>
              <a:t>max</a:t>
            </a:r>
            <a:r>
              <a:rPr lang="en-US" sz="2000" dirty="0">
                <a:solidFill>
                  <a:srgbClr val="FF0000"/>
                </a:solidFill>
              </a:rPr>
              <a:t> and Amplitude for estimating Query Completion Time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2788" y="250245"/>
            <a:ext cx="7449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>
                  <a:solidFill>
                    <a:schemeClr val="accent4"/>
                  </a:solidFill>
                </a:ln>
                <a:solidFill>
                  <a:schemeClr val="tx1"/>
                </a:solidFill>
              </a:rPr>
              <a:t>Wait a minute, wasn’t RTT a great congestion signal?</a:t>
            </a:r>
          </a:p>
          <a:p>
            <a:pPr algn="r"/>
            <a:r>
              <a:rPr lang="en-US" sz="2000" dirty="0">
                <a:ln>
                  <a:solidFill>
                    <a:schemeClr val="accent4"/>
                  </a:solidFill>
                </a:ln>
                <a:solidFill>
                  <a:schemeClr val="tx1"/>
                </a:solidFill>
              </a:rPr>
              <a:t>It was fine grained, responsive, and didn’t require switch support.</a:t>
            </a:r>
            <a:endParaRPr lang="en-SG" sz="2000" dirty="0">
              <a:ln>
                <a:solidFill>
                  <a:schemeClr val="accent4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28" name="Picture 4" descr="Green Tent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3" y="3230775"/>
            <a:ext cx="3017931" cy="142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4" descr="Green Tent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77" y="3230774"/>
            <a:ext cx="3017931" cy="14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4373" y="4655447"/>
            <a:ext cx="24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ECN Camp</a:t>
            </a:r>
            <a:endParaRPr lang="en-S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9565" y="4663217"/>
            <a:ext cx="24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Delay Camp</a:t>
            </a:r>
            <a:endParaRPr lang="en-SG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38515" y="3680299"/>
            <a:ext cx="100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RIP Vegas</a:t>
            </a:r>
          </a:p>
          <a:p>
            <a:pPr algn="ctr"/>
            <a:r>
              <a:rPr lang="en-US" sz="800" dirty="0"/>
              <a:t>Gone but not forgotten</a:t>
            </a:r>
            <a:endParaRPr lang="en-SG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5743" y="1144351"/>
            <a:ext cx="4563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rgbClr val="6C95D8"/>
                  </a:solidFill>
                </a:ln>
                <a:solidFill>
                  <a:schemeClr val="tx1"/>
                </a:solidFill>
              </a:rPr>
              <a:t>Sure, but remember Vegas? There’s no way a delay-based algorithm will last when competing with a loss-based algorithm.</a:t>
            </a:r>
            <a:endParaRPr lang="en-SG" sz="2000" dirty="0">
              <a:ln>
                <a:solidFill>
                  <a:srgbClr val="6C95D8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5541" y="2234577"/>
            <a:ext cx="357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>
                  <a:solidFill>
                    <a:schemeClr val="accent4"/>
                  </a:solidFill>
                </a:ln>
                <a:solidFill>
                  <a:schemeClr val="tx1"/>
                </a:solidFill>
              </a:rPr>
              <a:t>But that’s not a problem in data centers!</a:t>
            </a:r>
            <a:endParaRPr lang="en-SG" sz="2000" dirty="0">
              <a:ln>
                <a:solidFill>
                  <a:schemeClr val="accent4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Arc 12"/>
          <p:cNvSpPr/>
          <p:nvPr/>
        </p:nvSpPr>
        <p:spPr>
          <a:xfrm rot="640391">
            <a:off x="7342609" y="1273358"/>
            <a:ext cx="595568" cy="1186982"/>
          </a:xfrm>
          <a:prstGeom prst="arc">
            <a:avLst>
              <a:gd name="adj1" fmla="val 16886716"/>
              <a:gd name="adj2" fmla="val 26659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c 15"/>
          <p:cNvSpPr/>
          <p:nvPr/>
        </p:nvSpPr>
        <p:spPr>
          <a:xfrm rot="19332372" flipH="1">
            <a:off x="1232861" y="2328205"/>
            <a:ext cx="557997" cy="1228514"/>
          </a:xfrm>
          <a:prstGeom prst="arc">
            <a:avLst>
              <a:gd name="adj1" fmla="val 16886716"/>
              <a:gd name="adj2" fmla="val 26659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c 13"/>
          <p:cNvSpPr/>
          <p:nvPr/>
        </p:nvSpPr>
        <p:spPr>
          <a:xfrm rot="19304561" flipH="1">
            <a:off x="7333918" y="2900609"/>
            <a:ext cx="308124" cy="65637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20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 animBg="1"/>
      <p:bldP spid="16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7608"/>
            <a:ext cx="8520600" cy="98175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Why did DCTCP NOT use delay as a congestion signal?</a:t>
            </a:r>
            <a:endParaRPr lang="en-S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1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0DBB-F0E3-45BE-A000-6EA2ABDE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Measuring RTT </a:t>
            </a:r>
            <a:r>
              <a:rPr lang="en-US" sz="2800" u="sng" dirty="0"/>
              <a:t>variations</a:t>
            </a:r>
            <a:r>
              <a:rPr lang="en-US" sz="2800" dirty="0"/>
              <a:t> in datacenter 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294E-5335-4CD9-B8BD-061669DE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4"/>
            <a:ext cx="8520600" cy="377733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Datacenter networks</a:t>
            </a:r>
          </a:p>
          <a:p>
            <a:pPr lvl="1"/>
            <a:r>
              <a:rPr lang="en-US" sz="2000" dirty="0"/>
              <a:t>Small RTTs: 10’s-100’s microseconds</a:t>
            </a:r>
          </a:p>
          <a:p>
            <a:pPr lvl="1"/>
            <a:r>
              <a:rPr lang="en-US" sz="2000" dirty="0"/>
              <a:t>High-speed links (10+ Gbps)</a:t>
            </a:r>
          </a:p>
          <a:p>
            <a:pPr lvl="1"/>
            <a:r>
              <a:rPr lang="en-US" sz="2000" dirty="0"/>
              <a:t>Shallow-buffered switches</a:t>
            </a:r>
          </a:p>
          <a:p>
            <a:r>
              <a:rPr lang="en-US" sz="2400" dirty="0"/>
              <a:t>RTT variations are very small</a:t>
            </a:r>
          </a:p>
          <a:p>
            <a:pPr lvl="1"/>
            <a:r>
              <a:rPr lang="en-US" sz="2000" dirty="0"/>
              <a:t>10 packet queue build-up on a 10Gbps link 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 extra delay of 12µs</a:t>
            </a:r>
          </a:p>
          <a:p>
            <a:r>
              <a:rPr lang="en-US" sz="2400" dirty="0">
                <a:sym typeface="Wingdings" panose="05000000000000000000" pitchFamily="2" charset="2"/>
              </a:rPr>
              <a:t>DCTCP published in 2010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 2010, no reliable way to measure such small RTT variations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Even with high-resolution software timestamps on the servers, the measurements could be extremely noisy</a:t>
            </a:r>
            <a:endParaRPr lang="en-US" sz="2000" dirty="0"/>
          </a:p>
          <a:p>
            <a:endParaRPr lang="en-SG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D606E-25DF-4F40-821E-D354A0D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0B3D-D4F8-4840-B91D-0EEC232E35F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410681"/>
            <a:ext cx="8520600" cy="981750"/>
          </a:xfrm>
        </p:spPr>
        <p:txBody>
          <a:bodyPr>
            <a:normAutofit/>
          </a:bodyPr>
          <a:lstStyle/>
          <a:p>
            <a:r>
              <a:rPr lang="en-US" sz="4800" dirty="0"/>
              <a:t>Fast-forward to 2015</a:t>
            </a:r>
            <a:endParaRPr lang="en-SG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BCB14-E4E3-4B8A-8A56-20407C2C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70" y="2425593"/>
            <a:ext cx="3438859" cy="18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D750F-40A2-4BE6-85C5-A4D2728E4C1D}"/>
              </a:ext>
            </a:extLst>
          </p:cNvPr>
          <p:cNvSpPr txBox="1"/>
          <p:nvPr/>
        </p:nvSpPr>
        <p:spPr>
          <a:xfrm>
            <a:off x="2031607" y="4532764"/>
            <a:ext cx="5523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High-speed NICs with hardware timestamping</a:t>
            </a:r>
            <a:endParaRPr lang="en-SG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63"/>
          <a:stretch/>
        </p:blipFill>
        <p:spPr>
          <a:xfrm>
            <a:off x="1486754" y="1721225"/>
            <a:ext cx="6187035" cy="345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 descr="Green Tent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881" y="3962824"/>
            <a:ext cx="1895480" cy="8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66621" y="3596747"/>
            <a:ext cx="890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Tadaa!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0618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Key idea:</a:t>
            </a:r>
            <a:r>
              <a:rPr lang="en-US" sz="3600" dirty="0"/>
              <a:t> Let’s use delay as a congestion signal in data centers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22531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FD98-567A-450B-A282-2074F964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114550"/>
            <a:ext cx="8520600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data centres?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4A0F-40FF-48BF-9446-22D88EDAE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4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695" y="609600"/>
            <a:ext cx="8552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were the problems we faced while using delay as a congestion signal the last time?</a:t>
            </a:r>
            <a:endParaRPr lang="en-SG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568824" y="2805953"/>
            <a:ext cx="6606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strike="sngStrike" dirty="0"/>
              <a:t>Competing with loss-based 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Getting an accurate</a:t>
            </a:r>
            <a:r>
              <a:rPr lang="en-US" sz="28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rgbClr val="FF0000"/>
                </a:solidFill>
              </a:rPr>
              <a:t> RTT estimate</a:t>
            </a:r>
            <a:endParaRPr lang="en-SG" sz="2800" dirty="0">
              <a:solidFill>
                <a:srgbClr val="FF0000"/>
              </a:solidFill>
            </a:endParaRPr>
          </a:p>
        </p:txBody>
      </p:sp>
      <p:pic>
        <p:nvPicPr>
          <p:cNvPr id="7" name="Picture 4" descr="Green Tent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1" y="4379018"/>
            <a:ext cx="1021302" cy="5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90483" y="4117408"/>
            <a:ext cx="466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Let’s use NIC timestamps!</a:t>
            </a:r>
            <a:endParaRPr lang="en-SG" sz="2800" b="1" dirty="0"/>
          </a:p>
        </p:txBody>
      </p:sp>
      <p:sp>
        <p:nvSpPr>
          <p:cNvPr id="9" name="Arc 8"/>
          <p:cNvSpPr/>
          <p:nvPr/>
        </p:nvSpPr>
        <p:spPr>
          <a:xfrm rot="18255221">
            <a:off x="1644090" y="4457883"/>
            <a:ext cx="851647" cy="549242"/>
          </a:xfrm>
          <a:prstGeom prst="arc">
            <a:avLst>
              <a:gd name="adj1" fmla="val 16200000"/>
              <a:gd name="adj2" fmla="val 2035953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6357973" y="3693340"/>
            <a:ext cx="276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*within few </a:t>
            </a:r>
            <a:r>
              <a:rPr lang="en-US" sz="2800" dirty="0">
                <a:sym typeface="Wingdings" panose="05000000000000000000" pitchFamily="2" charset="2"/>
              </a:rPr>
              <a:t>µs</a:t>
            </a:r>
            <a:endParaRPr lang="en-US" sz="2800" dirty="0"/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93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3765"/>
            <a:ext cx="801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TIMELY measures the RTT</a:t>
            </a:r>
            <a:endParaRPr lang="en-SG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236691" y="4552240"/>
            <a:ext cx="251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Credits: Radhika Mittal, UIUC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35" y="1060172"/>
            <a:ext cx="7216588" cy="34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5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3765"/>
            <a:ext cx="801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TIMELY measures the RTT</a:t>
            </a:r>
            <a:endParaRPr lang="en-SG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236691" y="4552240"/>
            <a:ext cx="251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Credits: Radhika Mittal, UIUC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7" y="1061202"/>
            <a:ext cx="6284260" cy="33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TIMELY Algorithm</a:t>
            </a:r>
            <a:endParaRPr lang="en-SG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1" y="1255059"/>
            <a:ext cx="43658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TIMELY is rate-based, and not window based. </a:t>
            </a:r>
            <a:r>
              <a:rPr lang="en-US" sz="2800" dirty="0">
                <a:solidFill>
                  <a:srgbClr val="FF0000"/>
                </a:solidFill>
              </a:rPr>
              <a:t>Why?</a:t>
            </a:r>
            <a:endParaRPr lang="en-SG" sz="2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07" y="3317234"/>
            <a:ext cx="6707211" cy="14230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3035" y="1162762"/>
            <a:ext cx="4159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Segments need to be paced, because in DC, segments can be larger than the BDP!</a:t>
            </a:r>
            <a:endParaRPr lang="en-SG" sz="2800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670613" y="2640054"/>
            <a:ext cx="600634" cy="677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5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TIMELY Algorithm</a:t>
            </a:r>
            <a:endParaRPr lang="en-SG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7" y="1311175"/>
            <a:ext cx="7487695" cy="2772162"/>
          </a:xfrm>
          <a:prstGeom prst="rect">
            <a:avLst/>
          </a:prstGeom>
        </p:spPr>
      </p:pic>
      <p:pic>
        <p:nvPicPr>
          <p:cNvPr id="2050" name="Picture 2" descr="File:Yes Check Circle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15" y="1311175"/>
            <a:ext cx="766600" cy="7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ile:Yes Check Circle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15" y="1311175"/>
            <a:ext cx="766600" cy="76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70093" y="3760171"/>
            <a:ext cx="358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Good </a:t>
            </a:r>
            <a:r>
              <a:rPr lang="en-US" sz="3600" b="1" dirty="0" err="1"/>
              <a:t>ol</a:t>
            </a:r>
            <a:r>
              <a:rPr lang="en-US" sz="3600" b="1" dirty="0"/>
              <a:t>’ AIMD</a:t>
            </a:r>
            <a:endParaRPr lang="en-SG" sz="3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3034" y="3101788"/>
            <a:ext cx="0" cy="65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5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TIMELY Algorithm</a:t>
            </a:r>
            <a:endParaRPr lang="en-SG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80346" y="1313530"/>
            <a:ext cx="536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RTT Gradient</a:t>
            </a:r>
            <a:r>
              <a:rPr lang="en-US" sz="3200" dirty="0"/>
              <a:t>-based AIMD</a:t>
            </a:r>
            <a:endParaRPr lang="en-S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5" y="2232212"/>
            <a:ext cx="3287004" cy="2103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4718" y="2671482"/>
            <a:ext cx="121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665F"/>
                </a:solidFill>
              </a:rPr>
              <a:t>Queue is building</a:t>
            </a:r>
            <a:endParaRPr lang="en-SG" b="1" dirty="0">
              <a:solidFill>
                <a:srgbClr val="CC66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4941" y="2510118"/>
            <a:ext cx="95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9A14B"/>
                </a:solidFill>
              </a:rPr>
              <a:t>Queue is draining</a:t>
            </a:r>
            <a:endParaRPr lang="en-SG" b="1" dirty="0">
              <a:solidFill>
                <a:srgbClr val="89A14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74" y="2671482"/>
            <a:ext cx="5128884" cy="20448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2727" y="2384612"/>
            <a:ext cx="11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RTT</a:t>
            </a:r>
            <a:endParaRPr lang="en-S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4753" y="2538500"/>
            <a:ext cx="41120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3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2036322"/>
            <a:ext cx="6212541" cy="86196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55787" y="640131"/>
            <a:ext cx="2479860" cy="628946"/>
            <a:chOff x="355787" y="640131"/>
            <a:chExt cx="2479860" cy="628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787" y="640131"/>
              <a:ext cx="2479860" cy="42613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938" y="1039949"/>
              <a:ext cx="1961559" cy="22912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693459" y="550090"/>
            <a:ext cx="5450541" cy="736743"/>
            <a:chOff x="3693459" y="550090"/>
            <a:chExt cx="5450541" cy="73674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3459" y="550090"/>
              <a:ext cx="5450541" cy="53621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3459" y="1089828"/>
              <a:ext cx="2597136" cy="19700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2983005" y="3507823"/>
            <a:ext cx="31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normalized_gradient ≤ 0?</a:t>
            </a:r>
            <a:endParaRPr lang="en-SG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791" y="4304551"/>
            <a:ext cx="2307557" cy="3238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7110" y="4304551"/>
            <a:ext cx="4814048" cy="3077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42346" y="2898288"/>
            <a:ext cx="68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T_low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5633929" y="2917754"/>
            <a:ext cx="79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T_high</a:t>
            </a:r>
            <a:endParaRPr lang="en-SG" dirty="0"/>
          </a:p>
        </p:txBody>
      </p:sp>
      <p:sp>
        <p:nvSpPr>
          <p:cNvPr id="22" name="Up Arrow 21"/>
          <p:cNvSpPr/>
          <p:nvPr/>
        </p:nvSpPr>
        <p:spPr>
          <a:xfrm>
            <a:off x="1470212" y="1398494"/>
            <a:ext cx="675979" cy="637828"/>
          </a:xfrm>
          <a:prstGeom prst="upArrow">
            <a:avLst/>
          </a:prstGeom>
          <a:solidFill>
            <a:srgbClr val="CDDCA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Up Arrow 22"/>
          <p:cNvSpPr/>
          <p:nvPr/>
        </p:nvSpPr>
        <p:spPr>
          <a:xfrm>
            <a:off x="6427694" y="1398494"/>
            <a:ext cx="675979" cy="637828"/>
          </a:xfrm>
          <a:prstGeom prst="upArrow">
            <a:avLst/>
          </a:prstGeom>
          <a:solidFill>
            <a:srgbClr val="FFAAA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Down Arrow 23"/>
          <p:cNvSpPr/>
          <p:nvPr/>
        </p:nvSpPr>
        <p:spPr>
          <a:xfrm>
            <a:off x="4151584" y="2888758"/>
            <a:ext cx="654424" cy="622333"/>
          </a:xfrm>
          <a:prstGeom prst="downArrow">
            <a:avLst/>
          </a:prstGeom>
          <a:solidFill>
            <a:srgbClr val="FFE8A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Bent Arrow 26"/>
          <p:cNvSpPr/>
          <p:nvPr/>
        </p:nvSpPr>
        <p:spPr>
          <a:xfrm rot="5400000">
            <a:off x="6090166" y="3654946"/>
            <a:ext cx="550474" cy="497461"/>
          </a:xfrm>
          <a:prstGeom prst="bentArrow">
            <a:avLst/>
          </a:prstGeom>
          <a:solidFill>
            <a:srgbClr val="FFE8A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 flipV="1">
            <a:off x="2378768" y="3674998"/>
            <a:ext cx="550474" cy="477754"/>
          </a:xfrm>
          <a:prstGeom prst="bentArrow">
            <a:avLst/>
          </a:prstGeom>
          <a:solidFill>
            <a:srgbClr val="FFE8A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29" name="Picture 2" descr="File:Yes Check Circle.svg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47" y="3506965"/>
            <a:ext cx="388424" cy="3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ong Cross SVG Vector, Wrong Cross Clip art - SVG Clipar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89" y="3518947"/>
            <a:ext cx="332727" cy="3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3" grpId="0" animBg="1"/>
      <p:bldP spid="24" grpId="0" animBg="1"/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The TIMELY Algorithm</a:t>
            </a:r>
            <a:endParaRPr lang="en-SG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80346" y="1313530"/>
            <a:ext cx="536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RTT Gradient</a:t>
            </a:r>
            <a:r>
              <a:rPr lang="en-US" sz="3200" dirty="0"/>
              <a:t>-based AIMD</a:t>
            </a:r>
            <a:endParaRPr lang="en-S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5" y="2232212"/>
            <a:ext cx="3287004" cy="2103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4718" y="2671482"/>
            <a:ext cx="121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665F"/>
                </a:solidFill>
              </a:rPr>
              <a:t>Queue is building</a:t>
            </a:r>
            <a:endParaRPr lang="en-SG" b="1" dirty="0">
              <a:solidFill>
                <a:srgbClr val="CC66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4941" y="2510118"/>
            <a:ext cx="95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9A14B"/>
                </a:solidFill>
              </a:rPr>
              <a:t>Queue is draining</a:t>
            </a:r>
            <a:endParaRPr lang="en-SG" b="1" dirty="0">
              <a:solidFill>
                <a:srgbClr val="89A14B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74" y="2671482"/>
            <a:ext cx="5128884" cy="20448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2727" y="2384612"/>
            <a:ext cx="11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RTT</a:t>
            </a:r>
            <a:endParaRPr lang="en-S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4753" y="2538500"/>
            <a:ext cx="41120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183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TIMELY’s performance</a:t>
            </a:r>
            <a:endParaRPr lang="en-SG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41" y="1344271"/>
            <a:ext cx="7055224" cy="24686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953435"/>
            <a:ext cx="7862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Why is TIMELY’s performance so much better than DCTCP?</a:t>
            </a:r>
            <a:endParaRPr lang="en-SG" sz="2800" dirty="0">
              <a:solidFill>
                <a:srgbClr val="FF0000"/>
              </a:solidFill>
            </a:endParaRPr>
          </a:p>
        </p:txBody>
      </p:sp>
      <p:pic>
        <p:nvPicPr>
          <p:cNvPr id="11" name="Picture 4" descr="Green Tent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247" y="3096493"/>
            <a:ext cx="1810441" cy="8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00043" y="2788716"/>
            <a:ext cx="7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Yay!</a:t>
            </a:r>
            <a:endParaRPr lang="en-SG" dirty="0"/>
          </a:p>
        </p:txBody>
      </p:sp>
      <p:pic>
        <p:nvPicPr>
          <p:cNvPr id="13" name="Picture 4" descr="Green Tent Clip Art at Clker.com - vector clip art online, royalty free &amp;amp;  public domain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8" y="3096493"/>
            <a:ext cx="1810441" cy="85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9029" y="2788716"/>
            <a:ext cx="773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994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31694"/>
            <a:ext cx="851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TIMELY’s performance</a:t>
            </a:r>
            <a:endParaRPr lang="en-SG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09713" y="4500282"/>
            <a:ext cx="841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RTT changes is more correlatd to congestion than ECN!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16" y="1140174"/>
            <a:ext cx="5606615" cy="325951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5658" y="1667435"/>
            <a:ext cx="125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TIMELY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658" y="3083858"/>
            <a:ext cx="125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DCTCP</a:t>
            </a:r>
            <a:endParaRPr lang="en-S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8C4EC-7051-4DF7-A6EE-6C012E63FC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8DE76-384E-4303-B135-5255F601B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8" y="259926"/>
            <a:ext cx="7448550" cy="3914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D34A7A-3F8F-46DA-9D67-007EC68C6679}"/>
              </a:ext>
            </a:extLst>
          </p:cNvPr>
          <p:cNvSpPr txBox="1"/>
          <p:nvPr/>
        </p:nvSpPr>
        <p:spPr>
          <a:xfrm>
            <a:off x="904875" y="4275242"/>
            <a:ext cx="756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Singh et al. Jupiter rising: A decade of clos topologies and centralized control in google's datacenter network. </a:t>
            </a:r>
            <a:r>
              <a:rPr lang="en-SG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SIGCOMM computer communication review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SG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45</a:t>
            </a:r>
            <a:r>
              <a:rPr lang="en-SG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183-197. 2015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73660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170704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baseline="0" dirty="0">
                <a:latin typeface="URWBookmanL-Ligh"/>
              </a:rPr>
              <a:t>Summary</a:t>
            </a:r>
            <a:endParaRPr lang="en-SG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2CD93-D608-420F-A5B1-3C8FD4403806}"/>
              </a:ext>
            </a:extLst>
          </p:cNvPr>
          <p:cNvSpPr txBox="1"/>
          <p:nvPr/>
        </p:nvSpPr>
        <p:spPr>
          <a:xfrm>
            <a:off x="940850" y="1111627"/>
            <a:ext cx="76078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Data Centres have different traffic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Topology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DC Congestion control &amp; Incast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Having full controls helps a lot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DCTCP (ECN-based)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US" sz="3200" dirty="0"/>
              <a:t>TIMELY (delay-based)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3" y="918020"/>
            <a:ext cx="8905875" cy="2644329"/>
          </a:xfrm>
        </p:spPr>
        <p:txBody>
          <a:bodyPr>
            <a:normAutofit/>
          </a:bodyPr>
          <a:lstStyle/>
          <a:p>
            <a:r>
              <a:rPr lang="en-US" sz="8000" dirty="0"/>
              <a:t>Midterm </a:t>
            </a:r>
            <a:br>
              <a:rPr lang="en-US" sz="8000" dirty="0"/>
            </a:br>
            <a:r>
              <a:rPr lang="en-US" sz="8000" dirty="0"/>
              <a:t>Survey!</a:t>
            </a:r>
            <a:endParaRPr lang="en-SG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62C79-8587-4B45-925D-1FDB95ADAFEB}"/>
              </a:ext>
            </a:extLst>
          </p:cNvPr>
          <p:cNvSpPr txBox="1"/>
          <p:nvPr/>
        </p:nvSpPr>
        <p:spPr>
          <a:xfrm>
            <a:off x="4029075" y="3647554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+100 EXP</a:t>
            </a:r>
            <a:endParaRPr lang="en-SG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3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1E46-BE3F-4C37-B617-48935D6A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696"/>
            <a:ext cx="8832300" cy="241210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Have a </a:t>
            </a:r>
            <a:br>
              <a:rPr lang="en-US" sz="8000" dirty="0"/>
            </a:br>
            <a:r>
              <a:rPr lang="en-US" sz="8000" dirty="0"/>
              <a:t>Recess Week!</a:t>
            </a:r>
            <a:endParaRPr lang="en-SG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EF3-B5F6-41DC-AF6D-E0B57F5D56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7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8C4EC-7051-4DF7-A6EE-6C012E63FC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34A7A-3F8F-46DA-9D67-007EC68C6679}"/>
              </a:ext>
            </a:extLst>
          </p:cNvPr>
          <p:cNvSpPr txBox="1"/>
          <p:nvPr/>
        </p:nvSpPr>
        <p:spPr>
          <a:xfrm>
            <a:off x="904875" y="4275242"/>
            <a:ext cx="756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Benson et al. "Network traffic characteristics of data centers in the wild."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10th ACM SIGCOMM conference on Internet measurement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2010.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CE37-0F5E-46E1-8BF0-94011130F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83483"/>
            <a:ext cx="6701569" cy="39917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D802E3-37D7-4046-AC67-9CA680E61427}"/>
              </a:ext>
            </a:extLst>
          </p:cNvPr>
          <p:cNvSpPr/>
          <p:nvPr/>
        </p:nvSpPr>
        <p:spPr>
          <a:xfrm>
            <a:off x="4648200" y="868257"/>
            <a:ext cx="3467100" cy="7414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6251F-4E8C-4F4D-B618-63DA96854839}"/>
              </a:ext>
            </a:extLst>
          </p:cNvPr>
          <p:cNvSpPr txBox="1"/>
          <p:nvPr/>
        </p:nvSpPr>
        <p:spPr>
          <a:xfrm>
            <a:off x="7877728" y="2279362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Intra-DC</a:t>
            </a:r>
            <a:endParaRPr lang="en-SG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412CF-87D3-4998-B4B5-F13C4ADEE4B3}"/>
              </a:ext>
            </a:extLst>
          </p:cNvPr>
          <p:cNvSpPr txBox="1"/>
          <p:nvPr/>
        </p:nvSpPr>
        <p:spPr>
          <a:xfrm>
            <a:off x="7815263" y="483537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Outgoing</a:t>
            </a:r>
            <a:endParaRPr lang="en-SG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E8BD88-4791-4A4F-9028-CD2B902F2845}"/>
              </a:ext>
            </a:extLst>
          </p:cNvPr>
          <p:cNvCxnSpPr>
            <a:stCxn id="7" idx="1"/>
          </p:cNvCxnSpPr>
          <p:nvPr/>
        </p:nvCxnSpPr>
        <p:spPr>
          <a:xfrm flipH="1">
            <a:off x="7248525" y="683592"/>
            <a:ext cx="566738" cy="6295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A97FBC-5CB6-44E9-8086-178D9F0E1C9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248526" y="2479417"/>
            <a:ext cx="629202" cy="110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F44-6AE5-4730-A491-A48BF244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4" y="78116"/>
            <a:ext cx="8493972" cy="13014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URWBookmanL-Ligh"/>
              </a:rPr>
              <a:t>Key Trends  </a:t>
            </a:r>
            <a:endParaRPr lang="en-SG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AC63B-6C61-4CB5-989C-BE1DB151E604}"/>
              </a:ext>
            </a:extLst>
          </p:cNvPr>
          <p:cNvSpPr txBox="1"/>
          <p:nvPr/>
        </p:nvSpPr>
        <p:spPr>
          <a:xfrm>
            <a:off x="409575" y="1417695"/>
            <a:ext cx="6460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Huge(!) traffic + growing</a:t>
            </a:r>
            <a:endParaRPr lang="en-SG" sz="4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BDE5B-EDA1-4D75-AC3E-01859184FB32}"/>
              </a:ext>
            </a:extLst>
          </p:cNvPr>
          <p:cNvSpPr txBox="1"/>
          <p:nvPr/>
        </p:nvSpPr>
        <p:spPr>
          <a:xfrm>
            <a:off x="2211675" y="2539559"/>
            <a:ext cx="6460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Traffic patterns in DCs fundamentally different from Internet at large</a:t>
            </a:r>
            <a:endParaRPr lang="en-SG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F1F16-8E70-4E58-BD18-B62881D1F787}"/>
              </a:ext>
            </a:extLst>
          </p:cNvPr>
          <p:cNvSpPr txBox="1"/>
          <p:nvPr/>
        </p:nvSpPr>
        <p:spPr>
          <a:xfrm>
            <a:off x="4429124" y="4200032"/>
            <a:ext cx="4043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Intra-DC traffic!</a:t>
            </a:r>
            <a:endParaRPr lang="en-SG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5.9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2168</Words>
  <Application>Microsoft Office PowerPoint</Application>
  <PresentationFormat>On-screen Show (16:9)</PresentationFormat>
  <Paragraphs>435</Paragraphs>
  <Slides>72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CMR10</vt:lpstr>
      <vt:lpstr>URWBookmanL-Ligh</vt:lpstr>
      <vt:lpstr>Arial</vt:lpstr>
      <vt:lpstr>Book Antiqua</vt:lpstr>
      <vt:lpstr>Bookman Old Style</vt:lpstr>
      <vt:lpstr>Calibri</vt:lpstr>
      <vt:lpstr>Courier New</vt:lpstr>
      <vt:lpstr>Segoe UI Semibold</vt:lpstr>
      <vt:lpstr>Times New Roman</vt:lpstr>
      <vt:lpstr>Wingdings</vt:lpstr>
      <vt:lpstr>Simple Light</vt:lpstr>
      <vt:lpstr>Lecture 6: Data Centre Networking</vt:lpstr>
      <vt:lpstr>PowerPoint Presentation</vt:lpstr>
      <vt:lpstr>XCP fairness controller (AIMD)</vt:lpstr>
      <vt:lpstr>XCP fairness controller (AIMD)</vt:lpstr>
      <vt:lpstr>Recap: Last Week</vt:lpstr>
      <vt:lpstr>What about data centres?</vt:lpstr>
      <vt:lpstr>PowerPoint Presentation</vt:lpstr>
      <vt:lpstr>PowerPoint Presentation</vt:lpstr>
      <vt:lpstr>Key Trends  </vt:lpstr>
      <vt:lpstr>What is different?</vt:lpstr>
      <vt:lpstr>What is different?</vt:lpstr>
      <vt:lpstr>Challenges of DC Comms</vt:lpstr>
      <vt:lpstr>PowerPoint Presentation</vt:lpstr>
      <vt:lpstr>How do we build a data centre?</vt:lpstr>
      <vt:lpstr>How do we build a data centre?</vt:lpstr>
      <vt:lpstr>Why not simple?</vt:lpstr>
      <vt:lpstr>FatTree</vt:lpstr>
      <vt:lpstr>Key Idea</vt:lpstr>
      <vt:lpstr>Key Idea</vt:lpstr>
      <vt:lpstr>Key Idea</vt:lpstr>
      <vt:lpstr>Clos (Tree) Network</vt:lpstr>
      <vt:lpstr>Clos (Tree) Network</vt:lpstr>
      <vt:lpstr>FatTree</vt:lpstr>
      <vt:lpstr>FatTree (2008)</vt:lpstr>
      <vt:lpstr>Do we really need trees?</vt:lpstr>
      <vt:lpstr>Motivation: Jellyfish (2012)</vt:lpstr>
      <vt:lpstr>Key idea: Jellyfish (2012)</vt:lpstr>
      <vt:lpstr>Having a scalable topology solves the problem of large traffic volume </vt:lpstr>
      <vt:lpstr>Does it also mean that applications can meet their tight deadlines?</vt:lpstr>
      <vt:lpstr>What are these deadlines?</vt:lpstr>
      <vt:lpstr>Example: Web Search</vt:lpstr>
      <vt:lpstr>Example: Web Search (inside DC)</vt:lpstr>
      <vt:lpstr>Example: Web Search (inside DC)</vt:lpstr>
      <vt:lpstr>Example: Web Search (inside DC)</vt:lpstr>
      <vt:lpstr>Partition-Aggregate is general!</vt:lpstr>
      <vt:lpstr>Why can’t we meet deadlines simply with better topologies?</vt:lpstr>
      <vt:lpstr>Synchronized mice flow collision caused by the partition-aggregate traffic pattern</vt:lpstr>
      <vt:lpstr>Incast</vt:lpstr>
      <vt:lpstr>Incast</vt:lpstr>
      <vt:lpstr>Mitigating Incast</vt:lpstr>
      <vt:lpstr>Deep Buffers!</vt:lpstr>
      <vt:lpstr>Incast is not the  only problem!</vt:lpstr>
      <vt:lpstr>Datacenter workloads are mixed</vt:lpstr>
      <vt:lpstr>Other problem: large flows cause queue build-up that increase delays for latency-sensitive flows</vt:lpstr>
      <vt:lpstr>Conflicting Requirements</vt:lpstr>
      <vt:lpstr>Key Objective: Low Queue Occupancy &amp; High Throughput </vt:lpstr>
      <vt:lpstr>Datacenter TCP  (DCTCP)</vt:lpstr>
      <vt:lpstr>PowerPoint Presentation</vt:lpstr>
      <vt:lpstr>The Buffer Sizing Story</vt:lpstr>
      <vt:lpstr>DCTCP</vt:lpstr>
      <vt:lpstr>Data Center TCP Algorithm</vt:lpstr>
      <vt:lpstr>DCTCP in Action</vt:lpstr>
      <vt:lpstr>Meeting the conflicting requirements </vt:lpstr>
      <vt:lpstr>DCTCP Analysis</vt:lpstr>
      <vt:lpstr>PowerPoint Presentation</vt:lpstr>
      <vt:lpstr>Why did DCTCP NOT use delay as a congestion signal?</vt:lpstr>
      <vt:lpstr>Measuring RTT variations in datacenter networks</vt:lpstr>
      <vt:lpstr>Fast-forward to 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Midterm  Survey!</vt:lpstr>
      <vt:lpstr>Have a  Recess Week!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Intro to IT2900 &amp; Leadership</dc:title>
  <cp:lastModifiedBy>Ben Leong</cp:lastModifiedBy>
  <cp:revision>379</cp:revision>
  <dcterms:modified xsi:type="dcterms:W3CDTF">2021-09-17T10:09:59Z</dcterms:modified>
</cp:coreProperties>
</file>