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615" r:id="rId3"/>
    <p:sldId id="619" r:id="rId4"/>
    <p:sldId id="618" r:id="rId5"/>
    <p:sldId id="617" r:id="rId6"/>
    <p:sldId id="616" r:id="rId7"/>
    <p:sldId id="620" r:id="rId8"/>
    <p:sldId id="625" r:id="rId9"/>
    <p:sldId id="621" r:id="rId10"/>
    <p:sldId id="626" r:id="rId11"/>
    <p:sldId id="623" r:id="rId12"/>
    <p:sldId id="624" r:id="rId13"/>
    <p:sldId id="572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43" r:id="rId27"/>
    <p:sldId id="662" r:id="rId28"/>
    <p:sldId id="639" r:id="rId29"/>
    <p:sldId id="640" r:id="rId30"/>
    <p:sldId id="641" r:id="rId31"/>
    <p:sldId id="642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55" r:id="rId44"/>
    <p:sldId id="656" r:id="rId45"/>
    <p:sldId id="657" r:id="rId46"/>
    <p:sldId id="658" r:id="rId47"/>
    <p:sldId id="466" r:id="rId48"/>
    <p:sldId id="659" r:id="rId49"/>
    <p:sldId id="257" r:id="rId50"/>
    <p:sldId id="258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663" r:id="rId67"/>
    <p:sldId id="277" r:id="rId68"/>
    <p:sldId id="278" r:id="rId69"/>
    <p:sldId id="664" r:id="rId70"/>
    <p:sldId id="276" r:id="rId71"/>
    <p:sldId id="661" r:id="rId72"/>
    <p:sldId id="665" r:id="rId73"/>
    <p:sldId id="660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500"/>
    <a:srgbClr val="777777"/>
    <a:srgbClr val="A9D18E"/>
    <a:srgbClr val="7030A0"/>
    <a:srgbClr val="43682B"/>
    <a:srgbClr val="92D050"/>
    <a:srgbClr val="FFC00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69338" autoAdjust="0"/>
  </p:normalViewPr>
  <p:slideViewPr>
    <p:cSldViewPr snapToGrid="0">
      <p:cViewPr varScale="1">
        <p:scale>
          <a:sx n="101" d="100"/>
          <a:sy n="101" d="100"/>
        </p:scale>
        <p:origin x="3444" y="90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326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396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173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753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921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263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2430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9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Peer-to-Peer Networks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400" b="0" i="0" u="none" strike="noStrike" baseline="0" dirty="0">
                <a:latin typeface="URWBookmanL-Ligh"/>
              </a:rPr>
              <a:t>Distributed Hash Tables (DHTs)</a:t>
            </a:r>
            <a:endParaRPr lang="en-SG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937150" y="1002478"/>
            <a:ext cx="7269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A Distributed Hash Table (DHT) is a distributed data structure that supports a put/get interface.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Store and retrieve {key, value} pairs efficiently over a network of (generally unreliable) nodes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Keep state stored per node small because of network churn ) minimize book-keeping &amp; maintenance traffic</a:t>
            </a:r>
          </a:p>
        </p:txBody>
      </p:sp>
    </p:spTree>
    <p:extLst>
      <p:ext uri="{BB962C8B-B14F-4D97-AF65-F5344CB8AC3E}">
        <p14:creationId xmlns:p14="http://schemas.microsoft.com/office/powerpoint/2010/main" val="16106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C5897-EF60-4CC2-98CA-01A98C8F2BF7}"/>
              </a:ext>
            </a:extLst>
          </p:cNvPr>
          <p:cNvCxnSpPr>
            <a:stCxn id="4" idx="3"/>
          </p:cNvCxnSpPr>
          <p:nvPr/>
        </p:nvCxnSpPr>
        <p:spPr>
          <a:xfrm>
            <a:off x="2819400" y="2505075"/>
            <a:ext cx="2924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370729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Recap: Hashing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28D1A585-EFA2-40A8-A178-8B9CB116DE4A}"/>
              </a:ext>
            </a:extLst>
          </p:cNvPr>
          <p:cNvSpPr/>
          <p:nvPr/>
        </p:nvSpPr>
        <p:spPr>
          <a:xfrm>
            <a:off x="1905000" y="2047875"/>
            <a:ext cx="914400" cy="914400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DBC8A-23D2-418A-99D1-88CF0039F863}"/>
              </a:ext>
            </a:extLst>
          </p:cNvPr>
          <p:cNvSpPr txBox="1"/>
          <p:nvPr/>
        </p:nvSpPr>
        <p:spPr>
          <a:xfrm>
            <a:off x="3733800" y="2181909"/>
            <a:ext cx="1038225" cy="646331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f</a:t>
            </a:r>
            <a:endParaRPr lang="en-SG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5481-CB0B-4047-8B80-60BAACF5B337}"/>
              </a:ext>
            </a:extLst>
          </p:cNvPr>
          <p:cNvSpPr txBox="1"/>
          <p:nvPr/>
        </p:nvSpPr>
        <p:spPr>
          <a:xfrm>
            <a:off x="5899379" y="218190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endParaRPr lang="en-SG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F9917D-B39E-4636-8620-08784E0357E4}"/>
              </a:ext>
            </a:extLst>
          </p:cNvPr>
          <p:cNvGrpSpPr/>
          <p:nvPr/>
        </p:nvGrpSpPr>
        <p:grpSpPr>
          <a:xfrm>
            <a:off x="4572000" y="3599551"/>
            <a:ext cx="3257550" cy="495300"/>
            <a:chOff x="4772025" y="3586162"/>
            <a:chExt cx="3257550" cy="4953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161166-CC11-4534-B2FF-548DD78385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025" y="3819524"/>
              <a:ext cx="3257550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FBA630-BF62-4250-9CE3-11D6D2406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025" y="3586162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3750B8-4145-473E-8995-D739ABD9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950" y="3586162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47F61B-AC1F-4C56-ACA1-6710370D1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875" y="3586162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1D43F9-CEB4-478F-A6A6-18C58F341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800" y="3595687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A3BD8A-C033-4D74-B3B8-122D71633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725" y="3595687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FBC2C7-F67F-4D1E-9420-D2612810D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650" y="3614737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8036DA-4D33-472D-9BFD-B3B3F9E5D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575" y="3614737"/>
              <a:ext cx="0" cy="466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CF98FA1-BD0D-4A8E-93D9-FFA5CA10560C}"/>
              </a:ext>
            </a:extLst>
          </p:cNvPr>
          <p:cNvSpPr txBox="1"/>
          <p:nvPr/>
        </p:nvSpPr>
        <p:spPr>
          <a:xfrm>
            <a:off x="5402319" y="4149556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buckets</a:t>
            </a:r>
            <a:endParaRPr lang="en-SG" sz="3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F5000A-F56E-4041-8712-298C06DF7E58}"/>
              </a:ext>
            </a:extLst>
          </p:cNvPr>
          <p:cNvCxnSpPr>
            <a:stCxn id="8" idx="2"/>
          </p:cNvCxnSpPr>
          <p:nvPr/>
        </p:nvCxnSpPr>
        <p:spPr>
          <a:xfrm flipH="1">
            <a:off x="5899379" y="2766684"/>
            <a:ext cx="206146" cy="832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AA004F-8881-45D4-9A71-272F5EA7D91A}"/>
              </a:ext>
            </a:extLst>
          </p:cNvPr>
          <p:cNvSpPr txBox="1"/>
          <p:nvPr/>
        </p:nvSpPr>
        <p:spPr>
          <a:xfrm>
            <a:off x="4665369" y="3254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SG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B133E-E749-4343-AC73-D6100BDD2E99}"/>
              </a:ext>
            </a:extLst>
          </p:cNvPr>
          <p:cNvSpPr txBox="1"/>
          <p:nvPr/>
        </p:nvSpPr>
        <p:spPr>
          <a:xfrm>
            <a:off x="7378111" y="3240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327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6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60049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Consistent Hashing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EFB788-EABD-40D2-8859-8B9985F0DB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10869" y="3082618"/>
            <a:ext cx="2924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ave 5">
            <a:extLst>
              <a:ext uri="{FF2B5EF4-FFF2-40B4-BE49-F238E27FC236}">
                <a16:creationId xmlns:a16="http://schemas.microsoft.com/office/drawing/2014/main" id="{15037367-8312-4D28-A3B0-F626FDA23B8F}"/>
              </a:ext>
            </a:extLst>
          </p:cNvPr>
          <p:cNvSpPr/>
          <p:nvPr/>
        </p:nvSpPr>
        <p:spPr>
          <a:xfrm>
            <a:off x="996469" y="2625418"/>
            <a:ext cx="914400" cy="914400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B799-91FC-4783-94C2-E328B49BD699}"/>
              </a:ext>
            </a:extLst>
          </p:cNvPr>
          <p:cNvSpPr txBox="1"/>
          <p:nvPr/>
        </p:nvSpPr>
        <p:spPr>
          <a:xfrm>
            <a:off x="2825269" y="2759452"/>
            <a:ext cx="1038225" cy="646331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f</a:t>
            </a:r>
            <a:endParaRPr lang="en-SG" sz="3600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5010972" y="1466850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6565580" y="1415390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7573008" y="1854169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7659350" y="400452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9B464-8851-42AF-B376-5686A99D2B06}"/>
              </a:ext>
            </a:extLst>
          </p:cNvPr>
          <p:cNvSpPr txBox="1"/>
          <p:nvPr/>
        </p:nvSpPr>
        <p:spPr>
          <a:xfrm>
            <a:off x="7995106" y="1484633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5A8F1D-0CBB-417A-94BB-AB24197FFA01}"/>
              </a:ext>
            </a:extLst>
          </p:cNvPr>
          <p:cNvSpPr txBox="1"/>
          <p:nvPr/>
        </p:nvSpPr>
        <p:spPr>
          <a:xfrm>
            <a:off x="8128143" y="410478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DE015-3DB3-4135-B08A-D2EEE61A25F2}"/>
              </a:ext>
            </a:extLst>
          </p:cNvPr>
          <p:cNvSpPr txBox="1"/>
          <p:nvPr/>
        </p:nvSpPr>
        <p:spPr>
          <a:xfrm>
            <a:off x="5981638" y="1144238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09F01-F895-4E09-BE2E-AA25D0E789D3}"/>
              </a:ext>
            </a:extLst>
          </p:cNvPr>
          <p:cNvSpPr txBox="1"/>
          <p:nvPr/>
        </p:nvSpPr>
        <p:spPr>
          <a:xfrm>
            <a:off x="820515" y="3981212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virtual nodes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C1122-47AF-48F8-9C5C-6ED73B31546B}"/>
              </a:ext>
            </a:extLst>
          </p:cNvPr>
          <p:cNvSpPr txBox="1"/>
          <p:nvPr/>
        </p:nvSpPr>
        <p:spPr>
          <a:xfrm>
            <a:off x="875112" y="1105038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successor </a:t>
            </a:r>
            <a:endParaRPr lang="en-SG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525" y="3295650"/>
            <a:ext cx="7346400" cy="914399"/>
          </a:xfrm>
        </p:spPr>
        <p:txBody>
          <a:bodyPr>
            <a:noAutofit/>
          </a:bodyPr>
          <a:lstStyle/>
          <a:p>
            <a:r>
              <a:rPr lang="en-US" sz="5400" dirty="0"/>
              <a:t>How do we know which node should store </a:t>
            </a:r>
            <a:br>
              <a:rPr lang="en-US" sz="5400" dirty="0"/>
            </a:br>
            <a:r>
              <a:rPr lang="en-US" sz="5400" dirty="0"/>
              <a:t>what data w.o. a centralized view?</a:t>
            </a:r>
            <a:endParaRPr lang="en-S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b="0" i="0" u="none" strike="noStrike" baseline="0" dirty="0">
                <a:latin typeface="URWBookmanL-Ligh"/>
              </a:rPr>
              <a:t>Chord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089550" y="1458466"/>
            <a:ext cx="7269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/>
              <a:t>Identifiers are ordered in an identifier circle modulo 2</a:t>
            </a:r>
            <a:r>
              <a:rPr lang="en-US" sz="4000" baseline="30000" dirty="0"/>
              <a:t>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/>
              <a:t>Nodes maintain:</a:t>
            </a:r>
          </a:p>
          <a:p>
            <a:pPr marL="457200" lvl="1" indent="-228600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600" dirty="0"/>
              <a:t>Predecessor</a:t>
            </a:r>
          </a:p>
          <a:p>
            <a:pPr marL="457200" lvl="1" indent="-228600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600" dirty="0"/>
              <a:t>Finger table</a:t>
            </a:r>
          </a:p>
        </p:txBody>
      </p:sp>
    </p:spTree>
    <p:extLst>
      <p:ext uri="{BB962C8B-B14F-4D97-AF65-F5344CB8AC3E}">
        <p14:creationId xmlns:p14="http://schemas.microsoft.com/office/powerpoint/2010/main" val="3548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51479"/>
              </p:ext>
            </p:extLst>
          </p:nvPr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BE90BB9-5E83-492F-B3EC-76C715F8BF46}"/>
              </a:ext>
            </a:extLst>
          </p:cNvPr>
          <p:cNvSpPr txBox="1"/>
          <p:nvPr/>
        </p:nvSpPr>
        <p:spPr>
          <a:xfrm>
            <a:off x="2190095" y="368639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m=3</a:t>
            </a:r>
            <a:endParaRPr lang="en-SG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07330"/>
              </p:ext>
            </p:extLst>
          </p:nvPr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81982"/>
              </p:ext>
            </p:extLst>
          </p:nvPr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BDAE30A-F299-487E-ACEF-D4BB1440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46" y="1092730"/>
            <a:ext cx="3589699" cy="1301479"/>
          </a:xfrm>
        </p:spPr>
        <p:txBody>
          <a:bodyPr>
            <a:noAutofit/>
          </a:bodyPr>
          <a:lstStyle/>
          <a:p>
            <a:pPr algn="ctr"/>
            <a:r>
              <a:rPr lang="en-US" sz="7200" b="0" i="0" u="none" strike="noStrike" baseline="0" dirty="0">
                <a:latin typeface="URWBookmanL-Ligh"/>
              </a:rPr>
              <a:t>Fingers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39578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BDAE30A-F299-487E-ACEF-D4BB1440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46" y="1092730"/>
            <a:ext cx="3589699" cy="1301479"/>
          </a:xfrm>
        </p:spPr>
        <p:txBody>
          <a:bodyPr>
            <a:noAutofit/>
          </a:bodyPr>
          <a:lstStyle/>
          <a:p>
            <a:pPr algn="ctr"/>
            <a:r>
              <a:rPr lang="en-US" sz="7200" b="0" i="0" u="none" strike="noStrike" baseline="0" dirty="0">
                <a:latin typeface="URWBookmanL-Ligh"/>
              </a:rPr>
              <a:t>Fingers</a:t>
            </a:r>
            <a:endParaRPr lang="en-SG" sz="7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514518" y="384365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Know predecessors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1222EE-8863-4185-9854-0431A060B7B6}"/>
              </a:ext>
            </a:extLst>
          </p:cNvPr>
          <p:cNvSpPr txBox="1"/>
          <p:nvPr/>
        </p:nvSpPr>
        <p:spPr>
          <a:xfrm>
            <a:off x="686106" y="3264707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Why?</a:t>
            </a:r>
            <a:endParaRPr lang="en-SG" sz="6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427B5D-0509-48F5-99A0-39D670B59F9E}"/>
              </a:ext>
            </a:extLst>
          </p:cNvPr>
          <p:cNvSpPr txBox="1"/>
          <p:nvPr/>
        </p:nvSpPr>
        <p:spPr>
          <a:xfrm>
            <a:off x="3250550" y="905128"/>
            <a:ext cx="927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owns(3,0]</a:t>
            </a:r>
            <a:endParaRPr lang="en-SG" sz="2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7851C8-9645-4E48-95C8-0431E1B293C3}"/>
              </a:ext>
            </a:extLst>
          </p:cNvPr>
          <p:cNvCxnSpPr>
            <a:cxnSpLocks/>
          </p:cNvCxnSpPr>
          <p:nvPr/>
        </p:nvCxnSpPr>
        <p:spPr>
          <a:xfrm>
            <a:off x="4061682" y="1336356"/>
            <a:ext cx="347459" cy="49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254317-3270-4C55-85B6-5DA4A89F4CC9}"/>
              </a:ext>
            </a:extLst>
          </p:cNvPr>
          <p:cNvSpPr txBox="1"/>
          <p:nvPr/>
        </p:nvSpPr>
        <p:spPr>
          <a:xfrm>
            <a:off x="4047899" y="2473798"/>
            <a:ext cx="927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owns(0,1]</a:t>
            </a:r>
            <a:endParaRPr lang="en-SG" sz="2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FAA94F-84A3-48E1-91DF-F4A4E1FAB6F5}"/>
              </a:ext>
            </a:extLst>
          </p:cNvPr>
          <p:cNvCxnSpPr>
            <a:cxnSpLocks/>
          </p:cNvCxnSpPr>
          <p:nvPr/>
        </p:nvCxnSpPr>
        <p:spPr>
          <a:xfrm flipV="1">
            <a:off x="4894215" y="2232052"/>
            <a:ext cx="514771" cy="483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57B39AC-7D09-4900-97E7-AD86FF099210}"/>
              </a:ext>
            </a:extLst>
          </p:cNvPr>
          <p:cNvSpPr txBox="1"/>
          <p:nvPr/>
        </p:nvSpPr>
        <p:spPr>
          <a:xfrm>
            <a:off x="4082439" y="3439701"/>
            <a:ext cx="927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owns(1,3]</a:t>
            </a:r>
            <a:endParaRPr lang="en-SG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BA889F-FED0-4EC9-B98B-9D31F38F6A4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87535" y="3897724"/>
            <a:ext cx="418240" cy="105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9B256-C4C8-4E3B-A002-62A342E59CCF}"/>
              </a:ext>
            </a:extLst>
          </p:cNvPr>
          <p:cNvSpPr txBox="1"/>
          <p:nvPr/>
        </p:nvSpPr>
        <p:spPr>
          <a:xfrm>
            <a:off x="2812677" y="88468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1382417" y="696629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lookup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142F2-9534-41BF-AC6B-FD2B6F6B81EE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29538-0C4C-4F9B-B2E8-78DBAEC3C537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BFC0F-3AD3-4F04-ACDC-CCF8F59C1FFC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9B256-C4C8-4E3B-A002-62A342E59CCF}"/>
              </a:ext>
            </a:extLst>
          </p:cNvPr>
          <p:cNvSpPr txBox="1"/>
          <p:nvPr/>
        </p:nvSpPr>
        <p:spPr>
          <a:xfrm>
            <a:off x="2812677" y="88468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1382417" y="696629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lookup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142F2-9534-41BF-AC6B-FD2B6F6B81EE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29538-0C4C-4F9B-B2E8-78DBAEC3C537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BFC0F-3AD3-4F04-ACDC-CCF8F59C1FFC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9B256-C4C8-4E3B-A002-62A342E59CCF}"/>
              </a:ext>
            </a:extLst>
          </p:cNvPr>
          <p:cNvSpPr txBox="1"/>
          <p:nvPr/>
        </p:nvSpPr>
        <p:spPr>
          <a:xfrm>
            <a:off x="2812677" y="88468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1382417" y="696629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lookup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142F2-9534-41BF-AC6B-FD2B6F6B81EE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29538-0C4C-4F9B-B2E8-78DBAEC3C537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BFC0F-3AD3-4F04-ACDC-CCF8F59C1FFC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60939" y="-48757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85DB604-142A-45F2-B7FF-841875DB2D93}"/>
              </a:ext>
            </a:extLst>
          </p:cNvPr>
          <p:cNvSpPr/>
          <p:nvPr/>
        </p:nvSpPr>
        <p:spPr>
          <a:xfrm>
            <a:off x="726831" y="873861"/>
            <a:ext cx="8019909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2800" b="1" spc="-1" dirty="0"/>
              <a:t>Project:</a:t>
            </a:r>
          </a:p>
          <a:p>
            <a:pPr marL="457200" lvl="2" indent="-456840">
              <a:spcAft>
                <a:spcPts val="600"/>
              </a:spcAft>
              <a:buFont typeface="Arial"/>
              <a:buChar char="•"/>
            </a:pPr>
            <a:r>
              <a:rPr lang="en-US" sz="2800" spc="-1" dirty="0"/>
              <a:t>Do NOT procrastinate. Only </a:t>
            </a:r>
            <a:r>
              <a:rPr lang="en-US" sz="2800" spc="-1" dirty="0">
                <a:solidFill>
                  <a:srgbClr val="FF0000"/>
                </a:solidFill>
              </a:rPr>
              <a:t>5 weeks</a:t>
            </a:r>
            <a:r>
              <a:rPr lang="en-US" sz="2800" spc="-1" dirty="0"/>
              <a:t> to go! </a:t>
            </a:r>
          </a:p>
          <a:p>
            <a:pPr marL="457200" lvl="2" indent="-456840">
              <a:spcAft>
                <a:spcPts val="600"/>
              </a:spcAft>
              <a:buFont typeface="Arial"/>
              <a:buChar char="•"/>
            </a:pPr>
            <a:r>
              <a:rPr lang="en-US" sz="2800" u="sng" spc="-1" dirty="0">
                <a:solidFill>
                  <a:schemeClr val="tx1"/>
                </a:solidFill>
              </a:rPr>
              <a:t>Part-3:</a:t>
            </a:r>
            <a:r>
              <a:rPr lang="en-US" sz="2800" spc="-1" dirty="0">
                <a:solidFill>
                  <a:schemeClr val="tx1"/>
                </a:solidFill>
              </a:rPr>
              <a:t> Start ASAP. More details this weekend. </a:t>
            </a:r>
          </a:p>
          <a:p>
            <a:pPr marL="457200" lvl="2" indent="-456840">
              <a:spcAft>
                <a:spcPts val="600"/>
              </a:spcAft>
              <a:buFont typeface="Arial"/>
              <a:buChar char="•"/>
            </a:pPr>
            <a:r>
              <a:rPr lang="en-US" sz="2800" u="sng" spc="-1" dirty="0">
                <a:solidFill>
                  <a:schemeClr val="tx1"/>
                </a:solidFill>
              </a:rPr>
              <a:t>Evaluation:</a:t>
            </a:r>
            <a:r>
              <a:rPr lang="en-US" sz="2800" spc="-1" dirty="0">
                <a:solidFill>
                  <a:schemeClr val="tx1"/>
                </a:solidFill>
              </a:rPr>
              <a:t> live demo w/ TAs in exam weeks</a:t>
            </a:r>
            <a:br>
              <a:rPr lang="en-US" sz="2800" spc="-1" dirty="0">
                <a:solidFill>
                  <a:schemeClr val="tx1"/>
                </a:solidFill>
              </a:rPr>
            </a:br>
            <a:r>
              <a:rPr lang="en-US" sz="2800" spc="-1" dirty="0">
                <a:solidFill>
                  <a:schemeClr val="tx1"/>
                </a:solidFill>
              </a:rPr>
              <a:t>                   (more details TBA)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848114-8760-4D94-8BB7-588550FE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3306861"/>
            <a:ext cx="8905875" cy="145732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202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9B256-C4C8-4E3B-A002-62A342E59CCF}"/>
              </a:ext>
            </a:extLst>
          </p:cNvPr>
          <p:cNvSpPr txBox="1"/>
          <p:nvPr/>
        </p:nvSpPr>
        <p:spPr>
          <a:xfrm>
            <a:off x="2012577" y="760856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601637" y="632079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lookup</a:t>
            </a:r>
          </a:p>
          <a:p>
            <a:r>
              <a:rPr lang="en-US" sz="3200" dirty="0"/>
              <a:t>at 3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142F2-9534-41BF-AC6B-FD2B6F6B81EE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29538-0C4C-4F9B-B2E8-78DBAEC3C537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BFC0F-3AD3-4F04-ACDC-CCF8F59C1FFC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BBA12D-B826-4DCD-A666-9EA58365E12F}"/>
              </a:ext>
            </a:extLst>
          </p:cNvPr>
          <p:cNvCxnSpPr>
            <a:cxnSpLocks/>
          </p:cNvCxnSpPr>
          <p:nvPr/>
        </p:nvCxnSpPr>
        <p:spPr>
          <a:xfrm>
            <a:off x="1733375" y="1154443"/>
            <a:ext cx="3686525" cy="2810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A44156-C15D-4D9B-9630-F5A8765D25F8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722784" y="1813064"/>
            <a:ext cx="761085" cy="19593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0DBD07-DEF9-4A12-A1EE-6D19E020EE28}"/>
              </a:ext>
            </a:extLst>
          </p:cNvPr>
          <p:cNvCxnSpPr>
            <a:cxnSpLocks/>
          </p:cNvCxnSpPr>
          <p:nvPr/>
        </p:nvCxnSpPr>
        <p:spPr>
          <a:xfrm>
            <a:off x="4843542" y="1496411"/>
            <a:ext cx="657685" cy="2634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888B88-DE20-40C0-8BFA-B428729816E6}"/>
              </a:ext>
            </a:extLst>
          </p:cNvPr>
          <p:cNvCxnSpPr>
            <a:cxnSpLocks/>
          </p:cNvCxnSpPr>
          <p:nvPr/>
        </p:nvCxnSpPr>
        <p:spPr>
          <a:xfrm flipH="1" flipV="1">
            <a:off x="4798559" y="1669715"/>
            <a:ext cx="546676" cy="2294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6CCE74-B372-4E2B-B59A-A2F027A84E80}"/>
              </a:ext>
            </a:extLst>
          </p:cNvPr>
          <p:cNvCxnSpPr>
            <a:cxnSpLocks/>
          </p:cNvCxnSpPr>
          <p:nvPr/>
        </p:nvCxnSpPr>
        <p:spPr>
          <a:xfrm>
            <a:off x="4862664" y="1885735"/>
            <a:ext cx="759618" cy="19754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FB95F4-F6EF-4721-8143-E57DA772573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586821" y="1192687"/>
            <a:ext cx="3718954" cy="28105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11721AF-FC1E-4415-A4AB-D51B152EC6D2}"/>
              </a:ext>
            </a:extLst>
          </p:cNvPr>
          <p:cNvSpPr txBox="1"/>
          <p:nvPr/>
        </p:nvSpPr>
        <p:spPr>
          <a:xfrm>
            <a:off x="338571" y="4386755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Recursive lookup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0505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[7,3)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9B256-C4C8-4E3B-A002-62A342E59CCF}"/>
              </a:ext>
            </a:extLst>
          </p:cNvPr>
          <p:cNvSpPr txBox="1"/>
          <p:nvPr/>
        </p:nvSpPr>
        <p:spPr>
          <a:xfrm>
            <a:off x="1929314" y="2323697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83C3-07B2-484B-99BF-4A9F2FAAF4B0}"/>
              </a:ext>
            </a:extLst>
          </p:cNvPr>
          <p:cNvSpPr txBox="1"/>
          <p:nvPr/>
        </p:nvSpPr>
        <p:spPr>
          <a:xfrm>
            <a:off x="559447" y="2138485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lookup</a:t>
            </a:r>
          </a:p>
          <a:p>
            <a:r>
              <a:rPr lang="en-US" sz="3200" dirty="0"/>
              <a:t>at 3</a:t>
            </a:r>
            <a:endParaRPr lang="en-SG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0142F2-9534-41BF-AC6B-FD2B6F6B81EE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29538-0C4C-4F9B-B2E8-78DBAEC3C537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BBFC0F-3AD3-4F04-ACDC-CCF8F59C1FFC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BBA12D-B826-4DCD-A666-9EA58365E12F}"/>
              </a:ext>
            </a:extLst>
          </p:cNvPr>
          <p:cNvCxnSpPr>
            <a:cxnSpLocks/>
          </p:cNvCxnSpPr>
          <p:nvPr/>
        </p:nvCxnSpPr>
        <p:spPr>
          <a:xfrm>
            <a:off x="1948066" y="2815768"/>
            <a:ext cx="3367937" cy="10922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A44156-C15D-4D9B-9630-F5A8765D25F8}"/>
              </a:ext>
            </a:extLst>
          </p:cNvPr>
          <p:cNvCxnSpPr>
            <a:cxnSpLocks/>
          </p:cNvCxnSpPr>
          <p:nvPr/>
        </p:nvCxnSpPr>
        <p:spPr>
          <a:xfrm flipV="1">
            <a:off x="1839983" y="1432874"/>
            <a:ext cx="2539610" cy="8050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0DBD07-DEF9-4A12-A1EE-6D19E020EE28}"/>
              </a:ext>
            </a:extLst>
          </p:cNvPr>
          <p:cNvCxnSpPr>
            <a:cxnSpLocks/>
          </p:cNvCxnSpPr>
          <p:nvPr/>
        </p:nvCxnSpPr>
        <p:spPr>
          <a:xfrm flipV="1">
            <a:off x="2012577" y="1944486"/>
            <a:ext cx="3334043" cy="58691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888B88-DE20-40C0-8BFA-B428729816E6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1951175" y="2100021"/>
            <a:ext cx="3385823" cy="5770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6CCE74-B372-4E2B-B59A-A2F027A84E80}"/>
              </a:ext>
            </a:extLst>
          </p:cNvPr>
          <p:cNvCxnSpPr>
            <a:cxnSpLocks/>
          </p:cNvCxnSpPr>
          <p:nvPr/>
        </p:nvCxnSpPr>
        <p:spPr>
          <a:xfrm flipH="1">
            <a:off x="1876620" y="1547373"/>
            <a:ext cx="2483184" cy="8046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FB95F4-F6EF-4721-8143-E57DA772573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839983" y="3005570"/>
            <a:ext cx="3465792" cy="9976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11721AF-FC1E-4415-A4AB-D51B152EC6D2}"/>
              </a:ext>
            </a:extLst>
          </p:cNvPr>
          <p:cNvSpPr txBox="1"/>
          <p:nvPr/>
        </p:nvSpPr>
        <p:spPr>
          <a:xfrm>
            <a:off x="338571" y="4386755"/>
            <a:ext cx="296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Iterative lookup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6943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URWBookmanL-Ligh"/>
              </a:rPr>
              <a:t>Node Join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089550" y="1320587"/>
            <a:ext cx="72697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Initialize the predecessor and fingers of node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Update the fingers and predecessors of existing nodes to reflect the addition of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Notify the higher layer software so that it can transfer state (e.g. values) associated with keys that node is now responsible for.</a:t>
            </a:r>
          </a:p>
        </p:txBody>
      </p:sp>
    </p:spTree>
    <p:extLst>
      <p:ext uri="{BB962C8B-B14F-4D97-AF65-F5344CB8AC3E}">
        <p14:creationId xmlns:p14="http://schemas.microsoft.com/office/powerpoint/2010/main" val="10770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[7,4)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A8451EF8-0DDB-47A9-ACA4-91468B3F2C07}"/>
              </a:ext>
            </a:extLst>
          </p:cNvPr>
          <p:cNvSpPr/>
          <p:nvPr/>
        </p:nvSpPr>
        <p:spPr>
          <a:xfrm>
            <a:off x="2832421" y="2901074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12F6A6-9B0F-4AF8-9478-6FEB0308B1AF}"/>
              </a:ext>
            </a:extLst>
          </p:cNvPr>
          <p:cNvCxnSpPr>
            <a:cxnSpLocks/>
          </p:cNvCxnSpPr>
          <p:nvPr/>
        </p:nvCxnSpPr>
        <p:spPr>
          <a:xfrm flipV="1">
            <a:off x="1663684" y="3112466"/>
            <a:ext cx="1082960" cy="559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13">
            <a:extLst>
              <a:ext uri="{FF2B5EF4-FFF2-40B4-BE49-F238E27FC236}">
                <a16:creationId xmlns:a16="http://schemas.microsoft.com/office/drawing/2014/main" id="{AAE3F115-51F1-45FC-83EB-CD2F3A6BE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1860"/>
              </p:ext>
            </p:extLst>
          </p:nvPr>
        </p:nvGraphicFramePr>
        <p:xfrm>
          <a:off x="505941" y="307499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6294F21-DA44-407F-9B4A-8D95A3DA830F}"/>
              </a:ext>
            </a:extLst>
          </p:cNvPr>
          <p:cNvSpPr txBox="1"/>
          <p:nvPr/>
        </p:nvSpPr>
        <p:spPr>
          <a:xfrm>
            <a:off x="1081838" y="33768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[7,0)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1BD12-8419-4456-8630-DB32ADAF8221}"/>
              </a:ext>
            </a:extLst>
          </p:cNvPr>
          <p:cNvSpPr txBox="1"/>
          <p:nvPr/>
        </p:nvSpPr>
        <p:spPr>
          <a:xfrm>
            <a:off x="1095905" y="368161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[0,2)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FBDBE-79D4-474D-9307-8A3B42DD2BFB}"/>
              </a:ext>
            </a:extLst>
          </p:cNvPr>
          <p:cNvSpPr txBox="1"/>
          <p:nvPr/>
        </p:nvSpPr>
        <p:spPr>
          <a:xfrm>
            <a:off x="1081837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[2,7)</a:t>
            </a:r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0A41DE-5374-4C15-803E-40B82A075393}"/>
              </a:ext>
            </a:extLst>
          </p:cNvPr>
          <p:cNvSpPr txBox="1"/>
          <p:nvPr/>
        </p:nvSpPr>
        <p:spPr>
          <a:xfrm>
            <a:off x="1696964" y="338450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EECC73-01C2-404F-B899-6F4A2CD37BF2}"/>
              </a:ext>
            </a:extLst>
          </p:cNvPr>
          <p:cNvSpPr txBox="1"/>
          <p:nvPr/>
        </p:nvSpPr>
        <p:spPr>
          <a:xfrm>
            <a:off x="1676999" y="368161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B28E43-F9E7-477B-81BC-51907B324D50}"/>
              </a:ext>
            </a:extLst>
          </p:cNvPr>
          <p:cNvSpPr txBox="1"/>
          <p:nvPr/>
        </p:nvSpPr>
        <p:spPr>
          <a:xfrm>
            <a:off x="1676998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6638C9-3382-4D2C-8174-22B302460F68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05DA52-1AB3-4C91-8E64-E4663701F0BB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E16102-7770-4A84-94E0-D26EF9093A60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D9BA8-6A01-4253-9814-4B36AA6D6F73}"/>
              </a:ext>
            </a:extLst>
          </p:cNvPr>
          <p:cNvSpPr txBox="1"/>
          <p:nvPr/>
        </p:nvSpPr>
        <p:spPr>
          <a:xfrm>
            <a:off x="369887" y="733891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Node 6 joins</a:t>
            </a:r>
            <a:endParaRPr lang="en-SG" sz="3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D27314-A745-4522-8FFA-68A2B2C921DA}"/>
              </a:ext>
            </a:extLst>
          </p:cNvPr>
          <p:cNvCxnSpPr>
            <a:cxnSpLocks/>
          </p:cNvCxnSpPr>
          <p:nvPr/>
        </p:nvCxnSpPr>
        <p:spPr>
          <a:xfrm>
            <a:off x="3170269" y="3205379"/>
            <a:ext cx="2233451" cy="8286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9BA647D-E82A-4D8D-9B9C-4FB19C586C6E}"/>
              </a:ext>
            </a:extLst>
          </p:cNvPr>
          <p:cNvSpPr txBox="1"/>
          <p:nvPr/>
        </p:nvSpPr>
        <p:spPr>
          <a:xfrm>
            <a:off x="1333961" y="2502404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predecessor?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039D9C-B2D6-4218-8F9A-973E9956B9BF}"/>
              </a:ext>
            </a:extLst>
          </p:cNvPr>
          <p:cNvSpPr txBox="1"/>
          <p:nvPr/>
        </p:nvSpPr>
        <p:spPr>
          <a:xfrm>
            <a:off x="5812599" y="1550992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9D7A75-7586-49D7-B1F9-A36A4C97FAEE}"/>
              </a:ext>
            </a:extLst>
          </p:cNvPr>
          <p:cNvSpPr txBox="1"/>
          <p:nvPr/>
        </p:nvSpPr>
        <p:spPr>
          <a:xfrm>
            <a:off x="6051890" y="3796667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FC74A4-8F14-4587-9209-D5A1ADCB8925}"/>
              </a:ext>
            </a:extLst>
          </p:cNvPr>
          <p:cNvSpPr txBox="1"/>
          <p:nvPr/>
        </p:nvSpPr>
        <p:spPr>
          <a:xfrm>
            <a:off x="4173498" y="988158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07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5" grpId="0"/>
      <p:bldP spid="76" grpId="0"/>
      <p:bldP spid="77" grpId="0"/>
      <p:bldP spid="78" grpId="0"/>
      <p:bldP spid="79" grpId="0"/>
      <p:bldP spid="80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[7,4)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A8451EF8-0DDB-47A9-ACA4-91468B3F2C07}"/>
              </a:ext>
            </a:extLst>
          </p:cNvPr>
          <p:cNvSpPr/>
          <p:nvPr/>
        </p:nvSpPr>
        <p:spPr>
          <a:xfrm>
            <a:off x="2832421" y="2901074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12F6A6-9B0F-4AF8-9478-6FEB0308B1AF}"/>
              </a:ext>
            </a:extLst>
          </p:cNvPr>
          <p:cNvCxnSpPr>
            <a:cxnSpLocks/>
          </p:cNvCxnSpPr>
          <p:nvPr/>
        </p:nvCxnSpPr>
        <p:spPr>
          <a:xfrm flipV="1">
            <a:off x="1663684" y="3112466"/>
            <a:ext cx="1082960" cy="559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13">
            <a:extLst>
              <a:ext uri="{FF2B5EF4-FFF2-40B4-BE49-F238E27FC236}">
                <a16:creationId xmlns:a16="http://schemas.microsoft.com/office/drawing/2014/main" id="{AAE3F115-51F1-45FC-83EB-CD2F3A6BE889}"/>
              </a:ext>
            </a:extLst>
          </p:cNvPr>
          <p:cNvGraphicFramePr>
            <a:graphicFrameLocks noGrp="1"/>
          </p:cNvGraphicFramePr>
          <p:nvPr/>
        </p:nvGraphicFramePr>
        <p:xfrm>
          <a:off x="505941" y="307499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6294F21-DA44-407F-9B4A-8D95A3DA830F}"/>
              </a:ext>
            </a:extLst>
          </p:cNvPr>
          <p:cNvSpPr txBox="1"/>
          <p:nvPr/>
        </p:nvSpPr>
        <p:spPr>
          <a:xfrm>
            <a:off x="1081838" y="33768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[7,0)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1BD12-8419-4456-8630-DB32ADAF8221}"/>
              </a:ext>
            </a:extLst>
          </p:cNvPr>
          <p:cNvSpPr txBox="1"/>
          <p:nvPr/>
        </p:nvSpPr>
        <p:spPr>
          <a:xfrm>
            <a:off x="1095905" y="368161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[0,2)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FBDBE-79D4-474D-9307-8A3B42DD2BFB}"/>
              </a:ext>
            </a:extLst>
          </p:cNvPr>
          <p:cNvSpPr txBox="1"/>
          <p:nvPr/>
        </p:nvSpPr>
        <p:spPr>
          <a:xfrm>
            <a:off x="1081837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[2,7)</a:t>
            </a:r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0A41DE-5374-4C15-803E-40B82A075393}"/>
              </a:ext>
            </a:extLst>
          </p:cNvPr>
          <p:cNvSpPr txBox="1"/>
          <p:nvPr/>
        </p:nvSpPr>
        <p:spPr>
          <a:xfrm>
            <a:off x="1696964" y="338450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EECC73-01C2-404F-B899-6F4A2CD37BF2}"/>
              </a:ext>
            </a:extLst>
          </p:cNvPr>
          <p:cNvSpPr txBox="1"/>
          <p:nvPr/>
        </p:nvSpPr>
        <p:spPr>
          <a:xfrm>
            <a:off x="1676999" y="368161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B28E43-F9E7-477B-81BC-51907B324D50}"/>
              </a:ext>
            </a:extLst>
          </p:cNvPr>
          <p:cNvSpPr txBox="1"/>
          <p:nvPr/>
        </p:nvSpPr>
        <p:spPr>
          <a:xfrm>
            <a:off x="1676998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6638C9-3382-4D2C-8174-22B302460F68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05DA52-1AB3-4C91-8E64-E4663701F0BB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E16102-7770-4A84-94E0-D26EF9093A60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D9BA8-6A01-4253-9814-4B36AA6D6F73}"/>
              </a:ext>
            </a:extLst>
          </p:cNvPr>
          <p:cNvSpPr txBox="1"/>
          <p:nvPr/>
        </p:nvSpPr>
        <p:spPr>
          <a:xfrm>
            <a:off x="190138" y="1454180"/>
            <a:ext cx="27126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Notify update </a:t>
            </a:r>
          </a:p>
          <a:p>
            <a:r>
              <a:rPr lang="en-US" sz="3200" dirty="0"/>
              <a:t>fingers</a:t>
            </a:r>
            <a:endParaRPr lang="en-SG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039D9C-B2D6-4218-8F9A-973E9956B9BF}"/>
              </a:ext>
            </a:extLst>
          </p:cNvPr>
          <p:cNvSpPr txBox="1"/>
          <p:nvPr/>
        </p:nvSpPr>
        <p:spPr>
          <a:xfrm>
            <a:off x="5812599" y="1550992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9D7A75-7586-49D7-B1F9-A36A4C97FAEE}"/>
              </a:ext>
            </a:extLst>
          </p:cNvPr>
          <p:cNvSpPr txBox="1"/>
          <p:nvPr/>
        </p:nvSpPr>
        <p:spPr>
          <a:xfrm>
            <a:off x="6051890" y="3796667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FC74A4-8F14-4587-9209-D5A1ADCB8925}"/>
              </a:ext>
            </a:extLst>
          </p:cNvPr>
          <p:cNvSpPr txBox="1"/>
          <p:nvPr/>
        </p:nvSpPr>
        <p:spPr>
          <a:xfrm>
            <a:off x="4173498" y="988158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38A824-288E-4031-A944-96FE35DDE302}"/>
              </a:ext>
            </a:extLst>
          </p:cNvPr>
          <p:cNvSpPr txBox="1"/>
          <p:nvPr/>
        </p:nvSpPr>
        <p:spPr>
          <a:xfrm>
            <a:off x="3043775" y="314334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(3,6]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3DA5-335D-4F67-8777-8444A1BA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" y="243945"/>
            <a:ext cx="3977060" cy="110627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06CED-BA5C-407D-8112-8009EB459AA7}"/>
              </a:ext>
            </a:extLst>
          </p:cNvPr>
          <p:cNvCxnSpPr>
            <a:cxnSpLocks/>
          </p:cNvCxnSpPr>
          <p:nvPr/>
        </p:nvCxnSpPr>
        <p:spPr>
          <a:xfrm>
            <a:off x="3247031" y="3204277"/>
            <a:ext cx="2233451" cy="8286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3A19B1-F954-489C-826F-0C53138CD5C3}"/>
              </a:ext>
            </a:extLst>
          </p:cNvPr>
          <p:cNvCxnSpPr>
            <a:cxnSpLocks/>
          </p:cNvCxnSpPr>
          <p:nvPr/>
        </p:nvCxnSpPr>
        <p:spPr>
          <a:xfrm>
            <a:off x="3360207" y="3071379"/>
            <a:ext cx="2233451" cy="8286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20377B-AE07-4AA3-A249-EA0A481D4DA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322441" y="2232053"/>
            <a:ext cx="1948504" cy="677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44F231-84B6-4C4A-B7B3-FDAFA5D6E942}"/>
              </a:ext>
            </a:extLst>
          </p:cNvPr>
          <p:cNvSpPr txBox="1"/>
          <p:nvPr/>
        </p:nvSpPr>
        <p:spPr>
          <a:xfrm>
            <a:off x="7780661" y="428554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190A91-BB07-4A41-8656-EA4AADD37F33}"/>
              </a:ext>
            </a:extLst>
          </p:cNvPr>
          <p:cNvSpPr txBox="1"/>
          <p:nvPr/>
        </p:nvSpPr>
        <p:spPr>
          <a:xfrm>
            <a:off x="7594677" y="247753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9" grpId="0"/>
      <p:bldP spid="90" grpId="0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2D9BF-472E-4703-BB84-B398FA91AFAC}"/>
              </a:ext>
            </a:extLst>
          </p:cNvPr>
          <p:cNvCxnSpPr>
            <a:cxnSpLocks/>
          </p:cNvCxnSpPr>
          <p:nvPr/>
        </p:nvCxnSpPr>
        <p:spPr>
          <a:xfrm flipH="1" flipV="1">
            <a:off x="5887294" y="4185852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8BCA-986B-4CE3-B016-881AEDDA0BCB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5781740" y="1986151"/>
            <a:ext cx="1003708" cy="272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BAC86-5D45-470A-A93A-355E5D67265A}"/>
              </a:ext>
            </a:extLst>
          </p:cNvPr>
          <p:cNvCxnSpPr>
            <a:endCxn id="33" idx="7"/>
          </p:cNvCxnSpPr>
          <p:nvPr/>
        </p:nvCxnSpPr>
        <p:spPr>
          <a:xfrm flipH="1">
            <a:off x="4722784" y="952500"/>
            <a:ext cx="778443" cy="480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329333" y="463327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2867847" y="1436907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4422455" y="1385447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5429883" y="1824226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516225" y="3974585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3DD2C888-E6C3-4281-9573-9414D272E1E9}"/>
              </a:ext>
            </a:extLst>
          </p:cNvPr>
          <p:cNvGraphicFramePr>
            <a:graphicFrameLocks noGrp="1"/>
          </p:cNvGraphicFramePr>
          <p:nvPr/>
        </p:nvGraphicFramePr>
        <p:xfrm>
          <a:off x="5116256" y="12727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8DFB74B-C198-441A-A06F-0D3A317F0CCB}"/>
              </a:ext>
            </a:extLst>
          </p:cNvPr>
          <p:cNvSpPr txBox="1"/>
          <p:nvPr/>
        </p:nvSpPr>
        <p:spPr>
          <a:xfrm>
            <a:off x="5692153" y="42909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[1,2)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D3B92D-0E82-4354-B4F0-C252E9C4785B}"/>
              </a:ext>
            </a:extLst>
          </p:cNvPr>
          <p:cNvSpPr txBox="1"/>
          <p:nvPr/>
        </p:nvSpPr>
        <p:spPr>
          <a:xfrm>
            <a:off x="5706220" y="73389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[2,4)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50EB-F53F-456C-BEFE-EC13E749F9D5}"/>
              </a:ext>
            </a:extLst>
          </p:cNvPr>
          <p:cNvSpPr txBox="1"/>
          <p:nvPr/>
        </p:nvSpPr>
        <p:spPr>
          <a:xfrm>
            <a:off x="5692152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[4,0)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00AD-3CD4-4791-B56A-0A6F9E24C61D}"/>
              </a:ext>
            </a:extLst>
          </p:cNvPr>
          <p:cNvSpPr txBox="1"/>
          <p:nvPr/>
        </p:nvSpPr>
        <p:spPr>
          <a:xfrm>
            <a:off x="6307279" y="43678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BC132-9F01-4A51-AE8F-9BC6C8CF7595}"/>
              </a:ext>
            </a:extLst>
          </p:cNvPr>
          <p:cNvSpPr txBox="1"/>
          <p:nvPr/>
        </p:nvSpPr>
        <p:spPr>
          <a:xfrm>
            <a:off x="6287314" y="73389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6FB99-4905-4BD3-97EA-BAD98796CFB4}"/>
              </a:ext>
            </a:extLst>
          </p:cNvPr>
          <p:cNvSpPr txBox="1"/>
          <p:nvPr/>
        </p:nvSpPr>
        <p:spPr>
          <a:xfrm>
            <a:off x="6287313" y="102857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graphicFrame>
        <p:nvGraphicFramePr>
          <p:cNvPr id="46" name="Table 13">
            <a:extLst>
              <a:ext uri="{FF2B5EF4-FFF2-40B4-BE49-F238E27FC236}">
                <a16:creationId xmlns:a16="http://schemas.microsoft.com/office/drawing/2014/main" id="{C8CA3513-F739-4C7B-AA2B-98C27DD99E0D}"/>
              </a:ext>
            </a:extLst>
          </p:cNvPr>
          <p:cNvGraphicFramePr>
            <a:graphicFrameLocks noGrp="1"/>
          </p:cNvGraphicFramePr>
          <p:nvPr/>
        </p:nvGraphicFramePr>
        <p:xfrm>
          <a:off x="6437311" y="1576223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1DCC4DB-4C22-44BD-84DE-EBC0CF8AD40E}"/>
              </a:ext>
            </a:extLst>
          </p:cNvPr>
          <p:cNvSpPr txBox="1"/>
          <p:nvPr/>
        </p:nvSpPr>
        <p:spPr>
          <a:xfrm>
            <a:off x="7013208" y="1878046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[2,3)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704D55-FAC0-49B6-9247-D91274D6CC81}"/>
              </a:ext>
            </a:extLst>
          </p:cNvPr>
          <p:cNvSpPr txBox="1"/>
          <p:nvPr/>
        </p:nvSpPr>
        <p:spPr>
          <a:xfrm>
            <a:off x="7027275" y="218284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[3,5)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61956-C0E3-4C58-AD1A-5BF83F3DC4AB}"/>
              </a:ext>
            </a:extLst>
          </p:cNvPr>
          <p:cNvSpPr txBox="1"/>
          <p:nvPr/>
        </p:nvSpPr>
        <p:spPr>
          <a:xfrm>
            <a:off x="7013207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[5,1)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013AC-4CF7-4D83-B8D4-B4CCAD4E4ACD}"/>
              </a:ext>
            </a:extLst>
          </p:cNvPr>
          <p:cNvSpPr txBox="1"/>
          <p:nvPr/>
        </p:nvSpPr>
        <p:spPr>
          <a:xfrm>
            <a:off x="7628334" y="1885735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9213E-4D85-4BFC-8C65-4BCD03A44AEB}"/>
              </a:ext>
            </a:extLst>
          </p:cNvPr>
          <p:cNvSpPr txBox="1"/>
          <p:nvPr/>
        </p:nvSpPr>
        <p:spPr>
          <a:xfrm>
            <a:off x="7608369" y="218284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71C3E-F72B-48A1-8404-07C7688CC7C7}"/>
              </a:ext>
            </a:extLst>
          </p:cNvPr>
          <p:cNvSpPr txBox="1"/>
          <p:nvPr/>
        </p:nvSpPr>
        <p:spPr>
          <a:xfrm>
            <a:off x="7608368" y="247753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graphicFrame>
        <p:nvGraphicFramePr>
          <p:cNvPr id="54" name="Table 13">
            <a:extLst>
              <a:ext uri="{FF2B5EF4-FFF2-40B4-BE49-F238E27FC236}">
                <a16:creationId xmlns:a16="http://schemas.microsoft.com/office/drawing/2014/main" id="{2CCA0C74-90F4-4DF7-881B-8E5C0B472EA6}"/>
              </a:ext>
            </a:extLst>
          </p:cNvPr>
          <p:cNvGraphicFramePr>
            <a:graphicFrameLocks noGrp="1"/>
          </p:cNvGraphicFramePr>
          <p:nvPr/>
        </p:nvGraphicFramePr>
        <p:xfrm>
          <a:off x="6608450" y="3676901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E98C0D0-DEC3-4D63-9062-157E304E2110}"/>
              </a:ext>
            </a:extLst>
          </p:cNvPr>
          <p:cNvSpPr txBox="1"/>
          <p:nvPr/>
        </p:nvSpPr>
        <p:spPr>
          <a:xfrm>
            <a:off x="7184347" y="3978724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[4,5)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45FCE-2D75-478E-8691-383D60B7B09F}"/>
              </a:ext>
            </a:extLst>
          </p:cNvPr>
          <p:cNvSpPr txBox="1"/>
          <p:nvPr/>
        </p:nvSpPr>
        <p:spPr>
          <a:xfrm>
            <a:off x="7198414" y="428352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[5,7)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6044C4-692F-4CD5-8B9C-E30442BBCBE2}"/>
              </a:ext>
            </a:extLst>
          </p:cNvPr>
          <p:cNvSpPr txBox="1"/>
          <p:nvPr/>
        </p:nvSpPr>
        <p:spPr>
          <a:xfrm>
            <a:off x="7184346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[7,4)</a:t>
            </a:r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931491-FB3B-4F76-889E-93B2390503D4}"/>
              </a:ext>
            </a:extLst>
          </p:cNvPr>
          <p:cNvSpPr txBox="1"/>
          <p:nvPr/>
        </p:nvSpPr>
        <p:spPr>
          <a:xfrm>
            <a:off x="7799473" y="39864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CF065A-48C1-4E1D-BFE7-0FF6EAB58204}"/>
              </a:ext>
            </a:extLst>
          </p:cNvPr>
          <p:cNvSpPr txBox="1"/>
          <p:nvPr/>
        </p:nvSpPr>
        <p:spPr>
          <a:xfrm>
            <a:off x="7779508" y="428352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C864B7-D7D5-48FC-B1AB-E660FB2F4264}"/>
              </a:ext>
            </a:extLst>
          </p:cNvPr>
          <p:cNvSpPr txBox="1"/>
          <p:nvPr/>
        </p:nvSpPr>
        <p:spPr>
          <a:xfrm>
            <a:off x="7779507" y="4578210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A8451EF8-0DDB-47A9-ACA4-91468B3F2C07}"/>
              </a:ext>
            </a:extLst>
          </p:cNvPr>
          <p:cNvSpPr/>
          <p:nvPr/>
        </p:nvSpPr>
        <p:spPr>
          <a:xfrm>
            <a:off x="2832421" y="2901074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12F6A6-9B0F-4AF8-9478-6FEB0308B1AF}"/>
              </a:ext>
            </a:extLst>
          </p:cNvPr>
          <p:cNvCxnSpPr>
            <a:cxnSpLocks/>
          </p:cNvCxnSpPr>
          <p:nvPr/>
        </p:nvCxnSpPr>
        <p:spPr>
          <a:xfrm flipV="1">
            <a:off x="1663684" y="3112466"/>
            <a:ext cx="1082960" cy="559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13">
            <a:extLst>
              <a:ext uri="{FF2B5EF4-FFF2-40B4-BE49-F238E27FC236}">
                <a16:creationId xmlns:a16="http://schemas.microsoft.com/office/drawing/2014/main" id="{AAE3F115-51F1-45FC-83EB-CD2F3A6BE889}"/>
              </a:ext>
            </a:extLst>
          </p:cNvPr>
          <p:cNvGraphicFramePr>
            <a:graphicFrameLocks noGrp="1"/>
          </p:cNvGraphicFramePr>
          <p:nvPr/>
        </p:nvGraphicFramePr>
        <p:xfrm>
          <a:off x="505941" y="3074990"/>
          <a:ext cx="1761777" cy="12192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587259">
                  <a:extLst>
                    <a:ext uri="{9D8B030D-6E8A-4147-A177-3AD203B41FA5}">
                      <a16:colId xmlns:a16="http://schemas.microsoft.com/office/drawing/2014/main" val="4215288207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997534401"/>
                    </a:ext>
                  </a:extLst>
                </a:gridCol>
                <a:gridCol w="587259">
                  <a:extLst>
                    <a:ext uri="{9D8B030D-6E8A-4147-A177-3AD203B41FA5}">
                      <a16:colId xmlns:a16="http://schemas.microsoft.com/office/drawing/2014/main" val="172166275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28043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0589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39527"/>
                  </a:ext>
                </a:extLst>
              </a:tr>
              <a:tr h="25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862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6294F21-DA44-407F-9B4A-8D95A3DA830F}"/>
              </a:ext>
            </a:extLst>
          </p:cNvPr>
          <p:cNvSpPr txBox="1"/>
          <p:nvPr/>
        </p:nvSpPr>
        <p:spPr>
          <a:xfrm>
            <a:off x="1081838" y="3376813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[7,0)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1BD12-8419-4456-8630-DB32ADAF8221}"/>
              </a:ext>
            </a:extLst>
          </p:cNvPr>
          <p:cNvSpPr txBox="1"/>
          <p:nvPr/>
        </p:nvSpPr>
        <p:spPr>
          <a:xfrm>
            <a:off x="1095905" y="368161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[0,2)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FBDBE-79D4-474D-9307-8A3B42DD2BFB}"/>
              </a:ext>
            </a:extLst>
          </p:cNvPr>
          <p:cNvSpPr txBox="1"/>
          <p:nvPr/>
        </p:nvSpPr>
        <p:spPr>
          <a:xfrm>
            <a:off x="1081837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[2,7)</a:t>
            </a:r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0A41DE-5374-4C15-803E-40B82A075393}"/>
              </a:ext>
            </a:extLst>
          </p:cNvPr>
          <p:cNvSpPr txBox="1"/>
          <p:nvPr/>
        </p:nvSpPr>
        <p:spPr>
          <a:xfrm>
            <a:off x="1696964" y="3384502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EECC73-01C2-404F-B899-6F4A2CD37BF2}"/>
              </a:ext>
            </a:extLst>
          </p:cNvPr>
          <p:cNvSpPr txBox="1"/>
          <p:nvPr/>
        </p:nvSpPr>
        <p:spPr>
          <a:xfrm>
            <a:off x="1676999" y="3681611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B28E43-F9E7-477B-81BC-51907B324D50}"/>
              </a:ext>
            </a:extLst>
          </p:cNvPr>
          <p:cNvSpPr txBox="1"/>
          <p:nvPr/>
        </p:nvSpPr>
        <p:spPr>
          <a:xfrm>
            <a:off x="1676998" y="3976299"/>
            <a:ext cx="581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6638C9-3382-4D2C-8174-22B302460F68}"/>
              </a:ext>
            </a:extLst>
          </p:cNvPr>
          <p:cNvSpPr txBox="1"/>
          <p:nvPr/>
        </p:nvSpPr>
        <p:spPr>
          <a:xfrm>
            <a:off x="4074889" y="196195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(3,0]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05DA52-1AB3-4C91-8E64-E4663701F0BB}"/>
              </a:ext>
            </a:extLst>
          </p:cNvPr>
          <p:cNvSpPr txBox="1"/>
          <p:nvPr/>
        </p:nvSpPr>
        <p:spPr>
          <a:xfrm>
            <a:off x="5090424" y="2266136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(0,1]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E16102-7770-4A84-94E0-D26EF9093A60}"/>
              </a:ext>
            </a:extLst>
          </p:cNvPr>
          <p:cNvSpPr txBox="1"/>
          <p:nvPr/>
        </p:nvSpPr>
        <p:spPr>
          <a:xfrm>
            <a:off x="5281252" y="4378853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(1,3]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D9BA8-6A01-4253-9814-4B36AA6D6F73}"/>
              </a:ext>
            </a:extLst>
          </p:cNvPr>
          <p:cNvSpPr txBox="1"/>
          <p:nvPr/>
        </p:nvSpPr>
        <p:spPr>
          <a:xfrm>
            <a:off x="623529" y="942503"/>
            <a:ext cx="29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Transfer state</a:t>
            </a:r>
            <a:endParaRPr lang="en-SG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039D9C-B2D6-4218-8F9A-973E9956B9BF}"/>
              </a:ext>
            </a:extLst>
          </p:cNvPr>
          <p:cNvSpPr txBox="1"/>
          <p:nvPr/>
        </p:nvSpPr>
        <p:spPr>
          <a:xfrm>
            <a:off x="5812599" y="1550992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9D7A75-7586-49D7-B1F9-A36A4C97FAEE}"/>
              </a:ext>
            </a:extLst>
          </p:cNvPr>
          <p:cNvSpPr txBox="1"/>
          <p:nvPr/>
        </p:nvSpPr>
        <p:spPr>
          <a:xfrm>
            <a:off x="6051890" y="3796667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FC74A4-8F14-4587-9209-D5A1ADCB8925}"/>
              </a:ext>
            </a:extLst>
          </p:cNvPr>
          <p:cNvSpPr txBox="1"/>
          <p:nvPr/>
        </p:nvSpPr>
        <p:spPr>
          <a:xfrm>
            <a:off x="4173498" y="988158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38A824-288E-4031-A944-96FE35DDE302}"/>
              </a:ext>
            </a:extLst>
          </p:cNvPr>
          <p:cNvSpPr txBox="1"/>
          <p:nvPr/>
        </p:nvSpPr>
        <p:spPr>
          <a:xfrm>
            <a:off x="3043775" y="3143347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(3,6]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181458-5D1C-462E-8BC9-DB8DB2A0D35A}"/>
              </a:ext>
            </a:extLst>
          </p:cNvPr>
          <p:cNvCxnSpPr>
            <a:cxnSpLocks/>
          </p:cNvCxnSpPr>
          <p:nvPr/>
        </p:nvCxnSpPr>
        <p:spPr>
          <a:xfrm flipV="1">
            <a:off x="3245116" y="1736304"/>
            <a:ext cx="1173008" cy="11448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0F9959-E1A5-480C-9BAD-6DBE5F91BA49}"/>
              </a:ext>
            </a:extLst>
          </p:cNvPr>
          <p:cNvSpPr txBox="1"/>
          <p:nvPr/>
        </p:nvSpPr>
        <p:spPr>
          <a:xfrm>
            <a:off x="2376125" y="2502617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0C7FBD-0016-43F1-9394-9C17E7FB5A11}"/>
              </a:ext>
            </a:extLst>
          </p:cNvPr>
          <p:cNvCxnSpPr>
            <a:cxnSpLocks/>
          </p:cNvCxnSpPr>
          <p:nvPr/>
        </p:nvCxnSpPr>
        <p:spPr>
          <a:xfrm flipH="1">
            <a:off x="3043775" y="1533320"/>
            <a:ext cx="1236329" cy="11836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545732A-08A3-4E46-8C8A-0340BD767482}"/>
              </a:ext>
            </a:extLst>
          </p:cNvPr>
          <p:cNvSpPr txBox="1"/>
          <p:nvPr/>
        </p:nvSpPr>
        <p:spPr>
          <a:xfrm>
            <a:off x="4056930" y="1980284"/>
            <a:ext cx="927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(6,0]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9" grpId="0" animBg="1"/>
      <p:bldP spid="86" grpId="0" animBg="1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1390650"/>
            <a:ext cx="7346400" cy="914399"/>
          </a:xfrm>
        </p:spPr>
        <p:txBody>
          <a:bodyPr>
            <a:noAutofit/>
          </a:bodyPr>
          <a:lstStyle/>
          <a:p>
            <a:r>
              <a:rPr lang="en-US" sz="5400" dirty="0"/>
              <a:t>How do we deal with node departures?</a:t>
            </a:r>
            <a:endParaRPr lang="en-S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875FAA-343F-4162-A469-30D2D39A6347}"/>
              </a:ext>
            </a:extLst>
          </p:cNvPr>
          <p:cNvSpPr txBox="1">
            <a:spLocks/>
          </p:cNvSpPr>
          <p:nvPr/>
        </p:nvSpPr>
        <p:spPr>
          <a:xfrm>
            <a:off x="973658" y="3419475"/>
            <a:ext cx="73464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/>
              <a:t>Maintain list of </a:t>
            </a:r>
            <a:br>
              <a:rPr lang="en-US" sz="5400" dirty="0"/>
            </a:br>
            <a:r>
              <a:rPr lang="en-US" sz="5400" dirty="0"/>
              <a:t>r successors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40639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7CD80F-595C-44FD-ACB4-B90AF311573E}"/>
              </a:ext>
            </a:extLst>
          </p:cNvPr>
          <p:cNvGrpSpPr/>
          <p:nvPr/>
        </p:nvGrpSpPr>
        <p:grpSpPr>
          <a:xfrm>
            <a:off x="2628900" y="1257300"/>
            <a:ext cx="3632853" cy="3494944"/>
            <a:chOff x="2004303" y="276955"/>
            <a:chExt cx="4705125" cy="45895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2124075" y="409569"/>
              <a:ext cx="4434426" cy="4324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A68F6C2-7EF2-4845-8D8C-C98451E6F4A0}"/>
                </a:ext>
              </a:extLst>
            </p:cNvPr>
            <p:cNvSpPr/>
            <p:nvPr/>
          </p:nvSpPr>
          <p:spPr>
            <a:xfrm>
              <a:off x="5885032" y="3857992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8DC9E63-964F-459C-889D-D8C0549D895F}"/>
                </a:ext>
              </a:extLst>
            </p:cNvPr>
            <p:cNvSpPr/>
            <p:nvPr/>
          </p:nvSpPr>
          <p:spPr>
            <a:xfrm>
              <a:off x="5451106" y="4219942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FF73CCD-88A8-4861-A2A3-2A3161773A34}"/>
                </a:ext>
              </a:extLst>
            </p:cNvPr>
            <p:cNvSpPr/>
            <p:nvPr/>
          </p:nvSpPr>
          <p:spPr>
            <a:xfrm>
              <a:off x="4917706" y="4486275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0D004BB9-C45D-4A5F-BBC8-B631BB3073B3}"/>
                </a:ext>
              </a:extLst>
            </p:cNvPr>
            <p:cNvSpPr/>
            <p:nvPr/>
          </p:nvSpPr>
          <p:spPr>
            <a:xfrm>
              <a:off x="4452228" y="4581161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8E19AF6B-1CBF-4752-8EEE-160BC78EC3DF}"/>
                </a:ext>
              </a:extLst>
            </p:cNvPr>
            <p:cNvSpPr/>
            <p:nvPr/>
          </p:nvSpPr>
          <p:spPr>
            <a:xfrm>
              <a:off x="3520507" y="4505325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28D21E8-DEEF-4F1A-BCD6-EF29FCD48970}"/>
                </a:ext>
              </a:extLst>
            </p:cNvPr>
            <p:cNvSpPr/>
            <p:nvPr/>
          </p:nvSpPr>
          <p:spPr>
            <a:xfrm>
              <a:off x="2844232" y="4143375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179BC9D-88FB-461A-ACA2-2CD9CC1E405D}"/>
                </a:ext>
              </a:extLst>
            </p:cNvPr>
            <p:cNvSpPr/>
            <p:nvPr/>
          </p:nvSpPr>
          <p:spPr>
            <a:xfrm>
              <a:off x="2301307" y="3563086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1ADD9AF-9ECE-4D2A-A1E7-BA6B370C976C}"/>
                </a:ext>
              </a:extLst>
            </p:cNvPr>
            <p:cNvSpPr/>
            <p:nvPr/>
          </p:nvSpPr>
          <p:spPr>
            <a:xfrm>
              <a:off x="2061764" y="2905861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1643A6CF-4F4B-42B4-876D-EB8C4985B661}"/>
                </a:ext>
              </a:extLst>
            </p:cNvPr>
            <p:cNvSpPr/>
            <p:nvPr/>
          </p:nvSpPr>
          <p:spPr>
            <a:xfrm>
              <a:off x="2004303" y="2237639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DDE36B69-060F-4A50-81BA-A224F70C595C}"/>
                </a:ext>
              </a:extLst>
            </p:cNvPr>
            <p:cNvSpPr/>
            <p:nvPr/>
          </p:nvSpPr>
          <p:spPr>
            <a:xfrm>
              <a:off x="2240103" y="1437722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D5AD3C35-8FBC-437E-988B-3484854F1B29}"/>
                </a:ext>
              </a:extLst>
            </p:cNvPr>
            <p:cNvSpPr/>
            <p:nvPr/>
          </p:nvSpPr>
          <p:spPr>
            <a:xfrm>
              <a:off x="2724460" y="809072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A8977D6C-F620-465F-8008-8EA6C1F2CEEA}"/>
                </a:ext>
              </a:extLst>
            </p:cNvPr>
            <p:cNvSpPr/>
            <p:nvPr/>
          </p:nvSpPr>
          <p:spPr>
            <a:xfrm>
              <a:off x="3503185" y="409569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DE200082-A9DF-4076-B85D-876E2ACEFC5F}"/>
                </a:ext>
              </a:extLst>
            </p:cNvPr>
            <p:cNvSpPr/>
            <p:nvPr/>
          </p:nvSpPr>
          <p:spPr>
            <a:xfrm>
              <a:off x="4221516" y="276955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138F707F-3E9B-4F8B-A6E5-3B682218C572}"/>
                </a:ext>
              </a:extLst>
            </p:cNvPr>
            <p:cNvSpPr/>
            <p:nvPr/>
          </p:nvSpPr>
          <p:spPr>
            <a:xfrm>
              <a:off x="5002066" y="420009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ED1A4833-95E6-4631-A04B-3D601AC41C3E}"/>
                </a:ext>
              </a:extLst>
            </p:cNvPr>
            <p:cNvSpPr/>
            <p:nvPr/>
          </p:nvSpPr>
          <p:spPr>
            <a:xfrm>
              <a:off x="5663034" y="781954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185BCDEE-727C-424C-95F1-C08FDB01259A}"/>
                </a:ext>
              </a:extLst>
            </p:cNvPr>
            <p:cNvSpPr/>
            <p:nvPr/>
          </p:nvSpPr>
          <p:spPr>
            <a:xfrm>
              <a:off x="6124575" y="1295567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50E3C88F-191F-4C5C-8A4C-B5B4D99D6E38}"/>
                </a:ext>
              </a:extLst>
            </p:cNvPr>
            <p:cNvSpPr/>
            <p:nvPr/>
          </p:nvSpPr>
          <p:spPr>
            <a:xfrm>
              <a:off x="6381269" y="1952256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64ABF095-5908-4769-AA29-685DA6CA9A87}"/>
                </a:ext>
              </a:extLst>
            </p:cNvPr>
            <p:cNvSpPr/>
            <p:nvPr/>
          </p:nvSpPr>
          <p:spPr>
            <a:xfrm>
              <a:off x="6469885" y="2571749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440DB42A-8E43-4596-A3FF-9EA23A9689F9}"/>
                </a:ext>
              </a:extLst>
            </p:cNvPr>
            <p:cNvSpPr/>
            <p:nvPr/>
          </p:nvSpPr>
          <p:spPr>
            <a:xfrm>
              <a:off x="6337472" y="3123637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B462567-1718-49FE-A260-164AB58FF903}"/>
                </a:ext>
              </a:extLst>
            </p:cNvPr>
            <p:cNvSpPr/>
            <p:nvPr/>
          </p:nvSpPr>
          <p:spPr>
            <a:xfrm>
              <a:off x="6142663" y="3531179"/>
              <a:ext cx="239543" cy="28538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93D5374-76E1-44E5-B922-B131D4A84393}"/>
              </a:ext>
            </a:extLst>
          </p:cNvPr>
          <p:cNvSpPr txBox="1">
            <a:spLocks/>
          </p:cNvSpPr>
          <p:nvPr/>
        </p:nvSpPr>
        <p:spPr>
          <a:xfrm>
            <a:off x="938232" y="73743"/>
            <a:ext cx="73464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/>
              <a:t>Data replication</a:t>
            </a:r>
            <a:endParaRPr lang="en-SG" sz="540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0CB72857-E7A6-4580-B0A8-4C8B80C5EE69}"/>
              </a:ext>
            </a:extLst>
          </p:cNvPr>
          <p:cNvSpPr/>
          <p:nvPr/>
        </p:nvSpPr>
        <p:spPr>
          <a:xfrm>
            <a:off x="2793457" y="1153239"/>
            <a:ext cx="3399875" cy="1250369"/>
          </a:xfrm>
          <a:prstGeom prst="arc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3C3D5-46CE-4480-A481-CA80BD919331}"/>
              </a:ext>
            </a:extLst>
          </p:cNvPr>
          <p:cNvSpPr txBox="1"/>
          <p:nvPr/>
        </p:nvSpPr>
        <p:spPr>
          <a:xfrm>
            <a:off x="5128441" y="771101"/>
            <a:ext cx="29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 replicas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95772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0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URWBookmanL-Ligh"/>
              </a:rPr>
              <a:t>Stabilization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EB264-6C88-4D3C-8698-B3FE016D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43" y="1190382"/>
            <a:ext cx="5778714" cy="39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6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3524250"/>
            <a:ext cx="7346400" cy="914399"/>
          </a:xfrm>
        </p:spPr>
        <p:txBody>
          <a:bodyPr>
            <a:noAutofit/>
          </a:bodyPr>
          <a:lstStyle/>
          <a:p>
            <a:r>
              <a:rPr lang="en-US" sz="8000" dirty="0"/>
              <a:t>Are you </a:t>
            </a:r>
            <a:br>
              <a:rPr lang="en-US" sz="8000" dirty="0"/>
            </a:br>
            <a:r>
              <a:rPr lang="en-US" sz="8000" dirty="0"/>
              <a:t>confused? </a:t>
            </a:r>
            <a:br>
              <a:rPr lang="en-US" sz="8000" dirty="0"/>
            </a:b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SG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E503F-A207-4327-9A51-D8ACBCC6B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B8C8-C759-4577-A5F1-401838E5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5" y="0"/>
            <a:ext cx="9330639" cy="55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50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2695575"/>
            <a:ext cx="7346400" cy="914399"/>
          </a:xfrm>
        </p:spPr>
        <p:txBody>
          <a:bodyPr>
            <a:noAutofit/>
          </a:bodyPr>
          <a:lstStyle/>
          <a:p>
            <a:r>
              <a:rPr lang="en-US" sz="8000" dirty="0"/>
              <a:t>Let’s take a step back</a:t>
            </a:r>
            <a:endParaRPr lang="en-SG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3440793"/>
            <a:ext cx="7346400" cy="914399"/>
          </a:xfrm>
        </p:spPr>
        <p:txBody>
          <a:bodyPr>
            <a:noAutofit/>
          </a:bodyPr>
          <a:lstStyle/>
          <a:p>
            <a:r>
              <a:rPr lang="en-US" sz="6000" dirty="0"/>
              <a:t>What if there are no fingers? </a:t>
            </a:r>
            <a:br>
              <a:rPr lang="en-US" sz="6000" dirty="0"/>
            </a:br>
            <a:r>
              <a:rPr lang="en-US" sz="6000" dirty="0"/>
              <a:t>Only successor &amp; predecessor?</a:t>
            </a:r>
            <a:endParaRPr lang="en-SG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8DC9E63-964F-459C-889D-D8C0549D895F}"/>
              </a:ext>
            </a:extLst>
          </p:cNvPr>
          <p:cNvSpPr/>
          <p:nvPr/>
        </p:nvSpPr>
        <p:spPr>
          <a:xfrm>
            <a:off x="5451106" y="421994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FF73CCD-88A8-4861-A2A3-2A3161773A34}"/>
              </a:ext>
            </a:extLst>
          </p:cNvPr>
          <p:cNvSpPr/>
          <p:nvPr/>
        </p:nvSpPr>
        <p:spPr>
          <a:xfrm>
            <a:off x="4917706" y="44862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8E19AF6B-1CBF-4752-8EEE-160BC78EC3DF}"/>
              </a:ext>
            </a:extLst>
          </p:cNvPr>
          <p:cNvSpPr/>
          <p:nvPr/>
        </p:nvSpPr>
        <p:spPr>
          <a:xfrm>
            <a:off x="3520507" y="450532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28D21E8-DEEF-4F1A-BCD6-EF29FCD48970}"/>
              </a:ext>
            </a:extLst>
          </p:cNvPr>
          <p:cNvSpPr/>
          <p:nvPr/>
        </p:nvSpPr>
        <p:spPr>
          <a:xfrm>
            <a:off x="2844232" y="41433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643A6CF-4F4B-42B4-876D-EB8C4985B661}"/>
              </a:ext>
            </a:extLst>
          </p:cNvPr>
          <p:cNvSpPr/>
          <p:nvPr/>
        </p:nvSpPr>
        <p:spPr>
          <a:xfrm>
            <a:off x="2004303" y="223763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3503185" y="40956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4221516" y="27695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D1A4833-95E6-4631-A04B-3D601AC41C3E}"/>
              </a:ext>
            </a:extLst>
          </p:cNvPr>
          <p:cNvSpPr/>
          <p:nvPr/>
        </p:nvSpPr>
        <p:spPr>
          <a:xfrm>
            <a:off x="5663034" y="781954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6261BA-0C2D-462D-B08E-516FBA4121AC}"/>
              </a:ext>
            </a:extLst>
          </p:cNvPr>
          <p:cNvSpPr txBox="1"/>
          <p:nvPr/>
        </p:nvSpPr>
        <p:spPr>
          <a:xfrm>
            <a:off x="2576414" y="2202978"/>
            <a:ext cx="3377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Does it work?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196511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8DC9E63-964F-459C-889D-D8C0549D895F}"/>
              </a:ext>
            </a:extLst>
          </p:cNvPr>
          <p:cNvSpPr/>
          <p:nvPr/>
        </p:nvSpPr>
        <p:spPr>
          <a:xfrm>
            <a:off x="5451106" y="421994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FF73CCD-88A8-4861-A2A3-2A3161773A34}"/>
              </a:ext>
            </a:extLst>
          </p:cNvPr>
          <p:cNvSpPr/>
          <p:nvPr/>
        </p:nvSpPr>
        <p:spPr>
          <a:xfrm>
            <a:off x="4917706" y="44862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8E19AF6B-1CBF-4752-8EEE-160BC78EC3DF}"/>
              </a:ext>
            </a:extLst>
          </p:cNvPr>
          <p:cNvSpPr/>
          <p:nvPr/>
        </p:nvSpPr>
        <p:spPr>
          <a:xfrm>
            <a:off x="3520507" y="450532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28D21E8-DEEF-4F1A-BCD6-EF29FCD48970}"/>
              </a:ext>
            </a:extLst>
          </p:cNvPr>
          <p:cNvSpPr/>
          <p:nvPr/>
        </p:nvSpPr>
        <p:spPr>
          <a:xfrm>
            <a:off x="2844232" y="41433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643A6CF-4F4B-42B4-876D-EB8C4985B661}"/>
              </a:ext>
            </a:extLst>
          </p:cNvPr>
          <p:cNvSpPr/>
          <p:nvPr/>
        </p:nvSpPr>
        <p:spPr>
          <a:xfrm>
            <a:off x="2004303" y="223763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3503185" y="40956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4221516" y="27695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D1A4833-95E6-4631-A04B-3D601AC41C3E}"/>
              </a:ext>
            </a:extLst>
          </p:cNvPr>
          <p:cNvSpPr/>
          <p:nvPr/>
        </p:nvSpPr>
        <p:spPr>
          <a:xfrm>
            <a:off x="5663034" y="781954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6B54E-BF61-4250-B5AF-EA2C867FF5F6}"/>
              </a:ext>
            </a:extLst>
          </p:cNvPr>
          <p:cNvCxnSpPr>
            <a:cxnSpLocks/>
            <a:stCxn id="71" idx="0"/>
            <a:endCxn id="72" idx="6"/>
          </p:cNvCxnSpPr>
          <p:nvPr/>
        </p:nvCxnSpPr>
        <p:spPr>
          <a:xfrm flipH="1" flipV="1">
            <a:off x="2540850" y="3705778"/>
            <a:ext cx="423154" cy="4375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23D6E4-0CD8-4E43-916E-33D406396D3F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2289456" y="3000837"/>
            <a:ext cx="674548" cy="11425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28C48-D51A-4BA2-BB2C-C3F53B7830CD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2479646" y="1656705"/>
            <a:ext cx="484358" cy="24866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755B54-585F-40A9-A078-EA9881F0ACAB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3048695" y="1067337"/>
            <a:ext cx="2556267" cy="31178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5D2BD6-701F-483B-8157-06684EA61741}"/>
              </a:ext>
            </a:extLst>
          </p:cNvPr>
          <p:cNvCxnSpPr>
            <a:cxnSpLocks/>
          </p:cNvCxnSpPr>
          <p:nvPr/>
        </p:nvCxnSpPr>
        <p:spPr>
          <a:xfrm flipV="1">
            <a:off x="3020153" y="671344"/>
            <a:ext cx="684859" cy="3404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649627-AFD8-4A17-8F84-6C8967EACBE2}"/>
              </a:ext>
            </a:extLst>
          </p:cNvPr>
          <p:cNvSpPr txBox="1"/>
          <p:nvPr/>
        </p:nvSpPr>
        <p:spPr>
          <a:xfrm>
            <a:off x="3155097" y="3118907"/>
            <a:ext cx="3377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Chord</a:t>
            </a:r>
            <a:endParaRPr lang="en-SG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F0BB8-F74F-4BC3-8C6A-BA8F11523B60}"/>
              </a:ext>
            </a:extLst>
          </p:cNvPr>
          <p:cNvSpPr txBox="1"/>
          <p:nvPr/>
        </p:nvSpPr>
        <p:spPr>
          <a:xfrm>
            <a:off x="6014666" y="3222946"/>
            <a:ext cx="3377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Binary</a:t>
            </a:r>
            <a:br>
              <a:rPr lang="en-US" sz="5400" dirty="0"/>
            </a:br>
            <a:r>
              <a:rPr lang="en-US" sz="5400" dirty="0"/>
              <a:t>Search</a:t>
            </a:r>
            <a:endParaRPr lang="en-SG" sz="5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90F9D-AECB-4FF2-8547-29652EA99ABA}"/>
              </a:ext>
            </a:extLst>
          </p:cNvPr>
          <p:cNvSpPr txBox="1"/>
          <p:nvPr/>
        </p:nvSpPr>
        <p:spPr>
          <a:xfrm>
            <a:off x="5733722" y="166227"/>
            <a:ext cx="3377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Half distance in each step!</a:t>
            </a:r>
            <a:endParaRPr lang="en-SG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88E8AC-CED8-4FA2-A2F0-1B26C8BC4587}"/>
              </a:ext>
            </a:extLst>
          </p:cNvPr>
          <p:cNvSpPr txBox="1"/>
          <p:nvPr/>
        </p:nvSpPr>
        <p:spPr>
          <a:xfrm>
            <a:off x="6142663" y="1735671"/>
            <a:ext cx="3377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O(log n)</a:t>
            </a:r>
          </a:p>
          <a:p>
            <a:pPr algn="ctr"/>
            <a:r>
              <a:rPr lang="en-US" sz="3600" dirty="0"/>
              <a:t>steps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8138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3497943"/>
            <a:ext cx="7346400" cy="914399"/>
          </a:xfrm>
        </p:spPr>
        <p:txBody>
          <a:bodyPr>
            <a:noAutofit/>
          </a:bodyPr>
          <a:lstStyle/>
          <a:p>
            <a:r>
              <a:rPr lang="en-US" sz="6000" dirty="0"/>
              <a:t>Can we do better than O(log n) with minima extra overhead?</a:t>
            </a:r>
            <a:endParaRPr lang="en-SG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E5BA-8D6C-41FE-BAE5-FBB03F1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5" y="168800"/>
            <a:ext cx="8508450" cy="10885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EpiChord</a:t>
            </a:r>
            <a:endParaRPr lang="en-SG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7E4E2-E120-4B04-B60E-FC473B1C2F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AD173-9F94-48F3-B14F-8CB04246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21" y="1356341"/>
            <a:ext cx="6874758" cy="38919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503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Key Ideas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080025" y="1667316"/>
            <a:ext cx="72697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Use a combination of techiques: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800" dirty="0"/>
              <a:t>Piggyback information on lookup messages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800" dirty="0"/>
              <a:t>Allow cache to store more than </a:t>
            </a:r>
            <a:br>
              <a:rPr lang="en-US" sz="2800" dirty="0"/>
            </a:br>
            <a:r>
              <a:rPr lang="en-US" sz="2800" dirty="0"/>
              <a:t>O(log n) routing state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800" dirty="0"/>
              <a:t>Issue parallel queries during lookup</a:t>
            </a:r>
          </a:p>
        </p:txBody>
      </p:sp>
    </p:spTree>
    <p:extLst>
      <p:ext uri="{BB962C8B-B14F-4D97-AF65-F5344CB8AC3E}">
        <p14:creationId xmlns:p14="http://schemas.microsoft.com/office/powerpoint/2010/main" val="31644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4263766" y="27731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3400735" y="420009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5E1A28C-3FE2-41A3-875A-66B2C2215B8B}"/>
              </a:ext>
            </a:extLst>
          </p:cNvPr>
          <p:cNvSpPr/>
          <p:nvPr/>
        </p:nvSpPr>
        <p:spPr>
          <a:xfrm>
            <a:off x="7158886" y="3962941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39998-9DDA-4921-9662-EB1C7A216662}"/>
              </a:ext>
            </a:extLst>
          </p:cNvPr>
          <p:cNvSpPr txBox="1"/>
          <p:nvPr/>
        </p:nvSpPr>
        <p:spPr>
          <a:xfrm>
            <a:off x="6332203" y="3809265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E13E9-B937-4DF3-AD59-46B4620864AD}"/>
              </a:ext>
            </a:extLst>
          </p:cNvPr>
          <p:cNvSpPr txBox="1"/>
          <p:nvPr/>
        </p:nvSpPr>
        <p:spPr>
          <a:xfrm>
            <a:off x="6354807" y="4428758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Unknown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B3CC46B-FF10-4A51-94DE-C99924EACE38}"/>
              </a:ext>
            </a:extLst>
          </p:cNvPr>
          <p:cNvSpPr/>
          <p:nvPr/>
        </p:nvSpPr>
        <p:spPr>
          <a:xfrm>
            <a:off x="7169348" y="44853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4ACB065-2ACB-4F26-A605-35F24F66C7EF}"/>
              </a:ext>
            </a:extLst>
          </p:cNvPr>
          <p:cNvSpPr/>
          <p:nvPr/>
        </p:nvSpPr>
        <p:spPr>
          <a:xfrm>
            <a:off x="1985789" y="2209696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99B0DC-977B-4FFE-88EE-57580852002F}"/>
              </a:ext>
            </a:extLst>
          </p:cNvPr>
          <p:cNvSpPr/>
          <p:nvPr/>
        </p:nvSpPr>
        <p:spPr>
          <a:xfrm>
            <a:off x="3280963" y="440026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D790F-004D-4A51-9A20-F47AC20D8432}"/>
              </a:ext>
            </a:extLst>
          </p:cNvPr>
          <p:cNvSpPr/>
          <p:nvPr/>
        </p:nvSpPr>
        <p:spPr>
          <a:xfrm>
            <a:off x="3862074" y="4591238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ED6F4B-6E01-48E1-B701-E8DE77970410}"/>
              </a:ext>
            </a:extLst>
          </p:cNvPr>
          <p:cNvSpPr/>
          <p:nvPr/>
        </p:nvSpPr>
        <p:spPr>
          <a:xfrm>
            <a:off x="5002066" y="445668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CA05AE-7E3E-4758-8B31-710531AFA1DF}"/>
              </a:ext>
            </a:extLst>
          </p:cNvPr>
          <p:cNvSpPr/>
          <p:nvPr/>
        </p:nvSpPr>
        <p:spPr>
          <a:xfrm>
            <a:off x="5512968" y="423129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B241424-01B7-44C7-8078-D900EC95B039}"/>
              </a:ext>
            </a:extLst>
          </p:cNvPr>
          <p:cNvSpPr/>
          <p:nvPr/>
        </p:nvSpPr>
        <p:spPr>
          <a:xfrm>
            <a:off x="2722446" y="40490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6CDFA85-6CD2-4A3B-BF3D-F8D6BEAC1CFF}"/>
              </a:ext>
            </a:extLst>
          </p:cNvPr>
          <p:cNvSpPr/>
          <p:nvPr/>
        </p:nvSpPr>
        <p:spPr>
          <a:xfrm>
            <a:off x="5645489" y="714742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8BBB7-BF6C-4683-8BAE-886ACECE5478}"/>
              </a:ext>
            </a:extLst>
          </p:cNvPr>
          <p:cNvSpPr txBox="1"/>
          <p:nvPr/>
        </p:nvSpPr>
        <p:spPr>
          <a:xfrm>
            <a:off x="3898657" y="1142230"/>
            <a:ext cx="1209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K2</a:t>
            </a:r>
            <a:endParaRPr lang="en-SG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138828-6ED1-41F3-9BA2-F6ED4B98E1AA}"/>
              </a:ext>
            </a:extLst>
          </p:cNvPr>
          <p:cNvCxnSpPr>
            <a:cxnSpLocks/>
          </p:cNvCxnSpPr>
          <p:nvPr/>
        </p:nvCxnSpPr>
        <p:spPr>
          <a:xfrm flipV="1">
            <a:off x="4621290" y="757492"/>
            <a:ext cx="350730" cy="41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857675-15F6-43C5-8AA8-36650416B7D0}"/>
              </a:ext>
            </a:extLst>
          </p:cNvPr>
          <p:cNvSpPr txBox="1"/>
          <p:nvPr/>
        </p:nvSpPr>
        <p:spPr>
          <a:xfrm>
            <a:off x="3847576" y="3807149"/>
            <a:ext cx="1209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want</a:t>
            </a:r>
            <a:br>
              <a:rPr lang="en-US" sz="2000" dirty="0"/>
            </a:br>
            <a:r>
              <a:rPr lang="en-US" sz="2000" dirty="0"/>
              <a:t>K2</a:t>
            </a:r>
            <a:endParaRPr lang="en-SG" sz="2000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C08F02D-5F85-424A-8DB2-736EBDAABFDA}"/>
              </a:ext>
            </a:extLst>
          </p:cNvPr>
          <p:cNvSpPr/>
          <p:nvPr/>
        </p:nvSpPr>
        <p:spPr>
          <a:xfrm rot="15607192">
            <a:off x="3001720" y="2643079"/>
            <a:ext cx="6065776" cy="2811931"/>
          </a:xfrm>
          <a:prstGeom prst="arc">
            <a:avLst/>
          </a:prstGeom>
          <a:ln w="38100">
            <a:solidFill>
              <a:schemeClr val="accent5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E3D8CE3-79C3-4FAC-BB71-BBB7D38F220A}"/>
              </a:ext>
            </a:extLst>
          </p:cNvPr>
          <p:cNvSpPr/>
          <p:nvPr/>
        </p:nvSpPr>
        <p:spPr>
          <a:xfrm rot="15607192" flipV="1">
            <a:off x="400149" y="2840808"/>
            <a:ext cx="4554057" cy="3708000"/>
          </a:xfrm>
          <a:prstGeom prst="arc">
            <a:avLst>
              <a:gd name="adj1" fmla="val 16200000"/>
              <a:gd name="adj2" fmla="val 21571218"/>
            </a:avLst>
          </a:prstGeom>
          <a:ln w="38100">
            <a:solidFill>
              <a:schemeClr val="accent5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87C9F-BDD9-45DD-8D7F-598C3013B8E0}"/>
              </a:ext>
            </a:extLst>
          </p:cNvPr>
          <p:cNvCxnSpPr/>
          <p:nvPr/>
        </p:nvCxnSpPr>
        <p:spPr>
          <a:xfrm flipH="1" flipV="1">
            <a:off x="3631145" y="799076"/>
            <a:ext cx="981012" cy="367627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D32A52-3AC2-4684-9C59-BBD0F7530CCB}"/>
              </a:ext>
            </a:extLst>
          </p:cNvPr>
          <p:cNvSpPr txBox="1"/>
          <p:nvPr/>
        </p:nvSpPr>
        <p:spPr>
          <a:xfrm>
            <a:off x="2559387" y="1685542"/>
            <a:ext cx="1209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p-1</a:t>
            </a: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queries</a:t>
            </a:r>
            <a:endParaRPr lang="en-SG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6" grpId="0" animBg="1"/>
      <p:bldP spid="42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4263766" y="27731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3400735" y="420009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5E1A28C-3FE2-41A3-875A-66B2C2215B8B}"/>
              </a:ext>
            </a:extLst>
          </p:cNvPr>
          <p:cNvSpPr/>
          <p:nvPr/>
        </p:nvSpPr>
        <p:spPr>
          <a:xfrm>
            <a:off x="7158886" y="3962941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39998-9DDA-4921-9662-EB1C7A216662}"/>
              </a:ext>
            </a:extLst>
          </p:cNvPr>
          <p:cNvSpPr txBox="1"/>
          <p:nvPr/>
        </p:nvSpPr>
        <p:spPr>
          <a:xfrm>
            <a:off x="6332203" y="3809265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E13E9-B937-4DF3-AD59-46B4620864AD}"/>
              </a:ext>
            </a:extLst>
          </p:cNvPr>
          <p:cNvSpPr txBox="1"/>
          <p:nvPr/>
        </p:nvSpPr>
        <p:spPr>
          <a:xfrm>
            <a:off x="6354807" y="4428758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Unknown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B3CC46B-FF10-4A51-94DE-C99924EACE38}"/>
              </a:ext>
            </a:extLst>
          </p:cNvPr>
          <p:cNvSpPr/>
          <p:nvPr/>
        </p:nvSpPr>
        <p:spPr>
          <a:xfrm>
            <a:off x="7169348" y="44853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4ACB065-2ACB-4F26-A605-35F24F66C7EF}"/>
              </a:ext>
            </a:extLst>
          </p:cNvPr>
          <p:cNvSpPr/>
          <p:nvPr/>
        </p:nvSpPr>
        <p:spPr>
          <a:xfrm>
            <a:off x="1985789" y="2209696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99B0DC-977B-4FFE-88EE-57580852002F}"/>
              </a:ext>
            </a:extLst>
          </p:cNvPr>
          <p:cNvSpPr/>
          <p:nvPr/>
        </p:nvSpPr>
        <p:spPr>
          <a:xfrm>
            <a:off x="3280963" y="440026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D790F-004D-4A51-9A20-F47AC20D8432}"/>
              </a:ext>
            </a:extLst>
          </p:cNvPr>
          <p:cNvSpPr/>
          <p:nvPr/>
        </p:nvSpPr>
        <p:spPr>
          <a:xfrm>
            <a:off x="3862074" y="4591238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ED6F4B-6E01-48E1-B701-E8DE77970410}"/>
              </a:ext>
            </a:extLst>
          </p:cNvPr>
          <p:cNvSpPr/>
          <p:nvPr/>
        </p:nvSpPr>
        <p:spPr>
          <a:xfrm>
            <a:off x="5002066" y="445668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CA05AE-7E3E-4758-8B31-710531AFA1DF}"/>
              </a:ext>
            </a:extLst>
          </p:cNvPr>
          <p:cNvSpPr/>
          <p:nvPr/>
        </p:nvSpPr>
        <p:spPr>
          <a:xfrm>
            <a:off x="5512968" y="423129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B241424-01B7-44C7-8078-D900EC95B039}"/>
              </a:ext>
            </a:extLst>
          </p:cNvPr>
          <p:cNvSpPr/>
          <p:nvPr/>
        </p:nvSpPr>
        <p:spPr>
          <a:xfrm>
            <a:off x="2722446" y="40490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6CDFA85-6CD2-4A3B-BF3D-F8D6BEAC1CFF}"/>
              </a:ext>
            </a:extLst>
          </p:cNvPr>
          <p:cNvSpPr/>
          <p:nvPr/>
        </p:nvSpPr>
        <p:spPr>
          <a:xfrm>
            <a:off x="5645489" y="714742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8BBB7-BF6C-4683-8BAE-886ACECE5478}"/>
              </a:ext>
            </a:extLst>
          </p:cNvPr>
          <p:cNvSpPr txBox="1"/>
          <p:nvPr/>
        </p:nvSpPr>
        <p:spPr>
          <a:xfrm>
            <a:off x="3898657" y="1142230"/>
            <a:ext cx="1209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K2</a:t>
            </a:r>
            <a:endParaRPr lang="en-SG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138828-6ED1-41F3-9BA2-F6ED4B98E1AA}"/>
              </a:ext>
            </a:extLst>
          </p:cNvPr>
          <p:cNvCxnSpPr>
            <a:cxnSpLocks/>
          </p:cNvCxnSpPr>
          <p:nvPr/>
        </p:nvCxnSpPr>
        <p:spPr>
          <a:xfrm flipV="1">
            <a:off x="4621290" y="757492"/>
            <a:ext cx="350730" cy="41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DE3D8CE3-79C3-4FAC-BB71-BBB7D38F220A}"/>
              </a:ext>
            </a:extLst>
          </p:cNvPr>
          <p:cNvSpPr/>
          <p:nvPr/>
        </p:nvSpPr>
        <p:spPr>
          <a:xfrm rot="15607192" flipV="1">
            <a:off x="400149" y="2840808"/>
            <a:ext cx="4554057" cy="3708000"/>
          </a:xfrm>
          <a:prstGeom prst="arc">
            <a:avLst>
              <a:gd name="adj1" fmla="val 16200000"/>
              <a:gd name="adj2" fmla="val 21571218"/>
            </a:avLst>
          </a:prstGeom>
          <a:ln w="381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01BC0AB-CD6F-4C60-B1F2-3BAF4A795954}"/>
              </a:ext>
            </a:extLst>
          </p:cNvPr>
          <p:cNvSpPr/>
          <p:nvPr/>
        </p:nvSpPr>
        <p:spPr>
          <a:xfrm>
            <a:off x="2561776" y="706526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29BE7DF-4A96-4633-9375-A35F2591562B}"/>
              </a:ext>
            </a:extLst>
          </p:cNvPr>
          <p:cNvSpPr/>
          <p:nvPr/>
        </p:nvSpPr>
        <p:spPr>
          <a:xfrm>
            <a:off x="5512848" y="591306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44840A3-9CFB-400C-A891-1AC6C5507A70}"/>
              </a:ext>
            </a:extLst>
          </p:cNvPr>
          <p:cNvSpPr/>
          <p:nvPr/>
        </p:nvSpPr>
        <p:spPr>
          <a:xfrm>
            <a:off x="4101617" y="163006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5EEC9EE-7F27-4FBD-8C67-DB31195C58BD}"/>
              </a:ext>
            </a:extLst>
          </p:cNvPr>
          <p:cNvSpPr/>
          <p:nvPr/>
        </p:nvSpPr>
        <p:spPr>
          <a:xfrm>
            <a:off x="3271734" y="314090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16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4263766" y="277317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3400735" y="420009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5E1A28C-3FE2-41A3-875A-66B2C2215B8B}"/>
              </a:ext>
            </a:extLst>
          </p:cNvPr>
          <p:cNvSpPr/>
          <p:nvPr/>
        </p:nvSpPr>
        <p:spPr>
          <a:xfrm>
            <a:off x="7158886" y="3962941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39998-9DDA-4921-9662-EB1C7A216662}"/>
              </a:ext>
            </a:extLst>
          </p:cNvPr>
          <p:cNvSpPr txBox="1"/>
          <p:nvPr/>
        </p:nvSpPr>
        <p:spPr>
          <a:xfrm>
            <a:off x="6332203" y="3809265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E13E9-B937-4DF3-AD59-46B4620864AD}"/>
              </a:ext>
            </a:extLst>
          </p:cNvPr>
          <p:cNvSpPr txBox="1"/>
          <p:nvPr/>
        </p:nvSpPr>
        <p:spPr>
          <a:xfrm>
            <a:off x="6354807" y="4428758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Unknown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B3CC46B-FF10-4A51-94DE-C99924EACE38}"/>
              </a:ext>
            </a:extLst>
          </p:cNvPr>
          <p:cNvSpPr/>
          <p:nvPr/>
        </p:nvSpPr>
        <p:spPr>
          <a:xfrm>
            <a:off x="7169348" y="44853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4ACB065-2ACB-4F26-A605-35F24F66C7EF}"/>
              </a:ext>
            </a:extLst>
          </p:cNvPr>
          <p:cNvSpPr/>
          <p:nvPr/>
        </p:nvSpPr>
        <p:spPr>
          <a:xfrm>
            <a:off x="1985789" y="2209696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99B0DC-977B-4FFE-88EE-57580852002F}"/>
              </a:ext>
            </a:extLst>
          </p:cNvPr>
          <p:cNvSpPr/>
          <p:nvPr/>
        </p:nvSpPr>
        <p:spPr>
          <a:xfrm>
            <a:off x="3280963" y="440026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D790F-004D-4A51-9A20-F47AC20D8432}"/>
              </a:ext>
            </a:extLst>
          </p:cNvPr>
          <p:cNvSpPr/>
          <p:nvPr/>
        </p:nvSpPr>
        <p:spPr>
          <a:xfrm>
            <a:off x="3862074" y="4591238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ED6F4B-6E01-48E1-B701-E8DE77970410}"/>
              </a:ext>
            </a:extLst>
          </p:cNvPr>
          <p:cNvSpPr/>
          <p:nvPr/>
        </p:nvSpPr>
        <p:spPr>
          <a:xfrm>
            <a:off x="5002066" y="445668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CA05AE-7E3E-4758-8B31-710531AFA1DF}"/>
              </a:ext>
            </a:extLst>
          </p:cNvPr>
          <p:cNvSpPr/>
          <p:nvPr/>
        </p:nvSpPr>
        <p:spPr>
          <a:xfrm>
            <a:off x="5512968" y="423129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B241424-01B7-44C7-8078-D900EC95B039}"/>
              </a:ext>
            </a:extLst>
          </p:cNvPr>
          <p:cNvSpPr/>
          <p:nvPr/>
        </p:nvSpPr>
        <p:spPr>
          <a:xfrm>
            <a:off x="2722446" y="40490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6CDFA85-6CD2-4A3B-BF3D-F8D6BEAC1CFF}"/>
              </a:ext>
            </a:extLst>
          </p:cNvPr>
          <p:cNvSpPr/>
          <p:nvPr/>
        </p:nvSpPr>
        <p:spPr>
          <a:xfrm>
            <a:off x="5645489" y="714742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8BBB7-BF6C-4683-8BAE-886ACECE5478}"/>
              </a:ext>
            </a:extLst>
          </p:cNvPr>
          <p:cNvSpPr txBox="1"/>
          <p:nvPr/>
        </p:nvSpPr>
        <p:spPr>
          <a:xfrm>
            <a:off x="3898657" y="1142230"/>
            <a:ext cx="1209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K2</a:t>
            </a:r>
            <a:endParaRPr lang="en-SG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138828-6ED1-41F3-9BA2-F6ED4B98E1AA}"/>
              </a:ext>
            </a:extLst>
          </p:cNvPr>
          <p:cNvCxnSpPr>
            <a:cxnSpLocks/>
          </p:cNvCxnSpPr>
          <p:nvPr/>
        </p:nvCxnSpPr>
        <p:spPr>
          <a:xfrm flipV="1">
            <a:off x="4621290" y="757492"/>
            <a:ext cx="350730" cy="41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64A83A-E7C1-498D-9972-555598AC141C}"/>
              </a:ext>
            </a:extLst>
          </p:cNvPr>
          <p:cNvCxnSpPr/>
          <p:nvPr/>
        </p:nvCxnSpPr>
        <p:spPr>
          <a:xfrm flipH="1" flipV="1">
            <a:off x="3631145" y="799076"/>
            <a:ext cx="981012" cy="3676273"/>
          </a:xfrm>
          <a:prstGeom prst="straightConnector1">
            <a:avLst/>
          </a:prstGeom>
          <a:ln w="381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27038E4C-1007-4833-80CC-44C6D877A5E9}"/>
              </a:ext>
            </a:extLst>
          </p:cNvPr>
          <p:cNvSpPr/>
          <p:nvPr/>
        </p:nvSpPr>
        <p:spPr>
          <a:xfrm>
            <a:off x="4135621" y="183707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9ED6053-BC38-4DF7-A8D5-951221E2AA36}"/>
              </a:ext>
            </a:extLst>
          </p:cNvPr>
          <p:cNvSpPr/>
          <p:nvPr/>
        </p:nvSpPr>
        <p:spPr>
          <a:xfrm>
            <a:off x="4857096" y="308602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8BBE255-8863-4ED6-B10A-0B5A481A8506}"/>
              </a:ext>
            </a:extLst>
          </p:cNvPr>
          <p:cNvSpPr/>
          <p:nvPr/>
        </p:nvSpPr>
        <p:spPr>
          <a:xfrm>
            <a:off x="5506891" y="603981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6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BFEED-7542-4630-A6EF-ECE3A0828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B34A-1DA5-4FB3-A662-B566A48C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6684"/>
            <a:ext cx="11509929" cy="52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28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4263766" y="277317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3400735" y="420009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5E1A28C-3FE2-41A3-875A-66B2C2215B8B}"/>
              </a:ext>
            </a:extLst>
          </p:cNvPr>
          <p:cNvSpPr/>
          <p:nvPr/>
        </p:nvSpPr>
        <p:spPr>
          <a:xfrm>
            <a:off x="7158886" y="3962941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39998-9DDA-4921-9662-EB1C7A216662}"/>
              </a:ext>
            </a:extLst>
          </p:cNvPr>
          <p:cNvSpPr txBox="1"/>
          <p:nvPr/>
        </p:nvSpPr>
        <p:spPr>
          <a:xfrm>
            <a:off x="6332203" y="3809265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E13E9-B937-4DF3-AD59-46B4620864AD}"/>
              </a:ext>
            </a:extLst>
          </p:cNvPr>
          <p:cNvSpPr txBox="1"/>
          <p:nvPr/>
        </p:nvSpPr>
        <p:spPr>
          <a:xfrm>
            <a:off x="6354807" y="4428758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Unknown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B3CC46B-FF10-4A51-94DE-C99924EACE38}"/>
              </a:ext>
            </a:extLst>
          </p:cNvPr>
          <p:cNvSpPr/>
          <p:nvPr/>
        </p:nvSpPr>
        <p:spPr>
          <a:xfrm>
            <a:off x="7169348" y="44853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4ACB065-2ACB-4F26-A605-35F24F66C7EF}"/>
              </a:ext>
            </a:extLst>
          </p:cNvPr>
          <p:cNvSpPr/>
          <p:nvPr/>
        </p:nvSpPr>
        <p:spPr>
          <a:xfrm>
            <a:off x="1985789" y="2209696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99B0DC-977B-4FFE-88EE-57580852002F}"/>
              </a:ext>
            </a:extLst>
          </p:cNvPr>
          <p:cNvSpPr/>
          <p:nvPr/>
        </p:nvSpPr>
        <p:spPr>
          <a:xfrm>
            <a:off x="3280963" y="440026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D790F-004D-4A51-9A20-F47AC20D8432}"/>
              </a:ext>
            </a:extLst>
          </p:cNvPr>
          <p:cNvSpPr/>
          <p:nvPr/>
        </p:nvSpPr>
        <p:spPr>
          <a:xfrm>
            <a:off x="3862074" y="4591238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ED6F4B-6E01-48E1-B701-E8DE77970410}"/>
              </a:ext>
            </a:extLst>
          </p:cNvPr>
          <p:cNvSpPr/>
          <p:nvPr/>
        </p:nvSpPr>
        <p:spPr>
          <a:xfrm>
            <a:off x="5002066" y="445668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CA05AE-7E3E-4758-8B31-710531AFA1DF}"/>
              </a:ext>
            </a:extLst>
          </p:cNvPr>
          <p:cNvSpPr/>
          <p:nvPr/>
        </p:nvSpPr>
        <p:spPr>
          <a:xfrm>
            <a:off x="5512968" y="423129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B241424-01B7-44C7-8078-D900EC95B039}"/>
              </a:ext>
            </a:extLst>
          </p:cNvPr>
          <p:cNvSpPr/>
          <p:nvPr/>
        </p:nvSpPr>
        <p:spPr>
          <a:xfrm>
            <a:off x="2722446" y="40490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6CDFA85-6CD2-4A3B-BF3D-F8D6BEAC1CFF}"/>
              </a:ext>
            </a:extLst>
          </p:cNvPr>
          <p:cNvSpPr/>
          <p:nvPr/>
        </p:nvSpPr>
        <p:spPr>
          <a:xfrm>
            <a:off x="5645489" y="714742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8BBB7-BF6C-4683-8BAE-886ACECE5478}"/>
              </a:ext>
            </a:extLst>
          </p:cNvPr>
          <p:cNvSpPr txBox="1"/>
          <p:nvPr/>
        </p:nvSpPr>
        <p:spPr>
          <a:xfrm>
            <a:off x="3898657" y="1142230"/>
            <a:ext cx="1209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K2</a:t>
            </a:r>
            <a:endParaRPr lang="en-SG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138828-6ED1-41F3-9BA2-F6ED4B98E1AA}"/>
              </a:ext>
            </a:extLst>
          </p:cNvPr>
          <p:cNvCxnSpPr>
            <a:cxnSpLocks/>
          </p:cNvCxnSpPr>
          <p:nvPr/>
        </p:nvCxnSpPr>
        <p:spPr>
          <a:xfrm flipV="1">
            <a:off x="4621290" y="757492"/>
            <a:ext cx="350730" cy="41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64A83A-E7C1-498D-9972-555598AC141C}"/>
              </a:ext>
            </a:extLst>
          </p:cNvPr>
          <p:cNvCxnSpPr>
            <a:cxnSpLocks/>
          </p:cNvCxnSpPr>
          <p:nvPr/>
        </p:nvCxnSpPr>
        <p:spPr>
          <a:xfrm flipV="1">
            <a:off x="4631709" y="1094455"/>
            <a:ext cx="1033332" cy="3380895"/>
          </a:xfrm>
          <a:prstGeom prst="straightConnector1">
            <a:avLst/>
          </a:prstGeom>
          <a:ln w="381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18FDC8D-F4E1-4316-97D5-41D30C6B0613}"/>
              </a:ext>
            </a:extLst>
          </p:cNvPr>
          <p:cNvSpPr/>
          <p:nvPr/>
        </p:nvSpPr>
        <p:spPr>
          <a:xfrm>
            <a:off x="4869424" y="308153"/>
            <a:ext cx="504825" cy="4904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9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4263766" y="277317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3400735" y="420009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5E1A28C-3FE2-41A3-875A-66B2C2215B8B}"/>
              </a:ext>
            </a:extLst>
          </p:cNvPr>
          <p:cNvSpPr/>
          <p:nvPr/>
        </p:nvSpPr>
        <p:spPr>
          <a:xfrm>
            <a:off x="7158886" y="3962941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39998-9DDA-4921-9662-EB1C7A216662}"/>
              </a:ext>
            </a:extLst>
          </p:cNvPr>
          <p:cNvSpPr txBox="1"/>
          <p:nvPr/>
        </p:nvSpPr>
        <p:spPr>
          <a:xfrm>
            <a:off x="6332203" y="3809265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E13E9-B937-4DF3-AD59-46B4620864AD}"/>
              </a:ext>
            </a:extLst>
          </p:cNvPr>
          <p:cNvSpPr txBox="1"/>
          <p:nvPr/>
        </p:nvSpPr>
        <p:spPr>
          <a:xfrm>
            <a:off x="6354807" y="4428758"/>
            <a:ext cx="3377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Unknown </a:t>
            </a:r>
            <a:br>
              <a:rPr lang="en-US" sz="2000" dirty="0"/>
            </a:br>
            <a:r>
              <a:rPr lang="en-US" sz="2000" dirty="0"/>
              <a:t>node</a:t>
            </a:r>
            <a:endParaRPr lang="en-SG" sz="2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B3CC46B-FF10-4A51-94DE-C99924EACE38}"/>
              </a:ext>
            </a:extLst>
          </p:cNvPr>
          <p:cNvSpPr/>
          <p:nvPr/>
        </p:nvSpPr>
        <p:spPr>
          <a:xfrm>
            <a:off x="7169348" y="44853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4ACB065-2ACB-4F26-A605-35F24F66C7EF}"/>
              </a:ext>
            </a:extLst>
          </p:cNvPr>
          <p:cNvSpPr/>
          <p:nvPr/>
        </p:nvSpPr>
        <p:spPr>
          <a:xfrm>
            <a:off x="1985789" y="2209696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99B0DC-977B-4FFE-88EE-57580852002F}"/>
              </a:ext>
            </a:extLst>
          </p:cNvPr>
          <p:cNvSpPr/>
          <p:nvPr/>
        </p:nvSpPr>
        <p:spPr>
          <a:xfrm>
            <a:off x="3280963" y="440026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CCD790F-004D-4A51-9A20-F47AC20D8432}"/>
              </a:ext>
            </a:extLst>
          </p:cNvPr>
          <p:cNvSpPr/>
          <p:nvPr/>
        </p:nvSpPr>
        <p:spPr>
          <a:xfrm>
            <a:off x="3862074" y="4591238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ED6F4B-6E01-48E1-B701-E8DE77970410}"/>
              </a:ext>
            </a:extLst>
          </p:cNvPr>
          <p:cNvSpPr/>
          <p:nvPr/>
        </p:nvSpPr>
        <p:spPr>
          <a:xfrm>
            <a:off x="5002066" y="445668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CA05AE-7E3E-4758-8B31-710531AFA1DF}"/>
              </a:ext>
            </a:extLst>
          </p:cNvPr>
          <p:cNvSpPr/>
          <p:nvPr/>
        </p:nvSpPr>
        <p:spPr>
          <a:xfrm>
            <a:off x="5512968" y="4231297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B241424-01B7-44C7-8078-D900EC95B039}"/>
              </a:ext>
            </a:extLst>
          </p:cNvPr>
          <p:cNvSpPr/>
          <p:nvPr/>
        </p:nvSpPr>
        <p:spPr>
          <a:xfrm>
            <a:off x="2722446" y="404904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6CDFA85-6CD2-4A3B-BF3D-F8D6BEAC1CFF}"/>
              </a:ext>
            </a:extLst>
          </p:cNvPr>
          <p:cNvSpPr/>
          <p:nvPr/>
        </p:nvSpPr>
        <p:spPr>
          <a:xfrm>
            <a:off x="5645489" y="714742"/>
            <a:ext cx="239543" cy="2853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8BBB7-BF6C-4683-8BAE-886ACECE5478}"/>
              </a:ext>
            </a:extLst>
          </p:cNvPr>
          <p:cNvSpPr txBox="1"/>
          <p:nvPr/>
        </p:nvSpPr>
        <p:spPr>
          <a:xfrm>
            <a:off x="3898657" y="1142230"/>
            <a:ext cx="1209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K2</a:t>
            </a:r>
            <a:endParaRPr lang="en-SG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138828-6ED1-41F3-9BA2-F6ED4B98E1AA}"/>
              </a:ext>
            </a:extLst>
          </p:cNvPr>
          <p:cNvCxnSpPr>
            <a:cxnSpLocks/>
          </p:cNvCxnSpPr>
          <p:nvPr/>
        </p:nvCxnSpPr>
        <p:spPr>
          <a:xfrm flipV="1">
            <a:off x="4621290" y="757492"/>
            <a:ext cx="350730" cy="41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64A83A-E7C1-498D-9972-555598AC141C}"/>
              </a:ext>
            </a:extLst>
          </p:cNvPr>
          <p:cNvCxnSpPr>
            <a:cxnSpLocks/>
          </p:cNvCxnSpPr>
          <p:nvPr/>
        </p:nvCxnSpPr>
        <p:spPr>
          <a:xfrm flipV="1">
            <a:off x="4602948" y="857433"/>
            <a:ext cx="518889" cy="3657603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086BD5-6F6A-496F-9540-077E5E447A4F}"/>
              </a:ext>
            </a:extLst>
          </p:cNvPr>
          <p:cNvCxnSpPr>
            <a:cxnSpLocks/>
          </p:cNvCxnSpPr>
          <p:nvPr/>
        </p:nvCxnSpPr>
        <p:spPr>
          <a:xfrm flipV="1">
            <a:off x="4730842" y="923740"/>
            <a:ext cx="518889" cy="3657603"/>
          </a:xfrm>
          <a:prstGeom prst="straightConnector1">
            <a:avLst/>
          </a:prstGeom>
          <a:ln w="381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b="0" i="0" u="none" strike="noStrike" baseline="0" dirty="0">
                <a:latin typeface="URWBookmanL-Ligh"/>
              </a:rPr>
              <a:t>EpiChord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108600" y="1477516"/>
            <a:ext cx="72697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Intrinsically iterative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Additional policies to learn new routing entries:</a:t>
            </a:r>
          </a:p>
          <a:p>
            <a:pPr marL="685800" lvl="1" indent="-400050">
              <a:buFont typeface="Arial" panose="020B0604020202020204" pitchFamily="34" charset="0"/>
              <a:buChar char="•"/>
            </a:pPr>
            <a:r>
              <a:rPr lang="en-US" sz="2800" dirty="0"/>
              <a:t>When a node first joins network, obtains a cache transfer from successor</a:t>
            </a:r>
          </a:p>
          <a:p>
            <a:pPr marL="685800" lvl="1" indent="-400050">
              <a:buFont typeface="Arial" panose="020B0604020202020204" pitchFamily="34" charset="0"/>
              <a:buChar char="•"/>
            </a:pPr>
            <a:r>
              <a:rPr lang="en-US" sz="2800" dirty="0"/>
              <a:t>Nodes gather information by observing lookup traffic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82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URWBookmanL-Ligh"/>
              </a:rPr>
              <a:t>Reactive Cache Management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775548" y="1259031"/>
            <a:ext cx="79712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Traditional (active) approach </a:t>
            </a:r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Ping fingers periodically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Reactive approach: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Cache entries have a fixed expiration period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Divide address space into exponentially smaller slices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Periodically check if each slice has sufficient (j) un-expired entries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If not, make a lookup to the midpoint of the offending slice</a:t>
            </a:r>
          </a:p>
        </p:txBody>
      </p:sp>
    </p:spTree>
    <p:extLst>
      <p:ext uri="{BB962C8B-B14F-4D97-AF65-F5344CB8AC3E}">
        <p14:creationId xmlns:p14="http://schemas.microsoft.com/office/powerpoint/2010/main" val="1304638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URWBookmanL-Ligh"/>
              </a:rPr>
              <a:t>Reactive Cache Management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C44D7-09B4-4ACD-B957-A37F9D8F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079939"/>
            <a:ext cx="5953125" cy="39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90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2114550"/>
            <a:ext cx="7346400" cy="914399"/>
          </a:xfrm>
        </p:spPr>
        <p:txBody>
          <a:bodyPr>
            <a:noAutofit/>
          </a:bodyPr>
          <a:lstStyle/>
          <a:p>
            <a:r>
              <a:rPr lang="en-US" sz="6000" dirty="0"/>
              <a:t>Can we do O(1)?</a:t>
            </a:r>
            <a:endParaRPr lang="en-SG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6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1001-470A-4E04-BBBC-83414A03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83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One-hop DHT</a:t>
            </a:r>
            <a:endParaRPr lang="en-SG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70F5-023B-4A2E-9F01-E19BBAB14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3F27E-6816-4DDE-95D4-22553D61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6" y="1361656"/>
            <a:ext cx="7149288" cy="40485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364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URWBookmanL-Ligh"/>
              </a:rPr>
              <a:t>Key Ideas from DHTs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013841" y="1352549"/>
            <a:ext cx="7607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Binary Search (Fingers)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Recursive vs Iterative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Stabilization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Reactive Cache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Parallelization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800" y="3114676"/>
            <a:ext cx="7346400" cy="914399"/>
          </a:xfrm>
        </p:spPr>
        <p:txBody>
          <a:bodyPr>
            <a:noAutofit/>
          </a:bodyPr>
          <a:lstStyle/>
          <a:p>
            <a:r>
              <a:rPr lang="en-US" sz="6600" dirty="0"/>
              <a:t>BitTorrent</a:t>
            </a:r>
            <a:endParaRPr lang="en-SG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CD3C06-BE96-4229-A154-C0D5F931493F}"/>
              </a:ext>
            </a:extLst>
          </p:cNvPr>
          <p:cNvSpPr txBox="1">
            <a:spLocks/>
          </p:cNvSpPr>
          <p:nvPr/>
        </p:nvSpPr>
        <p:spPr>
          <a:xfrm>
            <a:off x="898800" y="1666874"/>
            <a:ext cx="73464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/>
              <a:t>Understanding P2P File Sharing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966693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traditional file download model</a:t>
            </a:r>
            <a:endParaRPr lang="en-S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5" y="2342627"/>
            <a:ext cx="1114893" cy="143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749425" y="3105150"/>
            <a:ext cx="111125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53"/>
          <p:cNvSpPr/>
          <p:nvPr/>
        </p:nvSpPr>
        <p:spPr>
          <a:xfrm>
            <a:off x="2052961" y="2939888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433" y="3163591"/>
            <a:ext cx="292475" cy="4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Why Peer-to-Peer (P2P) Networks?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768096" y="1210573"/>
            <a:ext cx="76078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Computers are commonplace.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Can we use the resources contribute to a common pool to do more?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Public cloud is cheap + reliable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P2P has since fallen out of fashion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8EDFF7-DA7B-4CE1-8C60-10EE9A2D0DA5}"/>
              </a:ext>
            </a:extLst>
          </p:cNvPr>
          <p:cNvSpPr txBox="1">
            <a:spLocks/>
          </p:cNvSpPr>
          <p:nvPr/>
        </p:nvSpPr>
        <p:spPr>
          <a:xfrm>
            <a:off x="490538" y="3457342"/>
            <a:ext cx="7767637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Algorithms &amp; techniques are still potentially useful/helpful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27851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traditional file download model</a:t>
            </a:r>
            <a:endParaRPr lang="en-S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5" y="2342627"/>
            <a:ext cx="1114893" cy="143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749425" y="3105150"/>
            <a:ext cx="111125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ger Symbol Emoji 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222" y="2687306"/>
            <a:ext cx="211884" cy="2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09" y="1473751"/>
            <a:ext cx="1114893" cy="1433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traditional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749425" y="3105150"/>
            <a:ext cx="111125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9" y="1707114"/>
            <a:ext cx="1114893" cy="143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5" y="2342627"/>
            <a:ext cx="1114893" cy="14339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330" y="3757880"/>
            <a:ext cx="2272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</a:rPr>
              <a:t>$$$</a:t>
            </a:r>
            <a:endParaRPr lang="en-SG" sz="8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traditional file download model</a:t>
            </a:r>
            <a:endParaRPr lang="en-S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5" y="2342627"/>
            <a:ext cx="1114893" cy="143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749425" y="3105150"/>
            <a:ext cx="111125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sp>
        <p:nvSpPr>
          <p:cNvPr id="32" name="TextBox 1"/>
          <p:cNvSpPr txBox="1"/>
          <p:nvPr/>
        </p:nvSpPr>
        <p:spPr>
          <a:xfrm>
            <a:off x="14788" y="3791118"/>
            <a:ext cx="2744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Share!</a:t>
            </a:r>
            <a:endParaRPr lang="en-SG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5" y="2342627"/>
            <a:ext cx="1114893" cy="143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749425" y="3105150"/>
            <a:ext cx="111125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1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08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File:Orange exclamation mark.svg - Wikimedia Commons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32" y="1758761"/>
            <a:ext cx="359953" cy="4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75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93270" y="1779529"/>
            <a:ext cx="966303" cy="37901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Ask 87.64.101.7 how to get</a:t>
            </a:r>
            <a:endParaRPr lang="en-SG" sz="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593" y="1982928"/>
            <a:ext cx="219739" cy="3233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13231" y="1523588"/>
            <a:ext cx="1264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torrent file:</a:t>
            </a:r>
            <a:endParaRPr lang="en-SG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984417" y="2178887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  <a:endParaRPr lang="en-SG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8081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4417" y="2178887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  <a:endParaRPr lang="en-SG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5" name="Rectangle 44"/>
          <p:cNvSpPr/>
          <p:nvPr/>
        </p:nvSpPr>
        <p:spPr>
          <a:xfrm>
            <a:off x="289985" y="1333037"/>
            <a:ext cx="966303" cy="64989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</a:p>
          <a:p>
            <a:r>
              <a:rPr lang="en-US" sz="800" dirty="0"/>
              <a:t>have the file</a:t>
            </a:r>
            <a:endParaRPr lang="en-SG" sz="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308" y="1807311"/>
            <a:ext cx="219739" cy="32339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4203" y="4683689"/>
            <a:ext cx="94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Seed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23154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4417" y="2178887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  <a:endParaRPr lang="en-SG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4203" y="4683689"/>
            <a:ext cx="94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Seed</a:t>
            </a:r>
            <a:endParaRPr lang="en-SG" b="1" dirty="0"/>
          </a:p>
        </p:txBody>
      </p:sp>
      <p:sp>
        <p:nvSpPr>
          <p:cNvPr id="22" name="Right Arrow 21"/>
          <p:cNvSpPr/>
          <p:nvPr/>
        </p:nvSpPr>
        <p:spPr>
          <a:xfrm rot="19906501">
            <a:off x="1956783" y="3514253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ight Arrow 46"/>
          <p:cNvSpPr/>
          <p:nvPr/>
        </p:nvSpPr>
        <p:spPr>
          <a:xfrm rot="19560502">
            <a:off x="3923334" y="4049865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ight Arrow 51"/>
          <p:cNvSpPr/>
          <p:nvPr/>
        </p:nvSpPr>
        <p:spPr>
          <a:xfrm rot="808719">
            <a:off x="3885272" y="1855626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ight Arrow 52"/>
          <p:cNvSpPr/>
          <p:nvPr/>
        </p:nvSpPr>
        <p:spPr>
          <a:xfrm rot="10800000">
            <a:off x="5121932" y="2950938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ight Arrow 53"/>
          <p:cNvSpPr/>
          <p:nvPr/>
        </p:nvSpPr>
        <p:spPr>
          <a:xfrm>
            <a:off x="5210193" y="2257917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8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4417" y="2178887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Seed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4203" y="4683689"/>
            <a:ext cx="94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Seed</a:t>
            </a:r>
            <a:endParaRPr lang="en-SG" b="1" dirty="0"/>
          </a:p>
        </p:txBody>
      </p:sp>
      <p:pic>
        <p:nvPicPr>
          <p:cNvPr id="55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7B11-B96B-4E69-A222-146C8902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49775"/>
            <a:ext cx="8432250" cy="83132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Distributed Hash Tables (DHTs)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5D82A-D8A9-47DD-BBA8-389EA205C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7C9A-D1B2-42AF-AC79-C4326940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07" y="1181101"/>
            <a:ext cx="8095336" cy="45928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806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BitTorrent</a:t>
            </a:r>
            <a:r>
              <a:rPr lang="en-US" sz="4000" dirty="0"/>
              <a:t> file download model</a:t>
            </a:r>
            <a:endParaRPr lang="en-SG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79654" y="1093147"/>
            <a:ext cx="1264614" cy="1068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9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40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4417" y="2178887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Seed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Seed</a:t>
            </a:r>
            <a:endParaRPr lang="en-SG" b="1" dirty="0"/>
          </a:p>
        </p:txBody>
      </p:sp>
      <p:pic>
        <p:nvPicPr>
          <p:cNvPr id="55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  <p:cxnSp>
        <p:nvCxnSpPr>
          <p:cNvPr id="46" name="Straight Connector 11"/>
          <p:cNvCxnSpPr/>
          <p:nvPr/>
        </p:nvCxnSpPr>
        <p:spPr>
          <a:xfrm flipV="1">
            <a:off x="1507524" y="3285313"/>
            <a:ext cx="1451919" cy="7066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sp>
        <p:nvSpPr>
          <p:cNvPr id="52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123.122.0.12</a:t>
            </a:r>
            <a:endParaRPr lang="en-SG" sz="800" b="1" dirty="0">
              <a:solidFill>
                <a:schemeClr val="tx2"/>
              </a:solidFill>
            </a:endParaRPr>
          </a:p>
        </p:txBody>
      </p:sp>
      <p:sp>
        <p:nvSpPr>
          <p:cNvPr id="53" name="TextBox 50"/>
          <p:cNvSpPr txBox="1"/>
          <p:nvPr/>
        </p:nvSpPr>
        <p:spPr>
          <a:xfrm>
            <a:off x="424203" y="4683689"/>
            <a:ext cx="94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Original Seed</a:t>
            </a:r>
            <a:endParaRPr lang="en-SG" b="1" dirty="0">
              <a:solidFill>
                <a:schemeClr val="tx2"/>
              </a:solidFill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02145" y="3138543"/>
            <a:ext cx="2744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Can still work!</a:t>
            </a:r>
            <a:endParaRPr lang="en-SG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 practical details: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BitTorrent </a:t>
            </a:r>
            <a:r>
              <a:rPr lang="en-US" sz="4000" dirty="0">
                <a:solidFill>
                  <a:schemeClr val="tx1"/>
                </a:solidFill>
              </a:rPr>
              <a:t>in action</a:t>
            </a:r>
            <a:endParaRPr lang="en-SG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39" y="1494055"/>
            <a:ext cx="5124370" cy="3365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1530" y="2996514"/>
            <a:ext cx="1556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trackers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73097" y="1505251"/>
            <a:ext cx="168051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Seeds</a:t>
            </a:r>
          </a:p>
          <a:p>
            <a:pPr algn="ctr"/>
            <a:r>
              <a:rPr lang="en-US" dirty="0"/>
              <a:t>Only upload</a:t>
            </a:r>
          </a:p>
          <a:p>
            <a:pPr algn="ctr"/>
            <a:endParaRPr lang="en-US" dirty="0"/>
          </a:p>
          <a:p>
            <a:pPr algn="ctr"/>
            <a:r>
              <a:rPr lang="en-US" sz="3600" b="1" dirty="0"/>
              <a:t>Peers</a:t>
            </a:r>
          </a:p>
          <a:p>
            <a:pPr algn="ctr"/>
            <a:r>
              <a:rPr lang="en-US" dirty="0"/>
              <a:t>Both download and upload</a:t>
            </a:r>
          </a:p>
          <a:p>
            <a:endParaRPr lang="en-US" dirty="0"/>
          </a:p>
          <a:p>
            <a:r>
              <a:rPr lang="en-US" dirty="0"/>
              <a:t>When you start downloading something, you become a </a:t>
            </a:r>
            <a:r>
              <a:rPr lang="en-US" dirty="0">
                <a:solidFill>
                  <a:srgbClr val="FF0000"/>
                </a:solidFill>
              </a:rPr>
              <a:t>Peer</a:t>
            </a:r>
            <a:r>
              <a:rPr lang="en-US" dirty="0"/>
              <a:t> by default</a:t>
            </a:r>
            <a:endParaRPr lang="en-SG" dirty="0"/>
          </a:p>
        </p:txBody>
      </p:sp>
      <p:sp>
        <p:nvSpPr>
          <p:cNvPr id="9" name="Bent Arrow 8"/>
          <p:cNvSpPr/>
          <p:nvPr/>
        </p:nvSpPr>
        <p:spPr>
          <a:xfrm rot="10800000" flipH="1">
            <a:off x="877329" y="3950621"/>
            <a:ext cx="793792" cy="62255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6200000" flipH="1">
            <a:off x="6151357" y="1831944"/>
            <a:ext cx="561243" cy="176789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267" y="385482"/>
            <a:ext cx="84985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 practical details: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BitTorrent </a:t>
            </a:r>
            <a:r>
              <a:rPr lang="en-US" sz="4000" dirty="0">
                <a:solidFill>
                  <a:schemeClr val="tx1"/>
                </a:solidFill>
              </a:rPr>
              <a:t>in action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3889" y="1505251"/>
            <a:ext cx="1680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make the most of multiple Peers/Seeds, BitTorrent downloads </a:t>
            </a:r>
            <a:r>
              <a:rPr lang="en-US" sz="1800" dirty="0">
                <a:solidFill>
                  <a:srgbClr val="FF0000"/>
                </a:solidFill>
              </a:rPr>
              <a:t>different file </a:t>
            </a:r>
            <a:r>
              <a:rPr lang="en-US" sz="1800" i="1" dirty="0">
                <a:solidFill>
                  <a:srgbClr val="FF0000"/>
                </a:solidFill>
              </a:rPr>
              <a:t>pieces</a:t>
            </a:r>
            <a:r>
              <a:rPr lang="en-US" sz="1800" dirty="0">
                <a:solidFill>
                  <a:srgbClr val="FF0000"/>
                </a:solidFill>
              </a:rPr>
              <a:t> from different Peers  in parallel.</a:t>
            </a:r>
            <a:endParaRPr lang="en-SG" sz="1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1" y="1505251"/>
            <a:ext cx="5145991" cy="3365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ent Arrow 9"/>
          <p:cNvSpPr/>
          <p:nvPr/>
        </p:nvSpPr>
        <p:spPr>
          <a:xfrm rot="16200000" flipH="1">
            <a:off x="6046925" y="1957026"/>
            <a:ext cx="456023" cy="200638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267" y="2327828"/>
            <a:ext cx="1544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>
                <a:solidFill>
                  <a:srgbClr val="FF0000"/>
                </a:solidFill>
              </a:rPr>
              <a:t>all peers might not have all the file chunks</a:t>
            </a:r>
            <a:r>
              <a:rPr lang="en-US" dirty="0"/>
              <a:t>, the tracker keeps track of which peers have which file chunks and updates the peers accordingly.</a:t>
            </a:r>
            <a:endParaRPr lang="en-SG" dirty="0"/>
          </a:p>
        </p:txBody>
      </p:sp>
      <p:pic>
        <p:nvPicPr>
          <p:cNvPr id="11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9" y="1128792"/>
            <a:ext cx="878716" cy="1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45" y="1734958"/>
            <a:ext cx="4428370" cy="2928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4"/>
          <p:cNvSpPr txBox="1"/>
          <p:nvPr/>
        </p:nvSpPr>
        <p:spPr>
          <a:xfrm>
            <a:off x="248267" y="385482"/>
            <a:ext cx="84985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 practical details: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BitTorrent </a:t>
            </a:r>
            <a:r>
              <a:rPr lang="en-US" sz="4000" dirty="0">
                <a:solidFill>
                  <a:schemeClr val="tx1"/>
                </a:solidFill>
              </a:rPr>
              <a:t>in action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0279" y="1921814"/>
            <a:ext cx="2292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Once the download is complete, the Peer becomes a </a:t>
            </a:r>
            <a:r>
              <a:rPr lang="en-US" sz="1600" dirty="0">
                <a:solidFill>
                  <a:srgbClr val="FF0000"/>
                </a:solidFill>
              </a:rPr>
              <a:t>Seed</a:t>
            </a:r>
            <a:r>
              <a:rPr lang="en-US" sz="1600" dirty="0"/>
              <a:t>, helping other people download the file!</a:t>
            </a:r>
          </a:p>
          <a:p>
            <a:endParaRPr lang="en-US" sz="1600" dirty="0"/>
          </a:p>
          <a:p>
            <a:r>
              <a:rPr lang="en-US" sz="1600" dirty="0"/>
              <a:t>This happens as long as your </a:t>
            </a:r>
            <a:r>
              <a:rPr lang="en-US" sz="1600" dirty="0">
                <a:solidFill>
                  <a:srgbClr val="FF0000"/>
                </a:solidFill>
              </a:rPr>
              <a:t>torrent client is active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the torrent has not been deleted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Bent Arrow 9"/>
          <p:cNvSpPr/>
          <p:nvPr/>
        </p:nvSpPr>
        <p:spPr>
          <a:xfrm rot="16200000" flipH="1">
            <a:off x="5434583" y="3432977"/>
            <a:ext cx="463566" cy="93752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341" y="38306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And here lies the </a:t>
            </a:r>
            <a:r>
              <a:rPr lang="en-US" sz="6000" b="1" dirty="0">
                <a:solidFill>
                  <a:srgbClr val="FF0000"/>
                </a:solidFill>
              </a:rPr>
              <a:t>Problem</a:t>
            </a:r>
            <a:r>
              <a:rPr lang="en-US" sz="6000" dirty="0"/>
              <a:t>.</a:t>
            </a:r>
            <a:endParaRPr lang="en-SG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448432" y="2564027"/>
            <a:ext cx="419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would someone be a Seed?</a:t>
            </a:r>
            <a:endParaRPr lang="en-SG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1" y="2514703"/>
            <a:ext cx="3558745" cy="2357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3132438" y="4151870"/>
            <a:ext cx="383059" cy="451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Bent Arrow 8"/>
          <p:cNvSpPr/>
          <p:nvPr/>
        </p:nvSpPr>
        <p:spPr>
          <a:xfrm rot="10800000">
            <a:off x="3574931" y="4188940"/>
            <a:ext cx="3116252" cy="376881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9628" y="3354854"/>
            <a:ext cx="4572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Peers went down</a:t>
            </a:r>
          </a:p>
          <a:p>
            <a:pPr algn="ctr"/>
            <a:r>
              <a:rPr lang="en-US" sz="1600" dirty="0"/>
              <a:t>most probably finished download and didn’t remain Seeds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973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341" y="38306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And here lies the </a:t>
            </a:r>
            <a:r>
              <a:rPr lang="en-US" sz="6000" b="1" dirty="0">
                <a:solidFill>
                  <a:srgbClr val="FF0000"/>
                </a:solidFill>
              </a:rPr>
              <a:t>Problem</a:t>
            </a:r>
            <a:r>
              <a:rPr lang="en-US" sz="6000" dirty="0"/>
              <a:t>.</a:t>
            </a:r>
            <a:endParaRPr lang="en-SG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448432" y="2891477"/>
            <a:ext cx="419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Even as Peers, people can be selfish!</a:t>
            </a:r>
            <a:endParaRPr lang="en-SG" sz="2400" b="1" dirty="0"/>
          </a:p>
        </p:txBody>
      </p:sp>
      <p:sp>
        <p:nvSpPr>
          <p:cNvPr id="12" name="Oval 11"/>
          <p:cNvSpPr/>
          <p:nvPr/>
        </p:nvSpPr>
        <p:spPr>
          <a:xfrm>
            <a:off x="3132438" y="4151870"/>
            <a:ext cx="383059" cy="451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259628" y="3682304"/>
            <a:ext cx="4572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Most BitTorrent clients have the option to choke the uplink.</a:t>
            </a:r>
            <a:endParaRPr lang="en-SG"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1" y="2514703"/>
            <a:ext cx="3574532" cy="2357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8860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919" y="222422"/>
            <a:ext cx="8081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BitTorrent’s </a:t>
            </a:r>
            <a:r>
              <a:rPr lang="en-US" sz="4000" b="1" dirty="0">
                <a:solidFill>
                  <a:srgbClr val="FF0000"/>
                </a:solidFill>
              </a:rPr>
              <a:t>Choking Algorithm</a:t>
            </a:r>
          </a:p>
          <a:p>
            <a:pPr algn="ctr"/>
            <a:r>
              <a:rPr lang="en-US" sz="2000" dirty="0"/>
              <a:t>based on Tit-for-tat! </a:t>
            </a:r>
            <a:endParaRPr lang="en-SG" sz="2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5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6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28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30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31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32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6771975" y="1736957"/>
            <a:ext cx="110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(Leachers)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Selfish Peer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9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0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1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2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3" name="TextBox 50"/>
          <p:cNvSpPr txBox="1"/>
          <p:nvPr/>
        </p:nvSpPr>
        <p:spPr>
          <a:xfrm>
            <a:off x="424203" y="4683689"/>
            <a:ext cx="94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pic>
        <p:nvPicPr>
          <p:cNvPr id="44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40818" y="3537071"/>
            <a:ext cx="518633" cy="629837"/>
            <a:chOff x="1540818" y="3537071"/>
            <a:chExt cx="518633" cy="629837"/>
          </a:xfrm>
        </p:grpSpPr>
        <p:sp>
          <p:nvSpPr>
            <p:cNvPr id="45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7" name="Right Arrow 21"/>
          <p:cNvSpPr/>
          <p:nvPr/>
        </p:nvSpPr>
        <p:spPr>
          <a:xfrm>
            <a:off x="5658317" y="2106289"/>
            <a:ext cx="444843" cy="31782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9" name="Group 48"/>
          <p:cNvGrpSpPr/>
          <p:nvPr/>
        </p:nvGrpSpPr>
        <p:grpSpPr>
          <a:xfrm rot="21003776">
            <a:off x="3820168" y="3931164"/>
            <a:ext cx="518633" cy="629837"/>
            <a:chOff x="1540818" y="3537071"/>
            <a:chExt cx="518633" cy="629837"/>
          </a:xfrm>
        </p:grpSpPr>
        <p:sp>
          <p:nvSpPr>
            <p:cNvPr id="50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" name="Group 51"/>
          <p:cNvGrpSpPr/>
          <p:nvPr/>
        </p:nvGrpSpPr>
        <p:grpSpPr>
          <a:xfrm rot="2472094">
            <a:off x="3818259" y="1679827"/>
            <a:ext cx="518633" cy="629837"/>
            <a:chOff x="1540818" y="3537071"/>
            <a:chExt cx="518633" cy="629837"/>
          </a:xfrm>
        </p:grpSpPr>
        <p:sp>
          <p:nvSpPr>
            <p:cNvPr id="53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/>
          <p:cNvGrpSpPr/>
          <p:nvPr/>
        </p:nvGrpSpPr>
        <p:grpSpPr>
          <a:xfrm rot="1667845">
            <a:off x="6565714" y="2818806"/>
            <a:ext cx="518633" cy="629837"/>
            <a:chOff x="1540818" y="3537071"/>
            <a:chExt cx="518633" cy="629837"/>
          </a:xfrm>
        </p:grpSpPr>
        <p:sp>
          <p:nvSpPr>
            <p:cNvPr id="56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7584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919" y="222422"/>
            <a:ext cx="8081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BitTorrent’s </a:t>
            </a:r>
            <a:r>
              <a:rPr lang="en-US" sz="4000" b="1" dirty="0">
                <a:solidFill>
                  <a:srgbClr val="FF0000"/>
                </a:solidFill>
              </a:rPr>
              <a:t>Choking Algorithm</a:t>
            </a:r>
          </a:p>
          <a:p>
            <a:pPr algn="ctr"/>
            <a:r>
              <a:rPr lang="en-US" sz="2000" dirty="0"/>
              <a:t>based on Tit-for-tat! </a:t>
            </a:r>
            <a:endParaRPr lang="en-SG" sz="2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5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6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28" name="Picture 2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30" name="Picture 5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31" name="Picture 23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32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>
            <a:solidFill>
              <a:srgbClr val="EEEEE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90000"/>
                  </a:schemeClr>
                </a:solidFill>
              </a:rPr>
              <a:t>132.17.29.1</a:t>
            </a:r>
            <a:endParaRPr lang="en-SG" sz="8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90000"/>
                  </a:schemeClr>
                </a:solidFill>
              </a:rPr>
              <a:t>11.22.9.176</a:t>
            </a:r>
            <a:endParaRPr lang="en-SG" sz="8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90000"/>
                  </a:schemeClr>
                </a:solidFill>
              </a:rPr>
              <a:t>72.55.2.133</a:t>
            </a:r>
            <a:endParaRPr lang="en-SG" sz="8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90000"/>
                  </a:schemeClr>
                </a:solidFill>
              </a:rPr>
              <a:t>123.122.0.12</a:t>
            </a:r>
            <a:endParaRPr lang="en-SG" sz="8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90000"/>
                  </a:schemeClr>
                </a:solidFill>
              </a:rPr>
              <a:t>87.64.101.7</a:t>
            </a:r>
            <a:endParaRPr lang="en-SG" sz="8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6771975" y="1736957"/>
            <a:ext cx="110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(Leachers)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Selfish Peer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9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Tracker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Peer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Peer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2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Peer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3" name="TextBox 50"/>
          <p:cNvSpPr txBox="1"/>
          <p:nvPr/>
        </p:nvSpPr>
        <p:spPr>
          <a:xfrm>
            <a:off x="424203" y="4683689"/>
            <a:ext cx="94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Peer</a:t>
            </a:r>
            <a:endParaRPr lang="en-SG" b="1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44" name="Picture 2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40818" y="3537071"/>
            <a:ext cx="518633" cy="629837"/>
            <a:chOff x="1540818" y="3537071"/>
            <a:chExt cx="518633" cy="629837"/>
          </a:xfrm>
          <a:solidFill>
            <a:schemeClr val="tx2"/>
          </a:solidFill>
        </p:grpSpPr>
        <p:sp>
          <p:nvSpPr>
            <p:cNvPr id="45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46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47" name="Right Arrow 21"/>
          <p:cNvSpPr/>
          <p:nvPr/>
        </p:nvSpPr>
        <p:spPr>
          <a:xfrm>
            <a:off x="5658317" y="2106289"/>
            <a:ext cx="444843" cy="31782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21003776">
            <a:off x="3820168" y="3931164"/>
            <a:ext cx="518633" cy="629837"/>
            <a:chOff x="1540818" y="3537071"/>
            <a:chExt cx="518633" cy="629837"/>
          </a:xfrm>
          <a:solidFill>
            <a:schemeClr val="tx2"/>
          </a:solidFill>
        </p:grpSpPr>
        <p:sp>
          <p:nvSpPr>
            <p:cNvPr id="50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1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2472094">
            <a:off x="3818259" y="1679827"/>
            <a:ext cx="518633" cy="629837"/>
            <a:chOff x="1540818" y="3537071"/>
            <a:chExt cx="518633" cy="629837"/>
          </a:xfrm>
          <a:solidFill>
            <a:schemeClr val="tx2"/>
          </a:solidFill>
        </p:grpSpPr>
        <p:sp>
          <p:nvSpPr>
            <p:cNvPr id="53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4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667845">
            <a:off x="6565714" y="2818806"/>
            <a:ext cx="518633" cy="629837"/>
            <a:chOff x="1540818" y="3537071"/>
            <a:chExt cx="518633" cy="629837"/>
          </a:xfrm>
          <a:solidFill>
            <a:schemeClr val="tx2"/>
          </a:solidFill>
        </p:grpSpPr>
        <p:sp>
          <p:nvSpPr>
            <p:cNvPr id="56" name="Right Arrow 21"/>
            <p:cNvSpPr/>
            <p:nvPr/>
          </p:nvSpPr>
          <p:spPr>
            <a:xfrm rot="19906501">
              <a:off x="1540818" y="3537071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57" name="Right Arrow 21"/>
            <p:cNvSpPr/>
            <p:nvPr/>
          </p:nvSpPr>
          <p:spPr>
            <a:xfrm rot="9026176">
              <a:off x="1614608" y="3849085"/>
              <a:ext cx="444843" cy="317823"/>
            </a:xfrm>
            <a:prstGeom prst="rightArrow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14925" y="1464195"/>
            <a:ext cx="6256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Peers can select who they upload to</a:t>
            </a:r>
          </a:p>
          <a:p>
            <a:pPr algn="ctr"/>
            <a:r>
              <a:rPr lang="en-US" sz="2400" b="1" dirty="0"/>
              <a:t>Peers often </a:t>
            </a:r>
            <a:r>
              <a:rPr lang="en-US" sz="2400" b="1" dirty="0" err="1">
                <a:solidFill>
                  <a:srgbClr val="FF0000"/>
                </a:solidFill>
              </a:rPr>
              <a:t>unchoke</a:t>
            </a:r>
            <a:r>
              <a:rPr lang="en-US" sz="2400" b="1" dirty="0"/>
              <a:t> only the </a:t>
            </a:r>
            <a:r>
              <a:rPr lang="en-US" sz="2400" b="1" dirty="0">
                <a:solidFill>
                  <a:srgbClr val="FF0000"/>
                </a:solidFill>
              </a:rPr>
              <a:t>top 4 peers </a:t>
            </a:r>
            <a:r>
              <a:rPr lang="en-US" sz="2400" b="1" dirty="0"/>
              <a:t>ranked by download rate</a:t>
            </a:r>
          </a:p>
          <a:p>
            <a:pPr algn="ctr"/>
            <a:r>
              <a:rPr lang="en-US" sz="2400" b="1" dirty="0"/>
              <a:t>With one </a:t>
            </a:r>
            <a:r>
              <a:rPr lang="en-US" sz="2400" b="1" dirty="0">
                <a:solidFill>
                  <a:srgbClr val="FF0000"/>
                </a:solidFill>
              </a:rPr>
              <a:t>optimistic </a:t>
            </a:r>
            <a:r>
              <a:rPr lang="en-US" sz="2400" b="1" dirty="0" err="1">
                <a:solidFill>
                  <a:srgbClr val="FF0000"/>
                </a:solidFill>
              </a:rPr>
              <a:t>unchoke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on a random peer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Therefore a selfish peer gets starved because no one will send to him!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083086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919" y="222422"/>
            <a:ext cx="8081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BitTorrent’s </a:t>
            </a:r>
            <a:r>
              <a:rPr lang="en-US" sz="4000" b="1" dirty="0">
                <a:solidFill>
                  <a:srgbClr val="FF0000"/>
                </a:solidFill>
              </a:rPr>
              <a:t>Choking Algorithm</a:t>
            </a:r>
          </a:p>
          <a:p>
            <a:pPr algn="ctr"/>
            <a:r>
              <a:rPr lang="en-US" sz="2000" dirty="0"/>
              <a:t>based on Tit-for-tat! </a:t>
            </a:r>
            <a:endParaRPr lang="en-SG" sz="2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56" y="2876428"/>
            <a:ext cx="790686" cy="5953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2876428"/>
            <a:ext cx="848570" cy="5815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70" y="2525223"/>
            <a:ext cx="1264614" cy="106880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59" y="1721659"/>
            <a:ext cx="1493223" cy="129764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93270" y="3822868"/>
            <a:ext cx="1264614" cy="106880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3701181"/>
            <a:ext cx="848570" cy="58152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9" y="1936845"/>
            <a:ext cx="848570" cy="58152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15" y="1220720"/>
            <a:ext cx="1493223" cy="129764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82" y="3845855"/>
            <a:ext cx="1493223" cy="1297645"/>
          </a:xfrm>
          <a:prstGeom prst="rect">
            <a:avLst/>
          </a:prstGeom>
        </p:spPr>
      </p:pic>
      <p:pic>
        <p:nvPicPr>
          <p:cNvPr id="15" name="Picture 1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45799" y="4010665"/>
            <a:ext cx="1264614" cy="1068803"/>
          </a:xfrm>
          <a:prstGeom prst="rect">
            <a:avLst/>
          </a:prstGeom>
        </p:spPr>
      </p:pic>
      <p:cxnSp>
        <p:nvCxnSpPr>
          <p:cNvPr id="16" name="Straight Connector 11"/>
          <p:cNvCxnSpPr/>
          <p:nvPr/>
        </p:nvCxnSpPr>
        <p:spPr>
          <a:xfrm flipV="1">
            <a:off x="1507524" y="3259069"/>
            <a:ext cx="1486002" cy="732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/>
        </p:nvCxnSpPr>
        <p:spPr>
          <a:xfrm flipV="1">
            <a:off x="3435350" y="3098800"/>
            <a:ext cx="889000" cy="6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8"/>
          <p:cNvCxnSpPr/>
          <p:nvPr/>
        </p:nvCxnSpPr>
        <p:spPr>
          <a:xfrm flipV="1">
            <a:off x="4753585" y="3098800"/>
            <a:ext cx="2345372" cy="3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/>
        </p:nvCxnSpPr>
        <p:spPr>
          <a:xfrm flipV="1">
            <a:off x="4643438" y="3285313"/>
            <a:ext cx="1587" cy="562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H="1" flipV="1">
            <a:off x="4638675" y="2350294"/>
            <a:ext cx="2709" cy="6740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5"/>
          <p:cNvCxnSpPr/>
          <p:nvPr/>
        </p:nvCxnSpPr>
        <p:spPr>
          <a:xfrm flipH="1" flipV="1">
            <a:off x="3833813" y="1959769"/>
            <a:ext cx="502444" cy="1095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5"/>
          <p:cNvCxnSpPr/>
          <p:nvPr/>
        </p:nvCxnSpPr>
        <p:spPr>
          <a:xfrm flipV="1">
            <a:off x="4814888" y="1969294"/>
            <a:ext cx="316706" cy="22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 flipV="1">
            <a:off x="5041106" y="2424113"/>
            <a:ext cx="10882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3845719" y="4007644"/>
            <a:ext cx="600075" cy="411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H="1" flipV="1">
            <a:off x="5012531" y="4210050"/>
            <a:ext cx="435769" cy="3262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H="1" flipV="1">
            <a:off x="5041107" y="3345209"/>
            <a:ext cx="2235993" cy="9537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44" y="1779529"/>
            <a:ext cx="292475" cy="430435"/>
          </a:xfrm>
          <a:prstGeom prst="rect">
            <a:avLst/>
          </a:prstGeom>
        </p:spPr>
      </p:pic>
      <p:pic>
        <p:nvPicPr>
          <p:cNvPr id="28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818" y="3242730"/>
            <a:ext cx="292475" cy="430435"/>
          </a:xfrm>
          <a:prstGeom prst="rect">
            <a:avLst/>
          </a:prstGeom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60" y="4416715"/>
            <a:ext cx="292475" cy="430435"/>
          </a:xfrm>
          <a:prstGeom prst="rect">
            <a:avLst/>
          </a:prstGeom>
        </p:spPr>
      </p:pic>
      <p:pic>
        <p:nvPicPr>
          <p:cNvPr id="30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96" y="3213724"/>
            <a:ext cx="1114893" cy="1433997"/>
          </a:xfrm>
          <a:prstGeom prst="rect">
            <a:avLst/>
          </a:prstGeom>
        </p:spPr>
      </p:pic>
      <p:pic>
        <p:nvPicPr>
          <p:cNvPr id="31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55" y="1750776"/>
            <a:ext cx="878716" cy="1199036"/>
          </a:xfrm>
          <a:prstGeom prst="rect">
            <a:avLst/>
          </a:prstGeom>
        </p:spPr>
      </p:pic>
      <p:cxnSp>
        <p:nvCxnSpPr>
          <p:cNvPr id="32" name="Straight Connector 11"/>
          <p:cNvCxnSpPr/>
          <p:nvPr/>
        </p:nvCxnSpPr>
        <p:spPr>
          <a:xfrm>
            <a:off x="2088292" y="2631989"/>
            <a:ext cx="871151" cy="352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"/>
          <p:cNvSpPr txBox="1"/>
          <p:nvPr/>
        </p:nvSpPr>
        <p:spPr>
          <a:xfrm>
            <a:off x="2418999" y="15371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132.17.29.1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97936" y="4852791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11.22.9.176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66293" y="3493003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72.55.2.133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16696" y="4555495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123.122.0.12</a:t>
            </a:r>
            <a:endParaRPr lang="en-SG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602770" y="2524006"/>
            <a:ext cx="963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87.64.101.7</a:t>
            </a:r>
            <a:endParaRPr lang="en-SG" sz="800" b="1" dirty="0">
              <a:solidFill>
                <a:schemeClr val="tx1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6771975" y="1736957"/>
            <a:ext cx="110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(Leachers)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Selfish Peer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9" name="TextBox 42"/>
          <p:cNvSpPr txBox="1"/>
          <p:nvPr/>
        </p:nvSpPr>
        <p:spPr>
          <a:xfrm>
            <a:off x="516696" y="2270224"/>
            <a:ext cx="90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Tracker</a:t>
            </a:r>
            <a:endParaRPr lang="en-SG" b="1" dirty="0"/>
          </a:p>
        </p:txBody>
      </p:sp>
      <p:sp>
        <p:nvSpPr>
          <p:cNvPr id="40" name="TextBox 47"/>
          <p:cNvSpPr txBox="1"/>
          <p:nvPr/>
        </p:nvSpPr>
        <p:spPr>
          <a:xfrm>
            <a:off x="2404624" y="1297542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1" name="TextBox 48"/>
          <p:cNvSpPr txBox="1"/>
          <p:nvPr/>
        </p:nvSpPr>
        <p:spPr>
          <a:xfrm>
            <a:off x="3985327" y="4791411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2" name="TextBox 49"/>
          <p:cNvSpPr txBox="1"/>
          <p:nvPr/>
        </p:nvSpPr>
        <p:spPr>
          <a:xfrm>
            <a:off x="7666085" y="3622560"/>
            <a:ext cx="7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sp>
        <p:nvSpPr>
          <p:cNvPr id="43" name="TextBox 50"/>
          <p:cNvSpPr txBox="1"/>
          <p:nvPr/>
        </p:nvSpPr>
        <p:spPr>
          <a:xfrm>
            <a:off x="424203" y="4683689"/>
            <a:ext cx="94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</a:t>
            </a:r>
            <a:endParaRPr lang="en-SG" b="1" dirty="0"/>
          </a:p>
        </p:txBody>
      </p:sp>
      <p:pic>
        <p:nvPicPr>
          <p:cNvPr id="44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87" y="2320783"/>
            <a:ext cx="292475" cy="430435"/>
          </a:xfrm>
          <a:prstGeom prst="rect">
            <a:avLst/>
          </a:prstGeom>
        </p:spPr>
      </p:pic>
      <p:sp>
        <p:nvSpPr>
          <p:cNvPr id="47" name="Right Arrow 21"/>
          <p:cNvSpPr/>
          <p:nvPr/>
        </p:nvSpPr>
        <p:spPr>
          <a:xfrm>
            <a:off x="5757438" y="2098208"/>
            <a:ext cx="291461" cy="23336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566597" y="3019304"/>
            <a:ext cx="1616829" cy="8035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83426" y="3019304"/>
            <a:ext cx="13515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34930" y="2209964"/>
            <a:ext cx="6178" cy="8093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80635" y="2069307"/>
            <a:ext cx="654295" cy="140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85327" y="1859692"/>
            <a:ext cx="829561" cy="2465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814888" y="2106289"/>
            <a:ext cx="0" cy="877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814888" y="2949812"/>
            <a:ext cx="2284069" cy="34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814888" y="3242730"/>
            <a:ext cx="2078382" cy="1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14888" y="3242730"/>
            <a:ext cx="0" cy="7492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065373" y="3991941"/>
            <a:ext cx="749515" cy="5635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45719" y="3845855"/>
            <a:ext cx="600075" cy="436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445794" y="3285313"/>
            <a:ext cx="0" cy="5605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249827" y="3259069"/>
            <a:ext cx="1195967" cy="2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631589" y="3259069"/>
            <a:ext cx="1618238" cy="83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&quot;No&quot; Symbol 85"/>
          <p:cNvSpPr/>
          <p:nvPr/>
        </p:nvSpPr>
        <p:spPr>
          <a:xfrm>
            <a:off x="5633049" y="1948032"/>
            <a:ext cx="528880" cy="51418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2908" y="3977540"/>
            <a:ext cx="270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selfless peers help each other</a:t>
            </a:r>
            <a:endParaRPr lang="en-SG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727070" y="1426070"/>
            <a:ext cx="17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selfish peer gets choked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954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531" y="216244"/>
            <a:ext cx="873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BitTorrent’s </a:t>
            </a:r>
            <a:r>
              <a:rPr lang="en-US" sz="3600" dirty="0">
                <a:solidFill>
                  <a:schemeClr val="tx1"/>
                </a:solidFill>
              </a:rPr>
              <a:t>other practical considerations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398" y="1010655"/>
            <a:ext cx="82604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Peer selection: </a:t>
            </a:r>
            <a:r>
              <a:rPr lang="en-US" sz="2400" dirty="0"/>
              <a:t>BitTorrent selects a finite number of peers randomly from a list of available peers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Rarest first:</a:t>
            </a:r>
            <a:r>
              <a:rPr lang="en-US" sz="2400" dirty="0"/>
              <a:t> BitTorrent prioritizes downloading the rare chunks before the common chunks.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Endgame mode: </a:t>
            </a:r>
            <a:r>
              <a:rPr lang="en-US" sz="2400" dirty="0"/>
              <a:t>In the end-phase, BitTorrent will open up multiple connections in parallel to get the last few chunks quickly.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Anti-snubbing:</a:t>
            </a:r>
            <a:r>
              <a:rPr lang="en-US" sz="2400" dirty="0"/>
              <a:t> When a client is snubbed, peer selection is done based on best upload rate.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362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400" b="0" i="0" u="none" strike="noStrike" baseline="0" dirty="0">
                <a:latin typeface="URWBookmanL-Ligh"/>
              </a:rPr>
              <a:t>Operating Context for </a:t>
            </a:r>
            <a:br>
              <a:rPr lang="en-US" sz="4400" b="0" i="0" u="none" strike="noStrike" baseline="0" dirty="0">
                <a:latin typeface="URWBookmanL-Ligh"/>
              </a:rPr>
            </a:br>
            <a:r>
              <a:rPr lang="en-US" sz="4400" b="0" i="0" u="none" strike="noStrike" baseline="0" dirty="0">
                <a:latin typeface="URWBookmanL-Ligh"/>
              </a:rPr>
              <a:t>Peer-to-Peer Applications</a:t>
            </a:r>
            <a:endParaRPr lang="en-SG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768096" y="1640497"/>
            <a:ext cx="76078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No central authority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Network churn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Cannot completely trust the peers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Need the right incentives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Load balancing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60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30" y="2184946"/>
            <a:ext cx="5386068" cy="3119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73834" y="240956"/>
            <a:ext cx="70124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Still not the perfect solution.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Because of the choking algorithm’s tit-for-tat nature,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capacity peers can starve low capacity peers</a:t>
            </a:r>
            <a:r>
              <a:rPr lang="en-US" sz="2000" dirty="0"/>
              <a:t>.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BitTyrant</a:t>
            </a:r>
            <a:r>
              <a:rPr lang="en-US" dirty="0"/>
              <a:t> can gain 70% median improvement in download speeds by being selfish.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5155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URWBookmanL-Ligh"/>
              </a:rPr>
              <a:t>Sybil Attack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013841" y="1352549"/>
            <a:ext cx="7607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Cooperative behaviour is good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Malicious peers can collude to cause damage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Attackers can create multiple identities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CD3C06-BE96-4229-A154-C0D5F931493F}"/>
              </a:ext>
            </a:extLst>
          </p:cNvPr>
          <p:cNvSpPr txBox="1">
            <a:spLocks/>
          </p:cNvSpPr>
          <p:nvPr/>
        </p:nvSpPr>
        <p:spPr>
          <a:xfrm>
            <a:off x="898800" y="2933700"/>
            <a:ext cx="73464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/>
              <a:t>NAT </a:t>
            </a:r>
          </a:p>
          <a:p>
            <a:r>
              <a:rPr lang="en-US" sz="8000" dirty="0"/>
              <a:t>Traversal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64169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09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URWBookmanL-Ligh"/>
              </a:rPr>
              <a:t>Summary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013841" y="1114424"/>
            <a:ext cx="7607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Distributed Hash Tables (DHT)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Recursive vs Iterative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Rendezvous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State “liveness” &amp; Parallel queries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Incentives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400" b="0" i="0" u="none" strike="noStrike" baseline="0" dirty="0">
                <a:latin typeface="URWBookmanL-Ligh"/>
              </a:rPr>
              <a:t>Structured Peer-to-Peer Systems</a:t>
            </a:r>
            <a:endParaRPr lang="en-SG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807500" y="1011847"/>
            <a:ext cx="84939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Large scale dynamic network</a:t>
            </a:r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Self configuring</a:t>
            </a:r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Fault tolerant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Every node responsible for some objects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Find node having desired object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Challenge</a:t>
            </a:r>
            <a:r>
              <a:rPr lang="en-US" sz="3200" dirty="0"/>
              <a:t>: Efficient Routing at Low Cost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7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What are distributed hash tables?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211178" y="2752909"/>
            <a:ext cx="7607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How can we build a system that can allow us to do look up reliably without central coordination?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57FD7-46B0-4994-AB5D-0C0D514CEDB8}"/>
              </a:ext>
            </a:extLst>
          </p:cNvPr>
          <p:cNvSpPr txBox="1"/>
          <p:nvPr/>
        </p:nvSpPr>
        <p:spPr>
          <a:xfrm>
            <a:off x="768096" y="1267206"/>
            <a:ext cx="6657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Rendezvous problem: </a:t>
            </a:r>
            <a:br>
              <a:rPr lang="en-US" sz="3600" dirty="0"/>
            </a:br>
            <a:r>
              <a:rPr lang="en-US" sz="3600" dirty="0"/>
              <a:t>look up service</a:t>
            </a:r>
          </a:p>
        </p:txBody>
      </p:sp>
    </p:spTree>
    <p:extLst>
      <p:ext uri="{BB962C8B-B14F-4D97-AF65-F5344CB8AC3E}">
        <p14:creationId xmlns:p14="http://schemas.microsoft.com/office/powerpoint/2010/main" val="390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2114</Words>
  <Application>Microsoft Office PowerPoint</Application>
  <PresentationFormat>On-screen Show (16:9)</PresentationFormat>
  <Paragraphs>917</Paragraphs>
  <Slides>73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URWBookmanL-Ligh</vt:lpstr>
      <vt:lpstr>Arial</vt:lpstr>
      <vt:lpstr>Franklin Gothic Medium</vt:lpstr>
      <vt:lpstr>Times New Roman</vt:lpstr>
      <vt:lpstr>Simple Light</vt:lpstr>
      <vt:lpstr>Lecture 9: Peer-to-Peer Networks</vt:lpstr>
      <vt:lpstr>Questions?</vt:lpstr>
      <vt:lpstr>PowerPoint Presentation</vt:lpstr>
      <vt:lpstr>PowerPoint Presentation</vt:lpstr>
      <vt:lpstr>Why Peer-to-Peer (P2P) Networks?</vt:lpstr>
      <vt:lpstr>Distributed Hash Tables (DHTs)</vt:lpstr>
      <vt:lpstr>Operating Context for  Peer-to-Peer Applications</vt:lpstr>
      <vt:lpstr>Structured Peer-to-Peer Systems</vt:lpstr>
      <vt:lpstr>What are distributed hash tables?</vt:lpstr>
      <vt:lpstr>Distributed Hash Tables (DHTs)</vt:lpstr>
      <vt:lpstr>Recap: Hashing</vt:lpstr>
      <vt:lpstr>Consistent Hashing</vt:lpstr>
      <vt:lpstr>How do we know which node should store  what data w.o. a centralized view?</vt:lpstr>
      <vt:lpstr>Chord</vt:lpstr>
      <vt:lpstr>Fingers</vt:lpstr>
      <vt:lpstr>Fingers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Join</vt:lpstr>
      <vt:lpstr>PowerPoint Presentation</vt:lpstr>
      <vt:lpstr>PowerPoint Presentation</vt:lpstr>
      <vt:lpstr>PowerPoint Presentation</vt:lpstr>
      <vt:lpstr>How do we deal with node departures?</vt:lpstr>
      <vt:lpstr>PowerPoint Presentation</vt:lpstr>
      <vt:lpstr>Stabilization</vt:lpstr>
      <vt:lpstr>Are you  confused?  </vt:lpstr>
      <vt:lpstr>Let’s take a step back</vt:lpstr>
      <vt:lpstr>What if there are no fingers?  Only successor &amp; predecessor?</vt:lpstr>
      <vt:lpstr>PowerPoint Presentation</vt:lpstr>
      <vt:lpstr>PowerPoint Presentation</vt:lpstr>
      <vt:lpstr>Can we do better than O(log n) with minima extra overhead?</vt:lpstr>
      <vt:lpstr>EpiChord</vt:lpstr>
      <vt:lpstr>Key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EpiChord</vt:lpstr>
      <vt:lpstr>Reactive Cache Management</vt:lpstr>
      <vt:lpstr>Reactive Cache Management</vt:lpstr>
      <vt:lpstr>Can we do O(1)?</vt:lpstr>
      <vt:lpstr>One-hop DHT</vt:lpstr>
      <vt:lpstr>Key Ideas from DHTs</vt:lpstr>
      <vt:lpstr>BitTorrent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Sybil Attack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380</cp:revision>
  <dcterms:modified xsi:type="dcterms:W3CDTF">2021-10-15T12:46:07Z</dcterms:modified>
</cp:coreProperties>
</file>