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8" r:id="rId4"/>
    <p:sldId id="257" r:id="rId5"/>
    <p:sldId id="281" r:id="rId6"/>
    <p:sldId id="260" r:id="rId7"/>
    <p:sldId id="262" r:id="rId8"/>
    <p:sldId id="263" r:id="rId9"/>
    <p:sldId id="264" r:id="rId10"/>
    <p:sldId id="265" r:id="rId11"/>
    <p:sldId id="266" r:id="rId12"/>
    <p:sldId id="279" r:id="rId13"/>
    <p:sldId id="275" r:id="rId14"/>
    <p:sldId id="276" r:id="rId15"/>
    <p:sldId id="267" r:id="rId16"/>
    <p:sldId id="268" r:id="rId17"/>
    <p:sldId id="278" r:id="rId18"/>
    <p:sldId id="28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38BEF-40BF-054A-AEA2-67F49DC9A9DA}" type="datetimeFigureOut">
              <a:rPr lang="en-US" smtClean="0"/>
              <a:t>8/28/14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1D0C5-4805-6B43-A53F-11297E21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3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7FE99-731C-6D49-A111-14ADA2AA8222}" type="slidenum">
              <a:rPr lang="en-US"/>
              <a:pPr/>
              <a:t>5</a:t>
            </a:fld>
            <a:endParaRPr lang="en-US"/>
          </a:p>
        </p:txBody>
      </p:sp>
      <p:sp>
        <p:nvSpPr>
          <p:cNvPr id="10342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543" indent="-28097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3912" indent="-224782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477" indent="-224782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041" indent="-224782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2606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71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1736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1300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BB3EE0C-C314-484D-9F5E-CE18A4C63553}" type="slidenum">
              <a:rPr lang="zh-CN" altLang="en-US">
                <a:ea typeface="宋体" charset="0"/>
              </a:rPr>
              <a:pPr/>
              <a:t>7</a:t>
            </a:fld>
            <a:endParaRPr lang="en-US" altLang="zh-CN">
              <a:ea typeface="宋体" charset="0"/>
            </a:endParaRPr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To motivate our work, let’s think about how we really want to manage a network and look at what the reality is.</a:t>
            </a:r>
          </a:p>
          <a:p>
            <a:pPr eaLnBrk="1" hangingPunct="1"/>
            <a:endParaRPr lang="en-US" altLang="zh-CN">
              <a:latin typeface="Times New Roman" charset="0"/>
              <a:ea typeface="宋体" charset="0"/>
              <a:cs typeface="宋体" charset="0"/>
            </a:endParaRPr>
          </a:p>
          <a:p>
            <a:pPr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This is what we call direct control paradigm, where control policies are made explicit and they are directly applied to network.</a:t>
            </a:r>
          </a:p>
          <a:p>
            <a:pPr eaLnBrk="1" hangingPunct="1"/>
            <a:endParaRPr lang="en-US" altLang="zh-CN">
              <a:latin typeface="Times New Roman" charset="0"/>
              <a:ea typeface="宋体" charset="0"/>
              <a:cs typeface="宋体" charset="0"/>
            </a:endParaRPr>
          </a:p>
          <a:p>
            <a:pPr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Are we there yet?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543" indent="-28097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3912" indent="-224782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477" indent="-224782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041" indent="-224782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2606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71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1736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1300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28A23C-8971-F04B-919C-36445B3FB636}" type="slidenum">
              <a:rPr lang="zh-CN" altLang="en-US">
                <a:ea typeface="宋体" charset="0"/>
              </a:rPr>
              <a:pPr/>
              <a:t>8</a:t>
            </a:fld>
            <a:endParaRPr lang="en-US" altLang="zh-CN">
              <a:ea typeface="宋体" charset="0"/>
            </a:endParaRPr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To motivate our work, let’s think about how we really want to manage a network and what the reality is.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543" indent="-28097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3912" indent="-224782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477" indent="-224782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041" indent="-224782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2606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71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1736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1300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3C69CCD-A6A2-AD49-8197-431DF5606F3C}" type="slidenum">
              <a:rPr lang="zh-CN" altLang="en-US">
                <a:ea typeface="宋体" charset="0"/>
              </a:rPr>
              <a:pPr/>
              <a:t>9</a:t>
            </a:fld>
            <a:endParaRPr lang="en-US" altLang="zh-CN">
              <a:ea typeface="宋体" charset="0"/>
            </a:endParaRPr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To motivate our work, let’s think about how we really want to manage a network and what the reality is.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543" indent="-28097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3912" indent="-224782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477" indent="-224782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041" indent="-224782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2606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71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1736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1300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3A70167-DC60-7A43-96EA-B3592485D7BE}" type="slidenum">
              <a:rPr lang="zh-CN" altLang="en-US">
                <a:ea typeface="宋体" charset="0"/>
              </a:rPr>
              <a:pPr/>
              <a:t>10</a:t>
            </a:fld>
            <a:endParaRPr lang="en-US" altLang="zh-CN">
              <a:ea typeface="宋体" charset="0"/>
            </a:endParaRPr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Times New Roman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543" indent="-28097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3912" indent="-224782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477" indent="-224782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041" indent="-224782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2606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71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1736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1300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952AAC-7EF3-0243-9D4E-6B2AA89E4A1D}" type="slidenum">
              <a:rPr lang="zh-CN" altLang="en-US">
                <a:ea typeface="宋体" charset="0"/>
              </a:rPr>
              <a:pPr/>
              <a:t>11</a:t>
            </a:fld>
            <a:endParaRPr lang="en-US" altLang="zh-CN">
              <a:ea typeface="宋体" charset="0"/>
            </a:endParaRPr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Times New Roman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1839A-A940-574A-9FA9-8F6CD24CC0CE}" type="slidenum">
              <a:rPr lang="en-US"/>
              <a:pPr/>
              <a:t>13</a:t>
            </a:fld>
            <a:endParaRPr lang="en-US"/>
          </a:p>
        </p:txBody>
      </p:sp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143531-DC14-314C-B813-997C84DA2FAF}" type="slidenum">
              <a:rPr lang="en-US"/>
              <a:pPr/>
              <a:t>14</a:t>
            </a:fld>
            <a:endParaRPr lang="en-US"/>
          </a:p>
        </p:txBody>
      </p:sp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E339C-EC82-234B-A65C-F367F88F7DFA}" type="slidenum">
              <a:rPr lang="en-US"/>
              <a:pPr/>
              <a:t>17</a:t>
            </a:fld>
            <a:endParaRPr lang="en-US"/>
          </a:p>
        </p:txBody>
      </p:sp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rgbClr val="FF0000"/>
                </a:solidFill>
              </a:rPr>
              <a:t>Choice based on reliability requirements</a:t>
            </a:r>
          </a:p>
          <a:p>
            <a:pPr>
              <a:lnSpc>
                <a:spcPct val="90000"/>
              </a:lnSpc>
            </a:pPr>
            <a:endParaRPr lang="en-US" sz="12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accent2"/>
                </a:solidFill>
              </a:rPr>
              <a:t>Data plane evolution should be driven by needs of decision and dissemination planes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DC37-0481-BD44-81C0-AA171CF33A56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C48A-590A-5C49-9187-8964D2DB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DC37-0481-BD44-81C0-AA171CF33A56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C48A-590A-5C49-9187-8964D2DB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3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DC37-0481-BD44-81C0-AA171CF33A56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C48A-590A-5C49-9187-8964D2DB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7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DC37-0481-BD44-81C0-AA171CF33A56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C48A-590A-5C49-9187-8964D2DB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4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DC37-0481-BD44-81C0-AA171CF33A56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C48A-590A-5C49-9187-8964D2DB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3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DC37-0481-BD44-81C0-AA171CF33A56}" type="datetimeFigureOut">
              <a:rPr lang="en-US" smtClean="0"/>
              <a:t>8/28/14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C48A-590A-5C49-9187-8964D2DB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1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DC37-0481-BD44-81C0-AA171CF33A56}" type="datetimeFigureOut">
              <a:rPr lang="en-US" smtClean="0"/>
              <a:t>8/28/14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C48A-590A-5C49-9187-8964D2DB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DC37-0481-BD44-81C0-AA171CF33A56}" type="datetimeFigureOut">
              <a:rPr lang="en-US" smtClean="0"/>
              <a:t>8/28/14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C48A-590A-5C49-9187-8964D2DB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0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DC37-0481-BD44-81C0-AA171CF33A56}" type="datetimeFigureOut">
              <a:rPr lang="en-US" smtClean="0"/>
              <a:t>8/28/14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C48A-590A-5C49-9187-8964D2DB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6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DC37-0481-BD44-81C0-AA171CF33A56}" type="datetimeFigureOut">
              <a:rPr lang="en-US" smtClean="0"/>
              <a:t>8/28/14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C48A-590A-5C49-9187-8964D2DB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1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DC37-0481-BD44-81C0-AA171CF33A56}" type="datetimeFigureOut">
              <a:rPr lang="en-US" smtClean="0"/>
              <a:t>8/28/14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C48A-590A-5C49-9187-8964D2DB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FDC37-0481-BD44-81C0-AA171CF33A56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C48A-590A-5C49-9187-8964D2DB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6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3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Logically Centralized Control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27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3600">
                <a:latin typeface="Arial" charset="0"/>
                <a:ea typeface="宋体" charset="0"/>
                <a:cs typeface="宋体" charset="0"/>
              </a:rPr>
              <a:t>Complex configuration is error-prone and is causing network outages</a:t>
            </a:r>
          </a:p>
        </p:txBody>
      </p:sp>
      <p:sp>
        <p:nvSpPr>
          <p:cNvPr id="7171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6705600" cy="457200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interface Ethernet0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 ip address 6.2.5.14 255.255.255.128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interface Serial1/0.5 point-to-point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 ip address 6.2.2.85 255.255.255.252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 ip access-group 143 in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 frame-relay interface-dlci 28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altLang="zh-CN" sz="180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router ospf 64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 redistribute connected subnets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 redistribute bgp 64780 metric 1 subnets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 network 66.251.75.128 0.0.0.127 area 0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router bgp  64780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 redistribute ospf 64 match route-map 8aTzlvBrbaW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 neighbor 66.253.160.68 remote-as  12762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 neighbor 66.253.160.68 distribute-list 4 in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altLang="zh-CN" sz="180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172" name="Text Box 43"/>
          <p:cNvSpPr txBox="1">
            <a:spLocks noChangeArrowheads="1"/>
          </p:cNvSpPr>
          <p:nvPr/>
        </p:nvSpPr>
        <p:spPr bwMode="auto">
          <a:xfrm>
            <a:off x="4724400" y="2057400"/>
            <a:ext cx="4114800" cy="223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2000">
                <a:ea typeface="宋体" charset="0"/>
                <a:cs typeface="Arial" charset="0"/>
              </a:rPr>
              <a:t>access-list 143 deny 1.1.0.0/16</a:t>
            </a:r>
          </a:p>
          <a:p>
            <a:pPr eaLnBrk="1" hangingPunct="1"/>
            <a:r>
              <a:rPr lang="en-US" altLang="zh-CN" sz="2000">
                <a:ea typeface="宋体" charset="0"/>
                <a:cs typeface="Arial" charset="0"/>
              </a:rPr>
              <a:t>access-list 143 permit any</a:t>
            </a:r>
          </a:p>
          <a:p>
            <a:pPr eaLnBrk="1" hangingPunct="1"/>
            <a:r>
              <a:rPr lang="en-US" altLang="zh-CN" sz="2000">
                <a:ea typeface="宋体" charset="0"/>
                <a:cs typeface="Arial" charset="0"/>
              </a:rPr>
              <a:t>route-map 8aTzlvBrbaW deny 10</a:t>
            </a:r>
          </a:p>
          <a:p>
            <a:pPr eaLnBrk="1" hangingPunct="1"/>
            <a:r>
              <a:rPr lang="en-US" altLang="zh-CN" sz="2000">
                <a:ea typeface="宋体" charset="0"/>
                <a:cs typeface="Arial" charset="0"/>
              </a:rPr>
              <a:t> match ip address 4</a:t>
            </a:r>
          </a:p>
          <a:p>
            <a:pPr eaLnBrk="1" hangingPunct="1"/>
            <a:r>
              <a:rPr lang="en-US" altLang="zh-CN" sz="2000">
                <a:ea typeface="宋体" charset="0"/>
                <a:cs typeface="Arial" charset="0"/>
              </a:rPr>
              <a:t>route-map 8aTzlvBrbaW permit 20</a:t>
            </a:r>
          </a:p>
          <a:p>
            <a:pPr eaLnBrk="1" hangingPunct="1"/>
            <a:r>
              <a:rPr lang="en-US" altLang="zh-CN" sz="2000">
                <a:ea typeface="宋体" charset="0"/>
                <a:cs typeface="Arial" charset="0"/>
              </a:rPr>
              <a:t> match ip address 7</a:t>
            </a:r>
          </a:p>
          <a:p>
            <a:pPr eaLnBrk="1" hangingPunct="1"/>
            <a:r>
              <a:rPr lang="en-US" altLang="zh-CN" sz="2000">
                <a:ea typeface="宋体" charset="0"/>
                <a:cs typeface="Arial" charset="0"/>
              </a:rPr>
              <a:t>ip route 10.2.2.1/16 10.2.1.7</a:t>
            </a:r>
          </a:p>
        </p:txBody>
      </p:sp>
      <p:sp>
        <p:nvSpPr>
          <p:cNvPr id="1626157" name="Freeform 45"/>
          <p:cNvSpPr>
            <a:spLocks/>
          </p:cNvSpPr>
          <p:nvPr/>
        </p:nvSpPr>
        <p:spPr bwMode="auto">
          <a:xfrm>
            <a:off x="114300" y="4114800"/>
            <a:ext cx="723900" cy="1447800"/>
          </a:xfrm>
          <a:custGeom>
            <a:avLst/>
            <a:gdLst>
              <a:gd name="T0" fmla="*/ 456 w 456"/>
              <a:gd name="T1" fmla="*/ 912 h 912"/>
              <a:gd name="T2" fmla="*/ 24 w 456"/>
              <a:gd name="T3" fmla="*/ 480 h 912"/>
              <a:gd name="T4" fmla="*/ 312 w 456"/>
              <a:gd name="T5" fmla="*/ 0 h 912"/>
              <a:gd name="T6" fmla="*/ 0 60000 65536"/>
              <a:gd name="T7" fmla="*/ 0 60000 65536"/>
              <a:gd name="T8" fmla="*/ 0 60000 65536"/>
              <a:gd name="T9" fmla="*/ 0 w 456"/>
              <a:gd name="T10" fmla="*/ 0 h 912"/>
              <a:gd name="T11" fmla="*/ 456 w 456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912">
                <a:moveTo>
                  <a:pt x="456" y="912"/>
                </a:moveTo>
                <a:cubicBezTo>
                  <a:pt x="252" y="772"/>
                  <a:pt x="48" y="632"/>
                  <a:pt x="24" y="480"/>
                </a:cubicBezTo>
                <a:cubicBezTo>
                  <a:pt x="0" y="328"/>
                  <a:pt x="156" y="164"/>
                  <a:pt x="312" y="0"/>
                </a:cubicBezTo>
              </a:path>
            </a:pathLst>
          </a:custGeom>
          <a:noFill/>
          <a:ln w="38100">
            <a:solidFill>
              <a:srgbClr val="4F81BD"/>
            </a:solidFill>
            <a:round/>
            <a:headEnd/>
            <a:tailEnd type="arrow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6158" name="Freeform 46"/>
          <p:cNvSpPr>
            <a:spLocks/>
          </p:cNvSpPr>
          <p:nvPr/>
        </p:nvSpPr>
        <p:spPr bwMode="auto">
          <a:xfrm>
            <a:off x="3124200" y="2286000"/>
            <a:ext cx="1676400" cy="990600"/>
          </a:xfrm>
          <a:custGeom>
            <a:avLst/>
            <a:gdLst>
              <a:gd name="T0" fmla="*/ 0 w 1056"/>
              <a:gd name="T1" fmla="*/ 624 h 624"/>
              <a:gd name="T2" fmla="*/ 1056 w 1056"/>
              <a:gd name="T3" fmla="*/ 0 h 624"/>
              <a:gd name="T4" fmla="*/ 0 60000 65536"/>
              <a:gd name="T5" fmla="*/ 0 60000 65536"/>
              <a:gd name="T6" fmla="*/ 0 w 1056"/>
              <a:gd name="T7" fmla="*/ 0 h 624"/>
              <a:gd name="T8" fmla="*/ 1056 w 1056"/>
              <a:gd name="T9" fmla="*/ 624 h 62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56" h="624">
                <a:moveTo>
                  <a:pt x="0" y="624"/>
                </a:moveTo>
                <a:cubicBezTo>
                  <a:pt x="0" y="624"/>
                  <a:pt x="528" y="312"/>
                  <a:pt x="1056" y="0"/>
                </a:cubicBezTo>
              </a:path>
            </a:pathLst>
          </a:custGeom>
          <a:noFill/>
          <a:ln w="38100">
            <a:solidFill>
              <a:srgbClr val="4F81BD"/>
            </a:solidFill>
            <a:round/>
            <a:headEnd/>
            <a:tailEnd type="arrow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6159" name="Freeform 47"/>
          <p:cNvSpPr>
            <a:spLocks/>
          </p:cNvSpPr>
          <p:nvPr/>
        </p:nvSpPr>
        <p:spPr bwMode="auto">
          <a:xfrm>
            <a:off x="3124200" y="2590800"/>
            <a:ext cx="1676400" cy="685800"/>
          </a:xfrm>
          <a:custGeom>
            <a:avLst/>
            <a:gdLst>
              <a:gd name="T0" fmla="*/ 0 w 1056"/>
              <a:gd name="T1" fmla="*/ 432 h 432"/>
              <a:gd name="T2" fmla="*/ 1056 w 1056"/>
              <a:gd name="T3" fmla="*/ 0 h 432"/>
              <a:gd name="T4" fmla="*/ 0 60000 65536"/>
              <a:gd name="T5" fmla="*/ 0 60000 65536"/>
              <a:gd name="T6" fmla="*/ 0 w 1056"/>
              <a:gd name="T7" fmla="*/ 0 h 432"/>
              <a:gd name="T8" fmla="*/ 1056 w 1056"/>
              <a:gd name="T9" fmla="*/ 432 h 4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56" h="432">
                <a:moveTo>
                  <a:pt x="0" y="432"/>
                </a:moveTo>
                <a:cubicBezTo>
                  <a:pt x="0" y="432"/>
                  <a:pt x="528" y="216"/>
                  <a:pt x="1056" y="0"/>
                </a:cubicBezTo>
              </a:path>
            </a:pathLst>
          </a:custGeom>
          <a:noFill/>
          <a:ln w="38100">
            <a:solidFill>
              <a:srgbClr val="4F81BD"/>
            </a:solidFill>
            <a:round/>
            <a:headEnd/>
            <a:tailEnd type="arrow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6160" name="Freeform 48"/>
          <p:cNvSpPr>
            <a:spLocks/>
          </p:cNvSpPr>
          <p:nvPr/>
        </p:nvSpPr>
        <p:spPr bwMode="auto">
          <a:xfrm>
            <a:off x="5334000" y="2971800"/>
            <a:ext cx="990600" cy="2514600"/>
          </a:xfrm>
          <a:custGeom>
            <a:avLst/>
            <a:gdLst>
              <a:gd name="T0" fmla="*/ 0 w 624"/>
              <a:gd name="T1" fmla="*/ 1584 h 1584"/>
              <a:gd name="T2" fmla="*/ 624 w 624"/>
              <a:gd name="T3" fmla="*/ 0 h 1584"/>
              <a:gd name="T4" fmla="*/ 0 60000 65536"/>
              <a:gd name="T5" fmla="*/ 0 60000 65536"/>
              <a:gd name="T6" fmla="*/ 0 w 624"/>
              <a:gd name="T7" fmla="*/ 0 h 1584"/>
              <a:gd name="T8" fmla="*/ 624 w 624"/>
              <a:gd name="T9" fmla="*/ 1584 h 15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24" h="1584">
                <a:moveTo>
                  <a:pt x="0" y="1584"/>
                </a:moveTo>
                <a:cubicBezTo>
                  <a:pt x="256" y="924"/>
                  <a:pt x="512" y="264"/>
                  <a:pt x="624" y="0"/>
                </a:cubicBezTo>
              </a:path>
            </a:pathLst>
          </a:custGeom>
          <a:noFill/>
          <a:ln w="38100">
            <a:solidFill>
              <a:srgbClr val="4F81BD"/>
            </a:solidFill>
            <a:round/>
            <a:headEnd/>
            <a:tailEnd type="arrow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6161" name="Freeform 49"/>
          <p:cNvSpPr>
            <a:spLocks/>
          </p:cNvSpPr>
          <p:nvPr/>
        </p:nvSpPr>
        <p:spPr bwMode="auto">
          <a:xfrm>
            <a:off x="5486400" y="3581400"/>
            <a:ext cx="1371600" cy="1905000"/>
          </a:xfrm>
          <a:custGeom>
            <a:avLst/>
            <a:gdLst>
              <a:gd name="T0" fmla="*/ 0 w 864"/>
              <a:gd name="T1" fmla="*/ 1200 h 1200"/>
              <a:gd name="T2" fmla="*/ 864 w 864"/>
              <a:gd name="T3" fmla="*/ 0 h 1200"/>
              <a:gd name="T4" fmla="*/ 0 60000 65536"/>
              <a:gd name="T5" fmla="*/ 0 60000 65536"/>
              <a:gd name="T6" fmla="*/ 0 w 864"/>
              <a:gd name="T7" fmla="*/ 0 h 1200"/>
              <a:gd name="T8" fmla="*/ 864 w 864"/>
              <a:gd name="T9" fmla="*/ 1200 h 12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64" h="1200">
                <a:moveTo>
                  <a:pt x="0" y="1200"/>
                </a:moveTo>
                <a:cubicBezTo>
                  <a:pt x="0" y="1200"/>
                  <a:pt x="432" y="600"/>
                  <a:pt x="864" y="0"/>
                </a:cubicBezTo>
              </a:path>
            </a:pathLst>
          </a:custGeom>
          <a:noFill/>
          <a:ln w="38100">
            <a:solidFill>
              <a:srgbClr val="4F81BD"/>
            </a:solidFill>
            <a:round/>
            <a:headEnd/>
            <a:tailEnd type="arrow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6163" name="Freeform 51"/>
          <p:cNvSpPr>
            <a:spLocks/>
          </p:cNvSpPr>
          <p:nvPr/>
        </p:nvSpPr>
        <p:spPr bwMode="auto">
          <a:xfrm>
            <a:off x="431800" y="4648200"/>
            <a:ext cx="330200" cy="609600"/>
          </a:xfrm>
          <a:custGeom>
            <a:avLst/>
            <a:gdLst>
              <a:gd name="T0" fmla="*/ 208 w 208"/>
              <a:gd name="T1" fmla="*/ 0 h 384"/>
              <a:gd name="T2" fmla="*/ 16 w 208"/>
              <a:gd name="T3" fmla="*/ 144 h 384"/>
              <a:gd name="T4" fmla="*/ 112 w 208"/>
              <a:gd name="T5" fmla="*/ 384 h 384"/>
              <a:gd name="T6" fmla="*/ 0 60000 65536"/>
              <a:gd name="T7" fmla="*/ 0 60000 65536"/>
              <a:gd name="T8" fmla="*/ 0 60000 65536"/>
              <a:gd name="T9" fmla="*/ 0 w 208"/>
              <a:gd name="T10" fmla="*/ 0 h 384"/>
              <a:gd name="T11" fmla="*/ 208 w 208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" h="384">
                <a:moveTo>
                  <a:pt x="208" y="0"/>
                </a:moveTo>
                <a:cubicBezTo>
                  <a:pt x="120" y="40"/>
                  <a:pt x="32" y="80"/>
                  <a:pt x="16" y="144"/>
                </a:cubicBezTo>
                <a:cubicBezTo>
                  <a:pt x="0" y="208"/>
                  <a:pt x="56" y="296"/>
                  <a:pt x="112" y="384"/>
                </a:cubicBezTo>
              </a:path>
            </a:pathLst>
          </a:custGeom>
          <a:noFill/>
          <a:ln w="38100">
            <a:solidFill>
              <a:srgbClr val="4F81BD"/>
            </a:solidFill>
            <a:round/>
            <a:headEnd/>
            <a:tailEnd type="arrow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90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62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62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62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62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62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62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6157" grpId="0" animBg="1"/>
      <p:bldP spid="1626158" grpId="0" animBg="1"/>
      <p:bldP spid="1626159" grpId="0" animBg="1"/>
      <p:bldP spid="1626160" grpId="0" animBg="1"/>
      <p:bldP spid="1626161" grpId="0" animBg="1"/>
      <p:bldP spid="16261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  <a:cs typeface="宋体" charset="0"/>
              </a:rPr>
              <a:t>Indirect Control - Fact #3:</a:t>
            </a:r>
            <a:br>
              <a:rPr lang="en-US" altLang="zh-CN" sz="4000">
                <a:latin typeface="Arial" charset="0"/>
                <a:ea typeface="宋体" charset="0"/>
                <a:cs typeface="宋体" charset="0"/>
              </a:rPr>
            </a:br>
            <a:r>
              <a:rPr lang="en-US" altLang="zh-CN" sz="3100">
                <a:latin typeface="Arial" charset="0"/>
                <a:ea typeface="宋体" charset="0"/>
                <a:cs typeface="宋体" charset="0"/>
              </a:rPr>
              <a:t>Indirect Control Creates Subtle Dependencies</a:t>
            </a:r>
          </a:p>
        </p:txBody>
      </p:sp>
      <p:sp>
        <p:nvSpPr>
          <p:cNvPr id="160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zh-CN" sz="2600">
                <a:latin typeface="Arial" charset="0"/>
                <a:ea typeface="宋体" charset="0"/>
                <a:cs typeface="宋体" charset="0"/>
              </a:rPr>
              <a:t>Example: </a:t>
            </a:r>
          </a:p>
          <a:p>
            <a:pPr lvl="1" eaLnBrk="1" hangingPunct="1"/>
            <a:r>
              <a:rPr lang="en-US" altLang="zh-CN" sz="2200">
                <a:latin typeface="Arial" charset="0"/>
                <a:ea typeface="宋体" charset="0"/>
                <a:cs typeface="宋体" charset="0"/>
              </a:rPr>
              <a:t>Policy #1: use C as egress point for traffic from AS X</a:t>
            </a:r>
          </a:p>
          <a:p>
            <a:pPr lvl="1" eaLnBrk="1" hangingPunct="1"/>
            <a:r>
              <a:rPr lang="en-US" altLang="zh-CN" sz="2200">
                <a:latin typeface="Arial" charset="0"/>
                <a:ea typeface="宋体" charset="0"/>
                <a:cs typeface="宋体" charset="0"/>
              </a:rPr>
              <a:t>Policy #2: enable ECMP for A-C flow</a:t>
            </a:r>
          </a:p>
          <a:p>
            <a:pPr eaLnBrk="1" hangingPunct="1"/>
            <a:endParaRPr lang="en-US" altLang="zh-CN" sz="28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196" name="Line 27"/>
          <p:cNvSpPr>
            <a:spLocks noChangeShapeType="1"/>
          </p:cNvSpPr>
          <p:nvPr/>
        </p:nvSpPr>
        <p:spPr bwMode="auto">
          <a:xfrm flipV="1">
            <a:off x="3505200" y="40767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Line 28"/>
          <p:cNvSpPr>
            <a:spLocks noChangeShapeType="1"/>
          </p:cNvSpPr>
          <p:nvPr/>
        </p:nvSpPr>
        <p:spPr bwMode="auto">
          <a:xfrm>
            <a:off x="4495800" y="4000500"/>
            <a:ext cx="12192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Line 30"/>
          <p:cNvSpPr>
            <a:spLocks noChangeShapeType="1"/>
          </p:cNvSpPr>
          <p:nvPr/>
        </p:nvSpPr>
        <p:spPr bwMode="auto">
          <a:xfrm>
            <a:off x="4267200" y="40767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Line 32"/>
          <p:cNvSpPr>
            <a:spLocks noChangeShapeType="1"/>
          </p:cNvSpPr>
          <p:nvPr/>
        </p:nvSpPr>
        <p:spPr bwMode="auto">
          <a:xfrm flipV="1">
            <a:off x="5791200" y="4076700"/>
            <a:ext cx="7620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Line 34"/>
          <p:cNvSpPr>
            <a:spLocks noChangeShapeType="1"/>
          </p:cNvSpPr>
          <p:nvPr/>
        </p:nvSpPr>
        <p:spPr bwMode="auto">
          <a:xfrm>
            <a:off x="3352800" y="4686300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35"/>
          <p:cNvSpPr>
            <a:spLocks noChangeShapeType="1"/>
          </p:cNvSpPr>
          <p:nvPr/>
        </p:nvSpPr>
        <p:spPr bwMode="auto">
          <a:xfrm>
            <a:off x="4267200" y="5219700"/>
            <a:ext cx="160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36"/>
          <p:cNvSpPr>
            <a:spLocks noChangeShapeType="1"/>
          </p:cNvSpPr>
          <p:nvPr/>
        </p:nvSpPr>
        <p:spPr bwMode="auto">
          <a:xfrm>
            <a:off x="5029200" y="4610100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203" name="Picture 3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339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3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481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Picture 3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1435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6" name="Picture 4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4577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7" name="Picture 4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9243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8" name="Picture 4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0673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9" name="Line 43"/>
          <p:cNvSpPr>
            <a:spLocks noChangeShapeType="1"/>
          </p:cNvSpPr>
          <p:nvPr/>
        </p:nvSpPr>
        <p:spPr bwMode="auto">
          <a:xfrm>
            <a:off x="6096000" y="4191000"/>
            <a:ext cx="685800" cy="838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56"/>
          <p:cNvSpPr>
            <a:spLocks noChangeShapeType="1"/>
          </p:cNvSpPr>
          <p:nvPr/>
        </p:nvSpPr>
        <p:spPr bwMode="auto">
          <a:xfrm>
            <a:off x="6019800" y="5219700"/>
            <a:ext cx="457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Text Box 57"/>
          <p:cNvSpPr txBox="1">
            <a:spLocks noChangeArrowheads="1"/>
          </p:cNvSpPr>
          <p:nvPr/>
        </p:nvSpPr>
        <p:spPr bwMode="auto">
          <a:xfrm>
            <a:off x="6477000" y="49911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AS Y</a:t>
            </a:r>
          </a:p>
        </p:txBody>
      </p:sp>
      <p:sp>
        <p:nvSpPr>
          <p:cNvPr id="8212" name="Text Box 58"/>
          <p:cNvSpPr txBox="1">
            <a:spLocks noChangeArrowheads="1"/>
          </p:cNvSpPr>
          <p:nvPr/>
        </p:nvSpPr>
        <p:spPr bwMode="auto">
          <a:xfrm>
            <a:off x="3429000" y="40767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8213" name="Text Box 60"/>
          <p:cNvSpPr txBox="1">
            <a:spLocks noChangeArrowheads="1"/>
          </p:cNvSpPr>
          <p:nvPr/>
        </p:nvSpPr>
        <p:spPr bwMode="auto">
          <a:xfrm>
            <a:off x="3581400" y="485298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8214" name="Text Box 61"/>
          <p:cNvSpPr txBox="1">
            <a:spLocks noChangeArrowheads="1"/>
          </p:cNvSpPr>
          <p:nvPr/>
        </p:nvSpPr>
        <p:spPr bwMode="auto">
          <a:xfrm>
            <a:off x="4724400" y="49149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8215" name="Text Box 62"/>
          <p:cNvSpPr txBox="1">
            <a:spLocks noChangeArrowheads="1"/>
          </p:cNvSpPr>
          <p:nvPr/>
        </p:nvSpPr>
        <p:spPr bwMode="auto">
          <a:xfrm>
            <a:off x="4876800" y="370998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8216" name="Text Box 64"/>
          <p:cNvSpPr txBox="1">
            <a:spLocks noChangeArrowheads="1"/>
          </p:cNvSpPr>
          <p:nvPr/>
        </p:nvSpPr>
        <p:spPr bwMode="auto">
          <a:xfrm>
            <a:off x="5334000" y="462438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608778" name="Line 74"/>
          <p:cNvSpPr>
            <a:spLocks noChangeShapeType="1"/>
          </p:cNvSpPr>
          <p:nvPr/>
        </p:nvSpPr>
        <p:spPr bwMode="auto">
          <a:xfrm flipH="1">
            <a:off x="4800600" y="5029200"/>
            <a:ext cx="152400" cy="1524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779" name="Line 75"/>
          <p:cNvSpPr>
            <a:spLocks noChangeShapeType="1"/>
          </p:cNvSpPr>
          <p:nvPr/>
        </p:nvSpPr>
        <p:spPr bwMode="auto">
          <a:xfrm>
            <a:off x="4800600" y="5029200"/>
            <a:ext cx="152400" cy="1524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Text Box 78"/>
          <p:cNvSpPr txBox="1">
            <a:spLocks noChangeArrowheads="1"/>
          </p:cNvSpPr>
          <p:nvPr/>
        </p:nvSpPr>
        <p:spPr bwMode="auto">
          <a:xfrm>
            <a:off x="5791200" y="44577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8220" name="Text Box 79"/>
          <p:cNvSpPr txBox="1">
            <a:spLocks noChangeArrowheads="1"/>
          </p:cNvSpPr>
          <p:nvPr/>
        </p:nvSpPr>
        <p:spPr bwMode="auto">
          <a:xfrm>
            <a:off x="1828800" y="4495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AS X</a:t>
            </a:r>
          </a:p>
        </p:txBody>
      </p:sp>
      <p:sp>
        <p:nvSpPr>
          <p:cNvPr id="8221" name="Line 80"/>
          <p:cNvSpPr>
            <a:spLocks noChangeShapeType="1"/>
          </p:cNvSpPr>
          <p:nvPr/>
        </p:nvSpPr>
        <p:spPr bwMode="auto">
          <a:xfrm>
            <a:off x="2667000" y="4724400"/>
            <a:ext cx="457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2" name="Text Box 84"/>
          <p:cNvSpPr txBox="1">
            <a:spLocks noChangeArrowheads="1"/>
          </p:cNvSpPr>
          <p:nvPr/>
        </p:nvSpPr>
        <p:spPr bwMode="auto">
          <a:xfrm>
            <a:off x="4343400" y="420528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608789" name="Text Box 85"/>
          <p:cNvSpPr txBox="1">
            <a:spLocks noChangeArrowheads="1"/>
          </p:cNvSpPr>
          <p:nvPr/>
        </p:nvSpPr>
        <p:spPr bwMode="auto">
          <a:xfrm>
            <a:off x="4924425" y="49149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1608790" name="Freeform 86"/>
          <p:cNvSpPr>
            <a:spLocks/>
          </p:cNvSpPr>
          <p:nvPr/>
        </p:nvSpPr>
        <p:spPr bwMode="auto">
          <a:xfrm>
            <a:off x="2128838" y="4846638"/>
            <a:ext cx="4725987" cy="812800"/>
          </a:xfrm>
          <a:custGeom>
            <a:avLst/>
            <a:gdLst>
              <a:gd name="T0" fmla="*/ 0 w 2976"/>
              <a:gd name="T1" fmla="*/ 64 h 512"/>
              <a:gd name="T2" fmla="*/ 720 w 2976"/>
              <a:gd name="T3" fmla="*/ 64 h 512"/>
              <a:gd name="T4" fmla="*/ 1344 w 2976"/>
              <a:gd name="T5" fmla="*/ 448 h 512"/>
              <a:gd name="T6" fmla="*/ 2352 w 2976"/>
              <a:gd name="T7" fmla="*/ 448 h 512"/>
              <a:gd name="T8" fmla="*/ 2976 w 2976"/>
              <a:gd name="T9" fmla="*/ 352 h 5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76"/>
              <a:gd name="T16" fmla="*/ 0 h 512"/>
              <a:gd name="T17" fmla="*/ 2976 w 2976"/>
              <a:gd name="T18" fmla="*/ 512 h 5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76" h="512">
                <a:moveTo>
                  <a:pt x="0" y="64"/>
                </a:moveTo>
                <a:cubicBezTo>
                  <a:pt x="248" y="32"/>
                  <a:pt x="496" y="0"/>
                  <a:pt x="720" y="64"/>
                </a:cubicBezTo>
                <a:cubicBezTo>
                  <a:pt x="944" y="128"/>
                  <a:pt x="1072" y="384"/>
                  <a:pt x="1344" y="448"/>
                </a:cubicBezTo>
                <a:cubicBezTo>
                  <a:pt x="1616" y="512"/>
                  <a:pt x="2080" y="464"/>
                  <a:pt x="2352" y="448"/>
                </a:cubicBezTo>
                <a:cubicBezTo>
                  <a:pt x="2624" y="432"/>
                  <a:pt x="2800" y="392"/>
                  <a:pt x="2976" y="352"/>
                </a:cubicBezTo>
              </a:path>
            </a:pathLst>
          </a:custGeom>
          <a:noFill/>
          <a:ln w="38100">
            <a:solidFill>
              <a:srgbClr val="4F81BD"/>
            </a:solidFill>
            <a:round/>
            <a:headEnd/>
            <a:tailEnd type="arrow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791" name="Freeform 87"/>
          <p:cNvSpPr>
            <a:spLocks/>
          </p:cNvSpPr>
          <p:nvPr/>
        </p:nvSpPr>
        <p:spPr bwMode="auto">
          <a:xfrm>
            <a:off x="2133600" y="4102100"/>
            <a:ext cx="4419600" cy="1003300"/>
          </a:xfrm>
          <a:custGeom>
            <a:avLst/>
            <a:gdLst>
              <a:gd name="T0" fmla="*/ 0 w 2736"/>
              <a:gd name="T1" fmla="*/ 248 h 688"/>
              <a:gd name="T2" fmla="*/ 768 w 2736"/>
              <a:gd name="T3" fmla="*/ 248 h 688"/>
              <a:gd name="T4" fmla="*/ 1344 w 2736"/>
              <a:gd name="T5" fmla="*/ 56 h 688"/>
              <a:gd name="T6" fmla="*/ 2400 w 2736"/>
              <a:gd name="T7" fmla="*/ 584 h 688"/>
              <a:gd name="T8" fmla="*/ 2736 w 2736"/>
              <a:gd name="T9" fmla="*/ 680 h 6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"/>
              <a:gd name="T16" fmla="*/ 0 h 688"/>
              <a:gd name="T17" fmla="*/ 2736 w 2736"/>
              <a:gd name="T18" fmla="*/ 688 h 6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" h="688">
                <a:moveTo>
                  <a:pt x="0" y="248"/>
                </a:moveTo>
                <a:cubicBezTo>
                  <a:pt x="272" y="264"/>
                  <a:pt x="544" y="280"/>
                  <a:pt x="768" y="248"/>
                </a:cubicBezTo>
                <a:cubicBezTo>
                  <a:pt x="992" y="216"/>
                  <a:pt x="1072" y="0"/>
                  <a:pt x="1344" y="56"/>
                </a:cubicBezTo>
                <a:cubicBezTo>
                  <a:pt x="1616" y="112"/>
                  <a:pt x="2168" y="480"/>
                  <a:pt x="2400" y="584"/>
                </a:cubicBezTo>
                <a:cubicBezTo>
                  <a:pt x="2632" y="688"/>
                  <a:pt x="2684" y="684"/>
                  <a:pt x="2736" y="680"/>
                </a:cubicBezTo>
              </a:path>
            </a:pathLst>
          </a:custGeom>
          <a:noFill/>
          <a:ln w="38100">
            <a:solidFill>
              <a:srgbClr val="4F81BD"/>
            </a:solidFill>
            <a:round/>
            <a:headEnd/>
            <a:tailEnd type="arrow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792" name="AutoShape 88"/>
          <p:cNvSpPr>
            <a:spLocks noChangeArrowheads="1"/>
          </p:cNvSpPr>
          <p:nvPr/>
        </p:nvSpPr>
        <p:spPr bwMode="auto">
          <a:xfrm>
            <a:off x="1295400" y="3962400"/>
            <a:ext cx="1295400" cy="304800"/>
          </a:xfrm>
          <a:prstGeom prst="wedgeRectCallout">
            <a:avLst>
              <a:gd name="adj1" fmla="val 29903"/>
              <a:gd name="adj2" fmla="val 123440"/>
            </a:avLst>
          </a:prstGeom>
          <a:noFill/>
          <a:ln w="38100">
            <a:solidFill>
              <a:srgbClr val="4F81BD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zh-CN" dirty="0">
                <a:solidFill>
                  <a:srgbClr val="254061"/>
                </a:solidFill>
                <a:ea typeface="宋体" charset="0"/>
                <a:cs typeface="宋体" charset="0"/>
              </a:rPr>
              <a:t>Desired</a:t>
            </a:r>
          </a:p>
        </p:txBody>
      </p:sp>
      <p:sp>
        <p:nvSpPr>
          <p:cNvPr id="1608793" name="Freeform 89"/>
          <p:cNvSpPr>
            <a:spLocks/>
          </p:cNvSpPr>
          <p:nvPr/>
        </p:nvSpPr>
        <p:spPr bwMode="auto">
          <a:xfrm>
            <a:off x="2133600" y="3594100"/>
            <a:ext cx="4343400" cy="1676400"/>
          </a:xfrm>
          <a:custGeom>
            <a:avLst/>
            <a:gdLst>
              <a:gd name="T0" fmla="*/ 0 w 2736"/>
              <a:gd name="T1" fmla="*/ 520 h 1056"/>
              <a:gd name="T2" fmla="*/ 1296 w 2736"/>
              <a:gd name="T3" fmla="*/ 88 h 1056"/>
              <a:gd name="T4" fmla="*/ 2400 w 2736"/>
              <a:gd name="T5" fmla="*/ 136 h 1056"/>
              <a:gd name="T6" fmla="*/ 2448 w 2736"/>
              <a:gd name="T7" fmla="*/ 904 h 1056"/>
              <a:gd name="T8" fmla="*/ 2736 w 2736"/>
              <a:gd name="T9" fmla="*/ 1048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"/>
              <a:gd name="T16" fmla="*/ 0 h 1056"/>
              <a:gd name="T17" fmla="*/ 2736 w 2736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" h="1056">
                <a:moveTo>
                  <a:pt x="0" y="520"/>
                </a:moveTo>
                <a:cubicBezTo>
                  <a:pt x="448" y="336"/>
                  <a:pt x="896" y="152"/>
                  <a:pt x="1296" y="88"/>
                </a:cubicBezTo>
                <a:cubicBezTo>
                  <a:pt x="1696" y="24"/>
                  <a:pt x="2208" y="0"/>
                  <a:pt x="2400" y="136"/>
                </a:cubicBezTo>
                <a:cubicBezTo>
                  <a:pt x="2592" y="272"/>
                  <a:pt x="2392" y="752"/>
                  <a:pt x="2448" y="904"/>
                </a:cubicBezTo>
                <a:cubicBezTo>
                  <a:pt x="2504" y="1056"/>
                  <a:pt x="2620" y="1052"/>
                  <a:pt x="2736" y="1048"/>
                </a:cubicBezTo>
              </a:path>
            </a:pathLst>
          </a:custGeom>
          <a:noFill/>
          <a:ln w="38100">
            <a:solidFill>
              <a:srgbClr val="4F81BD"/>
            </a:solidFill>
            <a:round/>
            <a:headEnd/>
            <a:tailEnd type="arrow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794" name="Freeform 90"/>
          <p:cNvSpPr>
            <a:spLocks/>
          </p:cNvSpPr>
          <p:nvPr/>
        </p:nvSpPr>
        <p:spPr bwMode="auto">
          <a:xfrm>
            <a:off x="2133600" y="3619500"/>
            <a:ext cx="4724400" cy="1333500"/>
          </a:xfrm>
          <a:custGeom>
            <a:avLst/>
            <a:gdLst>
              <a:gd name="T0" fmla="*/ 0 w 2976"/>
              <a:gd name="T1" fmla="*/ 600 h 840"/>
              <a:gd name="T2" fmla="*/ 720 w 2976"/>
              <a:gd name="T3" fmla="*/ 456 h 840"/>
              <a:gd name="T4" fmla="*/ 1296 w 2976"/>
              <a:gd name="T5" fmla="*/ 120 h 840"/>
              <a:gd name="T6" fmla="*/ 2304 w 2976"/>
              <a:gd name="T7" fmla="*/ 120 h 840"/>
              <a:gd name="T8" fmla="*/ 2976 w 2976"/>
              <a:gd name="T9" fmla="*/ 84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76"/>
              <a:gd name="T16" fmla="*/ 0 h 840"/>
              <a:gd name="T17" fmla="*/ 2976 w 2976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76" h="840">
                <a:moveTo>
                  <a:pt x="0" y="600"/>
                </a:moveTo>
                <a:cubicBezTo>
                  <a:pt x="252" y="568"/>
                  <a:pt x="504" y="536"/>
                  <a:pt x="720" y="456"/>
                </a:cubicBezTo>
                <a:cubicBezTo>
                  <a:pt x="936" y="376"/>
                  <a:pt x="1032" y="176"/>
                  <a:pt x="1296" y="120"/>
                </a:cubicBezTo>
                <a:cubicBezTo>
                  <a:pt x="1560" y="64"/>
                  <a:pt x="2024" y="0"/>
                  <a:pt x="2304" y="120"/>
                </a:cubicBezTo>
                <a:cubicBezTo>
                  <a:pt x="2584" y="240"/>
                  <a:pt x="2780" y="540"/>
                  <a:pt x="2976" y="840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795" name="AutoShape 91"/>
          <p:cNvSpPr>
            <a:spLocks noChangeArrowheads="1"/>
          </p:cNvSpPr>
          <p:nvPr/>
        </p:nvSpPr>
        <p:spPr bwMode="auto">
          <a:xfrm>
            <a:off x="6477000" y="3962400"/>
            <a:ext cx="1600200" cy="304800"/>
          </a:xfrm>
          <a:prstGeom prst="wedgeRectCallout">
            <a:avLst>
              <a:gd name="adj1" fmla="val -36708"/>
              <a:gd name="adj2" fmla="val 159898"/>
            </a:avLst>
          </a:prstGeom>
          <a:noFill/>
          <a:ln w="38100">
            <a:solidFill>
              <a:srgbClr val="CC0000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zh-CN">
                <a:solidFill>
                  <a:srgbClr val="CC0000"/>
                </a:solidFill>
                <a:ea typeface="宋体" charset="0"/>
                <a:cs typeface="宋体" charset="0"/>
              </a:rPr>
              <a:t>Unexpected!</a:t>
            </a:r>
          </a:p>
        </p:txBody>
      </p:sp>
      <p:sp>
        <p:nvSpPr>
          <p:cNvPr id="8230" name="Text Box 81"/>
          <p:cNvSpPr txBox="1">
            <a:spLocks noChangeArrowheads="1"/>
          </p:cNvSpPr>
          <p:nvPr/>
        </p:nvSpPr>
        <p:spPr bwMode="auto">
          <a:xfrm>
            <a:off x="5257800" y="5181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C</a:t>
            </a:r>
          </a:p>
        </p:txBody>
      </p:sp>
      <p:sp>
        <p:nvSpPr>
          <p:cNvPr id="8231" name="Text Box 92"/>
          <p:cNvSpPr txBox="1">
            <a:spLocks noChangeArrowheads="1"/>
          </p:cNvSpPr>
          <p:nvPr/>
        </p:nvSpPr>
        <p:spPr bwMode="auto">
          <a:xfrm>
            <a:off x="4419600" y="5181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B</a:t>
            </a:r>
          </a:p>
        </p:txBody>
      </p:sp>
      <p:sp>
        <p:nvSpPr>
          <p:cNvPr id="8232" name="Text Box 93"/>
          <p:cNvSpPr txBox="1">
            <a:spLocks noChangeArrowheads="1"/>
          </p:cNvSpPr>
          <p:nvPr/>
        </p:nvSpPr>
        <p:spPr bwMode="auto">
          <a:xfrm>
            <a:off x="3505200" y="4495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A</a:t>
            </a:r>
          </a:p>
        </p:txBody>
      </p:sp>
      <p:sp>
        <p:nvSpPr>
          <p:cNvPr id="8233" name="Text Box 94"/>
          <p:cNvSpPr txBox="1">
            <a:spLocks noChangeArrowheads="1"/>
          </p:cNvSpPr>
          <p:nvPr/>
        </p:nvSpPr>
        <p:spPr bwMode="auto">
          <a:xfrm>
            <a:off x="5334000" y="3657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56204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0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0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0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60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0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0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60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0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0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60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608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608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608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608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707" grpId="0" build="p"/>
      <p:bldP spid="1608778" grpId="0" animBg="1"/>
      <p:bldP spid="1608779" grpId="0" animBg="1"/>
      <p:bldP spid="1608789" grpId="0"/>
      <p:bldP spid="1608790" grpId="0" animBg="1"/>
      <p:bldP spid="1608790" grpId="1" animBg="1"/>
      <p:bldP spid="1608791" grpId="0" animBg="1"/>
      <p:bldP spid="1608791" grpId="1" animBg="1"/>
      <p:bldP spid="1608792" grpId="0" animBg="1"/>
      <p:bldP spid="1608792" grpId="1" animBg="1"/>
      <p:bldP spid="1608793" grpId="0" animBg="1"/>
      <p:bldP spid="1608793" grpId="1" animBg="1"/>
      <p:bldP spid="1608794" grpId="0" animBg="1"/>
      <p:bldP spid="160879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Control leads to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62% of network downtime in multi-vendor networks comes from human-error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80% of IT budgets is spent on maintenance and operations 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5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7EB6-13D3-C347-AA4F-B67666871CF0}" type="slidenum">
              <a:rPr lang="en-US"/>
              <a:pPr/>
              <a:t>13</a:t>
            </a:fld>
            <a:endParaRPr lang="en-US"/>
          </a:p>
        </p:txBody>
      </p:sp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Architecture Question to Study</a:t>
            </a: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924800" cy="495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How should the functionality that </a:t>
            </a:r>
            <a:r>
              <a:rPr lang="en-US" b="1" i="1">
                <a:solidFill>
                  <a:srgbClr val="FF0000"/>
                </a:solidFill>
              </a:rPr>
              <a:t>controls</a:t>
            </a:r>
            <a:r>
              <a:rPr lang="en-US">
                <a:solidFill>
                  <a:srgbClr val="FF0000"/>
                </a:solidFill>
              </a:rPr>
              <a:t> a network be divided up?</a:t>
            </a:r>
          </a:p>
          <a:p>
            <a:pPr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Important:</a:t>
            </a:r>
            <a:r>
              <a:rPr lang="en-US"/>
              <a:t> everyone hates net outages</a:t>
            </a:r>
          </a:p>
          <a:p>
            <a:pPr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Practical:</a:t>
            </a:r>
            <a:r>
              <a:rPr lang="en-US"/>
              <a:t> solutions can be implemented without changing IP or end-hosts</a:t>
            </a:r>
          </a:p>
          <a:p>
            <a:pPr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Relevant: </a:t>
            </a:r>
            <a:r>
              <a:rPr lang="en-US"/>
              <a:t>trends toward separating decision-making from forwarding</a:t>
            </a:r>
          </a:p>
          <a:p>
            <a:pPr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Unsolved:</a:t>
            </a:r>
            <a:r>
              <a:rPr lang="en-US"/>
              <a:t> problem is not solved by running BGP/OSPF on faster servers</a:t>
            </a:r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036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E580-0D2A-DC47-B4AE-0BF4C4E4FA05}" type="slidenum">
              <a:rPr lang="en-US"/>
              <a:pPr/>
              <a:t>14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Our Proposal:</a:t>
            </a:r>
            <a:br>
              <a:rPr lang="en-US"/>
            </a:br>
            <a:r>
              <a:rPr lang="en-US"/>
              <a:t>Dissemination and Decision Planes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772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accent2"/>
                </a:solidFill>
              </a:rPr>
              <a:t>What functions require a </a:t>
            </a:r>
            <a:r>
              <a:rPr lang="en-US" sz="2800" b="1" i="1">
                <a:solidFill>
                  <a:schemeClr val="accent2"/>
                </a:solidFill>
              </a:rPr>
              <a:t>view of entire network</a:t>
            </a:r>
            <a:r>
              <a:rPr lang="en-US" sz="2800">
                <a:solidFill>
                  <a:schemeClr val="accent2"/>
                </a:solidFill>
              </a:rPr>
              <a:t> and network objectives?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800"/>
              <a:t>Path selection and traffic engineering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800"/>
              <a:t>Reachability control and VPNs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800"/>
              <a:t> </a:t>
            </a:r>
            <a:r>
              <a:rPr lang="en-US" sz="2800">
                <a:solidFill>
                  <a:srgbClr val="FF0000"/>
                </a:solidFill>
                <a:latin typeface="cmsy10" charset="0"/>
              </a:rPr>
              <a:t>!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 b="1" i="1">
                <a:solidFill>
                  <a:srgbClr val="FF0000"/>
                </a:solidFill>
              </a:rPr>
              <a:t>Decision plane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accent2"/>
                </a:solidFill>
              </a:rPr>
              <a:t>What functions must be on every router to </a:t>
            </a:r>
            <a:r>
              <a:rPr lang="en-US" sz="2800" b="1" i="1">
                <a:solidFill>
                  <a:schemeClr val="accent2"/>
                </a:solidFill>
              </a:rPr>
              <a:t>support creation of a network-wide view</a:t>
            </a:r>
            <a:r>
              <a:rPr lang="en-US" sz="2800">
                <a:solidFill>
                  <a:schemeClr val="accent2"/>
                </a:solidFill>
              </a:rPr>
              <a:t>?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800"/>
              <a:t>Topology discovery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800"/>
              <a:t>Report measurements, status, resources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800"/>
              <a:t>Install state (e.g., FIBs, ACLs) into data-plane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800"/>
              <a:t> </a:t>
            </a:r>
            <a:r>
              <a:rPr lang="en-US" sz="2800">
                <a:solidFill>
                  <a:srgbClr val="FF0000"/>
                </a:solidFill>
                <a:latin typeface="cmsy10" charset="0"/>
              </a:rPr>
              <a:t>!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 b="1" i="1">
                <a:solidFill>
                  <a:srgbClr val="FF0000"/>
                </a:solidFill>
              </a:rPr>
              <a:t>Dissemination plane</a:t>
            </a:r>
          </a:p>
          <a:p>
            <a:pPr>
              <a:lnSpc>
                <a:spcPct val="90000"/>
              </a:lnSpc>
            </a:pPr>
            <a:endParaRPr lang="en-US" sz="2800" b="1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35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Arial" charset="0"/>
                <a:ea typeface="宋体" charset="0"/>
                <a:cs typeface="宋体" charset="0"/>
              </a:rPr>
              <a:t>Direct Control: A New World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Express goals explicitly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Security policies, QoS, egress point selection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Do not bury goals in box-specific configuration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Make policy dependencies explicit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Design network to provide timely and accurate view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Topology, traffic, resource limitations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Give decision maker the inputs it needs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Decision maker computes and pushes desired network state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FIB entries, packet filters, queuing parameters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Simplify router functionality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Add new functions without modifying/creating protocols or upgrading routers</a:t>
            </a:r>
          </a:p>
        </p:txBody>
      </p:sp>
    </p:spTree>
    <p:extLst>
      <p:ext uri="{BB962C8B-B14F-4D97-AF65-F5344CB8AC3E}">
        <p14:creationId xmlns:p14="http://schemas.microsoft.com/office/powerpoint/2010/main" val="1404786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30" name="Text Box 22"/>
          <p:cNvSpPr txBox="1">
            <a:spLocks noChangeArrowheads="1"/>
          </p:cNvSpPr>
          <p:nvPr/>
        </p:nvSpPr>
        <p:spPr bwMode="auto">
          <a:xfrm>
            <a:off x="352425" y="16954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accent1"/>
                </a:solidFill>
                <a:latin typeface="Verdana" charset="0"/>
                <a:ea typeface="宋体" charset="0"/>
                <a:cs typeface="Arial" charset="0"/>
              </a:rPr>
              <a:t>D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  <a:cs typeface="宋体" charset="0"/>
              </a:rPr>
              <a:t>How can we get there?</a:t>
            </a:r>
            <a:br>
              <a:rPr lang="en-US" altLang="zh-CN">
                <a:latin typeface="Arial" charset="0"/>
                <a:ea typeface="宋体" charset="0"/>
                <a:cs typeface="宋体" charset="0"/>
              </a:rPr>
            </a:br>
            <a:endParaRPr lang="en-US" altLang="zh-CN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 flipV="1">
            <a:off x="342900" y="6424613"/>
            <a:ext cx="8458200" cy="2047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endParaRPr lang="zh-CN" altLang="en-US" sz="10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5686425" y="1876425"/>
            <a:ext cx="2771775" cy="86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>
            <a:spAutoFit/>
          </a:bodyPr>
          <a:lstStyle>
            <a:lvl1pPr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1600" b="1">
                <a:solidFill>
                  <a:schemeClr val="accent2"/>
                </a:solidFill>
                <a:ea typeface="宋体" charset="0"/>
                <a:cs typeface="Arial" charset="0"/>
              </a:rPr>
              <a:t>  </a:t>
            </a:r>
            <a:r>
              <a:rPr lang="en-US" altLang="zh-CN" sz="1600">
                <a:solidFill>
                  <a:schemeClr val="accent2"/>
                </a:solidFill>
                <a:latin typeface="Verdana" charset="0"/>
                <a:ea typeface="宋体" charset="0"/>
                <a:cs typeface="Arial" charset="0"/>
              </a:rPr>
              <a:t>Routing Table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>
                <a:solidFill>
                  <a:schemeClr val="accent2"/>
                </a:solidFill>
                <a:latin typeface="Verdana" charset="0"/>
                <a:ea typeface="宋体" charset="0"/>
                <a:cs typeface="Arial" charset="0"/>
              </a:rPr>
              <a:t>  Access Control Table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>
                <a:solidFill>
                  <a:schemeClr val="accent2"/>
                </a:solidFill>
                <a:latin typeface="Verdana" charset="0"/>
                <a:ea typeface="宋体" charset="0"/>
                <a:cs typeface="Arial" charset="0"/>
              </a:rPr>
              <a:t>  NAT Table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>
                <a:solidFill>
                  <a:schemeClr val="accent2"/>
                </a:solidFill>
                <a:latin typeface="Verdana" charset="0"/>
                <a:ea typeface="宋体" charset="0"/>
                <a:cs typeface="Arial" charset="0"/>
              </a:rPr>
              <a:t>  Tunnel Table</a:t>
            </a:r>
          </a:p>
        </p:txBody>
      </p:sp>
      <p:sp>
        <p:nvSpPr>
          <p:cNvPr id="10246" name="AutoShape 5"/>
          <p:cNvSpPr>
            <a:spLocks noChangeArrowheads="1"/>
          </p:cNvSpPr>
          <p:nvPr/>
        </p:nvSpPr>
        <p:spPr bwMode="auto">
          <a:xfrm>
            <a:off x="5602288" y="1779588"/>
            <a:ext cx="2627312" cy="925512"/>
          </a:xfrm>
          <a:prstGeom prst="bracketPair">
            <a:avLst>
              <a:gd name="adj" fmla="val 16667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058" tIns="41029" rIns="82058" bIns="41029" anchor="ctr"/>
          <a:lstStyle/>
          <a:p>
            <a:pPr algn="ctr" defTabSz="820738" eaLnBrk="1" hangingPunct="1"/>
            <a:endParaRPr lang="zh-CN" altLang="en-US" sz="1200">
              <a:solidFill>
                <a:schemeClr val="bg2"/>
              </a:solidFill>
              <a:ea typeface="宋体" charset="0"/>
              <a:cs typeface="宋体" charset="0"/>
            </a:endParaRPr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1531938" y="5330825"/>
            <a:ext cx="2908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 flipV="1">
            <a:off x="1214438" y="4197350"/>
            <a:ext cx="1625600" cy="938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>
            <a:off x="2806700" y="4133850"/>
            <a:ext cx="1773238" cy="903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50" name="Picture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3705225"/>
            <a:ext cx="81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1" name="Line 10"/>
          <p:cNvSpPr>
            <a:spLocks noChangeShapeType="1"/>
          </p:cNvSpPr>
          <p:nvPr/>
        </p:nvSpPr>
        <p:spPr bwMode="auto">
          <a:xfrm flipH="1">
            <a:off x="1049338" y="2362200"/>
            <a:ext cx="1465262" cy="28114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>
            <a:off x="2943225" y="2335213"/>
            <a:ext cx="1588" cy="1416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>
            <a:off x="3271838" y="2335213"/>
            <a:ext cx="1504950" cy="28305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54" name="Picture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41913"/>
            <a:ext cx="8191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0222" name="Rectangle 14"/>
          <p:cNvSpPr>
            <a:spLocks noChangeArrowheads="1"/>
          </p:cNvSpPr>
          <p:nvPr/>
        </p:nvSpPr>
        <p:spPr bwMode="auto">
          <a:xfrm>
            <a:off x="381000" y="1484313"/>
            <a:ext cx="4724400" cy="873125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 eaLnBrk="1" hangingPunct="1"/>
            <a:r>
              <a:rPr lang="en-US" altLang="zh-CN" sz="2400">
                <a:latin typeface="Verdana" charset="0"/>
                <a:ea typeface="宋体" charset="0"/>
                <a:cs typeface="Arial" charset="0"/>
              </a:rPr>
              <a:t>Decision Computation Service</a:t>
            </a:r>
          </a:p>
        </p:txBody>
      </p:sp>
      <p:pic>
        <p:nvPicPr>
          <p:cNvPr id="10256" name="Picture 15" descr="nf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4992688"/>
            <a:ext cx="9937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7" name="Text Box 16"/>
          <p:cNvSpPr txBox="1">
            <a:spLocks noChangeArrowheads="1"/>
          </p:cNvSpPr>
          <p:nvPr/>
        </p:nvSpPr>
        <p:spPr bwMode="auto">
          <a:xfrm>
            <a:off x="5221288" y="1365250"/>
            <a:ext cx="354171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>
            <a:spAutoFit/>
          </a:bodyPr>
          <a:lstStyle>
            <a:lvl1pPr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Verdana" charset="0"/>
                <a:ea typeface="宋体" charset="0"/>
                <a:cs typeface="宋体" charset="0"/>
              </a:rPr>
              <a:t>Generating table entries</a:t>
            </a:r>
          </a:p>
        </p:txBody>
      </p:sp>
      <p:sp>
        <p:nvSpPr>
          <p:cNvPr id="1630225" name="Rectangle 17"/>
          <p:cNvSpPr>
            <a:spLocks noChangeArrowheads="1"/>
          </p:cNvSpPr>
          <p:nvPr/>
        </p:nvSpPr>
        <p:spPr bwMode="auto">
          <a:xfrm>
            <a:off x="3798888" y="4940300"/>
            <a:ext cx="1811337" cy="927100"/>
          </a:xfrm>
          <a:prstGeom prst="rect">
            <a:avLst/>
          </a:prstGeom>
          <a:solidFill>
            <a:srgbClr val="CC3300">
              <a:alpha val="30196"/>
            </a:srgbClr>
          </a:solidFill>
          <a:ln w="9525">
            <a:solidFill>
              <a:srgbClr val="990000"/>
            </a:solidFill>
            <a:prstDash val="dash"/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 eaLnBrk="1" hangingPunct="1"/>
            <a:endParaRPr lang="en-US" altLang="zh-CN" sz="1200">
              <a:solidFill>
                <a:srgbClr val="CC0000"/>
              </a:solidFill>
              <a:latin typeface="Verdana" charset="0"/>
              <a:ea typeface="宋体" charset="0"/>
              <a:cs typeface="Arial" charset="0"/>
            </a:endParaRPr>
          </a:p>
          <a:p>
            <a:pPr algn="ctr" defTabSz="820738" eaLnBrk="1" hangingPunct="1"/>
            <a:endParaRPr lang="en-US" altLang="zh-CN" sz="1200">
              <a:solidFill>
                <a:srgbClr val="990000"/>
              </a:solidFill>
              <a:latin typeface="Verdana" charset="0"/>
              <a:ea typeface="宋体" charset="0"/>
              <a:cs typeface="Arial" charset="0"/>
            </a:endParaRPr>
          </a:p>
          <a:p>
            <a:pPr algn="ctr" defTabSz="820738" eaLnBrk="1" hangingPunct="1"/>
            <a:endParaRPr lang="en-US" altLang="zh-CN" sz="1600">
              <a:solidFill>
                <a:srgbClr val="990000"/>
              </a:solidFill>
              <a:latin typeface="Verdana" charset="0"/>
              <a:ea typeface="宋体" charset="0"/>
              <a:cs typeface="Arial" charset="0"/>
            </a:endParaRPr>
          </a:p>
          <a:p>
            <a:pPr algn="ctr" defTabSz="820738" eaLnBrk="1" hangingPunct="1"/>
            <a:r>
              <a:rPr lang="en-US" altLang="zh-CN" sz="2100">
                <a:solidFill>
                  <a:srgbClr val="990000"/>
                </a:solidFill>
                <a:latin typeface="Verdana" charset="0"/>
                <a:ea typeface="宋体" charset="0"/>
                <a:cs typeface="Arial" charset="0"/>
              </a:rPr>
              <a:t>Data Plane</a:t>
            </a:r>
          </a:p>
        </p:txBody>
      </p:sp>
      <p:sp>
        <p:nvSpPr>
          <p:cNvPr id="10259" name="Text Box 18"/>
          <p:cNvSpPr txBox="1">
            <a:spLocks noChangeArrowheads="1"/>
          </p:cNvSpPr>
          <p:nvPr/>
        </p:nvSpPr>
        <p:spPr bwMode="auto">
          <a:xfrm>
            <a:off x="5943600" y="4876800"/>
            <a:ext cx="167640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>
            <a:spAutoFit/>
          </a:bodyPr>
          <a:lstStyle>
            <a:lvl1pPr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990000"/>
                </a:solidFill>
                <a:latin typeface="Verdana" charset="0"/>
                <a:ea typeface="宋体" charset="0"/>
                <a:cs typeface="宋体" charset="0"/>
              </a:rPr>
              <a:t>Modeled as a set of tables</a:t>
            </a:r>
          </a:p>
        </p:txBody>
      </p:sp>
      <p:sp>
        <p:nvSpPr>
          <p:cNvPr id="10260" name="Text Box 19"/>
          <p:cNvSpPr txBox="1">
            <a:spLocks noChangeArrowheads="1"/>
          </p:cNvSpPr>
          <p:nvPr/>
        </p:nvSpPr>
        <p:spPr bwMode="auto">
          <a:xfrm>
            <a:off x="5181600" y="3124200"/>
            <a:ext cx="31940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>
            <a:spAutoFit/>
          </a:bodyPr>
          <a:lstStyle>
            <a:lvl1pPr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6600"/>
                </a:solidFill>
                <a:latin typeface="Verdana" charset="0"/>
                <a:ea typeface="宋体" charset="0"/>
                <a:cs typeface="宋体" charset="0"/>
              </a:rPr>
              <a:t>Install table entries</a:t>
            </a:r>
          </a:p>
        </p:txBody>
      </p:sp>
      <p:sp>
        <p:nvSpPr>
          <p:cNvPr id="1630228" name="Rectangle 20"/>
          <p:cNvSpPr>
            <a:spLocks noChangeArrowheads="1"/>
          </p:cNvSpPr>
          <p:nvPr/>
        </p:nvSpPr>
        <p:spPr bwMode="auto">
          <a:xfrm>
            <a:off x="1279525" y="4230688"/>
            <a:ext cx="3233738" cy="671512"/>
          </a:xfrm>
          <a:prstGeom prst="rect">
            <a:avLst/>
          </a:prstGeom>
          <a:solidFill>
            <a:srgbClr val="FFFF00">
              <a:alpha val="32941"/>
            </a:srgbClr>
          </a:solidFill>
          <a:ln w="9525">
            <a:solidFill>
              <a:srgbClr val="FF9900"/>
            </a:solidFill>
            <a:prstDash val="dash"/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 eaLnBrk="1" hangingPunct="1"/>
            <a:r>
              <a:rPr lang="en-US" altLang="zh-CN" sz="2400">
                <a:solidFill>
                  <a:srgbClr val="FF6600"/>
                </a:solidFill>
                <a:latin typeface="Verdana" charset="0"/>
                <a:ea typeface="宋体" charset="0"/>
                <a:cs typeface="Arial" charset="0"/>
              </a:rPr>
              <a:t>Discovery</a:t>
            </a:r>
          </a:p>
        </p:txBody>
      </p:sp>
      <p:sp>
        <p:nvSpPr>
          <p:cNvPr id="1630229" name="Rectangle 21"/>
          <p:cNvSpPr>
            <a:spLocks noChangeArrowheads="1"/>
          </p:cNvSpPr>
          <p:nvPr/>
        </p:nvSpPr>
        <p:spPr bwMode="auto">
          <a:xfrm>
            <a:off x="768350" y="2552700"/>
            <a:ext cx="4289425" cy="965200"/>
          </a:xfrm>
          <a:prstGeom prst="rect">
            <a:avLst/>
          </a:prstGeom>
          <a:solidFill>
            <a:srgbClr val="339966">
              <a:alpha val="30196"/>
            </a:srgbClr>
          </a:solidFill>
          <a:ln w="9525">
            <a:solidFill>
              <a:srgbClr val="008000"/>
            </a:solidFill>
            <a:prstDash val="dash"/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 eaLnBrk="1" hangingPunct="1"/>
            <a:r>
              <a:rPr lang="en-US" altLang="zh-CN" sz="2400">
                <a:solidFill>
                  <a:srgbClr val="006600"/>
                </a:solidFill>
                <a:latin typeface="Verdana" charset="0"/>
                <a:ea typeface="宋体" charset="0"/>
                <a:cs typeface="Arial" charset="0"/>
              </a:rPr>
              <a:t>Dissemination Service</a:t>
            </a:r>
          </a:p>
        </p:txBody>
      </p:sp>
      <p:sp>
        <p:nvSpPr>
          <p:cNvPr id="1630231" name="Text Box 23"/>
          <p:cNvSpPr txBox="1">
            <a:spLocks noChangeArrowheads="1"/>
          </p:cNvSpPr>
          <p:nvPr/>
        </p:nvSpPr>
        <p:spPr bwMode="auto">
          <a:xfrm>
            <a:off x="1123950" y="2809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6600"/>
                </a:solidFill>
                <a:latin typeface="Verdana" charset="0"/>
                <a:ea typeface="宋体" charset="0"/>
                <a:cs typeface="Arial" charset="0"/>
              </a:rPr>
              <a:t>D</a:t>
            </a:r>
          </a:p>
        </p:txBody>
      </p:sp>
      <p:sp>
        <p:nvSpPr>
          <p:cNvPr id="1630232" name="Text Box 24"/>
          <p:cNvSpPr txBox="1">
            <a:spLocks noChangeArrowheads="1"/>
          </p:cNvSpPr>
          <p:nvPr/>
        </p:nvSpPr>
        <p:spPr bwMode="auto">
          <a:xfrm>
            <a:off x="2047875" y="4333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6600"/>
                </a:solidFill>
                <a:latin typeface="Verdana" charset="0"/>
                <a:ea typeface="宋体" charset="0"/>
                <a:cs typeface="Arial" charset="0"/>
              </a:rPr>
              <a:t>D</a:t>
            </a:r>
          </a:p>
        </p:txBody>
      </p:sp>
      <p:sp>
        <p:nvSpPr>
          <p:cNvPr id="1630233" name="Text Box 25"/>
          <p:cNvSpPr txBox="1">
            <a:spLocks noChangeArrowheads="1"/>
          </p:cNvSpPr>
          <p:nvPr/>
        </p:nvSpPr>
        <p:spPr bwMode="auto">
          <a:xfrm>
            <a:off x="3886200" y="5502275"/>
            <a:ext cx="457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100">
                <a:solidFill>
                  <a:srgbClr val="990000"/>
                </a:solidFill>
                <a:latin typeface="Verdana" charset="0"/>
                <a:ea typeface="宋体" charset="0"/>
                <a:cs typeface="Arial" charset="0"/>
              </a:rPr>
              <a:t>D</a:t>
            </a:r>
          </a:p>
        </p:txBody>
      </p:sp>
      <p:sp>
        <p:nvSpPr>
          <p:cNvPr id="1630234" name="Text Box 26"/>
          <p:cNvSpPr txBox="1">
            <a:spLocks noChangeArrowheads="1"/>
          </p:cNvSpPr>
          <p:nvPr/>
        </p:nvSpPr>
        <p:spPr bwMode="auto">
          <a:xfrm>
            <a:off x="6324600" y="533400"/>
            <a:ext cx="762000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>
                <a:latin typeface="Verdana" charset="0"/>
                <a:ea typeface="宋体" charset="0"/>
                <a:cs typeface="Arial" charset="0"/>
              </a:rPr>
              <a:t>4D</a:t>
            </a:r>
          </a:p>
        </p:txBody>
      </p:sp>
    </p:spTree>
    <p:extLst>
      <p:ext uri="{BB962C8B-B14F-4D97-AF65-F5344CB8AC3E}">
        <p14:creationId xmlns:p14="http://schemas.microsoft.com/office/powerpoint/2010/main" val="51878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302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302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6302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6302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6302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630222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630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630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6302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6302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0.66667 -0.16667 " pathEditMode="relative" ptsTypes="AA">
                                      <p:cBhvr>
                                        <p:cTn id="29" dur="2000" fill="hold"/>
                                        <p:tgtEl>
                                          <p:spTgt spid="1630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8.88889E-6 L 0.575 -0.33334 " pathEditMode="relative" ptsTypes="AA">
                                      <p:cBhvr>
                                        <p:cTn id="31" dur="2000" fill="hold"/>
                                        <p:tgtEl>
                                          <p:spTgt spid="1630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46667 -0.54445 " pathEditMode="relative" ptsTypes="AA">
                                      <p:cBhvr>
                                        <p:cTn id="33" dur="2000" fill="hold"/>
                                        <p:tgtEl>
                                          <p:spTgt spid="1630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92 L 0.275 -0.71019 " pathEditMode="relative" ptsTypes="AA">
                                      <p:cBhvr>
                                        <p:cTn id="35" dur="2000" fill="hold"/>
                                        <p:tgtEl>
                                          <p:spTgt spid="1630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0230" grpId="0"/>
      <p:bldP spid="1630222" grpId="0" build="allAtOnce" animBg="1"/>
      <p:bldP spid="1630225" grpId="0" animBg="1"/>
      <p:bldP spid="1630228" grpId="0" animBg="1"/>
      <p:bldP spid="1630229" grpId="0" animBg="1"/>
      <p:bldP spid="1630231" grpId="0"/>
      <p:bldP spid="1630232" grpId="0"/>
      <p:bldP spid="1630233" grpId="0"/>
      <p:bldP spid="16302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859C-EFBD-424E-8063-BD67CC45B702}" type="slidenum">
              <a:rPr lang="en-US"/>
              <a:pPr/>
              <a:t>17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Discuss Implementations Possibilities</a:t>
            </a:r>
            <a:endParaRPr lang="en-US" dirty="0"/>
          </a:p>
        </p:txBody>
      </p:sp>
      <p:sp>
        <p:nvSpPr>
          <p:cNvPr id="43056" name="Rectangle 4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</a:rPr>
              <a:t>Decision Plane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dirty="0"/>
              <a:t>Centralized, or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dirty="0"/>
              <a:t>Distributed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</a:rPr>
              <a:t>Dissemination Plane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dirty="0"/>
              <a:t>In-band, or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dirty="0"/>
              <a:t>Out-of-</a:t>
            </a:r>
            <a:r>
              <a:rPr lang="en-US" sz="2400" dirty="0" smtClean="0"/>
              <a:t>band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accent2"/>
                </a:solidFill>
              </a:rPr>
              <a:t>Data Plane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dirty="0" smtClean="0"/>
              <a:t>Flow table entries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dirty="0" smtClean="0"/>
              <a:t>Piece of code run at every router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dirty="0" smtClean="0"/>
              <a:t>Piece of code in each packet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36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2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0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ISP Networks</a:t>
            </a:r>
          </a:p>
          <a:p>
            <a:pPr lvl="1"/>
            <a:r>
              <a:rPr lang="en-US" dirty="0" smtClean="0"/>
              <a:t>Entity only owns the switches</a:t>
            </a:r>
          </a:p>
          <a:p>
            <a:pPr lvl="1"/>
            <a:r>
              <a:rPr lang="en-US" dirty="0" smtClean="0"/>
              <a:t>Throughput: 100GB-10TB</a:t>
            </a:r>
            <a:endParaRPr lang="en-US" dirty="0" smtClean="0"/>
          </a:p>
          <a:p>
            <a:pPr lvl="1"/>
            <a:r>
              <a:rPr lang="en-US" dirty="0" smtClean="0"/>
              <a:t>Heterogeneous devices: laptop/desktop</a:t>
            </a:r>
          </a:p>
          <a:p>
            <a:pPr lvl="1"/>
            <a:r>
              <a:rPr lang="en-US" dirty="0" smtClean="0"/>
              <a:t>Medium latency: 20-80 milliseconds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Enterprise Networks</a:t>
            </a:r>
          </a:p>
          <a:p>
            <a:pPr lvl="1"/>
            <a:r>
              <a:rPr lang="en-US" dirty="0" smtClean="0"/>
              <a:t>One entity owns many of the servers +  switches</a:t>
            </a:r>
          </a:p>
          <a:p>
            <a:pPr lvl="1"/>
            <a:r>
              <a:rPr lang="en-US" dirty="0" smtClean="0"/>
              <a:t>Throughput: 10G-40GB</a:t>
            </a:r>
          </a:p>
          <a:p>
            <a:pPr lvl="1"/>
            <a:r>
              <a:rPr lang="en-US" dirty="0" smtClean="0"/>
              <a:t>Heterogeneous devices: laptop/desktop</a:t>
            </a:r>
          </a:p>
          <a:p>
            <a:pPr lvl="1"/>
            <a:r>
              <a:rPr lang="en-US" dirty="0" smtClean="0"/>
              <a:t>Medium latency: 5-10 </a:t>
            </a:r>
            <a:r>
              <a:rPr lang="en-US" dirty="0" smtClean="0"/>
              <a:t>milliseconds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 smtClean="0"/>
              <a:t>Clouds/Data Centers</a:t>
            </a:r>
          </a:p>
          <a:p>
            <a:pPr lvl="1"/>
            <a:r>
              <a:rPr lang="en-US" dirty="0" smtClean="0"/>
              <a:t>One entity owns servers + switches</a:t>
            </a:r>
          </a:p>
          <a:p>
            <a:pPr lvl="1"/>
            <a:r>
              <a:rPr lang="en-US" dirty="0" smtClean="0"/>
              <a:t>Extra low latency between 2 devices (20 </a:t>
            </a:r>
            <a:r>
              <a:rPr lang="en-US" dirty="0" smtClean="0"/>
              <a:t>microseconds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Homogenous devices</a:t>
            </a:r>
          </a:p>
        </p:txBody>
      </p:sp>
    </p:spTree>
    <p:extLst>
      <p:ext uri="{BB962C8B-B14F-4D97-AF65-F5344CB8AC3E}">
        <p14:creationId xmlns:p14="http://schemas.microsoft.com/office/powerpoint/2010/main" val="549954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8415" y="1600200"/>
            <a:ext cx="3690327" cy="4525963"/>
          </a:xfrm>
        </p:spPr>
        <p:txBody>
          <a:bodyPr/>
          <a:lstStyle/>
          <a:p>
            <a:r>
              <a:rPr lang="en-US" dirty="0" smtClean="0"/>
              <a:t>Edge Device</a:t>
            </a:r>
            <a:endParaRPr lang="en-US" sz="2400" dirty="0" smtClean="0"/>
          </a:p>
          <a:p>
            <a:pPr lvl="1"/>
            <a:r>
              <a:rPr lang="en-US" sz="2000" dirty="0" smtClean="0"/>
              <a:t>Connects hosts</a:t>
            </a:r>
          </a:p>
          <a:p>
            <a:pPr lvl="1"/>
            <a:r>
              <a:rPr lang="en-US" sz="2000" dirty="0" smtClean="0"/>
              <a:t>Sees little traffic (GB)</a:t>
            </a:r>
          </a:p>
          <a:p>
            <a:pPr lvl="1"/>
            <a:r>
              <a:rPr lang="en-US" sz="2000" dirty="0" smtClean="0"/>
              <a:t>Sees a small number of flows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Implications:</a:t>
            </a:r>
          </a:p>
          <a:p>
            <a:pPr lvl="1"/>
            <a:r>
              <a:rPr lang="en-US" sz="1600" dirty="0" smtClean="0"/>
              <a:t>Can do per flow processing.</a:t>
            </a:r>
          </a:p>
          <a:p>
            <a:pPr lvl="1"/>
            <a:r>
              <a:rPr lang="en-US" sz="1600" dirty="0" smtClean="0"/>
              <a:t>Can store per for state</a:t>
            </a:r>
          </a:p>
          <a:p>
            <a:pPr lvl="2"/>
            <a:endParaRPr lang="en-US" sz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61678"/>
            <a:ext cx="36903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Core</a:t>
            </a:r>
          </a:p>
          <a:p>
            <a:pPr lvl="1"/>
            <a:r>
              <a:rPr lang="en-US" sz="2000" dirty="0" smtClean="0"/>
              <a:t>Connects other switches</a:t>
            </a:r>
          </a:p>
          <a:p>
            <a:pPr lvl="1"/>
            <a:r>
              <a:rPr lang="en-US" sz="2000" dirty="0" smtClean="0"/>
              <a:t>Lots of traffic (TB)</a:t>
            </a:r>
          </a:p>
          <a:p>
            <a:pPr lvl="1"/>
            <a:r>
              <a:rPr lang="en-US" sz="2000" dirty="0" smtClean="0"/>
              <a:t>VERY Expensive</a:t>
            </a:r>
          </a:p>
          <a:p>
            <a:pPr lvl="1"/>
            <a:r>
              <a:rPr lang="en-US" sz="2000" dirty="0" smtClean="0"/>
              <a:t>See a lot of flows</a:t>
            </a:r>
            <a:endParaRPr lang="en-US" sz="1600" dirty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Implications</a:t>
            </a:r>
          </a:p>
          <a:p>
            <a:pPr lvl="1"/>
            <a:r>
              <a:rPr lang="en-US" sz="1600" dirty="0" smtClean="0"/>
              <a:t>Can’t do per flow processing!</a:t>
            </a:r>
          </a:p>
          <a:p>
            <a:pPr lvl="1"/>
            <a:r>
              <a:rPr lang="en-US" sz="1600" dirty="0" smtClean="0"/>
              <a:t>Can’t store per flow state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9882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8415" y="1600200"/>
            <a:ext cx="3690327" cy="4525963"/>
          </a:xfrm>
        </p:spPr>
        <p:txBody>
          <a:bodyPr/>
          <a:lstStyle/>
          <a:p>
            <a:r>
              <a:rPr lang="en-US" dirty="0" smtClean="0"/>
              <a:t>Fast path/data </a:t>
            </a:r>
            <a:r>
              <a:rPr lang="en-US" sz="2400" dirty="0" smtClean="0"/>
              <a:t>path</a:t>
            </a:r>
          </a:p>
          <a:p>
            <a:pPr lvl="1"/>
            <a:r>
              <a:rPr lang="en-US" sz="2000" dirty="0" smtClean="0"/>
              <a:t>Specialized H/W</a:t>
            </a:r>
          </a:p>
          <a:p>
            <a:pPr lvl="2"/>
            <a:r>
              <a:rPr lang="en-US" sz="1600" dirty="0" smtClean="0"/>
              <a:t>Very Expensive</a:t>
            </a:r>
          </a:p>
          <a:p>
            <a:pPr lvl="2"/>
            <a:r>
              <a:rPr lang="en-US" sz="1600" dirty="0" smtClean="0"/>
              <a:t>Takes 3-5 years to change</a:t>
            </a:r>
          </a:p>
          <a:p>
            <a:pPr lvl="1"/>
            <a:r>
              <a:rPr lang="en-US" sz="2000" dirty="0" smtClean="0"/>
              <a:t>Performs processing on every packet</a:t>
            </a:r>
          </a:p>
          <a:p>
            <a:pPr lvl="2"/>
            <a:r>
              <a:rPr lang="en-US" sz="1600" dirty="0" smtClean="0"/>
              <a:t>Very very fast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61678"/>
            <a:ext cx="36903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Slow Path/control plane</a:t>
            </a:r>
          </a:p>
          <a:p>
            <a:pPr lvl="1"/>
            <a:r>
              <a:rPr lang="en-US" sz="2000" dirty="0" smtClean="0"/>
              <a:t>Has general purpose CPU</a:t>
            </a:r>
          </a:p>
          <a:p>
            <a:pPr lvl="1"/>
            <a:r>
              <a:rPr lang="en-US" sz="2000" dirty="0" smtClean="0"/>
              <a:t>Runs routing algorithms</a:t>
            </a:r>
          </a:p>
          <a:p>
            <a:pPr lvl="1"/>
            <a:r>
              <a:rPr lang="en-US" sz="2000" dirty="0" smtClean="0"/>
              <a:t>Only works on a few packets</a:t>
            </a:r>
          </a:p>
          <a:p>
            <a:pPr lvl="2"/>
            <a:r>
              <a:rPr lang="en-US" sz="1600" dirty="0" smtClean="0"/>
              <a:t>Very very slow</a:t>
            </a:r>
          </a:p>
          <a:p>
            <a:pPr lvl="2"/>
            <a:r>
              <a:rPr lang="en-US" sz="1600" dirty="0" smtClean="0"/>
              <a:t>Very very slow</a:t>
            </a:r>
          </a:p>
          <a:p>
            <a:pPr lvl="1"/>
            <a:r>
              <a:rPr lang="en-US" sz="2000" dirty="0" smtClean="0"/>
              <a:t>Can’t process all packets</a:t>
            </a:r>
          </a:p>
          <a:p>
            <a:pPr lvl="2"/>
            <a:endParaRPr lang="en-US" sz="16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2315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97D8-3CA5-7046-A79D-D2763910091E}" type="slidenum">
              <a:rPr lang="en-US"/>
              <a:pPr/>
              <a:t>5</a:t>
            </a:fld>
            <a:endParaRPr lang="en-US"/>
          </a:p>
        </p:txBody>
      </p:sp>
      <p:sp>
        <p:nvSpPr>
          <p:cNvPr id="1024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Inside a Single Network</a:t>
            </a:r>
          </a:p>
        </p:txBody>
      </p:sp>
      <p:sp>
        <p:nvSpPr>
          <p:cNvPr id="1024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495800" y="4953000"/>
            <a:ext cx="4648200" cy="2438400"/>
          </a:xfrm>
        </p:spPr>
        <p:txBody>
          <a:bodyPr/>
          <a:lstStyle/>
          <a:p>
            <a:r>
              <a:rPr lang="en-US" sz="2400">
                <a:solidFill>
                  <a:srgbClr val="009900"/>
                </a:solidFill>
              </a:rPr>
              <a:t>Data Plane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400"/>
              <a:t>Distributed routers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400"/>
              <a:t>Forwarding, filtering, queueing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400"/>
              <a:t>Based on FIB or labels</a:t>
            </a:r>
          </a:p>
        </p:txBody>
      </p:sp>
      <p:grpSp>
        <p:nvGrpSpPr>
          <p:cNvPr id="102404" name="Group 1028"/>
          <p:cNvGrpSpPr>
            <a:grpSpLocks/>
          </p:cNvGrpSpPr>
          <p:nvPr/>
        </p:nvGrpSpPr>
        <p:grpSpPr bwMode="auto">
          <a:xfrm>
            <a:off x="769938" y="5199063"/>
            <a:ext cx="2659062" cy="1354137"/>
            <a:chOff x="485" y="3275"/>
            <a:chExt cx="1675" cy="853"/>
          </a:xfrm>
        </p:grpSpPr>
        <p:sp>
          <p:nvSpPr>
            <p:cNvPr id="102405" name="Line 1029"/>
            <p:cNvSpPr>
              <a:spLocks noChangeShapeType="1"/>
            </p:cNvSpPr>
            <p:nvPr/>
          </p:nvSpPr>
          <p:spPr bwMode="auto">
            <a:xfrm flipV="1">
              <a:off x="773" y="3408"/>
              <a:ext cx="475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06" name="Line 1030"/>
            <p:cNvSpPr>
              <a:spLocks noChangeShapeType="1"/>
            </p:cNvSpPr>
            <p:nvPr/>
          </p:nvSpPr>
          <p:spPr bwMode="auto">
            <a:xfrm>
              <a:off x="869" y="3984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07" name="Line 1031"/>
            <p:cNvSpPr>
              <a:spLocks noChangeShapeType="1"/>
            </p:cNvSpPr>
            <p:nvPr/>
          </p:nvSpPr>
          <p:spPr bwMode="auto">
            <a:xfrm>
              <a:off x="1493" y="3456"/>
              <a:ext cx="432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02408" name="Picture 103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" y="3888"/>
              <a:ext cx="379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02409" name="Picture 103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1" y="3888"/>
              <a:ext cx="379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02410" name="Picture 103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" y="3275"/>
              <a:ext cx="36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02462" name="Group 1086"/>
          <p:cNvGrpSpPr>
            <a:grpSpLocks/>
          </p:cNvGrpSpPr>
          <p:nvPr/>
        </p:nvGrpSpPr>
        <p:grpSpPr bwMode="auto">
          <a:xfrm>
            <a:off x="0" y="609600"/>
            <a:ext cx="8915400" cy="2057400"/>
            <a:chOff x="0" y="384"/>
            <a:chExt cx="5616" cy="1296"/>
          </a:xfrm>
        </p:grpSpPr>
        <p:sp>
          <p:nvSpPr>
            <p:cNvPr id="102447" name="Rectangle 1071"/>
            <p:cNvSpPr>
              <a:spLocks noChangeArrowheads="1"/>
            </p:cNvSpPr>
            <p:nvPr/>
          </p:nvSpPr>
          <p:spPr bwMode="auto">
            <a:xfrm>
              <a:off x="2832" y="384"/>
              <a:ext cx="2784" cy="1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>
                  <a:solidFill>
                    <a:srgbClr val="009900"/>
                  </a:solidFill>
                </a:rPr>
                <a:t>Management Plane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r>
                <a:rPr lang="en-US"/>
                <a:t>Figure out what is happening in network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r>
                <a:rPr lang="en-US"/>
                <a:t>Decide how to change it</a:t>
              </a:r>
            </a:p>
          </p:txBody>
        </p:sp>
        <p:sp>
          <p:nvSpPr>
            <p:cNvPr id="102448" name="Line 1072"/>
            <p:cNvSpPr>
              <a:spLocks noChangeShapeType="1"/>
            </p:cNvSpPr>
            <p:nvPr/>
          </p:nvSpPr>
          <p:spPr bwMode="auto">
            <a:xfrm>
              <a:off x="192" y="1392"/>
              <a:ext cx="504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9" name="Text Box 1073"/>
            <p:cNvSpPr txBox="1">
              <a:spLocks noChangeArrowheads="1"/>
            </p:cNvSpPr>
            <p:nvPr/>
          </p:nvSpPr>
          <p:spPr bwMode="auto">
            <a:xfrm>
              <a:off x="48" y="384"/>
              <a:ext cx="100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Shell scripts</a:t>
              </a:r>
            </a:p>
          </p:txBody>
        </p:sp>
        <p:sp>
          <p:nvSpPr>
            <p:cNvPr id="102450" name="Text Box 1074"/>
            <p:cNvSpPr txBox="1">
              <a:spLocks noChangeArrowheads="1"/>
            </p:cNvSpPr>
            <p:nvPr/>
          </p:nvSpPr>
          <p:spPr bwMode="auto">
            <a:xfrm>
              <a:off x="1248" y="432"/>
              <a:ext cx="1104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Traffic Eng</a:t>
              </a:r>
            </a:p>
          </p:txBody>
        </p:sp>
        <p:sp>
          <p:nvSpPr>
            <p:cNvPr id="102451" name="Text Box 1075"/>
            <p:cNvSpPr txBox="1">
              <a:spLocks noChangeArrowheads="1"/>
            </p:cNvSpPr>
            <p:nvPr/>
          </p:nvSpPr>
          <p:spPr bwMode="auto">
            <a:xfrm>
              <a:off x="1824" y="800"/>
              <a:ext cx="91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Databases</a:t>
              </a:r>
            </a:p>
          </p:txBody>
        </p:sp>
        <p:sp>
          <p:nvSpPr>
            <p:cNvPr id="102452" name="Text Box 1076"/>
            <p:cNvSpPr txBox="1">
              <a:spLocks noChangeArrowheads="1"/>
            </p:cNvSpPr>
            <p:nvPr/>
          </p:nvSpPr>
          <p:spPr bwMode="auto">
            <a:xfrm>
              <a:off x="336" y="768"/>
              <a:ext cx="1200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Planning tools</a:t>
              </a:r>
            </a:p>
          </p:txBody>
        </p:sp>
        <p:sp>
          <p:nvSpPr>
            <p:cNvPr id="102453" name="AutoShape 1077"/>
            <p:cNvSpPr>
              <a:spLocks noChangeArrowheads="1"/>
            </p:cNvSpPr>
            <p:nvPr/>
          </p:nvSpPr>
          <p:spPr bwMode="auto">
            <a:xfrm>
              <a:off x="336" y="1104"/>
              <a:ext cx="96" cy="432"/>
            </a:xfrm>
            <a:prstGeom prst="down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4" name="AutoShape 1078"/>
            <p:cNvSpPr>
              <a:spLocks noChangeArrowheads="1"/>
            </p:cNvSpPr>
            <p:nvPr/>
          </p:nvSpPr>
          <p:spPr bwMode="auto">
            <a:xfrm>
              <a:off x="1344" y="1104"/>
              <a:ext cx="96" cy="576"/>
            </a:xfrm>
            <a:prstGeom prst="upArrow">
              <a:avLst>
                <a:gd name="adj1" fmla="val 50000"/>
                <a:gd name="adj2" fmla="val 1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5" name="Text Box 1079"/>
            <p:cNvSpPr txBox="1">
              <a:spLocks noChangeArrowheads="1"/>
            </p:cNvSpPr>
            <p:nvPr/>
          </p:nvSpPr>
          <p:spPr bwMode="auto">
            <a:xfrm>
              <a:off x="1104" y="1420"/>
              <a:ext cx="576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>
                  <a:solidFill>
                    <a:schemeClr val="accent2"/>
                  </a:solidFill>
                </a:rPr>
                <a:t>OSPF</a:t>
              </a:r>
            </a:p>
          </p:txBody>
        </p:sp>
        <p:sp>
          <p:nvSpPr>
            <p:cNvPr id="102456" name="AutoShape 1080"/>
            <p:cNvSpPr>
              <a:spLocks noChangeArrowheads="1"/>
            </p:cNvSpPr>
            <p:nvPr/>
          </p:nvSpPr>
          <p:spPr bwMode="auto">
            <a:xfrm>
              <a:off x="912" y="1104"/>
              <a:ext cx="96" cy="576"/>
            </a:xfrm>
            <a:prstGeom prst="upArrow">
              <a:avLst>
                <a:gd name="adj1" fmla="val 50000"/>
                <a:gd name="adj2" fmla="val 1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7" name="Text Box 1081"/>
            <p:cNvSpPr txBox="1">
              <a:spLocks noChangeArrowheads="1"/>
            </p:cNvSpPr>
            <p:nvPr/>
          </p:nvSpPr>
          <p:spPr bwMode="auto">
            <a:xfrm>
              <a:off x="624" y="1248"/>
              <a:ext cx="720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>
                  <a:solidFill>
                    <a:schemeClr val="accent2"/>
                  </a:solidFill>
                </a:rPr>
                <a:t>SNMP</a:t>
              </a:r>
            </a:p>
          </p:txBody>
        </p:sp>
        <p:sp>
          <p:nvSpPr>
            <p:cNvPr id="102458" name="AutoShape 1082"/>
            <p:cNvSpPr>
              <a:spLocks noChangeArrowheads="1"/>
            </p:cNvSpPr>
            <p:nvPr/>
          </p:nvSpPr>
          <p:spPr bwMode="auto">
            <a:xfrm>
              <a:off x="1824" y="1104"/>
              <a:ext cx="96" cy="480"/>
            </a:xfrm>
            <a:prstGeom prst="upArrow">
              <a:avLst>
                <a:gd name="adj1" fmla="val 50000"/>
                <a:gd name="adj2" fmla="val 1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9" name="Text Box 1083"/>
            <p:cNvSpPr txBox="1">
              <a:spLocks noChangeArrowheads="1"/>
            </p:cNvSpPr>
            <p:nvPr/>
          </p:nvSpPr>
          <p:spPr bwMode="auto">
            <a:xfrm>
              <a:off x="1488" y="1248"/>
              <a:ext cx="76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>
                  <a:solidFill>
                    <a:schemeClr val="accent2"/>
                  </a:solidFill>
                </a:rPr>
                <a:t>netflow</a:t>
              </a:r>
            </a:p>
          </p:txBody>
        </p:sp>
        <p:sp>
          <p:nvSpPr>
            <p:cNvPr id="102460" name="AutoShape 1084"/>
            <p:cNvSpPr>
              <a:spLocks noChangeArrowheads="1"/>
            </p:cNvSpPr>
            <p:nvPr/>
          </p:nvSpPr>
          <p:spPr bwMode="auto">
            <a:xfrm>
              <a:off x="2448" y="1104"/>
              <a:ext cx="96" cy="480"/>
            </a:xfrm>
            <a:prstGeom prst="upDown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1" name="Text Box 1085"/>
            <p:cNvSpPr txBox="1">
              <a:spLocks noChangeArrowheads="1"/>
            </p:cNvSpPr>
            <p:nvPr/>
          </p:nvSpPr>
          <p:spPr bwMode="auto">
            <a:xfrm>
              <a:off x="2160" y="1248"/>
              <a:ext cx="76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>
                  <a:solidFill>
                    <a:schemeClr val="accent2"/>
                  </a:solidFill>
                </a:rPr>
                <a:t>modems</a:t>
              </a:r>
            </a:p>
          </p:txBody>
        </p:sp>
        <p:sp>
          <p:nvSpPr>
            <p:cNvPr id="102445" name="Text Box 1069"/>
            <p:cNvSpPr txBox="1">
              <a:spLocks noChangeArrowheads="1"/>
            </p:cNvSpPr>
            <p:nvPr/>
          </p:nvSpPr>
          <p:spPr bwMode="auto">
            <a:xfrm>
              <a:off x="0" y="1200"/>
              <a:ext cx="720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>
                  <a:solidFill>
                    <a:schemeClr val="accent2"/>
                  </a:solidFill>
                </a:rPr>
                <a:t>Configs</a:t>
              </a:r>
            </a:p>
          </p:txBody>
        </p:sp>
      </p:grpSp>
      <p:grpSp>
        <p:nvGrpSpPr>
          <p:cNvPr id="102466" name="Group 1090"/>
          <p:cNvGrpSpPr>
            <a:grpSpLocks/>
          </p:cNvGrpSpPr>
          <p:nvPr/>
        </p:nvGrpSpPr>
        <p:grpSpPr bwMode="auto">
          <a:xfrm>
            <a:off x="0" y="2209800"/>
            <a:ext cx="8915400" cy="3962400"/>
            <a:chOff x="0" y="1440"/>
            <a:chExt cx="5616" cy="2496"/>
          </a:xfrm>
        </p:grpSpPr>
        <p:grpSp>
          <p:nvGrpSpPr>
            <p:cNvPr id="102425" name="Group 1049"/>
            <p:cNvGrpSpPr>
              <a:grpSpLocks/>
            </p:cNvGrpSpPr>
            <p:nvPr/>
          </p:nvGrpSpPr>
          <p:grpSpPr bwMode="auto">
            <a:xfrm>
              <a:off x="93" y="2407"/>
              <a:ext cx="788" cy="548"/>
              <a:chOff x="1632" y="2304"/>
              <a:chExt cx="816" cy="576"/>
            </a:xfrm>
          </p:grpSpPr>
          <p:sp>
            <p:nvSpPr>
              <p:cNvPr id="102426" name="Rectangle 1050"/>
              <p:cNvSpPr>
                <a:spLocks noChangeArrowheads="1"/>
              </p:cNvSpPr>
              <p:nvPr/>
            </p:nvSpPr>
            <p:spPr bwMode="auto">
              <a:xfrm>
                <a:off x="1776" y="2592"/>
                <a:ext cx="576" cy="240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27" name="Rectangle 1051"/>
              <p:cNvSpPr>
                <a:spLocks noChangeArrowheads="1"/>
              </p:cNvSpPr>
              <p:nvPr/>
            </p:nvSpPr>
            <p:spPr bwMode="auto">
              <a:xfrm>
                <a:off x="1728" y="2352"/>
                <a:ext cx="576" cy="24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28" name="Rectangle 1052"/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81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29" name="Text Box 1053"/>
              <p:cNvSpPr txBox="1">
                <a:spLocks noChangeArrowheads="1"/>
              </p:cNvSpPr>
              <p:nvPr/>
            </p:nvSpPr>
            <p:spPr bwMode="auto">
              <a:xfrm>
                <a:off x="1731" y="2352"/>
                <a:ext cx="573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OSPF</a:t>
                </a:r>
              </a:p>
            </p:txBody>
          </p:sp>
          <p:sp>
            <p:nvSpPr>
              <p:cNvPr id="102430" name="Text Box 1054"/>
              <p:cNvSpPr txBox="1">
                <a:spLocks noChangeArrowheads="1"/>
              </p:cNvSpPr>
              <p:nvPr/>
            </p:nvSpPr>
            <p:spPr bwMode="auto">
              <a:xfrm>
                <a:off x="1824" y="2581"/>
                <a:ext cx="576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BGP</a:t>
                </a:r>
              </a:p>
            </p:txBody>
          </p:sp>
        </p:grpSp>
        <p:grpSp>
          <p:nvGrpSpPr>
            <p:cNvPr id="102465" name="Group 1089"/>
            <p:cNvGrpSpPr>
              <a:grpSpLocks/>
            </p:cNvGrpSpPr>
            <p:nvPr/>
          </p:nvGrpSpPr>
          <p:grpSpPr bwMode="auto">
            <a:xfrm>
              <a:off x="0" y="1440"/>
              <a:ext cx="5616" cy="2496"/>
              <a:chOff x="0" y="1392"/>
              <a:chExt cx="5616" cy="2496"/>
            </a:xfrm>
          </p:grpSpPr>
          <p:sp>
            <p:nvSpPr>
              <p:cNvPr id="102431" name="Line 1055"/>
              <p:cNvSpPr>
                <a:spLocks noChangeShapeType="1"/>
              </p:cNvSpPr>
              <p:nvPr/>
            </p:nvSpPr>
            <p:spPr bwMode="auto">
              <a:xfrm flipH="1">
                <a:off x="464" y="1995"/>
                <a:ext cx="417" cy="4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35" name="AutoShape 1059"/>
              <p:cNvSpPr>
                <a:spLocks noChangeArrowheads="1"/>
              </p:cNvSpPr>
              <p:nvPr/>
            </p:nvSpPr>
            <p:spPr bwMode="auto">
              <a:xfrm>
                <a:off x="0" y="1632"/>
                <a:ext cx="788" cy="455"/>
              </a:xfrm>
              <a:prstGeom prst="wedgeRoundRectCallout">
                <a:avLst>
                  <a:gd name="adj1" fmla="val 35662"/>
                  <a:gd name="adj2" fmla="val 75495"/>
                  <a:gd name="adj3" fmla="val 16667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sz="2000"/>
                  <a:t>Link metrics</a:t>
                </a:r>
              </a:p>
            </p:txBody>
          </p:sp>
          <p:grpSp>
            <p:nvGrpSpPr>
              <p:cNvPr id="102464" name="Group 1088"/>
              <p:cNvGrpSpPr>
                <a:grpSpLocks/>
              </p:cNvGrpSpPr>
              <p:nvPr/>
            </p:nvGrpSpPr>
            <p:grpSpPr bwMode="auto">
              <a:xfrm>
                <a:off x="192" y="1392"/>
                <a:ext cx="5424" cy="2496"/>
                <a:chOff x="192" y="1392"/>
                <a:chExt cx="5424" cy="2496"/>
              </a:xfrm>
            </p:grpSpPr>
            <p:grpSp>
              <p:nvGrpSpPr>
                <p:cNvPr id="102413" name="Group 1037"/>
                <p:cNvGrpSpPr>
                  <a:grpSpLocks/>
                </p:cNvGrpSpPr>
                <p:nvPr/>
              </p:nvGrpSpPr>
              <p:grpSpPr bwMode="auto">
                <a:xfrm>
                  <a:off x="1669" y="2407"/>
                  <a:ext cx="789" cy="548"/>
                  <a:chOff x="1632" y="2304"/>
                  <a:chExt cx="816" cy="576"/>
                </a:xfrm>
              </p:grpSpPr>
              <p:sp>
                <p:nvSpPr>
                  <p:cNvPr id="102414" name="Rectangle 1038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592"/>
                    <a:ext cx="576" cy="240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415" name="Rectangle 1039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352"/>
                    <a:ext cx="576" cy="240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416" name="Rectangle 104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304"/>
                    <a:ext cx="816" cy="5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417" name="Text Box 10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8" y="2352"/>
                    <a:ext cx="576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000"/>
                      <a:t>OSPF</a:t>
                    </a:r>
                  </a:p>
                </p:txBody>
              </p:sp>
              <p:sp>
                <p:nvSpPr>
                  <p:cNvPr id="102418" name="Text Box 10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2581"/>
                    <a:ext cx="579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000"/>
                      <a:t>BGP</a:t>
                    </a:r>
                  </a:p>
                </p:txBody>
              </p:sp>
            </p:grpSp>
            <p:grpSp>
              <p:nvGrpSpPr>
                <p:cNvPr id="102419" name="Group 1043"/>
                <p:cNvGrpSpPr>
                  <a:grpSpLocks/>
                </p:cNvGrpSpPr>
                <p:nvPr/>
              </p:nvGrpSpPr>
              <p:grpSpPr bwMode="auto">
                <a:xfrm>
                  <a:off x="881" y="1721"/>
                  <a:ext cx="788" cy="549"/>
                  <a:chOff x="1632" y="2304"/>
                  <a:chExt cx="816" cy="576"/>
                </a:xfrm>
              </p:grpSpPr>
              <p:sp>
                <p:nvSpPr>
                  <p:cNvPr id="102420" name="Rectangle 1044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592"/>
                    <a:ext cx="576" cy="240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421" name="Rectangle 1045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352"/>
                    <a:ext cx="576" cy="240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422" name="Rectangle 1046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304"/>
                    <a:ext cx="816" cy="5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423" name="Text Box 10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8" y="2353"/>
                    <a:ext cx="576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000"/>
                      <a:t>OSPF</a:t>
                    </a:r>
                  </a:p>
                </p:txBody>
              </p:sp>
              <p:sp>
                <p:nvSpPr>
                  <p:cNvPr id="102424" name="Text Box 10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1" y="2582"/>
                    <a:ext cx="579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000"/>
                      <a:t>BGP</a:t>
                    </a:r>
                  </a:p>
                </p:txBody>
              </p:sp>
            </p:grpSp>
            <p:sp>
              <p:nvSpPr>
                <p:cNvPr id="102432" name="Line 1056"/>
                <p:cNvSpPr>
                  <a:spLocks noChangeShapeType="1"/>
                </p:cNvSpPr>
                <p:nvPr/>
              </p:nvSpPr>
              <p:spPr bwMode="auto">
                <a:xfrm>
                  <a:off x="881" y="2681"/>
                  <a:ext cx="7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433" name="Line 1057"/>
                <p:cNvSpPr>
                  <a:spLocks noChangeShapeType="1"/>
                </p:cNvSpPr>
                <p:nvPr/>
              </p:nvSpPr>
              <p:spPr bwMode="auto">
                <a:xfrm>
                  <a:off x="1669" y="1950"/>
                  <a:ext cx="371" cy="45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436" name="Rectangle 1060"/>
                <p:cNvSpPr>
                  <a:spLocks noChangeArrowheads="1"/>
                </p:cNvSpPr>
                <p:nvPr/>
              </p:nvSpPr>
              <p:spPr bwMode="auto">
                <a:xfrm>
                  <a:off x="2832" y="1392"/>
                  <a:ext cx="2784" cy="15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342900" indent="-342900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>
                      <a:solidFill>
                        <a:srgbClr val="009900"/>
                      </a:solidFill>
                    </a:rPr>
                    <a:t>Control Plane</a:t>
                  </a:r>
                </a:p>
                <a:p>
                  <a:pPr marL="342900" indent="-342900">
                    <a:lnSpc>
                      <a:spcPct val="90000"/>
                    </a:lnSpc>
                    <a:spcBef>
                      <a:spcPct val="20000"/>
                    </a:spcBef>
                    <a:buFontTx/>
                    <a:buChar char="•"/>
                  </a:pPr>
                  <a:r>
                    <a:rPr lang="en-US"/>
                    <a:t>Multiple routing processes on each router</a:t>
                  </a:r>
                </a:p>
                <a:p>
                  <a:pPr marL="342900" indent="-342900">
                    <a:lnSpc>
                      <a:spcPct val="90000"/>
                    </a:lnSpc>
                    <a:spcBef>
                      <a:spcPct val="20000"/>
                    </a:spcBef>
                    <a:buFontTx/>
                    <a:buChar char="•"/>
                  </a:pPr>
                  <a:r>
                    <a:rPr lang="en-US"/>
                    <a:t>Each router with different configuration program</a:t>
                  </a:r>
                  <a:endParaRPr lang="en-US" sz="2800"/>
                </a:p>
                <a:p>
                  <a:pPr marL="342900" indent="-342900">
                    <a:lnSpc>
                      <a:spcPct val="90000"/>
                    </a:lnSpc>
                    <a:spcBef>
                      <a:spcPct val="20000"/>
                    </a:spcBef>
                    <a:buFontTx/>
                    <a:buChar char="•"/>
                  </a:pPr>
                  <a:r>
                    <a:rPr lang="en-US"/>
                    <a:t>Huge number of control knobs: metrics, ACLs, policy</a:t>
                  </a:r>
                </a:p>
              </p:txBody>
            </p:sp>
            <p:sp>
              <p:nvSpPr>
                <p:cNvPr id="102437" name="AutoShape 1061"/>
                <p:cNvSpPr>
                  <a:spLocks noChangeArrowheads="1"/>
                </p:cNvSpPr>
                <p:nvPr/>
              </p:nvSpPr>
              <p:spPr bwMode="auto">
                <a:xfrm>
                  <a:off x="576" y="3024"/>
                  <a:ext cx="96" cy="864"/>
                </a:xfrm>
                <a:prstGeom prst="downArrow">
                  <a:avLst>
                    <a:gd name="adj1" fmla="val 50000"/>
                    <a:gd name="adj2" fmla="val 2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438" name="AutoShape 1062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96" cy="864"/>
                </a:xfrm>
                <a:prstGeom prst="downArrow">
                  <a:avLst>
                    <a:gd name="adj1" fmla="val 50000"/>
                    <a:gd name="adj2" fmla="val 2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439" name="AutoShape 1063"/>
                <p:cNvSpPr>
                  <a:spLocks noChangeArrowheads="1"/>
                </p:cNvSpPr>
                <p:nvPr/>
              </p:nvSpPr>
              <p:spPr bwMode="auto">
                <a:xfrm>
                  <a:off x="1920" y="3024"/>
                  <a:ext cx="96" cy="864"/>
                </a:xfrm>
                <a:prstGeom prst="downArrow">
                  <a:avLst>
                    <a:gd name="adj1" fmla="val 50000"/>
                    <a:gd name="adj2" fmla="val 2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440" name="Text Box 1064"/>
                <p:cNvSpPr txBox="1">
                  <a:spLocks noChangeArrowheads="1"/>
                </p:cNvSpPr>
                <p:nvPr/>
              </p:nvSpPr>
              <p:spPr bwMode="auto">
                <a:xfrm>
                  <a:off x="336" y="3264"/>
                  <a:ext cx="576" cy="2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>
                      <a:solidFill>
                        <a:schemeClr val="accent2"/>
                      </a:solidFill>
                    </a:rPr>
                    <a:t>FIB</a:t>
                  </a:r>
                </a:p>
              </p:txBody>
            </p:sp>
            <p:sp>
              <p:nvSpPr>
                <p:cNvPr id="102441" name="Text Box 1065"/>
                <p:cNvSpPr txBox="1">
                  <a:spLocks noChangeArrowheads="1"/>
                </p:cNvSpPr>
                <p:nvPr/>
              </p:nvSpPr>
              <p:spPr bwMode="auto">
                <a:xfrm>
                  <a:off x="1008" y="2734"/>
                  <a:ext cx="576" cy="2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>
                      <a:solidFill>
                        <a:schemeClr val="accent2"/>
                      </a:solidFill>
                    </a:rPr>
                    <a:t>FIB</a:t>
                  </a:r>
                </a:p>
              </p:txBody>
            </p:sp>
            <p:sp>
              <p:nvSpPr>
                <p:cNvPr id="102442" name="Text Box 1066"/>
                <p:cNvSpPr txBox="1">
                  <a:spLocks noChangeArrowheads="1"/>
                </p:cNvSpPr>
                <p:nvPr/>
              </p:nvSpPr>
              <p:spPr bwMode="auto">
                <a:xfrm>
                  <a:off x="1680" y="3312"/>
                  <a:ext cx="576" cy="2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>
                      <a:solidFill>
                        <a:schemeClr val="accent2"/>
                      </a:solidFill>
                    </a:rPr>
                    <a:t>FIB</a:t>
                  </a:r>
                </a:p>
              </p:txBody>
            </p:sp>
            <p:sp>
              <p:nvSpPr>
                <p:cNvPr id="102443" name="Line 1067"/>
                <p:cNvSpPr>
                  <a:spLocks noChangeShapeType="1"/>
                </p:cNvSpPr>
                <p:nvPr/>
              </p:nvSpPr>
              <p:spPr bwMode="auto">
                <a:xfrm>
                  <a:off x="192" y="3120"/>
                  <a:ext cx="518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463" name="AutoShape 1087"/>
                <p:cNvSpPr>
                  <a:spLocks noChangeArrowheads="1"/>
                </p:cNvSpPr>
                <p:nvPr/>
              </p:nvSpPr>
              <p:spPr bwMode="auto">
                <a:xfrm>
                  <a:off x="1948" y="1705"/>
                  <a:ext cx="788" cy="455"/>
                </a:xfrm>
                <a:prstGeom prst="wedgeRoundRectCallout">
                  <a:avLst>
                    <a:gd name="adj1" fmla="val -45431"/>
                    <a:gd name="adj2" fmla="val 79449"/>
                    <a:gd name="adj3" fmla="val 16667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sz="2000"/>
                    <a:t>Routing policies</a:t>
                  </a:r>
                </a:p>
              </p:txBody>
            </p:sp>
          </p:grpSp>
        </p:grpSp>
      </p:grpSp>
      <p:sp useBgFill="1">
        <p:nvSpPr>
          <p:cNvPr id="102434" name="AutoShape 1058"/>
          <p:cNvSpPr>
            <a:spLocks noChangeArrowheads="1"/>
          </p:cNvSpPr>
          <p:nvPr/>
        </p:nvSpPr>
        <p:spPr bwMode="auto">
          <a:xfrm>
            <a:off x="3097213" y="5257800"/>
            <a:ext cx="1169987" cy="609600"/>
          </a:xfrm>
          <a:prstGeom prst="wedgeRoundRectCallout">
            <a:avLst>
              <a:gd name="adj1" fmla="val -89213"/>
              <a:gd name="adj2" fmla="val 28384"/>
              <a:gd name="adj3" fmla="val 16667"/>
            </a:avLst>
          </a:prstGeom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sz="2000"/>
              <a:t>Packet filters</a:t>
            </a:r>
          </a:p>
        </p:txBody>
      </p:sp>
    </p:spTree>
    <p:extLst>
      <p:ext uri="{BB962C8B-B14F-4D97-AF65-F5344CB8AC3E}">
        <p14:creationId xmlns:p14="http://schemas.microsoft.com/office/powerpoint/2010/main" val="1035583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Scales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239588"/>
              </p:ext>
            </p:extLst>
          </p:nvPr>
        </p:nvGraphicFramePr>
        <p:xfrm>
          <a:off x="667536" y="1302408"/>
          <a:ext cx="8173564" cy="46501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43391"/>
                <a:gridCol w="2043391"/>
                <a:gridCol w="2043391"/>
                <a:gridCol w="2043391"/>
              </a:tblGrid>
              <a:tr h="6545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Management</a:t>
                      </a:r>
                      <a:endParaRPr lang="en-US" dirty="0"/>
                    </a:p>
                  </a:txBody>
                  <a:tcPr/>
                </a:tc>
              </a:tr>
              <a:tr h="654589">
                <a:tc>
                  <a:txBody>
                    <a:bodyPr/>
                    <a:lstStyle/>
                    <a:p>
                      <a:r>
                        <a:rPr lang="en-US" dirty="0" smtClean="0"/>
                        <a:t>Time scales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Packets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Humans</a:t>
                      </a:r>
                      <a:endParaRPr lang="en-US" dirty="0"/>
                    </a:p>
                  </a:txBody>
                  <a:tcPr/>
                </a:tc>
              </a:tr>
              <a:tr h="1329283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Forwarding/buffering/filtering/scheduling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Routing, circuit set-up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Analysis, configuration</a:t>
                      </a:r>
                      <a:endParaRPr lang="en-US" dirty="0"/>
                    </a:p>
                  </a:txBody>
                  <a:tcPr/>
                </a:tc>
              </a:tr>
              <a:tr h="1129838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Specialized</a:t>
                      </a:r>
                      <a:r>
                        <a:rPr lang="en-US" baseline="0" dirty="0" smtClean="0"/>
                        <a:t> hardware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Processes at line rate.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Every packet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Very 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Router software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Uses</a:t>
                      </a:r>
                      <a:r>
                        <a:rPr lang="en-US" baseline="0" dirty="0" smtClean="0"/>
                        <a:t> CPU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Can only process a small number of packets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Very slow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r>
                        <a:rPr lang="en-US" baseline="0" dirty="0" smtClean="0"/>
                        <a:t> or </a:t>
                      </a:r>
                      <a:r>
                        <a:rPr lang="en-US" baseline="0" dirty="0" err="1" smtClean="0"/>
                        <a:t>perl</a:t>
                      </a:r>
                      <a:r>
                        <a:rPr lang="en-US" baseline="0" dirty="0" smtClean="0"/>
                        <a:t> scripts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32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086" name="AutoShape 118"/>
          <p:cNvSpPr>
            <a:spLocks noChangeArrowheads="1"/>
          </p:cNvSpPr>
          <p:nvPr/>
        </p:nvSpPr>
        <p:spPr bwMode="auto">
          <a:xfrm>
            <a:off x="2286000" y="3886200"/>
            <a:ext cx="3505200" cy="533400"/>
          </a:xfrm>
          <a:prstGeom prst="wedgeRectCallout">
            <a:avLst>
              <a:gd name="adj1" fmla="val -58153"/>
              <a:gd name="adj2" fmla="val 10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altLang="zh-CN" sz="1400">
              <a:ea typeface="宋体" charset="0"/>
              <a:cs typeface="宋体" charset="0"/>
            </a:endParaRPr>
          </a:p>
          <a:p>
            <a:r>
              <a:rPr lang="en-US" altLang="zh-CN" sz="1400">
                <a:ea typeface="宋体" charset="0"/>
                <a:cs typeface="宋体" charset="0"/>
              </a:rPr>
              <a:t>Split load between S5 and S6</a:t>
            </a:r>
          </a:p>
          <a:p>
            <a:endParaRPr lang="en-US" altLang="zh-CN" sz="1400">
              <a:ea typeface="宋体" charset="0"/>
              <a:cs typeface="宋体" charset="0"/>
            </a:endParaRPr>
          </a:p>
        </p:txBody>
      </p:sp>
      <p:sp>
        <p:nvSpPr>
          <p:cNvPr id="1620103" name="AutoShape 135"/>
          <p:cNvSpPr>
            <a:spLocks noChangeArrowheads="1"/>
          </p:cNvSpPr>
          <p:nvPr/>
        </p:nvSpPr>
        <p:spPr bwMode="auto">
          <a:xfrm>
            <a:off x="2286000" y="3886200"/>
            <a:ext cx="3505200" cy="533400"/>
          </a:xfrm>
          <a:prstGeom prst="wedgeRectCallout">
            <a:avLst>
              <a:gd name="adj1" fmla="val -58153"/>
              <a:gd name="adj2" fmla="val 10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altLang="zh-CN" sz="1400">
              <a:ea typeface="宋体" charset="0"/>
              <a:cs typeface="宋体" charset="0"/>
            </a:endParaRPr>
          </a:p>
          <a:p>
            <a:r>
              <a:rPr lang="en-US" altLang="zh-CN" sz="1400">
                <a:ea typeface="宋体" charset="0"/>
                <a:cs typeface="宋体" charset="0"/>
              </a:rPr>
              <a:t>Shut down S6 for maintenance on May 1</a:t>
            </a:r>
          </a:p>
          <a:p>
            <a:endParaRPr lang="en-US" altLang="zh-CN" sz="1400">
              <a:ea typeface="宋体" charset="0"/>
              <a:cs typeface="宋体" charset="0"/>
            </a:endParaRPr>
          </a:p>
        </p:txBody>
      </p:sp>
      <p:sp>
        <p:nvSpPr>
          <p:cNvPr id="1620075" name="Text Box 107"/>
          <p:cNvSpPr txBox="1">
            <a:spLocks noChangeArrowheads="1"/>
          </p:cNvSpPr>
          <p:nvPr/>
        </p:nvSpPr>
        <p:spPr bwMode="auto">
          <a:xfrm>
            <a:off x="3124200" y="5195888"/>
            <a:ext cx="213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1">
                    <a:lumMod val="50000"/>
                  </a:schemeClr>
                </a:solidFill>
                <a:ea typeface="宋体" charset="0"/>
                <a:cs typeface="宋体" charset="0"/>
              </a:rPr>
              <a:t>forwarding state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  <a:cs typeface="宋体" charset="0"/>
              </a:rPr>
              <a:t>Ideally…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zh-CN" sz="2600">
                <a:latin typeface="Arial" charset="0"/>
                <a:ea typeface="宋体" charset="0"/>
                <a:cs typeface="宋体" charset="0"/>
              </a:rPr>
              <a:t>Managing network in a </a:t>
            </a:r>
            <a:r>
              <a:rPr lang="en-US" altLang="zh-CN" sz="2600" i="1">
                <a:latin typeface="Arial" charset="0"/>
                <a:ea typeface="宋体" charset="0"/>
                <a:cs typeface="宋体" charset="0"/>
              </a:rPr>
              <a:t>simple</a:t>
            </a:r>
            <a:r>
              <a:rPr lang="en-US" altLang="zh-CN" sz="2600">
                <a:latin typeface="Arial" charset="0"/>
                <a:ea typeface="宋体" charset="0"/>
                <a:cs typeface="宋体" charset="0"/>
              </a:rPr>
              <a:t> way</a:t>
            </a:r>
          </a:p>
          <a:p>
            <a:pPr eaLnBrk="1" hangingPunct="1"/>
            <a:r>
              <a:rPr lang="en-US" altLang="zh-CN" sz="2600" i="1">
                <a:latin typeface="Arial" charset="0"/>
                <a:ea typeface="宋体" charset="0"/>
                <a:cs typeface="宋体" charset="0"/>
              </a:rPr>
              <a:t>Directly</a:t>
            </a:r>
            <a:r>
              <a:rPr lang="en-US" altLang="zh-CN" sz="2600">
                <a:latin typeface="Arial" charset="0"/>
                <a:ea typeface="宋体" charset="0"/>
                <a:cs typeface="宋体" charset="0"/>
              </a:rPr>
              <a:t> and </a:t>
            </a:r>
            <a:r>
              <a:rPr lang="en-US" altLang="zh-CN" sz="2600" i="1">
                <a:latin typeface="Arial" charset="0"/>
                <a:ea typeface="宋体" charset="0"/>
                <a:cs typeface="宋体" charset="0"/>
              </a:rPr>
              <a:t>explicitly</a:t>
            </a:r>
            <a:r>
              <a:rPr lang="en-US" altLang="zh-CN" sz="2600">
                <a:latin typeface="Arial" charset="0"/>
                <a:ea typeface="宋体" charset="0"/>
                <a:cs typeface="宋体" charset="0"/>
              </a:rPr>
              <a:t> apply policies to network</a:t>
            </a:r>
          </a:p>
          <a:p>
            <a:pPr eaLnBrk="1" hangingPunct="1"/>
            <a:endParaRPr lang="en-US" altLang="zh-CN" sz="2800"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4103" name="Rectangle 145720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800600"/>
            <a:ext cx="412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Rectangle 145720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450" y="4800600"/>
            <a:ext cx="412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Rectangle 145720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311775"/>
            <a:ext cx="4127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Rectangle 145720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314950"/>
            <a:ext cx="412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Rectangle 14572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338763"/>
            <a:ext cx="412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Rectangle 145720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267200"/>
            <a:ext cx="412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9" name="AutoShape 52"/>
          <p:cNvCxnSpPr>
            <a:cxnSpLocks noChangeShapeType="1"/>
          </p:cNvCxnSpPr>
          <p:nvPr/>
        </p:nvCxnSpPr>
        <p:spPr bwMode="auto">
          <a:xfrm flipV="1">
            <a:off x="5746750" y="5191125"/>
            <a:ext cx="250825" cy="317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0" name="AutoShape 53"/>
          <p:cNvCxnSpPr>
            <a:cxnSpLocks noChangeShapeType="1"/>
          </p:cNvCxnSpPr>
          <p:nvPr/>
        </p:nvCxnSpPr>
        <p:spPr bwMode="auto">
          <a:xfrm flipV="1">
            <a:off x="5997575" y="4657725"/>
            <a:ext cx="609600" cy="142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AutoShape 54"/>
          <p:cNvCxnSpPr>
            <a:cxnSpLocks noChangeShapeType="1"/>
          </p:cNvCxnSpPr>
          <p:nvPr/>
        </p:nvCxnSpPr>
        <p:spPr bwMode="auto">
          <a:xfrm>
            <a:off x="6607175" y="4657725"/>
            <a:ext cx="501650" cy="142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AutoShape 55"/>
          <p:cNvCxnSpPr>
            <a:cxnSpLocks noChangeShapeType="1"/>
          </p:cNvCxnSpPr>
          <p:nvPr/>
        </p:nvCxnSpPr>
        <p:spPr bwMode="auto">
          <a:xfrm>
            <a:off x="5997575" y="5191125"/>
            <a:ext cx="295275" cy="3190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3" name="AutoShape 56"/>
          <p:cNvCxnSpPr>
            <a:cxnSpLocks noChangeShapeType="1"/>
          </p:cNvCxnSpPr>
          <p:nvPr/>
        </p:nvCxnSpPr>
        <p:spPr bwMode="auto">
          <a:xfrm flipH="1">
            <a:off x="6705600" y="5191125"/>
            <a:ext cx="403225" cy="3190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4" name="AutoShape 57"/>
          <p:cNvCxnSpPr>
            <a:cxnSpLocks noChangeShapeType="1"/>
          </p:cNvCxnSpPr>
          <p:nvPr/>
        </p:nvCxnSpPr>
        <p:spPr bwMode="auto">
          <a:xfrm>
            <a:off x="7108825" y="5191125"/>
            <a:ext cx="206375" cy="342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AutoShape 58"/>
          <p:cNvCxnSpPr>
            <a:cxnSpLocks noChangeShapeType="1"/>
          </p:cNvCxnSpPr>
          <p:nvPr/>
        </p:nvCxnSpPr>
        <p:spPr bwMode="auto">
          <a:xfrm flipV="1">
            <a:off x="5746750" y="4995863"/>
            <a:ext cx="1155700" cy="512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" name="AutoShape 59"/>
          <p:cNvCxnSpPr>
            <a:cxnSpLocks noChangeShapeType="1"/>
          </p:cNvCxnSpPr>
          <p:nvPr/>
        </p:nvCxnSpPr>
        <p:spPr bwMode="auto">
          <a:xfrm>
            <a:off x="6203950" y="4995863"/>
            <a:ext cx="1111250" cy="538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0074" name="Line 106"/>
          <p:cNvSpPr>
            <a:spLocks noChangeShapeType="1"/>
          </p:cNvSpPr>
          <p:nvPr/>
        </p:nvSpPr>
        <p:spPr bwMode="auto">
          <a:xfrm>
            <a:off x="3200400" y="5562600"/>
            <a:ext cx="1676400" cy="0"/>
          </a:xfrm>
          <a:prstGeom prst="line">
            <a:avLst/>
          </a:prstGeom>
          <a:noFill/>
          <a:ln w="19050">
            <a:solidFill>
              <a:srgbClr val="4F81B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20076" name="Text Box 108"/>
          <p:cNvSpPr txBox="1">
            <a:spLocks noChangeArrowheads="1"/>
          </p:cNvSpPr>
          <p:nvPr/>
        </p:nvSpPr>
        <p:spPr bwMode="auto">
          <a:xfrm>
            <a:off x="3048000" y="4676775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6600"/>
                </a:solidFill>
                <a:ea typeface="宋体" charset="0"/>
                <a:cs typeface="宋体" charset="0"/>
              </a:rPr>
              <a:t>accurate network view</a:t>
            </a:r>
          </a:p>
        </p:txBody>
      </p:sp>
      <p:sp>
        <p:nvSpPr>
          <p:cNvPr id="1620077" name="Line 109"/>
          <p:cNvSpPr>
            <a:spLocks noChangeShapeType="1"/>
          </p:cNvSpPr>
          <p:nvPr/>
        </p:nvSpPr>
        <p:spPr bwMode="auto">
          <a:xfrm flipH="1">
            <a:off x="3048000" y="5029200"/>
            <a:ext cx="23622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19"/>
          <p:cNvSpPr txBox="1">
            <a:spLocks noChangeArrowheads="1"/>
          </p:cNvSpPr>
          <p:nvPr/>
        </p:nvSpPr>
        <p:spPr bwMode="auto">
          <a:xfrm>
            <a:off x="6019800" y="4205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S1</a:t>
            </a:r>
          </a:p>
        </p:txBody>
      </p:sp>
      <p:sp>
        <p:nvSpPr>
          <p:cNvPr id="4121" name="Text Box 120"/>
          <p:cNvSpPr txBox="1">
            <a:spLocks noChangeArrowheads="1"/>
          </p:cNvSpPr>
          <p:nvPr/>
        </p:nvSpPr>
        <p:spPr bwMode="auto">
          <a:xfrm>
            <a:off x="5334000" y="56530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S2</a:t>
            </a:r>
          </a:p>
        </p:txBody>
      </p:sp>
      <p:sp>
        <p:nvSpPr>
          <p:cNvPr id="4122" name="Text Box 121"/>
          <p:cNvSpPr txBox="1">
            <a:spLocks noChangeArrowheads="1"/>
          </p:cNvSpPr>
          <p:nvPr/>
        </p:nvSpPr>
        <p:spPr bwMode="auto">
          <a:xfrm>
            <a:off x="6248400" y="56530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S3</a:t>
            </a:r>
          </a:p>
        </p:txBody>
      </p:sp>
      <p:sp>
        <p:nvSpPr>
          <p:cNvPr id="4123" name="Text Box 122"/>
          <p:cNvSpPr txBox="1">
            <a:spLocks noChangeArrowheads="1"/>
          </p:cNvSpPr>
          <p:nvPr/>
        </p:nvSpPr>
        <p:spPr bwMode="auto">
          <a:xfrm>
            <a:off x="7239000" y="56530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S4</a:t>
            </a:r>
          </a:p>
        </p:txBody>
      </p:sp>
      <p:sp>
        <p:nvSpPr>
          <p:cNvPr id="4124" name="Text Box 123"/>
          <p:cNvSpPr txBox="1">
            <a:spLocks noChangeArrowheads="1"/>
          </p:cNvSpPr>
          <p:nvPr/>
        </p:nvSpPr>
        <p:spPr bwMode="auto">
          <a:xfrm>
            <a:off x="5410200" y="47386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S5</a:t>
            </a:r>
          </a:p>
        </p:txBody>
      </p:sp>
      <p:sp>
        <p:nvSpPr>
          <p:cNvPr id="4125" name="Text Box 124"/>
          <p:cNvSpPr txBox="1">
            <a:spLocks noChangeArrowheads="1"/>
          </p:cNvSpPr>
          <p:nvPr/>
        </p:nvSpPr>
        <p:spPr bwMode="auto">
          <a:xfrm>
            <a:off x="7239000" y="475615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S6</a:t>
            </a:r>
          </a:p>
        </p:txBody>
      </p:sp>
      <p:pic>
        <p:nvPicPr>
          <p:cNvPr id="4126" name="Picture 128" descr="j0292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267200"/>
            <a:ext cx="1868488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27" name="AutoShape 130"/>
          <p:cNvCxnSpPr>
            <a:cxnSpLocks noChangeShapeType="1"/>
          </p:cNvCxnSpPr>
          <p:nvPr/>
        </p:nvCxnSpPr>
        <p:spPr bwMode="auto">
          <a:xfrm flipV="1">
            <a:off x="5235575" y="5702300"/>
            <a:ext cx="250825" cy="317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8" name="AutoShape 131"/>
          <p:cNvCxnSpPr>
            <a:cxnSpLocks noChangeShapeType="1"/>
          </p:cNvCxnSpPr>
          <p:nvPr/>
        </p:nvCxnSpPr>
        <p:spPr bwMode="auto">
          <a:xfrm flipV="1">
            <a:off x="6096000" y="5702300"/>
            <a:ext cx="250825" cy="317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9" name="AutoShape 132"/>
          <p:cNvCxnSpPr>
            <a:cxnSpLocks noChangeShapeType="1"/>
          </p:cNvCxnSpPr>
          <p:nvPr/>
        </p:nvCxnSpPr>
        <p:spPr bwMode="auto">
          <a:xfrm flipV="1">
            <a:off x="7086600" y="5702300"/>
            <a:ext cx="250825" cy="317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30" name="AutoShape 134"/>
          <p:cNvCxnSpPr>
            <a:cxnSpLocks noChangeShapeType="1"/>
            <a:endCxn id="1620101" idx="3"/>
          </p:cNvCxnSpPr>
          <p:nvPr/>
        </p:nvCxnSpPr>
        <p:spPr bwMode="auto">
          <a:xfrm flipV="1">
            <a:off x="6607175" y="3492500"/>
            <a:ext cx="1165225" cy="774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0101" name="Cloud"/>
          <p:cNvSpPr>
            <a:spLocks noChangeAspect="1" noEditPoints="1" noChangeArrowheads="1"/>
          </p:cNvSpPr>
          <p:nvPr/>
        </p:nvSpPr>
        <p:spPr bwMode="auto">
          <a:xfrm>
            <a:off x="6934200" y="3429000"/>
            <a:ext cx="1676400" cy="112395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  <a:p>
            <a:pPr>
              <a:defRPr/>
            </a:pPr>
            <a:r>
              <a:rPr lang="en-US" altLang="zh-CN">
                <a:ea typeface="宋体" pitchFamily="2" charset="-122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2828656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6200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6200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6200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6200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0086" grpId="0" animBg="1"/>
      <p:bldP spid="1620103" grpId="0" animBg="1"/>
      <p:bldP spid="1620075" grpId="0"/>
      <p:bldP spid="1620075" grpId="1"/>
      <p:bldP spid="1620074" grpId="0" animBg="1"/>
      <p:bldP spid="1620074" grpId="1" animBg="1"/>
      <p:bldP spid="1620076" grpId="0"/>
      <p:bldP spid="16200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zh-CN" sz="2600">
                <a:latin typeface="Arial" charset="0"/>
                <a:ea typeface="宋体" charset="0"/>
                <a:cs typeface="宋体" charset="0"/>
              </a:rPr>
              <a:t>Probe routers to fetch configuration</a:t>
            </a:r>
          </a:p>
          <a:p>
            <a:pPr eaLnBrk="1" hangingPunct="1"/>
            <a:r>
              <a:rPr lang="en-US" altLang="zh-CN" sz="2600">
                <a:latin typeface="Arial" charset="0"/>
                <a:ea typeface="宋体" charset="0"/>
                <a:cs typeface="宋体" charset="0"/>
              </a:rPr>
              <a:t>Monitor control traffic (e.g., LSAs, BGP update)</a:t>
            </a:r>
          </a:p>
          <a:p>
            <a:pPr eaLnBrk="1" hangingPunct="1"/>
            <a:endParaRPr lang="en-US" altLang="zh-CN" sz="2800"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5123" name="Rectangle 145720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800600"/>
            <a:ext cx="412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Rectangle 145720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450" y="4800600"/>
            <a:ext cx="412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Rectangle 145720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311775"/>
            <a:ext cx="4127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Rectangle 145720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314950"/>
            <a:ext cx="412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Rectangle 14572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338763"/>
            <a:ext cx="412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Rectangle 145720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267200"/>
            <a:ext cx="412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9" name="AutoShape 13"/>
          <p:cNvCxnSpPr>
            <a:cxnSpLocks noChangeShapeType="1"/>
          </p:cNvCxnSpPr>
          <p:nvPr/>
        </p:nvCxnSpPr>
        <p:spPr bwMode="auto">
          <a:xfrm flipV="1">
            <a:off x="5746750" y="5191125"/>
            <a:ext cx="250825" cy="317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AutoShape 14"/>
          <p:cNvCxnSpPr>
            <a:cxnSpLocks noChangeShapeType="1"/>
          </p:cNvCxnSpPr>
          <p:nvPr/>
        </p:nvCxnSpPr>
        <p:spPr bwMode="auto">
          <a:xfrm flipV="1">
            <a:off x="5997575" y="4657725"/>
            <a:ext cx="609600" cy="142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AutoShape 15"/>
          <p:cNvCxnSpPr>
            <a:cxnSpLocks noChangeShapeType="1"/>
          </p:cNvCxnSpPr>
          <p:nvPr/>
        </p:nvCxnSpPr>
        <p:spPr bwMode="auto">
          <a:xfrm>
            <a:off x="6607175" y="4657725"/>
            <a:ext cx="501650" cy="142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16"/>
          <p:cNvCxnSpPr>
            <a:cxnSpLocks noChangeShapeType="1"/>
          </p:cNvCxnSpPr>
          <p:nvPr/>
        </p:nvCxnSpPr>
        <p:spPr bwMode="auto">
          <a:xfrm>
            <a:off x="5997575" y="5191125"/>
            <a:ext cx="295275" cy="3190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AutoShape 17"/>
          <p:cNvCxnSpPr>
            <a:cxnSpLocks noChangeShapeType="1"/>
          </p:cNvCxnSpPr>
          <p:nvPr/>
        </p:nvCxnSpPr>
        <p:spPr bwMode="auto">
          <a:xfrm flipH="1">
            <a:off x="6705600" y="5191125"/>
            <a:ext cx="403225" cy="3190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8"/>
          <p:cNvCxnSpPr>
            <a:cxnSpLocks noChangeShapeType="1"/>
          </p:cNvCxnSpPr>
          <p:nvPr/>
        </p:nvCxnSpPr>
        <p:spPr bwMode="auto">
          <a:xfrm>
            <a:off x="7108825" y="5191125"/>
            <a:ext cx="206375" cy="342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9"/>
          <p:cNvCxnSpPr>
            <a:cxnSpLocks noChangeShapeType="1"/>
          </p:cNvCxnSpPr>
          <p:nvPr/>
        </p:nvCxnSpPr>
        <p:spPr bwMode="auto">
          <a:xfrm flipV="1">
            <a:off x="5746750" y="4995863"/>
            <a:ext cx="1155700" cy="512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20"/>
          <p:cNvCxnSpPr>
            <a:cxnSpLocks noChangeShapeType="1"/>
          </p:cNvCxnSpPr>
          <p:nvPr/>
        </p:nvCxnSpPr>
        <p:spPr bwMode="auto">
          <a:xfrm>
            <a:off x="6203950" y="4995863"/>
            <a:ext cx="1111250" cy="538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73238" name="Text Box 22"/>
          <p:cNvSpPr txBox="1">
            <a:spLocks noChangeArrowheads="1"/>
          </p:cNvSpPr>
          <p:nvPr/>
        </p:nvSpPr>
        <p:spPr bwMode="auto">
          <a:xfrm>
            <a:off x="3048000" y="4676775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6600"/>
                </a:solidFill>
                <a:ea typeface="宋体" charset="0"/>
                <a:cs typeface="宋体" charset="0"/>
              </a:rPr>
              <a:t>probe routers and guess network view</a:t>
            </a:r>
          </a:p>
        </p:txBody>
      </p:sp>
      <p:sp>
        <p:nvSpPr>
          <p:cNvPr id="1673239" name="Line 23"/>
          <p:cNvSpPr>
            <a:spLocks noChangeShapeType="1"/>
          </p:cNvSpPr>
          <p:nvPr/>
        </p:nvSpPr>
        <p:spPr bwMode="auto">
          <a:xfrm flipH="1">
            <a:off x="3048000" y="5029200"/>
            <a:ext cx="23622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Text Box 24"/>
          <p:cNvSpPr txBox="1">
            <a:spLocks noChangeArrowheads="1"/>
          </p:cNvSpPr>
          <p:nvPr/>
        </p:nvSpPr>
        <p:spPr bwMode="auto">
          <a:xfrm>
            <a:off x="6019800" y="4205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S1</a:t>
            </a:r>
          </a:p>
        </p:txBody>
      </p:sp>
      <p:sp>
        <p:nvSpPr>
          <p:cNvPr id="5140" name="Text Box 25"/>
          <p:cNvSpPr txBox="1">
            <a:spLocks noChangeArrowheads="1"/>
          </p:cNvSpPr>
          <p:nvPr/>
        </p:nvSpPr>
        <p:spPr bwMode="auto">
          <a:xfrm>
            <a:off x="5334000" y="56530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S2</a:t>
            </a:r>
          </a:p>
        </p:txBody>
      </p:sp>
      <p:sp>
        <p:nvSpPr>
          <p:cNvPr id="5141" name="Text Box 26"/>
          <p:cNvSpPr txBox="1">
            <a:spLocks noChangeArrowheads="1"/>
          </p:cNvSpPr>
          <p:nvPr/>
        </p:nvSpPr>
        <p:spPr bwMode="auto">
          <a:xfrm>
            <a:off x="6248400" y="56530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S3</a:t>
            </a:r>
          </a:p>
        </p:txBody>
      </p:sp>
      <p:sp>
        <p:nvSpPr>
          <p:cNvPr id="5142" name="Text Box 27"/>
          <p:cNvSpPr txBox="1">
            <a:spLocks noChangeArrowheads="1"/>
          </p:cNvSpPr>
          <p:nvPr/>
        </p:nvSpPr>
        <p:spPr bwMode="auto">
          <a:xfrm>
            <a:off x="7239000" y="56530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S4</a:t>
            </a:r>
          </a:p>
        </p:txBody>
      </p:sp>
      <p:sp>
        <p:nvSpPr>
          <p:cNvPr id="5143" name="Text Box 28"/>
          <p:cNvSpPr txBox="1">
            <a:spLocks noChangeArrowheads="1"/>
          </p:cNvSpPr>
          <p:nvPr/>
        </p:nvSpPr>
        <p:spPr bwMode="auto">
          <a:xfrm>
            <a:off x="5410200" y="47386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S5</a:t>
            </a:r>
          </a:p>
        </p:txBody>
      </p:sp>
      <p:sp>
        <p:nvSpPr>
          <p:cNvPr id="5144" name="Text Box 29"/>
          <p:cNvSpPr txBox="1">
            <a:spLocks noChangeArrowheads="1"/>
          </p:cNvSpPr>
          <p:nvPr/>
        </p:nvSpPr>
        <p:spPr bwMode="auto">
          <a:xfrm>
            <a:off x="7239000" y="475615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S6</a:t>
            </a:r>
          </a:p>
        </p:txBody>
      </p:sp>
      <p:pic>
        <p:nvPicPr>
          <p:cNvPr id="5145" name="Picture 30" descr="j0292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267200"/>
            <a:ext cx="1868488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46" name="AutoShape 31"/>
          <p:cNvCxnSpPr>
            <a:cxnSpLocks noChangeShapeType="1"/>
          </p:cNvCxnSpPr>
          <p:nvPr/>
        </p:nvCxnSpPr>
        <p:spPr bwMode="auto">
          <a:xfrm flipV="1">
            <a:off x="5235575" y="5702300"/>
            <a:ext cx="250825" cy="317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7" name="AutoShape 32"/>
          <p:cNvCxnSpPr>
            <a:cxnSpLocks noChangeShapeType="1"/>
          </p:cNvCxnSpPr>
          <p:nvPr/>
        </p:nvCxnSpPr>
        <p:spPr bwMode="auto">
          <a:xfrm flipV="1">
            <a:off x="6096000" y="5702300"/>
            <a:ext cx="250825" cy="317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8" name="AutoShape 33"/>
          <p:cNvCxnSpPr>
            <a:cxnSpLocks noChangeShapeType="1"/>
          </p:cNvCxnSpPr>
          <p:nvPr/>
        </p:nvCxnSpPr>
        <p:spPr bwMode="auto">
          <a:xfrm flipV="1">
            <a:off x="7086600" y="5702300"/>
            <a:ext cx="250825" cy="317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9" name="AutoShape 34"/>
          <p:cNvCxnSpPr>
            <a:cxnSpLocks noChangeShapeType="1"/>
            <a:endCxn id="1673251" idx="3"/>
          </p:cNvCxnSpPr>
          <p:nvPr/>
        </p:nvCxnSpPr>
        <p:spPr bwMode="auto">
          <a:xfrm flipV="1">
            <a:off x="6607175" y="3492500"/>
            <a:ext cx="1165225" cy="774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73251" name="Cloud"/>
          <p:cNvSpPr>
            <a:spLocks noChangeAspect="1" noEditPoints="1" noChangeArrowheads="1"/>
          </p:cNvSpPr>
          <p:nvPr/>
        </p:nvSpPr>
        <p:spPr bwMode="auto">
          <a:xfrm>
            <a:off x="6934200" y="3429000"/>
            <a:ext cx="1676400" cy="112395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  <a:p>
            <a:pPr>
              <a:defRPr/>
            </a:pPr>
            <a:r>
              <a:rPr lang="en-US" altLang="zh-CN">
                <a:ea typeface="宋体" pitchFamily="2" charset="-122"/>
              </a:rPr>
              <a:t>Internet</a:t>
            </a:r>
          </a:p>
        </p:txBody>
      </p:sp>
      <p:sp>
        <p:nvSpPr>
          <p:cNvPr id="5151" name="Rectangle 3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  <a:cs typeface="宋体" charset="0"/>
              </a:rPr>
              <a:t>Indirect Control - Fact #1:</a:t>
            </a:r>
            <a:br>
              <a:rPr lang="en-US" altLang="zh-CN">
                <a:latin typeface="Arial" charset="0"/>
                <a:ea typeface="宋体" charset="0"/>
                <a:cs typeface="宋体" charset="0"/>
              </a:rPr>
            </a:br>
            <a:r>
              <a:rPr lang="en-US" altLang="zh-CN" sz="3200">
                <a:latin typeface="Arial" charset="0"/>
                <a:ea typeface="宋体" charset="0"/>
                <a:cs typeface="宋体" charset="0"/>
              </a:rPr>
              <a:t>Infer network view by reverse engineering</a:t>
            </a:r>
          </a:p>
        </p:txBody>
      </p:sp>
      <p:sp>
        <p:nvSpPr>
          <p:cNvPr id="5152" name="Text Box 39"/>
          <p:cNvSpPr txBox="1">
            <a:spLocks noChangeArrowheads="1"/>
          </p:cNvSpPr>
          <p:nvPr/>
        </p:nvSpPr>
        <p:spPr bwMode="auto">
          <a:xfrm>
            <a:off x="6781800" y="4648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宋体" charset="0"/>
                <a:cs typeface="宋体" charset="0"/>
              </a:rPr>
              <a:t>?</a:t>
            </a:r>
          </a:p>
        </p:txBody>
      </p:sp>
      <p:sp>
        <p:nvSpPr>
          <p:cNvPr id="5153" name="Text Box 40"/>
          <p:cNvSpPr txBox="1">
            <a:spLocks noChangeArrowheads="1"/>
          </p:cNvSpPr>
          <p:nvPr/>
        </p:nvSpPr>
        <p:spPr bwMode="auto">
          <a:xfrm>
            <a:off x="6248400" y="4343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宋体" charset="0"/>
                <a:cs typeface="宋体" charset="0"/>
              </a:rPr>
              <a:t>?</a:t>
            </a:r>
          </a:p>
        </p:txBody>
      </p:sp>
      <p:sp>
        <p:nvSpPr>
          <p:cNvPr id="5154" name="Text Box 41"/>
          <p:cNvSpPr txBox="1">
            <a:spLocks noChangeArrowheads="1"/>
          </p:cNvSpPr>
          <p:nvPr/>
        </p:nvSpPr>
        <p:spPr bwMode="auto">
          <a:xfrm>
            <a:off x="6248400" y="4953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宋体" charset="0"/>
                <a:cs typeface="宋体" charset="0"/>
              </a:rPr>
              <a:t>?</a:t>
            </a:r>
          </a:p>
        </p:txBody>
      </p:sp>
      <p:sp>
        <p:nvSpPr>
          <p:cNvPr id="5155" name="Text Box 42"/>
          <p:cNvSpPr txBox="1">
            <a:spLocks noChangeArrowheads="1"/>
          </p:cNvSpPr>
          <p:nvPr/>
        </p:nvSpPr>
        <p:spPr bwMode="auto">
          <a:xfrm>
            <a:off x="5715000" y="5181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宋体" charset="0"/>
                <a:cs typeface="宋体" charset="0"/>
              </a:rPr>
              <a:t>?</a:t>
            </a:r>
          </a:p>
        </p:txBody>
      </p:sp>
      <p:sp>
        <p:nvSpPr>
          <p:cNvPr id="5156" name="Text Box 43"/>
          <p:cNvSpPr txBox="1">
            <a:spLocks noChangeArrowheads="1"/>
          </p:cNvSpPr>
          <p:nvPr/>
        </p:nvSpPr>
        <p:spPr bwMode="auto">
          <a:xfrm>
            <a:off x="7010400" y="5181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宋体" charset="0"/>
                <a:cs typeface="宋体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63814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3238" grpId="0"/>
      <p:bldP spid="16732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266" name="AutoShape 2"/>
          <p:cNvSpPr>
            <a:spLocks noChangeArrowheads="1"/>
          </p:cNvSpPr>
          <p:nvPr/>
        </p:nvSpPr>
        <p:spPr bwMode="auto">
          <a:xfrm>
            <a:off x="2286000" y="3886200"/>
            <a:ext cx="3505200" cy="533400"/>
          </a:xfrm>
          <a:prstGeom prst="wedgeRectCallout">
            <a:avLst>
              <a:gd name="adj1" fmla="val -58153"/>
              <a:gd name="adj2" fmla="val 10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altLang="zh-CN" sz="1400">
              <a:ea typeface="宋体" charset="0"/>
              <a:cs typeface="宋体" charset="0"/>
            </a:endParaRPr>
          </a:p>
          <a:p>
            <a:r>
              <a:rPr lang="en-US" altLang="zh-CN" sz="1400">
                <a:ea typeface="宋体" charset="0"/>
                <a:cs typeface="宋体" charset="0"/>
              </a:rPr>
              <a:t>Change OSPF link weights on S2, S3, S4..</a:t>
            </a:r>
          </a:p>
          <a:p>
            <a:endParaRPr lang="en-US" altLang="zh-CN" sz="1400">
              <a:ea typeface="宋体" charset="0"/>
              <a:cs typeface="宋体" charset="0"/>
            </a:endParaRPr>
          </a:p>
        </p:txBody>
      </p:sp>
      <p:sp>
        <p:nvSpPr>
          <p:cNvPr id="1675267" name="AutoShape 3"/>
          <p:cNvSpPr>
            <a:spLocks noChangeArrowheads="1"/>
          </p:cNvSpPr>
          <p:nvPr/>
        </p:nvSpPr>
        <p:spPr bwMode="auto">
          <a:xfrm>
            <a:off x="2286000" y="3886200"/>
            <a:ext cx="3505200" cy="533400"/>
          </a:xfrm>
          <a:prstGeom prst="wedgeRectCallout">
            <a:avLst>
              <a:gd name="adj1" fmla="val -58153"/>
              <a:gd name="adj2" fmla="val 10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400">
                <a:ea typeface="宋体" charset="0"/>
                <a:cs typeface="宋体" charset="0"/>
              </a:rPr>
              <a:t>Modify routing policies on S2, S3, S4…</a:t>
            </a:r>
          </a:p>
          <a:p>
            <a:endParaRPr lang="en-US" altLang="zh-CN" sz="1400">
              <a:ea typeface="宋体" charset="0"/>
              <a:cs typeface="宋体" charset="0"/>
            </a:endParaRPr>
          </a:p>
        </p:txBody>
      </p:sp>
      <p:sp>
        <p:nvSpPr>
          <p:cNvPr id="1675268" name="Text Box 4"/>
          <p:cNvSpPr txBox="1">
            <a:spLocks noChangeArrowheads="1"/>
          </p:cNvSpPr>
          <p:nvPr/>
        </p:nvSpPr>
        <p:spPr bwMode="auto">
          <a:xfrm>
            <a:off x="3124200" y="5302250"/>
            <a:ext cx="1600200" cy="641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254061"/>
                </a:solidFill>
                <a:ea typeface="宋体" charset="0"/>
                <a:cs typeface="宋体" charset="0"/>
              </a:rPr>
              <a:t>configuration commands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zh-CN" sz="2600">
                <a:latin typeface="Arial" charset="0"/>
                <a:ea typeface="宋体" charset="0"/>
                <a:cs typeface="宋体" charset="0"/>
              </a:rPr>
              <a:t>Many knobs to tune</a:t>
            </a:r>
          </a:p>
          <a:p>
            <a:pPr eaLnBrk="1" hangingPunct="1"/>
            <a:r>
              <a:rPr lang="en-US" altLang="zh-CN" sz="2600">
                <a:latin typeface="Arial" charset="0"/>
                <a:ea typeface="宋体" charset="0"/>
                <a:cs typeface="宋体" charset="0"/>
              </a:rPr>
              <a:t>Trial and error</a:t>
            </a:r>
          </a:p>
          <a:p>
            <a:pPr eaLnBrk="1" hangingPunct="1"/>
            <a:endParaRPr lang="en-US" altLang="zh-CN" sz="2800"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6150" name="Rectangle 145720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800600"/>
            <a:ext cx="412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Rectangle 145720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450" y="4800600"/>
            <a:ext cx="412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Rectangle 145720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311775"/>
            <a:ext cx="4127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Rectangle 145720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314950"/>
            <a:ext cx="412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Rectangle 14572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338763"/>
            <a:ext cx="412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Rectangle 145720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267200"/>
            <a:ext cx="412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6" name="AutoShape 12"/>
          <p:cNvCxnSpPr>
            <a:cxnSpLocks noChangeShapeType="1"/>
          </p:cNvCxnSpPr>
          <p:nvPr/>
        </p:nvCxnSpPr>
        <p:spPr bwMode="auto">
          <a:xfrm flipV="1">
            <a:off x="5746750" y="5191125"/>
            <a:ext cx="250825" cy="317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AutoShape 13"/>
          <p:cNvCxnSpPr>
            <a:cxnSpLocks noChangeShapeType="1"/>
          </p:cNvCxnSpPr>
          <p:nvPr/>
        </p:nvCxnSpPr>
        <p:spPr bwMode="auto">
          <a:xfrm flipV="1">
            <a:off x="5997575" y="4657725"/>
            <a:ext cx="609600" cy="142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AutoShape 14"/>
          <p:cNvCxnSpPr>
            <a:cxnSpLocks noChangeShapeType="1"/>
          </p:cNvCxnSpPr>
          <p:nvPr/>
        </p:nvCxnSpPr>
        <p:spPr bwMode="auto">
          <a:xfrm>
            <a:off x="6607175" y="4657725"/>
            <a:ext cx="501650" cy="142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9" name="AutoShape 15"/>
          <p:cNvCxnSpPr>
            <a:cxnSpLocks noChangeShapeType="1"/>
          </p:cNvCxnSpPr>
          <p:nvPr/>
        </p:nvCxnSpPr>
        <p:spPr bwMode="auto">
          <a:xfrm>
            <a:off x="5997575" y="5191125"/>
            <a:ext cx="295275" cy="3190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16"/>
          <p:cNvCxnSpPr>
            <a:cxnSpLocks noChangeShapeType="1"/>
          </p:cNvCxnSpPr>
          <p:nvPr/>
        </p:nvCxnSpPr>
        <p:spPr bwMode="auto">
          <a:xfrm flipH="1">
            <a:off x="6705600" y="5191125"/>
            <a:ext cx="403225" cy="3190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17"/>
          <p:cNvCxnSpPr>
            <a:cxnSpLocks noChangeShapeType="1"/>
          </p:cNvCxnSpPr>
          <p:nvPr/>
        </p:nvCxnSpPr>
        <p:spPr bwMode="auto">
          <a:xfrm>
            <a:off x="7108825" y="5191125"/>
            <a:ext cx="206375" cy="342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AutoShape 18"/>
          <p:cNvCxnSpPr>
            <a:cxnSpLocks noChangeShapeType="1"/>
          </p:cNvCxnSpPr>
          <p:nvPr/>
        </p:nvCxnSpPr>
        <p:spPr bwMode="auto">
          <a:xfrm flipV="1">
            <a:off x="5746750" y="4995863"/>
            <a:ext cx="1155700" cy="512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AutoShape 19"/>
          <p:cNvCxnSpPr>
            <a:cxnSpLocks noChangeShapeType="1"/>
          </p:cNvCxnSpPr>
          <p:nvPr/>
        </p:nvCxnSpPr>
        <p:spPr bwMode="auto">
          <a:xfrm>
            <a:off x="6203950" y="4995863"/>
            <a:ext cx="1111250" cy="538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75284" name="Line 20"/>
          <p:cNvSpPr>
            <a:spLocks noChangeShapeType="1"/>
          </p:cNvSpPr>
          <p:nvPr/>
        </p:nvSpPr>
        <p:spPr bwMode="auto">
          <a:xfrm>
            <a:off x="3048000" y="5668963"/>
            <a:ext cx="2133600" cy="0"/>
          </a:xfrm>
          <a:prstGeom prst="line">
            <a:avLst/>
          </a:prstGeom>
          <a:noFill/>
          <a:ln w="19050">
            <a:solidFill>
              <a:srgbClr val="4F81B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254061"/>
              </a:solidFill>
            </a:endParaRP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3048000" y="4676775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6600"/>
                </a:solidFill>
                <a:ea typeface="宋体" charset="0"/>
                <a:cs typeface="宋体" charset="0"/>
              </a:rPr>
              <a:t>probe routers and guess network view</a:t>
            </a:r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 flipH="1">
            <a:off x="3048000" y="5029200"/>
            <a:ext cx="23622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6019800" y="4205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S1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5334000" y="56530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S2</a:t>
            </a: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6248400" y="56530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S3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7239000" y="56530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S4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5410200" y="47386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S5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7239000" y="475615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S6</a:t>
            </a:r>
          </a:p>
        </p:txBody>
      </p:sp>
      <p:pic>
        <p:nvPicPr>
          <p:cNvPr id="6173" name="Picture 29" descr="j0292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267200"/>
            <a:ext cx="1868488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74" name="AutoShape 30"/>
          <p:cNvCxnSpPr>
            <a:cxnSpLocks noChangeShapeType="1"/>
          </p:cNvCxnSpPr>
          <p:nvPr/>
        </p:nvCxnSpPr>
        <p:spPr bwMode="auto">
          <a:xfrm flipV="1">
            <a:off x="5235575" y="5702300"/>
            <a:ext cx="250825" cy="317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5" name="AutoShape 31"/>
          <p:cNvCxnSpPr>
            <a:cxnSpLocks noChangeShapeType="1"/>
          </p:cNvCxnSpPr>
          <p:nvPr/>
        </p:nvCxnSpPr>
        <p:spPr bwMode="auto">
          <a:xfrm flipV="1">
            <a:off x="6096000" y="5702300"/>
            <a:ext cx="250825" cy="317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6" name="AutoShape 32"/>
          <p:cNvCxnSpPr>
            <a:cxnSpLocks noChangeShapeType="1"/>
          </p:cNvCxnSpPr>
          <p:nvPr/>
        </p:nvCxnSpPr>
        <p:spPr bwMode="auto">
          <a:xfrm flipV="1">
            <a:off x="7086600" y="5702300"/>
            <a:ext cx="250825" cy="317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7" name="AutoShape 33"/>
          <p:cNvCxnSpPr>
            <a:cxnSpLocks noChangeShapeType="1"/>
            <a:endCxn id="1675298" idx="3"/>
          </p:cNvCxnSpPr>
          <p:nvPr/>
        </p:nvCxnSpPr>
        <p:spPr bwMode="auto">
          <a:xfrm flipV="1">
            <a:off x="6607175" y="3492500"/>
            <a:ext cx="1165225" cy="774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75298" name="Cloud"/>
          <p:cNvSpPr>
            <a:spLocks noChangeAspect="1" noEditPoints="1" noChangeArrowheads="1"/>
          </p:cNvSpPr>
          <p:nvPr/>
        </p:nvSpPr>
        <p:spPr bwMode="auto">
          <a:xfrm>
            <a:off x="6934200" y="3429000"/>
            <a:ext cx="1676400" cy="112395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  <a:p>
            <a:pPr>
              <a:defRPr/>
            </a:pPr>
            <a:r>
              <a:rPr lang="en-US" altLang="zh-CN">
                <a:ea typeface="宋体" pitchFamily="2" charset="-122"/>
              </a:rPr>
              <a:t>Internet</a:t>
            </a:r>
          </a:p>
        </p:txBody>
      </p:sp>
      <p:sp>
        <p:nvSpPr>
          <p:cNvPr id="6179" name="Text Box 36"/>
          <p:cNvSpPr txBox="1">
            <a:spLocks noChangeArrowheads="1"/>
          </p:cNvSpPr>
          <p:nvPr/>
        </p:nvSpPr>
        <p:spPr bwMode="auto">
          <a:xfrm>
            <a:off x="6781800" y="4648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宋体" charset="0"/>
                <a:cs typeface="宋体" charset="0"/>
              </a:rPr>
              <a:t>?</a:t>
            </a:r>
          </a:p>
        </p:txBody>
      </p:sp>
      <p:sp>
        <p:nvSpPr>
          <p:cNvPr id="6180" name="Text Box 37"/>
          <p:cNvSpPr txBox="1">
            <a:spLocks noChangeArrowheads="1"/>
          </p:cNvSpPr>
          <p:nvPr/>
        </p:nvSpPr>
        <p:spPr bwMode="auto">
          <a:xfrm>
            <a:off x="6248400" y="4343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宋体" charset="0"/>
                <a:cs typeface="宋体" charset="0"/>
              </a:rPr>
              <a:t>?</a:t>
            </a:r>
          </a:p>
        </p:txBody>
      </p:sp>
      <p:sp>
        <p:nvSpPr>
          <p:cNvPr id="6181" name="Text Box 38"/>
          <p:cNvSpPr txBox="1">
            <a:spLocks noChangeArrowheads="1"/>
          </p:cNvSpPr>
          <p:nvPr/>
        </p:nvSpPr>
        <p:spPr bwMode="auto">
          <a:xfrm>
            <a:off x="6248400" y="4953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宋体" charset="0"/>
                <a:cs typeface="宋体" charset="0"/>
              </a:rPr>
              <a:t>?</a:t>
            </a:r>
          </a:p>
        </p:txBody>
      </p:sp>
      <p:sp>
        <p:nvSpPr>
          <p:cNvPr id="6182" name="Text Box 39"/>
          <p:cNvSpPr txBox="1">
            <a:spLocks noChangeArrowheads="1"/>
          </p:cNvSpPr>
          <p:nvPr/>
        </p:nvSpPr>
        <p:spPr bwMode="auto">
          <a:xfrm>
            <a:off x="5715000" y="5181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宋体" charset="0"/>
                <a:cs typeface="宋体" charset="0"/>
              </a:rPr>
              <a:t>?</a:t>
            </a:r>
          </a:p>
        </p:txBody>
      </p:sp>
      <p:sp>
        <p:nvSpPr>
          <p:cNvPr id="6183" name="Text Box 40"/>
          <p:cNvSpPr txBox="1">
            <a:spLocks noChangeArrowheads="1"/>
          </p:cNvSpPr>
          <p:nvPr/>
        </p:nvSpPr>
        <p:spPr bwMode="auto">
          <a:xfrm>
            <a:off x="7010400" y="5181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宋体" charset="0"/>
                <a:cs typeface="宋体" charset="0"/>
              </a:rPr>
              <a:t>?</a:t>
            </a:r>
          </a:p>
        </p:txBody>
      </p:sp>
      <p:sp>
        <p:nvSpPr>
          <p:cNvPr id="6184" name="Rectangle 4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  <a:cs typeface="宋体" charset="0"/>
              </a:rPr>
              <a:t>Indirect Control - Fact #2:</a:t>
            </a:r>
            <a:br>
              <a:rPr lang="en-US" altLang="zh-CN">
                <a:latin typeface="Arial" charset="0"/>
                <a:ea typeface="宋体" charset="0"/>
                <a:cs typeface="宋体" charset="0"/>
              </a:rPr>
            </a:br>
            <a:r>
              <a:rPr lang="en-US" altLang="zh-CN" sz="3200">
                <a:latin typeface="Arial" charset="0"/>
                <a:ea typeface="宋体" charset="0"/>
                <a:cs typeface="宋体" charset="0"/>
              </a:rPr>
              <a:t>Policies buried in box-centric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2956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6752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6752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6752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6752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5266" grpId="0" animBg="1"/>
      <p:bldP spid="1675267" grpId="0" animBg="1"/>
      <p:bldP spid="1675268" grpId="0" animBg="1"/>
      <p:bldP spid="1675268" grpId="1" animBg="1"/>
      <p:bldP spid="1675284" grpId="0" animBg="1"/>
      <p:bldP spid="167528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1125</Words>
  <Application>Microsoft Macintosh PowerPoint</Application>
  <PresentationFormat>On-screen Show (4:3)</PresentationFormat>
  <Paragraphs>293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Logically Centralized Control </vt:lpstr>
      <vt:lpstr>Types of Networks</vt:lpstr>
      <vt:lpstr>Network Review</vt:lpstr>
      <vt:lpstr>Router Review</vt:lpstr>
      <vt:lpstr>Inside a Single Network</vt:lpstr>
      <vt:lpstr>Time Scales</vt:lpstr>
      <vt:lpstr>Ideally…</vt:lpstr>
      <vt:lpstr>Indirect Control - Fact #1: Infer network view by reverse engineering</vt:lpstr>
      <vt:lpstr>Indirect Control - Fact #2: Policies buried in box-centric configuration</vt:lpstr>
      <vt:lpstr>Complex configuration is error-prone and is causing network outages</vt:lpstr>
      <vt:lpstr>Indirect Control - Fact #3: Indirect Control Creates Subtle Dependencies</vt:lpstr>
      <vt:lpstr>Indirect Control leads to …</vt:lpstr>
      <vt:lpstr>An Architecture Question to Study</vt:lpstr>
      <vt:lpstr>Our Proposal: Dissemination and Decision Planes</vt:lpstr>
      <vt:lpstr>Direct Control: A New World</vt:lpstr>
      <vt:lpstr>How can we get there? </vt:lpstr>
      <vt:lpstr>Discuss Implementations Possibilities</vt:lpstr>
      <vt:lpstr>PowerPoint Presentation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Theophilus Benson</dc:creator>
  <cp:lastModifiedBy>Theophilus Benson</cp:lastModifiedBy>
  <cp:revision>14</cp:revision>
  <dcterms:created xsi:type="dcterms:W3CDTF">2014-08-28T18:05:28Z</dcterms:created>
  <dcterms:modified xsi:type="dcterms:W3CDTF">2014-08-28T22:55:04Z</dcterms:modified>
</cp:coreProperties>
</file>