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58" r:id="rId6"/>
    <p:sldId id="259" r:id="rId7"/>
    <p:sldId id="260" r:id="rId8"/>
    <p:sldId id="261" r:id="rId9"/>
    <p:sldId id="273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8" r:id="rId25"/>
    <p:sldId id="286" r:id="rId26"/>
    <p:sldId id="290" r:id="rId27"/>
    <p:sldId id="289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19" autoAdjust="0"/>
  </p:normalViewPr>
  <p:slideViewPr>
    <p:cSldViewPr snapToGrid="0" snapToObjects="1">
      <p:cViewPr>
        <p:scale>
          <a:sx n="147" d="100"/>
          <a:sy n="147" d="100"/>
        </p:scale>
        <p:origin x="-1424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E0C0-FE62-534B-8836-F0A2A2EB68E0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BFD2-4C29-E340-B358-FEEDF733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0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Intradomain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 must carry packets from the ingress peering domain to the egress peering domain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9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Domains can be build like “fabrics”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Edge uses software forwarding</a:t>
            </a:r>
          </a:p>
          <a:p>
            <a:pPr lvl="1"/>
            <a:r>
              <a:rPr lang="en-US" dirty="0" smtClean="0"/>
              <a:t>Controlled by edge 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7"/>
            <a:endParaRPr lang="en-US" dirty="0" smtClean="0"/>
          </a:p>
          <a:p>
            <a:r>
              <a:rPr lang="en-US" dirty="0" smtClean="0"/>
              <a:t>Core uses hardware label-based forwarding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Only edge understands </a:t>
            </a:r>
            <a:r>
              <a:rPr lang="en-US" dirty="0" err="1" smtClean="0"/>
              <a:t>interdomain</a:t>
            </a:r>
            <a:r>
              <a:rPr lang="en-US" dirty="0" smtClean="0"/>
              <a:t> delivery</a:t>
            </a:r>
          </a:p>
          <a:p>
            <a:pPr lvl="1"/>
            <a:r>
              <a:rPr lang="en-US" dirty="0" smtClean="0"/>
              <a:t>Change in “architecture” (e.g., IPv4 to IPv6) only requires change to edge controller software</a:t>
            </a:r>
          </a:p>
          <a:p>
            <a:pPr lvl="1"/>
            <a:r>
              <a:rPr lang="en-US" dirty="0" smtClean="0"/>
              <a:t>Software-defined Internet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Interdomain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carry the packet from domain A to domain B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how domains are addressed again only requires a change to the controller software. Because the edge routers use software forwarding.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BGP to something else.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7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how domains are addressed again only requires a change to the controller software. Because the edge routers use software forwarding.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BGP to something else.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7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how domains are addressed again only requires a change to the controller software. Because the edge routers use software forwarding.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BGP to something else.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Interdomain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carry the packet from domain A to domain B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 (VMs) is supported by hypervisors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Hypervisors use software switch to connect VMs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Make this software switch SDN-compatible</a:t>
            </a:r>
          </a:p>
          <a:p>
            <a:pPr lvl="1"/>
            <a:r>
              <a:rPr lang="en-US" dirty="0" smtClean="0"/>
              <a:t>And you’ll be able to deploy SDN without any new HW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is now in Linux,  </a:t>
            </a:r>
            <a:r>
              <a:rPr lang="en-US" dirty="0" err="1" smtClean="0"/>
              <a:t>Xen</a:t>
            </a:r>
            <a:r>
              <a:rPr lang="en-US" dirty="0" smtClean="0"/>
              <a:t>, and coming soon to other </a:t>
            </a:r>
            <a:r>
              <a:rPr lang="en-US" dirty="0" err="1" smtClean="0"/>
              <a:t>Oses</a:t>
            </a:r>
            <a:r>
              <a:rPr lang="en-US" dirty="0" smtClean="0"/>
              <a:t> and hypervisors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Generality – match</a:t>
            </a:r>
            <a:r>
              <a:rPr lang="en-US" baseline="0" dirty="0" smtClean="0"/>
              <a:t> on all bits</a:t>
            </a:r>
          </a:p>
          <a:p>
            <a:r>
              <a:rPr lang="en-US" baseline="0" dirty="0" err="1" smtClean="0"/>
              <a:t>Pracitality</a:t>
            </a:r>
            <a:r>
              <a:rPr lang="en-US" baseline="0" dirty="0" smtClean="0"/>
              <a:t> – match on subset of bits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H-N:</a:t>
            </a:r>
            <a:r>
              <a:rPr lang="en-US" baseline="0" dirty="0" smtClean="0"/>
              <a:t> </a:t>
            </a:r>
            <a:r>
              <a:rPr lang="en-US" dirty="0" smtClean="0"/>
              <a:t>Where to go! What quality I</a:t>
            </a:r>
            <a:r>
              <a:rPr lang="en-US" baseline="0" dirty="0" smtClean="0"/>
              <a:t> want.</a:t>
            </a:r>
          </a:p>
          <a:p>
            <a:r>
              <a:rPr lang="en-US" baseline="0" dirty="0" smtClean="0"/>
              <a:t>O-N: how to treat different destinations. How to treat different quality of services classes.</a:t>
            </a:r>
          </a:p>
          <a:p>
            <a:r>
              <a:rPr lang="en-US" baseline="0" dirty="0" smtClean="0"/>
              <a:t>P-S: which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three problems</a:t>
            </a:r>
          </a:p>
          <a:p>
            <a:pPr marL="1028700" lvl="1" indent="-571500">
              <a:buAutoNum type="romanLcParenBoth"/>
            </a:pPr>
            <a:r>
              <a:rPr lang="en-US" altLang="zh-TW" dirty="0" smtClean="0"/>
              <a:t>no simplified hardware</a:t>
            </a:r>
          </a:p>
          <a:p>
            <a:pPr marL="1028700" lvl="1" indent="-571500">
              <a:buAutoNum type="romanLcParenBoth"/>
            </a:pPr>
            <a:r>
              <a:rPr lang="en-US" altLang="zh-TW" dirty="0" smtClean="0"/>
              <a:t>no sufficient flexibility</a:t>
            </a:r>
          </a:p>
          <a:p>
            <a:pPr marL="1028700" lvl="1" indent="-571500">
              <a:buAutoNum type="romanLcParenBoth"/>
            </a:pPr>
            <a:r>
              <a:rPr lang="en-US" altLang="zh-TW" dirty="0" smtClean="0"/>
              <a:t>it unnecessarily couples the host requirements to the network core behavior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571CE-7A3B-A148-B50C-3805539BF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dirty="0" smtClean="0"/>
          </a:p>
          <a:p>
            <a:r>
              <a:rPr lang="en-US" dirty="0" smtClean="0"/>
              <a:t>Make this software switch SDN-compatible</a:t>
            </a:r>
          </a:p>
          <a:p>
            <a:pPr lvl="1"/>
            <a:r>
              <a:rPr lang="en-US" dirty="0" smtClean="0"/>
              <a:t>And you’ll be able to deploy SDN without any new HW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is now in Linux,  </a:t>
            </a:r>
            <a:r>
              <a:rPr lang="en-US" dirty="0" err="1" smtClean="0"/>
              <a:t>Xen</a:t>
            </a:r>
            <a:r>
              <a:rPr lang="en-US" dirty="0" smtClean="0"/>
              <a:t>, and coming soon to other </a:t>
            </a:r>
            <a:r>
              <a:rPr lang="en-US" dirty="0" err="1" smtClean="0"/>
              <a:t>Oses</a:t>
            </a:r>
            <a:r>
              <a:rPr lang="en-US" dirty="0" smtClean="0"/>
              <a:t> and hypervisors</a:t>
            </a:r>
          </a:p>
          <a:p>
            <a:endParaRPr lang="en-US" dirty="0" smtClean="0"/>
          </a:p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Vswitches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are enough to implement most functions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Access control, </a:t>
            </a:r>
            <a:r>
              <a:rPr lang="en-US" dirty="0" err="1" smtClean="0">
                <a:latin typeface="Arial" charset="0"/>
                <a:ea typeface="ＭＳ Ｐゴシック" charset="0"/>
              </a:rPr>
              <a:t>QoS</a:t>
            </a:r>
            <a:r>
              <a:rPr lang="en-US" dirty="0" smtClean="0">
                <a:latin typeface="Arial" charset="0"/>
                <a:ea typeface="ＭＳ Ｐゴシック" charset="0"/>
              </a:rPr>
              <a:t>, mobility, migration, monitoring,…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Physical network becomes static crossbar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 to implement and manage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Components can be legacy and static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dirty="0" smtClean="0"/>
          </a:p>
          <a:p>
            <a:r>
              <a:rPr lang="en-US" dirty="0" smtClean="0"/>
              <a:t>Make this software switch SDN-compatible</a:t>
            </a:r>
          </a:p>
          <a:p>
            <a:pPr lvl="1"/>
            <a:r>
              <a:rPr lang="en-US" dirty="0" smtClean="0"/>
              <a:t>And you’ll be able to deploy SDN without any new HW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is now in Linux,  </a:t>
            </a:r>
            <a:r>
              <a:rPr lang="en-US" dirty="0" err="1" smtClean="0"/>
              <a:t>Xen</a:t>
            </a:r>
            <a:r>
              <a:rPr lang="en-US" dirty="0" smtClean="0"/>
              <a:t>, and coming soon to other </a:t>
            </a:r>
            <a:r>
              <a:rPr lang="en-US" dirty="0" err="1" smtClean="0"/>
              <a:t>Oses</a:t>
            </a:r>
            <a:r>
              <a:rPr lang="en-US" dirty="0" smtClean="0"/>
              <a:t> and hypervisors</a:t>
            </a:r>
          </a:p>
          <a:p>
            <a:endParaRPr lang="en-US" dirty="0" smtClean="0"/>
          </a:p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Vswitches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are enough to implement most functions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Access control, </a:t>
            </a:r>
            <a:r>
              <a:rPr lang="en-US" dirty="0" err="1" smtClean="0">
                <a:latin typeface="Arial" charset="0"/>
                <a:ea typeface="ＭＳ Ｐゴシック" charset="0"/>
              </a:rPr>
              <a:t>QoS</a:t>
            </a:r>
            <a:r>
              <a:rPr lang="en-US" dirty="0" smtClean="0">
                <a:latin typeface="Arial" charset="0"/>
                <a:ea typeface="ＭＳ Ｐゴシック" charset="0"/>
              </a:rPr>
              <a:t>, mobility, migration, monitoring,…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Physical network becomes static crossbar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 to implement and manage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Components can be legacy and static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BFD2-4C29-E340-B358-FEEDF73321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2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D0C3-3F37-144F-B9D5-F17165964B4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D21A-51A7-8144-B88D-4CBFDCE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3: SDN Stack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Theophilus Benson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9943"/>
          </a:xfrm>
        </p:spPr>
        <p:txBody>
          <a:bodyPr/>
          <a:lstStyle/>
          <a:p>
            <a:r>
              <a:rPr lang="en-US" dirty="0" smtClean="0"/>
              <a:t>Applies virtualization technology to a data center</a:t>
            </a:r>
            <a:endParaRPr lang="en-US" dirty="0"/>
          </a:p>
        </p:txBody>
      </p:sp>
      <p:sp>
        <p:nvSpPr>
          <p:cNvPr id="59" name="Cloud 58"/>
          <p:cNvSpPr/>
          <p:nvPr/>
        </p:nvSpPr>
        <p:spPr>
          <a:xfrm rot="183183">
            <a:off x="4652582" y="5374842"/>
            <a:ext cx="2828418" cy="128332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ISP</a:t>
            </a:r>
            <a:endParaRPr lang="en-US" dirty="0"/>
          </a:p>
        </p:txBody>
      </p:sp>
      <p:pic>
        <p:nvPicPr>
          <p:cNvPr id="83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2" cstate="print"/>
          <a:srcRect l="23663" r="3963"/>
          <a:stretch>
            <a:fillRect/>
          </a:stretch>
        </p:blipFill>
        <p:spPr bwMode="auto">
          <a:xfrm>
            <a:off x="4203526" y="3309629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" name="Group 188"/>
          <p:cNvGrpSpPr>
            <a:grpSpLocks/>
          </p:cNvGrpSpPr>
          <p:nvPr/>
        </p:nvGrpSpPr>
        <p:grpSpPr bwMode="auto">
          <a:xfrm flipH="1">
            <a:off x="11535327" y="4704122"/>
            <a:ext cx="762010" cy="704334"/>
            <a:chOff x="3477467" y="3291520"/>
            <a:chExt cx="288131" cy="266223"/>
          </a:xfrm>
        </p:grpSpPr>
        <p:grpSp>
          <p:nvGrpSpPr>
            <p:cNvPr id="85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87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8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9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0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1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92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93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94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95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6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6" name="Group 188"/>
          <p:cNvGrpSpPr>
            <a:grpSpLocks/>
          </p:cNvGrpSpPr>
          <p:nvPr/>
        </p:nvGrpSpPr>
        <p:grpSpPr bwMode="auto">
          <a:xfrm flipH="1">
            <a:off x="12010772" y="5765751"/>
            <a:ext cx="762010" cy="704334"/>
            <a:chOff x="3477467" y="3291520"/>
            <a:chExt cx="288131" cy="266223"/>
          </a:xfrm>
        </p:grpSpPr>
        <p:grpSp>
          <p:nvGrpSpPr>
            <p:cNvPr id="97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99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0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1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2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3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04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05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06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07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8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9" name="TextBox 108"/>
          <p:cNvSpPr txBox="1"/>
          <p:nvPr/>
        </p:nvSpPr>
        <p:spPr>
          <a:xfrm>
            <a:off x="10884302" y="5480107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27" name="Picture 126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0415" y="3730606"/>
            <a:ext cx="695957" cy="374057"/>
          </a:xfrm>
          <a:prstGeom prst="rect">
            <a:avLst/>
          </a:prstGeom>
        </p:spPr>
      </p:pic>
      <p:pic>
        <p:nvPicPr>
          <p:cNvPr id="128" name="Picture 127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6147" y="4404229"/>
            <a:ext cx="695957" cy="374057"/>
          </a:xfrm>
          <a:prstGeom prst="rect">
            <a:avLst/>
          </a:prstGeom>
        </p:spPr>
      </p:pic>
      <p:pic>
        <p:nvPicPr>
          <p:cNvPr id="129" name="Picture 128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4387" y="3722000"/>
            <a:ext cx="695957" cy="374057"/>
          </a:xfrm>
          <a:prstGeom prst="rect">
            <a:avLst/>
          </a:prstGeom>
        </p:spPr>
      </p:pic>
      <p:pic>
        <p:nvPicPr>
          <p:cNvPr id="130" name="Picture 129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3417" y="4404229"/>
            <a:ext cx="695957" cy="374057"/>
          </a:xfrm>
          <a:prstGeom prst="rect">
            <a:avLst/>
          </a:prstGeom>
        </p:spPr>
      </p:pic>
      <p:cxnSp>
        <p:nvCxnSpPr>
          <p:cNvPr id="131" name="Straight Connector 130"/>
          <p:cNvCxnSpPr>
            <a:stCxn id="127" idx="2"/>
            <a:endCxn id="128" idx="0"/>
          </p:cNvCxnSpPr>
          <p:nvPr/>
        </p:nvCxnSpPr>
        <p:spPr>
          <a:xfrm flipH="1">
            <a:off x="4914126" y="4104663"/>
            <a:ext cx="54268" cy="2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0165" y="4412835"/>
            <a:ext cx="695957" cy="374057"/>
          </a:xfrm>
          <a:prstGeom prst="rect">
            <a:avLst/>
          </a:prstGeom>
        </p:spPr>
      </p:pic>
      <p:cxnSp>
        <p:nvCxnSpPr>
          <p:cNvPr id="133" name="Straight Connector 132"/>
          <p:cNvCxnSpPr>
            <a:stCxn id="127" idx="2"/>
            <a:endCxn id="132" idx="0"/>
          </p:cNvCxnSpPr>
          <p:nvPr/>
        </p:nvCxnSpPr>
        <p:spPr>
          <a:xfrm>
            <a:off x="4968394" y="4104663"/>
            <a:ext cx="94975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2"/>
            <a:endCxn id="132" idx="0"/>
          </p:cNvCxnSpPr>
          <p:nvPr/>
        </p:nvCxnSpPr>
        <p:spPr>
          <a:xfrm flipH="1">
            <a:off x="5918144" y="4096057"/>
            <a:ext cx="1014222" cy="316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9" idx="2"/>
            <a:endCxn id="130" idx="0"/>
          </p:cNvCxnSpPr>
          <p:nvPr/>
        </p:nvCxnSpPr>
        <p:spPr>
          <a:xfrm>
            <a:off x="6932365" y="4096057"/>
            <a:ext cx="35903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27" idx="0"/>
          </p:cNvCxnSpPr>
          <p:nvPr/>
        </p:nvCxnSpPr>
        <p:spPr>
          <a:xfrm>
            <a:off x="4896884" y="3464972"/>
            <a:ext cx="71510" cy="26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4974945" y="3439052"/>
            <a:ext cx="45940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130720" y="3730606"/>
            <a:ext cx="4111516" cy="10562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122231" y="4043503"/>
            <a:ext cx="18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pic>
        <p:nvPicPr>
          <p:cNvPr id="154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2" cstate="print"/>
          <a:srcRect l="23663" r="3963"/>
          <a:stretch>
            <a:fillRect/>
          </a:stretch>
        </p:blipFill>
        <p:spPr bwMode="auto">
          <a:xfrm>
            <a:off x="5146537" y="325003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2" cstate="print"/>
          <a:srcRect l="23663" r="3963"/>
          <a:stretch>
            <a:fillRect/>
          </a:stretch>
        </p:blipFill>
        <p:spPr bwMode="auto">
          <a:xfrm>
            <a:off x="6472341" y="3292131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7" name="Straight Connector 166"/>
          <p:cNvCxnSpPr>
            <a:stCxn id="166" idx="2"/>
          </p:cNvCxnSpPr>
          <p:nvPr/>
        </p:nvCxnSpPr>
        <p:spPr>
          <a:xfrm>
            <a:off x="6826079" y="3473951"/>
            <a:ext cx="130642" cy="25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6956721" y="3421554"/>
            <a:ext cx="74644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0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2" cstate="print"/>
          <a:srcRect l="23663" r="3963"/>
          <a:stretch>
            <a:fillRect/>
          </a:stretch>
        </p:blipFill>
        <p:spPr bwMode="auto">
          <a:xfrm>
            <a:off x="7415352" y="3232540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9" name="Straight Connector 188"/>
          <p:cNvCxnSpPr>
            <a:stCxn id="132" idx="2"/>
            <a:endCxn id="59" idx="3"/>
          </p:cNvCxnSpPr>
          <p:nvPr/>
        </p:nvCxnSpPr>
        <p:spPr>
          <a:xfrm>
            <a:off x="5918144" y="4786892"/>
            <a:ext cx="178914" cy="66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4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25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Applies virtualization technology to a data center</a:t>
            </a:r>
          </a:p>
          <a:p>
            <a:pPr lvl="1"/>
            <a:r>
              <a:rPr lang="en-US" sz="2400" dirty="0" smtClean="0"/>
              <a:t>Allows you to run VMs for different costumers</a:t>
            </a:r>
          </a:p>
          <a:p>
            <a:pPr lvl="1"/>
            <a:r>
              <a:rPr lang="en-US" sz="2400" dirty="0" smtClean="0"/>
              <a:t>Share the physical resource</a:t>
            </a:r>
            <a:endParaRPr lang="en-US" sz="2400" dirty="0"/>
          </a:p>
        </p:txBody>
      </p:sp>
      <p:sp>
        <p:nvSpPr>
          <p:cNvPr id="59" name="Cloud 58"/>
          <p:cNvSpPr/>
          <p:nvPr/>
        </p:nvSpPr>
        <p:spPr>
          <a:xfrm rot="183183">
            <a:off x="4652582" y="5374842"/>
            <a:ext cx="2828418" cy="128332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ISP</a:t>
            </a:r>
            <a:endParaRPr lang="en-US" dirty="0"/>
          </a:p>
        </p:txBody>
      </p:sp>
      <p:grpSp>
        <p:nvGrpSpPr>
          <p:cNvPr id="72" name="Group 188"/>
          <p:cNvGrpSpPr>
            <a:grpSpLocks/>
          </p:cNvGrpSpPr>
          <p:nvPr/>
        </p:nvGrpSpPr>
        <p:grpSpPr bwMode="auto">
          <a:xfrm flipH="1">
            <a:off x="4195487" y="2866067"/>
            <a:ext cx="762010" cy="704334"/>
            <a:chOff x="3477467" y="3291520"/>
            <a:chExt cx="288131" cy="266223"/>
          </a:xfrm>
        </p:grpSpPr>
        <p:grpSp>
          <p:nvGrpSpPr>
            <p:cNvPr id="73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75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9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80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81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82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83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4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Group 188"/>
          <p:cNvGrpSpPr>
            <a:grpSpLocks/>
          </p:cNvGrpSpPr>
          <p:nvPr/>
        </p:nvGrpSpPr>
        <p:grpSpPr bwMode="auto">
          <a:xfrm flipH="1">
            <a:off x="11535327" y="4704122"/>
            <a:ext cx="762010" cy="704334"/>
            <a:chOff x="3477467" y="3291520"/>
            <a:chExt cx="288131" cy="266223"/>
          </a:xfrm>
        </p:grpSpPr>
        <p:grpSp>
          <p:nvGrpSpPr>
            <p:cNvPr id="85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87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8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9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0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1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92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93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94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95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6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6" name="Group 188"/>
          <p:cNvGrpSpPr>
            <a:grpSpLocks/>
          </p:cNvGrpSpPr>
          <p:nvPr/>
        </p:nvGrpSpPr>
        <p:grpSpPr bwMode="auto">
          <a:xfrm flipH="1">
            <a:off x="12010772" y="5765751"/>
            <a:ext cx="762010" cy="704334"/>
            <a:chOff x="3477467" y="3291520"/>
            <a:chExt cx="288131" cy="266223"/>
          </a:xfrm>
        </p:grpSpPr>
        <p:grpSp>
          <p:nvGrpSpPr>
            <p:cNvPr id="97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99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0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1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2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3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04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05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06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07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8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9" name="TextBox 108"/>
          <p:cNvSpPr txBox="1"/>
          <p:nvPr/>
        </p:nvSpPr>
        <p:spPr>
          <a:xfrm>
            <a:off x="10884302" y="5480107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27" name="Picture 126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0415" y="3730606"/>
            <a:ext cx="695957" cy="374057"/>
          </a:xfrm>
          <a:prstGeom prst="rect">
            <a:avLst/>
          </a:prstGeom>
        </p:spPr>
      </p:pic>
      <p:pic>
        <p:nvPicPr>
          <p:cNvPr id="128" name="Picture 127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6147" y="4404229"/>
            <a:ext cx="695957" cy="374057"/>
          </a:xfrm>
          <a:prstGeom prst="rect">
            <a:avLst/>
          </a:prstGeom>
        </p:spPr>
      </p:pic>
      <p:pic>
        <p:nvPicPr>
          <p:cNvPr id="129" name="Picture 128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4387" y="3722000"/>
            <a:ext cx="695957" cy="374057"/>
          </a:xfrm>
          <a:prstGeom prst="rect">
            <a:avLst/>
          </a:prstGeom>
        </p:spPr>
      </p:pic>
      <p:pic>
        <p:nvPicPr>
          <p:cNvPr id="130" name="Picture 129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3417" y="4404229"/>
            <a:ext cx="695957" cy="374057"/>
          </a:xfrm>
          <a:prstGeom prst="rect">
            <a:avLst/>
          </a:prstGeom>
        </p:spPr>
      </p:pic>
      <p:cxnSp>
        <p:nvCxnSpPr>
          <p:cNvPr id="131" name="Straight Connector 130"/>
          <p:cNvCxnSpPr>
            <a:stCxn id="127" idx="2"/>
            <a:endCxn id="128" idx="0"/>
          </p:cNvCxnSpPr>
          <p:nvPr/>
        </p:nvCxnSpPr>
        <p:spPr>
          <a:xfrm flipH="1">
            <a:off x="4914126" y="4104663"/>
            <a:ext cx="54268" cy="2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0165" y="4412835"/>
            <a:ext cx="695957" cy="374057"/>
          </a:xfrm>
          <a:prstGeom prst="rect">
            <a:avLst/>
          </a:prstGeom>
        </p:spPr>
      </p:pic>
      <p:cxnSp>
        <p:nvCxnSpPr>
          <p:cNvPr id="133" name="Straight Connector 132"/>
          <p:cNvCxnSpPr>
            <a:stCxn id="127" idx="2"/>
            <a:endCxn id="132" idx="0"/>
          </p:cNvCxnSpPr>
          <p:nvPr/>
        </p:nvCxnSpPr>
        <p:spPr>
          <a:xfrm>
            <a:off x="4968394" y="4104663"/>
            <a:ext cx="94975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2"/>
            <a:endCxn id="132" idx="0"/>
          </p:cNvCxnSpPr>
          <p:nvPr/>
        </p:nvCxnSpPr>
        <p:spPr>
          <a:xfrm flipH="1">
            <a:off x="5918144" y="4096057"/>
            <a:ext cx="1014222" cy="316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9" idx="2"/>
            <a:endCxn id="130" idx="0"/>
          </p:cNvCxnSpPr>
          <p:nvPr/>
        </p:nvCxnSpPr>
        <p:spPr>
          <a:xfrm>
            <a:off x="6932365" y="4096057"/>
            <a:ext cx="35903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27" idx="0"/>
          </p:cNvCxnSpPr>
          <p:nvPr/>
        </p:nvCxnSpPr>
        <p:spPr>
          <a:xfrm>
            <a:off x="4896884" y="3464972"/>
            <a:ext cx="71510" cy="26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4974945" y="3439052"/>
            <a:ext cx="45940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130720" y="3730606"/>
            <a:ext cx="4111516" cy="10562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122231" y="4043503"/>
            <a:ext cx="18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grpSp>
        <p:nvGrpSpPr>
          <p:cNvPr id="143" name="Group 188"/>
          <p:cNvGrpSpPr>
            <a:grpSpLocks/>
          </p:cNvGrpSpPr>
          <p:nvPr/>
        </p:nvGrpSpPr>
        <p:grpSpPr bwMode="auto">
          <a:xfrm flipH="1">
            <a:off x="5138498" y="2806476"/>
            <a:ext cx="762010" cy="704334"/>
            <a:chOff x="3477467" y="3291520"/>
            <a:chExt cx="288131" cy="266223"/>
          </a:xfrm>
        </p:grpSpPr>
        <p:grpSp>
          <p:nvGrpSpPr>
            <p:cNvPr id="144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146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47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48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49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50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51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52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53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54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5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5" name="Group 188"/>
          <p:cNvGrpSpPr>
            <a:grpSpLocks/>
          </p:cNvGrpSpPr>
          <p:nvPr/>
        </p:nvGrpSpPr>
        <p:grpSpPr bwMode="auto">
          <a:xfrm flipH="1">
            <a:off x="6464302" y="2848569"/>
            <a:ext cx="762010" cy="704334"/>
            <a:chOff x="3477467" y="3291520"/>
            <a:chExt cx="288131" cy="266223"/>
          </a:xfrm>
        </p:grpSpPr>
        <p:grpSp>
          <p:nvGrpSpPr>
            <p:cNvPr id="156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158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59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60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61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62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63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64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65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66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57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7" name="Straight Connector 166"/>
          <p:cNvCxnSpPr>
            <a:stCxn id="166" idx="2"/>
          </p:cNvCxnSpPr>
          <p:nvPr/>
        </p:nvCxnSpPr>
        <p:spPr>
          <a:xfrm>
            <a:off x="6826079" y="3473951"/>
            <a:ext cx="130642" cy="25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6956721" y="3421554"/>
            <a:ext cx="74644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88"/>
          <p:cNvGrpSpPr>
            <a:grpSpLocks/>
          </p:cNvGrpSpPr>
          <p:nvPr/>
        </p:nvGrpSpPr>
        <p:grpSpPr bwMode="auto">
          <a:xfrm flipH="1">
            <a:off x="7407313" y="2788978"/>
            <a:ext cx="762010" cy="704334"/>
            <a:chOff x="3477467" y="3291520"/>
            <a:chExt cx="288131" cy="266223"/>
          </a:xfrm>
        </p:grpSpPr>
        <p:grpSp>
          <p:nvGrpSpPr>
            <p:cNvPr id="170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172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3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4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5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6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77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78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79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80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1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89" name="Straight Connector 188"/>
          <p:cNvCxnSpPr>
            <a:stCxn id="132" idx="2"/>
            <a:endCxn id="59" idx="3"/>
          </p:cNvCxnSpPr>
          <p:nvPr/>
        </p:nvCxnSpPr>
        <p:spPr>
          <a:xfrm>
            <a:off x="5918144" y="4786892"/>
            <a:ext cx="178914" cy="66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/>
          <p:cNvSpPr txBox="1">
            <a:spLocks/>
          </p:cNvSpPr>
          <p:nvPr/>
        </p:nvSpPr>
        <p:spPr>
          <a:xfrm>
            <a:off x="327119" y="4365697"/>
            <a:ext cx="3284258" cy="140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Provides illusion of:</a:t>
            </a:r>
          </a:p>
          <a:p>
            <a:pPr lvl="1"/>
            <a:r>
              <a:rPr lang="en-US" sz="1600" dirty="0" smtClean="0"/>
              <a:t>Unlimited resources</a:t>
            </a:r>
          </a:p>
          <a:p>
            <a:pPr lvl="1"/>
            <a:r>
              <a:rPr lang="en-US" sz="1600" dirty="0" smtClean="0"/>
              <a:t>Need more CPU/memory?</a:t>
            </a:r>
          </a:p>
          <a:p>
            <a:pPr lvl="2"/>
            <a:r>
              <a:rPr lang="en-US" sz="1200" dirty="0" smtClean="0"/>
              <a:t>Just get more VMS!!!</a:t>
            </a:r>
          </a:p>
        </p:txBody>
      </p:sp>
    </p:spTree>
    <p:extLst>
      <p:ext uri="{BB962C8B-B14F-4D97-AF65-F5344CB8AC3E}">
        <p14:creationId xmlns:p14="http://schemas.microsoft.com/office/powerpoint/2010/main" val="102417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59" name="Cloud 58"/>
          <p:cNvSpPr/>
          <p:nvPr/>
        </p:nvSpPr>
        <p:spPr>
          <a:xfrm rot="183183">
            <a:off x="4652582" y="5374842"/>
            <a:ext cx="2828418" cy="128332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ISP</a:t>
            </a:r>
            <a:endParaRPr lang="en-US" dirty="0"/>
          </a:p>
        </p:txBody>
      </p:sp>
      <p:grpSp>
        <p:nvGrpSpPr>
          <p:cNvPr id="72" name="Group 188"/>
          <p:cNvGrpSpPr>
            <a:grpSpLocks/>
          </p:cNvGrpSpPr>
          <p:nvPr/>
        </p:nvGrpSpPr>
        <p:grpSpPr bwMode="auto">
          <a:xfrm flipH="1">
            <a:off x="4195487" y="2866067"/>
            <a:ext cx="762010" cy="704334"/>
            <a:chOff x="3477467" y="3291520"/>
            <a:chExt cx="288131" cy="266223"/>
          </a:xfrm>
        </p:grpSpPr>
        <p:grpSp>
          <p:nvGrpSpPr>
            <p:cNvPr id="73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75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79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80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81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82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83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4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Group 188"/>
          <p:cNvGrpSpPr>
            <a:grpSpLocks/>
          </p:cNvGrpSpPr>
          <p:nvPr/>
        </p:nvGrpSpPr>
        <p:grpSpPr bwMode="auto">
          <a:xfrm flipH="1">
            <a:off x="11535327" y="4704122"/>
            <a:ext cx="762010" cy="704334"/>
            <a:chOff x="3477467" y="3291520"/>
            <a:chExt cx="288131" cy="266223"/>
          </a:xfrm>
        </p:grpSpPr>
        <p:grpSp>
          <p:nvGrpSpPr>
            <p:cNvPr id="85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87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8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9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0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1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92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93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94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95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6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6" name="Group 188"/>
          <p:cNvGrpSpPr>
            <a:grpSpLocks/>
          </p:cNvGrpSpPr>
          <p:nvPr/>
        </p:nvGrpSpPr>
        <p:grpSpPr bwMode="auto">
          <a:xfrm flipH="1">
            <a:off x="12010772" y="5765751"/>
            <a:ext cx="762010" cy="704334"/>
            <a:chOff x="3477467" y="3291520"/>
            <a:chExt cx="288131" cy="266223"/>
          </a:xfrm>
        </p:grpSpPr>
        <p:grpSp>
          <p:nvGrpSpPr>
            <p:cNvPr id="97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99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0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1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2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009999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3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04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05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06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07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8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9" name="TextBox 108"/>
          <p:cNvSpPr txBox="1"/>
          <p:nvPr/>
        </p:nvSpPr>
        <p:spPr>
          <a:xfrm>
            <a:off x="10884302" y="5480107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27" name="Picture 126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0415" y="3730606"/>
            <a:ext cx="695957" cy="374057"/>
          </a:xfrm>
          <a:prstGeom prst="rect">
            <a:avLst/>
          </a:prstGeom>
        </p:spPr>
      </p:pic>
      <p:pic>
        <p:nvPicPr>
          <p:cNvPr id="128" name="Picture 127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66147" y="4404229"/>
            <a:ext cx="695957" cy="374057"/>
          </a:xfrm>
          <a:prstGeom prst="rect">
            <a:avLst/>
          </a:prstGeom>
        </p:spPr>
      </p:pic>
      <p:pic>
        <p:nvPicPr>
          <p:cNvPr id="129" name="Picture 128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4387" y="3722000"/>
            <a:ext cx="695957" cy="374057"/>
          </a:xfrm>
          <a:prstGeom prst="rect">
            <a:avLst/>
          </a:prstGeom>
        </p:spPr>
      </p:pic>
      <p:pic>
        <p:nvPicPr>
          <p:cNvPr id="130" name="Picture 129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3417" y="4404229"/>
            <a:ext cx="695957" cy="374057"/>
          </a:xfrm>
          <a:prstGeom prst="rect">
            <a:avLst/>
          </a:prstGeom>
        </p:spPr>
      </p:pic>
      <p:cxnSp>
        <p:nvCxnSpPr>
          <p:cNvPr id="131" name="Straight Connector 130"/>
          <p:cNvCxnSpPr>
            <a:stCxn id="127" idx="2"/>
            <a:endCxn id="128" idx="0"/>
          </p:cNvCxnSpPr>
          <p:nvPr/>
        </p:nvCxnSpPr>
        <p:spPr>
          <a:xfrm flipH="1">
            <a:off x="4914126" y="4104663"/>
            <a:ext cx="54268" cy="2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0165" y="4412835"/>
            <a:ext cx="695957" cy="374057"/>
          </a:xfrm>
          <a:prstGeom prst="rect">
            <a:avLst/>
          </a:prstGeom>
        </p:spPr>
      </p:pic>
      <p:cxnSp>
        <p:nvCxnSpPr>
          <p:cNvPr id="133" name="Straight Connector 132"/>
          <p:cNvCxnSpPr>
            <a:stCxn id="127" idx="2"/>
            <a:endCxn id="132" idx="0"/>
          </p:cNvCxnSpPr>
          <p:nvPr/>
        </p:nvCxnSpPr>
        <p:spPr>
          <a:xfrm>
            <a:off x="4968394" y="4104663"/>
            <a:ext cx="94975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2"/>
            <a:endCxn id="132" idx="0"/>
          </p:cNvCxnSpPr>
          <p:nvPr/>
        </p:nvCxnSpPr>
        <p:spPr>
          <a:xfrm flipH="1">
            <a:off x="5918144" y="4096057"/>
            <a:ext cx="1014222" cy="316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9" idx="2"/>
            <a:endCxn id="130" idx="0"/>
          </p:cNvCxnSpPr>
          <p:nvPr/>
        </p:nvCxnSpPr>
        <p:spPr>
          <a:xfrm>
            <a:off x="6932365" y="4096057"/>
            <a:ext cx="35903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27" idx="0"/>
          </p:cNvCxnSpPr>
          <p:nvPr/>
        </p:nvCxnSpPr>
        <p:spPr>
          <a:xfrm>
            <a:off x="4896884" y="3464972"/>
            <a:ext cx="71510" cy="26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4974945" y="3439052"/>
            <a:ext cx="45940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130720" y="3730606"/>
            <a:ext cx="4111516" cy="10562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122231" y="4043503"/>
            <a:ext cx="18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grpSp>
        <p:nvGrpSpPr>
          <p:cNvPr id="143" name="Group 188"/>
          <p:cNvGrpSpPr>
            <a:grpSpLocks/>
          </p:cNvGrpSpPr>
          <p:nvPr/>
        </p:nvGrpSpPr>
        <p:grpSpPr bwMode="auto">
          <a:xfrm flipH="1">
            <a:off x="5122231" y="2866067"/>
            <a:ext cx="762010" cy="704334"/>
            <a:chOff x="3477467" y="3291520"/>
            <a:chExt cx="288131" cy="266223"/>
          </a:xfrm>
        </p:grpSpPr>
        <p:grpSp>
          <p:nvGrpSpPr>
            <p:cNvPr id="144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146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47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48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49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50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51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52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53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54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5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5" name="Group 188"/>
          <p:cNvGrpSpPr>
            <a:grpSpLocks/>
          </p:cNvGrpSpPr>
          <p:nvPr/>
        </p:nvGrpSpPr>
        <p:grpSpPr bwMode="auto">
          <a:xfrm flipH="1">
            <a:off x="6436125" y="2866067"/>
            <a:ext cx="762010" cy="704334"/>
            <a:chOff x="3477467" y="3291520"/>
            <a:chExt cx="288131" cy="266223"/>
          </a:xfrm>
        </p:grpSpPr>
        <p:grpSp>
          <p:nvGrpSpPr>
            <p:cNvPr id="156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158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59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60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61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62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63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64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65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66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57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7" name="Straight Connector 166"/>
          <p:cNvCxnSpPr>
            <a:stCxn id="166" idx="2"/>
          </p:cNvCxnSpPr>
          <p:nvPr/>
        </p:nvCxnSpPr>
        <p:spPr>
          <a:xfrm>
            <a:off x="6797902" y="3491449"/>
            <a:ext cx="130642" cy="25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6956721" y="3421554"/>
            <a:ext cx="74644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88"/>
          <p:cNvGrpSpPr>
            <a:grpSpLocks/>
          </p:cNvGrpSpPr>
          <p:nvPr/>
        </p:nvGrpSpPr>
        <p:grpSpPr bwMode="auto">
          <a:xfrm flipH="1">
            <a:off x="7406702" y="2866067"/>
            <a:ext cx="762010" cy="704334"/>
            <a:chOff x="3477467" y="3291520"/>
            <a:chExt cx="288131" cy="266223"/>
          </a:xfrm>
        </p:grpSpPr>
        <p:grpSp>
          <p:nvGrpSpPr>
            <p:cNvPr id="170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172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3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4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5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76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77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78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79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80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1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89" name="Straight Connector 188"/>
          <p:cNvCxnSpPr>
            <a:stCxn id="132" idx="2"/>
            <a:endCxn id="59" idx="3"/>
          </p:cNvCxnSpPr>
          <p:nvPr/>
        </p:nvCxnSpPr>
        <p:spPr>
          <a:xfrm>
            <a:off x="5918144" y="4786892"/>
            <a:ext cx="178914" cy="66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9075" y="340227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Servers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149075" y="2734156"/>
            <a:ext cx="1909365" cy="382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149075" y="1961280"/>
            <a:ext cx="1909365" cy="5834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machines </a:t>
            </a:r>
          </a:p>
          <a:p>
            <a:pPr algn="ctr"/>
            <a:r>
              <a:rPr lang="en-US" dirty="0" smtClean="0"/>
              <a:t>(Virtual Servers)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284041"/>
            <a:ext cx="93826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221" y="5130700"/>
            <a:ext cx="93826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149075" y="432291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Switches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153" y="4713607"/>
            <a:ext cx="376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Data Center. All Hardware.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64153" y="1232972"/>
            <a:ext cx="34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infrastructure, all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0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The </a:t>
            </a:r>
            <a:r>
              <a:rPr lang="en-US" dirty="0" err="1" smtClean="0"/>
              <a:t>OpenFlow</a:t>
            </a:r>
            <a:r>
              <a:rPr lang="en-US" dirty="0" smtClean="0"/>
              <a:t> Flavor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network is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966403" y="4019063"/>
            <a:ext cx="3001900" cy="1020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6727" y="2807360"/>
            <a:ext cx="3001900" cy="551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6727" y="1790932"/>
            <a:ext cx="3001900" cy="758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86824" y="2861689"/>
            <a:ext cx="2641744" cy="45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49203" y="1827381"/>
            <a:ext cx="2909998" cy="633279"/>
            <a:chOff x="2970160" y="1695266"/>
            <a:chExt cx="3306446" cy="664470"/>
          </a:xfrm>
        </p:grpSpPr>
        <p:sp>
          <p:nvSpPr>
            <p:cNvPr id="15" name="Rectangle 14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256501" y="4118717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56500" y="4579072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18803" y="4731472"/>
            <a:ext cx="3001900" cy="1020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8901" y="4831126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408900" y="5291481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1276" y="4320944"/>
            <a:ext cx="3001900" cy="1020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51374" y="4420598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551373" y="4880953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3822" y="3860590"/>
            <a:ext cx="3001900" cy="1020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83920" y="3960244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83919" y="4420599"/>
            <a:ext cx="2507617" cy="426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8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The </a:t>
            </a:r>
            <a:r>
              <a:rPr lang="en-US" dirty="0" err="1" smtClean="0"/>
              <a:t>OpenFlow</a:t>
            </a:r>
            <a:r>
              <a:rPr lang="en-US" dirty="0" smtClean="0"/>
              <a:t> Flavor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network supports …</a:t>
            </a:r>
          </a:p>
          <a:p>
            <a:pPr lvl="1"/>
            <a:r>
              <a:rPr lang="en-US" sz="1800" dirty="0" smtClean="0"/>
              <a:t>Innovation in App</a:t>
            </a:r>
          </a:p>
          <a:p>
            <a:pPr lvl="1"/>
            <a:r>
              <a:rPr lang="en-US" sz="1800" dirty="0" smtClean="0"/>
              <a:t>Innovation in N/W O/S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Requires all devices to be the same.</a:t>
            </a:r>
          </a:p>
          <a:p>
            <a:pPr lvl="1"/>
            <a:r>
              <a:rPr lang="en-US" sz="1800" dirty="0" smtClean="0"/>
              <a:t>But you don’t need same functionality everywhere</a:t>
            </a:r>
          </a:p>
          <a:p>
            <a:pPr lvl="2"/>
            <a:r>
              <a:rPr lang="en-US" sz="1400" dirty="0" smtClean="0"/>
              <a:t>Forwarding V. Encryption V. </a:t>
            </a:r>
          </a:p>
          <a:p>
            <a:pPr lvl="1"/>
            <a:r>
              <a:rPr lang="en-US" sz="1800" dirty="0" smtClean="0"/>
              <a:t>You don’t need all devices to handle the same type of traffic</a:t>
            </a:r>
          </a:p>
          <a:p>
            <a:pPr lvl="2"/>
            <a:r>
              <a:rPr lang="en-US" sz="1400" dirty="0" smtClean="0"/>
              <a:t>Cellular V. Core V. IPTV</a:t>
            </a:r>
          </a:p>
          <a:p>
            <a:pPr lvl="2"/>
            <a:endParaRPr lang="en-US" sz="1400" dirty="0"/>
          </a:p>
          <a:p>
            <a:r>
              <a:rPr lang="en-US" sz="2200" dirty="0" smtClean="0"/>
              <a:t>Forcing device homogeneity </a:t>
            </a:r>
          </a:p>
          <a:p>
            <a:pPr lvl="1"/>
            <a:r>
              <a:rPr lang="en-US" sz="1800" dirty="0" smtClean="0"/>
              <a:t>Limits ability to move forward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2" name="Rectangular Callout 31"/>
          <p:cNvSpPr/>
          <p:nvPr/>
        </p:nvSpPr>
        <p:spPr>
          <a:xfrm>
            <a:off x="6100773" y="2255041"/>
            <a:ext cx="2806716" cy="717120"/>
          </a:xfrm>
          <a:prstGeom prst="wedgeRectCallout">
            <a:avLst>
              <a:gd name="adj1" fmla="val -91021"/>
              <a:gd name="adj2" fmla="val 81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to balance between</a:t>
            </a:r>
          </a:p>
          <a:p>
            <a:pPr algn="ctr"/>
            <a:r>
              <a:rPr lang="en-US" dirty="0" smtClean="0"/>
              <a:t>Generality and practicality 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5985343" y="4299601"/>
            <a:ext cx="2806716" cy="717120"/>
          </a:xfrm>
          <a:prstGeom prst="wedgeRectCallout">
            <a:avLst>
              <a:gd name="adj1" fmla="val -125496"/>
              <a:gd name="adj2" fmla="val 91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Limits </a:t>
            </a:r>
            <a:r>
              <a:rPr lang="en-US" dirty="0" err="1" smtClean="0"/>
              <a:t>evolvabilty</a:t>
            </a:r>
            <a:r>
              <a:rPr lang="en-US" dirty="0" smtClean="0"/>
              <a:t> by forcing all to evolve at same speed.</a:t>
            </a:r>
            <a:endParaRPr lang="en-US" dirty="0"/>
          </a:p>
        </p:txBody>
      </p:sp>
      <p:sp>
        <p:nvSpPr>
          <p:cNvPr id="34" name="Rectangular Callout 33"/>
          <p:cNvSpPr/>
          <p:nvPr/>
        </p:nvSpPr>
        <p:spPr>
          <a:xfrm>
            <a:off x="5130017" y="1241640"/>
            <a:ext cx="2806716" cy="717120"/>
          </a:xfrm>
          <a:prstGeom prst="wedgeRectCallout">
            <a:avLst>
              <a:gd name="adj1" fmla="val -119033"/>
              <a:gd name="adj2" fmla="val 373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Flexible API allows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Network infrastructure design is guided by network </a:t>
            </a:r>
            <a:r>
              <a:rPr lang="en-US" altLang="zh-TW" sz="2800" dirty="0" smtClean="0"/>
              <a:t>requirements and </a:t>
            </a:r>
            <a:r>
              <a:rPr lang="en-US" altLang="zh-TW" sz="2800" dirty="0"/>
              <a:t>network </a:t>
            </a:r>
            <a:r>
              <a:rPr lang="en-US" altLang="zh-TW" sz="2800" dirty="0" smtClean="0"/>
              <a:t>interfaces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/>
              <a:t>Network requirements come from </a:t>
            </a:r>
            <a:r>
              <a:rPr lang="en-US" altLang="zh-TW" sz="2800" dirty="0" smtClean="0"/>
              <a:t>two sources:</a:t>
            </a:r>
          </a:p>
          <a:p>
            <a:pPr marL="1028700" lvl="1" indent="-571500">
              <a:buAutoNum type="romanLcParenBoth"/>
            </a:pPr>
            <a:r>
              <a:rPr lang="en-US" altLang="zh-TW" sz="2400" dirty="0" smtClean="0"/>
              <a:t>Host : </a:t>
            </a:r>
            <a:r>
              <a:rPr lang="en-US" altLang="zh-TW" sz="2400" dirty="0"/>
              <a:t>want their packets to travel to a particular </a:t>
            </a:r>
            <a:r>
              <a:rPr lang="en-US" altLang="zh-TW" sz="2400" dirty="0" smtClean="0"/>
              <a:t>destination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(ii)  Network operator :  traffic engineering, 		virtualization</a:t>
            </a:r>
            <a:r>
              <a:rPr lang="en-US" altLang="zh-TW" sz="2400" dirty="0"/>
              <a:t>, tunneling and isolation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63E8-B0C9-4520-845D-6A557D8B050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4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Interfaces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There are </a:t>
            </a:r>
            <a:r>
              <a:rPr lang="en-US" altLang="zh-TW" dirty="0"/>
              <a:t>three relevant </a:t>
            </a:r>
            <a:r>
              <a:rPr lang="en-US" altLang="zh-TW" dirty="0" smtClean="0"/>
              <a:t>interfaces</a:t>
            </a:r>
          </a:p>
          <a:p>
            <a:pPr marL="1028700" lvl="1" indent="-571500">
              <a:buAutoNum type="romanLcParenBoth"/>
            </a:pPr>
            <a:r>
              <a:rPr lang="en-US" altLang="zh-TW" b="1" dirty="0" smtClean="0"/>
              <a:t>Host -Network </a:t>
            </a:r>
            <a:r>
              <a:rPr lang="en-US" altLang="zh-TW" dirty="0" smtClean="0"/>
              <a:t>: inform the network of host’s </a:t>
            </a:r>
            <a:r>
              <a:rPr lang="en-US" altLang="zh-TW" dirty="0" smtClean="0"/>
              <a:t>requirements. </a:t>
            </a:r>
            <a:r>
              <a:rPr lang="en-US" altLang="zh-TW" dirty="0" err="1" smtClean="0"/>
              <a:t>E,g</a:t>
            </a:r>
            <a:r>
              <a:rPr lang="en-US" altLang="zh-TW" dirty="0" smtClean="0"/>
              <a:t>. destination and </a:t>
            </a:r>
            <a:r>
              <a:rPr lang="en-US" altLang="zh-TW" dirty="0" err="1" smtClean="0"/>
              <a:t>QoS</a:t>
            </a:r>
            <a:endParaRPr lang="en-US" altLang="zh-TW" dirty="0" smtClean="0"/>
          </a:p>
          <a:p>
            <a:pPr marL="1028700" lvl="1" indent="-571500">
              <a:buAutoNum type="romanLcParenBoth"/>
            </a:pPr>
            <a:r>
              <a:rPr lang="en-US" altLang="zh-TW" b="1" dirty="0" smtClean="0"/>
              <a:t>Operator-Network</a:t>
            </a:r>
            <a:r>
              <a:rPr lang="en-US" altLang="zh-TW" dirty="0" smtClean="0"/>
              <a:t> : inform the network of operator’s </a:t>
            </a:r>
            <a:r>
              <a:rPr lang="en-US" altLang="zh-TW" dirty="0" smtClean="0"/>
              <a:t>requirements. E.g. configuration of network rules.</a:t>
            </a:r>
            <a:endParaRPr lang="en-US" altLang="zh-TW" dirty="0" smtClean="0"/>
          </a:p>
          <a:p>
            <a:pPr marL="1028700" lvl="1" indent="-571500">
              <a:buAutoNum type="romanLcParenBoth"/>
            </a:pPr>
            <a:r>
              <a:rPr lang="en-US" altLang="zh-TW" b="1" dirty="0" smtClean="0"/>
              <a:t>Packet-Switch</a:t>
            </a:r>
            <a:r>
              <a:rPr lang="en-US" altLang="zh-TW" dirty="0" smtClean="0"/>
              <a:t> : identify packet to a switch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63E8-B0C9-4520-845D-6A557D8B050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53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Evolution of Data Center Networks…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2008" y="1417638"/>
            <a:ext cx="125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 is</a:t>
            </a:r>
          </a:p>
          <a:p>
            <a:r>
              <a:rPr lang="en-US" dirty="0" smtClean="0"/>
              <a:t>Equal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68996" y="2375657"/>
            <a:ext cx="114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8996" y="3562893"/>
            <a:ext cx="142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MPLS</a:t>
            </a:r>
            <a:endParaRPr lang="en-US" dirty="0" smtClean="0"/>
          </a:p>
        </p:txBody>
      </p:sp>
      <p:sp>
        <p:nvSpPr>
          <p:cNvPr id="32" name="Plus 31"/>
          <p:cNvSpPr/>
          <p:nvPr/>
        </p:nvSpPr>
        <p:spPr>
          <a:xfrm>
            <a:off x="3120349" y="2408116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40"/>
          <p:cNvSpPr/>
          <p:nvPr/>
        </p:nvSpPr>
        <p:spPr>
          <a:xfrm>
            <a:off x="3120349" y="3562893"/>
            <a:ext cx="558329" cy="481957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81870" y="3256835"/>
            <a:ext cx="8246326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870" y="2172030"/>
            <a:ext cx="8246326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870" y="4497875"/>
            <a:ext cx="8246326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8996" y="4778013"/>
            <a:ext cx="142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Fabric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96753" y="1550316"/>
            <a:ext cx="135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Host-Network</a:t>
            </a:r>
            <a:endParaRPr lang="en-US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52212" y="1248361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Operator-Network</a:t>
            </a:r>
            <a:endParaRPr lang="en-US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88585" y="1719593"/>
            <a:ext cx="1353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Packet-Switch</a:t>
            </a:r>
            <a:endParaRPr lang="en-US" sz="1600" dirty="0" smtClean="0"/>
          </a:p>
        </p:txBody>
      </p:sp>
      <p:sp>
        <p:nvSpPr>
          <p:cNvPr id="3" name="Rectangular Callout 2"/>
          <p:cNvSpPr/>
          <p:nvPr/>
        </p:nvSpPr>
        <p:spPr>
          <a:xfrm>
            <a:off x="3120349" y="3288105"/>
            <a:ext cx="1182202" cy="452436"/>
          </a:xfrm>
          <a:prstGeom prst="wedgeRectCallout">
            <a:avLst>
              <a:gd name="adj1" fmla="val 72155"/>
              <a:gd name="adj2" fmla="val 927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IP-addresses</a:t>
            </a:r>
            <a:endParaRPr lang="en-US" dirty="0"/>
          </a:p>
        </p:txBody>
      </p:sp>
      <p:sp>
        <p:nvSpPr>
          <p:cNvPr id="18" name="Minus 17"/>
          <p:cNvSpPr/>
          <p:nvPr/>
        </p:nvSpPr>
        <p:spPr>
          <a:xfrm>
            <a:off x="4534139" y="2409141"/>
            <a:ext cx="558329" cy="481957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3120349" y="4906366"/>
            <a:ext cx="558329" cy="481957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4404545" y="3691246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6215759" y="4921467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7798249" y="4906366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6616047" y="3336675"/>
            <a:ext cx="1182202" cy="452436"/>
          </a:xfrm>
          <a:prstGeom prst="wedgeRectCallout">
            <a:avLst>
              <a:gd name="adj1" fmla="val 72155"/>
              <a:gd name="adj2" fmla="val 927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MPLS label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900243" y="3739816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856142" y="3752020"/>
            <a:ext cx="558329" cy="481957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4861111" y="3321066"/>
            <a:ext cx="1182202" cy="452436"/>
          </a:xfrm>
          <a:prstGeom prst="wedgeRectCallout">
            <a:avLst>
              <a:gd name="adj1" fmla="val 72155"/>
              <a:gd name="adj2" fmla="val 927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</a:t>
            </a:r>
            <a:r>
              <a:rPr lang="en-US" dirty="0" err="1" smtClean="0"/>
              <a:t>config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5901367" y="2409141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4882581" y="2063969"/>
            <a:ext cx="1182202" cy="452436"/>
          </a:xfrm>
          <a:prstGeom prst="wedgeRectCallout">
            <a:avLst>
              <a:gd name="adj1" fmla="val 72155"/>
              <a:gd name="adj2" fmla="val 927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4" name="Minus 33"/>
          <p:cNvSpPr/>
          <p:nvPr/>
        </p:nvSpPr>
        <p:spPr>
          <a:xfrm>
            <a:off x="7621078" y="2462034"/>
            <a:ext cx="558329" cy="481957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404545" y="5004747"/>
            <a:ext cx="558329" cy="48195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7"/>
    </mc:Choice>
    <mc:Fallback xmlns="">
      <p:transition xmlns:p14="http://schemas.microsoft.com/office/powerpoint/2010/main" spd="slow" advTm="187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Fabric To Reality: </a:t>
            </a:r>
            <a:br>
              <a:rPr lang="en-US" dirty="0" smtClean="0"/>
            </a:br>
            <a:r>
              <a:rPr lang="en-US" dirty="0" smtClean="0"/>
              <a:t>The Cloud</a:t>
            </a:r>
            <a:endParaRPr lang="en-US" dirty="0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 flipH="1">
            <a:off x="4195487" y="2866067"/>
            <a:ext cx="762010" cy="704334"/>
            <a:chOff x="3477467" y="3291520"/>
            <a:chExt cx="288131" cy="266223"/>
          </a:xfrm>
        </p:grpSpPr>
        <p:grpSp>
          <p:nvGrpSpPr>
            <p:cNvPr id="5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7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1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2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3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4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5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0415" y="3730606"/>
            <a:ext cx="695957" cy="374057"/>
          </a:xfrm>
          <a:prstGeom prst="rect">
            <a:avLst/>
          </a:prstGeom>
        </p:spPr>
      </p:pic>
      <p:pic>
        <p:nvPicPr>
          <p:cNvPr id="17" name="Picture 16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6147" y="4404229"/>
            <a:ext cx="695957" cy="374057"/>
          </a:xfrm>
          <a:prstGeom prst="rect">
            <a:avLst/>
          </a:prstGeom>
        </p:spPr>
      </p:pic>
      <p:pic>
        <p:nvPicPr>
          <p:cNvPr id="18" name="Picture 17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4387" y="3722000"/>
            <a:ext cx="695957" cy="374057"/>
          </a:xfrm>
          <a:prstGeom prst="rect">
            <a:avLst/>
          </a:prstGeom>
        </p:spPr>
      </p:pic>
      <p:pic>
        <p:nvPicPr>
          <p:cNvPr id="19" name="Picture 18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3417" y="4404229"/>
            <a:ext cx="695957" cy="374057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6" idx="2"/>
            <a:endCxn id="17" idx="0"/>
          </p:cNvCxnSpPr>
          <p:nvPr/>
        </p:nvCxnSpPr>
        <p:spPr>
          <a:xfrm flipH="1">
            <a:off x="4914126" y="4104663"/>
            <a:ext cx="54268" cy="2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0165" y="4412835"/>
            <a:ext cx="695957" cy="374057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6" idx="2"/>
            <a:endCxn id="21" idx="0"/>
          </p:cNvCxnSpPr>
          <p:nvPr/>
        </p:nvCxnSpPr>
        <p:spPr>
          <a:xfrm>
            <a:off x="4968394" y="4104663"/>
            <a:ext cx="94975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2"/>
            <a:endCxn id="21" idx="0"/>
          </p:cNvCxnSpPr>
          <p:nvPr/>
        </p:nvCxnSpPr>
        <p:spPr>
          <a:xfrm flipH="1">
            <a:off x="5918144" y="4096057"/>
            <a:ext cx="1014222" cy="316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2"/>
            <a:endCxn id="19" idx="0"/>
          </p:cNvCxnSpPr>
          <p:nvPr/>
        </p:nvCxnSpPr>
        <p:spPr>
          <a:xfrm>
            <a:off x="6932365" y="4096057"/>
            <a:ext cx="359030" cy="30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0"/>
          </p:cNvCxnSpPr>
          <p:nvPr/>
        </p:nvCxnSpPr>
        <p:spPr>
          <a:xfrm>
            <a:off x="4896884" y="3464972"/>
            <a:ext cx="71510" cy="26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74945" y="3439052"/>
            <a:ext cx="45940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30720" y="3730606"/>
            <a:ext cx="4111516" cy="10562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22231" y="4043503"/>
            <a:ext cx="18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grpSp>
        <p:nvGrpSpPr>
          <p:cNvPr id="29" name="Group 188"/>
          <p:cNvGrpSpPr>
            <a:grpSpLocks/>
          </p:cNvGrpSpPr>
          <p:nvPr/>
        </p:nvGrpSpPr>
        <p:grpSpPr bwMode="auto">
          <a:xfrm flipH="1">
            <a:off x="5122231" y="2866067"/>
            <a:ext cx="762010" cy="704334"/>
            <a:chOff x="3477467" y="3291520"/>
            <a:chExt cx="288131" cy="266223"/>
          </a:xfrm>
        </p:grpSpPr>
        <p:grpSp>
          <p:nvGrpSpPr>
            <p:cNvPr id="30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32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3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4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5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6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37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38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39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40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188"/>
          <p:cNvGrpSpPr>
            <a:grpSpLocks/>
          </p:cNvGrpSpPr>
          <p:nvPr/>
        </p:nvGrpSpPr>
        <p:grpSpPr bwMode="auto">
          <a:xfrm flipH="1">
            <a:off x="6436125" y="2866067"/>
            <a:ext cx="762010" cy="704334"/>
            <a:chOff x="3477467" y="3291520"/>
            <a:chExt cx="288131" cy="266223"/>
          </a:xfrm>
        </p:grpSpPr>
        <p:grpSp>
          <p:nvGrpSpPr>
            <p:cNvPr id="42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44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5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6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7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8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49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50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51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52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3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6797902" y="3491449"/>
            <a:ext cx="130642" cy="25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56721" y="3421554"/>
            <a:ext cx="74644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188"/>
          <p:cNvGrpSpPr>
            <a:grpSpLocks/>
          </p:cNvGrpSpPr>
          <p:nvPr/>
        </p:nvGrpSpPr>
        <p:grpSpPr bwMode="auto">
          <a:xfrm flipH="1">
            <a:off x="7406702" y="2866067"/>
            <a:ext cx="762010" cy="704334"/>
            <a:chOff x="3477467" y="3291520"/>
            <a:chExt cx="288131" cy="266223"/>
          </a:xfrm>
        </p:grpSpPr>
        <p:grpSp>
          <p:nvGrpSpPr>
            <p:cNvPr id="56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58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59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0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1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2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63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64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65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66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7" name="Picture 147" descr="openflow-newlogo3"/>
            <p:cNvPicPr>
              <a:picLocks noChangeAspect="1" noChangeArrowheads="1"/>
            </p:cNvPicPr>
            <p:nvPr/>
          </p:nvPicPr>
          <p:blipFill>
            <a:blip r:embed="rId3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7" name="Rectangle 66"/>
          <p:cNvSpPr/>
          <p:nvPr/>
        </p:nvSpPr>
        <p:spPr>
          <a:xfrm>
            <a:off x="1149075" y="340227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Servers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49075" y="2734156"/>
            <a:ext cx="1909365" cy="382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49075" y="1961280"/>
            <a:ext cx="1909365" cy="5834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machines </a:t>
            </a:r>
          </a:p>
          <a:p>
            <a:pPr algn="ctr"/>
            <a:r>
              <a:rPr lang="en-US" dirty="0" smtClean="0"/>
              <a:t>(Virtual Servers)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49075" y="432291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Fabric To Reality: </a:t>
            </a:r>
            <a:br>
              <a:rPr lang="en-US" dirty="0" smtClean="0"/>
            </a:br>
            <a:r>
              <a:rPr lang="en-US" dirty="0" smtClean="0"/>
              <a:t>The Cloud</a:t>
            </a:r>
            <a:endParaRPr lang="en-US" dirty="0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 flipH="1">
            <a:off x="4195487" y="2866067"/>
            <a:ext cx="762010" cy="704334"/>
            <a:chOff x="3477467" y="3291520"/>
            <a:chExt cx="288131" cy="266223"/>
          </a:xfrm>
        </p:grpSpPr>
        <p:grpSp>
          <p:nvGrpSpPr>
            <p:cNvPr id="5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7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1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2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3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4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5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17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906" y="3748104"/>
            <a:ext cx="2690922" cy="96071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4896884" y="3464972"/>
            <a:ext cx="71510" cy="26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74945" y="3439052"/>
            <a:ext cx="45940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30720" y="3730606"/>
            <a:ext cx="4111516" cy="10562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88"/>
          <p:cNvGrpSpPr>
            <a:grpSpLocks/>
          </p:cNvGrpSpPr>
          <p:nvPr/>
        </p:nvGrpSpPr>
        <p:grpSpPr bwMode="auto">
          <a:xfrm flipH="1">
            <a:off x="5122231" y="2866067"/>
            <a:ext cx="762010" cy="704334"/>
            <a:chOff x="3477467" y="3291520"/>
            <a:chExt cx="288131" cy="266223"/>
          </a:xfrm>
        </p:grpSpPr>
        <p:grpSp>
          <p:nvGrpSpPr>
            <p:cNvPr id="30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32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3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4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5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6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37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38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39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40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188"/>
          <p:cNvGrpSpPr>
            <a:grpSpLocks/>
          </p:cNvGrpSpPr>
          <p:nvPr/>
        </p:nvGrpSpPr>
        <p:grpSpPr bwMode="auto">
          <a:xfrm flipH="1">
            <a:off x="6436125" y="2866067"/>
            <a:ext cx="762010" cy="704334"/>
            <a:chOff x="3477467" y="3291520"/>
            <a:chExt cx="288131" cy="266223"/>
          </a:xfrm>
        </p:grpSpPr>
        <p:grpSp>
          <p:nvGrpSpPr>
            <p:cNvPr id="42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44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5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6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7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8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49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50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51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52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3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6797902" y="3491449"/>
            <a:ext cx="130642" cy="25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56721" y="3421554"/>
            <a:ext cx="74644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188"/>
          <p:cNvGrpSpPr>
            <a:grpSpLocks/>
          </p:cNvGrpSpPr>
          <p:nvPr/>
        </p:nvGrpSpPr>
        <p:grpSpPr bwMode="auto">
          <a:xfrm flipH="1">
            <a:off x="7406702" y="2866067"/>
            <a:ext cx="762010" cy="704334"/>
            <a:chOff x="3477467" y="3291520"/>
            <a:chExt cx="288131" cy="266223"/>
          </a:xfrm>
        </p:grpSpPr>
        <p:grpSp>
          <p:nvGrpSpPr>
            <p:cNvPr id="56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58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59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0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1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2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63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64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65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66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7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5229648" y="4183948"/>
            <a:ext cx="130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149075" y="340227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Servers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49075" y="2734156"/>
            <a:ext cx="1909365" cy="382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OpenVirtual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49075" y="1961280"/>
            <a:ext cx="1909365" cy="5834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machines </a:t>
            </a:r>
          </a:p>
          <a:p>
            <a:pPr algn="ctr"/>
            <a:r>
              <a:rPr lang="en-US" dirty="0" smtClean="0"/>
              <a:t>(Virtual Servers)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49075" y="432291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Away this Layer</a:t>
            </a:r>
            <a:endParaRPr lang="en-US" dirty="0"/>
          </a:p>
        </p:txBody>
      </p:sp>
      <p:sp>
        <p:nvSpPr>
          <p:cNvPr id="72" name="Rectangular Callout 71"/>
          <p:cNvSpPr/>
          <p:nvPr/>
        </p:nvSpPr>
        <p:spPr>
          <a:xfrm>
            <a:off x="102712" y="3292645"/>
            <a:ext cx="916768" cy="593981"/>
          </a:xfrm>
          <a:prstGeom prst="wedgeRectCallout">
            <a:avLst>
              <a:gd name="adj1" fmla="val 62760"/>
              <a:gd name="adj2" fmla="val 1611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One Big Switch abstraction. </a:t>
            </a:r>
            <a:endParaRPr lang="en-US" sz="11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456592" y="4786892"/>
            <a:ext cx="2850359" cy="593981"/>
          </a:xfrm>
          <a:prstGeom prst="wedgeRectCallout">
            <a:avLst>
              <a:gd name="adj1" fmla="val -61953"/>
              <a:gd name="adj2" fmla="val -977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Forwards based on server IP</a:t>
            </a:r>
          </a:p>
          <a:p>
            <a:r>
              <a:rPr lang="en-US" sz="1600" dirty="0" smtClean="0"/>
              <a:t>Server IP is the Label here.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5738372" y="1577999"/>
            <a:ext cx="2220039" cy="954951"/>
          </a:xfrm>
          <a:prstGeom prst="wedgeRectCallout">
            <a:avLst>
              <a:gd name="adj1" fmla="val -165670"/>
              <a:gd name="adj2" fmla="val 9271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Performs Classification: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VM address-&gt; server address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Edge </a:t>
            </a:r>
            <a:r>
              <a:rPr lang="en-US" sz="1100" dirty="0" smtClean="0">
                <a:sym typeface="Wingdings"/>
              </a:rPr>
              <a:t> core </a:t>
            </a:r>
            <a:r>
              <a:rPr lang="en-US" sz="1100" dirty="0" smtClean="0">
                <a:sym typeface="Wingdings"/>
              </a:rPr>
              <a:t>(Think: IP  MPLS)</a:t>
            </a:r>
            <a:endParaRPr lang="en-US" sz="1100" dirty="0">
              <a:sym typeface="Wingdings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3839666" y="1589759"/>
            <a:ext cx="1538824" cy="954951"/>
          </a:xfrm>
          <a:prstGeom prst="wedgeRectCallout">
            <a:avLst>
              <a:gd name="adj1" fmla="val -98926"/>
              <a:gd name="adj2" fmla="val 90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Can implement: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QoS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Migration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monitoring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Access Control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827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Routing in ISP</a:t>
            </a:r>
            <a:endParaRPr lang="en-US" dirty="0"/>
          </a:p>
          <a:p>
            <a:pPr lvl="1"/>
            <a:r>
              <a:rPr lang="en-US" dirty="0" smtClean="0"/>
              <a:t>Cloud Computing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SDN application stack revisited</a:t>
            </a:r>
          </a:p>
          <a:p>
            <a:endParaRPr lang="en-US" dirty="0" smtClean="0"/>
          </a:p>
          <a:p>
            <a:r>
              <a:rPr lang="en-US" dirty="0" smtClean="0"/>
              <a:t>Evolution of SDN</a:t>
            </a:r>
          </a:p>
          <a:p>
            <a:pPr lvl="1"/>
            <a:r>
              <a:rPr lang="en-US" dirty="0" smtClean="0"/>
              <a:t>The end of device Equality</a:t>
            </a:r>
          </a:p>
        </p:txBody>
      </p:sp>
    </p:spTree>
    <p:extLst>
      <p:ext uri="{BB962C8B-B14F-4D97-AF65-F5344CB8AC3E}">
        <p14:creationId xmlns:p14="http://schemas.microsoft.com/office/powerpoint/2010/main" val="226361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Fabric To Reality: </a:t>
            </a:r>
            <a:br>
              <a:rPr lang="en-US" dirty="0" smtClean="0"/>
            </a:br>
            <a:r>
              <a:rPr lang="en-US" dirty="0" smtClean="0"/>
              <a:t>The Cloud</a:t>
            </a:r>
            <a:endParaRPr lang="en-US" dirty="0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 flipH="1">
            <a:off x="4195487" y="2866067"/>
            <a:ext cx="762010" cy="704334"/>
            <a:chOff x="3477467" y="3291520"/>
            <a:chExt cx="288131" cy="266223"/>
          </a:xfrm>
        </p:grpSpPr>
        <p:grpSp>
          <p:nvGrpSpPr>
            <p:cNvPr id="5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7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8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9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0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11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2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13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14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15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17" descr="cisco_rou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906" y="3748104"/>
            <a:ext cx="2690922" cy="96071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4896884" y="3464972"/>
            <a:ext cx="71510" cy="26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74945" y="3439052"/>
            <a:ext cx="45940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30720" y="3730606"/>
            <a:ext cx="4111516" cy="105628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88"/>
          <p:cNvGrpSpPr>
            <a:grpSpLocks/>
          </p:cNvGrpSpPr>
          <p:nvPr/>
        </p:nvGrpSpPr>
        <p:grpSpPr bwMode="auto">
          <a:xfrm flipH="1">
            <a:off x="5122231" y="2866067"/>
            <a:ext cx="762010" cy="704334"/>
            <a:chOff x="3477467" y="3291520"/>
            <a:chExt cx="288131" cy="266223"/>
          </a:xfrm>
        </p:grpSpPr>
        <p:grpSp>
          <p:nvGrpSpPr>
            <p:cNvPr id="30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32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3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4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5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36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37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38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39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40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188"/>
          <p:cNvGrpSpPr>
            <a:grpSpLocks/>
          </p:cNvGrpSpPr>
          <p:nvPr/>
        </p:nvGrpSpPr>
        <p:grpSpPr bwMode="auto">
          <a:xfrm flipH="1">
            <a:off x="6436125" y="2866067"/>
            <a:ext cx="762010" cy="704334"/>
            <a:chOff x="3477467" y="3291520"/>
            <a:chExt cx="288131" cy="266223"/>
          </a:xfrm>
        </p:grpSpPr>
        <p:grpSp>
          <p:nvGrpSpPr>
            <p:cNvPr id="42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44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5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6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7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48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49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50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51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52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3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6797902" y="3491449"/>
            <a:ext cx="130642" cy="25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56721" y="3421554"/>
            <a:ext cx="746441" cy="343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188"/>
          <p:cNvGrpSpPr>
            <a:grpSpLocks/>
          </p:cNvGrpSpPr>
          <p:nvPr/>
        </p:nvGrpSpPr>
        <p:grpSpPr bwMode="auto">
          <a:xfrm flipH="1">
            <a:off x="7406702" y="2866067"/>
            <a:ext cx="762010" cy="704334"/>
            <a:chOff x="3477467" y="3291520"/>
            <a:chExt cx="288131" cy="266223"/>
          </a:xfrm>
        </p:grpSpPr>
        <p:grpSp>
          <p:nvGrpSpPr>
            <p:cNvPr id="56" name="Group 199"/>
            <p:cNvGrpSpPr>
              <a:grpSpLocks/>
            </p:cNvGrpSpPr>
            <p:nvPr/>
          </p:nvGrpSpPr>
          <p:grpSpPr bwMode="auto">
            <a:xfrm flipH="1">
              <a:off x="3489728" y="3291520"/>
              <a:ext cx="275870" cy="236381"/>
              <a:chOff x="3751" y="2115"/>
              <a:chExt cx="726" cy="626"/>
            </a:xfrm>
          </p:grpSpPr>
          <p:sp>
            <p:nvSpPr>
              <p:cNvPr id="58" name="AutoShape 200"/>
              <p:cNvSpPr>
                <a:spLocks noChangeArrowheads="1"/>
              </p:cNvSpPr>
              <p:nvPr/>
            </p:nvSpPr>
            <p:spPr bwMode="auto">
              <a:xfrm>
                <a:off x="3751" y="2341"/>
                <a:ext cx="726" cy="240"/>
              </a:xfrm>
              <a:prstGeom prst="roundRect">
                <a:avLst>
                  <a:gd name="adj" fmla="val 17009"/>
                </a:avLst>
              </a:prstGeom>
              <a:gradFill rotWithShape="1">
                <a:gsLst>
                  <a:gs pos="0">
                    <a:schemeClr val="accent1">
                      <a:alpha val="60001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tIns="0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59" name="Rectangle 201"/>
              <p:cNvSpPr>
                <a:spLocks noChangeArrowheads="1"/>
              </p:cNvSpPr>
              <p:nvPr/>
            </p:nvSpPr>
            <p:spPr bwMode="auto">
              <a:xfrm>
                <a:off x="4241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0" name="Rectangle 202"/>
              <p:cNvSpPr>
                <a:spLocks noChangeArrowheads="1"/>
              </p:cNvSpPr>
              <p:nvPr/>
            </p:nvSpPr>
            <p:spPr bwMode="auto">
              <a:xfrm>
                <a:off x="4006" y="2115"/>
                <a:ext cx="196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1" name="Rectangle 203"/>
              <p:cNvSpPr>
                <a:spLocks noChangeArrowheads="1"/>
              </p:cNvSpPr>
              <p:nvPr/>
            </p:nvSpPr>
            <p:spPr bwMode="auto">
              <a:xfrm>
                <a:off x="3770" y="2115"/>
                <a:ext cx="197" cy="216"/>
              </a:xfrm>
              <a:prstGeom prst="rect">
                <a:avLst/>
              </a:prstGeom>
              <a:solidFill>
                <a:srgbClr val="FFFFFF">
                  <a:alpha val="70195"/>
                </a:srgbClr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700"/>
              </a:p>
            </p:txBody>
          </p:sp>
          <p:sp>
            <p:nvSpPr>
              <p:cNvPr id="62" name="Oval 204"/>
              <p:cNvSpPr>
                <a:spLocks noChangeArrowheads="1"/>
              </p:cNvSpPr>
              <p:nvPr/>
            </p:nvSpPr>
            <p:spPr bwMode="auto">
              <a:xfrm>
                <a:off x="3829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63" name="Oval 205"/>
              <p:cNvSpPr>
                <a:spLocks noChangeArrowheads="1"/>
              </p:cNvSpPr>
              <p:nvPr/>
            </p:nvSpPr>
            <p:spPr bwMode="auto">
              <a:xfrm>
                <a:off x="4065" y="2308"/>
                <a:ext cx="78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1600"/>
              </a:p>
            </p:txBody>
          </p:sp>
          <p:sp>
            <p:nvSpPr>
              <p:cNvPr id="64" name="Oval 206"/>
              <p:cNvSpPr>
                <a:spLocks noChangeArrowheads="1"/>
              </p:cNvSpPr>
              <p:nvPr/>
            </p:nvSpPr>
            <p:spPr bwMode="auto">
              <a:xfrm>
                <a:off x="4300" y="2308"/>
                <a:ext cx="79" cy="58"/>
              </a:xfrm>
              <a:prstGeom prst="ellipse">
                <a:avLst/>
              </a:prstGeom>
              <a:solidFill>
                <a:srgbClr val="800000">
                  <a:alpha val="89803"/>
                </a:srgbClr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 sz="700"/>
              </a:p>
            </p:txBody>
          </p:sp>
          <p:sp>
            <p:nvSpPr>
              <p:cNvPr id="65" name="AutoShape 207"/>
              <p:cNvSpPr>
                <a:spLocks noChangeArrowheads="1"/>
              </p:cNvSpPr>
              <p:nvPr/>
            </p:nvSpPr>
            <p:spPr bwMode="auto">
              <a:xfrm>
                <a:off x="3928" y="2450"/>
                <a:ext cx="372" cy="92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9999"/>
                </a:srgbClr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173038" indent="-173038"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US" sz="600"/>
              </a:p>
            </p:txBody>
          </p:sp>
          <p:pic>
            <p:nvPicPr>
              <p:cNvPr id="66" name="Picture 10" descr="C:\Documents and Settings\Administrator\My Documents\3 - Archive\Images\BLADE icons\BTP_Blue_Serv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663" r="3963"/>
              <a:stretch>
                <a:fillRect/>
              </a:stretch>
            </p:blipFill>
            <p:spPr bwMode="auto">
              <a:xfrm>
                <a:off x="3759" y="2559"/>
                <a:ext cx="7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7" name="Picture 147" descr="openflow-newlogo3"/>
            <p:cNvPicPr>
              <a:picLocks noChangeAspect="1" noChangeArrowheads="1"/>
            </p:cNvPicPr>
            <p:nvPr/>
          </p:nvPicPr>
          <p:blipFill>
            <a:blip r:embed="rId4" cstate="print"/>
            <a:srcRect r="81563" b="-3572"/>
            <a:stretch>
              <a:fillRect/>
            </a:stretch>
          </p:blipFill>
          <p:spPr bwMode="auto">
            <a:xfrm>
              <a:off x="3477467" y="3429000"/>
              <a:ext cx="107673" cy="128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5229648" y="4183948"/>
            <a:ext cx="130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149075" y="340227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Servers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49075" y="2734156"/>
            <a:ext cx="1909365" cy="382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OpenVirtual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49075" y="1961280"/>
            <a:ext cx="1909365" cy="5834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machines </a:t>
            </a:r>
          </a:p>
          <a:p>
            <a:pPr algn="ctr"/>
            <a:r>
              <a:rPr lang="en-US" dirty="0" smtClean="0"/>
              <a:t>(Virtual Servers)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49075" y="4322918"/>
            <a:ext cx="1909365" cy="38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Away this Layer</a:t>
            </a:r>
            <a:endParaRPr lang="en-US" dirty="0"/>
          </a:p>
        </p:txBody>
      </p:sp>
      <p:sp>
        <p:nvSpPr>
          <p:cNvPr id="72" name="Rectangular Callout 71"/>
          <p:cNvSpPr/>
          <p:nvPr/>
        </p:nvSpPr>
        <p:spPr>
          <a:xfrm>
            <a:off x="102712" y="3292645"/>
            <a:ext cx="916768" cy="593981"/>
          </a:xfrm>
          <a:prstGeom prst="wedgeRectCallout">
            <a:avLst>
              <a:gd name="adj1" fmla="val 62760"/>
              <a:gd name="adj2" fmla="val 1611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One Big Switch abstraction. </a:t>
            </a:r>
            <a:endParaRPr lang="en-US" sz="11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456592" y="4786892"/>
            <a:ext cx="2850359" cy="593981"/>
          </a:xfrm>
          <a:prstGeom prst="wedgeRectCallout">
            <a:avLst>
              <a:gd name="adj1" fmla="val -61953"/>
              <a:gd name="adj2" fmla="val -977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Forwards based on server IP</a:t>
            </a:r>
          </a:p>
          <a:p>
            <a:r>
              <a:rPr lang="en-US" sz="1100" dirty="0" smtClean="0"/>
              <a:t>Server IP is the Label here.</a:t>
            </a:r>
            <a:endParaRPr lang="en-US" sz="1100" dirty="0"/>
          </a:p>
        </p:txBody>
      </p:sp>
      <p:sp>
        <p:nvSpPr>
          <p:cNvPr id="74" name="Rectangular Callout 73"/>
          <p:cNvSpPr/>
          <p:nvPr/>
        </p:nvSpPr>
        <p:spPr>
          <a:xfrm>
            <a:off x="5738372" y="1577999"/>
            <a:ext cx="2220039" cy="954951"/>
          </a:xfrm>
          <a:prstGeom prst="wedgeRectCallout">
            <a:avLst>
              <a:gd name="adj1" fmla="val -165670"/>
              <a:gd name="adj2" fmla="val 9271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Performs Classification: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VM address-&gt; server address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Edge </a:t>
            </a:r>
            <a:r>
              <a:rPr lang="en-US" sz="1100" dirty="0" smtClean="0">
                <a:sym typeface="Wingdings"/>
              </a:rPr>
              <a:t> core </a:t>
            </a:r>
            <a:r>
              <a:rPr lang="en-US" sz="1100" dirty="0" smtClean="0">
                <a:sym typeface="Wingdings"/>
              </a:rPr>
              <a:t>(Think: IP  MPLS)</a:t>
            </a:r>
            <a:endParaRPr lang="en-US" sz="1100" dirty="0">
              <a:sym typeface="Wingdings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3839666" y="1589759"/>
            <a:ext cx="1538824" cy="954951"/>
          </a:xfrm>
          <a:prstGeom prst="wedgeRectCallout">
            <a:avLst>
              <a:gd name="adj1" fmla="val -98926"/>
              <a:gd name="adj2" fmla="val 90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Can implement: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QoS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Migration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monitoring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Access Control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39920" y="3903878"/>
            <a:ext cx="7744724" cy="838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VM can evolve independently of the physical infrastructure.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VMs can go to IPv6 while physical stays IPv4.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VMs can had advance functionality added by modifying virtual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1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Fabric To Reality: </a:t>
            </a:r>
            <a:br>
              <a:rPr lang="en-US" dirty="0" smtClean="0"/>
            </a:br>
            <a:r>
              <a:rPr lang="en-US" dirty="0" smtClean="0"/>
              <a:t>The ISP</a:t>
            </a:r>
            <a:endParaRPr lang="en-US" dirty="0"/>
          </a:p>
        </p:txBody>
      </p:sp>
      <p:sp>
        <p:nvSpPr>
          <p:cNvPr id="75" name="Cloud 74"/>
          <p:cNvSpPr/>
          <p:nvPr/>
        </p:nvSpPr>
        <p:spPr>
          <a:xfrm rot="183183">
            <a:off x="2113152" y="3392169"/>
            <a:ext cx="4801458" cy="2276916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75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5924" y="4106491"/>
            <a:ext cx="602910" cy="599617"/>
          </a:xfrm>
          <a:prstGeom prst="rect">
            <a:avLst/>
          </a:prstGeom>
        </p:spPr>
      </p:pic>
      <p:pic>
        <p:nvPicPr>
          <p:cNvPr id="77" name="Picture 76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2551" y="4077264"/>
            <a:ext cx="602910" cy="599617"/>
          </a:xfrm>
          <a:prstGeom prst="rect">
            <a:avLst/>
          </a:prstGeom>
        </p:spPr>
      </p:pic>
      <p:cxnSp>
        <p:nvCxnSpPr>
          <p:cNvPr id="78" name="Straight Connector 77"/>
          <p:cNvCxnSpPr>
            <a:stCxn id="77" idx="3"/>
            <a:endCxn id="80" idx="1"/>
          </p:cNvCxnSpPr>
          <p:nvPr/>
        </p:nvCxnSpPr>
        <p:spPr>
          <a:xfrm flipV="1">
            <a:off x="5475461" y="4286359"/>
            <a:ext cx="1056892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6" idx="3"/>
            <a:endCxn id="77" idx="1"/>
          </p:cNvCxnSpPr>
          <p:nvPr/>
        </p:nvCxnSpPr>
        <p:spPr>
          <a:xfrm flipV="1">
            <a:off x="2658834" y="4377073"/>
            <a:ext cx="2213717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2353" y="3986550"/>
            <a:ext cx="602910" cy="5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Fabric To Reality: </a:t>
            </a:r>
            <a:br>
              <a:rPr lang="en-US" dirty="0" smtClean="0"/>
            </a:br>
            <a:r>
              <a:rPr lang="en-US" dirty="0" smtClean="0"/>
              <a:t>The ISP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Replace Edge switches with servers</a:t>
            </a:r>
          </a:p>
          <a:p>
            <a:pPr lvl="1"/>
            <a:r>
              <a:rPr lang="en-US" sz="2000" dirty="0" smtClean="0"/>
              <a:t>Get extreme flexibility. Easy to change code</a:t>
            </a:r>
          </a:p>
          <a:p>
            <a:pPr lvl="1"/>
            <a:r>
              <a:rPr lang="en-US" sz="2000" dirty="0" smtClean="0"/>
              <a:t>Bad scaling. Need multiple servers</a:t>
            </a:r>
            <a:endParaRPr lang="en-US" sz="2000" dirty="0"/>
          </a:p>
        </p:txBody>
      </p:sp>
      <p:sp>
        <p:nvSpPr>
          <p:cNvPr id="75" name="Cloud 74"/>
          <p:cNvSpPr/>
          <p:nvPr/>
        </p:nvSpPr>
        <p:spPr>
          <a:xfrm rot="183183">
            <a:off x="2113152" y="3392169"/>
            <a:ext cx="4801458" cy="2276916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2551" y="4077264"/>
            <a:ext cx="602910" cy="599617"/>
          </a:xfrm>
          <a:prstGeom prst="rect">
            <a:avLst/>
          </a:prstGeom>
        </p:spPr>
      </p:pic>
      <p:cxnSp>
        <p:nvCxnSpPr>
          <p:cNvPr id="78" name="Straight Connector 77"/>
          <p:cNvCxnSpPr>
            <a:stCxn id="77" idx="3"/>
          </p:cNvCxnSpPr>
          <p:nvPr/>
        </p:nvCxnSpPr>
        <p:spPr>
          <a:xfrm flipV="1">
            <a:off x="5475461" y="4286359"/>
            <a:ext cx="1056892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7" idx="1"/>
          </p:cNvCxnSpPr>
          <p:nvPr/>
        </p:nvCxnSpPr>
        <p:spPr>
          <a:xfrm flipV="1">
            <a:off x="2658834" y="4377073"/>
            <a:ext cx="2213717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1951359" y="4077264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1951359" y="4406300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6618100" y="3986354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6618100" y="4315390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758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Fabric To Reality: </a:t>
            </a:r>
            <a:br>
              <a:rPr lang="en-US" dirty="0" smtClean="0"/>
            </a:br>
            <a:r>
              <a:rPr lang="en-US" dirty="0" smtClean="0"/>
              <a:t>The ISP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Core: uses hardware label-based forwarding</a:t>
            </a:r>
          </a:p>
          <a:p>
            <a:r>
              <a:rPr lang="en-US" sz="2400" dirty="0" smtClean="0"/>
              <a:t>Edge: does classification</a:t>
            </a:r>
          </a:p>
          <a:p>
            <a:pPr lvl="1"/>
            <a:r>
              <a:rPr lang="en-US" sz="1600" dirty="0" smtClean="0"/>
              <a:t>Can do other complex processing: encryption, </a:t>
            </a:r>
            <a:r>
              <a:rPr lang="en-US" sz="1600" dirty="0" err="1" smtClean="0"/>
              <a:t>QoS</a:t>
            </a:r>
            <a:endParaRPr lang="en-US" sz="1600" dirty="0"/>
          </a:p>
        </p:txBody>
      </p:sp>
      <p:sp>
        <p:nvSpPr>
          <p:cNvPr id="75" name="Cloud 74"/>
          <p:cNvSpPr/>
          <p:nvPr/>
        </p:nvSpPr>
        <p:spPr>
          <a:xfrm rot="183183">
            <a:off x="2113152" y="3392169"/>
            <a:ext cx="4801458" cy="2276916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2551" y="4077264"/>
            <a:ext cx="602910" cy="599617"/>
          </a:xfrm>
          <a:prstGeom prst="rect">
            <a:avLst/>
          </a:prstGeom>
        </p:spPr>
      </p:pic>
      <p:cxnSp>
        <p:nvCxnSpPr>
          <p:cNvPr id="78" name="Straight Connector 77"/>
          <p:cNvCxnSpPr>
            <a:stCxn id="77" idx="3"/>
          </p:cNvCxnSpPr>
          <p:nvPr/>
        </p:nvCxnSpPr>
        <p:spPr>
          <a:xfrm flipV="1">
            <a:off x="5475461" y="4286359"/>
            <a:ext cx="1056892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7" idx="1"/>
          </p:cNvCxnSpPr>
          <p:nvPr/>
        </p:nvCxnSpPr>
        <p:spPr>
          <a:xfrm flipV="1">
            <a:off x="2658834" y="4377073"/>
            <a:ext cx="2213717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1951359" y="4077264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1951359" y="4406300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6618100" y="3986354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4" cstate="print"/>
          <a:srcRect l="23663" r="3963"/>
          <a:stretch>
            <a:fillRect/>
          </a:stretch>
        </p:blipFill>
        <p:spPr bwMode="auto">
          <a:xfrm>
            <a:off x="6618100" y="4315390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759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ISP (IGP): go from ingress to egress</a:t>
            </a:r>
          </a:p>
          <a:p>
            <a:r>
              <a:rPr lang="en-US" dirty="0" smtClean="0"/>
              <a:t>Across ISP (EGP/BGP): figure out which egress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4001944" y="3540769"/>
            <a:ext cx="1879951" cy="1656537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4977" y="4013292"/>
            <a:ext cx="236062" cy="435273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1913" y="4016130"/>
            <a:ext cx="236062" cy="435273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  <a:endCxn id="30" idx="1"/>
          </p:cNvCxnSpPr>
          <p:nvPr/>
        </p:nvCxnSpPr>
        <p:spPr>
          <a:xfrm flipV="1">
            <a:off x="4937975" y="4161235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7" idx="1"/>
          </p:cNvCxnSpPr>
          <p:nvPr/>
        </p:nvCxnSpPr>
        <p:spPr>
          <a:xfrm>
            <a:off x="4201039" y="4230929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6139" y="3943598"/>
            <a:ext cx="236062" cy="435273"/>
          </a:xfrm>
          <a:prstGeom prst="rect">
            <a:avLst/>
          </a:prstGeom>
        </p:spPr>
      </p:pic>
      <p:sp>
        <p:nvSpPr>
          <p:cNvPr id="21" name="Cloud 20"/>
          <p:cNvSpPr/>
          <p:nvPr/>
        </p:nvSpPr>
        <p:spPr>
          <a:xfrm rot="183183">
            <a:off x="1155762" y="3670033"/>
            <a:ext cx="3026207" cy="16565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608" y="4112031"/>
            <a:ext cx="379995" cy="435273"/>
          </a:xfrm>
          <a:prstGeom prst="rect">
            <a:avLst/>
          </a:prstGeom>
        </p:spPr>
      </p:pic>
      <p:pic>
        <p:nvPicPr>
          <p:cNvPr id="23" name="Picture 22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6906" y="4088662"/>
            <a:ext cx="379995" cy="435273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3" idx="3"/>
            <a:endCxn id="26" idx="1"/>
          </p:cNvCxnSpPr>
          <p:nvPr/>
        </p:nvCxnSpPr>
        <p:spPr>
          <a:xfrm flipV="1">
            <a:off x="3186901" y="4233767"/>
            <a:ext cx="772263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3"/>
            <a:endCxn id="23" idx="1"/>
          </p:cNvCxnSpPr>
          <p:nvPr/>
        </p:nvCxnSpPr>
        <p:spPr>
          <a:xfrm flipV="1">
            <a:off x="1499603" y="4306299"/>
            <a:ext cx="1307303" cy="2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9164" y="4016130"/>
            <a:ext cx="236062" cy="435273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 rot="183183">
            <a:off x="5778919" y="3494006"/>
            <a:ext cx="1879951" cy="165653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1952" y="3966529"/>
            <a:ext cx="236062" cy="435273"/>
          </a:xfrm>
          <a:prstGeom prst="rect">
            <a:avLst/>
          </a:prstGeom>
        </p:spPr>
      </p:pic>
      <p:pic>
        <p:nvPicPr>
          <p:cNvPr id="35" name="Picture 34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8888" y="3969367"/>
            <a:ext cx="236062" cy="435273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35" idx="3"/>
            <a:endCxn id="38" idx="1"/>
          </p:cNvCxnSpPr>
          <p:nvPr/>
        </p:nvCxnSpPr>
        <p:spPr>
          <a:xfrm flipV="1">
            <a:off x="6714950" y="4114472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3"/>
            <a:endCxn id="35" idx="1"/>
          </p:cNvCxnSpPr>
          <p:nvPr/>
        </p:nvCxnSpPr>
        <p:spPr>
          <a:xfrm>
            <a:off x="5978014" y="4184166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3114" y="3896835"/>
            <a:ext cx="236062" cy="435273"/>
          </a:xfrm>
          <a:prstGeom prst="rect">
            <a:avLst/>
          </a:prstGeom>
        </p:spPr>
      </p:pic>
      <p:pic>
        <p:nvPicPr>
          <p:cNvPr id="39" name="Picture 38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6139" y="3969367"/>
            <a:ext cx="236062" cy="435273"/>
          </a:xfrm>
          <a:prstGeom prst="rect">
            <a:avLst/>
          </a:prstGeom>
        </p:spPr>
      </p:pic>
      <p:sp>
        <p:nvSpPr>
          <p:cNvPr id="40" name="Rectangular Callout 39"/>
          <p:cNvSpPr/>
          <p:nvPr/>
        </p:nvSpPr>
        <p:spPr>
          <a:xfrm>
            <a:off x="359168" y="3542724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sp>
        <p:nvSpPr>
          <p:cNvPr id="41" name="Rectangular Callout 40"/>
          <p:cNvSpPr/>
          <p:nvPr/>
        </p:nvSpPr>
        <p:spPr>
          <a:xfrm>
            <a:off x="3111571" y="3445117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ISP(BGP)</a:t>
            </a:r>
            <a:endParaRPr lang="en-US" sz="1400" dirty="0"/>
          </a:p>
        </p:txBody>
      </p:sp>
      <p:sp>
        <p:nvSpPr>
          <p:cNvPr id="42" name="Rectangular Callout 41"/>
          <p:cNvSpPr/>
          <p:nvPr/>
        </p:nvSpPr>
        <p:spPr>
          <a:xfrm>
            <a:off x="4942966" y="3329595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sp>
        <p:nvSpPr>
          <p:cNvPr id="43" name="Rectangular Callout 42"/>
          <p:cNvSpPr/>
          <p:nvPr/>
        </p:nvSpPr>
        <p:spPr>
          <a:xfrm>
            <a:off x="6714950" y="3282832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46478" y="5405984"/>
            <a:ext cx="6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alice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64166" y="5343993"/>
            <a:ext cx="5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29" name="Smiley Face 28"/>
          <p:cNvSpPr/>
          <p:nvPr/>
        </p:nvSpPr>
        <p:spPr>
          <a:xfrm>
            <a:off x="1293840" y="5343993"/>
            <a:ext cx="421869" cy="38016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347912" y="5025824"/>
            <a:ext cx="421869" cy="38016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29" idx="0"/>
          </p:cNvCxnSpPr>
          <p:nvPr/>
        </p:nvCxnSpPr>
        <p:spPr>
          <a:xfrm flipH="1">
            <a:off x="1504775" y="5025824"/>
            <a:ext cx="210934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47912" y="4789424"/>
            <a:ext cx="165202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  <a:endCxn id="42" idx="1"/>
          </p:cNvCxnSpPr>
          <p:nvPr/>
        </p:nvCxnSpPr>
        <p:spPr>
          <a:xfrm flipV="1">
            <a:off x="4252006" y="3491880"/>
            <a:ext cx="690960" cy="115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1" idx="1"/>
          </p:cNvCxnSpPr>
          <p:nvPr/>
        </p:nvCxnSpPr>
        <p:spPr>
          <a:xfrm flipV="1">
            <a:off x="1499603" y="3607402"/>
            <a:ext cx="1611968" cy="97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  <a:endCxn id="43" idx="1"/>
          </p:cNvCxnSpPr>
          <p:nvPr/>
        </p:nvCxnSpPr>
        <p:spPr>
          <a:xfrm flipV="1">
            <a:off x="6083401" y="3445117"/>
            <a:ext cx="631549" cy="46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99603" y="6200409"/>
            <a:ext cx="916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5871" y="6015743"/>
            <a:ext cx="43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EGP for distributing reachability information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34184" y="5944320"/>
            <a:ext cx="5529982" cy="5356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2260123" y="2798199"/>
            <a:ext cx="685754" cy="792420"/>
            <a:chOff x="0" y="0"/>
            <a:chExt cx="816" cy="816"/>
          </a:xfrm>
        </p:grpSpPr>
        <p:pic>
          <p:nvPicPr>
            <p:cNvPr id="48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SDN in each ISP</a:t>
            </a:r>
          </a:p>
          <a:p>
            <a:pPr lvl="1"/>
            <a:r>
              <a:rPr lang="en-US" dirty="0" smtClean="0"/>
              <a:t>Edge controller runs BGP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4001944" y="3540769"/>
            <a:ext cx="1879951" cy="1656537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1913" y="4016130"/>
            <a:ext cx="236062" cy="435273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4937975" y="4161235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1"/>
          </p:cNvCxnSpPr>
          <p:nvPr/>
        </p:nvCxnSpPr>
        <p:spPr>
          <a:xfrm>
            <a:off x="4201039" y="4230929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 rot="183183">
            <a:off x="1155762" y="3670033"/>
            <a:ext cx="3026207" cy="16565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906" y="4088662"/>
            <a:ext cx="379995" cy="435273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3" idx="3"/>
          </p:cNvCxnSpPr>
          <p:nvPr/>
        </p:nvCxnSpPr>
        <p:spPr>
          <a:xfrm flipV="1">
            <a:off x="3186901" y="4233767"/>
            <a:ext cx="772263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1"/>
          </p:cNvCxnSpPr>
          <p:nvPr/>
        </p:nvCxnSpPr>
        <p:spPr>
          <a:xfrm flipV="1">
            <a:off x="1499603" y="4306299"/>
            <a:ext cx="1307303" cy="2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 rot="183183">
            <a:off x="5778919" y="3494006"/>
            <a:ext cx="1879951" cy="165653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8888" y="3969367"/>
            <a:ext cx="236062" cy="435273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35" idx="3"/>
          </p:cNvCxnSpPr>
          <p:nvPr/>
        </p:nvCxnSpPr>
        <p:spPr>
          <a:xfrm flipV="1">
            <a:off x="6714950" y="4114472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5978014" y="4184166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1504775" y="2616684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sp>
        <p:nvSpPr>
          <p:cNvPr id="42" name="Rectangular Callout 41"/>
          <p:cNvSpPr/>
          <p:nvPr/>
        </p:nvSpPr>
        <p:spPr>
          <a:xfrm>
            <a:off x="5360583" y="2635914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</a:t>
            </a:r>
            <a:r>
              <a:rPr lang="en-US" sz="1400" dirty="0" smtClean="0"/>
              <a:t>(BGP)</a:t>
            </a:r>
            <a:endParaRPr lang="en-US" sz="1400" dirty="0"/>
          </a:p>
        </p:txBody>
      </p:sp>
      <p:pic>
        <p:nvPicPr>
          <p:cNvPr id="27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60057" y="408866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60057" y="441769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3713850" y="399775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3713850" y="432678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5570937" y="393265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5570937" y="426168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347912" y="390684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347912" y="423587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4408284" y="2915417"/>
            <a:ext cx="685754" cy="792420"/>
            <a:chOff x="0" y="0"/>
            <a:chExt cx="816" cy="816"/>
          </a:xfrm>
        </p:grpSpPr>
        <p:pic>
          <p:nvPicPr>
            <p:cNvPr id="50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158141" y="2962555"/>
            <a:ext cx="685754" cy="792420"/>
            <a:chOff x="0" y="0"/>
            <a:chExt cx="816" cy="816"/>
          </a:xfrm>
        </p:grpSpPr>
        <p:pic>
          <p:nvPicPr>
            <p:cNvPr id="52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1646478" y="5405984"/>
            <a:ext cx="6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alice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64166" y="5343993"/>
            <a:ext cx="5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3561478" y="2637985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ISP(BGP)</a:t>
            </a:r>
            <a:endParaRPr lang="en-US" sz="1400" dirty="0"/>
          </a:p>
        </p:txBody>
      </p:sp>
      <p:sp>
        <p:nvSpPr>
          <p:cNvPr id="55" name="Smiley Face 54"/>
          <p:cNvSpPr/>
          <p:nvPr/>
        </p:nvSpPr>
        <p:spPr>
          <a:xfrm>
            <a:off x="1293840" y="5343993"/>
            <a:ext cx="421869" cy="38016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7347912" y="5025824"/>
            <a:ext cx="421869" cy="38016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504775" y="5025824"/>
            <a:ext cx="210934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47912" y="4789424"/>
            <a:ext cx="165202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1" idx="1"/>
          </p:cNvCxnSpPr>
          <p:nvPr/>
        </p:nvCxnSpPr>
        <p:spPr>
          <a:xfrm>
            <a:off x="2645210" y="2778969"/>
            <a:ext cx="916268" cy="21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  <a:endCxn id="42" idx="1"/>
          </p:cNvCxnSpPr>
          <p:nvPr/>
        </p:nvCxnSpPr>
        <p:spPr>
          <a:xfrm flipV="1">
            <a:off x="4701913" y="2798199"/>
            <a:ext cx="658670" cy="20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499603" y="6200409"/>
            <a:ext cx="916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15871" y="6015743"/>
            <a:ext cx="43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EGP for distributing reachability information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34184" y="5944320"/>
            <a:ext cx="5529982" cy="5356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2260123" y="2798199"/>
            <a:ext cx="685754" cy="792420"/>
            <a:chOff x="0" y="0"/>
            <a:chExt cx="816" cy="816"/>
          </a:xfrm>
        </p:grpSpPr>
        <p:pic>
          <p:nvPicPr>
            <p:cNvPr id="48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approach of BGP+SDN</a:t>
            </a:r>
          </a:p>
          <a:p>
            <a:pPr lvl="1"/>
            <a:r>
              <a:rPr lang="en-US" dirty="0" smtClean="0"/>
              <a:t>Edge controller negotiates with  border routers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4001944" y="3540769"/>
            <a:ext cx="1879951" cy="1656537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1913" y="4016130"/>
            <a:ext cx="236062" cy="435273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4937975" y="4161235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1"/>
          </p:cNvCxnSpPr>
          <p:nvPr/>
        </p:nvCxnSpPr>
        <p:spPr>
          <a:xfrm>
            <a:off x="4201039" y="4230929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 rot="183183">
            <a:off x="1155762" y="3670033"/>
            <a:ext cx="3026207" cy="16565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906" y="4088662"/>
            <a:ext cx="379995" cy="435273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3" idx="3"/>
          </p:cNvCxnSpPr>
          <p:nvPr/>
        </p:nvCxnSpPr>
        <p:spPr>
          <a:xfrm flipV="1">
            <a:off x="3186901" y="4233767"/>
            <a:ext cx="772263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1"/>
          </p:cNvCxnSpPr>
          <p:nvPr/>
        </p:nvCxnSpPr>
        <p:spPr>
          <a:xfrm flipV="1">
            <a:off x="1499603" y="4306299"/>
            <a:ext cx="1307303" cy="2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 rot="183183">
            <a:off x="5778919" y="3494006"/>
            <a:ext cx="1879951" cy="165653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8888" y="3969367"/>
            <a:ext cx="236062" cy="435273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35" idx="3"/>
          </p:cNvCxnSpPr>
          <p:nvPr/>
        </p:nvCxnSpPr>
        <p:spPr>
          <a:xfrm flipV="1">
            <a:off x="6714950" y="4114472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5978014" y="4184166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1504775" y="2616684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ISP(BGP)</a:t>
            </a:r>
            <a:endParaRPr lang="en-US" sz="1400" dirty="0"/>
          </a:p>
        </p:txBody>
      </p:sp>
      <p:pic>
        <p:nvPicPr>
          <p:cNvPr id="27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60057" y="408866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60057" y="441769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3516461" y="417957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347912" y="390684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347912" y="423587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662158" y="2983473"/>
            <a:ext cx="685754" cy="792420"/>
            <a:chOff x="0" y="0"/>
            <a:chExt cx="816" cy="816"/>
          </a:xfrm>
        </p:grpSpPr>
        <p:pic>
          <p:nvPicPr>
            <p:cNvPr id="52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1646478" y="5405984"/>
            <a:ext cx="6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alice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64166" y="5343993"/>
            <a:ext cx="5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93840" y="5343993"/>
            <a:ext cx="421869" cy="38016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7347912" y="5025824"/>
            <a:ext cx="421869" cy="38016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504775" y="5025824"/>
            <a:ext cx="210934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47912" y="4789424"/>
            <a:ext cx="165202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4300" y="4069910"/>
            <a:ext cx="379995" cy="435273"/>
          </a:xfrm>
          <a:prstGeom prst="rect">
            <a:avLst/>
          </a:prstGeom>
        </p:spPr>
      </p:pic>
      <p:pic>
        <p:nvPicPr>
          <p:cNvPr id="46" name="Picture 45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2804" y="3966529"/>
            <a:ext cx="379995" cy="435273"/>
          </a:xfrm>
          <a:prstGeom prst="rect">
            <a:avLst/>
          </a:prstGeom>
        </p:spPr>
      </p:pic>
      <p:sp>
        <p:nvSpPr>
          <p:cNvPr id="59" name="Rectangular Callout 58"/>
          <p:cNvSpPr/>
          <p:nvPr/>
        </p:nvSpPr>
        <p:spPr>
          <a:xfrm>
            <a:off x="3373860" y="3491880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sp>
        <p:nvSpPr>
          <p:cNvPr id="60" name="Rectangular Callout 59"/>
          <p:cNvSpPr/>
          <p:nvPr/>
        </p:nvSpPr>
        <p:spPr>
          <a:xfrm>
            <a:off x="4937975" y="3329595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40" idx="3"/>
            <a:endCxn id="59" idx="1"/>
          </p:cNvCxnSpPr>
          <p:nvPr/>
        </p:nvCxnSpPr>
        <p:spPr>
          <a:xfrm>
            <a:off x="2645210" y="2778969"/>
            <a:ext cx="728650" cy="875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3"/>
            <a:endCxn id="60" idx="1"/>
          </p:cNvCxnSpPr>
          <p:nvPr/>
        </p:nvCxnSpPr>
        <p:spPr>
          <a:xfrm flipV="1">
            <a:off x="4514295" y="3491880"/>
            <a:ext cx="423680" cy="162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3"/>
            <a:endCxn id="42" idx="1"/>
          </p:cNvCxnSpPr>
          <p:nvPr/>
        </p:nvCxnSpPr>
        <p:spPr>
          <a:xfrm flipV="1">
            <a:off x="6078410" y="2825397"/>
            <a:ext cx="0" cy="666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6078410" y="2663112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 (BGP)</a:t>
            </a:r>
            <a:endParaRPr lang="en-US" sz="1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1499603" y="6200409"/>
            <a:ext cx="916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5871" y="6015743"/>
            <a:ext cx="43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EGP for distributing reachability information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434184" y="5944320"/>
            <a:ext cx="5529982" cy="5356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2260123" y="2798199"/>
            <a:ext cx="685754" cy="792420"/>
            <a:chOff x="0" y="0"/>
            <a:chExt cx="816" cy="816"/>
          </a:xfrm>
        </p:grpSpPr>
        <p:pic>
          <p:nvPicPr>
            <p:cNvPr id="48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BGP with a Content </a:t>
            </a:r>
            <a:r>
              <a:rPr lang="en-US" smtClean="0"/>
              <a:t>Centric approach.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4001944" y="3540769"/>
            <a:ext cx="1879951" cy="1656537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1913" y="4016130"/>
            <a:ext cx="236062" cy="435273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4937975" y="4161235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1"/>
          </p:cNvCxnSpPr>
          <p:nvPr/>
        </p:nvCxnSpPr>
        <p:spPr>
          <a:xfrm>
            <a:off x="4201039" y="4230929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 rot="183183">
            <a:off x="1155762" y="3670033"/>
            <a:ext cx="3026207" cy="16565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906" y="4088662"/>
            <a:ext cx="379995" cy="435273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3" idx="3"/>
          </p:cNvCxnSpPr>
          <p:nvPr/>
        </p:nvCxnSpPr>
        <p:spPr>
          <a:xfrm flipV="1">
            <a:off x="3186901" y="4233767"/>
            <a:ext cx="772263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1"/>
          </p:cNvCxnSpPr>
          <p:nvPr/>
        </p:nvCxnSpPr>
        <p:spPr>
          <a:xfrm flipV="1">
            <a:off x="1499603" y="4306299"/>
            <a:ext cx="1307303" cy="2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 rot="183183">
            <a:off x="5778919" y="3494006"/>
            <a:ext cx="1879951" cy="165653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isco_rou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8888" y="3969367"/>
            <a:ext cx="236062" cy="435273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35" idx="3"/>
          </p:cNvCxnSpPr>
          <p:nvPr/>
        </p:nvCxnSpPr>
        <p:spPr>
          <a:xfrm flipV="1">
            <a:off x="6714950" y="4114472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5978014" y="4184166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1504775" y="2616684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closest cache</a:t>
            </a:r>
            <a:endParaRPr lang="en-US" sz="1400" dirty="0"/>
          </a:p>
        </p:txBody>
      </p:sp>
      <p:sp>
        <p:nvSpPr>
          <p:cNvPr id="42" name="Rectangular Callout 41"/>
          <p:cNvSpPr/>
          <p:nvPr/>
        </p:nvSpPr>
        <p:spPr>
          <a:xfrm>
            <a:off x="5360583" y="2635914"/>
            <a:ext cx="1140435" cy="324570"/>
          </a:xfrm>
          <a:prstGeom prst="wedgeRectCallout">
            <a:avLst>
              <a:gd name="adj1" fmla="val 48546"/>
              <a:gd name="adj2" fmla="val 1370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closest cache</a:t>
            </a:r>
            <a:endParaRPr lang="en-US" sz="1400" dirty="0"/>
          </a:p>
        </p:txBody>
      </p:sp>
      <p:pic>
        <p:nvPicPr>
          <p:cNvPr id="27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60057" y="408866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60057" y="441769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3713850" y="399775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3713850" y="432678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5570937" y="393265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5570937" y="426168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347912" y="3906842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0" descr="C:\Documents and Settings\Administrator\My Documents\3 - Archive\Images\BLADE icons\BTP_Blue_Server.png"/>
          <p:cNvPicPr>
            <a:picLocks noChangeAspect="1" noChangeArrowheads="1"/>
          </p:cNvPicPr>
          <p:nvPr/>
        </p:nvPicPr>
        <p:blipFill>
          <a:blip r:embed="rId5" cstate="print"/>
          <a:srcRect l="23663" r="3963"/>
          <a:stretch>
            <a:fillRect/>
          </a:stretch>
        </p:blipFill>
        <p:spPr bwMode="auto">
          <a:xfrm>
            <a:off x="7347912" y="4235878"/>
            <a:ext cx="707475" cy="18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4408284" y="2915417"/>
            <a:ext cx="685754" cy="792420"/>
            <a:chOff x="0" y="0"/>
            <a:chExt cx="816" cy="816"/>
          </a:xfrm>
        </p:grpSpPr>
        <p:pic>
          <p:nvPicPr>
            <p:cNvPr id="50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372073" y="2915417"/>
            <a:ext cx="685754" cy="792420"/>
            <a:chOff x="0" y="0"/>
            <a:chExt cx="816" cy="816"/>
          </a:xfrm>
        </p:grpSpPr>
        <p:pic>
          <p:nvPicPr>
            <p:cNvPr id="52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1646478" y="5405984"/>
            <a:ext cx="6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alice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64166" y="5343993"/>
            <a:ext cx="54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3561478" y="2637985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closest cache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888" y="5278892"/>
            <a:ext cx="507605" cy="496424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293840" y="5343993"/>
            <a:ext cx="421869" cy="38016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7347912" y="5025824"/>
            <a:ext cx="421869" cy="38016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504775" y="5025824"/>
            <a:ext cx="210934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47912" y="4789424"/>
            <a:ext cx="165202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77982" y="4979356"/>
            <a:ext cx="165202" cy="318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1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ISP (IGP): go from ingress to egress</a:t>
            </a:r>
          </a:p>
          <a:p>
            <a:r>
              <a:rPr lang="en-US" dirty="0" smtClean="0"/>
              <a:t>Across ISP (EGP/BGP): figure out which egress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2549647" y="3608927"/>
            <a:ext cx="4359186" cy="207179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7568" y="4161723"/>
            <a:ext cx="547375" cy="54438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8085" y="4132496"/>
            <a:ext cx="547375" cy="544385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  <a:endCxn id="30" idx="1"/>
          </p:cNvCxnSpPr>
          <p:nvPr/>
        </p:nvCxnSpPr>
        <p:spPr>
          <a:xfrm flipV="1">
            <a:off x="5475460" y="4313975"/>
            <a:ext cx="1112427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7" idx="1"/>
          </p:cNvCxnSpPr>
          <p:nvPr/>
        </p:nvCxnSpPr>
        <p:spPr>
          <a:xfrm flipV="1">
            <a:off x="3044943" y="4404689"/>
            <a:ext cx="1883142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7887" y="4041782"/>
            <a:ext cx="547375" cy="544385"/>
          </a:xfrm>
          <a:prstGeom prst="rect">
            <a:avLst/>
          </a:prstGeom>
        </p:spPr>
      </p:pic>
      <p:pic>
        <p:nvPicPr>
          <p:cNvPr id="13" name="Picture 12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2211" y="4970763"/>
            <a:ext cx="547375" cy="5443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702012" y="3656595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Which endpoint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543384" y="4666996"/>
            <a:ext cx="1140435" cy="324570"/>
          </a:xfrm>
          <a:prstGeom prst="wedgeRectCallout">
            <a:avLst>
              <a:gd name="adj1" fmla="val 41727"/>
              <a:gd name="adj2" fmla="val 1130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Which endpoint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654949" y="3321661"/>
            <a:ext cx="1140435" cy="324570"/>
          </a:xfrm>
          <a:prstGeom prst="wedgeRectCallout">
            <a:avLst>
              <a:gd name="adj1" fmla="val -29485"/>
              <a:gd name="adj2" fmla="val 1716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Which endpoint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4335025" y="3159375"/>
            <a:ext cx="1140435" cy="486855"/>
          </a:xfrm>
          <a:prstGeom prst="wedgeRectCallout">
            <a:avLst>
              <a:gd name="adj1" fmla="val 25818"/>
              <a:gd name="adj2" fmla="val 1459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next hop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49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ISP (IGP): go from ingress to egress</a:t>
            </a:r>
          </a:p>
          <a:p>
            <a:r>
              <a:rPr lang="en-US" dirty="0" smtClean="0"/>
              <a:t>Across ISP (EGP/BGP): figure out which egress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4001944" y="3540769"/>
            <a:ext cx="1879951" cy="1656537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4977" y="4013292"/>
            <a:ext cx="236062" cy="435273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1913" y="4016130"/>
            <a:ext cx="236062" cy="435273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  <a:endCxn id="30" idx="1"/>
          </p:cNvCxnSpPr>
          <p:nvPr/>
        </p:nvCxnSpPr>
        <p:spPr>
          <a:xfrm flipV="1">
            <a:off x="4937975" y="4161235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7" idx="1"/>
          </p:cNvCxnSpPr>
          <p:nvPr/>
        </p:nvCxnSpPr>
        <p:spPr>
          <a:xfrm>
            <a:off x="4201039" y="4230929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6139" y="3943598"/>
            <a:ext cx="236062" cy="435273"/>
          </a:xfrm>
          <a:prstGeom prst="rect">
            <a:avLst/>
          </a:prstGeom>
        </p:spPr>
      </p:pic>
      <p:sp>
        <p:nvSpPr>
          <p:cNvPr id="21" name="Cloud 20"/>
          <p:cNvSpPr/>
          <p:nvPr/>
        </p:nvSpPr>
        <p:spPr>
          <a:xfrm rot="183183">
            <a:off x="1155762" y="3670033"/>
            <a:ext cx="3026207" cy="16565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608" y="4112031"/>
            <a:ext cx="379995" cy="435273"/>
          </a:xfrm>
          <a:prstGeom prst="rect">
            <a:avLst/>
          </a:prstGeom>
        </p:spPr>
      </p:pic>
      <p:pic>
        <p:nvPicPr>
          <p:cNvPr id="23" name="Picture 22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6906" y="4088662"/>
            <a:ext cx="379995" cy="435273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3" idx="3"/>
            <a:endCxn id="26" idx="1"/>
          </p:cNvCxnSpPr>
          <p:nvPr/>
        </p:nvCxnSpPr>
        <p:spPr>
          <a:xfrm flipV="1">
            <a:off x="3186901" y="4233767"/>
            <a:ext cx="772263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3"/>
            <a:endCxn id="23" idx="1"/>
          </p:cNvCxnSpPr>
          <p:nvPr/>
        </p:nvCxnSpPr>
        <p:spPr>
          <a:xfrm flipV="1">
            <a:off x="1499603" y="4306299"/>
            <a:ext cx="1307303" cy="2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9164" y="4016130"/>
            <a:ext cx="236062" cy="435273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 rot="183183">
            <a:off x="5778919" y="3494006"/>
            <a:ext cx="1879951" cy="165653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1952" y="3966529"/>
            <a:ext cx="236062" cy="435273"/>
          </a:xfrm>
          <a:prstGeom prst="rect">
            <a:avLst/>
          </a:prstGeom>
        </p:spPr>
      </p:pic>
      <p:pic>
        <p:nvPicPr>
          <p:cNvPr id="35" name="Picture 34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8888" y="3969367"/>
            <a:ext cx="236062" cy="435273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35" idx="3"/>
            <a:endCxn id="38" idx="1"/>
          </p:cNvCxnSpPr>
          <p:nvPr/>
        </p:nvCxnSpPr>
        <p:spPr>
          <a:xfrm flipV="1">
            <a:off x="6714950" y="4114472"/>
            <a:ext cx="798164" cy="72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3"/>
            <a:endCxn id="35" idx="1"/>
          </p:cNvCxnSpPr>
          <p:nvPr/>
        </p:nvCxnSpPr>
        <p:spPr>
          <a:xfrm>
            <a:off x="5978014" y="4184166"/>
            <a:ext cx="500874" cy="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3114" y="3896835"/>
            <a:ext cx="236062" cy="435273"/>
          </a:xfrm>
          <a:prstGeom prst="rect">
            <a:avLst/>
          </a:prstGeom>
        </p:spPr>
      </p:pic>
      <p:pic>
        <p:nvPicPr>
          <p:cNvPr id="39" name="Picture 38" descr="cisco_ro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6139" y="3969367"/>
            <a:ext cx="236062" cy="435273"/>
          </a:xfrm>
          <a:prstGeom prst="rect">
            <a:avLst/>
          </a:prstGeom>
        </p:spPr>
      </p:pic>
      <p:sp>
        <p:nvSpPr>
          <p:cNvPr id="40" name="Rectangular Callout 39"/>
          <p:cNvSpPr/>
          <p:nvPr/>
        </p:nvSpPr>
        <p:spPr>
          <a:xfrm>
            <a:off x="359168" y="3542724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</a:t>
            </a:r>
            <a:endParaRPr lang="en-US" sz="1400" dirty="0"/>
          </a:p>
        </p:txBody>
      </p:sp>
      <p:sp>
        <p:nvSpPr>
          <p:cNvPr id="41" name="Rectangular Callout 40"/>
          <p:cNvSpPr/>
          <p:nvPr/>
        </p:nvSpPr>
        <p:spPr>
          <a:xfrm>
            <a:off x="3111571" y="3445117"/>
            <a:ext cx="1140435" cy="324570"/>
          </a:xfrm>
          <a:prstGeom prst="wedgeRectCallout">
            <a:avLst>
              <a:gd name="adj1" fmla="val 36424"/>
              <a:gd name="adj2" fmla="val 129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</a:t>
            </a:r>
            <a:endParaRPr lang="en-US" sz="1400" dirty="0"/>
          </a:p>
        </p:txBody>
      </p:sp>
      <p:sp>
        <p:nvSpPr>
          <p:cNvPr id="42" name="Rectangular Callout 41"/>
          <p:cNvSpPr/>
          <p:nvPr/>
        </p:nvSpPr>
        <p:spPr>
          <a:xfrm>
            <a:off x="4942966" y="3329595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</a:t>
            </a:r>
            <a:endParaRPr lang="en-US" sz="1400" dirty="0"/>
          </a:p>
        </p:txBody>
      </p:sp>
      <p:sp>
        <p:nvSpPr>
          <p:cNvPr id="43" name="Rectangular Callout 42"/>
          <p:cNvSpPr/>
          <p:nvPr/>
        </p:nvSpPr>
        <p:spPr>
          <a:xfrm>
            <a:off x="6714950" y="3282832"/>
            <a:ext cx="1140435" cy="324570"/>
          </a:xfrm>
          <a:prstGeom prst="wedgeRectCallout">
            <a:avLst>
              <a:gd name="adj1" fmla="val 31879"/>
              <a:gd name="adj2" fmla="val 145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is set of ISP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50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ISP:OSPF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 reachability inform</a:t>
            </a:r>
          </a:p>
          <a:p>
            <a:r>
              <a:rPr lang="en-US" dirty="0" smtClean="0"/>
              <a:t>Work on IP-addresses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2549647" y="3608927"/>
            <a:ext cx="4359186" cy="207179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7568" y="4161723"/>
            <a:ext cx="547375" cy="544385"/>
          </a:xfrm>
          <a:prstGeom prst="rect">
            <a:avLst/>
          </a:prstGeom>
        </p:spPr>
      </p:pic>
      <p:pic>
        <p:nvPicPr>
          <p:cNvPr id="7" name="Picture 6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8085" y="4132496"/>
            <a:ext cx="547375" cy="544385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7" idx="3"/>
            <a:endCxn id="30" idx="1"/>
          </p:cNvCxnSpPr>
          <p:nvPr/>
        </p:nvCxnSpPr>
        <p:spPr>
          <a:xfrm flipV="1">
            <a:off x="5475460" y="4313975"/>
            <a:ext cx="1112427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7" idx="1"/>
          </p:cNvCxnSpPr>
          <p:nvPr/>
        </p:nvCxnSpPr>
        <p:spPr>
          <a:xfrm flipV="1">
            <a:off x="3044943" y="4404689"/>
            <a:ext cx="1883142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29968" y="2594429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54.23.4/24</a:t>
            </a:r>
            <a:endParaRPr lang="en-US" dirty="0"/>
          </a:p>
        </p:txBody>
      </p:sp>
      <p:pic>
        <p:nvPicPr>
          <p:cNvPr id="30" name="Picture 29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7887" y="4041782"/>
            <a:ext cx="547375" cy="54438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77797" y="2841453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54.23.4/24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92274" y="2841453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54.23.4/24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Draw-Backs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Requires complex look: longest prefix match</a:t>
            </a:r>
          </a:p>
          <a:p>
            <a:r>
              <a:rPr lang="en-US" sz="2800" dirty="0" smtClean="0"/>
              <a:t>Requires large tables</a:t>
            </a:r>
          </a:p>
          <a:p>
            <a:r>
              <a:rPr lang="en-US" sz="2800" dirty="0" smtClean="0"/>
              <a:t>Slow to reach to failures</a:t>
            </a:r>
          </a:p>
          <a:p>
            <a:pPr lvl="1"/>
            <a:r>
              <a:rPr lang="en-US" sz="2400" dirty="0" smtClean="0"/>
              <a:t>2 minutes</a:t>
            </a:r>
            <a:endParaRPr lang="en-US" sz="2400" dirty="0"/>
          </a:p>
        </p:txBody>
      </p:sp>
      <p:sp>
        <p:nvSpPr>
          <p:cNvPr id="4" name="Cloud 3"/>
          <p:cNvSpPr/>
          <p:nvPr/>
        </p:nvSpPr>
        <p:spPr>
          <a:xfrm rot="183183">
            <a:off x="1770004" y="4428591"/>
            <a:ext cx="4359186" cy="207179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7925" y="4981387"/>
            <a:ext cx="547375" cy="54438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442" y="4952160"/>
            <a:ext cx="547375" cy="544385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3"/>
            <a:endCxn id="10" idx="1"/>
          </p:cNvCxnSpPr>
          <p:nvPr/>
        </p:nvCxnSpPr>
        <p:spPr>
          <a:xfrm flipV="1">
            <a:off x="4695817" y="5133639"/>
            <a:ext cx="1112427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2265300" y="5224353"/>
            <a:ext cx="1883142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0325" y="3414093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54.23.4/24</a:t>
            </a:r>
            <a:endParaRPr lang="en-US" dirty="0"/>
          </a:p>
        </p:txBody>
      </p:sp>
      <p:pic>
        <p:nvPicPr>
          <p:cNvPr id="10" name="Picture 9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8244" y="4861446"/>
            <a:ext cx="547375" cy="544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98154" y="3661117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54.23.4/24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2631" y="3661117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54.23.4/24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Enter-MPLS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138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Fast Re-Route (FRR)</a:t>
            </a:r>
          </a:p>
          <a:p>
            <a:pPr lvl="1"/>
            <a:r>
              <a:rPr lang="en-US" dirty="0" smtClean="0"/>
              <a:t>Manually setup Back-up paths (react in milliseconds)</a:t>
            </a:r>
          </a:p>
          <a:p>
            <a:r>
              <a:rPr lang="en-US" dirty="0" smtClean="0"/>
              <a:t>Route on a smaller number of labels</a:t>
            </a:r>
          </a:p>
        </p:txBody>
      </p:sp>
      <p:sp>
        <p:nvSpPr>
          <p:cNvPr id="4" name="Cloud 3"/>
          <p:cNvSpPr/>
          <p:nvPr/>
        </p:nvSpPr>
        <p:spPr>
          <a:xfrm rot="183183">
            <a:off x="1770004" y="4428591"/>
            <a:ext cx="4359186" cy="207179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7925" y="4981387"/>
            <a:ext cx="547375" cy="54438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442" y="4952160"/>
            <a:ext cx="547375" cy="544385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3"/>
            <a:endCxn id="10" idx="1"/>
          </p:cNvCxnSpPr>
          <p:nvPr/>
        </p:nvCxnSpPr>
        <p:spPr>
          <a:xfrm flipV="1">
            <a:off x="4695817" y="5133639"/>
            <a:ext cx="1112427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2265300" y="5224353"/>
            <a:ext cx="1883142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0325" y="3414093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  <p:pic>
        <p:nvPicPr>
          <p:cNvPr id="10" name="Picture 9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8244" y="4861446"/>
            <a:ext cx="547375" cy="544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1060" y="3715546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 rot="183183">
            <a:off x="7002847" y="3345953"/>
            <a:ext cx="1869044" cy="16244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 rot="183183">
            <a:off x="7002656" y="5309323"/>
            <a:ext cx="2136527" cy="16244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 rot="183183">
            <a:off x="-124323" y="3336308"/>
            <a:ext cx="1506815" cy="162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15"/>
          <p:cNvSpPr/>
          <p:nvPr/>
        </p:nvSpPr>
        <p:spPr>
          <a:xfrm rot="183183">
            <a:off x="-124354" y="5293687"/>
            <a:ext cx="1549341" cy="162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25804" y="5896429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54.23.4.0/24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825284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10.10.0.0/24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02211" y="3825284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10.11.0.0/24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6057" y="5896429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54.24.4.0/24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25583" y="3661117"/>
            <a:ext cx="121058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0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Enter-MPLS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138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Fast Re-Route (FRR)</a:t>
            </a:r>
          </a:p>
          <a:p>
            <a:pPr lvl="1"/>
            <a:r>
              <a:rPr lang="en-US" dirty="0" smtClean="0"/>
              <a:t>Manually setup Back-up paths (react in milliseconds)</a:t>
            </a:r>
          </a:p>
          <a:p>
            <a:pPr lvl="1"/>
            <a:r>
              <a:rPr lang="en-US" dirty="0" smtClean="0"/>
              <a:t>Route on a smaller number of labels</a:t>
            </a:r>
          </a:p>
          <a:p>
            <a:pPr lvl="1"/>
            <a:r>
              <a:rPr lang="en-US" dirty="0" smtClean="0"/>
              <a:t>Edge does great per-packet processing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1770004" y="4428591"/>
            <a:ext cx="4359186" cy="207179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7925" y="4981387"/>
            <a:ext cx="547375" cy="54438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442" y="4952160"/>
            <a:ext cx="547375" cy="544385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3"/>
            <a:endCxn id="10" idx="1"/>
          </p:cNvCxnSpPr>
          <p:nvPr/>
        </p:nvCxnSpPr>
        <p:spPr>
          <a:xfrm flipV="1">
            <a:off x="4695817" y="5133639"/>
            <a:ext cx="1112427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2265300" y="5224353"/>
            <a:ext cx="1883142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0325" y="3414093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  <p:pic>
        <p:nvPicPr>
          <p:cNvPr id="10" name="Picture 9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8244" y="4861446"/>
            <a:ext cx="547375" cy="544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98154" y="4313974"/>
            <a:ext cx="110416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Red label</a:t>
            </a:r>
          </a:p>
          <a:p>
            <a:r>
              <a:rPr lang="en-US" dirty="0" smtClean="0"/>
              <a:t>Blue label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1060" y="3715546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 rot="183183">
            <a:off x="7002847" y="3345953"/>
            <a:ext cx="1869044" cy="16244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 rot="183183">
            <a:off x="7002656" y="5309323"/>
            <a:ext cx="2136527" cy="16244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 rot="183183">
            <a:off x="-124323" y="3336308"/>
            <a:ext cx="1506815" cy="162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15"/>
          <p:cNvSpPr/>
          <p:nvPr/>
        </p:nvSpPr>
        <p:spPr>
          <a:xfrm rot="183183">
            <a:off x="-124354" y="5293687"/>
            <a:ext cx="1549341" cy="162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25804" y="5896429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54.23.4.0/24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825284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10.10.0.0/24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02211" y="3825284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10.11.0.0/24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6057" y="5896429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54.24.4.0/24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3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Enter-MPLS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13893"/>
          </a:xfrm>
        </p:spPr>
        <p:txBody>
          <a:bodyPr>
            <a:normAutofit/>
          </a:bodyPr>
          <a:lstStyle/>
          <a:p>
            <a:r>
              <a:rPr lang="en-US" dirty="0" smtClean="0"/>
              <a:t>Distinguish core from edge</a:t>
            </a:r>
          </a:p>
          <a:p>
            <a:pPr lvl="1"/>
            <a:r>
              <a:rPr lang="en-US" dirty="0" smtClean="0"/>
              <a:t>Edge: uses IP and classifies packet to label</a:t>
            </a:r>
          </a:p>
          <a:p>
            <a:pPr lvl="1"/>
            <a:r>
              <a:rPr lang="en-US" dirty="0" smtClean="0"/>
              <a:t>Core: forwards based on packet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83183">
            <a:off x="1770004" y="4428591"/>
            <a:ext cx="4359186" cy="2071790"/>
          </a:xfrm>
          <a:prstGeom prst="cloud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7925" y="4981387"/>
            <a:ext cx="547375" cy="544385"/>
          </a:xfrm>
          <a:prstGeom prst="rect">
            <a:avLst/>
          </a:prstGeom>
        </p:spPr>
      </p:pic>
      <p:pic>
        <p:nvPicPr>
          <p:cNvPr id="6" name="Picture 5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442" y="4952160"/>
            <a:ext cx="547375" cy="544385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3"/>
            <a:endCxn id="10" idx="1"/>
          </p:cNvCxnSpPr>
          <p:nvPr/>
        </p:nvCxnSpPr>
        <p:spPr>
          <a:xfrm flipV="1">
            <a:off x="4695817" y="5133639"/>
            <a:ext cx="1112427" cy="9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2265300" y="5224353"/>
            <a:ext cx="1883142" cy="2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0325" y="3414093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  <p:pic>
        <p:nvPicPr>
          <p:cNvPr id="10" name="Picture 9" descr="cisco_ro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8244" y="4861446"/>
            <a:ext cx="547375" cy="544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98154" y="4313974"/>
            <a:ext cx="110416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Red label</a:t>
            </a:r>
          </a:p>
          <a:p>
            <a:r>
              <a:rPr lang="en-US" dirty="0" smtClean="0"/>
              <a:t>Blue label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1060" y="3715546"/>
            <a:ext cx="121058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10.10.0/24</a:t>
            </a:r>
          </a:p>
          <a:p>
            <a:r>
              <a:rPr lang="en-US" dirty="0" smtClean="0"/>
              <a:t>10.11.0/24</a:t>
            </a:r>
          </a:p>
          <a:p>
            <a:r>
              <a:rPr lang="en-US" dirty="0" smtClean="0"/>
              <a:t>54.23.4/24</a:t>
            </a:r>
          </a:p>
          <a:p>
            <a:r>
              <a:rPr lang="en-US" dirty="0" smtClean="0"/>
              <a:t>54.24.4/24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 rot="183183">
            <a:off x="7002847" y="3345953"/>
            <a:ext cx="1869044" cy="16244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 rot="183183">
            <a:off x="7002656" y="5309323"/>
            <a:ext cx="2136527" cy="16244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 rot="183183">
            <a:off x="-124323" y="3336308"/>
            <a:ext cx="1506815" cy="162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15"/>
          <p:cNvSpPr/>
          <p:nvPr/>
        </p:nvSpPr>
        <p:spPr>
          <a:xfrm rot="183183">
            <a:off x="-124354" y="5293687"/>
            <a:ext cx="1549341" cy="162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25804" y="5896429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54.23.4.0/24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825284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10.10.0.0/24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02211" y="3825284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10.11.0.0/24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6057" y="5896429"/>
            <a:ext cx="138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54.24.4.0/24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1647</Words>
  <Application>Microsoft Macintosh PowerPoint</Application>
  <PresentationFormat>On-screen Show (4:3)</PresentationFormat>
  <Paragraphs>375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Class 3: SDN Stack </vt:lpstr>
      <vt:lpstr>Outline </vt:lpstr>
      <vt:lpstr>Routing In ISP</vt:lpstr>
      <vt:lpstr>Routing In ISP</vt:lpstr>
      <vt:lpstr>Routing In ISP:OSPF</vt:lpstr>
      <vt:lpstr>OSPF Draw-Backs</vt:lpstr>
      <vt:lpstr>Enter-MPLS</vt:lpstr>
      <vt:lpstr>Enter-MPLS</vt:lpstr>
      <vt:lpstr>Enter-MPLS</vt:lpstr>
      <vt:lpstr>Cloud Computing</vt:lpstr>
      <vt:lpstr>Cloud Computing</vt:lpstr>
      <vt:lpstr>Cloud Computing</vt:lpstr>
      <vt:lpstr>SDN: The OpenFlow Flavor</vt:lpstr>
      <vt:lpstr>SDN: The OpenFlow Flavor</vt:lpstr>
      <vt:lpstr>Background</vt:lpstr>
      <vt:lpstr>Different Interfaces</vt:lpstr>
      <vt:lpstr>Evolution of Data Center Networks…</vt:lpstr>
      <vt:lpstr>Application of Fabric To Reality:  The Cloud</vt:lpstr>
      <vt:lpstr>Application of Fabric To Reality:  The Cloud</vt:lpstr>
      <vt:lpstr>Application of Fabric To Reality:  The Cloud</vt:lpstr>
      <vt:lpstr>Application of Fabric To Reality:  The ISP</vt:lpstr>
      <vt:lpstr>Application of Fabric To Reality:  The ISP</vt:lpstr>
      <vt:lpstr>Application of Fabric To Reality:  The ISP</vt:lpstr>
      <vt:lpstr>Routing In ISP</vt:lpstr>
      <vt:lpstr>Routing In ISP</vt:lpstr>
      <vt:lpstr>Routing In ISP</vt:lpstr>
      <vt:lpstr>Routing In ISP</vt:lpstr>
      <vt:lpstr>Discussion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3: SDN Stack </dc:title>
  <dc:creator>Theophilus Benson</dc:creator>
  <cp:lastModifiedBy>Theophilus Benson</cp:lastModifiedBy>
  <cp:revision>23</cp:revision>
  <dcterms:created xsi:type="dcterms:W3CDTF">2014-09-02T17:16:31Z</dcterms:created>
  <dcterms:modified xsi:type="dcterms:W3CDTF">2014-09-03T18:59:31Z</dcterms:modified>
</cp:coreProperties>
</file>