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80" r:id="rId3"/>
    <p:sldId id="257" r:id="rId4"/>
    <p:sldId id="258" r:id="rId5"/>
    <p:sldId id="267" r:id="rId6"/>
    <p:sldId id="268" r:id="rId7"/>
    <p:sldId id="269" r:id="rId8"/>
    <p:sldId id="259" r:id="rId9"/>
    <p:sldId id="260" r:id="rId10"/>
    <p:sldId id="271" r:id="rId11"/>
    <p:sldId id="261" r:id="rId12"/>
    <p:sldId id="270" r:id="rId13"/>
    <p:sldId id="265" r:id="rId14"/>
    <p:sldId id="272" r:id="rId15"/>
    <p:sldId id="274" r:id="rId16"/>
    <p:sldId id="273" r:id="rId17"/>
    <p:sldId id="262" r:id="rId18"/>
    <p:sldId id="263" r:id="rId19"/>
    <p:sldId id="275" r:id="rId20"/>
    <p:sldId id="276" r:id="rId21"/>
    <p:sldId id="277" r:id="rId22"/>
    <p:sldId id="264" r:id="rId23"/>
    <p:sldId id="278" r:id="rId24"/>
    <p:sldId id="281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92" r:id="rId33"/>
    <p:sldId id="289" r:id="rId34"/>
    <p:sldId id="290" r:id="rId35"/>
    <p:sldId id="291" r:id="rId36"/>
    <p:sldId id="293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8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8F97-3105-DD43-AFD7-134C7C08EA7C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78C5-8CB0-614E-B9FB-6BB2D200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A26-C586-8B4A-97A8-C0C6CD7887E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A26-C586-8B4A-97A8-C0C6CD7887E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A26-C586-8B4A-97A8-C0C6CD7887E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A26-C586-8B4A-97A8-C0C6CD7887E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only a basic example,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router handle only </a:t>
            </a:r>
            <a:r>
              <a:rPr lang="en-US" baseline="0" dirty="0" err="1" smtClean="0"/>
              <a:t>fwding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IP router does more: so we can model </a:t>
            </a:r>
            <a:r>
              <a:rPr lang="en-US" baseline="0" dirty="0" err="1" smtClean="0"/>
              <a:t>ttl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A26-C586-8B4A-97A8-C0C6CD7887E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A26-C586-8B4A-97A8-C0C6CD7887E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0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A26-C586-8B4A-97A8-C0C6CD7887E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שלב</a:t>
            </a:r>
            <a:r>
              <a:rPr lang="he-IL" baseline="0" dirty="0" smtClean="0"/>
              <a:t> ראשון מידלנו פקטה כנקודה במרחב</a:t>
            </a:r>
          </a:p>
          <a:p>
            <a:r>
              <a:rPr lang="he-IL" baseline="0" dirty="0" smtClean="0"/>
              <a:t>שלב שני מידלנו סוויץ' בפונקציית מעבר</a:t>
            </a:r>
          </a:p>
          <a:p>
            <a:endParaRPr lang="he-IL" dirty="0" smtClean="0"/>
          </a:p>
          <a:p>
            <a:r>
              <a:rPr lang="he-IL" dirty="0" smtClean="0"/>
              <a:t>בשלב השלישי</a:t>
            </a:r>
            <a:r>
              <a:rPr lang="he-IL" baseline="0" dirty="0" smtClean="0"/>
              <a:t> והאחרון נפתח אלגברה עבור המרחב הזה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he-IL" baseline="0" dirty="0" smtClean="0"/>
              <a:t>אני אדלג על המימוש של הפעולות, אין שם משהו מפתיע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A26-C586-8B4A-97A8-C0C6CD7887E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A26-C586-8B4A-97A8-C0C6CD7887E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4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8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A9C1-2FF3-5F4C-803C-939BC4D71F8D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66D3-30A7-3B4B-9858-FE0D977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2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3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Plane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Veriflow’s</a:t>
            </a:r>
            <a:r>
              <a:rPr lang="en-US" dirty="0" smtClean="0"/>
              <a:t> Key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Data structure for capturing:</a:t>
            </a:r>
            <a:endParaRPr lang="en-US" dirty="0"/>
          </a:p>
          <a:p>
            <a:pPr lvl="1"/>
            <a:r>
              <a:rPr lang="en-US" dirty="0" smtClean="0"/>
              <a:t>Equivalence classes (EC)</a:t>
            </a:r>
          </a:p>
          <a:p>
            <a:pPr lvl="2"/>
            <a:r>
              <a:rPr lang="en-US" dirty="0" smtClean="0"/>
              <a:t>Detecting overlapping rules.</a:t>
            </a:r>
          </a:p>
          <a:p>
            <a:pPr lvl="2"/>
            <a:r>
              <a:rPr lang="en-US" dirty="0" smtClean="0"/>
              <a:t>Detected affected EC after a change.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Forwarding graphs</a:t>
            </a:r>
          </a:p>
          <a:p>
            <a:pPr lvl="2"/>
            <a:r>
              <a:rPr lang="en-US" dirty="0" smtClean="0"/>
              <a:t>How to capture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Veriflow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578414" y="1589152"/>
            <a:ext cx="696105" cy="69602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289" y="4717240"/>
            <a:ext cx="839631" cy="83504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8260" y="4717240"/>
            <a:ext cx="839631" cy="835045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6043" y="4869640"/>
            <a:ext cx="839631" cy="8350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0753" y="3025482"/>
            <a:ext cx="3001900" cy="5510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0850" y="3079811"/>
            <a:ext cx="2641744" cy="45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186011" y="3956362"/>
            <a:ext cx="1359848" cy="913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1931703" y="3968573"/>
            <a:ext cx="246373" cy="74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670105" y="3968573"/>
            <a:ext cx="1088155" cy="74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776" y="3587073"/>
            <a:ext cx="3001900" cy="3494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veriflow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1922512" y="2285179"/>
            <a:ext cx="9191" cy="740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13" y="1515885"/>
            <a:ext cx="4685468" cy="40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Veriflow</a:t>
            </a:r>
            <a:r>
              <a:rPr lang="en-US" dirty="0" smtClean="0"/>
              <a:t> (in a distributed setting)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578414" y="1589152"/>
            <a:ext cx="696105" cy="69602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4705" y="5193469"/>
            <a:ext cx="839631" cy="83504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2676" y="5193469"/>
            <a:ext cx="839631" cy="835045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0459" y="5345869"/>
            <a:ext cx="839631" cy="8350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0753" y="3025482"/>
            <a:ext cx="3001900" cy="5510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0850" y="3079811"/>
            <a:ext cx="2641744" cy="45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4970427" y="4432591"/>
            <a:ext cx="1359848" cy="913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4716119" y="4444802"/>
            <a:ext cx="246373" cy="74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3454521" y="4444802"/>
            <a:ext cx="1088155" cy="74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17192" y="4063302"/>
            <a:ext cx="3001900" cy="3494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veriflow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1922512" y="2285179"/>
            <a:ext cx="9191" cy="740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94114" y="3025482"/>
            <a:ext cx="3001900" cy="5510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4211" y="3079811"/>
            <a:ext cx="2641744" cy="45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13" idx="0"/>
          </p:cNvCxnSpPr>
          <p:nvPr/>
        </p:nvCxnSpPr>
        <p:spPr>
          <a:xfrm>
            <a:off x="1931703" y="3576579"/>
            <a:ext cx="2786439" cy="486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3" idx="0"/>
          </p:cNvCxnSpPr>
          <p:nvPr/>
        </p:nvCxnSpPr>
        <p:spPr>
          <a:xfrm flipH="1">
            <a:off x="4718142" y="3529971"/>
            <a:ext cx="1786941" cy="533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6330275" y="1589152"/>
            <a:ext cx="696105" cy="69602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74373" y="2285179"/>
            <a:ext cx="9191" cy="740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29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-Algorithm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forwarding rules look like this: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5927" y="2881795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these parts of the packet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07733" y="2881795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action packets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5927" y="3486889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10.10.0.0 </a:t>
            </a:r>
            <a:r>
              <a:rPr lang="en-US" dirty="0" err="1" smtClean="0"/>
              <a:t>Dst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7733" y="3486889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5927" y="3939062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* </a:t>
            </a:r>
            <a:r>
              <a:rPr lang="en-US" dirty="0" err="1" smtClean="0"/>
              <a:t>Dst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7733" y="3939062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packet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9188" y="3344906"/>
            <a:ext cx="839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1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-Algorithm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5927" y="2003058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10.10.0.0 </a:t>
            </a:r>
            <a:r>
              <a:rPr lang="en-US" dirty="0" err="1" smtClean="0"/>
              <a:t>Dst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1288" y="3410916"/>
            <a:ext cx="4127775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00001010.00001010.00000000.00000000</a:t>
            </a:r>
            <a:endParaRPr lang="en-US" dirty="0"/>
          </a:p>
        </p:txBody>
      </p:sp>
      <p:cxnSp>
        <p:nvCxnSpPr>
          <p:cNvPr id="7" name="Straight Arrow Connector 6"/>
          <p:cNvCxnSpPr>
            <a:stCxn id="9" idx="2"/>
            <a:endCxn id="5" idx="0"/>
          </p:cNvCxnSpPr>
          <p:nvPr/>
        </p:nvCxnSpPr>
        <p:spPr>
          <a:xfrm flipH="1">
            <a:off x="3055176" y="2915108"/>
            <a:ext cx="12653" cy="495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07733" y="2003058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75705" y="2560989"/>
            <a:ext cx="1584248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10.10.0.0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5927" y="4273194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* </a:t>
            </a:r>
            <a:r>
              <a:rPr lang="en-US" dirty="0" err="1" smtClean="0"/>
              <a:t>Dst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733" y="4273194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packet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3688" y="5889660"/>
            <a:ext cx="4127775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*********************************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2"/>
            <a:endCxn id="15" idx="0"/>
          </p:cNvCxnSpPr>
          <p:nvPr/>
        </p:nvCxnSpPr>
        <p:spPr>
          <a:xfrm flipH="1">
            <a:off x="3207576" y="5393852"/>
            <a:ext cx="12653" cy="495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28105" y="5039733"/>
            <a:ext cx="1584248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89188" y="4011372"/>
            <a:ext cx="839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-Algorithm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5927" y="1240578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10.10.0.0 </a:t>
            </a:r>
            <a:r>
              <a:rPr lang="en-US" dirty="0" err="1" smtClean="0"/>
              <a:t>Dst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7733" y="1240578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5927" y="1657572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10.13.0.0 </a:t>
            </a:r>
            <a:r>
              <a:rPr lang="en-US" dirty="0" err="1" smtClean="0"/>
              <a:t>Dst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5927" y="2100412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10.14.0.0 </a:t>
            </a:r>
            <a:r>
              <a:rPr lang="en-US" dirty="0" err="1" smtClean="0"/>
              <a:t>Dst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15927" y="2569206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10.15.0.0 </a:t>
            </a:r>
            <a:r>
              <a:rPr lang="en-US" dirty="0" err="1" smtClean="0"/>
              <a:t>Dst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07733" y="1657572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607733" y="2099608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07733" y="2582090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52156" y="5248702"/>
            <a:ext cx="1131605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10.10.0.0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54941" y="5288941"/>
            <a:ext cx="1320697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10.13.0.0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5257750"/>
            <a:ext cx="1069229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10.15.0.0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45353" y="5261277"/>
            <a:ext cx="1194963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10.14.0.0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0"/>
          </p:cNvCxnSpPr>
          <p:nvPr/>
        </p:nvCxnSpPr>
        <p:spPr>
          <a:xfrm>
            <a:off x="3290145" y="3934971"/>
            <a:ext cx="525145" cy="135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534615" y="4304303"/>
            <a:ext cx="2369839" cy="953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1942835" y="4288018"/>
            <a:ext cx="961619" cy="9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0"/>
          </p:cNvCxnSpPr>
          <p:nvPr/>
        </p:nvCxnSpPr>
        <p:spPr>
          <a:xfrm>
            <a:off x="3535082" y="3634678"/>
            <a:ext cx="1682877" cy="1614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40316" y="1240578"/>
            <a:ext cx="4617565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00001010.00001010.00000000.00000000</a:t>
            </a:r>
            <a:endParaRPr lang="en-US" sz="2000" b="1" dirty="0"/>
          </a:p>
        </p:txBody>
      </p:sp>
      <p:sp>
        <p:nvSpPr>
          <p:cNvPr id="51" name="Rectangle 50"/>
          <p:cNvSpPr/>
          <p:nvPr/>
        </p:nvSpPr>
        <p:spPr>
          <a:xfrm>
            <a:off x="2540316" y="1657572"/>
            <a:ext cx="4617565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00001010.00001101.00000000.00000000</a:t>
            </a:r>
            <a:endParaRPr lang="en-US" sz="2000" b="1" dirty="0"/>
          </a:p>
        </p:txBody>
      </p:sp>
      <p:sp>
        <p:nvSpPr>
          <p:cNvPr id="52" name="Rectangle 51"/>
          <p:cNvSpPr/>
          <p:nvPr/>
        </p:nvSpPr>
        <p:spPr>
          <a:xfrm>
            <a:off x="2540316" y="2100412"/>
            <a:ext cx="4617565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00001010.00001110.00000000.00000000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2540316" y="2569206"/>
            <a:ext cx="4617565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00001010.00001111.00000000.00000000</a:t>
            </a:r>
            <a:endParaRPr lang="en-US" sz="20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3406900" y="3112946"/>
            <a:ext cx="408390" cy="484959"/>
            <a:chOff x="2954748" y="3413239"/>
            <a:chExt cx="408390" cy="484959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3118201" y="3597905"/>
              <a:ext cx="244937" cy="3002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954748" y="341323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26692" y="3450012"/>
            <a:ext cx="408390" cy="484959"/>
            <a:chOff x="2954748" y="3413239"/>
            <a:chExt cx="408390" cy="484959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3118201" y="3597905"/>
              <a:ext cx="244937" cy="30029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954748" y="341323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274954" y="39349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582927" y="43043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775619" y="3819344"/>
            <a:ext cx="408390" cy="484959"/>
            <a:chOff x="2954748" y="3413239"/>
            <a:chExt cx="408390" cy="484959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3118201" y="3597905"/>
              <a:ext cx="244937" cy="3002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954748" y="341323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499106" y="46490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42252" y="44889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282983" y="1240578"/>
            <a:ext cx="151124" cy="205703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434107" y="1240578"/>
            <a:ext cx="153202" cy="205703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559604" y="1240578"/>
            <a:ext cx="153202" cy="2057034"/>
          </a:xfrm>
          <a:prstGeom prst="rect">
            <a:avLst/>
          </a:prstGeom>
          <a:noFill/>
          <a:ln>
            <a:solidFill>
              <a:srgbClr val="40315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5927" y="2003058"/>
            <a:ext cx="4127775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10.10.0.0 </a:t>
            </a:r>
            <a:r>
              <a:rPr lang="en-US" dirty="0" err="1" smtClean="0"/>
              <a:t>Dst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4468" y="3419214"/>
            <a:ext cx="4127775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00001010.00001010.00000000.00000000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2"/>
            <a:endCxn id="5" idx="0"/>
          </p:cNvCxnSpPr>
          <p:nvPr/>
        </p:nvCxnSpPr>
        <p:spPr>
          <a:xfrm flipH="1">
            <a:off x="4098356" y="2923406"/>
            <a:ext cx="12653" cy="495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07733" y="2003058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8885" y="2569287"/>
            <a:ext cx="1584248" cy="35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10.10.0.0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8885" y="5135170"/>
            <a:ext cx="4127775" cy="3541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00001010.00010100.00000000.00000000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2"/>
            <a:endCxn id="9" idx="0"/>
          </p:cNvCxnSpPr>
          <p:nvPr/>
        </p:nvCxnSpPr>
        <p:spPr>
          <a:xfrm flipH="1">
            <a:off x="5382773" y="4639362"/>
            <a:ext cx="12653" cy="495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03302" y="4285243"/>
            <a:ext cx="1584248" cy="3541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10.20.0.0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1671850" y="2569287"/>
            <a:ext cx="287257" cy="14503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911547" y="4163772"/>
            <a:ext cx="287257" cy="14503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5925" y="4691272"/>
            <a:ext cx="135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8116" y="3115117"/>
            <a:ext cx="135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7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Algorithms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0849" r="-20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269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-Optimizations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1.0</a:t>
            </a:r>
          </a:p>
          <a:p>
            <a:pPr lvl="1"/>
            <a:r>
              <a:rPr lang="en-US" dirty="0" smtClean="0"/>
              <a:t>14 different string of bits to match on</a:t>
            </a:r>
          </a:p>
          <a:p>
            <a:pPr lvl="1"/>
            <a:r>
              <a:rPr lang="en-US" dirty="0" smtClean="0"/>
              <a:t>4 of them allow wild cards….</a:t>
            </a:r>
          </a:p>
          <a:p>
            <a:pPr lvl="1"/>
            <a:r>
              <a:rPr lang="en-US" dirty="0" smtClean="0"/>
              <a:t>10 of them don’t  (so you can do exact matches)</a:t>
            </a:r>
          </a:p>
          <a:p>
            <a:pPr lvl="2"/>
            <a:r>
              <a:rPr lang="en-US" dirty="0" smtClean="0"/>
              <a:t>Either you match or you don’t match</a:t>
            </a:r>
          </a:p>
          <a:p>
            <a:pPr lvl="1"/>
            <a:r>
              <a:rPr lang="en-US" dirty="0" smtClean="0"/>
              <a:t>Build a 4-dimensional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For the 10 do linear look-ups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graph for a change equivalence Class.</a:t>
            </a:r>
          </a:p>
          <a:p>
            <a:r>
              <a:rPr lang="en-US" dirty="0" smtClean="0"/>
              <a:t>Output: Add rules, don’t add rules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46155" y="2900782"/>
            <a:ext cx="658462" cy="627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56578" y="2900782"/>
            <a:ext cx="658462" cy="6271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8357" y="2900782"/>
            <a:ext cx="658462" cy="6271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87168" y="2900782"/>
            <a:ext cx="658462" cy="627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304617" y="3214381"/>
            <a:ext cx="951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15040" y="3214381"/>
            <a:ext cx="951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56819" y="3178623"/>
            <a:ext cx="951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 are network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Alice can talk to Bob</a:t>
            </a:r>
          </a:p>
          <a:p>
            <a:endParaRPr lang="en-US" dirty="0"/>
          </a:p>
          <a:p>
            <a:r>
              <a:rPr lang="en-US" dirty="0" smtClean="0"/>
              <a:t>Skype traffic must go through a VoIP transcoder</a:t>
            </a:r>
          </a:p>
          <a:p>
            <a:endParaRPr lang="en-US" dirty="0"/>
          </a:p>
          <a:p>
            <a:r>
              <a:rPr lang="en-US" dirty="0" smtClean="0"/>
              <a:t>All traffic must go to the destination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blackholes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 one should be able to send traffic to Eve</a:t>
            </a:r>
          </a:p>
        </p:txBody>
      </p:sp>
    </p:spTree>
    <p:extLst>
      <p:ext uri="{BB962C8B-B14F-4D97-AF65-F5344CB8AC3E}">
        <p14:creationId xmlns:p14="http://schemas.microsoft.com/office/powerpoint/2010/main" val="146755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graph for a change equivalence Class.</a:t>
            </a:r>
          </a:p>
          <a:p>
            <a:r>
              <a:rPr lang="en-US" dirty="0" smtClean="0"/>
              <a:t>Output: Add rules, don’t add rules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46155" y="2900782"/>
            <a:ext cx="658462" cy="627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56578" y="2900782"/>
            <a:ext cx="658462" cy="6271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8357" y="2900782"/>
            <a:ext cx="658462" cy="6271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87168" y="2900782"/>
            <a:ext cx="658462" cy="6271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304617" y="3214381"/>
            <a:ext cx="951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15040" y="3214381"/>
            <a:ext cx="951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56819" y="3178623"/>
            <a:ext cx="951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1945" y="203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386318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do:</a:t>
            </a:r>
          </a:p>
          <a:p>
            <a:pPr lvl="1"/>
            <a:r>
              <a:rPr lang="en-US" dirty="0" smtClean="0"/>
              <a:t>Loop detection</a:t>
            </a:r>
          </a:p>
          <a:p>
            <a:pPr lvl="1"/>
            <a:r>
              <a:rPr lang="en-US" dirty="0" smtClean="0"/>
              <a:t>Verify that two nodes have same actions</a:t>
            </a:r>
          </a:p>
          <a:p>
            <a:pPr lvl="1"/>
            <a:r>
              <a:rPr lang="en-US" dirty="0" smtClean="0"/>
              <a:t>Detect black holes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8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Veriflow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578414" y="1589152"/>
            <a:ext cx="696105" cy="69602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289" y="4717240"/>
            <a:ext cx="839631" cy="83504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8260" y="4717240"/>
            <a:ext cx="839631" cy="835045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6043" y="4869640"/>
            <a:ext cx="839631" cy="8350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0753" y="3025482"/>
            <a:ext cx="3001900" cy="5510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0850" y="3079811"/>
            <a:ext cx="2641744" cy="45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186011" y="3956362"/>
            <a:ext cx="1359848" cy="913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1931703" y="3968573"/>
            <a:ext cx="246373" cy="74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670105" y="3968573"/>
            <a:ext cx="1088155" cy="74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776" y="3587073"/>
            <a:ext cx="3001900" cy="3494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veriflow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1922512" y="2285179"/>
            <a:ext cx="9191" cy="740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13" y="1515885"/>
            <a:ext cx="4685468" cy="40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Limitations/</a:t>
            </a:r>
            <a:r>
              <a:rPr lang="en-US" dirty="0" err="1" smtClean="0"/>
              <a:t>DrawBacks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entire network changes</a:t>
            </a:r>
          </a:p>
          <a:p>
            <a:pPr lvl="1"/>
            <a:r>
              <a:rPr lang="en-US" dirty="0" err="1" smtClean="0"/>
              <a:t>VeriFlow</a:t>
            </a:r>
            <a:r>
              <a:rPr lang="en-US" dirty="0" smtClean="0"/>
              <a:t> has to check the whole network and will be slow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Limited to reachability style policies</a:t>
            </a:r>
          </a:p>
          <a:p>
            <a:pPr lvl="1"/>
            <a:r>
              <a:rPr lang="en-US" dirty="0" smtClean="0"/>
              <a:t>Can’t verify </a:t>
            </a:r>
            <a:r>
              <a:rPr lang="en-US" dirty="0" err="1" smtClean="0"/>
              <a:t>QoS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Can’t verify encapsulation</a:t>
            </a:r>
          </a:p>
          <a:p>
            <a:pPr lvl="1"/>
            <a:r>
              <a:rPr lang="en-US" dirty="0" smtClean="0"/>
              <a:t>Can’t verify middlebox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2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QoS</a:t>
            </a:r>
            <a:r>
              <a:rPr lang="en-US" dirty="0" smtClean="0"/>
              <a:t> (Buffering hard)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3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MB, Encapsulation hard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7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MB, Encapsulation hard</a:t>
            </a:r>
          </a:p>
          <a:p>
            <a:endParaRPr lang="en-US" dirty="0"/>
          </a:p>
          <a:p>
            <a:r>
              <a:rPr lang="en-US" dirty="0" smtClean="0"/>
              <a:t>Both are hard because they transform the header space of a packet. E.g.</a:t>
            </a:r>
          </a:p>
          <a:p>
            <a:pPr lvl="1"/>
            <a:r>
              <a:rPr lang="en-US" dirty="0" smtClean="0"/>
              <a:t>NAT: changes the IP address and port</a:t>
            </a:r>
          </a:p>
          <a:p>
            <a:pPr lvl="1"/>
            <a:r>
              <a:rPr lang="en-US" dirty="0" smtClean="0"/>
              <a:t>So the equivalence class changes</a:t>
            </a:r>
          </a:p>
          <a:p>
            <a:pPr lvl="1"/>
            <a:r>
              <a:rPr lang="en-US" dirty="0" smtClean="0"/>
              <a:t>No way to capture these transformations.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70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MB, Encapsulation hard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721" y="2367951"/>
            <a:ext cx="1780632" cy="532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10.10.0.0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4831" y="2367951"/>
            <a:ext cx="2386379" cy="532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to 10.20.0.0</a:t>
            </a:r>
          </a:p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721" y="2998552"/>
            <a:ext cx="1780632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*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54831" y="2998552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packet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66189" y="2367951"/>
            <a:ext cx="1780632" cy="532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10.10.0.0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57621" y="2367951"/>
            <a:ext cx="2386379" cy="532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6189" y="2998552"/>
            <a:ext cx="1780632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57621" y="2998552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packet</a:t>
            </a:r>
            <a:endParaRPr lang="en-US" dirty="0"/>
          </a:p>
        </p:txBody>
      </p:sp>
      <p:pic>
        <p:nvPicPr>
          <p:cNvPr id="12" name="Picture 11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4507" y="3606085"/>
            <a:ext cx="1262468" cy="1255572"/>
          </a:xfrm>
          <a:prstGeom prst="rect">
            <a:avLst/>
          </a:prstGeom>
        </p:spPr>
      </p:pic>
      <p:pic>
        <p:nvPicPr>
          <p:cNvPr id="13" name="Picture 12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764" y="3606085"/>
            <a:ext cx="1262468" cy="12555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32491" y="5295128"/>
            <a:ext cx="281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Equivalence Class: 10.10.0.0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2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MB, Encapsulation hard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721" y="3042187"/>
            <a:ext cx="1780632" cy="532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10.10.0.0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4831" y="3042187"/>
            <a:ext cx="2386379" cy="5325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to 10.20.0.0</a:t>
            </a:r>
          </a:p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721" y="3672788"/>
            <a:ext cx="1780632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*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54831" y="3672788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packet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66189" y="3042187"/>
            <a:ext cx="1780632" cy="532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10.10.0.0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57621" y="3042187"/>
            <a:ext cx="2386379" cy="5325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packet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6189" y="3672788"/>
            <a:ext cx="1780632" cy="354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-IP: 10.20.0.0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57621" y="3672788"/>
            <a:ext cx="2386379" cy="354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packet</a:t>
            </a:r>
            <a:endParaRPr lang="en-US" dirty="0"/>
          </a:p>
        </p:txBody>
      </p:sp>
      <p:pic>
        <p:nvPicPr>
          <p:cNvPr id="12" name="Picture 11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4507" y="4280321"/>
            <a:ext cx="1262468" cy="1255572"/>
          </a:xfrm>
          <a:prstGeom prst="rect">
            <a:avLst/>
          </a:prstGeom>
        </p:spPr>
      </p:pic>
      <p:pic>
        <p:nvPicPr>
          <p:cNvPr id="13" name="Picture 12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764" y="4280321"/>
            <a:ext cx="1262468" cy="12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8068" y="3017846"/>
            <a:ext cx="699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Header Space </a:t>
            </a:r>
            <a:r>
              <a:rPr lang="en-US" sz="4800" dirty="0" smtClean="0"/>
              <a:t>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2008" y="4331368"/>
            <a:ext cx="66866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Key observation: A </a:t>
            </a:r>
            <a:r>
              <a:rPr lang="en-US" sz="2800" dirty="0"/>
              <a:t>packet is a point in a space of possible headers and a box is a </a:t>
            </a:r>
            <a:r>
              <a:rPr lang="en-US" sz="2800" dirty="0" smtClean="0"/>
              <a:t>transformer on </a:t>
            </a:r>
            <a:r>
              <a:rPr lang="en-US" sz="2800" dirty="0"/>
              <a:t>that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3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Header Space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635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1: Model a Packet Header</a:t>
            </a:r>
          </a:p>
          <a:p>
            <a:r>
              <a:rPr lang="en-US" sz="2400" dirty="0" smtClean="0"/>
              <a:t>A Packet Header is a point in space               ,called the </a:t>
            </a:r>
            <a:r>
              <a:rPr lang="en-US" sz="2400" u="sng" dirty="0" smtClean="0"/>
              <a:t>Header Space </a:t>
            </a:r>
            <a:endParaRPr lang="en-US" sz="2400" u="sn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26627"/>
              </p:ext>
            </p:extLst>
          </p:nvPr>
        </p:nvGraphicFramePr>
        <p:xfrm>
          <a:off x="5584034" y="2543954"/>
          <a:ext cx="885560" cy="48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411120" imgH="219240" progId="Equation.3">
                  <p:embed/>
                </p:oleObj>
              </mc:Choice>
              <mc:Fallback>
                <p:oleObj name="Equation" r:id="rId4" imgW="41112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034" y="2543954"/>
                        <a:ext cx="885560" cy="483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09815" y="3582456"/>
            <a:ext cx="9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19575" y="3582456"/>
            <a:ext cx="12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05874" y="4863291"/>
            <a:ext cx="683866" cy="0"/>
          </a:xfrm>
          <a:prstGeom prst="straightConnector1">
            <a:avLst/>
          </a:prstGeom>
          <a:ln>
            <a:solidFill>
              <a:srgbClr val="0071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39620" y="4863291"/>
            <a:ext cx="683653" cy="0"/>
          </a:xfrm>
          <a:prstGeom prst="straightConnector1">
            <a:avLst/>
          </a:prstGeom>
          <a:ln>
            <a:solidFill>
              <a:srgbClr val="0071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9740" y="4678625"/>
            <a:ext cx="30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302603" y="4863291"/>
            <a:ext cx="0" cy="1042134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3011" y="5905425"/>
            <a:ext cx="629592" cy="607911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302603" y="5905425"/>
            <a:ext cx="1226617" cy="0"/>
          </a:xfrm>
          <a:prstGeom prst="straightConnector1">
            <a:avLst/>
          </a:prstGeom>
          <a:ln>
            <a:solidFill>
              <a:schemeClr val="accent4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05874" y="3951788"/>
            <a:ext cx="1617399" cy="574981"/>
          </a:xfrm>
          <a:prstGeom prst="rect">
            <a:avLst/>
          </a:prstGeom>
          <a:solidFill>
            <a:srgbClr val="FF6600"/>
          </a:solidFill>
          <a:ln>
            <a:solidFill>
              <a:srgbClr val="0071B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0100111…1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23273" y="3951788"/>
            <a:ext cx="3951228" cy="574981"/>
          </a:xfrm>
          <a:prstGeom prst="rect">
            <a:avLst/>
          </a:prstGeom>
          <a:solidFill>
            <a:srgbClr val="BFBFB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49148" y="5503769"/>
            <a:ext cx="162825" cy="14112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1199449" y="4597344"/>
            <a:ext cx="1237539" cy="575314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1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Networks go Bad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</a:t>
            </a:r>
            <a:r>
              <a:rPr lang="en-US" dirty="0" err="1" smtClean="0"/>
              <a:t>configs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Bugs in Router code</a:t>
            </a:r>
          </a:p>
          <a:p>
            <a:endParaRPr lang="en-US" dirty="0"/>
          </a:p>
          <a:p>
            <a:r>
              <a:rPr lang="en-US" dirty="0" smtClean="0"/>
              <a:t>Bugs in router hardware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533609" y="1600200"/>
            <a:ext cx="891502" cy="107456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4507" y="3652535"/>
            <a:ext cx="1262468" cy="12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6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Header Space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2: Model a switch</a:t>
            </a:r>
          </a:p>
          <a:p>
            <a:r>
              <a:rPr lang="en-US" sz="2400" dirty="0" smtClean="0"/>
              <a:t>A switch is a transformer in the header space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08848" y="3365646"/>
            <a:ext cx="0" cy="1042134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79256" y="4407780"/>
            <a:ext cx="629592" cy="607911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08848" y="4407780"/>
            <a:ext cx="1226617" cy="0"/>
          </a:xfrm>
          <a:prstGeom prst="straightConnector1">
            <a:avLst/>
          </a:prstGeom>
          <a:ln>
            <a:solidFill>
              <a:schemeClr val="accent4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96343" y="3365646"/>
            <a:ext cx="0" cy="1042134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66751" y="4407780"/>
            <a:ext cx="629592" cy="607911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96343" y="4407780"/>
            <a:ext cx="1226617" cy="0"/>
          </a:xfrm>
          <a:prstGeom prst="straightConnector1">
            <a:avLst/>
          </a:prstGeom>
          <a:ln>
            <a:solidFill>
              <a:schemeClr val="accent4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028551" y="3712601"/>
            <a:ext cx="2127585" cy="911867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Forwarding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05444" y="4027414"/>
            <a:ext cx="923107" cy="119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29431" y="3826706"/>
            <a:ext cx="895107" cy="184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56136" y="4332214"/>
            <a:ext cx="868402" cy="183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14425" y="3527935"/>
            <a:ext cx="80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78616" y="3457374"/>
            <a:ext cx="75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78616" y="4146824"/>
            <a:ext cx="75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94633" y="5661385"/>
            <a:ext cx="1449143" cy="5315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10823"/>
                </a:solidFill>
              </a:rPr>
              <a:t>0xx1…x1</a:t>
            </a:r>
            <a:endParaRPr lang="en-US" dirty="0">
              <a:solidFill>
                <a:srgbClr val="110823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43776" y="5872857"/>
            <a:ext cx="1400298" cy="10856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44074" y="5569145"/>
            <a:ext cx="2437620" cy="767847"/>
          </a:xfrm>
          <a:prstGeom prst="rect">
            <a:avLst/>
          </a:prstGeom>
          <a:noFill/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77068" y="5650529"/>
            <a:ext cx="240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to port 3 and </a:t>
            </a:r>
          </a:p>
          <a:p>
            <a:r>
              <a:rPr lang="en-US" dirty="0" smtClean="0"/>
              <a:t>Rewrite with 1xx011..x1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05444" y="5199813"/>
            <a:ext cx="9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51527" y="5156391"/>
            <a:ext cx="9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45" name="Cube 44"/>
          <p:cNvSpPr/>
          <p:nvPr/>
        </p:nvSpPr>
        <p:spPr>
          <a:xfrm>
            <a:off x="1685243" y="3897267"/>
            <a:ext cx="352791" cy="617722"/>
          </a:xfrm>
          <a:prstGeom prst="cube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6357753" y="4516155"/>
            <a:ext cx="1034518" cy="417173"/>
          </a:xfrm>
          <a:prstGeom prst="cube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/>
          <p:nvPr/>
        </p:nvCxnSpPr>
        <p:spPr>
          <a:xfrm>
            <a:off x="2038034" y="4514989"/>
            <a:ext cx="4258309" cy="326591"/>
          </a:xfrm>
          <a:prstGeom prst="curvedConnector3">
            <a:avLst>
              <a:gd name="adj1" fmla="val 18136"/>
            </a:avLst>
          </a:prstGeom>
          <a:ln>
            <a:solidFill>
              <a:srgbClr val="110823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010893" y="5617963"/>
            <a:ext cx="1449143" cy="53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rgbClr val="110823"/>
                </a:solidFill>
              </a:rPr>
              <a:t>1</a:t>
            </a:r>
            <a:r>
              <a:rPr lang="en-US" dirty="0" smtClean="0">
                <a:solidFill>
                  <a:srgbClr val="110823"/>
                </a:solidFill>
              </a:rPr>
              <a:t>xx1…</a:t>
            </a:r>
            <a:r>
              <a:rPr lang="he-IL" dirty="0" smtClean="0">
                <a:solidFill>
                  <a:srgbClr val="110823"/>
                </a:solidFill>
              </a:rPr>
              <a:t>0</a:t>
            </a:r>
            <a:r>
              <a:rPr lang="en-US" dirty="0" smtClean="0">
                <a:solidFill>
                  <a:srgbClr val="110823"/>
                </a:solidFill>
              </a:rPr>
              <a:t>x</a:t>
            </a:r>
            <a:endParaRPr lang="en-US" dirty="0">
              <a:solidFill>
                <a:srgbClr val="110823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60036" y="5829435"/>
            <a:ext cx="1400298" cy="10856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860334" y="5525723"/>
            <a:ext cx="2437620" cy="767847"/>
          </a:xfrm>
          <a:prstGeom prst="rect">
            <a:avLst/>
          </a:prstGeom>
          <a:noFill/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893328" y="5607107"/>
            <a:ext cx="240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to port 2 and </a:t>
            </a:r>
          </a:p>
          <a:p>
            <a:r>
              <a:rPr lang="en-US" dirty="0" smtClean="0"/>
              <a:t>Rewrite with 1x01xx..x1</a:t>
            </a:r>
            <a:endParaRPr lang="en-US" dirty="0"/>
          </a:p>
        </p:txBody>
      </p:sp>
      <p:sp>
        <p:nvSpPr>
          <p:cNvPr id="75" name="Cube 74"/>
          <p:cNvSpPr/>
          <p:nvPr/>
        </p:nvSpPr>
        <p:spPr>
          <a:xfrm>
            <a:off x="1606543" y="3712601"/>
            <a:ext cx="607882" cy="298530"/>
          </a:xfrm>
          <a:prstGeom prst="cube">
            <a:avLst/>
          </a:prstGeom>
          <a:solidFill>
            <a:srgbClr val="F8DE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DE28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7077474" y="3527935"/>
            <a:ext cx="315659" cy="678839"/>
          </a:xfrm>
          <a:prstGeom prst="cube">
            <a:avLst/>
          </a:prstGeom>
          <a:solidFill>
            <a:srgbClr val="F8DE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DE28"/>
              </a:solidFill>
            </a:endParaRPr>
          </a:p>
        </p:txBody>
      </p:sp>
      <p:cxnSp>
        <p:nvCxnSpPr>
          <p:cNvPr id="79" name="Curved Connector 78"/>
          <p:cNvCxnSpPr>
            <a:endCxn id="76" idx="0"/>
          </p:cNvCxnSpPr>
          <p:nvPr/>
        </p:nvCxnSpPr>
        <p:spPr>
          <a:xfrm flipV="1">
            <a:off x="2010893" y="3527935"/>
            <a:ext cx="5263868" cy="184666"/>
          </a:xfrm>
          <a:prstGeom prst="curvedConnector4">
            <a:avLst>
              <a:gd name="adj1" fmla="val 17400"/>
              <a:gd name="adj2" fmla="val 223791"/>
            </a:avLst>
          </a:prstGeom>
          <a:ln>
            <a:solidFill>
              <a:srgbClr val="110823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638348" y="1546796"/>
            <a:ext cx="7880747" cy="1910578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4">
                    <a:lumMod val="10000"/>
                  </a:schemeClr>
                </a:solidFill>
              </a:rPr>
              <a:t>Transfer Function:</a:t>
            </a: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18942"/>
              </p:ext>
            </p:extLst>
          </p:nvPr>
        </p:nvGraphicFramePr>
        <p:xfrm>
          <a:off x="2502717" y="2812012"/>
          <a:ext cx="4331873" cy="39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2212560" imgH="191880" progId="Equation.3">
                  <p:embed/>
                </p:oleObj>
              </mc:Choice>
              <mc:Fallback>
                <p:oleObj name="Equation" r:id="rId4" imgW="2212560" imgH="1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717" y="2812012"/>
                        <a:ext cx="4331873" cy="396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55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41" grpId="0"/>
      <p:bldP spid="41" grpId="1"/>
      <p:bldP spid="43" grpId="0"/>
      <p:bldP spid="44" grpId="0"/>
      <p:bldP spid="45" grpId="0" animBg="1"/>
      <p:bldP spid="47" grpId="0" animBg="1"/>
      <p:bldP spid="70" grpId="0" animBg="1"/>
      <p:bldP spid="72" grpId="0" animBg="1"/>
      <p:bldP spid="72" grpId="1" animBg="1"/>
      <p:bldP spid="73" grpId="0"/>
      <p:bldP spid="73" grpId="1"/>
      <p:bldP spid="75" grpId="0" animBg="1"/>
      <p:bldP spid="76" grpId="0" animBg="1"/>
      <p:bldP spid="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Header Space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1" y="1949824"/>
            <a:ext cx="7907040" cy="40072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Example: Transfer Function of an IPv4 Router</a:t>
            </a:r>
          </a:p>
        </p:txBody>
      </p:sp>
      <p:sp>
        <p:nvSpPr>
          <p:cNvPr id="5" name="Can 4"/>
          <p:cNvSpPr/>
          <p:nvPr/>
        </p:nvSpPr>
        <p:spPr>
          <a:xfrm>
            <a:off x="5792014" y="2521325"/>
            <a:ext cx="1747659" cy="640478"/>
          </a:xfrm>
          <a:prstGeom prst="can">
            <a:avLst/>
          </a:prstGeom>
          <a:solidFill>
            <a:srgbClr val="A9CBEF"/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967033" y="2787286"/>
            <a:ext cx="824981" cy="10856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39673" y="2439909"/>
            <a:ext cx="998662" cy="250099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2721" y="3148355"/>
            <a:ext cx="738142" cy="681065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6438" y="2423382"/>
            <a:ext cx="3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0937" y="3161803"/>
            <a:ext cx="3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1648" y="2298843"/>
            <a:ext cx="3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1" y="2613476"/>
            <a:ext cx="4967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172.24.74.0, 255.255.255.0     Port </a:t>
            </a:r>
            <a:r>
              <a:rPr lang="en-US" sz="2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5427" y="4298801"/>
            <a:ext cx="135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T(</a:t>
            </a:r>
            <a:r>
              <a:rPr lang="en-US" sz="2400" dirty="0" err="1" smtClean="0"/>
              <a:t>h,p</a:t>
            </a:r>
            <a:r>
              <a:rPr lang="en-US" sz="2400" dirty="0" smtClean="0"/>
              <a:t>) = </a:t>
            </a:r>
            <a:endParaRPr lang="en-US" sz="2400" dirty="0"/>
          </a:p>
        </p:txBody>
      </p:sp>
      <p:sp>
        <p:nvSpPr>
          <p:cNvPr id="20" name="Bent Arrow 19"/>
          <p:cNvSpPr/>
          <p:nvPr/>
        </p:nvSpPr>
        <p:spPr>
          <a:xfrm>
            <a:off x="2735895" y="3975737"/>
            <a:ext cx="238810" cy="849326"/>
          </a:xfrm>
          <a:prstGeom prst="bentArrow">
            <a:avLst/>
          </a:prstGeom>
          <a:solidFill>
            <a:schemeClr val="accent4">
              <a:lumMod val="10000"/>
            </a:schemeClr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2735895" y="4825063"/>
            <a:ext cx="238381" cy="705190"/>
          </a:xfrm>
          <a:prstGeom prst="bentArrow">
            <a:avLst/>
          </a:prstGeom>
          <a:solidFill>
            <a:srgbClr val="110823"/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306" y="4027291"/>
            <a:ext cx="380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(h,1)	if </a:t>
            </a:r>
            <a:r>
              <a:rPr lang="en-US" sz="2000" dirty="0" err="1" smtClean="0"/>
              <a:t>dest_ip</a:t>
            </a:r>
            <a:r>
              <a:rPr lang="en-US" sz="2000" dirty="0" smtClean="0"/>
              <a:t>(h) = </a:t>
            </a:r>
            <a:r>
              <a:rPr lang="en-US" sz="2000" dirty="0"/>
              <a:t>172.24.74.X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" y="3051199"/>
            <a:ext cx="4967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172.24.128.0, 255.255.255.0  Port 2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822306" y="4419386"/>
            <a:ext cx="395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(h,2)	if </a:t>
            </a:r>
            <a:r>
              <a:rPr lang="en-US" sz="2000" dirty="0" err="1" smtClean="0"/>
              <a:t>dest_ip</a:t>
            </a:r>
            <a:r>
              <a:rPr lang="en-US" sz="2000" dirty="0" smtClean="0"/>
              <a:t>(h) = 172.24.128.</a:t>
            </a:r>
            <a:r>
              <a:rPr lang="en-US" sz="2000" dirty="0"/>
              <a:t>X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3514073"/>
            <a:ext cx="4967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171.67.0.0, 255.255.0.0            Port 3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822306" y="4800275"/>
            <a:ext cx="395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(h,3)	if </a:t>
            </a:r>
            <a:r>
              <a:rPr lang="en-US" sz="2000" dirty="0" err="1" smtClean="0"/>
              <a:t>dest_ip</a:t>
            </a:r>
            <a:r>
              <a:rPr lang="en-US" sz="2000" dirty="0" smtClean="0"/>
              <a:t>(h) = 172.67.X.X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05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2" grpId="1"/>
      <p:bldP spid="23" grpId="0"/>
      <p:bldP spid="24" grpId="0"/>
      <p:bldP spid="24" grpId="1"/>
      <p:bldP spid="25" grpId="0"/>
      <p:bldP spid="26" grpId="0"/>
      <p:bldP spid="2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Header Space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1" y="1949824"/>
            <a:ext cx="7907040" cy="40072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Example: Transfer Function of an IPv4 Router</a:t>
            </a:r>
          </a:p>
        </p:txBody>
      </p:sp>
      <p:sp>
        <p:nvSpPr>
          <p:cNvPr id="5" name="Can 4"/>
          <p:cNvSpPr/>
          <p:nvPr/>
        </p:nvSpPr>
        <p:spPr>
          <a:xfrm>
            <a:off x="5792014" y="2521325"/>
            <a:ext cx="1747659" cy="640478"/>
          </a:xfrm>
          <a:prstGeom prst="can">
            <a:avLst/>
          </a:prstGeom>
          <a:solidFill>
            <a:srgbClr val="A9CBEF"/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967033" y="2787286"/>
            <a:ext cx="824981" cy="10856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39673" y="2439909"/>
            <a:ext cx="998662" cy="250099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2721" y="3148355"/>
            <a:ext cx="738142" cy="681065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6438" y="2423382"/>
            <a:ext cx="3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0937" y="3161803"/>
            <a:ext cx="3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1648" y="2298843"/>
            <a:ext cx="3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1" y="2613476"/>
            <a:ext cx="4967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172.24.74.0, 255.255.255.0     Port </a:t>
            </a:r>
            <a:r>
              <a:rPr lang="en-US" sz="2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5427" y="4298801"/>
            <a:ext cx="135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T(</a:t>
            </a:r>
            <a:r>
              <a:rPr lang="en-US" sz="2400" dirty="0" err="1" smtClean="0"/>
              <a:t>h,p</a:t>
            </a:r>
            <a:r>
              <a:rPr lang="en-US" sz="2400" dirty="0" smtClean="0"/>
              <a:t>) = </a:t>
            </a:r>
            <a:endParaRPr lang="en-US" sz="2400" dirty="0"/>
          </a:p>
        </p:txBody>
      </p:sp>
      <p:sp>
        <p:nvSpPr>
          <p:cNvPr id="20" name="Bent Arrow 19"/>
          <p:cNvSpPr/>
          <p:nvPr/>
        </p:nvSpPr>
        <p:spPr>
          <a:xfrm>
            <a:off x="2735895" y="3975737"/>
            <a:ext cx="238810" cy="849326"/>
          </a:xfrm>
          <a:prstGeom prst="bentArrow">
            <a:avLst/>
          </a:prstGeom>
          <a:solidFill>
            <a:schemeClr val="accent4">
              <a:lumMod val="10000"/>
            </a:schemeClr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2735895" y="4825063"/>
            <a:ext cx="238381" cy="705190"/>
          </a:xfrm>
          <a:prstGeom prst="bentArrow">
            <a:avLst/>
          </a:prstGeom>
          <a:solidFill>
            <a:srgbClr val="110823"/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" y="3051199"/>
            <a:ext cx="4967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172.24.128.0, 255.255.255.0  Port 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514073"/>
            <a:ext cx="4967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171.67.0.0, 255.255.0.0            Port 3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33161" y="4098746"/>
            <a:ext cx="4467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(1)	if </a:t>
            </a:r>
            <a:r>
              <a:rPr lang="en-US" sz="2000" dirty="0" err="1" smtClean="0"/>
              <a:t>dest_ip</a:t>
            </a:r>
            <a:r>
              <a:rPr lang="en-US" sz="2000" dirty="0" smtClean="0"/>
              <a:t>(h) = </a:t>
            </a:r>
            <a:r>
              <a:rPr lang="en-US" sz="2000" dirty="0"/>
              <a:t>172.24.74.X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33161" y="4490841"/>
            <a:ext cx="470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(2)	if </a:t>
            </a:r>
            <a:r>
              <a:rPr lang="en-US" sz="2000" dirty="0" err="1" smtClean="0"/>
              <a:t>dest_ip</a:t>
            </a:r>
            <a:r>
              <a:rPr lang="en-US" sz="2000" dirty="0" smtClean="0"/>
              <a:t>(h) = 172.24.128.</a:t>
            </a:r>
            <a:r>
              <a:rPr lang="en-US" sz="2000" dirty="0"/>
              <a:t>X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33161" y="4871730"/>
            <a:ext cx="4467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(3)	if </a:t>
            </a:r>
            <a:r>
              <a:rPr lang="en-US" sz="2000" dirty="0" err="1" smtClean="0"/>
              <a:t>dest_ip</a:t>
            </a:r>
            <a:r>
              <a:rPr lang="en-US" sz="2000" dirty="0" smtClean="0"/>
              <a:t>(h) = 172.67.X.X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2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Header Space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Transfer Function Properties:</a:t>
            </a:r>
          </a:p>
          <a:p>
            <a:pPr lvl="1">
              <a:buFont typeface="Arial"/>
              <a:buChar char="•"/>
            </a:pPr>
            <a:r>
              <a:rPr lang="en-US" sz="2400" dirty="0" err="1" smtClean="0"/>
              <a:t>Composable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011859"/>
              </p:ext>
            </p:extLst>
          </p:nvPr>
        </p:nvGraphicFramePr>
        <p:xfrm>
          <a:off x="3525732" y="2409183"/>
          <a:ext cx="2129685" cy="48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4" imgW="923400" imgH="200880" progId="Equation.3">
                  <p:embed/>
                </p:oleObj>
              </mc:Choice>
              <mc:Fallback>
                <p:oleObj name="Equation" r:id="rId4" imgW="923400" imgH="20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732" y="2409183"/>
                        <a:ext cx="2129685" cy="489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n 5"/>
          <p:cNvSpPr/>
          <p:nvPr/>
        </p:nvSpPr>
        <p:spPr>
          <a:xfrm>
            <a:off x="1536846" y="3338271"/>
            <a:ext cx="916389" cy="461175"/>
          </a:xfrm>
          <a:prstGeom prst="can">
            <a:avLst/>
          </a:prstGeom>
          <a:solidFill>
            <a:srgbClr val="A9CBEF"/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53235" y="3589597"/>
            <a:ext cx="1507321" cy="5722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3092" y="3392728"/>
            <a:ext cx="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960556" y="3374976"/>
            <a:ext cx="916389" cy="461175"/>
          </a:xfrm>
          <a:prstGeom prst="can">
            <a:avLst/>
          </a:prstGeom>
          <a:solidFill>
            <a:srgbClr val="A9CBEF"/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6486686" y="3392728"/>
            <a:ext cx="916389" cy="461175"/>
          </a:xfrm>
          <a:prstGeom prst="can">
            <a:avLst/>
          </a:prstGeom>
          <a:solidFill>
            <a:srgbClr val="A9CBEF"/>
          </a:solidFill>
          <a:ln>
            <a:solidFill>
              <a:srgbClr val="110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876945" y="3605564"/>
            <a:ext cx="1609741" cy="21835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03075" y="3621677"/>
            <a:ext cx="1354921" cy="5722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82620" y="2996135"/>
            <a:ext cx="716936" cy="375970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70537" y="2996135"/>
            <a:ext cx="738609" cy="342138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37680" y="3872023"/>
            <a:ext cx="1032212" cy="372501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67114" y="3872022"/>
            <a:ext cx="962702" cy="372502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46058" y="3454082"/>
            <a:ext cx="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34326" y="3437011"/>
            <a:ext cx="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087989" y="3799446"/>
            <a:ext cx="962702" cy="372502"/>
          </a:xfrm>
          <a:prstGeom prst="line">
            <a:avLst/>
          </a:prstGeom>
          <a:ln>
            <a:solidFill>
              <a:srgbClr val="1108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92185" y="4374792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92186" y="5178102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31896" y="5178102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199555" y="4527192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99556" y="5330502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739266" y="5330502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978845" y="4527192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78846" y="5330502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518556" y="5330502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967799" y="4429914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67800" y="5233224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507510" y="5233224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248328" y="4624469"/>
            <a:ext cx="130260" cy="1519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urved Connector 73"/>
          <p:cNvCxnSpPr>
            <a:stCxn id="70" idx="6"/>
          </p:cNvCxnSpPr>
          <p:nvPr/>
        </p:nvCxnSpPr>
        <p:spPr>
          <a:xfrm>
            <a:off x="1378588" y="4700458"/>
            <a:ext cx="1877919" cy="8467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V="1">
            <a:off x="3311211" y="4939280"/>
            <a:ext cx="1736375" cy="5944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11211" y="5457692"/>
            <a:ext cx="130260" cy="1519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982456" y="4939280"/>
            <a:ext cx="130260" cy="1519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urved Connector 84"/>
          <p:cNvCxnSpPr/>
          <p:nvPr/>
        </p:nvCxnSpPr>
        <p:spPr>
          <a:xfrm>
            <a:off x="5156988" y="5017470"/>
            <a:ext cx="1821857" cy="62742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76388"/>
              </p:ext>
            </p:extLst>
          </p:nvPr>
        </p:nvGraphicFramePr>
        <p:xfrm>
          <a:off x="6860352" y="5700013"/>
          <a:ext cx="1470033" cy="33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6" imgW="923400" imgH="200880" progId="Equation.3">
                  <p:embed/>
                </p:oleObj>
              </mc:Choice>
              <mc:Fallback>
                <p:oleObj name="Equation" r:id="rId6" imgW="923400" imgH="20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352" y="5700013"/>
                        <a:ext cx="1470033" cy="337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539168"/>
              </p:ext>
            </p:extLst>
          </p:nvPr>
        </p:nvGraphicFramePr>
        <p:xfrm>
          <a:off x="5156988" y="4678747"/>
          <a:ext cx="1185531" cy="338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8" imgW="694800" imgH="191880" progId="Equation.3">
                  <p:embed/>
                </p:oleObj>
              </mc:Choice>
              <mc:Fallback>
                <p:oleObj name="Equation" r:id="rId8" imgW="694800" imgH="1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988" y="4678747"/>
                        <a:ext cx="1185531" cy="3387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644194"/>
              </p:ext>
            </p:extLst>
          </p:nvPr>
        </p:nvGraphicFramePr>
        <p:xfrm>
          <a:off x="3441471" y="5695691"/>
          <a:ext cx="812326" cy="34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0" imgW="466200" imgH="191880" progId="Equation.3">
                  <p:embed/>
                </p:oleObj>
              </mc:Choice>
              <mc:Fallback>
                <p:oleObj name="Equation" r:id="rId10" imgW="466200" imgH="1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471" y="5695691"/>
                        <a:ext cx="812326" cy="342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31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23E-6 5.09024E-7 C 0.01424 0.00416 0.06392 0.00972 0.08564 0.02522 C 0.10735 0.04072 0.10978 0.07682 0.1308 0.09324 C 0.15182 0.10967 0.19472 0.11707 0.21157 0.12332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8" y="615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24 0.00185 C -0.00156 -0.00092 0.04343 -0.00555 0.06167 -0.0155 C 0.07991 -0.02545 0.07556 -0.04697 0.09502 -0.05831 C 0.11447 -0.06964 0.16085 -0.0782 0.17805 -0.08353 " pathEditMode="relative" rAng="0" ptsTypes="aaaa">
                                      <p:cBhvr>
                                        <p:cTn id="10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6" y="-428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39E-6 -4.88663E-6 C 0.01286 0.00278 0.05923 0.00741 0.07799 0.01736 C 0.09675 0.02731 0.09241 0.04882 0.11239 0.06016 C 0.13236 0.0715 0.18013 0.08006 0.19802 0.08561 " pathEditMode="relative" rAng="0" ptsTypes="aaaa">
                                      <p:cBhvr>
                                        <p:cTn id="1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1" y="428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9" grpId="0" animBg="1"/>
      <p:bldP spid="26" grpId="0" animBg="1"/>
      <p:bldP spid="48" grpId="0"/>
      <p:bldP spid="49" grpId="0"/>
      <p:bldP spid="70" grpId="0" animBg="1"/>
      <p:bldP spid="70" grpId="1" animBg="1"/>
      <p:bldP spid="70" grpId="2" animBg="1"/>
      <p:bldP spid="81" grpId="0" animBg="1"/>
      <p:bldP spid="81" grpId="1" animBg="1"/>
      <p:bldP spid="81" grpId="2" animBg="1"/>
      <p:bldP spid="83" grpId="0" animBg="1"/>
      <p:bldP spid="8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Header Space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Transfer Function Properties: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Invertible: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36341" y="3006990"/>
            <a:ext cx="0" cy="1520202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6342" y="4527192"/>
            <a:ext cx="1608641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20372" y="4527192"/>
            <a:ext cx="1115970" cy="9440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36929" y="3006990"/>
            <a:ext cx="0" cy="1520202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6930" y="4527192"/>
            <a:ext cx="2046790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48924" y="4527192"/>
            <a:ext cx="1188005" cy="9440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59481" y="3397790"/>
            <a:ext cx="184535" cy="195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20788" y="3647890"/>
            <a:ext cx="184535" cy="195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20788" y="3202390"/>
            <a:ext cx="184535" cy="195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844016" y="3495490"/>
            <a:ext cx="2822306" cy="10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66322" y="3289235"/>
            <a:ext cx="554466" cy="20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5666322" y="3506346"/>
            <a:ext cx="581491" cy="17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5970" y="4744302"/>
            <a:ext cx="184535" cy="195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74946" y="5113391"/>
            <a:ext cx="184535" cy="195400"/>
          </a:xfrm>
          <a:prstGeom prst="ellipse">
            <a:avLst/>
          </a:prstGeom>
          <a:solidFill>
            <a:srgbClr val="2063AA"/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94708" y="4917991"/>
            <a:ext cx="184535" cy="195400"/>
          </a:xfrm>
          <a:prstGeom prst="ellipse">
            <a:avLst/>
          </a:prstGeom>
          <a:solidFill>
            <a:srgbClr val="2063AA"/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540505" y="4830724"/>
            <a:ext cx="2019034" cy="239667"/>
          </a:xfrm>
          <a:prstGeom prst="line">
            <a:avLst/>
          </a:prstGeom>
          <a:ln>
            <a:solidFill>
              <a:srgbClr val="2063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6"/>
          </p:cNvCxnSpPr>
          <p:nvPr/>
        </p:nvCxnSpPr>
        <p:spPr>
          <a:xfrm flipV="1">
            <a:off x="2659481" y="5070391"/>
            <a:ext cx="1900058" cy="140700"/>
          </a:xfrm>
          <a:prstGeom prst="line">
            <a:avLst/>
          </a:prstGeom>
          <a:ln>
            <a:solidFill>
              <a:srgbClr val="2063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559539" y="4939702"/>
            <a:ext cx="1335169" cy="130689"/>
          </a:xfrm>
          <a:prstGeom prst="straightConnector1">
            <a:avLst/>
          </a:prstGeom>
          <a:ln>
            <a:solidFill>
              <a:srgbClr val="2063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58513" y="6079114"/>
            <a:ext cx="217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Doman (input)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5451" y="6057825"/>
            <a:ext cx="213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Range (output)</a:t>
            </a:r>
            <a:endParaRPr lang="en-US" sz="24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282072"/>
              </p:ext>
            </p:extLst>
          </p:nvPr>
        </p:nvGraphicFramePr>
        <p:xfrm>
          <a:off x="3712417" y="3676506"/>
          <a:ext cx="434202" cy="4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4" imgW="127800" imgH="136800" progId="Equation.3">
                  <p:embed/>
                </p:oleObj>
              </mc:Choice>
              <mc:Fallback>
                <p:oleObj name="Equation" r:id="rId4" imgW="127800" imgH="13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417" y="3676506"/>
                        <a:ext cx="434202" cy="47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/>
          <p:cNvCxnSpPr/>
          <p:nvPr/>
        </p:nvCxnSpPr>
        <p:spPr>
          <a:xfrm flipH="1">
            <a:off x="4732790" y="3397790"/>
            <a:ext cx="14879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732790" y="3397790"/>
            <a:ext cx="1487998" cy="369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44016" y="3397790"/>
            <a:ext cx="1888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929518" y="5070391"/>
            <a:ext cx="1965190" cy="140700"/>
          </a:xfrm>
          <a:prstGeom prst="line">
            <a:avLst/>
          </a:prstGeom>
          <a:ln>
            <a:solidFill>
              <a:srgbClr val="2063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7" idx="5"/>
          </p:cNvCxnSpPr>
          <p:nvPr/>
        </p:nvCxnSpPr>
        <p:spPr>
          <a:xfrm flipH="1" flipV="1">
            <a:off x="2513480" y="4911086"/>
            <a:ext cx="1416038" cy="300005"/>
          </a:xfrm>
          <a:prstGeom prst="straightConnector1">
            <a:avLst/>
          </a:prstGeom>
          <a:ln>
            <a:solidFill>
              <a:srgbClr val="2063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8" idx="5"/>
          </p:cNvCxnSpPr>
          <p:nvPr/>
        </p:nvCxnSpPr>
        <p:spPr>
          <a:xfrm flipH="1">
            <a:off x="2632456" y="5211091"/>
            <a:ext cx="1297062" cy="69084"/>
          </a:xfrm>
          <a:prstGeom prst="straightConnector1">
            <a:avLst/>
          </a:prstGeom>
          <a:ln>
            <a:solidFill>
              <a:srgbClr val="2063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4234"/>
              </p:ext>
            </p:extLst>
          </p:nvPr>
        </p:nvGraphicFramePr>
        <p:xfrm>
          <a:off x="4277488" y="3629785"/>
          <a:ext cx="564101" cy="50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6" imgW="228240" imgH="182520" progId="Equation.3">
                  <p:embed/>
                </p:oleObj>
              </mc:Choice>
              <mc:Fallback>
                <p:oleObj name="Equation" r:id="rId6" imgW="228240" imgH="18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488" y="3629785"/>
                        <a:ext cx="564101" cy="50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75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7" grpId="0" animBg="1"/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Header Space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3: Develop an Algebra to work on these spaces</a:t>
            </a:r>
          </a:p>
          <a:p>
            <a:r>
              <a:rPr lang="en-US" sz="2400" dirty="0" smtClean="0"/>
              <a:t>A subspace correspond to a Wildcard</a:t>
            </a:r>
          </a:p>
          <a:p>
            <a:r>
              <a:rPr lang="en-US" sz="2400" dirty="0" smtClean="0"/>
              <a:t>We use this to define set operations on Wildcards: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Intersection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Complementation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Difference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49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</a:t>
            </a:r>
            <a:r>
              <a:rPr lang="en-US" sz="2400" i="1" dirty="0" smtClean="0"/>
              <a:t>Can host A talk to host </a:t>
            </a:r>
            <a:r>
              <a:rPr lang="en-US" sz="2400" i="1" dirty="0"/>
              <a:t>B</a:t>
            </a:r>
            <a:r>
              <a:rPr lang="en-US" sz="2400" i="1" dirty="0" smtClean="0"/>
              <a:t>?</a:t>
            </a:r>
            <a:r>
              <a:rPr lang="en-US" sz="2400" dirty="0" smtClean="0"/>
              <a:t>”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44130" y="2561914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4131" y="3365224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83841" y="3365224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890111" y="2708643"/>
            <a:ext cx="900967" cy="1025670"/>
          </a:xfrm>
          <a:prstGeom prst="cube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2764" y="2708643"/>
            <a:ext cx="860262" cy="7109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73308" y="2377248"/>
            <a:ext cx="43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9394" y="5601558"/>
            <a:ext cx="860262" cy="7109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89938" y="5194171"/>
            <a:ext cx="43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3028551" y="3289235"/>
            <a:ext cx="1248328" cy="445078"/>
          </a:xfrm>
          <a:prstGeom prst="can">
            <a:avLst/>
          </a:prstGeom>
          <a:solidFill>
            <a:srgbClr val="2063AA"/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5341101" y="4971632"/>
            <a:ext cx="1248328" cy="445078"/>
          </a:xfrm>
          <a:prstGeom prst="can">
            <a:avLst/>
          </a:prstGeom>
          <a:solidFill>
            <a:srgbClr val="2063AA"/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1912764" y="5194171"/>
            <a:ext cx="1248328" cy="445078"/>
          </a:xfrm>
          <a:prstGeom prst="can">
            <a:avLst/>
          </a:prstGeom>
          <a:solidFill>
            <a:srgbClr val="2063AA"/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sp>
        <p:nvSpPr>
          <p:cNvPr id="20" name="Can 19"/>
          <p:cNvSpPr/>
          <p:nvPr/>
        </p:nvSpPr>
        <p:spPr>
          <a:xfrm>
            <a:off x="6037970" y="2974544"/>
            <a:ext cx="1248328" cy="445078"/>
          </a:xfrm>
          <a:prstGeom prst="can">
            <a:avLst/>
          </a:prstGeom>
          <a:solidFill>
            <a:srgbClr val="2063AA"/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Connector 21"/>
          <p:cNvCxnSpPr>
            <a:endCxn id="20" idx="2"/>
          </p:cNvCxnSpPr>
          <p:nvPr/>
        </p:nvCxnSpPr>
        <p:spPr>
          <a:xfrm flipV="1">
            <a:off x="4276879" y="3197083"/>
            <a:ext cx="1761091" cy="339086"/>
          </a:xfrm>
          <a:prstGeom prst="line">
            <a:avLst/>
          </a:prstGeom>
          <a:ln>
            <a:solidFill>
              <a:srgbClr val="2063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37700" y="3419622"/>
            <a:ext cx="564459" cy="1552010"/>
          </a:xfrm>
          <a:prstGeom prst="line">
            <a:avLst/>
          </a:prstGeom>
          <a:ln>
            <a:solidFill>
              <a:srgbClr val="2063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2"/>
          </p:cNvCxnSpPr>
          <p:nvPr/>
        </p:nvCxnSpPr>
        <p:spPr>
          <a:xfrm flipV="1">
            <a:off x="3161092" y="5194171"/>
            <a:ext cx="2180009" cy="276817"/>
          </a:xfrm>
          <a:prstGeom prst="line">
            <a:avLst/>
          </a:prstGeom>
          <a:ln>
            <a:solidFill>
              <a:srgbClr val="2063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773026" y="3734313"/>
            <a:ext cx="678871" cy="1459860"/>
          </a:xfrm>
          <a:prstGeom prst="line">
            <a:avLst/>
          </a:prstGeom>
          <a:ln>
            <a:solidFill>
              <a:srgbClr val="2063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692046" y="3365224"/>
            <a:ext cx="352355" cy="173689"/>
          </a:xfrm>
          <a:prstGeom prst="straightConnector1">
            <a:avLst/>
          </a:prstGeom>
          <a:ln>
            <a:solidFill>
              <a:srgbClr val="2063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1"/>
          </p:cNvCxnSpPr>
          <p:nvPr/>
        </p:nvCxnSpPr>
        <p:spPr>
          <a:xfrm>
            <a:off x="6502159" y="5384143"/>
            <a:ext cx="1027235" cy="572905"/>
          </a:xfrm>
          <a:prstGeom prst="straightConnector1">
            <a:avLst/>
          </a:prstGeom>
          <a:ln>
            <a:solidFill>
              <a:srgbClr val="2063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794153" y="2659614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794154" y="3462924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333864" y="3462924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be 49"/>
          <p:cNvSpPr/>
          <p:nvPr/>
        </p:nvSpPr>
        <p:spPr>
          <a:xfrm>
            <a:off x="4794154" y="3197083"/>
            <a:ext cx="379926" cy="341830"/>
          </a:xfrm>
          <a:prstGeom prst="cube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028550" y="3734313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28551" y="4537623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68261" y="4537623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2854871" y="4100867"/>
            <a:ext cx="553606" cy="341830"/>
          </a:xfrm>
          <a:prstGeom prst="cube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953937" y="4519107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53938" y="5322417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648" y="5322417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be 69"/>
          <p:cNvSpPr/>
          <p:nvPr/>
        </p:nvSpPr>
        <p:spPr>
          <a:xfrm>
            <a:off x="4168328" y="4885661"/>
            <a:ext cx="165535" cy="341830"/>
          </a:xfrm>
          <a:prstGeom prst="cube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288197" y="3540654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288198" y="4343964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827908" y="4343964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be 73"/>
          <p:cNvSpPr/>
          <p:nvPr/>
        </p:nvSpPr>
        <p:spPr>
          <a:xfrm>
            <a:off x="6114518" y="3907208"/>
            <a:ext cx="173679" cy="341830"/>
          </a:xfrm>
          <a:prstGeom prst="cube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675838" y="4962516"/>
            <a:ext cx="1" cy="80331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75839" y="5765826"/>
            <a:ext cx="668633" cy="0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215549" y="5765826"/>
            <a:ext cx="460290" cy="466789"/>
          </a:xfrm>
          <a:prstGeom prst="straightConnector1">
            <a:avLst/>
          </a:prstGeom>
          <a:ln>
            <a:solidFill>
              <a:srgbClr val="11082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ube 77"/>
          <p:cNvSpPr/>
          <p:nvPr/>
        </p:nvSpPr>
        <p:spPr>
          <a:xfrm>
            <a:off x="6795243" y="5129158"/>
            <a:ext cx="293087" cy="341830"/>
          </a:xfrm>
          <a:prstGeom prst="cube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6675839" y="5670900"/>
            <a:ext cx="195391" cy="341830"/>
          </a:xfrm>
          <a:prstGeom prst="cube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rgbClr val="2063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180208"/>
              </p:ext>
            </p:extLst>
          </p:nvPr>
        </p:nvGraphicFramePr>
        <p:xfrm>
          <a:off x="4065266" y="6119882"/>
          <a:ext cx="4043639" cy="54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2075400" imgH="200880" progId="Equation.3">
                  <p:embed/>
                </p:oleObj>
              </mc:Choice>
              <mc:Fallback>
                <p:oleObj name="Equation" r:id="rId5" imgW="2075400" imgH="20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266" y="6119882"/>
                        <a:ext cx="4043639" cy="544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Curved Connector 81"/>
          <p:cNvCxnSpPr/>
          <p:nvPr/>
        </p:nvCxnSpPr>
        <p:spPr>
          <a:xfrm rot="10800000">
            <a:off x="4333865" y="5129158"/>
            <a:ext cx="2255565" cy="660048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6200000" flipV="1">
            <a:off x="6093675" y="4200225"/>
            <a:ext cx="1101530" cy="71248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10800000">
            <a:off x="3408477" y="4249038"/>
            <a:ext cx="747856" cy="704076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0800000">
            <a:off x="5160416" y="3303283"/>
            <a:ext cx="954103" cy="66004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55" idx="2"/>
          </p:cNvCxnSpPr>
          <p:nvPr/>
        </p:nvCxnSpPr>
        <p:spPr>
          <a:xfrm rot="10800000">
            <a:off x="1379727" y="3540655"/>
            <a:ext cx="1475144" cy="773857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10800000">
            <a:off x="1709939" y="3058158"/>
            <a:ext cx="3084215" cy="30706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ube 92"/>
          <p:cNvSpPr/>
          <p:nvPr/>
        </p:nvSpPr>
        <p:spPr>
          <a:xfrm>
            <a:off x="1379726" y="2746580"/>
            <a:ext cx="330213" cy="45050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>
            <a:off x="1079024" y="3237672"/>
            <a:ext cx="330213" cy="45050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0" grpId="0" animBg="1"/>
      <p:bldP spid="55" grpId="0" animBg="1"/>
      <p:bldP spid="70" grpId="0" animBg="1"/>
      <p:bldP spid="70" grpId="1" animBg="1"/>
      <p:bldP spid="74" grpId="0" animBg="1"/>
      <p:bldP spid="74" grpId="1" animBg="1"/>
      <p:bldP spid="78" grpId="0" animBg="1"/>
      <p:bldP spid="79" grpId="0" animBg="1"/>
      <p:bldP spid="93" grpId="0" animBg="1"/>
      <p:bldP spid="9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3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Addressing Problems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602644" y="2075869"/>
            <a:ext cx="891502" cy="107456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3542" y="4128204"/>
            <a:ext cx="1262468" cy="1255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7230" y="2197979"/>
            <a:ext cx="326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</a:t>
            </a:r>
            <a:r>
              <a:rPr lang="en-US" dirty="0" err="1" smtClean="0"/>
              <a:t>config</a:t>
            </a:r>
            <a:r>
              <a:rPr lang="en-US" dirty="0" smtClean="0"/>
              <a:t>. Don’t catch bugs in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6523" y="4432116"/>
            <a:ext cx="412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</a:t>
            </a:r>
            <a:r>
              <a:rPr lang="en-US" dirty="0" err="1" smtClean="0"/>
              <a:t>config</a:t>
            </a:r>
            <a:r>
              <a:rPr lang="en-US" dirty="0" smtClean="0"/>
              <a:t> by examining the hardware,</a:t>
            </a:r>
          </a:p>
          <a:p>
            <a:r>
              <a:rPr lang="en-US" dirty="0" smtClean="0"/>
              <a:t>The bug has already happened!!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1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Changes things …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602644" y="1417638"/>
            <a:ext cx="696105" cy="69602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4519" y="4545726"/>
            <a:ext cx="839631" cy="83504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2490" y="4545726"/>
            <a:ext cx="839631" cy="835045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0273" y="4698126"/>
            <a:ext cx="839631" cy="8350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54983" y="2853968"/>
            <a:ext cx="3001900" cy="5510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5080" y="2908297"/>
            <a:ext cx="2641744" cy="45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4115563" y="3405065"/>
            <a:ext cx="1454526" cy="1293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3955933" y="3405065"/>
            <a:ext cx="246373" cy="11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 flipH="1">
            <a:off x="2694335" y="3405065"/>
            <a:ext cx="1088155" cy="11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42959" y="3676672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interface for representing rules</a:t>
            </a:r>
          </a:p>
          <a:p>
            <a:r>
              <a:rPr lang="en-US" dirty="0" smtClean="0"/>
              <a:t>For switches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7384" y="2498074"/>
            <a:ext cx="3843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of switches happen from</a:t>
            </a:r>
          </a:p>
          <a:p>
            <a:r>
              <a:rPr lang="en-US" dirty="0" smtClean="0"/>
              <a:t>A central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4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Changes things …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602644" y="1417638"/>
            <a:ext cx="696105" cy="69602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4519" y="4545726"/>
            <a:ext cx="839631" cy="83504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2490" y="4545726"/>
            <a:ext cx="839631" cy="835045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0273" y="4698126"/>
            <a:ext cx="839631" cy="8350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54983" y="2853968"/>
            <a:ext cx="3001900" cy="5510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5080" y="2908297"/>
            <a:ext cx="2641744" cy="45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4115563" y="3405065"/>
            <a:ext cx="1454526" cy="1293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3955933" y="3405065"/>
            <a:ext cx="246373" cy="11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 flipH="1">
            <a:off x="2694335" y="3405065"/>
            <a:ext cx="1088155" cy="11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9704" y="3674008"/>
            <a:ext cx="313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verify rules before inserted</a:t>
            </a:r>
          </a:p>
          <a:p>
            <a:r>
              <a:rPr lang="en-US" dirty="0" smtClean="0"/>
              <a:t>Into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5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Changes things …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602644" y="1417638"/>
            <a:ext cx="696105" cy="69602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4519" y="4545726"/>
            <a:ext cx="839631" cy="83504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2490" y="4545726"/>
            <a:ext cx="839631" cy="835045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0273" y="4698126"/>
            <a:ext cx="839631" cy="8350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54983" y="2853968"/>
            <a:ext cx="3001900" cy="5510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5080" y="2908297"/>
            <a:ext cx="2641744" cy="45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4115563" y="3405065"/>
            <a:ext cx="1454526" cy="1293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3955933" y="3405065"/>
            <a:ext cx="246373" cy="11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 flipH="1">
            <a:off x="2694335" y="3405065"/>
            <a:ext cx="1088155" cy="11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9704" y="3674008"/>
            <a:ext cx="313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verify rules before inserted</a:t>
            </a:r>
          </a:p>
          <a:p>
            <a:r>
              <a:rPr lang="en-US" dirty="0" smtClean="0"/>
              <a:t>Into switches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78" y="5682480"/>
            <a:ext cx="375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no way to verify hardware bugs!!!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5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Verification to be quick!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verification to support a large range of network invariants!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6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</a:t>
            </a:r>
            <a:r>
              <a:rPr lang="en-US" dirty="0" err="1" smtClean="0"/>
              <a:t>config</a:t>
            </a:r>
            <a:r>
              <a:rPr lang="en-US" dirty="0" smtClean="0"/>
              <a:t> changes only impact a subset of network</a:t>
            </a:r>
          </a:p>
          <a:p>
            <a:pPr lvl="1"/>
            <a:r>
              <a:rPr lang="en-US" dirty="0" smtClean="0"/>
              <a:t>You only need to re-evaluate invariant for this subset</a:t>
            </a:r>
          </a:p>
          <a:p>
            <a:pPr lvl="1"/>
            <a:endParaRPr lang="en-US" dirty="0"/>
          </a:p>
          <a:p>
            <a:r>
              <a:rPr lang="en-US" dirty="0" smtClean="0"/>
              <a:t>A policies are applies to groups not individual addresses</a:t>
            </a:r>
          </a:p>
          <a:p>
            <a:pPr lvl="1"/>
            <a:r>
              <a:rPr lang="en-US" dirty="0" smtClean="0"/>
              <a:t>So there are large swaths of addresses with same actions being applied.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2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1095</Words>
  <Application>Microsoft Macintosh PowerPoint</Application>
  <PresentationFormat>On-screen Show (4:3)</PresentationFormat>
  <Paragraphs>271</Paragraphs>
  <Slides>37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Data Plane Verification</vt:lpstr>
      <vt:lpstr>Background:  What are network policies</vt:lpstr>
      <vt:lpstr>When Networks go Bad …</vt:lpstr>
      <vt:lpstr>Detecting Addressing Problems</vt:lpstr>
      <vt:lpstr>SDN Changes things …</vt:lpstr>
      <vt:lpstr>SDN Changes things …</vt:lpstr>
      <vt:lpstr>SDN Changes things …</vt:lpstr>
      <vt:lpstr>Problem Statement:</vt:lpstr>
      <vt:lpstr>Key Insight</vt:lpstr>
      <vt:lpstr>Veriflow’s Key Challenge</vt:lpstr>
      <vt:lpstr>Veriflow</vt:lpstr>
      <vt:lpstr>Veriflow (in a distributed setting)</vt:lpstr>
      <vt:lpstr>Trie-Algorithm</vt:lpstr>
      <vt:lpstr>Trie-Algorithm</vt:lpstr>
      <vt:lpstr>Trie-Algorithm</vt:lpstr>
      <vt:lpstr>Trie Algorithms</vt:lpstr>
      <vt:lpstr>Trie Algorithms</vt:lpstr>
      <vt:lpstr>Trie-Optimizations</vt:lpstr>
      <vt:lpstr>Verification</vt:lpstr>
      <vt:lpstr>Verification</vt:lpstr>
      <vt:lpstr>Veriflow</vt:lpstr>
      <vt:lpstr>Limitations/DrawBacks </vt:lpstr>
      <vt:lpstr>Why……</vt:lpstr>
      <vt:lpstr>Why……</vt:lpstr>
      <vt:lpstr>Why……</vt:lpstr>
      <vt:lpstr>Why……</vt:lpstr>
      <vt:lpstr>Why……</vt:lpstr>
      <vt:lpstr>PowerPoint Presentation</vt:lpstr>
      <vt:lpstr>Header Space Framework</vt:lpstr>
      <vt:lpstr>Header Space Framework</vt:lpstr>
      <vt:lpstr>Header Space Framework</vt:lpstr>
      <vt:lpstr>Header Space Framework</vt:lpstr>
      <vt:lpstr>Header Space Framework</vt:lpstr>
      <vt:lpstr>Header Space Framework</vt:lpstr>
      <vt:lpstr>Header Space Framework</vt:lpstr>
      <vt:lpstr>Use Cases</vt:lpstr>
      <vt:lpstr>Discussion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Plane Verification</dc:title>
  <dc:creator>Theophilus Benson</dc:creator>
  <cp:lastModifiedBy>Theophilus Benson</cp:lastModifiedBy>
  <cp:revision>17</cp:revision>
  <dcterms:created xsi:type="dcterms:W3CDTF">2014-09-04T16:37:23Z</dcterms:created>
  <dcterms:modified xsi:type="dcterms:W3CDTF">2014-09-04T20:57:41Z</dcterms:modified>
</cp:coreProperties>
</file>