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70" r:id="rId10"/>
    <p:sldId id="264" r:id="rId11"/>
    <p:sldId id="265" r:id="rId12"/>
    <p:sldId id="266" r:id="rId13"/>
    <p:sldId id="269" r:id="rId14"/>
    <p:sldId id="268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12" y="-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181F-D48A-D849-9C32-7F3D3BF1ACA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397E-263A-204B-BDF4-205990A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in Networks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SDN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7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reachability: </a:t>
            </a:r>
            <a:r>
              <a:rPr lang="en-US" dirty="0"/>
              <a:t>r</a:t>
            </a:r>
            <a:r>
              <a:rPr lang="en-US" dirty="0" smtClean="0"/>
              <a:t>outing/forwarding traffic</a:t>
            </a:r>
          </a:p>
          <a:p>
            <a:pPr lvl="1"/>
            <a:r>
              <a:rPr lang="en-US" dirty="0" smtClean="0"/>
              <a:t>Bad things: loop-holes, </a:t>
            </a:r>
            <a:r>
              <a:rPr lang="en-US" dirty="0" err="1" smtClean="0"/>
              <a:t>blackholes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0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</a:p>
          <a:p>
            <a:pPr lvl="1"/>
            <a:r>
              <a:rPr lang="en-US" dirty="0" smtClean="0"/>
              <a:t>You have a small number of IP address; e.g. 1</a:t>
            </a:r>
          </a:p>
          <a:p>
            <a:pPr lvl="1"/>
            <a:r>
              <a:rPr lang="en-US" dirty="0" smtClean="0"/>
              <a:t>But you want to have many devices; tablet/phone</a:t>
            </a:r>
          </a:p>
          <a:p>
            <a:pPr lvl="2"/>
            <a:r>
              <a:rPr lang="en-US" dirty="0" smtClean="0"/>
              <a:t>Each one needs it own IP address</a:t>
            </a:r>
          </a:p>
          <a:p>
            <a:pPr lvl="2"/>
            <a:r>
              <a:rPr lang="en-US" dirty="0" smtClean="0"/>
              <a:t>So you share them</a:t>
            </a:r>
            <a:endParaRPr lang="en-US" dirty="0"/>
          </a:p>
        </p:txBody>
      </p:sp>
      <p:pic>
        <p:nvPicPr>
          <p:cNvPr id="4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18" y="4812935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231" y="3697007"/>
            <a:ext cx="1013366" cy="1372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420" y="5307158"/>
            <a:ext cx="1013366" cy="1372348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3558781" y="4383181"/>
            <a:ext cx="1069450" cy="838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558781" y="5221717"/>
            <a:ext cx="1253639" cy="77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5983" y="4383181"/>
            <a:ext cx="1412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IP</a:t>
            </a:r>
          </a:p>
          <a:p>
            <a:r>
              <a:rPr lang="en-US" dirty="0" smtClean="0"/>
              <a:t>123.12.392.3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6133" y="3916656"/>
            <a:ext cx="115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IP</a:t>
            </a:r>
          </a:p>
          <a:p>
            <a:r>
              <a:rPr lang="en-US" dirty="0" smtClean="0"/>
              <a:t>10.10.0.1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8533" y="5666434"/>
            <a:ext cx="115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IP</a:t>
            </a:r>
          </a:p>
          <a:p>
            <a:r>
              <a:rPr lang="en-US" dirty="0" smtClean="0"/>
              <a:t>10.10.0.2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640"/>
              </p:ext>
            </p:extLst>
          </p:nvPr>
        </p:nvGraphicFramePr>
        <p:xfrm>
          <a:off x="592918" y="5670427"/>
          <a:ext cx="3294434" cy="1112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47217"/>
                <a:gridCol w="16472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10.10.0.2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0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balancing: make sure servers get equal number of requests</a:t>
            </a:r>
            <a:endParaRPr lang="en-US" dirty="0"/>
          </a:p>
        </p:txBody>
      </p:sp>
      <p:pic>
        <p:nvPicPr>
          <p:cNvPr id="5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18" y="4812935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5250" y="3367897"/>
            <a:ext cx="725962" cy="6582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1212" y="3240049"/>
            <a:ext cx="725962" cy="6582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231" y="3697007"/>
            <a:ext cx="1013366" cy="1372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420" y="5307158"/>
            <a:ext cx="1013366" cy="1372348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 flipV="1">
            <a:off x="3558781" y="4383181"/>
            <a:ext cx="1069450" cy="838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3558781" y="5221717"/>
            <a:ext cx="1253639" cy="77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6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balancing: make sure servers get equal number of requests</a:t>
            </a:r>
            <a:endParaRPr lang="en-US" dirty="0"/>
          </a:p>
        </p:txBody>
      </p:sp>
      <p:pic>
        <p:nvPicPr>
          <p:cNvPr id="5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18" y="4812935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458" y="3367897"/>
            <a:ext cx="725962" cy="6582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231" y="3697007"/>
            <a:ext cx="1013366" cy="1372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420" y="5307158"/>
            <a:ext cx="1013366" cy="1372348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 flipV="1">
            <a:off x="3558781" y="4383181"/>
            <a:ext cx="1069450" cy="838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3558781" y="5221717"/>
            <a:ext cx="1253639" cy="771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9439" y="5221717"/>
            <a:ext cx="725962" cy="6582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364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142009" y="5630927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0" idx="0"/>
            <a:endCxn id="47" idx="0"/>
          </p:cNvCxnSpPr>
          <p:nvPr/>
        </p:nvCxnSpPr>
        <p:spPr>
          <a:xfrm>
            <a:off x="3754136" y="3680882"/>
            <a:ext cx="60640" cy="13181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72886" y="5896154"/>
            <a:ext cx="1117983" cy="211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90869" y="5896154"/>
            <a:ext cx="1220884" cy="211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08905" y="5847093"/>
            <a:ext cx="2157591" cy="49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46219" y="5189997"/>
            <a:ext cx="960634" cy="7500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7" idx="2"/>
          </p:cNvCxnSpPr>
          <p:nvPr/>
        </p:nvCxnSpPr>
        <p:spPr>
          <a:xfrm flipH="1">
            <a:off x="3806853" y="5380035"/>
            <a:ext cx="7923" cy="6356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06853" y="5189997"/>
            <a:ext cx="1059643" cy="82193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/>
          <p:cNvSpPr/>
          <p:nvPr/>
        </p:nvSpPr>
        <p:spPr>
          <a:xfrm>
            <a:off x="2854817" y="3680882"/>
            <a:ext cx="1798638" cy="381000"/>
          </a:xfrm>
          <a:prstGeom prst="parallelogram">
            <a:avLst>
              <a:gd name="adj" fmla="val 6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9517" y="37380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23117" y="38904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59717" y="38904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5"/>
            <a:endCxn id="23" idx="1"/>
          </p:cNvCxnSpPr>
          <p:nvPr/>
        </p:nvCxnSpPr>
        <p:spPr>
          <a:xfrm>
            <a:off x="3842255" y="3835593"/>
            <a:ext cx="153962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  <a:endCxn id="22" idx="6"/>
          </p:cNvCxnSpPr>
          <p:nvPr/>
        </p:nvCxnSpPr>
        <p:spPr>
          <a:xfrm flipH="1">
            <a:off x="3472355" y="3947582"/>
            <a:ext cx="48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7"/>
            <a:endCxn id="21" idx="3"/>
          </p:cNvCxnSpPr>
          <p:nvPr/>
        </p:nvCxnSpPr>
        <p:spPr>
          <a:xfrm flipV="1">
            <a:off x="3435855" y="3835593"/>
            <a:ext cx="230162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88165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L.B.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3265970" y="3214508"/>
            <a:ext cx="1117515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Security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4593217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NAT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023" y="36808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Physical 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8064" y="5646337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Device State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33547" y="2757308"/>
            <a:ext cx="4596906" cy="386893"/>
            <a:chOff x="662023" y="1490132"/>
            <a:chExt cx="4596906" cy="386893"/>
          </a:xfrm>
        </p:grpSpPr>
        <p:sp>
          <p:nvSpPr>
            <p:cNvPr id="56" name="Vertical Scroll 55"/>
            <p:cNvSpPr/>
            <p:nvPr/>
          </p:nvSpPr>
          <p:spPr>
            <a:xfrm>
              <a:off x="2301549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Vertical Scroll 56"/>
            <p:cNvSpPr/>
            <p:nvPr/>
          </p:nvSpPr>
          <p:spPr>
            <a:xfrm>
              <a:off x="3423300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Vertical Scroll 57"/>
            <p:cNvSpPr/>
            <p:nvPr/>
          </p:nvSpPr>
          <p:spPr>
            <a:xfrm>
              <a:off x="4597893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023" y="1507693"/>
              <a:ext cx="80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Policy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2586845" y="4999035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Veriflow|H.A.S.|Libra</a:t>
            </a:r>
            <a:endParaRPr lang="en-US" sz="2000" dirty="0"/>
          </a:p>
        </p:txBody>
      </p:sp>
      <p:pic>
        <p:nvPicPr>
          <p:cNvPr id="48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62" y="5478853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57" y="5802585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58" y="5510974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Parallelogram 53"/>
          <p:cNvSpPr/>
          <p:nvPr/>
        </p:nvSpPr>
        <p:spPr>
          <a:xfrm>
            <a:off x="3265970" y="5935348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369780" y="5668830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198931" y="4046400"/>
            <a:ext cx="48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78922" y="4360411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 OS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5648598" y="4999035"/>
            <a:ext cx="280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Invariant has been violated!</a:t>
            </a:r>
          </a:p>
          <a:p>
            <a:r>
              <a:rPr lang="en-US" dirty="0" smtClean="0"/>
              <a:t>There’s a bug. What Next?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794912" y="3217251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67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26967" y="3754020"/>
            <a:ext cx="7774796" cy="3103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08709" y="4847500"/>
            <a:ext cx="2917937" cy="1793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6931" y="4919489"/>
            <a:ext cx="2917937" cy="1793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Networks managed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7941" y="5219121"/>
            <a:ext cx="591822" cy="801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2861" y="5307158"/>
            <a:ext cx="526814" cy="713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763" y="5459558"/>
            <a:ext cx="591822" cy="80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683" y="5547595"/>
            <a:ext cx="526814" cy="713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3170" y="5728239"/>
            <a:ext cx="591822" cy="801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090" y="5816276"/>
            <a:ext cx="526814" cy="713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070" y="5219121"/>
            <a:ext cx="591822" cy="801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0990" y="5307158"/>
            <a:ext cx="526814" cy="7134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7892" y="5459558"/>
            <a:ext cx="591822" cy="801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812" y="5547595"/>
            <a:ext cx="526814" cy="7134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1299" y="5728239"/>
            <a:ext cx="591822" cy="801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219" y="5816276"/>
            <a:ext cx="526814" cy="7134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4904" y="4592824"/>
            <a:ext cx="725962" cy="6582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950" y="4648939"/>
            <a:ext cx="725962" cy="6582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986" y="3424910"/>
            <a:ext cx="725962" cy="6582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6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05090" y="3967310"/>
            <a:ext cx="1596203" cy="5020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3602" y="5051095"/>
            <a:ext cx="862779" cy="403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8613" y="5006308"/>
            <a:ext cx="1070961" cy="4709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Networks managed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hierarchical manner</a:t>
            </a:r>
          </a:p>
          <a:p>
            <a:pPr lvl="1"/>
            <a:r>
              <a:rPr lang="en-US" dirty="0" smtClean="0"/>
              <a:t>With control delegated from top to bottom</a:t>
            </a:r>
          </a:p>
          <a:p>
            <a:pPr lvl="1"/>
            <a:r>
              <a:rPr lang="en-US" dirty="0" smtClean="0"/>
              <a:t>Resource delegated in a similar manner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2"/>
            <a:endCxn id="16" idx="0"/>
          </p:cNvCxnSpPr>
          <p:nvPr/>
        </p:nvCxnSpPr>
        <p:spPr>
          <a:xfrm flipH="1">
            <a:off x="2914992" y="4469395"/>
            <a:ext cx="888200" cy="581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7" idx="0"/>
          </p:cNvCxnSpPr>
          <p:nvPr/>
        </p:nvCxnSpPr>
        <p:spPr>
          <a:xfrm>
            <a:off x="3803192" y="4469395"/>
            <a:ext cx="1020902" cy="536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8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SDN support such delegation?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capabilities.</a:t>
            </a:r>
          </a:p>
          <a:p>
            <a:r>
              <a:rPr lang="en-US" dirty="0" smtClean="0"/>
              <a:t>See more in the </a:t>
            </a:r>
            <a:r>
              <a:rPr lang="en-US" smtClean="0"/>
              <a:t>PANE paper.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sending a lot to a subnet?</a:t>
            </a:r>
          </a:p>
          <a:p>
            <a:pPr lvl="1"/>
            <a:r>
              <a:rPr lang="en-US" dirty="0" smtClean="0"/>
              <a:t>Heavy Hitters</a:t>
            </a:r>
          </a:p>
          <a:p>
            <a:r>
              <a:rPr lang="en-US" dirty="0" smtClean="0"/>
              <a:t>Is someone doing a port Scan?</a:t>
            </a:r>
          </a:p>
          <a:p>
            <a:r>
              <a:rPr lang="en-US" dirty="0" smtClean="0"/>
              <a:t>Is someone getting </a:t>
            </a:r>
            <a:r>
              <a:rPr lang="en-US" dirty="0" err="1" smtClean="0"/>
              <a:t>DDoS-ed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is getting traffic for a naughty website?</a:t>
            </a:r>
          </a:p>
          <a:p>
            <a:r>
              <a:rPr lang="en-US" dirty="0" smtClean="0"/>
              <a:t>How many people have downloaded from a naughty site?</a:t>
            </a:r>
          </a:p>
          <a:p>
            <a:r>
              <a:rPr lang="en-US" dirty="0" smtClean="0"/>
              <a:t>Which links have the most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2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find vulnerability in a host</a:t>
            </a:r>
          </a:p>
          <a:p>
            <a:pPr lvl="1"/>
            <a:r>
              <a:rPr lang="en-US" dirty="0" smtClean="0"/>
              <a:t>Idea scan all the ports on the host to see which are open</a:t>
            </a:r>
          </a:p>
          <a:p>
            <a:pPr lvl="2"/>
            <a:r>
              <a:rPr lang="en-US" dirty="0" smtClean="0"/>
              <a:t>A scan: a small hello packet to see if host responds</a:t>
            </a:r>
          </a:p>
          <a:p>
            <a:pPr lvl="1"/>
            <a:r>
              <a:rPr lang="en-US" dirty="0" smtClean="0"/>
              <a:t>After finding the open port you can perform other 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attack a host/server</a:t>
            </a:r>
          </a:p>
          <a:p>
            <a:pPr lvl="1"/>
            <a:r>
              <a:rPr lang="en-US" dirty="0" smtClean="0"/>
              <a:t>Make sure the server can’t respond to anyone else</a:t>
            </a:r>
          </a:p>
          <a:p>
            <a:pPr lvl="1"/>
            <a:r>
              <a:rPr lang="en-US" dirty="0" smtClean="0"/>
              <a:t>Send it a bunch of traffic until out of memory</a:t>
            </a:r>
          </a:p>
          <a:p>
            <a:pPr lvl="1"/>
            <a:r>
              <a:rPr lang="en-US" dirty="0" smtClean="0"/>
              <a:t>Send it a bunch of traffic until no more bandwidth</a:t>
            </a:r>
          </a:p>
          <a:p>
            <a:r>
              <a:rPr lang="en-US" dirty="0" err="1" smtClean="0"/>
              <a:t>DoS</a:t>
            </a:r>
            <a:r>
              <a:rPr lang="en-US" dirty="0" smtClean="0"/>
              <a:t>: attack the server from one machine</a:t>
            </a:r>
          </a:p>
          <a:p>
            <a:r>
              <a:rPr lang="en-US" dirty="0" err="1" smtClean="0"/>
              <a:t>DDoS</a:t>
            </a:r>
            <a:r>
              <a:rPr lang="en-US" dirty="0" smtClean="0"/>
              <a:t>: attack the server from many machines</a:t>
            </a:r>
          </a:p>
          <a:p>
            <a:pPr lvl="1"/>
            <a:r>
              <a:rPr lang="en-US" dirty="0" smtClean="0"/>
              <a:t>Harder to defend against.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count bytes/packets</a:t>
            </a:r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/</a:t>
            </a:r>
            <a:r>
              <a:rPr lang="en-US" dirty="0" err="1" smtClean="0"/>
              <a:t>sFlow</a:t>
            </a:r>
            <a:r>
              <a:rPr lang="en-US" dirty="0" smtClean="0"/>
              <a:t>:</a:t>
            </a:r>
            <a:r>
              <a:rPr lang="en-US" dirty="0" smtClean="0"/>
              <a:t> # bytes/packets per flow</a:t>
            </a:r>
          </a:p>
          <a:p>
            <a:pPr lvl="2"/>
            <a:r>
              <a:rPr lang="en-US" dirty="0" smtClean="0"/>
              <a:t>To scale: samples packets  and performs calculations based on samples.</a:t>
            </a:r>
          </a:p>
          <a:p>
            <a:pPr lvl="3"/>
            <a:r>
              <a:rPr lang="en-US" dirty="0" smtClean="0"/>
              <a:t>1 in ever n packets</a:t>
            </a:r>
          </a:p>
          <a:p>
            <a:pPr lvl="2"/>
            <a:r>
              <a:rPr lang="en-US" dirty="0" smtClean="0"/>
              <a:t>Implications: don’t see all packets.</a:t>
            </a:r>
            <a:endParaRPr lang="en-US" dirty="0"/>
          </a:p>
          <a:p>
            <a:pPr lvl="1"/>
            <a:r>
              <a:rPr lang="en-US" dirty="0" smtClean="0"/>
              <a:t>SNMP: # bytes/packets per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sending a lot to a subnet?</a:t>
            </a:r>
          </a:p>
          <a:p>
            <a:r>
              <a:rPr lang="en-US" dirty="0" smtClean="0"/>
              <a:t>Is someone doing a port Scan?</a:t>
            </a:r>
          </a:p>
          <a:p>
            <a:r>
              <a:rPr lang="en-US" dirty="0" smtClean="0"/>
              <a:t>Is someone getting </a:t>
            </a:r>
            <a:r>
              <a:rPr lang="en-US" dirty="0" err="1" smtClean="0"/>
              <a:t>DDoS-ed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is getting traffic for a naughty website?</a:t>
            </a:r>
          </a:p>
          <a:p>
            <a:r>
              <a:rPr lang="en-US" dirty="0" smtClean="0"/>
              <a:t>How many people have downloaded from a naughty site?</a:t>
            </a:r>
          </a:p>
          <a:p>
            <a:r>
              <a:rPr lang="en-US" dirty="0" smtClean="0"/>
              <a:t>Which links have the most bytes?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4412" y="1600200"/>
            <a:ext cx="1408352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Netflow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034412" y="4950845"/>
            <a:ext cx="1408352" cy="564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25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questions be answered?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sample </a:t>
            </a:r>
            <a:r>
              <a:rPr lang="en-US" dirty="0" smtClean="0">
                <a:sym typeface="Wingdings"/>
              </a:rPr>
              <a:t> you miss packets.</a:t>
            </a:r>
          </a:p>
          <a:p>
            <a:pPr lvl="1"/>
            <a:r>
              <a:rPr lang="en-US" dirty="0" smtClean="0">
                <a:sym typeface="Wingdings"/>
              </a:rPr>
              <a:t>Increasing the sampling rate leads to huge resource overheads.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So can’t answer questions:</a:t>
            </a:r>
          </a:p>
          <a:p>
            <a:pPr lvl="1"/>
            <a:r>
              <a:rPr lang="en-US" dirty="0" smtClean="0"/>
              <a:t>You miss the packets when you check sampling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Is someone doing a port Scan?</a:t>
            </a:r>
          </a:p>
          <a:p>
            <a:pPr lvl="2"/>
            <a:r>
              <a:rPr lang="en-US" dirty="0" smtClean="0"/>
              <a:t>Is there a short lived connection from one server to many ports on another server?</a:t>
            </a:r>
          </a:p>
          <a:p>
            <a:pPr lvl="1"/>
            <a:r>
              <a:rPr lang="en-US" dirty="0" smtClean="0"/>
              <a:t>Is someone doing a </a:t>
            </a:r>
            <a:r>
              <a:rPr lang="en-US" dirty="0" err="1" smtClean="0"/>
              <a:t>DDoS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Is there a short lived connection from many servers to one?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50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You don’t want to sample because you miss stuff</a:t>
            </a:r>
          </a:p>
          <a:p>
            <a:pPr lvl="1"/>
            <a:r>
              <a:rPr lang="en-US" dirty="0" smtClean="0"/>
              <a:t>But you can’t always process everything because it is hard to scale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online streaming algorithms</a:t>
            </a:r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OpenSketch</a:t>
            </a:r>
            <a:r>
              <a:rPr lang="en-US" dirty="0" smtClean="0"/>
              <a:t> for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SDN 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565</Words>
  <Application>Microsoft Macintosh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Measurement in Networks &amp;  SDN Applications</vt:lpstr>
      <vt:lpstr>Interesting Questions</vt:lpstr>
      <vt:lpstr>Port Scan</vt:lpstr>
      <vt:lpstr>DDoS</vt:lpstr>
      <vt:lpstr>How do we measure things?</vt:lpstr>
      <vt:lpstr>Interesting Questions</vt:lpstr>
      <vt:lpstr>Why can’t questions be answered?</vt:lpstr>
      <vt:lpstr>Solution…….</vt:lpstr>
      <vt:lpstr>What are SDN Applications?</vt:lpstr>
      <vt:lpstr>How we use the network</vt:lpstr>
      <vt:lpstr>How do we use the network</vt:lpstr>
      <vt:lpstr>How do we use the network</vt:lpstr>
      <vt:lpstr>How do we use the network</vt:lpstr>
      <vt:lpstr>PowerPoint Presentation</vt:lpstr>
      <vt:lpstr>How are Networks managed</vt:lpstr>
      <vt:lpstr>How are Networks managed</vt:lpstr>
      <vt:lpstr>How can SDN support such delegation?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in Networks &amp;  SDN Applications</dc:title>
  <dc:creator>Theophilus Benson</dc:creator>
  <cp:lastModifiedBy>Theophilus Benson</cp:lastModifiedBy>
  <cp:revision>14</cp:revision>
  <dcterms:created xsi:type="dcterms:W3CDTF">2014-09-23T18:26:43Z</dcterms:created>
  <dcterms:modified xsi:type="dcterms:W3CDTF">2014-09-23T19:07:23Z</dcterms:modified>
</cp:coreProperties>
</file>