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handoutMasterIdLst>
    <p:handoutMasterId r:id="rId24"/>
  </p:handoutMasterIdLst>
  <p:sldIdLst>
    <p:sldId id="428" r:id="rId2"/>
    <p:sldId id="327" r:id="rId3"/>
    <p:sldId id="402" r:id="rId4"/>
    <p:sldId id="328" r:id="rId5"/>
    <p:sldId id="329" r:id="rId6"/>
    <p:sldId id="387" r:id="rId7"/>
    <p:sldId id="295" r:id="rId8"/>
    <p:sldId id="296" r:id="rId9"/>
    <p:sldId id="337" r:id="rId10"/>
    <p:sldId id="360" r:id="rId11"/>
    <p:sldId id="426" r:id="rId12"/>
    <p:sldId id="361" r:id="rId13"/>
    <p:sldId id="357" r:id="rId14"/>
    <p:sldId id="427" r:id="rId15"/>
    <p:sldId id="352" r:id="rId16"/>
    <p:sldId id="353" r:id="rId17"/>
    <p:sldId id="309" r:id="rId18"/>
    <p:sldId id="344" r:id="rId19"/>
    <p:sldId id="356" r:id="rId20"/>
    <p:sldId id="354" r:id="rId21"/>
    <p:sldId id="406" r:id="rId22"/>
  </p:sldIdLst>
  <p:sldSz cx="9144000" cy="6858000" type="screen4x3"/>
  <p:notesSz cx="7016750" cy="9302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0FF"/>
    <a:srgbClr val="65C1FF"/>
    <a:srgbClr val="481118"/>
    <a:srgbClr val="BB7141"/>
    <a:srgbClr val="F69444"/>
    <a:srgbClr val="1580D2"/>
    <a:srgbClr val="15806E"/>
    <a:srgbClr val="3B95D2"/>
    <a:srgbClr val="5A96ED"/>
    <a:srgbClr val="94D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3" autoAdjust="0"/>
    <p:restoredTop sz="84722" autoAdjust="0"/>
  </p:normalViewPr>
  <p:slideViewPr>
    <p:cSldViewPr>
      <p:cViewPr varScale="1">
        <p:scale>
          <a:sx n="171" d="100"/>
          <a:sy n="171" d="100"/>
        </p:scale>
        <p:origin x="-5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05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0592" cy="465138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4534" y="0"/>
            <a:ext cx="3040592" cy="465138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r">
              <a:defRPr sz="1200"/>
            </a:lvl1pPr>
          </a:lstStyle>
          <a:p>
            <a:fld id="{900BC0F2-4CFC-4B74-A9A1-22C823B5FF91}" type="datetimeFigureOut">
              <a:rPr lang="en-US" smtClean="0"/>
              <a:pPr/>
              <a:t>10/16/14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5998"/>
            <a:ext cx="3040592" cy="465138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4534" y="8835998"/>
            <a:ext cx="3040592" cy="465138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r">
              <a:defRPr sz="1200"/>
            </a:lvl1pPr>
          </a:lstStyle>
          <a:p>
            <a:fld id="{ED7B93DD-371E-4154-B1D4-5B990A061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94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00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5100" y="0"/>
            <a:ext cx="30400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F6387-384C-445F-B6C6-66CCD3127E6E}" type="datetimeFigureOut">
              <a:rPr lang="en-US" smtClean="0"/>
              <a:pPr/>
              <a:t>10/16/14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9600"/>
            <a:ext cx="5613400" cy="4186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6025"/>
            <a:ext cx="304006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5100" y="8836025"/>
            <a:ext cx="304006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051C5-6803-4EE5-B5D0-E0D616DBC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83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Management is important, yet underexplored</a:t>
            </a:r>
          </a:p>
          <a:p>
            <a:pPr lvl="1"/>
            <a:r>
              <a:rPr lang="en-US" dirty="0" smtClean="0"/>
              <a:t>Taking </a:t>
            </a:r>
            <a:r>
              <a:rPr lang="en-US" i="1" dirty="0" smtClean="0"/>
              <a:t>80% </a:t>
            </a:r>
            <a:r>
              <a:rPr lang="en-US" dirty="0" smtClean="0"/>
              <a:t>of IT budget </a:t>
            </a:r>
          </a:p>
          <a:p>
            <a:pPr lvl="1"/>
            <a:r>
              <a:rPr lang="en-US" dirty="0" smtClean="0"/>
              <a:t>Responsible for </a:t>
            </a:r>
            <a:r>
              <a:rPr lang="en-US" i="1" dirty="0" smtClean="0"/>
              <a:t>62% </a:t>
            </a:r>
            <a:r>
              <a:rPr lang="en-US" dirty="0" smtClean="0"/>
              <a:t>of outages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Measurement is at least half of network management</a:t>
            </a:r>
          </a:p>
          <a:p>
            <a:pPr lvl="1"/>
            <a:r>
              <a:rPr lang="en-US" dirty="0" smtClean="0"/>
              <a:t>Figuring out what’s going on is harder than </a:t>
            </a:r>
          </a:p>
          <a:p>
            <a:pPr marL="457200" lvl="1" indent="0">
              <a:buNone/>
            </a:pPr>
            <a:r>
              <a:rPr lang="en-US" dirty="0" smtClean="0"/>
              <a:t>    deciding what to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51C5-6803-4EE5-B5D0-E0D616DBC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83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Classification is missing,</a:t>
            </a:r>
            <a:r>
              <a:rPr lang="en-US" baseline="0" dirty="0" smtClean="0"/>
              <a:t> match on other packet header fields, hash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51C5-6803-4EE5-B5D0-E0D616DBC5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6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51C5-6803-4EE5-B5D0-E0D616DBC5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29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Allocating resources across sketches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51C5-6803-4EE5-B5D0-E0D616DBC5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7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me it was hard to relate the conclusion (italic text) to the heading of each bullet (It uses audience brain!)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51C5-6803-4EE5-B5D0-E0D616DBC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9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SLOW down, spend more time</a:t>
            </a:r>
            <a:r>
              <a:rPr lang="en-US" baseline="0" dirty="0" smtClean="0"/>
              <a:t> 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51C5-6803-4EE5-B5D0-E0D616DBC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6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Packet/Byte counters are not enough</a:t>
            </a:r>
          </a:p>
          <a:p>
            <a:pPr lvl="1"/>
            <a:r>
              <a:rPr lang="en-US" dirty="0" smtClean="0"/>
              <a:t>Large traffic aggregates: too many counters at switches (one counter for each micro flow)</a:t>
            </a:r>
          </a:p>
          <a:p>
            <a:pPr lvl="1"/>
            <a:r>
              <a:rPr lang="en-US" dirty="0" smtClean="0"/>
              <a:t> Pull too many statistics to the controller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51C5-6803-4EE5-B5D0-E0D616DBC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1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466253">
              <a:defRPr/>
            </a:pPr>
            <a:r>
              <a:rPr lang="en-US" dirty="0" smtClean="0"/>
              <a:t>E.g., Cisco </a:t>
            </a:r>
            <a:r>
              <a:rPr lang="en-US" dirty="0" err="1" smtClean="0"/>
              <a:t>NetFlow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E14A2-2DC8-9146-8FF0-1BB7DE0ECA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93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Accuracy depends on traffic distribution</a:t>
            </a:r>
          </a:p>
          <a:p>
            <a:pPr lvl="1"/>
            <a:r>
              <a:rPr lang="en-US" dirty="0" smtClean="0"/>
              <a:t>Different sampling solutions for different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51C5-6803-4EE5-B5D0-E0D616DBC5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</a:rPr>
              <a:t>Bitmap for #unique items, Bloom filter for set member check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Summarize packet information with </a:t>
            </a:r>
            <a:r>
              <a:rPr lang="en-US" dirty="0" smtClean="0">
                <a:solidFill>
                  <a:srgbClr val="FF0000"/>
                </a:solidFill>
              </a:rPr>
              <a:t>Sketches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51C5-6803-4EE5-B5D0-E0D616DBC5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06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new data structure that harnesses the capacity of the TCAMs across all the switches to give the illusion of a much larger TCAM.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A263EA-D37C-9142-8F5F-2C50D478213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A table with flexible indexing</a:t>
            </a:r>
          </a:p>
          <a:p>
            <a:pPr lvl="1"/>
            <a:r>
              <a:rPr lang="en-US" dirty="0" smtClean="0"/>
              <a:t>Complex indexing using hashes and classification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51C5-6803-4EE5-B5D0-E0D616DBC5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4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69CC9C-7E96-4E8C-8775-F39EF48FD296}" type="datetime1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95388D-9CD2-467E-9264-F6532BC9A6D3}" type="datetime1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5B42864-7D3C-4F19-B264-6E4B0858829D}" type="datetime1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54B5FA9-477A-4097-B54A-88AEBFE971DC}" type="datetime1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2C2252-9801-4C56-9609-785BFA41F598}" type="datetime1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1744A13-E232-4F55-B1E6-3B1C1D81B792}" type="datetime1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0714E68-7A3B-4D1F-9A54-7FB43DDF88E6}" type="datetime1">
              <a:rPr lang="en-US" smtClean="0"/>
              <a:t>10/16/14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8BBF35-431E-498F-8EB0-30A23E94BD9E}" type="datetime1">
              <a:rPr lang="en-US" smtClean="0"/>
              <a:t>10/16/14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B41D53-69F2-4C79-A7B1-A4AC9725DA8C}" type="datetime1">
              <a:rPr lang="en-US" smtClean="0"/>
              <a:t>10/16/14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3ED6A-3AE9-47B8-BF42-DAB1D3A946DD}" type="datetime1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CBA6596-3505-443C-A63F-34C5F678BDFB}" type="datetime1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1143000"/>
            <a:ext cx="9067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898989"/>
                </a:solidFill>
              </a:defRPr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•"/>
        <a:defRPr sz="3200" kern="1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–"/>
        <a:defRPr sz="28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–"/>
        <a:defRPr sz="20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»"/>
        <a:defRPr sz="20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00800"/>
            <a:ext cx="9067800" cy="457200"/>
          </a:xfrm>
        </p:spPr>
        <p:txBody>
          <a:bodyPr/>
          <a:lstStyle/>
          <a:p>
            <a:r>
              <a:rPr lang="en-US" dirty="0" smtClean="0"/>
              <a:t>Slides courtesy of </a:t>
            </a:r>
            <a:r>
              <a:rPr lang="en-US" dirty="0" err="1" smtClean="0"/>
              <a:t>Minlan</a:t>
            </a:r>
            <a:r>
              <a:rPr lang="en-US" dirty="0" smtClean="0"/>
              <a:t> Yu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0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/>
          <a:lstStyle/>
          <a:p>
            <a:r>
              <a:rPr lang="en-US" sz="4000" dirty="0" smtClean="0"/>
              <a:t>Streaming </a:t>
            </a:r>
            <a:r>
              <a:rPr lang="en-US" sz="4000" dirty="0" err="1" smtClean="0"/>
              <a:t>Algo</a:t>
            </a:r>
            <a:r>
              <a:rPr lang="en-US" sz="4000" dirty="0" smtClean="0"/>
              <a:t>: Efficient, Not General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05900" cy="4525963"/>
          </a:xfrm>
        </p:spPr>
        <p:txBody>
          <a:bodyPr/>
          <a:lstStyle/>
          <a:p>
            <a:r>
              <a:rPr lang="en-US" dirty="0" smtClean="0"/>
              <a:t>Efficient for individual task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E.g. </a:t>
            </a:r>
            <a:r>
              <a:rPr lang="en-US" dirty="0" smtClean="0"/>
              <a:t>Who’s </a:t>
            </a:r>
            <a:r>
              <a:rPr lang="en-US" dirty="0"/>
              <a:t>sending a lot </a:t>
            </a:r>
            <a:r>
              <a:rPr lang="en-US" dirty="0" smtClean="0"/>
              <a:t>to host A?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Count-Min </a:t>
            </a:r>
            <a:r>
              <a:rPr lang="en-US" dirty="0" smtClean="0">
                <a:solidFill>
                  <a:srgbClr val="000000"/>
                </a:solidFill>
              </a:rPr>
              <a:t>Sketch: </a:t>
            </a:r>
            <a:endParaRPr lang="en-US" dirty="0"/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0"/>
            <a:endParaRPr lang="en-US" dirty="0" smtClean="0">
              <a:solidFill>
                <a:srgbClr val="0000FF"/>
              </a:solidFill>
            </a:endParaRPr>
          </a:p>
          <a:p>
            <a:pPr lvl="0"/>
            <a:endParaRPr lang="en-US" dirty="0">
              <a:solidFill>
                <a:srgbClr val="0000FF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lvl="0"/>
            <a:r>
              <a:rPr lang="en-US" dirty="0" smtClean="0">
                <a:solidFill>
                  <a:srgbClr val="0000FF"/>
                </a:solidFill>
              </a:rPr>
              <a:t>Not general</a:t>
            </a:r>
            <a:endParaRPr lang="en-US" dirty="0"/>
          </a:p>
          <a:p>
            <a:pPr lvl="1"/>
            <a:r>
              <a:rPr lang="en-US" dirty="0" smtClean="0"/>
              <a:t>Require customized hardware or network processors</a:t>
            </a:r>
          </a:p>
          <a:p>
            <a:pPr lvl="1"/>
            <a:r>
              <a:rPr lang="en-US" dirty="0"/>
              <a:t>Hard to implement </a:t>
            </a:r>
            <a:r>
              <a:rPr lang="en-US" dirty="0" smtClean="0"/>
              <a:t>all solutions in one device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05908" y="2514600"/>
            <a:ext cx="5153025" cy="1969532"/>
            <a:chOff x="257175" y="4431268"/>
            <a:chExt cx="5153025" cy="1969532"/>
          </a:xfrm>
        </p:grpSpPr>
        <p:sp>
          <p:nvSpPr>
            <p:cNvPr id="8" name="Rectangle 7"/>
            <p:cNvSpPr/>
            <p:nvPr/>
          </p:nvSpPr>
          <p:spPr>
            <a:xfrm>
              <a:off x="257175" y="5467350"/>
              <a:ext cx="1647825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# bytes from 23.43.12.1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0420" y="501015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62376" y="501015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0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74332" y="501015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5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86288" y="501015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98244" y="501015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9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50420" y="554355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0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62376" y="554355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74332" y="554355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9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86288" y="554355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98244" y="554355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0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50420" y="605790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62376" y="605790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2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74332" y="605790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0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86288" y="605790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98244" y="605790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4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stCxn id="28" idx="3"/>
            </p:cNvCxnSpPr>
            <p:nvPr/>
          </p:nvCxnSpPr>
          <p:spPr>
            <a:xfrm flipV="1">
              <a:off x="2793504" y="5276850"/>
              <a:ext cx="1473696" cy="952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7" idx="3"/>
            </p:cNvCxnSpPr>
            <p:nvPr/>
          </p:nvCxnSpPr>
          <p:spPr>
            <a:xfrm>
              <a:off x="2793504" y="5753100"/>
              <a:ext cx="193089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9" idx="3"/>
            </p:cNvCxnSpPr>
            <p:nvPr/>
          </p:nvCxnSpPr>
          <p:spPr>
            <a:xfrm>
              <a:off x="2793504" y="6124575"/>
              <a:ext cx="2311896" cy="1047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57400" y="5562600"/>
              <a:ext cx="736104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Hash2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7400" y="5181600"/>
              <a:ext cx="736104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Hash1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57400" y="5934075"/>
              <a:ext cx="736104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Hash3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47901" y="4431268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Data plane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96000" y="2514600"/>
            <a:ext cx="2590800" cy="2121932"/>
            <a:chOff x="5943600" y="4431268"/>
            <a:chExt cx="2590800" cy="2121932"/>
          </a:xfrm>
        </p:grpSpPr>
        <p:sp>
          <p:nvSpPr>
            <p:cNvPr id="32" name="TextBox 31"/>
            <p:cNvSpPr txBox="1"/>
            <p:nvPr/>
          </p:nvSpPr>
          <p:spPr>
            <a:xfrm>
              <a:off x="6400800" y="4996934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Query: 23.43.12.1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05600" y="5530334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5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162800" y="5530334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0000" y="5530334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4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00800" y="6107668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Pick min: 3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00800" y="4431268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Control plane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5943600" y="4431268"/>
              <a:ext cx="0" cy="2121932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40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Sketches are Developed to Improve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Pro’s</a:t>
            </a:r>
          </a:p>
          <a:p>
            <a:pPr lvl="1"/>
            <a:r>
              <a:rPr lang="en-US" dirty="0" smtClean="0"/>
              <a:t>Sketches are optimized algorithms</a:t>
            </a:r>
          </a:p>
          <a:p>
            <a:pPr lvl="1"/>
            <a:r>
              <a:rPr lang="en-US" dirty="0" smtClean="0"/>
              <a:t>Use minimal space</a:t>
            </a:r>
          </a:p>
          <a:p>
            <a:pPr lvl="1"/>
            <a:r>
              <a:rPr lang="en-US" dirty="0" smtClean="0"/>
              <a:t>Very accurate</a:t>
            </a:r>
          </a:p>
          <a:p>
            <a:r>
              <a:rPr lang="en-US" dirty="0" smtClean="0"/>
              <a:t>Con’s</a:t>
            </a:r>
          </a:p>
          <a:p>
            <a:pPr lvl="1"/>
            <a:r>
              <a:rPr lang="en-US" dirty="0" smtClean="0"/>
              <a:t>Each Sketch require unique specialized hardware</a:t>
            </a:r>
          </a:p>
          <a:p>
            <a:pPr lvl="1"/>
            <a:r>
              <a:rPr lang="en-US" dirty="0" smtClean="0"/>
              <a:t>Sketches do not generalize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General infrastructure that supports multiple sketches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6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>
                <a:ea typeface="ヒラギノ角ゴ Pro W3" charset="-128"/>
                <a:cs typeface="ヒラギノ角ゴ Pro W3" charset="-128"/>
              </a:rPr>
              <a:t>Where is the Sweet Spot?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5837B6D-992A-6843-952E-6734AF52B696}" type="slidenum">
              <a:rPr lang="en-US" smtClean="0">
                <a:latin typeface="Arial" charset="0"/>
                <a:ea typeface="ヒラギノ角ゴ Pro W3" charset="-128"/>
                <a:cs typeface="ヒラギノ角ゴ Pro W3" charset="-128"/>
              </a:rPr>
              <a:pPr/>
              <a:t>12</a:t>
            </a:fld>
            <a:endParaRPr lang="en-US" smtClean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38200" y="2009775"/>
            <a:ext cx="7696200" cy="1588"/>
          </a:xfrm>
          <a:prstGeom prst="straightConnector1">
            <a:avLst/>
          </a:prstGeom>
          <a:ln w="76200" cmpd="sng"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373" name="TextBox 8"/>
          <p:cNvSpPr txBox="1">
            <a:spLocks noChangeArrowheads="1"/>
          </p:cNvSpPr>
          <p:nvPr/>
        </p:nvSpPr>
        <p:spPr bwMode="auto">
          <a:xfrm>
            <a:off x="6400800" y="1219200"/>
            <a:ext cx="365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Apple Casual" charset="0"/>
                <a:ea typeface="Apple Casual" charset="0"/>
                <a:cs typeface="Apple Casual" charset="0"/>
              </a:rPr>
              <a:t>Efficient</a:t>
            </a:r>
            <a:endParaRPr lang="en-US" sz="2800" dirty="0">
              <a:latin typeface="Apple Casual" charset="0"/>
              <a:ea typeface="Apple Casual" charset="0"/>
              <a:cs typeface="Apple Casual" charset="0"/>
            </a:endParaRPr>
          </a:p>
        </p:txBody>
      </p:sp>
      <p:sp>
        <p:nvSpPr>
          <p:cNvPr id="58374" name="TextBox 9"/>
          <p:cNvSpPr txBox="1">
            <a:spLocks noChangeArrowheads="1"/>
          </p:cNvSpPr>
          <p:nvPr/>
        </p:nvSpPr>
        <p:spPr bwMode="auto">
          <a:xfrm>
            <a:off x="-685800" y="1219200"/>
            <a:ext cx="312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Apple Casual" charset="0"/>
                <a:ea typeface="Apple Casual" charset="0"/>
                <a:cs typeface="Apple Casual" charset="0"/>
              </a:rPr>
              <a:t>General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38200" y="2362200"/>
            <a:ext cx="28194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 smtClean="0"/>
              <a:t>NetFlow</a:t>
            </a:r>
            <a:r>
              <a:rPr lang="en-US" sz="2400" dirty="0" smtClean="0"/>
              <a:t>/</a:t>
            </a:r>
            <a:r>
              <a:rPr lang="en-US" sz="2400" dirty="0" err="1" smtClean="0"/>
              <a:t>sFlow</a:t>
            </a:r>
            <a:endParaRPr lang="en-US" sz="2400" dirty="0" smtClean="0"/>
          </a:p>
          <a:p>
            <a:pPr algn="ctr">
              <a:defRPr/>
            </a:pPr>
            <a:r>
              <a:rPr lang="en-US" sz="2400" dirty="0" smtClean="0"/>
              <a:t>(too expensive)</a:t>
            </a:r>
            <a:endParaRPr lang="en-US" sz="2400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6607969" y="2486819"/>
            <a:ext cx="957263" cy="3175"/>
          </a:xfrm>
          <a:prstGeom prst="line">
            <a:avLst/>
          </a:prstGeom>
          <a:ln w="57150" cmpd="sng"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3397250" y="3221038"/>
            <a:ext cx="2419350" cy="0"/>
          </a:xfrm>
          <a:prstGeom prst="line">
            <a:avLst/>
          </a:prstGeom>
          <a:ln w="57150" cmpd="sng"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2113756" y="2183607"/>
            <a:ext cx="346075" cy="1588"/>
          </a:xfrm>
          <a:prstGeom prst="line">
            <a:avLst/>
          </a:prstGeom>
          <a:ln w="57150" cmpd="sng"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791200" y="2362200"/>
            <a:ext cx="25908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Streaming </a:t>
            </a:r>
            <a:r>
              <a:rPr lang="en-US" sz="2400" dirty="0" err="1" smtClean="0"/>
              <a:t>Algo</a:t>
            </a:r>
            <a:endParaRPr lang="en-US" sz="2400" dirty="0" smtClean="0"/>
          </a:p>
          <a:p>
            <a:pPr algn="ctr">
              <a:defRPr/>
            </a:pPr>
            <a:r>
              <a:rPr lang="en-US" sz="2400" dirty="0" smtClean="0"/>
              <a:t>(Not practical)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62000" y="4495800"/>
            <a:ext cx="7924800" cy="160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 err="1" smtClean="0">
                <a:solidFill>
                  <a:srgbClr val="0000FF"/>
                </a:solidFill>
              </a:rPr>
              <a:t>OpenSketch</a:t>
            </a:r>
            <a:endParaRPr lang="en-US" sz="3200" dirty="0">
              <a:solidFill>
                <a:srgbClr val="0000FF"/>
              </a:solidFill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sz="2400" dirty="0" smtClean="0"/>
              <a:t>General, and efficient data plane based on sketches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400" dirty="0" smtClean="0"/>
              <a:t>Modularized control plane with automatic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256790878"/>
      </p:ext>
    </p:extLst>
  </p:cSld>
  <p:clrMapOvr>
    <a:masterClrMapping/>
  </p:clrMapOvr>
  <p:transition xmlns:p14="http://schemas.microsoft.com/office/powerpoint/2010/main" advTm="94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Measurement Data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Picking the packets to measure</a:t>
            </a:r>
          </a:p>
          <a:p>
            <a:pPr lvl="1"/>
            <a:r>
              <a:rPr lang="en-US" dirty="0" smtClean="0"/>
              <a:t>Classify flows with different resources/accuracy</a:t>
            </a:r>
          </a:p>
          <a:p>
            <a:pPr lvl="2"/>
            <a:r>
              <a:rPr lang="en-US" dirty="0" smtClean="0"/>
              <a:t>Filter out traffic for </a:t>
            </a:r>
            <a:r>
              <a:rPr lang="en-US" dirty="0"/>
              <a:t>23.43.0.0/</a:t>
            </a:r>
            <a:r>
              <a:rPr lang="en-US" dirty="0" smtClean="0"/>
              <a:t>16</a:t>
            </a:r>
          </a:p>
          <a:p>
            <a:pPr lvl="1"/>
            <a:r>
              <a:rPr lang="en-US" dirty="0"/>
              <a:t>Hashes to represent a compact set of flows</a:t>
            </a:r>
          </a:p>
          <a:p>
            <a:pPr lvl="2"/>
            <a:r>
              <a:rPr lang="en-US" dirty="0" smtClean="0"/>
              <a:t>Bloom filter for a </a:t>
            </a:r>
            <a:r>
              <a:rPr lang="en-US" dirty="0"/>
              <a:t>set of blacklisting </a:t>
            </a:r>
            <a:r>
              <a:rPr lang="en-US" dirty="0" smtClean="0"/>
              <a:t>IPs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Storing and exporting the data</a:t>
            </a:r>
          </a:p>
          <a:p>
            <a:pPr lvl="1"/>
            <a:r>
              <a:rPr lang="en-US" dirty="0" smtClean="0"/>
              <a:t>Diverse mappings between counters and flows</a:t>
            </a:r>
          </a:p>
          <a:p>
            <a:pPr lvl="1"/>
            <a:r>
              <a:rPr lang="en-US" dirty="0" smtClean="0"/>
              <a:t>E.g., More accuracy for elephant flows</a:t>
            </a:r>
          </a:p>
          <a:p>
            <a:pPr lvl="1"/>
            <a:r>
              <a:rPr lang="en-US" dirty="0"/>
              <a:t>E.g., Volume counter </a:t>
            </a:r>
            <a:r>
              <a:rPr lang="en-US" dirty="0" err="1"/>
              <a:t>vs</a:t>
            </a:r>
            <a:r>
              <a:rPr lang="en-US" dirty="0"/>
              <a:t> distinct </a:t>
            </a:r>
            <a:r>
              <a:rPr lang="en-US" dirty="0" smtClean="0"/>
              <a:t>counters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Measurement task can be viewed as SQL-</a:t>
            </a:r>
            <a:r>
              <a:rPr lang="en-US" dirty="0" err="1" smtClean="0"/>
              <a:t>ish</a:t>
            </a:r>
            <a:r>
              <a:rPr lang="en-US" dirty="0" smtClean="0"/>
              <a:t> queries</a:t>
            </a:r>
          </a:p>
          <a:p>
            <a:pPr lvl="1"/>
            <a:r>
              <a:rPr lang="en-US" dirty="0" smtClean="0"/>
              <a:t>Select count(*) from * where </a:t>
            </a:r>
            <a:r>
              <a:rPr lang="en-US" dirty="0" err="1" smtClean="0"/>
              <a:t>ip</a:t>
            </a:r>
            <a:r>
              <a:rPr lang="en-US" dirty="0" smtClean="0"/>
              <a:t>= &lt;blah&gt; group by &lt;bah&gt;</a:t>
            </a:r>
          </a:p>
          <a:p>
            <a:pPr lvl="2"/>
            <a:r>
              <a:rPr lang="en-US" dirty="0" smtClean="0"/>
              <a:t>Traffic</a:t>
            </a:r>
            <a:r>
              <a:rPr lang="en-US" smtClean="0"/>
              <a:t>-count: </a:t>
            </a:r>
            <a:r>
              <a:rPr lang="en-US" dirty="0" smtClean="0"/>
              <a:t>Select count(*) from * where </a:t>
            </a:r>
            <a:r>
              <a:rPr lang="en-US" dirty="0" err="1" smtClean="0"/>
              <a:t>dstip</a:t>
            </a:r>
            <a:r>
              <a:rPr lang="en-US" dirty="0" smtClean="0"/>
              <a:t>=10.10.20.3 group by </a:t>
            </a:r>
            <a:r>
              <a:rPr lang="en-US" dirty="0" err="1" smtClean="0"/>
              <a:t>SrcIP</a:t>
            </a:r>
            <a:endParaRPr lang="en-US" dirty="0" smtClean="0"/>
          </a:p>
          <a:p>
            <a:pPr lvl="2"/>
            <a:r>
              <a:rPr lang="en-US" dirty="0" smtClean="0"/>
              <a:t>Select count(*) from * group by packet-content</a:t>
            </a:r>
          </a:p>
          <a:p>
            <a:pPr lvl="1"/>
            <a:r>
              <a:rPr lang="en-US" dirty="0" smtClean="0"/>
              <a:t>The group by: can be accomplished by a hash</a:t>
            </a:r>
          </a:p>
          <a:p>
            <a:pPr lvl="1"/>
            <a:r>
              <a:rPr lang="en-US" dirty="0" smtClean="0"/>
              <a:t>The where: can be accomplished by a classifier</a:t>
            </a:r>
          </a:p>
          <a:p>
            <a:pPr lvl="1"/>
            <a:r>
              <a:rPr lang="en-US" dirty="0" smtClean="0"/>
              <a:t>The count: by a count primitive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5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three-stage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00" y="5999163"/>
            <a:ext cx="2133600" cy="365125"/>
          </a:xfrm>
        </p:spPr>
        <p:txBody>
          <a:bodyPr/>
          <a:lstStyle/>
          <a:p>
            <a:fld id="{7876E0CC-6134-4D81-B876-3E8DBC324A9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2057400"/>
            <a:ext cx="9144000" cy="15399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grpSp>
        <p:nvGrpSpPr>
          <p:cNvPr id="8" name="Group 7"/>
          <p:cNvGrpSpPr/>
          <p:nvPr/>
        </p:nvGrpSpPr>
        <p:grpSpPr>
          <a:xfrm>
            <a:off x="1447800" y="4769882"/>
            <a:ext cx="5153025" cy="1390650"/>
            <a:chOff x="257175" y="5010150"/>
            <a:chExt cx="5153025" cy="1390650"/>
          </a:xfrm>
        </p:grpSpPr>
        <p:sp>
          <p:nvSpPr>
            <p:cNvPr id="9" name="Rectangle 8"/>
            <p:cNvSpPr/>
            <p:nvPr/>
          </p:nvSpPr>
          <p:spPr>
            <a:xfrm>
              <a:off x="257175" y="5467350"/>
              <a:ext cx="1647825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# bytes from 23.43.12.1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50420" y="501015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62376" y="501015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0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74332" y="501015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5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86288" y="501015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98244" y="501015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9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50420" y="554355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0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62376" y="554355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74332" y="554355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9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86288" y="554355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98244" y="554355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0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50420" y="605790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62376" y="605790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2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74332" y="605790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0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86288" y="605790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98244" y="6057900"/>
              <a:ext cx="411956" cy="34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4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5" name="Straight Arrow Connector 24"/>
            <p:cNvCxnSpPr>
              <a:stCxn id="29" idx="3"/>
            </p:cNvCxnSpPr>
            <p:nvPr/>
          </p:nvCxnSpPr>
          <p:spPr>
            <a:xfrm flipV="1">
              <a:off x="2793504" y="5276850"/>
              <a:ext cx="1473696" cy="952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8" idx="3"/>
            </p:cNvCxnSpPr>
            <p:nvPr/>
          </p:nvCxnSpPr>
          <p:spPr>
            <a:xfrm>
              <a:off x="2793504" y="5753100"/>
              <a:ext cx="193089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30" idx="3"/>
            </p:cNvCxnSpPr>
            <p:nvPr/>
          </p:nvCxnSpPr>
          <p:spPr>
            <a:xfrm>
              <a:off x="2793504" y="6124575"/>
              <a:ext cx="2311896" cy="1047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057400" y="5562600"/>
              <a:ext cx="736104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Hash2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57400" y="5181600"/>
              <a:ext cx="736104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Hash1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57400" y="5934075"/>
              <a:ext cx="736104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Hash3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17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on Existing Switch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simple hash functions</a:t>
            </a:r>
          </a:p>
          <a:p>
            <a:pPr lvl="1"/>
            <a:r>
              <a:rPr lang="en-US" dirty="0" smtClean="0"/>
              <a:t>4-8 three-wise or five-wise independent hash functions</a:t>
            </a:r>
          </a:p>
          <a:p>
            <a:pPr lvl="1"/>
            <a:r>
              <a:rPr lang="en-US" dirty="0" smtClean="0"/>
              <a:t>Leverage traffic diversity to approx. truly random </a:t>
            </a:r>
            <a:r>
              <a:rPr lang="en-US" dirty="0" err="1" smtClean="0"/>
              <a:t>func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few TCAM entries for classification</a:t>
            </a:r>
          </a:p>
          <a:p>
            <a:pPr lvl="1"/>
            <a:r>
              <a:rPr lang="en-US" dirty="0" smtClean="0"/>
              <a:t>Match on both packets and hash values</a:t>
            </a:r>
          </a:p>
          <a:p>
            <a:pPr lvl="1"/>
            <a:r>
              <a:rPr lang="en-US" dirty="0" smtClean="0"/>
              <a:t>Avoid matching on individual micro-flow entries</a:t>
            </a:r>
          </a:p>
          <a:p>
            <a:r>
              <a:rPr lang="en-US" dirty="0" smtClean="0"/>
              <a:t>Flexible counters in SRAM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ogical tables with flexible indexing</a:t>
            </a:r>
          </a:p>
          <a:p>
            <a:pPr lvl="1"/>
            <a:r>
              <a:rPr lang="en-US" dirty="0" smtClean="0"/>
              <a:t>Access counters by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Screen Shot 2014-04-10 at 10.32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76800"/>
            <a:ext cx="2959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80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Modularized Measurement </a:t>
            </a:r>
            <a:r>
              <a:rPr lang="en-US" dirty="0" err="1" smtClean="0"/>
              <a:t>Libarary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3999" cy="4754563"/>
          </a:xfrm>
        </p:spPr>
        <p:txBody>
          <a:bodyPr/>
          <a:lstStyle/>
          <a:p>
            <a:r>
              <a:rPr lang="en-US" dirty="0" smtClean="0"/>
              <a:t>A measurement library of sketches</a:t>
            </a:r>
          </a:p>
          <a:p>
            <a:pPr lvl="1"/>
            <a:r>
              <a:rPr lang="en-US" dirty="0" smtClean="0"/>
              <a:t>Bitmap, Bloom filter, Count-Min Sketch, etc.</a:t>
            </a:r>
          </a:p>
          <a:p>
            <a:pPr lvl="1"/>
            <a:r>
              <a:rPr lang="en-US" dirty="0" smtClean="0"/>
              <a:t>Easy to implement with the data plane pipeline</a:t>
            </a:r>
          </a:p>
          <a:p>
            <a:pPr lvl="1"/>
            <a:r>
              <a:rPr lang="en-US" dirty="0" smtClean="0"/>
              <a:t>Support diverse measurement tasks</a:t>
            </a:r>
          </a:p>
          <a:p>
            <a:endParaRPr lang="en-US" dirty="0" smtClean="0"/>
          </a:p>
          <a:p>
            <a:r>
              <a:rPr lang="en-US" dirty="0"/>
              <a:t>Implement Heavy Hitters </a:t>
            </a:r>
            <a:r>
              <a:rPr lang="en-US" dirty="0" smtClean="0"/>
              <a:t>with </a:t>
            </a:r>
            <a:r>
              <a:rPr lang="en-US" dirty="0" err="1" smtClean="0"/>
              <a:t>OpenSketch</a:t>
            </a:r>
            <a:endParaRPr lang="en-US" dirty="0" smtClean="0"/>
          </a:p>
          <a:p>
            <a:pPr lvl="1"/>
            <a:r>
              <a:rPr lang="en-US" dirty="0"/>
              <a:t>Who’s sending a lot to 23.43.0.0/16</a:t>
            </a:r>
            <a:r>
              <a:rPr lang="en-US" dirty="0" smtClean="0"/>
              <a:t>?</a:t>
            </a:r>
            <a:endParaRPr lang="en-US" i="1" dirty="0" smtClean="0"/>
          </a:p>
          <a:p>
            <a:pPr lvl="1"/>
            <a:r>
              <a:rPr lang="en-US" i="1" dirty="0" smtClean="0"/>
              <a:t>count</a:t>
            </a:r>
            <a:r>
              <a:rPr lang="en-US" i="1" dirty="0"/>
              <a:t>-min sketch </a:t>
            </a:r>
            <a:r>
              <a:rPr lang="en-US" dirty="0"/>
              <a:t>to count volume of </a:t>
            </a:r>
            <a:r>
              <a:rPr lang="en-US" dirty="0" smtClean="0"/>
              <a:t>ﬂows</a:t>
            </a:r>
            <a:endParaRPr lang="en-US" dirty="0"/>
          </a:p>
          <a:p>
            <a:pPr lvl="1"/>
            <a:r>
              <a:rPr lang="en-US" i="1" dirty="0"/>
              <a:t>reversible sketch </a:t>
            </a:r>
            <a:r>
              <a:rPr lang="en-US" dirty="0"/>
              <a:t>to identify ﬂows </a:t>
            </a:r>
            <a:r>
              <a:rPr lang="en-US" dirty="0" smtClean="0"/>
              <a:t>with </a:t>
            </a:r>
            <a:r>
              <a:rPr lang="en-US" dirty="0"/>
              <a:t>heavy </a:t>
            </a:r>
            <a:r>
              <a:rPr lang="en-US" dirty="0" smtClean="0"/>
              <a:t>counts in the count-min sketch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64C-B180-8049-A1E3-E90BE17C9C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9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"/>
            <a:ext cx="8229600" cy="1143000"/>
          </a:xfrm>
        </p:spPr>
        <p:txBody>
          <a:bodyPr/>
          <a:lstStyle/>
          <a:p>
            <a:r>
              <a:rPr lang="en-US" dirty="0" smtClean="0"/>
              <a:t>Support Many Measurement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64C-B180-8049-A1E3-E90BE17C9CE5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145195"/>
              </p:ext>
            </p:extLst>
          </p:nvPr>
        </p:nvGraphicFramePr>
        <p:xfrm>
          <a:off x="142876" y="1394461"/>
          <a:ext cx="8747124" cy="517775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8874"/>
                <a:gridCol w="4048125"/>
                <a:gridCol w="2270125"/>
              </a:tblGrid>
              <a:tr h="88896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Measurement Programs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Building blocks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Line of Code</a:t>
                      </a:r>
                      <a:endParaRPr lang="en-US" sz="2400" dirty="0"/>
                    </a:p>
                  </a:txBody>
                  <a:tcPr/>
                </a:tc>
              </a:tr>
              <a:tr h="4938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Heavy hitters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Count-min sketch; </a:t>
                      </a:r>
                    </a:p>
                    <a:p>
                      <a:r>
                        <a:rPr lang="en-US" sz="2400" dirty="0" smtClean="0"/>
                        <a:t>Reversible sketch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Config:10</a:t>
                      </a:r>
                    </a:p>
                    <a:p>
                      <a:r>
                        <a:rPr lang="en-US" sz="2400" dirty="0" smtClean="0"/>
                        <a:t>Query: </a:t>
                      </a:r>
                      <a:r>
                        <a:rPr lang="en-US" sz="2400" baseline="0" dirty="0" smtClean="0"/>
                        <a:t>20</a:t>
                      </a:r>
                      <a:endParaRPr lang="en-US" sz="2400" dirty="0" smtClean="0"/>
                    </a:p>
                  </a:txBody>
                  <a:tcPr/>
                </a:tc>
              </a:tr>
              <a:tr h="49387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Superspreaders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Count-min sketch; Bitmap; Reversible sketch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Config:10</a:t>
                      </a:r>
                    </a:p>
                    <a:p>
                      <a:r>
                        <a:rPr lang="en-US" sz="2400" dirty="0" smtClean="0"/>
                        <a:t>Query::</a:t>
                      </a:r>
                      <a:r>
                        <a:rPr lang="en-US" sz="2400" baseline="0" dirty="0" smtClean="0"/>
                        <a:t> 14</a:t>
                      </a:r>
                      <a:endParaRPr lang="en-US" sz="2400" dirty="0" smtClean="0"/>
                    </a:p>
                  </a:txBody>
                  <a:tcPr/>
                </a:tc>
              </a:tr>
              <a:tr h="88896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Traffic change detection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Count-min sketch;</a:t>
                      </a:r>
                    </a:p>
                    <a:p>
                      <a:r>
                        <a:rPr lang="en-US" sz="2400" dirty="0" smtClean="0"/>
                        <a:t>Reversible sketch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Config:10</a:t>
                      </a:r>
                    </a:p>
                    <a:p>
                      <a:r>
                        <a:rPr lang="en-US" sz="2400" dirty="0" smtClean="0"/>
                        <a:t>Query: </a:t>
                      </a:r>
                      <a:r>
                        <a:rPr lang="en-US" sz="2400" baseline="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86493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Trafﬁc entropy on port ﬁeld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Multi-resolution classiﬁer; Count-min sketch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Config:10</a:t>
                      </a:r>
                    </a:p>
                    <a:p>
                      <a:r>
                        <a:rPr lang="en-US" sz="2400" dirty="0" smtClean="0"/>
                        <a:t>Query: </a:t>
                      </a:r>
                      <a:r>
                        <a:rPr lang="en-US" sz="2400" baseline="0" dirty="0" smtClean="0"/>
                        <a:t>60</a:t>
                      </a:r>
                      <a:endParaRPr lang="en-US" sz="2400" dirty="0" smtClean="0"/>
                    </a:p>
                  </a:txBody>
                  <a:tcPr/>
                </a:tc>
              </a:tr>
              <a:tr h="88896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Flow size distribution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multi-resolution classiﬁer; hash 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Conﬁg:10</a:t>
                      </a:r>
                    </a:p>
                    <a:p>
                      <a:r>
                        <a:rPr lang="en-US" sz="2400" dirty="0" smtClean="0"/>
                        <a:t>Query: 109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400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configuration within a task</a:t>
            </a:r>
          </a:p>
          <a:p>
            <a:pPr lvl="1"/>
            <a:r>
              <a:rPr lang="en-US" dirty="0" smtClean="0"/>
              <a:t>Pick the right sketches for measurement tasks</a:t>
            </a:r>
          </a:p>
          <a:p>
            <a:pPr lvl="1"/>
            <a:r>
              <a:rPr lang="en-US" dirty="0" smtClean="0"/>
              <a:t>Based on provable resource-accuracy curves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Resource allocation across tasks</a:t>
            </a:r>
          </a:p>
          <a:p>
            <a:pPr lvl="1"/>
            <a:r>
              <a:rPr lang="en-US" dirty="0" smtClean="0"/>
              <a:t>Operators simply specify relative importance of tasks</a:t>
            </a:r>
          </a:p>
          <a:p>
            <a:pPr lvl="1"/>
            <a:r>
              <a:rPr lang="en-US" dirty="0" smtClean="0"/>
              <a:t>Minimize weighted error using convex optimization</a:t>
            </a:r>
          </a:p>
          <a:p>
            <a:pPr lvl="1"/>
            <a:r>
              <a:rPr lang="en-US" dirty="0" smtClean="0"/>
              <a:t>Decompose to the optimization of individual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06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914400"/>
            <a:ext cx="1588501" cy="1397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2895600"/>
            <a:ext cx="1567217" cy="16299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Management = </a:t>
            </a:r>
            <a:r>
              <a:rPr lang="en-US" sz="4000" dirty="0" smtClean="0">
                <a:solidFill>
                  <a:srgbClr val="C0504D"/>
                </a:solidFill>
              </a:rPr>
              <a:t>Measurement + </a:t>
            </a:r>
            <a:r>
              <a:rPr lang="en-US" sz="4000" dirty="0" smtClean="0"/>
              <a:t>Control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7600"/>
            <a:ext cx="9067800" cy="5715000"/>
          </a:xfrm>
        </p:spPr>
        <p:txBody>
          <a:bodyPr/>
          <a:lstStyle/>
          <a:p>
            <a:r>
              <a:rPr lang="en-US" dirty="0" smtClean="0"/>
              <a:t>Trafﬁc </a:t>
            </a:r>
            <a:r>
              <a:rPr lang="en-US" dirty="0"/>
              <a:t>engineering</a:t>
            </a:r>
          </a:p>
          <a:p>
            <a:pPr lvl="1"/>
            <a:r>
              <a:rPr lang="en-US" dirty="0"/>
              <a:t>Identify large traffic aggregates, traffic changes</a:t>
            </a:r>
          </a:p>
          <a:p>
            <a:pPr lvl="1"/>
            <a:r>
              <a:rPr lang="en-US" dirty="0"/>
              <a:t>Understand flow characteristics (flow size, delay, etc.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Performance diagnosis</a:t>
            </a:r>
          </a:p>
          <a:p>
            <a:pPr lvl="1"/>
            <a:r>
              <a:rPr lang="en-US" dirty="0"/>
              <a:t>Why my application has high delay, </a:t>
            </a:r>
          </a:p>
          <a:p>
            <a:pPr marL="457200" lvl="1" indent="0">
              <a:buNone/>
            </a:pPr>
            <a:r>
              <a:rPr lang="en-US" dirty="0" smtClean="0"/>
              <a:t>low </a:t>
            </a:r>
            <a:r>
              <a:rPr lang="en-US" dirty="0"/>
              <a:t>throughput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Accounting</a:t>
            </a:r>
          </a:p>
          <a:p>
            <a:pPr lvl="1"/>
            <a:r>
              <a:rPr lang="en-US" dirty="0"/>
              <a:t>Count resource usage for tenants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5105400"/>
            <a:ext cx="1984108" cy="12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47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OpenSketch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658" y="5056498"/>
            <a:ext cx="9144000" cy="15399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5658" y="1417638"/>
            <a:ext cx="9144000" cy="31800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21839"/>
            <a:ext cx="9144000" cy="17758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427" y="4615098"/>
            <a:ext cx="5309398" cy="9936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1603" y="4486864"/>
            <a:ext cx="2596739" cy="133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7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OpenSketch</a:t>
            </a:r>
            <a:r>
              <a:rPr lang="en-US" dirty="0" smtClean="0"/>
              <a:t>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95" y="1600200"/>
            <a:ext cx="8847457" cy="4525963"/>
          </a:xfrm>
        </p:spPr>
        <p:txBody>
          <a:bodyPr/>
          <a:lstStyle/>
          <a:p>
            <a:r>
              <a:rPr lang="en-US" dirty="0" err="1" smtClean="0"/>
              <a:t>OpenSketch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Bridging </a:t>
            </a:r>
            <a:r>
              <a:rPr lang="en-US" dirty="0"/>
              <a:t>the gap between theory and </a:t>
            </a:r>
            <a:r>
              <a:rPr lang="en-US" dirty="0" smtClean="0"/>
              <a:t>practice</a:t>
            </a:r>
          </a:p>
          <a:p>
            <a:r>
              <a:rPr lang="en-US" dirty="0" smtClean="0"/>
              <a:t>Leveraging good properties of sketches</a:t>
            </a:r>
          </a:p>
          <a:p>
            <a:pPr lvl="1"/>
            <a:r>
              <a:rPr lang="en-US" dirty="0" smtClean="0"/>
              <a:t>Provable accuracy-memory tradeoff</a:t>
            </a:r>
          </a:p>
          <a:p>
            <a:r>
              <a:rPr lang="en-US" dirty="0" smtClean="0"/>
              <a:t>Making sketches easy to implement and use</a:t>
            </a:r>
          </a:p>
          <a:p>
            <a:pPr lvl="1"/>
            <a:r>
              <a:rPr lang="en-US" dirty="0" smtClean="0"/>
              <a:t>Generic support for different measurement tasks</a:t>
            </a:r>
          </a:p>
          <a:p>
            <a:pPr lvl="1"/>
            <a:r>
              <a:rPr lang="en-US" dirty="0" smtClean="0"/>
              <a:t>Easy to implement with commodity switch hardware</a:t>
            </a:r>
          </a:p>
          <a:p>
            <a:pPr lvl="1"/>
            <a:r>
              <a:rPr lang="en-US" dirty="0" smtClean="0"/>
              <a:t>Modularized library for easy programming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64C-B180-8049-A1E3-E90BE17C9C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4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is Increasingly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 network utilization in larger networks</a:t>
            </a:r>
          </a:p>
          <a:p>
            <a:pPr lvl="1"/>
            <a:r>
              <a:rPr lang="en-US" dirty="0"/>
              <a:t>Hundreds of thousands of servers and switches</a:t>
            </a:r>
          </a:p>
          <a:p>
            <a:pPr lvl="1"/>
            <a:r>
              <a:rPr lang="en-US" dirty="0"/>
              <a:t>Up to 100Gbps in data </a:t>
            </a:r>
            <a:r>
              <a:rPr lang="en-US" dirty="0" smtClean="0"/>
              <a:t>centers</a:t>
            </a:r>
          </a:p>
          <a:p>
            <a:pPr lvl="1"/>
            <a:r>
              <a:rPr lang="en-US" dirty="0" smtClean="0"/>
              <a:t>Google drives WAN links to 100% utilization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Requires better measurement support</a:t>
            </a:r>
          </a:p>
          <a:p>
            <a:pPr lvl="1"/>
            <a:r>
              <a:rPr lang="en-US" dirty="0" smtClean="0"/>
              <a:t>Collect fine-grained flow information</a:t>
            </a:r>
          </a:p>
          <a:p>
            <a:pPr lvl="1"/>
            <a:r>
              <a:rPr lang="en-US" dirty="0" smtClean="0"/>
              <a:t>Timely report of traffic changes</a:t>
            </a:r>
          </a:p>
          <a:p>
            <a:pPr lvl="1"/>
            <a:r>
              <a:rPr lang="en-US" dirty="0" smtClean="0"/>
              <a:t>Automatic performance diagnosis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4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Yet, measurement </a:t>
            </a:r>
            <a:r>
              <a:rPr lang="en-US" dirty="0" smtClean="0"/>
              <a:t>is </a:t>
            </a:r>
            <a:r>
              <a:rPr lang="en-US" dirty="0"/>
              <a:t>underexplored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Vendors view </a:t>
            </a:r>
            <a:r>
              <a:rPr lang="en-US" dirty="0"/>
              <a:t>m</a:t>
            </a:r>
            <a:r>
              <a:rPr lang="en-US" dirty="0" smtClean="0"/>
              <a:t>easurement as a secondary citizen</a:t>
            </a:r>
          </a:p>
          <a:p>
            <a:pPr lvl="1"/>
            <a:r>
              <a:rPr lang="en-US" dirty="0" smtClean="0"/>
              <a:t>Control functions are optimized w/ many resources</a:t>
            </a:r>
          </a:p>
          <a:p>
            <a:pPr lvl="1"/>
            <a:r>
              <a:rPr lang="en-US" dirty="0" err="1" smtClean="0"/>
              <a:t>NetFlow</a:t>
            </a:r>
            <a:r>
              <a:rPr lang="en-US" dirty="0" smtClean="0"/>
              <a:t>/</a:t>
            </a:r>
            <a:r>
              <a:rPr lang="en-US" dirty="0" err="1" smtClean="0"/>
              <a:t>sFlow</a:t>
            </a:r>
            <a:r>
              <a:rPr lang="en-US" dirty="0" smtClean="0"/>
              <a:t> are too coarse-grained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Operators rely on </a:t>
            </a:r>
            <a:r>
              <a:rPr lang="en-US" dirty="0" err="1" smtClean="0"/>
              <a:t>postmoterm</a:t>
            </a:r>
            <a:r>
              <a:rPr lang="en-US" dirty="0" smtClean="0"/>
              <a:t> analysis</a:t>
            </a:r>
          </a:p>
          <a:p>
            <a:pPr lvl="1"/>
            <a:r>
              <a:rPr lang="en-US" dirty="0" smtClean="0"/>
              <a:t>No control on what (not) to measure</a:t>
            </a:r>
          </a:p>
          <a:p>
            <a:pPr lvl="1"/>
            <a:r>
              <a:rPr lang="en-US" dirty="0" smtClean="0"/>
              <a:t>Infer missing information from massive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Network-wide view of traffic is especially difficult</a:t>
            </a:r>
          </a:p>
          <a:p>
            <a:pPr lvl="1"/>
            <a:r>
              <a:rPr lang="en-US" dirty="0" smtClean="0"/>
              <a:t> Data are collected at different times/places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19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Software-defined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SDN offers unique opportunities for measurement</a:t>
            </a:r>
          </a:p>
          <a:p>
            <a:pPr lvl="1"/>
            <a:r>
              <a:rPr lang="en-US" dirty="0" smtClean="0"/>
              <a:t>Vendors build simple, reusable primitives </a:t>
            </a:r>
          </a:p>
          <a:p>
            <a:pPr lvl="1"/>
            <a:r>
              <a:rPr lang="en-US" dirty="0"/>
              <a:t>Operators </a:t>
            </a:r>
            <a:r>
              <a:rPr lang="en-US" dirty="0" smtClean="0"/>
              <a:t>decide what to measure dynamically</a:t>
            </a:r>
            <a:endParaRPr lang="en-US" dirty="0"/>
          </a:p>
          <a:p>
            <a:pPr lvl="1"/>
            <a:r>
              <a:rPr lang="en-US" dirty="0" smtClean="0"/>
              <a:t>Operators regain network-wide view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5960003"/>
            <a:ext cx="3274318" cy="897997"/>
            <a:chOff x="2252243" y="3544079"/>
            <a:chExt cx="3274318" cy="897997"/>
          </a:xfrm>
        </p:grpSpPr>
        <p:pic>
          <p:nvPicPr>
            <p:cNvPr id="6" name="Picture 11" descr="D:\USC\ramesh\measurement\nsdi\switch.e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243" y="3544079"/>
              <a:ext cx="928889" cy="897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1" descr="D:\USC\ramesh\measurement\nsdi\switch.e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672" y="3544079"/>
              <a:ext cx="928889" cy="897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>
              <a:stCxn id="6" idx="3"/>
              <a:endCxn id="8" idx="1"/>
            </p:cNvCxnSpPr>
            <p:nvPr/>
          </p:nvCxnSpPr>
          <p:spPr>
            <a:xfrm>
              <a:off x="3181132" y="3993076"/>
              <a:ext cx="141654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Curved Right Arrow 11"/>
          <p:cNvSpPr/>
          <p:nvPr/>
        </p:nvSpPr>
        <p:spPr>
          <a:xfrm>
            <a:off x="2922737" y="4950050"/>
            <a:ext cx="463820" cy="121192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rot="10800000">
            <a:off x="5818336" y="4950049"/>
            <a:ext cx="463820" cy="11969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719020" y="3352801"/>
            <a:ext cx="5205780" cy="1544138"/>
            <a:chOff x="2098859" y="1118356"/>
            <a:chExt cx="3305871" cy="1114533"/>
          </a:xfrm>
        </p:grpSpPr>
        <p:sp>
          <p:nvSpPr>
            <p:cNvPr id="15" name="Rectangle 14"/>
            <p:cNvSpPr/>
            <p:nvPr/>
          </p:nvSpPr>
          <p:spPr>
            <a:xfrm>
              <a:off x="2098859" y="1118356"/>
              <a:ext cx="3305871" cy="11145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18" tIns="45710" rIns="91418" bIns="45710" rtlCol="0" anchor="t" anchorCtr="0"/>
            <a:lstStyle/>
            <a:p>
              <a:pPr algn="ctr"/>
              <a:r>
                <a:rPr lang="en-US" sz="2400" b="1" dirty="0"/>
                <a:t>Controller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211437" y="1558354"/>
              <a:ext cx="1838375" cy="550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Heavy Hitter detection</a:t>
              </a:r>
              <a:endParaRPr lang="en-US" sz="24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62391" y="5254849"/>
            <a:ext cx="3699349" cy="586153"/>
            <a:chOff x="5600129" y="4262755"/>
            <a:chExt cx="3699349" cy="586153"/>
          </a:xfrm>
        </p:grpSpPr>
        <p:sp>
          <p:nvSpPr>
            <p:cNvPr id="18" name="Rounded Rectangle 17"/>
            <p:cNvSpPr/>
            <p:nvPr/>
          </p:nvSpPr>
          <p:spPr>
            <a:xfrm>
              <a:off x="5759027" y="4262755"/>
              <a:ext cx="3540451" cy="586153"/>
            </a:xfrm>
            <a:prstGeom prst="roundRect">
              <a:avLst>
                <a:gd name="adj" fmla="val 2479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0" rIns="0" bIns="0" rtlCol="0" anchor="ctr"/>
            <a:lstStyle/>
            <a:p>
              <a:r>
                <a:rPr lang="en-US" sz="2400" dirty="0" smtClean="0"/>
                <a:t>Configure </a:t>
              </a:r>
              <a:r>
                <a:rPr lang="en-US" sz="2400" dirty="0"/>
                <a:t>resources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5600129" y="4262755"/>
              <a:ext cx="586153" cy="586153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35048" y="5262935"/>
            <a:ext cx="2865572" cy="586153"/>
            <a:chOff x="5600129" y="4262755"/>
            <a:chExt cx="2865572" cy="586153"/>
          </a:xfrm>
        </p:grpSpPr>
        <p:sp>
          <p:nvSpPr>
            <p:cNvPr id="21" name="Rounded Rectangle 20"/>
            <p:cNvSpPr/>
            <p:nvPr/>
          </p:nvSpPr>
          <p:spPr>
            <a:xfrm>
              <a:off x="5759027" y="4262755"/>
              <a:ext cx="2706674" cy="586153"/>
            </a:xfrm>
            <a:prstGeom prst="roundRect">
              <a:avLst>
                <a:gd name="adj" fmla="val 2479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0" rIns="0" bIns="0" rtlCol="0" anchor="ctr"/>
            <a:lstStyle/>
            <a:p>
              <a:r>
                <a:rPr lang="en-US" sz="2400" dirty="0"/>
                <a:t>Fetch </a:t>
              </a:r>
              <a:r>
                <a:rPr lang="en-US" sz="2400" dirty="0" smtClean="0"/>
                <a:t>statistics</a:t>
              </a:r>
              <a:endParaRPr lang="en-US" sz="24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5600129" y="4262755"/>
              <a:ext cx="586153" cy="586153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pic>
        <p:nvPicPr>
          <p:cNvPr id="24" name="Picture 2" descr="D:\USC\ramesh\vcrib\nsdi\presentation\server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620" y="6031614"/>
            <a:ext cx="563509" cy="76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>
            <a:stCxn id="8" idx="3"/>
            <a:endCxn id="24" idx="1"/>
          </p:cNvCxnSpPr>
          <p:nvPr/>
        </p:nvCxnSpPr>
        <p:spPr>
          <a:xfrm>
            <a:off x="6246118" y="6409002"/>
            <a:ext cx="1273502" cy="75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737820" y="5254849"/>
            <a:ext cx="4066037" cy="586153"/>
            <a:chOff x="5600129" y="4262755"/>
            <a:chExt cx="4066037" cy="586153"/>
          </a:xfrm>
        </p:grpSpPr>
        <p:sp>
          <p:nvSpPr>
            <p:cNvPr id="29" name="Rounded Rectangle 28"/>
            <p:cNvSpPr/>
            <p:nvPr/>
          </p:nvSpPr>
          <p:spPr>
            <a:xfrm>
              <a:off x="5759027" y="4262755"/>
              <a:ext cx="3907139" cy="586153"/>
            </a:xfrm>
            <a:prstGeom prst="roundRect">
              <a:avLst>
                <a:gd name="adj" fmla="val 2479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0" rIns="0" bIns="0" rtlCol="0" anchor="ctr"/>
            <a:lstStyle/>
            <a:p>
              <a:r>
                <a:rPr lang="en-US" sz="2400" dirty="0" smtClean="0"/>
                <a:t>(Re)Configure </a:t>
              </a:r>
              <a:r>
                <a:rPr lang="en-US" sz="2400" dirty="0"/>
                <a:t>resources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5600129" y="4262755"/>
              <a:ext cx="586153" cy="586153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6096000" y="3962400"/>
            <a:ext cx="1600200" cy="772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Change detection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388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Diverse measurement tasks</a:t>
            </a:r>
          </a:p>
          <a:p>
            <a:pPr lvl="1"/>
            <a:r>
              <a:rPr lang="en-US" dirty="0" smtClean="0"/>
              <a:t>Generic measurement primitives at switches</a:t>
            </a:r>
          </a:p>
          <a:p>
            <a:pPr lvl="1"/>
            <a:r>
              <a:rPr lang="en-US" dirty="0" smtClean="0"/>
              <a:t>Modularized measurement library in the controller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Limited switch resources for measurement</a:t>
            </a:r>
          </a:p>
          <a:p>
            <a:pPr lvl="1"/>
            <a:r>
              <a:rPr lang="en-US" dirty="0" smtClean="0"/>
              <a:t>New data structures to reduce memory usage</a:t>
            </a:r>
          </a:p>
          <a:p>
            <a:pPr lvl="1"/>
            <a:r>
              <a:rPr lang="en-US" dirty="0" smtClean="0"/>
              <a:t>Multiplexing across many measurement tasks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7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/>
          <a:lstStyle/>
          <a:p>
            <a:r>
              <a:rPr lang="en-US" sz="4000" dirty="0" smtClean="0"/>
              <a:t>Rethink Measurement Abstraction for SDN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676400" y="3733800"/>
            <a:ext cx="6372225" cy="251460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97300"/>
            <a:ext cx="9779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321300"/>
            <a:ext cx="9779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30700"/>
            <a:ext cx="9779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2578100" y="4102100"/>
            <a:ext cx="1003300" cy="666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78100" y="4768850"/>
            <a:ext cx="17653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67200" y="4254500"/>
            <a:ext cx="30480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83100" y="4006850"/>
            <a:ext cx="2374900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321300" y="4711700"/>
            <a:ext cx="1612900" cy="819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635500"/>
            <a:ext cx="9779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reeform 14"/>
          <p:cNvSpPr/>
          <p:nvPr/>
        </p:nvSpPr>
        <p:spPr>
          <a:xfrm>
            <a:off x="1625600" y="2466975"/>
            <a:ext cx="508000" cy="2105025"/>
          </a:xfrm>
          <a:custGeom>
            <a:avLst/>
            <a:gdLst>
              <a:gd name="connsiteX0" fmla="*/ 76808 w 448322"/>
              <a:gd name="connsiteY0" fmla="*/ 0 h 1784864"/>
              <a:gd name="connsiteX1" fmla="*/ 23334 w 448322"/>
              <a:gd name="connsiteY1" fmla="*/ 748631 h 1784864"/>
              <a:gd name="connsiteX2" fmla="*/ 411018 w 448322"/>
              <a:gd name="connsiteY2" fmla="*/ 1697789 h 1784864"/>
              <a:gd name="connsiteX3" fmla="*/ 411018 w 448322"/>
              <a:gd name="connsiteY3" fmla="*/ 1684421 h 178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322" h="1784864">
                <a:moveTo>
                  <a:pt x="76808" y="0"/>
                </a:moveTo>
                <a:cubicBezTo>
                  <a:pt x="22220" y="232833"/>
                  <a:pt x="-32368" y="465666"/>
                  <a:pt x="23334" y="748631"/>
                </a:cubicBezTo>
                <a:cubicBezTo>
                  <a:pt x="79036" y="1031596"/>
                  <a:pt x="346404" y="1541824"/>
                  <a:pt x="411018" y="1697789"/>
                </a:cubicBezTo>
                <a:cubicBezTo>
                  <a:pt x="475632" y="1853754"/>
                  <a:pt x="443325" y="1769087"/>
                  <a:pt x="411018" y="1684421"/>
                </a:cubicBezTo>
              </a:path>
            </a:pathLst>
          </a:custGeom>
          <a:ln w="127000">
            <a:solidFill>
              <a:srgbClr val="94D057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371725" y="2894013"/>
            <a:ext cx="2111375" cy="2446337"/>
          </a:xfrm>
          <a:custGeom>
            <a:avLst/>
            <a:gdLst>
              <a:gd name="connsiteX0" fmla="*/ 0 w 2112210"/>
              <a:gd name="connsiteY0" fmla="*/ 0 h 2446421"/>
              <a:gd name="connsiteX1" fmla="*/ 454526 w 2112210"/>
              <a:gd name="connsiteY1" fmla="*/ 935790 h 2446421"/>
              <a:gd name="connsiteX2" fmla="*/ 1122947 w 2112210"/>
              <a:gd name="connsiteY2" fmla="*/ 1737895 h 2446421"/>
              <a:gd name="connsiteX3" fmla="*/ 2112210 w 2112210"/>
              <a:gd name="connsiteY3" fmla="*/ 2446421 h 244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2210" h="2446421">
                <a:moveTo>
                  <a:pt x="0" y="0"/>
                </a:moveTo>
                <a:cubicBezTo>
                  <a:pt x="133684" y="323070"/>
                  <a:pt x="267368" y="646141"/>
                  <a:pt x="454526" y="935790"/>
                </a:cubicBezTo>
                <a:cubicBezTo>
                  <a:pt x="641684" y="1225439"/>
                  <a:pt x="846666" y="1486123"/>
                  <a:pt x="1122947" y="1737895"/>
                </a:cubicBezTo>
                <a:cubicBezTo>
                  <a:pt x="1399228" y="1989667"/>
                  <a:pt x="1755719" y="2218044"/>
                  <a:pt x="2112210" y="2446421"/>
                </a:cubicBezTo>
              </a:path>
            </a:pathLst>
          </a:custGeom>
          <a:ln w="127000">
            <a:solidFill>
              <a:srgbClr val="94D057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438400" y="2546350"/>
            <a:ext cx="1524000" cy="1339850"/>
          </a:xfrm>
          <a:custGeom>
            <a:avLst/>
            <a:gdLst>
              <a:gd name="connsiteX0" fmla="*/ 0 w 1163053"/>
              <a:gd name="connsiteY0" fmla="*/ 0 h 1283369"/>
              <a:gd name="connsiteX1" fmla="*/ 561474 w 1163053"/>
              <a:gd name="connsiteY1" fmla="*/ 561474 h 1283369"/>
              <a:gd name="connsiteX2" fmla="*/ 1163053 w 1163053"/>
              <a:gd name="connsiteY2" fmla="*/ 1283369 h 128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3053" h="1283369">
                <a:moveTo>
                  <a:pt x="0" y="0"/>
                </a:moveTo>
                <a:cubicBezTo>
                  <a:pt x="183816" y="173789"/>
                  <a:pt x="367632" y="347579"/>
                  <a:pt x="561474" y="561474"/>
                </a:cubicBezTo>
                <a:cubicBezTo>
                  <a:pt x="755316" y="775369"/>
                  <a:pt x="959184" y="1029369"/>
                  <a:pt x="1163053" y="1283369"/>
                </a:cubicBezTo>
              </a:path>
            </a:pathLst>
          </a:custGeom>
          <a:ln w="127000">
            <a:solidFill>
              <a:srgbClr val="94D057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505075" y="2306638"/>
            <a:ext cx="4733925" cy="2036762"/>
          </a:xfrm>
          <a:custGeom>
            <a:avLst/>
            <a:gdLst>
              <a:gd name="connsiteX0" fmla="*/ 0 w 4572000"/>
              <a:gd name="connsiteY0" fmla="*/ 0 h 1965158"/>
              <a:gd name="connsiteX1" fmla="*/ 2245895 w 4572000"/>
              <a:gd name="connsiteY1" fmla="*/ 708526 h 1965158"/>
              <a:gd name="connsiteX2" fmla="*/ 3569369 w 4572000"/>
              <a:gd name="connsiteY2" fmla="*/ 1243263 h 1965158"/>
              <a:gd name="connsiteX3" fmla="*/ 4572000 w 4572000"/>
              <a:gd name="connsiteY3" fmla="*/ 1965158 h 196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1965158">
                <a:moveTo>
                  <a:pt x="0" y="0"/>
                </a:moveTo>
                <a:cubicBezTo>
                  <a:pt x="825500" y="250658"/>
                  <a:pt x="1651000" y="501316"/>
                  <a:pt x="2245895" y="708526"/>
                </a:cubicBezTo>
                <a:cubicBezTo>
                  <a:pt x="2840790" y="915737"/>
                  <a:pt x="3181685" y="1033824"/>
                  <a:pt x="3569369" y="1243263"/>
                </a:cubicBezTo>
                <a:cubicBezTo>
                  <a:pt x="3957053" y="1452702"/>
                  <a:pt x="4264526" y="1708930"/>
                  <a:pt x="4572000" y="1965158"/>
                </a:cubicBezTo>
              </a:path>
            </a:pathLst>
          </a:custGeom>
          <a:ln w="127000">
            <a:solidFill>
              <a:srgbClr val="94D057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721554" y="1752600"/>
            <a:ext cx="438434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dirty="0">
                <a:solidFill>
                  <a:srgbClr val="008000"/>
                </a:solidFill>
              </a:rPr>
              <a:t>API to the data </a:t>
            </a:r>
            <a:r>
              <a:rPr lang="en-US" b="0" dirty="0" smtClean="0">
                <a:solidFill>
                  <a:srgbClr val="008000"/>
                </a:solidFill>
              </a:rPr>
              <a:t>plane (</a:t>
            </a:r>
            <a:r>
              <a:rPr lang="en-US" b="0" dirty="0" err="1" smtClean="0">
                <a:solidFill>
                  <a:srgbClr val="008000"/>
                </a:solidFill>
              </a:rPr>
              <a:t>OpenFlow</a:t>
            </a:r>
            <a:r>
              <a:rPr lang="en-US" b="0" dirty="0" smtClean="0">
                <a:solidFill>
                  <a:srgbClr val="008000"/>
                </a:solidFill>
              </a:rPr>
              <a:t>)</a:t>
            </a:r>
            <a:endParaRPr lang="en-US" b="0" dirty="0">
              <a:solidFill>
                <a:srgbClr val="008000"/>
              </a:solidFill>
            </a:endParaRPr>
          </a:p>
          <a:p>
            <a:pPr eaLnBrk="1" hangingPunct="1"/>
            <a:r>
              <a:rPr lang="en-US" b="0" dirty="0" smtClean="0">
                <a:solidFill>
                  <a:srgbClr val="008000"/>
                </a:solidFill>
              </a:rPr>
              <a:t>Fields            action  </a:t>
            </a:r>
            <a:r>
              <a:rPr lang="en-US" b="0" dirty="0" smtClean="0">
                <a:solidFill>
                  <a:srgbClr val="C0504D"/>
                </a:solidFill>
              </a:rPr>
              <a:t>counters</a:t>
            </a:r>
            <a:endParaRPr lang="en-US" b="0" dirty="0">
              <a:solidFill>
                <a:srgbClr val="C0504D"/>
              </a:solidFill>
            </a:endParaRPr>
          </a:p>
          <a:p>
            <a:pPr eaLnBrk="1" hangingPunct="1"/>
            <a:r>
              <a:rPr lang="en-US" b="0" dirty="0" err="1" smtClean="0">
                <a:solidFill>
                  <a:srgbClr val="008000"/>
                </a:solidFill>
              </a:rPr>
              <a:t>Src</a:t>
            </a:r>
            <a:r>
              <a:rPr lang="en-US" b="0" dirty="0">
                <a:solidFill>
                  <a:srgbClr val="008000"/>
                </a:solidFill>
              </a:rPr>
              <a:t>=1.2.3.4</a:t>
            </a:r>
            <a:r>
              <a:rPr lang="en-US" b="0" dirty="0">
                <a:solidFill>
                  <a:srgbClr val="008000"/>
                </a:solidFill>
                <a:sym typeface="Wingdings"/>
              </a:rPr>
              <a:t>drop, </a:t>
            </a:r>
            <a:r>
              <a:rPr lang="en-US" b="0" i="1" dirty="0">
                <a:solidFill>
                  <a:schemeClr val="accent2"/>
                </a:solidFill>
                <a:sym typeface="Wingdings"/>
              </a:rPr>
              <a:t>#packets, #bytes</a:t>
            </a:r>
          </a:p>
          <a:p>
            <a:pPr eaLnBrk="1" hangingPunct="1"/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0" name="TextBox 27"/>
          <p:cNvSpPr txBox="1">
            <a:spLocks noChangeArrowheads="1"/>
          </p:cNvSpPr>
          <p:nvPr/>
        </p:nvSpPr>
        <p:spPr bwMode="auto">
          <a:xfrm>
            <a:off x="5880402" y="4724400"/>
            <a:ext cx="31495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solidFill>
                  <a:srgbClr val="0000FF"/>
                </a:solidFill>
              </a:rPr>
              <a:t>Switches</a:t>
            </a:r>
          </a:p>
          <a:p>
            <a:pPr algn="ctr" eaLnBrk="1" hangingPunct="1"/>
            <a:r>
              <a:rPr lang="en-US" b="0" dirty="0" smtClean="0">
                <a:solidFill>
                  <a:srgbClr val="0000FF"/>
                </a:solidFill>
              </a:rPr>
              <a:t>Forward/measure packets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21" name="Rounded Rectangle 21"/>
          <p:cNvSpPr>
            <a:spLocks noChangeArrowheads="1"/>
          </p:cNvSpPr>
          <p:nvPr/>
        </p:nvSpPr>
        <p:spPr bwMode="auto">
          <a:xfrm>
            <a:off x="1600200" y="1828800"/>
            <a:ext cx="990600" cy="990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089848" y="685800"/>
            <a:ext cx="273682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solidFill>
                  <a:srgbClr val="008000"/>
                </a:solidFill>
              </a:rPr>
              <a:t>Controller</a:t>
            </a:r>
          </a:p>
          <a:p>
            <a:pPr algn="ctr" eaLnBrk="1" hangingPunct="1"/>
            <a:r>
              <a:rPr lang="en-US" b="0" dirty="0" smtClean="0">
                <a:solidFill>
                  <a:srgbClr val="008000"/>
                </a:solidFill>
              </a:rPr>
              <a:t>Configure devices and </a:t>
            </a:r>
          </a:p>
          <a:p>
            <a:pPr algn="ctr" eaLnBrk="1" hangingPunct="1"/>
            <a:r>
              <a:rPr lang="en-US" b="0" dirty="0" smtClean="0">
                <a:solidFill>
                  <a:srgbClr val="008000"/>
                </a:solidFill>
              </a:rPr>
              <a:t>collect measurements</a:t>
            </a:r>
            <a:endParaRPr lang="en-US" b="0" dirty="0">
              <a:solidFill>
                <a:srgbClr val="008000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2667000" y="2133600"/>
            <a:ext cx="4733925" cy="2036762"/>
          </a:xfrm>
          <a:custGeom>
            <a:avLst/>
            <a:gdLst>
              <a:gd name="connsiteX0" fmla="*/ 0 w 4572000"/>
              <a:gd name="connsiteY0" fmla="*/ 0 h 1965158"/>
              <a:gd name="connsiteX1" fmla="*/ 2245895 w 4572000"/>
              <a:gd name="connsiteY1" fmla="*/ 708526 h 1965158"/>
              <a:gd name="connsiteX2" fmla="*/ 3569369 w 4572000"/>
              <a:gd name="connsiteY2" fmla="*/ 1243263 h 1965158"/>
              <a:gd name="connsiteX3" fmla="*/ 4572000 w 4572000"/>
              <a:gd name="connsiteY3" fmla="*/ 1965158 h 196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1965158">
                <a:moveTo>
                  <a:pt x="0" y="0"/>
                </a:moveTo>
                <a:cubicBezTo>
                  <a:pt x="825500" y="250658"/>
                  <a:pt x="1651000" y="501316"/>
                  <a:pt x="2245895" y="708526"/>
                </a:cubicBezTo>
                <a:cubicBezTo>
                  <a:pt x="2840790" y="915737"/>
                  <a:pt x="3181685" y="1033824"/>
                  <a:pt x="3569369" y="1243263"/>
                </a:cubicBezTo>
                <a:cubicBezTo>
                  <a:pt x="3957053" y="1452702"/>
                  <a:pt x="4264526" y="1708930"/>
                  <a:pt x="4572000" y="1965158"/>
                </a:cubicBezTo>
              </a:path>
            </a:pathLst>
          </a:custGeom>
          <a:ln w="38100">
            <a:solidFill>
              <a:schemeClr val="accent2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0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Tradeoff of Generality and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3999" cy="4525963"/>
          </a:xfrm>
        </p:spPr>
        <p:txBody>
          <a:bodyPr/>
          <a:lstStyle/>
          <a:p>
            <a:r>
              <a:rPr lang="en-US" dirty="0" smtClean="0"/>
              <a:t>Generality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upporting </a:t>
            </a:r>
            <a:r>
              <a:rPr lang="en-US" dirty="0"/>
              <a:t>a wide variety of </a:t>
            </a:r>
            <a:r>
              <a:rPr lang="en-US" dirty="0" smtClean="0"/>
              <a:t>measurement tasks</a:t>
            </a:r>
          </a:p>
          <a:p>
            <a:pPr lvl="1"/>
            <a:r>
              <a:rPr lang="en-US" dirty="0"/>
              <a:t>Who’s sending a lot to </a:t>
            </a:r>
            <a:r>
              <a:rPr lang="en-US" dirty="0" smtClean="0"/>
              <a:t>23.43.0.0/</a:t>
            </a:r>
            <a:r>
              <a:rPr lang="en-US" dirty="0"/>
              <a:t>16?</a:t>
            </a:r>
          </a:p>
          <a:p>
            <a:pPr lvl="1"/>
            <a:r>
              <a:rPr lang="en-US" dirty="0"/>
              <a:t>Is someone being </a:t>
            </a:r>
            <a:r>
              <a:rPr lang="en-US" dirty="0" err="1"/>
              <a:t>DDoS-ed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many people downloaded ﬁles from 10.0.2.1</a:t>
            </a:r>
            <a:r>
              <a:rPr lang="en-US" dirty="0" smtClean="0"/>
              <a:t>?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Enabling high link speed (40 </a:t>
            </a:r>
            <a:r>
              <a:rPr lang="en-US" dirty="0" err="1" smtClean="0"/>
              <a:t>Gbps</a:t>
            </a:r>
            <a:r>
              <a:rPr lang="en-US" dirty="0" smtClean="0"/>
              <a:t> or larger)</a:t>
            </a:r>
            <a:endParaRPr lang="en-US" dirty="0"/>
          </a:p>
          <a:p>
            <a:pPr lvl="1"/>
            <a:r>
              <a:rPr lang="en-US" dirty="0" smtClean="0"/>
              <a:t>Ensuring low cost (Cheap switches with small memory)</a:t>
            </a:r>
          </a:p>
          <a:p>
            <a:pPr lvl="1"/>
            <a:r>
              <a:rPr lang="en-US" dirty="0"/>
              <a:t>Easy to implement with commodity </a:t>
            </a:r>
            <a:r>
              <a:rPr lang="en-US" dirty="0" smtClean="0"/>
              <a:t>switch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64C-B180-8049-A1E3-E90BE17C9C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9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NetFlow</a:t>
            </a:r>
            <a:r>
              <a:rPr lang="en-US" dirty="0" smtClean="0"/>
              <a:t>: General, Not 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525963"/>
          </a:xfrm>
        </p:spPr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  <a:p>
            <a:pPr lvl="1"/>
            <a:r>
              <a:rPr lang="en-US" dirty="0"/>
              <a:t>Log sampled packets, or flow-level </a:t>
            </a:r>
            <a:r>
              <a:rPr lang="en-US" dirty="0" smtClean="0"/>
              <a:t>counters</a:t>
            </a:r>
          </a:p>
          <a:p>
            <a:pPr lvl="1"/>
            <a:r>
              <a:rPr lang="en-US" dirty="0" smtClean="0"/>
              <a:t>OK for many measurement tasks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Not efficient for any single task</a:t>
            </a:r>
            <a:endParaRPr lang="en-US" dirty="0"/>
          </a:p>
          <a:p>
            <a:pPr lvl="1"/>
            <a:r>
              <a:rPr lang="en-US" dirty="0" smtClean="0"/>
              <a:t>It’s hard </a:t>
            </a:r>
            <a:r>
              <a:rPr lang="en-US" dirty="0"/>
              <a:t>to determine the right sampling </a:t>
            </a:r>
            <a:r>
              <a:rPr lang="en-US" dirty="0" smtClean="0"/>
              <a:t>rate</a:t>
            </a:r>
          </a:p>
          <a:p>
            <a:pPr lvl="1"/>
            <a:r>
              <a:rPr lang="en-US" dirty="0" smtClean="0"/>
              <a:t>Measurement accuracy </a:t>
            </a:r>
            <a:r>
              <a:rPr lang="en-US" dirty="0"/>
              <a:t>depends on traffic </a:t>
            </a:r>
            <a:r>
              <a:rPr lang="en-US" dirty="0" smtClean="0"/>
              <a:t>distribution</a:t>
            </a:r>
          </a:p>
          <a:p>
            <a:pPr lvl="1"/>
            <a:r>
              <a:rPr lang="en-US" dirty="0"/>
              <a:t>Turned off or not even available in datacenters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6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lllabs0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belllabs09.thmx</Template>
  <TotalTime>120175</TotalTime>
  <Words>1248</Words>
  <Application>Microsoft Macintosh PowerPoint</Application>
  <PresentationFormat>On-screen Show (4:3)</PresentationFormat>
  <Paragraphs>305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belllabs09</vt:lpstr>
      <vt:lpstr>OpenSketch</vt:lpstr>
      <vt:lpstr>Management = Measurement + Control </vt:lpstr>
      <vt:lpstr>Measurement is Increasingly Important</vt:lpstr>
      <vt:lpstr>Yet, measurement is underexplored</vt:lpstr>
      <vt:lpstr>Software-defined Measurement</vt:lpstr>
      <vt:lpstr>Challenges</vt:lpstr>
      <vt:lpstr>Rethink Measurement Abstraction for SDN</vt:lpstr>
      <vt:lpstr> Tradeoff of Generality and Efficiency</vt:lpstr>
      <vt:lpstr>NetFlow: General, Not Efficient</vt:lpstr>
      <vt:lpstr>Streaming Algo: Efficient, Not General</vt:lpstr>
      <vt:lpstr>Today Sketches are Developed to Improve Precision</vt:lpstr>
      <vt:lpstr>Where is the Sweet Spot?</vt:lpstr>
      <vt:lpstr>Flexible Measurement Data Plane</vt:lpstr>
      <vt:lpstr>Insights</vt:lpstr>
      <vt:lpstr>A three-stage pipeline</vt:lpstr>
      <vt:lpstr>Build on Existing Switch Components</vt:lpstr>
      <vt:lpstr>Modularized Measurement Libarary</vt:lpstr>
      <vt:lpstr>Support Many Measurement Tasks</vt:lpstr>
      <vt:lpstr>Resource management</vt:lpstr>
      <vt:lpstr>OpenSketch Architecture</vt:lpstr>
      <vt:lpstr>OpenSketch Conclusion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Minlan Yu</dc:creator>
  <cp:lastModifiedBy>Theophilus Benson</cp:lastModifiedBy>
  <cp:revision>2669</cp:revision>
  <cp:lastPrinted>2011-03-02T16:57:12Z</cp:lastPrinted>
  <dcterms:created xsi:type="dcterms:W3CDTF">2010-10-21T13:24:23Z</dcterms:created>
  <dcterms:modified xsi:type="dcterms:W3CDTF">2014-10-16T17:19:10Z</dcterms:modified>
</cp:coreProperties>
</file>