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handoutMasterIdLst>
    <p:handoutMasterId r:id="rId25"/>
  </p:handoutMasterIdLst>
  <p:sldIdLst>
    <p:sldId id="428" r:id="rId2"/>
    <p:sldId id="366" r:id="rId3"/>
    <p:sldId id="426" r:id="rId4"/>
    <p:sldId id="398" r:id="rId5"/>
    <p:sldId id="427" r:id="rId6"/>
    <p:sldId id="407" r:id="rId7"/>
    <p:sldId id="368" r:id="rId8"/>
    <p:sldId id="421" r:id="rId9"/>
    <p:sldId id="415" r:id="rId10"/>
    <p:sldId id="416" r:id="rId11"/>
    <p:sldId id="424" r:id="rId12"/>
    <p:sldId id="417" r:id="rId13"/>
    <p:sldId id="422" r:id="rId14"/>
    <p:sldId id="418" r:id="rId15"/>
    <p:sldId id="409" r:id="rId16"/>
    <p:sldId id="411" r:id="rId17"/>
    <p:sldId id="372" r:id="rId18"/>
    <p:sldId id="379" r:id="rId19"/>
    <p:sldId id="425" r:id="rId20"/>
    <p:sldId id="386" r:id="rId21"/>
    <p:sldId id="355" r:id="rId22"/>
    <p:sldId id="330" r:id="rId23"/>
  </p:sldIdLst>
  <p:sldSz cx="9144000" cy="6858000" type="screen4x3"/>
  <p:notesSz cx="7016750" cy="9302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0FF"/>
    <a:srgbClr val="65C1FF"/>
    <a:srgbClr val="481118"/>
    <a:srgbClr val="BB7141"/>
    <a:srgbClr val="F69444"/>
    <a:srgbClr val="1580D2"/>
    <a:srgbClr val="15806E"/>
    <a:srgbClr val="3B95D2"/>
    <a:srgbClr val="5A96ED"/>
    <a:srgbClr val="94D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3" autoAdjust="0"/>
    <p:restoredTop sz="84722" autoAdjust="0"/>
  </p:normalViewPr>
  <p:slideViewPr>
    <p:cSldViewPr>
      <p:cViewPr varScale="1">
        <p:scale>
          <a:sx n="171" d="100"/>
          <a:sy n="171" d="100"/>
        </p:scale>
        <p:origin x="-5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05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5138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4534" y="0"/>
            <a:ext cx="3040592" cy="465138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r">
              <a:defRPr sz="1200"/>
            </a:lvl1pPr>
          </a:lstStyle>
          <a:p>
            <a:fld id="{900BC0F2-4CFC-4B74-A9A1-22C823B5FF91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5998"/>
            <a:ext cx="3040592" cy="465138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4534" y="8835998"/>
            <a:ext cx="3040592" cy="465138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r">
              <a:defRPr sz="1200"/>
            </a:lvl1pPr>
          </a:lstStyle>
          <a:p>
            <a:fld id="{ED7B93DD-371E-4154-B1D4-5B990A061A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94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0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5100" y="0"/>
            <a:ext cx="30400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F6387-384C-445F-B6C6-66CCD3127E6E}" type="datetimeFigureOut">
              <a:rPr lang="en-US" smtClean="0"/>
              <a:pPr/>
              <a:t>10/16/14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9600"/>
            <a:ext cx="5613400" cy="4186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6025"/>
            <a:ext cx="304006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5100" y="8836025"/>
            <a:ext cx="304006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051C5-6803-4EE5-B5D0-E0D616DBC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834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65" charset="0"/>
              <a:buChar char="•"/>
              <a:tabLst/>
              <a:defRPr/>
            </a:pPr>
            <a:r>
              <a:rPr lang="en-US" sz="3200" kern="1200" baseline="0" dirty="0" smtClean="0">
                <a:solidFill>
                  <a:schemeClr val="hlink"/>
                </a:solidFill>
                <a:effectLst/>
                <a:latin typeface="+mn-lt"/>
                <a:ea typeface="+mn-ea"/>
                <a:cs typeface="+mn-cs"/>
              </a:rPr>
              <a:t>Many measurement tasks</a:t>
            </a:r>
          </a:p>
          <a:p>
            <a:pPr lvl="1"/>
            <a:r>
              <a:rPr lang="en-US" dirty="0" smtClean="0">
                <a:sym typeface="Wingdings"/>
              </a:rPr>
              <a:t>Task types: Heavy hitter, Change detection</a:t>
            </a:r>
          </a:p>
          <a:p>
            <a:pPr lvl="1"/>
            <a:r>
              <a:rPr lang="en-US" dirty="0" smtClean="0">
                <a:sym typeface="Wingdings"/>
              </a:rPr>
              <a:t>Header fields: Source IP, Destination port</a:t>
            </a:r>
          </a:p>
          <a:p>
            <a:pPr lvl="1"/>
            <a:r>
              <a:rPr lang="en-US" dirty="0" smtClean="0">
                <a:sym typeface="Wingdings"/>
              </a:rPr>
              <a:t>Traffic aggregate: To drill down</a:t>
            </a:r>
          </a:p>
          <a:p>
            <a:pPr lvl="1"/>
            <a:r>
              <a:rPr lang="en-US" dirty="0" smtClean="0">
                <a:sym typeface="Wingdings"/>
              </a:rPr>
              <a:t>Per-tenant tasks</a:t>
            </a:r>
          </a:p>
          <a:p>
            <a:r>
              <a:rPr lang="en-US" dirty="0" smtClean="0"/>
              <a:t>Limited measurement resources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Limited CPU for measurement</a:t>
            </a:r>
          </a:p>
          <a:p>
            <a:pPr lvl="1"/>
            <a:r>
              <a:rPr lang="en-US" dirty="0" smtClean="0">
                <a:sym typeface="Wingdings"/>
              </a:rPr>
              <a:t>Cheap switches with limited memory</a:t>
            </a:r>
          </a:p>
          <a:p>
            <a:pPr lvl="2"/>
            <a:r>
              <a:rPr lang="en-US" dirty="0" smtClean="0">
                <a:sym typeface="Wingdings"/>
              </a:rPr>
              <a:t>We focus on hardware switches with TCAM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33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Apply DREAM on the hash-based primitive (Sketches)</a:t>
            </a:r>
          </a:p>
          <a:p>
            <a:pPr lvl="1"/>
            <a:r>
              <a:rPr lang="en-US" dirty="0" smtClean="0"/>
              <a:t>Time-slicing measurement</a:t>
            </a:r>
          </a:p>
          <a:p>
            <a:pPr lvl="1"/>
            <a:r>
              <a:rPr lang="en-US" dirty="0" smtClean="0"/>
              <a:t>Other service interfaces to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0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Cause of error: Monitor ancestors of large leaves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Finding 8Mbps heavy hitters on CAIDA trace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curve is</a:t>
            </a:r>
            <a:r>
              <a:rPr lang="en-US" sz="1200" baseline="0" dirty="0" smtClean="0"/>
              <a:t> the same for different traffic, different measurement tasks, and has been observed papers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resources find less significant outputs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Accuracy changes</a:t>
            </a:r>
            <a:r>
              <a:rPr lang="en-US" baseline="0" dirty="0" smtClean="0"/>
              <a:t> with traffic and traffic changes overtime</a:t>
            </a:r>
          </a:p>
          <a:p>
            <a:r>
              <a:rPr lang="en-US" baseline="0" dirty="0" smtClean="0"/>
              <a:t>To </a:t>
            </a:r>
            <a:r>
              <a:rPr lang="en-US" baseline="0" smtClean="0"/>
              <a:t>reach an </a:t>
            </a:r>
            <a:r>
              <a:rPr lang="en-US" baseline="0" dirty="0" smtClean="0"/>
              <a:t>accuracy, we need to dynamically change its resources</a:t>
            </a:r>
          </a:p>
          <a:p>
            <a:r>
              <a:rPr lang="en-US" baseline="0" dirty="0" smtClean="0"/>
              <a:t>Switch 1 needs more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8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</a:t>
            </a:r>
            <a:r>
              <a:rPr lang="en-US" baseline="0" dirty="0" smtClean="0"/>
              <a:t> that each flow is at each source</a:t>
            </a:r>
          </a:p>
          <a:p>
            <a:endParaRPr lang="en-US" baseline="0" dirty="0" smtClean="0"/>
          </a:p>
          <a:p>
            <a:pPr lvl="1"/>
            <a:r>
              <a:rPr lang="en-US" dirty="0" smtClean="0"/>
              <a:t>Multiple switches: e.g., HHs from different switches</a:t>
            </a:r>
          </a:p>
          <a:p>
            <a:pPr lvl="2"/>
            <a:r>
              <a:rPr lang="en-US" sz="2600" dirty="0" smtClean="0"/>
              <a:t>Assume: Each flow is seen at one switch (e.g., at sources)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7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the example to original 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estimate missed HHs?</a:t>
            </a:r>
          </a:p>
          <a:p>
            <a:endParaRPr lang="en-US" dirty="0" smtClean="0"/>
          </a:p>
          <a:p>
            <a:r>
              <a:rPr lang="en-US" dirty="0" smtClean="0"/>
              <a:t>HHH: challenge: </a:t>
            </a:r>
          </a:p>
          <a:p>
            <a:r>
              <a:rPr lang="en-US" dirty="0" smtClean="0"/>
              <a:t>Describe</a:t>
            </a:r>
            <a:r>
              <a:rPr lang="en-US" baseline="0" dirty="0" smtClean="0"/>
              <a:t> what is HHH</a:t>
            </a:r>
          </a:p>
          <a:p>
            <a:r>
              <a:rPr lang="en-US" dirty="0" smtClean="0"/>
              <a:t>reported ones are the true ones</a:t>
            </a:r>
          </a:p>
          <a:p>
            <a:r>
              <a:rPr lang="en-US" dirty="0" smtClean="0"/>
              <a:t>Dependent</a:t>
            </a:r>
            <a:r>
              <a:rPr lang="en-US" baseline="0" dirty="0" smtClean="0"/>
              <a:t> on each other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average error for accuracy estimation is 5% in general and its error reduces as the accuracy increases. For example if the accuracy is above 80%, then the average error is about 1% in our experiments. This is because for higher accuracies, we need more resources. More resources also help to have lower error for accuracy estimation: With lower error we monitor more nodes close to leaves with smaller volume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11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If status changed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close to bound</a:t>
            </a:r>
          </a:p>
          <a:p>
            <a:pPr lvl="1"/>
            <a:r>
              <a:rPr lang="en-US" sz="2400" u="sng" dirty="0" smtClean="0"/>
              <a:t>                                       </a:t>
            </a:r>
            <a:r>
              <a:rPr lang="en-US" sz="2400" dirty="0" smtClean="0"/>
              <a:t> increase if status is same</a:t>
            </a:r>
          </a:p>
          <a:p>
            <a:pPr lvl="1"/>
            <a:r>
              <a:rPr lang="en-US" sz="2400" u="sng" dirty="0" smtClean="0"/>
              <a:t>                                       </a:t>
            </a:r>
            <a:r>
              <a:rPr lang="en-US" sz="2400" dirty="0" smtClean="0"/>
              <a:t> decrease if status changes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We see higher</a:t>
            </a:r>
            <a:r>
              <a:rPr lang="en-US" sz="2400" baseline="0" dirty="0" smtClean="0"/>
              <a:t> rejection for HH than HHH, because we over estimate miss HH, underestimate accuracy, use more resources than necessary</a:t>
            </a:r>
          </a:p>
          <a:p>
            <a:pPr lvl="1"/>
            <a:r>
              <a:rPr lang="en-US" sz="2400" baseline="0" dirty="0" smtClean="0"/>
              <a:t>For HHH, we use precision, we don’t have such problem. </a:t>
            </a:r>
          </a:p>
          <a:p>
            <a:pPr lvl="1"/>
            <a:r>
              <a:rPr lang="en-US" sz="2400" baseline="0" dirty="0" smtClean="0"/>
              <a:t>For  change detection, we have this problem too. </a:t>
            </a:r>
          </a:p>
          <a:p>
            <a:pPr lvl="1"/>
            <a:endParaRPr lang="en-US" sz="2400" baseline="0" dirty="0" smtClean="0"/>
          </a:p>
          <a:p>
            <a:pPr lvl="1"/>
            <a:r>
              <a:rPr lang="en-US" sz="2400" baseline="0" dirty="0" smtClean="0"/>
              <a:t>We can improve the accuracy of recall, if we assume a model of traffic. If we know the traffic is skewed. </a:t>
            </a:r>
          </a:p>
          <a:p>
            <a:pPr lvl="1"/>
            <a:endParaRPr lang="en-US" sz="2400" baseline="0" dirty="0" smtClean="0"/>
          </a:p>
          <a:p>
            <a:pPr lvl="1"/>
            <a:r>
              <a:rPr lang="en-US" sz="2400" baseline="0" dirty="0" smtClean="0"/>
              <a:t>The results show that </a:t>
            </a:r>
          </a:p>
          <a:p>
            <a:pPr lvl="1"/>
            <a:endParaRPr lang="en-US" sz="2400" baseline="0" dirty="0" smtClean="0"/>
          </a:p>
          <a:p>
            <a:pPr lvl="1"/>
            <a:endParaRPr lang="en-US" sz="2400" baseline="0" dirty="0" smtClean="0"/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42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scale simulation (4096 tasks on 32 switches)</a:t>
            </a:r>
          </a:p>
          <a:p>
            <a:pPr lvl="1"/>
            <a:r>
              <a:rPr lang="en-US" dirty="0" smtClean="0"/>
              <a:t>accuracy bounds</a:t>
            </a:r>
          </a:p>
          <a:p>
            <a:pPr lvl="1"/>
            <a:r>
              <a:rPr lang="en-US" dirty="0" smtClean="0"/>
              <a:t>task loads (arrival rate, duration, switch size)</a:t>
            </a:r>
          </a:p>
          <a:p>
            <a:pPr lvl="1"/>
            <a:r>
              <a:rPr lang="en-US" dirty="0" smtClean="0"/>
              <a:t>tasks (task types, task parameters ex. Threshold)</a:t>
            </a:r>
          </a:p>
          <a:p>
            <a:pPr lvl="1"/>
            <a:r>
              <a:rPr lang="en-US" dirty="0" smtClean="0"/>
              <a:t># switches per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051C5-6803-4EE5-B5D0-E0D616DBC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5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69CC9C-7E96-4E8C-8775-F39EF48FD296}" type="datetime1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95388D-9CD2-467E-9264-F6532BC9A6D3}" type="datetime1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B42864-7D3C-4F19-B264-6E4B0858829D}" type="datetime1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4B5FA9-477A-4097-B54A-88AEBFE971DC}" type="datetime1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2C2252-9801-4C56-9609-785BFA41F598}" type="datetime1">
              <a:rPr lang="en-US" smtClean="0"/>
              <a:t>10/16/14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1744A13-E232-4F55-B1E6-3B1C1D81B792}" type="datetime1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714E68-7A3B-4D1F-9A54-7FB43DDF88E6}" type="datetime1">
              <a:rPr lang="en-US" smtClean="0"/>
              <a:t>10/16/14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8BBF35-431E-498F-8EB0-30A23E94BD9E}" type="datetime1">
              <a:rPr lang="en-US" smtClean="0"/>
              <a:t>10/16/14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B41D53-69F2-4C79-A7B1-A4AC9725DA8C}" type="datetime1">
              <a:rPr lang="en-US" smtClean="0"/>
              <a:t>10/16/14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3ED6A-3AE9-47B8-BF42-DAB1D3A946DD}" type="datetime1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BA6596-3505-443C-A63F-34C5F678BDFB}" type="datetime1">
              <a:rPr lang="en-US" smtClean="0"/>
              <a:t>10/16/14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143000"/>
            <a:ext cx="9067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77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898989"/>
                </a:solidFill>
              </a:defRPr>
            </a:lvl1pPr>
          </a:lstStyle>
          <a:p>
            <a:fld id="{7876E0CC-6134-4D81-B876-3E8DBC324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3200" kern="1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8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»"/>
        <a:defRPr sz="2000" kern="1200">
          <a:solidFill>
            <a:schemeClr val="tx1"/>
          </a:solidFill>
          <a:latin typeface="+mn-lt"/>
          <a:ea typeface="ヒラギノ角ゴ Pro W3" pitchFamily="-65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77000"/>
            <a:ext cx="9067800" cy="381000"/>
          </a:xfrm>
        </p:spPr>
        <p:txBody>
          <a:bodyPr/>
          <a:lstStyle/>
          <a:p>
            <a:r>
              <a:rPr lang="en-US" dirty="0" smtClean="0"/>
              <a:t>Slides Courtesy of </a:t>
            </a:r>
            <a:r>
              <a:rPr lang="en-US" dirty="0" err="1" smtClean="0"/>
              <a:t>Minlan</a:t>
            </a:r>
            <a:r>
              <a:rPr lang="en-US" dirty="0" smtClean="0"/>
              <a:t> Yu (USC)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9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TCAM-based Measurement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support for different types of tasks</a:t>
            </a:r>
          </a:p>
          <a:p>
            <a:pPr lvl="1"/>
            <a:r>
              <a:rPr lang="en-US" dirty="0" smtClean="0"/>
              <a:t>Heavy hitters, Hierarchical HHs, change detection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Resource aware</a:t>
            </a:r>
          </a:p>
          <a:p>
            <a:pPr lvl="1"/>
            <a:r>
              <a:rPr lang="en-US" dirty="0" smtClean="0"/>
              <a:t>Maximize </a:t>
            </a:r>
            <a:r>
              <a:rPr lang="en-US" dirty="0"/>
              <a:t>accuracy </a:t>
            </a:r>
            <a:r>
              <a:rPr lang="en-US" dirty="0" smtClean="0"/>
              <a:t>given limited resources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Network-wide</a:t>
            </a:r>
          </a:p>
          <a:p>
            <a:pPr lvl="1"/>
            <a:r>
              <a:rPr lang="en-US" dirty="0" smtClean="0"/>
              <a:t>Measuring traffic from multiple switches</a:t>
            </a:r>
          </a:p>
          <a:p>
            <a:pPr lvl="1"/>
            <a:r>
              <a:rPr lang="en-US" dirty="0" smtClean="0"/>
              <a:t>Assume each </a:t>
            </a:r>
            <a:r>
              <a:rPr lang="en-US" dirty="0"/>
              <a:t>flow is seen at one switch (e.g., at sources)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8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ground truth of resource-accuracy </a:t>
            </a:r>
          </a:p>
          <a:p>
            <a:pPr lvl="1"/>
            <a:r>
              <a:rPr lang="en-US" dirty="0" smtClean="0"/>
              <a:t>Hard </a:t>
            </a:r>
            <a:r>
              <a:rPr lang="en-US" dirty="0"/>
              <a:t>to do traditional convex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We propose new </a:t>
            </a:r>
            <a:r>
              <a:rPr lang="en-US" dirty="0"/>
              <a:t>ways to estimate </a:t>
            </a:r>
            <a:r>
              <a:rPr lang="en-US" dirty="0" smtClean="0"/>
              <a:t>accuracy on the fly</a:t>
            </a:r>
            <a:endParaRPr lang="en-US" dirty="0"/>
          </a:p>
          <a:p>
            <a:pPr lvl="1"/>
            <a:r>
              <a:rPr lang="en-US" dirty="0"/>
              <a:t>Adaptively increase/decrease resources </a:t>
            </a:r>
            <a:r>
              <a:rPr lang="en-US" dirty="0" smtClean="0"/>
              <a:t>accordingly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Spatial </a:t>
            </a:r>
            <a:r>
              <a:rPr lang="en-US" dirty="0"/>
              <a:t>&amp; temporal changes</a:t>
            </a:r>
          </a:p>
          <a:p>
            <a:pPr lvl="1"/>
            <a:r>
              <a:rPr lang="en-US" dirty="0" smtClean="0"/>
              <a:t>Task and traffic dynamics across switches</a:t>
            </a:r>
            <a:endParaRPr lang="en-US" dirty="0"/>
          </a:p>
          <a:p>
            <a:pPr lvl="1"/>
            <a:r>
              <a:rPr lang="en-US" dirty="0" smtClean="0"/>
              <a:t>Temporal: Adjust resources based on traffic changes</a:t>
            </a:r>
            <a:endParaRPr lang="en-US" dirty="0"/>
          </a:p>
          <a:p>
            <a:pPr lvl="1"/>
            <a:r>
              <a:rPr lang="en-US" dirty="0" smtClean="0"/>
              <a:t>Spatial: Dynamically allocate resources across switches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2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Merge </a:t>
            </a:r>
            <a:r>
              <a:rPr lang="en-US" dirty="0" smtClean="0"/>
              <a:t>at </a:t>
            </a:r>
            <a:r>
              <a:rPr lang="en-US" dirty="0"/>
              <a:t>M</a:t>
            </a:r>
            <a:r>
              <a:rPr lang="en-US" dirty="0" smtClean="0"/>
              <a:t>ultiple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067800" cy="5715000"/>
          </a:xfrm>
        </p:spPr>
        <p:txBody>
          <a:bodyPr/>
          <a:lstStyle/>
          <a:p>
            <a:r>
              <a:rPr lang="en-US" dirty="0" smtClean="0"/>
              <a:t>Divide</a:t>
            </a:r>
            <a:r>
              <a:rPr lang="en-US" dirty="0"/>
              <a:t>: Monitor children </a:t>
            </a:r>
            <a:r>
              <a:rPr lang="en-US" dirty="0" smtClean="0"/>
              <a:t>to increase accuracy</a:t>
            </a:r>
            <a:endParaRPr lang="en-US" dirty="0"/>
          </a:p>
          <a:p>
            <a:pPr lvl="1"/>
            <a:r>
              <a:rPr lang="en-US" dirty="0" smtClean="0"/>
              <a:t>Requires </a:t>
            </a:r>
            <a:r>
              <a:rPr lang="en-US" dirty="0"/>
              <a:t>more </a:t>
            </a:r>
            <a:r>
              <a:rPr lang="en-US" dirty="0" smtClean="0"/>
              <a:t>resources on a </a:t>
            </a:r>
            <a:r>
              <a:rPr lang="en-US" b="1" dirty="0" smtClean="0"/>
              <a:t>set</a:t>
            </a:r>
            <a:r>
              <a:rPr lang="en-US" dirty="0" smtClean="0"/>
              <a:t> of switches</a:t>
            </a:r>
          </a:p>
          <a:p>
            <a:pPr lvl="2"/>
            <a:r>
              <a:rPr lang="en-US" dirty="0" smtClean="0"/>
              <a:t>E.g.,  </a:t>
            </a:r>
            <a:r>
              <a:rPr lang="en-US" dirty="0"/>
              <a:t>n</a:t>
            </a:r>
            <a:r>
              <a:rPr lang="en-US" dirty="0" smtClean="0"/>
              <a:t>eeds an additional entry on switch B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Merge</a:t>
            </a:r>
            <a:r>
              <a:rPr lang="en-US" dirty="0"/>
              <a:t>: Monitor parent to free resources</a:t>
            </a:r>
          </a:p>
          <a:p>
            <a:pPr lvl="1"/>
            <a:r>
              <a:rPr lang="en-US" dirty="0" smtClean="0"/>
              <a:t>Each node </a:t>
            </a:r>
            <a:r>
              <a:rPr lang="en-US" dirty="0"/>
              <a:t>keeps the </a:t>
            </a:r>
            <a:r>
              <a:rPr lang="en-US" dirty="0" smtClean="0"/>
              <a:t>switch </a:t>
            </a:r>
            <a:r>
              <a:rPr lang="en-US" b="1" dirty="0" smtClean="0">
                <a:solidFill>
                  <a:srgbClr val="000000"/>
                </a:solidFill>
              </a:rPr>
              <a:t>set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it frees after merge</a:t>
            </a:r>
          </a:p>
          <a:p>
            <a:pPr lvl="1"/>
            <a:r>
              <a:rPr lang="en-US" dirty="0" smtClean="0"/>
              <a:t>Finding </a:t>
            </a:r>
            <a:r>
              <a:rPr lang="en-US" dirty="0"/>
              <a:t>the least important prefixes to merge is </a:t>
            </a:r>
            <a:r>
              <a:rPr lang="en-US" dirty="0" smtClean="0"/>
              <a:t>the </a:t>
            </a:r>
            <a:r>
              <a:rPr lang="en-US" i="1" dirty="0" smtClean="0"/>
              <a:t>minimum </a:t>
            </a:r>
            <a:r>
              <a:rPr lang="en-US" i="1" dirty="0"/>
              <a:t>set cover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2664767"/>
            <a:ext cx="3581400" cy="1526233"/>
            <a:chOff x="457200" y="2667000"/>
            <a:chExt cx="3581400" cy="1526233"/>
          </a:xfrm>
        </p:grpSpPr>
        <p:sp>
          <p:nvSpPr>
            <p:cNvPr id="16" name="Oval 15"/>
            <p:cNvSpPr/>
            <p:nvPr/>
          </p:nvSpPr>
          <p:spPr>
            <a:xfrm>
              <a:off x="2161137" y="2667000"/>
              <a:ext cx="457200" cy="4572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38200" y="3733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429000" y="3733800"/>
              <a:ext cx="457200" cy="4572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13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6" idx="3"/>
              <a:endCxn id="17" idx="7"/>
            </p:cNvCxnSpPr>
            <p:nvPr/>
          </p:nvCxnSpPr>
          <p:spPr>
            <a:xfrm flipH="1">
              <a:off x="1228445" y="3057245"/>
              <a:ext cx="999647" cy="7435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Arrow Connector 19"/>
            <p:cNvCxnSpPr>
              <a:stCxn id="16" idx="5"/>
              <a:endCxn id="18" idx="1"/>
            </p:cNvCxnSpPr>
            <p:nvPr/>
          </p:nvCxnSpPr>
          <p:spPr>
            <a:xfrm>
              <a:off x="2551382" y="3057245"/>
              <a:ext cx="944573" cy="7435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66978" y="3793123"/>
              <a:ext cx="56555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2000" dirty="0" smtClean="0"/>
                <a:t>00*</a:t>
              </a:r>
              <a:endParaRPr 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1171" y="3793123"/>
              <a:ext cx="538022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sz="2000" dirty="0" smtClean="0"/>
                <a:t>01*</a:t>
              </a:r>
              <a:endParaRPr 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71623" y="2733955"/>
              <a:ext cx="528777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2000" dirty="0" smtClean="0"/>
                <a:t>0**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" y="3377624"/>
              <a:ext cx="925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{A,B}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2800" y="337762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{B,C}</a:t>
              </a:r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05000" y="3168134"/>
              <a:ext cx="1112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{A,B,C}</a:t>
              </a:r>
              <a:endParaRPr lang="en-US" sz="2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876800" y="2640122"/>
            <a:ext cx="3581400" cy="1526233"/>
            <a:chOff x="457200" y="2667000"/>
            <a:chExt cx="3581400" cy="1526233"/>
          </a:xfrm>
        </p:grpSpPr>
        <p:sp>
          <p:nvSpPr>
            <p:cNvPr id="46" name="Oval 45"/>
            <p:cNvSpPr/>
            <p:nvPr/>
          </p:nvSpPr>
          <p:spPr>
            <a:xfrm>
              <a:off x="2161137" y="2667000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838200" y="3733800"/>
              <a:ext cx="457200" cy="4572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3505200" y="3733800"/>
              <a:ext cx="457200" cy="4572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49" name="Straight Arrow Connector 48"/>
            <p:cNvCxnSpPr>
              <a:stCxn id="46" idx="3"/>
              <a:endCxn id="47" idx="7"/>
            </p:cNvCxnSpPr>
            <p:nvPr/>
          </p:nvCxnSpPr>
          <p:spPr>
            <a:xfrm flipH="1">
              <a:off x="1228445" y="3057245"/>
              <a:ext cx="999647" cy="7435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/>
            <p:cNvCxnSpPr>
              <a:stCxn id="46" idx="5"/>
              <a:endCxn id="48" idx="1"/>
            </p:cNvCxnSpPr>
            <p:nvPr/>
          </p:nvCxnSpPr>
          <p:spPr>
            <a:xfrm>
              <a:off x="2551382" y="3057245"/>
              <a:ext cx="1020773" cy="7435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366978" y="3793123"/>
              <a:ext cx="56555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2000" dirty="0"/>
                <a:t>1</a:t>
              </a:r>
              <a:r>
                <a:rPr lang="en-US" sz="2000" dirty="0" smtClean="0"/>
                <a:t>0*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41171" y="3793123"/>
              <a:ext cx="538022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sz="2000" dirty="0"/>
                <a:t>1</a:t>
              </a:r>
              <a:r>
                <a:rPr lang="en-US" sz="2000" dirty="0" smtClean="0"/>
                <a:t>1*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71623" y="2733955"/>
              <a:ext cx="528777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2000" dirty="0"/>
                <a:t>1</a:t>
              </a:r>
              <a:r>
                <a:rPr lang="en-US" sz="2000" dirty="0" smtClean="0"/>
                <a:t>**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" y="3377624"/>
              <a:ext cx="925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{B}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337762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{B}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05000" y="3168134"/>
              <a:ext cx="1112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{B}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414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13471" y="5076331"/>
            <a:ext cx="3274318" cy="1705469"/>
            <a:chOff x="2252243" y="3544079"/>
            <a:chExt cx="3274318" cy="1705469"/>
          </a:xfrm>
        </p:grpSpPr>
        <p:pic>
          <p:nvPicPr>
            <p:cNvPr id="6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243" y="3544079"/>
              <a:ext cx="928889" cy="897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958" y="4351551"/>
              <a:ext cx="928889" cy="897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672" y="3544079"/>
              <a:ext cx="928889" cy="897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>
              <a:stCxn id="6" idx="3"/>
              <a:endCxn id="8" idx="1"/>
            </p:cNvCxnSpPr>
            <p:nvPr/>
          </p:nvCxnSpPr>
          <p:spPr>
            <a:xfrm>
              <a:off x="3181132" y="3993076"/>
              <a:ext cx="141654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8" idx="2"/>
            </p:cNvCxnSpPr>
            <p:nvPr/>
          </p:nvCxnSpPr>
          <p:spPr>
            <a:xfrm flipV="1">
              <a:off x="4353847" y="4442076"/>
              <a:ext cx="708270" cy="3584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1"/>
              <a:endCxn id="6" idx="2"/>
            </p:cNvCxnSpPr>
            <p:nvPr/>
          </p:nvCxnSpPr>
          <p:spPr>
            <a:xfrm flipH="1" flipV="1">
              <a:off x="2716689" y="4442076"/>
              <a:ext cx="708270" cy="3584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Curved Right Arrow 11"/>
          <p:cNvSpPr/>
          <p:nvPr/>
        </p:nvSpPr>
        <p:spPr>
          <a:xfrm>
            <a:off x="2764408" y="4066378"/>
            <a:ext cx="463820" cy="12119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0800000">
            <a:off x="5660007" y="4066377"/>
            <a:ext cx="463820" cy="11969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599" y="914399"/>
            <a:ext cx="8750727" cy="315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18" tIns="45710" rIns="91418" bIns="45710" rtlCol="0" anchor="t" anchorCtr="0"/>
          <a:lstStyle/>
          <a:p>
            <a:pPr algn="ctr"/>
            <a:r>
              <a:rPr lang="en-US" sz="2400" b="1" dirty="0"/>
              <a:t>Controller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04062" y="4371177"/>
            <a:ext cx="3699349" cy="586153"/>
            <a:chOff x="5600129" y="4262755"/>
            <a:chExt cx="3699349" cy="586153"/>
          </a:xfrm>
        </p:grpSpPr>
        <p:sp>
          <p:nvSpPr>
            <p:cNvPr id="16" name="Rounded Rectangle 15"/>
            <p:cNvSpPr/>
            <p:nvPr/>
          </p:nvSpPr>
          <p:spPr>
            <a:xfrm>
              <a:off x="5759027" y="4262755"/>
              <a:ext cx="3540451" cy="586153"/>
            </a:xfrm>
            <a:prstGeom prst="roundRect">
              <a:avLst>
                <a:gd name="adj" fmla="val 2479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0" rIns="0" bIns="0" rtlCol="0" anchor="ctr"/>
            <a:lstStyle/>
            <a:p>
              <a:r>
                <a:rPr lang="en-US" sz="2400" dirty="0" smtClean="0"/>
                <a:t>Configure </a:t>
              </a:r>
              <a:r>
                <a:rPr lang="en-US" sz="2400" dirty="0"/>
                <a:t>resources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600129" y="4262755"/>
              <a:ext cx="586153" cy="58615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76719" y="4379263"/>
            <a:ext cx="2865572" cy="586153"/>
            <a:chOff x="5600129" y="4262755"/>
            <a:chExt cx="2865572" cy="586153"/>
          </a:xfrm>
        </p:grpSpPr>
        <p:sp>
          <p:nvSpPr>
            <p:cNvPr id="19" name="Rounded Rectangle 18"/>
            <p:cNvSpPr/>
            <p:nvPr/>
          </p:nvSpPr>
          <p:spPr>
            <a:xfrm>
              <a:off x="5759027" y="4262755"/>
              <a:ext cx="2706674" cy="586153"/>
            </a:xfrm>
            <a:prstGeom prst="roundRect">
              <a:avLst>
                <a:gd name="adj" fmla="val 2479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0" rIns="0" bIns="0" rtlCol="0" anchor="ctr"/>
            <a:lstStyle/>
            <a:p>
              <a:r>
                <a:rPr lang="en-US" sz="2400" dirty="0"/>
                <a:t>Fetch </a:t>
              </a:r>
              <a:r>
                <a:rPr lang="en-US" sz="2400" dirty="0" smtClean="0"/>
                <a:t>statistics</a:t>
              </a:r>
              <a:endParaRPr lang="en-US" sz="24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00129" y="4262755"/>
              <a:ext cx="586153" cy="58615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9491" y="4371177"/>
            <a:ext cx="4066037" cy="586153"/>
            <a:chOff x="5600129" y="4262755"/>
            <a:chExt cx="4066037" cy="586153"/>
          </a:xfrm>
        </p:grpSpPr>
        <p:sp>
          <p:nvSpPr>
            <p:cNvPr id="27" name="Rounded Rectangle 26"/>
            <p:cNvSpPr/>
            <p:nvPr/>
          </p:nvSpPr>
          <p:spPr>
            <a:xfrm>
              <a:off x="5759027" y="4262755"/>
              <a:ext cx="3907139" cy="586153"/>
            </a:xfrm>
            <a:prstGeom prst="roundRect">
              <a:avLst>
                <a:gd name="adj" fmla="val 2479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0" rIns="0" bIns="0" rtlCol="0" anchor="ctr"/>
            <a:lstStyle/>
            <a:p>
              <a:r>
                <a:rPr lang="en-US" sz="2400" b="1" dirty="0" smtClean="0">
                  <a:solidFill>
                    <a:srgbClr val="FFFF00"/>
                  </a:solidFill>
                </a:rPr>
                <a:t>(Re)Configure </a:t>
              </a:r>
              <a:r>
                <a:rPr lang="en-US" sz="2400" b="1" dirty="0">
                  <a:solidFill>
                    <a:srgbClr val="FFFF00"/>
                  </a:solidFill>
                </a:rPr>
                <a:t>resources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600129" y="4262755"/>
              <a:ext cx="586153" cy="58615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</a:rPr>
                <a:t>1</a:t>
              </a:r>
              <a:endParaRPr lang="en-US" sz="2400" dirty="0">
                <a:solidFill>
                  <a:srgbClr val="FFFF00"/>
                </a:solidFill>
              </a:endParaRPr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1066020" y="1500131"/>
            <a:ext cx="3317882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Heavy Hitter detection</a:t>
            </a:r>
            <a:endParaRPr lang="en-US" sz="2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934278" y="1407483"/>
            <a:ext cx="3317882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Heavy Hitter detection</a:t>
            </a:r>
            <a:endParaRPr lang="en-US" sz="24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838200" y="1320211"/>
            <a:ext cx="3317882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Heavy Hitter detection</a:t>
            </a:r>
            <a:endParaRPr lang="en-US" sz="2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5485620" y="1512831"/>
            <a:ext cx="2736869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</a:t>
            </a:r>
            <a:endParaRPr lang="en-US" sz="24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5353878" y="1420183"/>
            <a:ext cx="2736869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257800" y="1332911"/>
            <a:ext cx="2736869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Change detection</a:t>
            </a:r>
            <a:endParaRPr lang="en-US" sz="2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1226311" y="3352800"/>
            <a:ext cx="6850889" cy="5572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Dynamic Resource Allocator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84767" y="2070101"/>
            <a:ext cx="0" cy="1282699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99567" y="2070101"/>
            <a:ext cx="0" cy="1282699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665967" y="2070102"/>
            <a:ext cx="0" cy="128269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628367" y="2070102"/>
            <a:ext cx="0" cy="128269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9367" y="2286322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Estimated  accuracy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67408" y="2895600"/>
            <a:ext cx="241775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Allocated resource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4167" y="2274654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Estimated  accuracy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85367" y="2819400"/>
            <a:ext cx="241775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Allocated resource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27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Accuracy </a:t>
            </a:r>
            <a:r>
              <a:rPr lang="en-US" sz="3600" dirty="0" smtClean="0"/>
              <a:t>Estimation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all the monitored counters </a:t>
            </a:r>
          </a:p>
          <a:p>
            <a:pPr lvl="1"/>
            <a:r>
              <a:rPr lang="en-US" dirty="0" smtClean="0"/>
              <a:t>Precision: every detected HH is a </a:t>
            </a:r>
            <a:r>
              <a:rPr lang="en-US" dirty="0"/>
              <a:t>true HH</a:t>
            </a:r>
          </a:p>
          <a:p>
            <a:pPr lvl="1"/>
            <a:r>
              <a:rPr lang="en-US" dirty="0" smtClean="0"/>
              <a:t>Recall</a:t>
            </a:r>
            <a:r>
              <a:rPr lang="en-US" dirty="0"/>
              <a:t>: </a:t>
            </a:r>
            <a:endParaRPr lang="en-US" dirty="0" smtClean="0"/>
          </a:p>
          <a:p>
            <a:pPr lvl="2"/>
            <a:endParaRPr lang="en-US" sz="600" dirty="0" smtClean="0"/>
          </a:p>
          <a:p>
            <a:pPr lvl="2"/>
            <a:r>
              <a:rPr lang="en-US" dirty="0" smtClean="0"/>
              <a:t>Estimate </a:t>
            </a:r>
            <a:r>
              <a:rPr lang="en-US" dirty="0"/>
              <a:t>missing HHs using </a:t>
            </a:r>
            <a:r>
              <a:rPr lang="en-US" dirty="0" smtClean="0"/>
              <a:t>counter </a:t>
            </a:r>
            <a:r>
              <a:rPr lang="en-US" dirty="0"/>
              <a:t>and </a:t>
            </a:r>
            <a:r>
              <a:rPr lang="en-US" dirty="0" smtClean="0"/>
              <a:t>level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0" y="3964541"/>
            <a:ext cx="6858000" cy="2969659"/>
            <a:chOff x="1066800" y="1449941"/>
            <a:chExt cx="6858000" cy="2969659"/>
          </a:xfrm>
        </p:grpSpPr>
        <p:sp>
          <p:nvSpPr>
            <p:cNvPr id="6" name="Oval 5"/>
            <p:cNvSpPr/>
            <p:nvPr/>
          </p:nvSpPr>
          <p:spPr>
            <a:xfrm>
              <a:off x="4267200" y="144994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76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62200" y="2142998"/>
              <a:ext cx="457200" cy="4572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26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172200" y="2142998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524000" y="292314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204029" y="292314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066800" y="380851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981200" y="380851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80851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737429" y="380851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268686" y="292314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010400" y="2923141"/>
              <a:ext cx="457200" cy="4572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35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618514" y="380851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467600" y="380851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810942" y="3808512"/>
              <a:ext cx="457200" cy="4572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725886" y="3808512"/>
              <a:ext cx="457200" cy="4572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6" idx="2"/>
              <a:endCxn id="7" idx="7"/>
            </p:cNvCxnSpPr>
            <p:nvPr/>
          </p:nvCxnSpPr>
          <p:spPr>
            <a:xfrm flipH="1">
              <a:off x="2752445" y="1678541"/>
              <a:ext cx="1514755" cy="5314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>
              <a:stCxn id="7" idx="3"/>
              <a:endCxn id="9" idx="7"/>
            </p:cNvCxnSpPr>
            <p:nvPr/>
          </p:nvCxnSpPr>
          <p:spPr>
            <a:xfrm flipH="1">
              <a:off x="1914245" y="2533243"/>
              <a:ext cx="514910" cy="4568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7" idx="5"/>
              <a:endCxn id="10" idx="1"/>
            </p:cNvCxnSpPr>
            <p:nvPr/>
          </p:nvCxnSpPr>
          <p:spPr>
            <a:xfrm>
              <a:off x="2752445" y="2533243"/>
              <a:ext cx="518539" cy="4568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Arrow Connector 23"/>
            <p:cNvCxnSpPr>
              <a:stCxn id="9" idx="5"/>
              <a:endCxn id="12" idx="0"/>
            </p:cNvCxnSpPr>
            <p:nvPr/>
          </p:nvCxnSpPr>
          <p:spPr>
            <a:xfrm>
              <a:off x="1914245" y="3313386"/>
              <a:ext cx="295555" cy="4951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Arrow Connector 24"/>
            <p:cNvCxnSpPr>
              <a:stCxn id="9" idx="3"/>
              <a:endCxn id="11" idx="0"/>
            </p:cNvCxnSpPr>
            <p:nvPr/>
          </p:nvCxnSpPr>
          <p:spPr>
            <a:xfrm flipH="1">
              <a:off x="1295400" y="3313386"/>
              <a:ext cx="295555" cy="4951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Straight Arrow Connector 25"/>
            <p:cNvCxnSpPr>
              <a:stCxn id="10" idx="3"/>
              <a:endCxn id="13" idx="0"/>
            </p:cNvCxnSpPr>
            <p:nvPr/>
          </p:nvCxnSpPr>
          <p:spPr>
            <a:xfrm flipH="1">
              <a:off x="3048000" y="3313386"/>
              <a:ext cx="222984" cy="4951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Arrow Connector 26"/>
            <p:cNvCxnSpPr>
              <a:stCxn id="10" idx="5"/>
              <a:endCxn id="14" idx="0"/>
            </p:cNvCxnSpPr>
            <p:nvPr/>
          </p:nvCxnSpPr>
          <p:spPr>
            <a:xfrm>
              <a:off x="3594274" y="3313386"/>
              <a:ext cx="371755" cy="4951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Straight Arrow Connector 27"/>
            <p:cNvCxnSpPr>
              <a:stCxn id="6" idx="6"/>
              <a:endCxn id="8" idx="1"/>
            </p:cNvCxnSpPr>
            <p:nvPr/>
          </p:nvCxnSpPr>
          <p:spPr>
            <a:xfrm>
              <a:off x="4724400" y="1678541"/>
              <a:ext cx="1514755" cy="5314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Straight Arrow Connector 28"/>
            <p:cNvCxnSpPr>
              <a:stCxn id="8" idx="3"/>
              <a:endCxn id="15" idx="7"/>
            </p:cNvCxnSpPr>
            <p:nvPr/>
          </p:nvCxnSpPr>
          <p:spPr>
            <a:xfrm flipH="1">
              <a:off x="5658931" y="2533243"/>
              <a:ext cx="580224" cy="4568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Arrow Connector 29"/>
            <p:cNvCxnSpPr>
              <a:stCxn id="8" idx="5"/>
              <a:endCxn id="16" idx="1"/>
            </p:cNvCxnSpPr>
            <p:nvPr/>
          </p:nvCxnSpPr>
          <p:spPr>
            <a:xfrm>
              <a:off x="6562445" y="2533243"/>
              <a:ext cx="514910" cy="4568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Arrow Connector 30"/>
            <p:cNvCxnSpPr>
              <a:stCxn id="16" idx="5"/>
              <a:endCxn id="18" idx="0"/>
            </p:cNvCxnSpPr>
            <p:nvPr/>
          </p:nvCxnSpPr>
          <p:spPr>
            <a:xfrm>
              <a:off x="7400645" y="3313386"/>
              <a:ext cx="295555" cy="4951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>
              <a:stCxn id="15" idx="5"/>
              <a:endCxn id="20" idx="0"/>
            </p:cNvCxnSpPr>
            <p:nvPr/>
          </p:nvCxnSpPr>
          <p:spPr>
            <a:xfrm>
              <a:off x="5658931" y="3313386"/>
              <a:ext cx="295555" cy="4951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Arrow Connector 32"/>
            <p:cNvCxnSpPr>
              <a:stCxn id="16" idx="3"/>
              <a:endCxn id="17" idx="0"/>
            </p:cNvCxnSpPr>
            <p:nvPr/>
          </p:nvCxnSpPr>
          <p:spPr>
            <a:xfrm flipH="1">
              <a:off x="6847114" y="3313386"/>
              <a:ext cx="230241" cy="4951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Arrow Connector 33"/>
            <p:cNvCxnSpPr>
              <a:stCxn id="15" idx="3"/>
              <a:endCxn id="19" idx="0"/>
            </p:cNvCxnSpPr>
            <p:nvPr/>
          </p:nvCxnSpPr>
          <p:spPr>
            <a:xfrm flipH="1">
              <a:off x="5039542" y="3313386"/>
              <a:ext cx="296099" cy="4951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483589" y="4081046"/>
              <a:ext cx="53802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600" dirty="0" smtClean="0"/>
                <a:t>000</a:t>
              </a:r>
              <a:endParaRPr 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35632" y="3600587"/>
              <a:ext cx="42176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sz="1600" dirty="0" smtClean="0"/>
                <a:t>001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71978" y="4053505"/>
              <a:ext cx="53802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600" dirty="0" smtClean="0"/>
                <a:t>010</a:t>
              </a:r>
              <a:endParaRPr lang="en-US" sz="16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76600" y="3600587"/>
              <a:ext cx="53802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sz="1600" dirty="0" smtClean="0"/>
                <a:t>011</a:t>
              </a:r>
              <a:endParaRPr lang="en-US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28275" y="4081046"/>
              <a:ext cx="53802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600" dirty="0" smtClean="0"/>
                <a:t>100</a:t>
              </a:r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53178" y="3634341"/>
              <a:ext cx="53802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sz="1600" dirty="0" smtClean="0"/>
                <a:t>101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10400" y="4057787"/>
              <a:ext cx="53802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600" dirty="0" smtClean="0"/>
                <a:t>110</a:t>
              </a:r>
              <a:endParaRPr 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36944" y="3558141"/>
              <a:ext cx="53802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sz="1600" dirty="0" smtClean="0"/>
                <a:t>111</a:t>
              </a:r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91200" y="2990987"/>
              <a:ext cx="53802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600" dirty="0" smtClean="0"/>
                <a:t>10*</a:t>
              </a:r>
              <a:endParaRPr 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18514" y="2990987"/>
              <a:ext cx="32030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sz="1600" dirty="0" smtClean="0"/>
                <a:t>11*</a:t>
              </a:r>
              <a:endParaRPr 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52778" y="2982464"/>
              <a:ext cx="376377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600" dirty="0" smtClean="0"/>
                <a:t>00*</a:t>
              </a:r>
              <a:endParaRPr 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16200" y="2982464"/>
              <a:ext cx="538022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sz="1600" dirty="0" smtClean="0"/>
                <a:t>01*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32100" y="2209953"/>
              <a:ext cx="376377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600" dirty="0" smtClean="0"/>
                <a:t>0**</a:t>
              </a:r>
              <a:endParaRPr lang="en-US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91200" y="2212201"/>
              <a:ext cx="335966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sz="1600" dirty="0" smtClean="0"/>
                <a:t>1**</a:t>
              </a:r>
              <a:endParaRPr lang="en-US" sz="16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27817" y="1903055"/>
              <a:ext cx="335966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600" dirty="0" smtClean="0"/>
                <a:t>***</a:t>
              </a:r>
              <a:endParaRPr lang="en-US" sz="1600" dirty="0"/>
            </a:p>
          </p:txBody>
        </p:sp>
      </p:grpSp>
      <p:cxnSp>
        <p:nvCxnSpPr>
          <p:cNvPr id="51" name="Straight Arrow Connector 50"/>
          <p:cNvCxnSpPr>
            <a:stCxn id="53" idx="3"/>
            <a:endCxn id="7" idx="1"/>
          </p:cNvCxnSpPr>
          <p:nvPr/>
        </p:nvCxnSpPr>
        <p:spPr>
          <a:xfrm>
            <a:off x="2303716" y="4494461"/>
            <a:ext cx="582639" cy="230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3" t="36654" r="16832" b="36511"/>
          <a:stretch/>
        </p:blipFill>
        <p:spPr bwMode="auto">
          <a:xfrm>
            <a:off x="3200400" y="2133600"/>
            <a:ext cx="2987176" cy="81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ounded Rectangle 52"/>
          <p:cNvSpPr/>
          <p:nvPr/>
        </p:nvSpPr>
        <p:spPr>
          <a:xfrm>
            <a:off x="-1" y="4038600"/>
            <a:ext cx="2303717" cy="9117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With size 26 missed &lt;=2 </a:t>
            </a:r>
            <a:r>
              <a:rPr lang="en-US" sz="2400" dirty="0"/>
              <a:t>HHs</a:t>
            </a:r>
          </a:p>
        </p:txBody>
      </p:sp>
      <p:cxnSp>
        <p:nvCxnSpPr>
          <p:cNvPr id="54" name="Straight Arrow Connector 53"/>
          <p:cNvCxnSpPr>
            <a:stCxn id="55" idx="2"/>
            <a:endCxn id="16" idx="7"/>
          </p:cNvCxnSpPr>
          <p:nvPr/>
        </p:nvCxnSpPr>
        <p:spPr>
          <a:xfrm flipH="1">
            <a:off x="7857845" y="4648200"/>
            <a:ext cx="246073" cy="8564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7019646" y="3736478"/>
            <a:ext cx="2168544" cy="9117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At level 2 missed &lt;=2 HH</a:t>
            </a:r>
            <a:endParaRPr lang="en-US" sz="2400" dirty="0"/>
          </a:p>
        </p:txBody>
      </p:sp>
      <p:sp>
        <p:nvSpPr>
          <p:cNvPr id="66" name="Rounded Rectangle 65"/>
          <p:cNvSpPr/>
          <p:nvPr/>
        </p:nvSpPr>
        <p:spPr>
          <a:xfrm>
            <a:off x="3810000" y="3430339"/>
            <a:ext cx="2303717" cy="4558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Threshold=10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5129" y="5297009"/>
            <a:ext cx="815340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The error for our accuracy estimator for Heavy hitters is below 5% for real traffic traces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043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Resource Allocator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8599" y="1371600"/>
            <a:ext cx="8750727" cy="315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18" tIns="45710" rIns="91418" bIns="45710" rtlCol="0" anchor="t" anchorCtr="0"/>
          <a:lstStyle/>
          <a:p>
            <a:pPr algn="ctr"/>
            <a:r>
              <a:rPr lang="en-US" sz="2400" b="1" dirty="0"/>
              <a:t>Controller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066020" y="1957332"/>
            <a:ext cx="3317882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Heavy Hitter detection</a:t>
            </a:r>
            <a:endParaRPr lang="en-US" sz="24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934278" y="1864684"/>
            <a:ext cx="3317882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Heavy Hitter detection</a:t>
            </a:r>
            <a:endParaRPr lang="en-US" sz="24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838200" y="1777412"/>
            <a:ext cx="3317882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Heavy Hitter detection</a:t>
            </a:r>
            <a:endParaRPr lang="en-US" sz="2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5485620" y="1970032"/>
            <a:ext cx="2736869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</a:t>
            </a:r>
            <a:endParaRPr lang="en-US" sz="2400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5353878" y="1877384"/>
            <a:ext cx="2736869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5257800" y="1790112"/>
            <a:ext cx="2736869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Change detection</a:t>
            </a:r>
            <a:endParaRPr lang="en-US" sz="2400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1226311" y="3810001"/>
            <a:ext cx="6850889" cy="5572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Dynamic Resource Allocator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684767" y="2527302"/>
            <a:ext cx="0" cy="1282699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99567" y="2527302"/>
            <a:ext cx="0" cy="1282699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665967" y="2527303"/>
            <a:ext cx="0" cy="128269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628367" y="2527303"/>
            <a:ext cx="0" cy="128269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9367" y="2743523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Estimated  accuracy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467408" y="3352801"/>
            <a:ext cx="241775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Allocated resource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04167" y="2731855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Estimated  accuracy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6485367" y="3276601"/>
            <a:ext cx="241775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Allocated resource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" y="4800600"/>
            <a:ext cx="9067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Decompose the resource allocator to each switch</a:t>
            </a:r>
            <a:endParaRPr lang="en-US" dirty="0"/>
          </a:p>
          <a:p>
            <a:pPr lvl="1"/>
            <a:r>
              <a:rPr lang="en-US" dirty="0"/>
              <a:t>Each switch separately increase/decrease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When and how to change resources?</a:t>
            </a:r>
          </a:p>
        </p:txBody>
      </p:sp>
    </p:spTree>
    <p:extLst>
      <p:ext uri="{BB962C8B-B14F-4D97-AF65-F5344CB8AC3E}">
        <p14:creationId xmlns:p14="http://schemas.microsoft.com/office/powerpoint/2010/main" val="381254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Per-switch Resource Allocator: 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task on a switch needs more resources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Global accuracy is important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bound is 40</a:t>
            </a:r>
            <a:r>
              <a:rPr lang="en-US" dirty="0" smtClean="0"/>
              <a:t>%, no need to increase A’s resources</a:t>
            </a:r>
          </a:p>
          <a:p>
            <a:pPr lvl="1"/>
            <a:r>
              <a:rPr lang="en-US" dirty="0" smtClean="0"/>
              <a:t>Local accuracy is important</a:t>
            </a:r>
          </a:p>
          <a:p>
            <a:pPr lvl="2"/>
            <a:r>
              <a:rPr lang="en-US" dirty="0" smtClean="0"/>
              <a:t>if bound is 80%, increasing B’s resources is not helpful</a:t>
            </a:r>
          </a:p>
          <a:p>
            <a:pPr lvl="1"/>
            <a:r>
              <a:rPr lang="en-US" dirty="0" smtClean="0"/>
              <a:t>Conclusion</a:t>
            </a:r>
            <a:r>
              <a:rPr lang="en-US" dirty="0"/>
              <a:t>: when max(local, global) &lt; accuracy bound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11" descr="D:\USC\ramesh\measurement\nsdi\switch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16803"/>
            <a:ext cx="928889" cy="89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:\USC\ramesh\measurement\nsdi\switch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117" y="3140603"/>
            <a:ext cx="928889" cy="89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00400" y="352160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352160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433688" y="1845203"/>
            <a:ext cx="35814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18" tIns="45710" rIns="91418" bIns="45710" rtlCol="0" anchor="t" anchorCtr="0"/>
          <a:lstStyle/>
          <a:p>
            <a:pPr algn="ctr"/>
            <a:r>
              <a:rPr lang="en-US" sz="2400" b="1" dirty="0"/>
              <a:t>Controller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586088" y="2251014"/>
            <a:ext cx="3317882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Heavy Hitter detection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-381000" y="2988203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Detected HH:5 out of 20</a:t>
            </a:r>
          </a:p>
          <a:p>
            <a:pPr algn="r"/>
            <a:r>
              <a:rPr lang="en-US" sz="2000" dirty="0" smtClean="0"/>
              <a:t>Local accuracy=25%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693504" y="3140603"/>
            <a:ext cx="27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Detected HH:9 out of 10</a:t>
            </a:r>
          </a:p>
          <a:p>
            <a:r>
              <a:rPr lang="en-US" sz="2000" dirty="0" smtClean="0"/>
              <a:t>Local accuracy=90%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015088" y="2100397"/>
            <a:ext cx="312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Detected HH: 14 out of 30</a:t>
            </a:r>
          </a:p>
          <a:p>
            <a:r>
              <a:rPr lang="en-US" sz="2000" dirty="0" smtClean="0"/>
              <a:t>Global accuracy=47%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6" idx="0"/>
            <a:endCxn id="11" idx="2"/>
          </p:cNvCxnSpPr>
          <p:nvPr/>
        </p:nvCxnSpPr>
        <p:spPr>
          <a:xfrm flipH="1" flipV="1">
            <a:off x="4224388" y="2912003"/>
            <a:ext cx="1019174" cy="22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0"/>
            <a:endCxn id="11" idx="2"/>
          </p:cNvCxnSpPr>
          <p:nvPr/>
        </p:nvCxnSpPr>
        <p:spPr>
          <a:xfrm flipV="1">
            <a:off x="3055245" y="2912003"/>
            <a:ext cx="1169143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6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D:\USC\qual\figures\step2.em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0"/>
          <a:stretch/>
        </p:blipFill>
        <p:spPr bwMode="auto">
          <a:xfrm>
            <a:off x="0" y="3810000"/>
            <a:ext cx="4572002" cy="30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Per-Switch Resource Allocator: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067800" cy="5562600"/>
          </a:xfrm>
        </p:spPr>
        <p:txBody>
          <a:bodyPr/>
          <a:lstStyle/>
          <a:p>
            <a:r>
              <a:rPr lang="en-US" sz="2800" dirty="0"/>
              <a:t>How to adapt resources?</a:t>
            </a:r>
          </a:p>
          <a:p>
            <a:pPr lvl="1"/>
            <a:r>
              <a:rPr lang="en-US" sz="2400" dirty="0"/>
              <a:t>Take from rich tasks (r=r-s), give to poor tasks (r=</a:t>
            </a:r>
            <a:r>
              <a:rPr lang="en-US" sz="2400" dirty="0" err="1"/>
              <a:t>r+s</a:t>
            </a:r>
            <a:r>
              <a:rPr lang="en-US" sz="2400" dirty="0"/>
              <a:t>)</a:t>
            </a:r>
          </a:p>
          <a:p>
            <a:r>
              <a:rPr lang="en-US" sz="2800" dirty="0"/>
              <a:t>How much resource to take/give?</a:t>
            </a:r>
          </a:p>
          <a:p>
            <a:pPr lvl="1"/>
            <a:r>
              <a:rPr lang="en-US" sz="2400" dirty="0"/>
              <a:t>Approach: Adaptive change step (s) for fast convergence</a:t>
            </a:r>
          </a:p>
          <a:p>
            <a:pPr lvl="1"/>
            <a:r>
              <a:rPr lang="en-US" sz="2400" dirty="0"/>
              <a:t>Intuition: Small steps close to bound, large steps otherwise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384202"/>
            <a:ext cx="2105492" cy="457923"/>
          </a:xfrm>
        </p:spPr>
        <p:txBody>
          <a:bodyPr/>
          <a:lstStyle/>
          <a:p>
            <a:fld id="{7876E0CC-6134-4D81-B876-3E8DBC324A9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3" name="Picture 2" descr="D:\USC\qual\figures\step4.em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0"/>
          <a:stretch/>
        </p:blipFill>
        <p:spPr bwMode="auto">
          <a:xfrm>
            <a:off x="0" y="3810000"/>
            <a:ext cx="4572001" cy="30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D:\USC\qual\figures\step3.em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3"/>
          <a:stretch/>
        </p:blipFill>
        <p:spPr bwMode="auto">
          <a:xfrm>
            <a:off x="-1" y="3810000"/>
            <a:ext cx="4586965" cy="30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D:\USC\qual\figures\step1.em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0"/>
          <a:stretch/>
        </p:blipFill>
        <p:spPr bwMode="auto">
          <a:xfrm>
            <a:off x="0" y="3810000"/>
            <a:ext cx="4572000" cy="30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4267200" y="4096569"/>
            <a:ext cx="4812553" cy="15940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Additive increase in both AA and AM methods converges slowly when the goal changes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2514600" y="4893586"/>
            <a:ext cx="1752600" cy="86363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248151" y="4713084"/>
            <a:ext cx="4831352" cy="16877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Additive decrease cannot </a:t>
            </a:r>
            <a:r>
              <a:rPr lang="en-US" sz="2800" dirty="0"/>
              <a:t>decrease the step size fast </a:t>
            </a:r>
            <a:r>
              <a:rPr lang="en-US" sz="2800" dirty="0" smtClean="0"/>
              <a:t>to </a:t>
            </a:r>
            <a:r>
              <a:rPr lang="en-US" sz="2800" dirty="0"/>
              <a:t>converge to a fixed value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615430" y="5659910"/>
            <a:ext cx="632722" cy="97312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Picture 4" descr="D:\USC\qual\figures\step1.em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7831" r="67334" b="45309"/>
          <a:stretch/>
        </p:blipFill>
        <p:spPr bwMode="auto">
          <a:xfrm>
            <a:off x="707557" y="4305393"/>
            <a:ext cx="883555" cy="140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stCxn id="13" idx="1"/>
          </p:cNvCxnSpPr>
          <p:nvPr/>
        </p:nvCxnSpPr>
        <p:spPr>
          <a:xfrm flipH="1">
            <a:off x="2590800" y="4893586"/>
            <a:ext cx="1676400" cy="592814"/>
          </a:xfrm>
          <a:prstGeom prst="straightConnector1">
            <a:avLst/>
          </a:prstGeom>
          <a:ln w="76200">
            <a:solidFill>
              <a:srgbClr val="1AA0FF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48151" y="4300084"/>
            <a:ext cx="4831352" cy="16877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Multiplicative increase and Multiplicative decrease has converges fast</a:t>
            </a:r>
            <a:endParaRPr lang="en-US" sz="2800" dirty="0"/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>
            <a:off x="2165130" y="5143942"/>
            <a:ext cx="2083021" cy="262469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24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62200" y="0"/>
            <a:ext cx="9144000" cy="1143000"/>
          </a:xfrm>
        </p:spPr>
        <p:txBody>
          <a:bodyPr/>
          <a:lstStyle/>
          <a:p>
            <a:r>
              <a:rPr lang="en-US" dirty="0" smtClean="0"/>
              <a:t>DREAM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343031"/>
            <a:ext cx="7112001" cy="1943574"/>
          </a:xfrm>
          <a:prstGeom prst="rect">
            <a:avLst/>
          </a:prstGeom>
          <a:solidFill>
            <a:srgbClr val="65C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5286605"/>
            <a:ext cx="7112002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34051" y="3502623"/>
            <a:ext cx="533400" cy="16764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Task object  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34251" y="3502623"/>
            <a:ext cx="533400" cy="16764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Task object </a:t>
            </a:r>
            <a:r>
              <a:rPr lang="en-US" sz="2000" b="1" dirty="0" smtClean="0">
                <a:solidFill>
                  <a:schemeClr val="tx1"/>
                </a:solidFill>
              </a:rPr>
              <a:t> n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051" name="Picture 3" descr="D:\USC\ramesh\measurement\docs\man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2286000"/>
            <a:ext cx="1001712" cy="100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2" name="Group 2071"/>
          <p:cNvGrpSpPr/>
          <p:nvPr/>
        </p:nvGrpSpPr>
        <p:grpSpPr>
          <a:xfrm>
            <a:off x="1784850" y="5799946"/>
            <a:ext cx="2004823" cy="1058054"/>
            <a:chOff x="838199" y="5472510"/>
            <a:chExt cx="2004823" cy="1058054"/>
          </a:xfrm>
        </p:grpSpPr>
        <p:pic>
          <p:nvPicPr>
            <p:cNvPr id="8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5472510"/>
              <a:ext cx="621524" cy="600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498" y="5472510"/>
              <a:ext cx="621524" cy="600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176" y="5929710"/>
              <a:ext cx="621524" cy="600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Connector 24"/>
            <p:cNvCxnSpPr>
              <a:stCxn id="8" idx="3"/>
              <a:endCxn id="27" idx="1"/>
            </p:cNvCxnSpPr>
            <p:nvPr/>
          </p:nvCxnSpPr>
          <p:spPr>
            <a:xfrm>
              <a:off x="1459723" y="5772937"/>
              <a:ext cx="7617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2"/>
              <a:endCxn id="28" idx="3"/>
            </p:cNvCxnSpPr>
            <p:nvPr/>
          </p:nvCxnSpPr>
          <p:spPr>
            <a:xfrm flipH="1">
              <a:off x="2171700" y="6073364"/>
              <a:ext cx="360560" cy="1567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2"/>
              <a:endCxn id="28" idx="1"/>
            </p:cNvCxnSpPr>
            <p:nvPr/>
          </p:nvCxnSpPr>
          <p:spPr>
            <a:xfrm>
              <a:off x="1148961" y="6073364"/>
              <a:ext cx="401215" cy="1567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58" name="TextBox 2057"/>
          <p:cNvSpPr txBox="1"/>
          <p:nvPr/>
        </p:nvSpPr>
        <p:spPr>
          <a:xfrm>
            <a:off x="914400" y="4917273"/>
            <a:ext cx="184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DREAM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81262" y="5286605"/>
            <a:ext cx="239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SDN Controller</a:t>
            </a:r>
            <a:endParaRPr lang="en-US" sz="2400" b="1" dirty="0"/>
          </a:p>
        </p:txBody>
      </p:sp>
      <p:grpSp>
        <p:nvGrpSpPr>
          <p:cNvPr id="2076" name="Group 2075"/>
          <p:cNvGrpSpPr/>
          <p:nvPr/>
        </p:nvGrpSpPr>
        <p:grpSpPr>
          <a:xfrm>
            <a:off x="679045" y="2602073"/>
            <a:ext cx="1905212" cy="1488719"/>
            <a:chOff x="679045" y="2299850"/>
            <a:chExt cx="1905212" cy="1488719"/>
          </a:xfrm>
        </p:grpSpPr>
        <p:cxnSp>
          <p:nvCxnSpPr>
            <p:cNvPr id="12" name="Elbow Connector 11"/>
            <p:cNvCxnSpPr>
              <a:endCxn id="2051" idx="1"/>
            </p:cNvCxnSpPr>
            <p:nvPr/>
          </p:nvCxnSpPr>
          <p:spPr>
            <a:xfrm rot="5400000" flipH="1" flipV="1">
              <a:off x="1586310" y="2871391"/>
              <a:ext cx="1001712" cy="832643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79045" y="2299850"/>
              <a:ext cx="190521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2) Accept/Reject</a:t>
              </a:r>
              <a:endParaRPr lang="en-US" sz="2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78910" y="2909849"/>
            <a:ext cx="2521841" cy="592774"/>
            <a:chOff x="3478910" y="2909849"/>
            <a:chExt cx="2521841" cy="592774"/>
          </a:xfrm>
        </p:grpSpPr>
        <p:cxnSp>
          <p:nvCxnSpPr>
            <p:cNvPr id="44" name="Elbow Connector 43"/>
            <p:cNvCxnSpPr>
              <a:stCxn id="6" idx="0"/>
            </p:cNvCxnSpPr>
            <p:nvPr/>
          </p:nvCxnSpPr>
          <p:spPr>
            <a:xfrm rot="16200000" flipV="1">
              <a:off x="4533059" y="2034930"/>
              <a:ext cx="413544" cy="2521841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045794" y="2909849"/>
              <a:ext cx="119047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5) Report</a:t>
              </a:r>
              <a:endParaRPr lang="en-US" sz="2000" dirty="0"/>
            </a:p>
          </p:txBody>
        </p:sp>
      </p:grpSp>
      <p:grpSp>
        <p:nvGrpSpPr>
          <p:cNvPr id="2074" name="Group 2073"/>
          <p:cNvGrpSpPr/>
          <p:nvPr/>
        </p:nvGrpSpPr>
        <p:grpSpPr>
          <a:xfrm>
            <a:off x="3505200" y="2531830"/>
            <a:ext cx="4095751" cy="970795"/>
            <a:chOff x="3505200" y="2248700"/>
            <a:chExt cx="4095751" cy="1027900"/>
          </a:xfrm>
        </p:grpSpPr>
        <p:cxnSp>
          <p:nvCxnSpPr>
            <p:cNvPr id="39" name="Elbow Connector 38"/>
            <p:cNvCxnSpPr>
              <a:stCxn id="2051" idx="3"/>
              <a:endCxn id="10" idx="0"/>
            </p:cNvCxnSpPr>
            <p:nvPr/>
          </p:nvCxnSpPr>
          <p:spPr>
            <a:xfrm>
              <a:off x="3505200" y="2518729"/>
              <a:ext cx="4095751" cy="757871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283201" y="2248700"/>
              <a:ext cx="2082801" cy="4236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1) Instantiate task</a:t>
              </a:r>
              <a:endParaRPr lang="en-US" sz="2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53200" y="5286605"/>
            <a:ext cx="1600200" cy="1492620"/>
            <a:chOff x="6553200" y="4735661"/>
            <a:chExt cx="1600200" cy="1718170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6779967" y="5270896"/>
              <a:ext cx="1718170" cy="647700"/>
            </a:xfrm>
            <a:prstGeom prst="rightArrow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53200" y="5310337"/>
              <a:ext cx="160020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3) Configure counters</a:t>
              </a:r>
              <a:endParaRPr lang="en-US" sz="2000" dirty="0"/>
            </a:p>
          </p:txBody>
        </p:sp>
      </p:grpSp>
      <p:grpSp>
        <p:nvGrpSpPr>
          <p:cNvPr id="2079" name="Group 2078"/>
          <p:cNvGrpSpPr/>
          <p:nvPr/>
        </p:nvGrpSpPr>
        <p:grpSpPr>
          <a:xfrm>
            <a:off x="5029200" y="5286605"/>
            <a:ext cx="1295402" cy="1492620"/>
            <a:chOff x="5029200" y="4679581"/>
            <a:chExt cx="1295402" cy="1769023"/>
          </a:xfrm>
        </p:grpSpPr>
        <p:sp>
          <p:nvSpPr>
            <p:cNvPr id="26" name="Right Arrow 25"/>
            <p:cNvSpPr/>
            <p:nvPr/>
          </p:nvSpPr>
          <p:spPr>
            <a:xfrm rot="16200000">
              <a:off x="5116240" y="5240243"/>
              <a:ext cx="1769023" cy="647700"/>
            </a:xfrm>
            <a:prstGeom prst="rightArrow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29200" y="5251441"/>
              <a:ext cx="1219199" cy="838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4) Fetch counters</a:t>
              </a:r>
              <a:endParaRPr lang="en-US" sz="2000" dirty="0"/>
            </a:p>
          </p:txBody>
        </p:sp>
      </p:grpSp>
      <p:grpSp>
        <p:nvGrpSpPr>
          <p:cNvPr id="2078" name="Group 2077"/>
          <p:cNvGrpSpPr/>
          <p:nvPr/>
        </p:nvGrpSpPr>
        <p:grpSpPr>
          <a:xfrm>
            <a:off x="2332138" y="3883623"/>
            <a:ext cx="3401914" cy="861574"/>
            <a:chOff x="2332138" y="3392188"/>
            <a:chExt cx="3401914" cy="707886"/>
          </a:xfrm>
        </p:grpSpPr>
        <p:cxnSp>
          <p:nvCxnSpPr>
            <p:cNvPr id="19" name="Elbow Connector 18"/>
            <p:cNvCxnSpPr>
              <a:stCxn id="11" idx="2"/>
              <a:endCxn id="6" idx="1"/>
            </p:cNvCxnSpPr>
            <p:nvPr/>
          </p:nvCxnSpPr>
          <p:spPr>
            <a:xfrm rot="16200000" flipH="1">
              <a:off x="3940242" y="1974023"/>
              <a:ext cx="185705" cy="3401914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903862" y="3392188"/>
              <a:ext cx="1506338" cy="707886"/>
            </a:xfrm>
            <a:prstGeom prst="rect">
              <a:avLst/>
            </a:prstGeom>
            <a:solidFill>
              <a:srgbClr val="65C1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7) Allocate / Drop</a:t>
              </a:r>
            </a:p>
          </p:txBody>
        </p:sp>
      </p:grpSp>
      <p:grpSp>
        <p:nvGrpSpPr>
          <p:cNvPr id="2077" name="Group 2076"/>
          <p:cNvGrpSpPr/>
          <p:nvPr/>
        </p:nvGrpSpPr>
        <p:grpSpPr>
          <a:xfrm>
            <a:off x="1358513" y="4114800"/>
            <a:ext cx="4375538" cy="1143000"/>
            <a:chOff x="1358514" y="3468028"/>
            <a:chExt cx="4375538" cy="2503084"/>
          </a:xfrm>
        </p:grpSpPr>
        <p:cxnSp>
          <p:nvCxnSpPr>
            <p:cNvPr id="15" name="Elbow Connector 14"/>
            <p:cNvCxnSpPr>
              <a:endCxn id="2066" idx="2"/>
            </p:cNvCxnSpPr>
            <p:nvPr/>
          </p:nvCxnSpPr>
          <p:spPr>
            <a:xfrm rot="10800000">
              <a:off x="1358514" y="3468028"/>
              <a:ext cx="4375538" cy="1297500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394653" y="4420895"/>
              <a:ext cx="1567748" cy="1550217"/>
            </a:xfrm>
            <a:prstGeom prst="rect">
              <a:avLst/>
            </a:prstGeom>
            <a:solidFill>
              <a:srgbClr val="65C1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6) Estimate accuracy</a:t>
              </a:r>
            </a:p>
          </p:txBody>
        </p:sp>
      </p:grpSp>
      <p:sp>
        <p:nvSpPr>
          <p:cNvPr id="2064" name="Oval 2063"/>
          <p:cNvSpPr/>
          <p:nvPr/>
        </p:nvSpPr>
        <p:spPr>
          <a:xfrm>
            <a:off x="6432550" y="424557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737350" y="424557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7019926" y="4245572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6" name="Rectangle 2065"/>
          <p:cNvSpPr/>
          <p:nvPr/>
        </p:nvSpPr>
        <p:spPr>
          <a:xfrm>
            <a:off x="1279332" y="3956439"/>
            <a:ext cx="158361" cy="158361"/>
          </a:xfrm>
          <a:prstGeom prst="rect">
            <a:avLst/>
          </a:prstGeom>
          <a:solidFill>
            <a:srgbClr val="65C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98637" y="3543300"/>
            <a:ext cx="2667000" cy="571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Resource Allocator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58298" y="685800"/>
            <a:ext cx="4565649" cy="1879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31775" lvl="1" indent="-225425">
              <a:buFont typeface="Arial" pitchFamily="34" charset="0"/>
              <a:buChar char="•"/>
            </a:pPr>
            <a:r>
              <a:rPr lang="en-US" sz="2000" dirty="0"/>
              <a:t>Task </a:t>
            </a:r>
            <a:r>
              <a:rPr lang="en-US" sz="2000" dirty="0" smtClean="0"/>
              <a:t>type (Heavy hitter, Hierarchical heavy hitter, Change detection)</a:t>
            </a:r>
            <a:endParaRPr lang="en-US" sz="2000" dirty="0"/>
          </a:p>
          <a:p>
            <a:pPr marL="231775" lvl="1" indent="-225425">
              <a:buFont typeface="Arial" pitchFamily="34" charset="0"/>
              <a:buChar char="•"/>
            </a:pPr>
            <a:r>
              <a:rPr lang="en-US" sz="2000" dirty="0"/>
              <a:t>Task specific </a:t>
            </a:r>
            <a:r>
              <a:rPr lang="en-US" sz="2000" dirty="0" smtClean="0"/>
              <a:t>parameters (HH </a:t>
            </a:r>
            <a:r>
              <a:rPr lang="en-US" sz="2000" dirty="0"/>
              <a:t>threshold</a:t>
            </a:r>
            <a:r>
              <a:rPr lang="en-US" sz="2000" dirty="0" smtClean="0"/>
              <a:t>)</a:t>
            </a:r>
          </a:p>
          <a:p>
            <a:pPr marL="231775" lvl="1" indent="-225425">
              <a:buFont typeface="Arial" pitchFamily="34" charset="0"/>
              <a:buChar char="•"/>
            </a:pPr>
            <a:r>
              <a:rPr lang="en-US" sz="2000" dirty="0"/>
              <a:t>Packet header field (source IP</a:t>
            </a:r>
            <a:r>
              <a:rPr lang="en-US" sz="2000" dirty="0" smtClean="0"/>
              <a:t>)</a:t>
            </a:r>
            <a:endParaRPr lang="en-US" sz="2000" dirty="0"/>
          </a:p>
          <a:p>
            <a:pPr marL="231775" lvl="1" indent="-225425">
              <a:buFont typeface="Arial" pitchFamily="34" charset="0"/>
              <a:buChar char="•"/>
            </a:pPr>
            <a:r>
              <a:rPr lang="en-US" sz="2000" dirty="0"/>
              <a:t>Filter (</a:t>
            </a:r>
            <a:r>
              <a:rPr lang="en-US" sz="2000" dirty="0" err="1"/>
              <a:t>src</a:t>
            </a:r>
            <a:r>
              <a:rPr lang="en-US" sz="2000" dirty="0"/>
              <a:t> </a:t>
            </a:r>
            <a:r>
              <a:rPr lang="en-US" sz="2000" dirty="0" smtClean="0"/>
              <a:t>IP=10/24</a:t>
            </a:r>
            <a:r>
              <a:rPr lang="en-US" sz="2000" dirty="0"/>
              <a:t>,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en-US" sz="2000" dirty="0" smtClean="0"/>
              <a:t>IP=10.2/16</a:t>
            </a:r>
            <a:r>
              <a:rPr lang="en-US" sz="2000" dirty="0"/>
              <a:t>)</a:t>
            </a:r>
          </a:p>
          <a:p>
            <a:pPr marL="231775" lvl="1" indent="-225425">
              <a:buFont typeface="Arial" pitchFamily="34" charset="0"/>
              <a:buChar char="•"/>
            </a:pPr>
            <a:r>
              <a:rPr lang="en-US" sz="2000" dirty="0" smtClean="0"/>
              <a:t>Accuracy bound (80%)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57200" y="1295400"/>
            <a:ext cx="4876800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Prototype Implementation with DREAM algorithms on Floodlight and Open </a:t>
            </a:r>
            <a:r>
              <a:rPr lang="en-US" sz="2000" dirty="0" err="1"/>
              <a:t>vSwitches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645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064" grpId="0" animBg="1"/>
      <p:bldP spid="62" grpId="0" animBg="1"/>
      <p:bldP spid="63" grpId="0" animBg="1"/>
      <p:bldP spid="3" grpId="0" animBg="1"/>
      <p:bldP spid="3" grpId="1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DREAM prototype</a:t>
            </a:r>
          </a:p>
          <a:p>
            <a:pPr lvl="1"/>
            <a:r>
              <a:rPr lang="en-US" dirty="0" smtClean="0"/>
              <a:t>DREAM algorithms in Floodlight controller</a:t>
            </a:r>
          </a:p>
          <a:p>
            <a:pPr lvl="1"/>
            <a:r>
              <a:rPr lang="en-US" dirty="0" smtClean="0"/>
              <a:t>8 Open </a:t>
            </a:r>
            <a:r>
              <a:rPr lang="en-US" dirty="0" err="1" smtClean="0"/>
              <a:t>vSwitches</a:t>
            </a:r>
            <a:endParaRPr lang="en-US" dirty="0" smtClean="0"/>
          </a:p>
          <a:p>
            <a:r>
              <a:rPr lang="en-US" dirty="0" smtClean="0"/>
              <a:t>Prototype evaluation</a:t>
            </a:r>
            <a:endParaRPr lang="en-US" dirty="0"/>
          </a:p>
          <a:p>
            <a:pPr lvl="1"/>
            <a:r>
              <a:rPr lang="en-US" dirty="0"/>
              <a:t>256 tasks (HH, HHH, CD, </a:t>
            </a:r>
            <a:r>
              <a:rPr lang="en-US" dirty="0" smtClean="0"/>
              <a:t>combination)</a:t>
            </a:r>
          </a:p>
          <a:p>
            <a:pPr lvl="1"/>
            <a:r>
              <a:rPr lang="en-US" dirty="0" smtClean="0"/>
              <a:t>5 min tasks arriving in 20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1"/>
            <a:r>
              <a:rPr lang="en-US" dirty="0" smtClean="0"/>
              <a:t>Replaying 5 hours CAIDA trace</a:t>
            </a:r>
          </a:p>
          <a:p>
            <a:pPr lvl="1"/>
            <a:r>
              <a:rPr lang="en-US" dirty="0" smtClean="0"/>
              <a:t>Validate </a:t>
            </a:r>
            <a:r>
              <a:rPr lang="en-US" dirty="0"/>
              <a:t>simulation using prototype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6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Challenges in Flow-based Measurement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386380" y="4694726"/>
            <a:ext cx="3274318" cy="1705469"/>
            <a:chOff x="2252243" y="3544079"/>
            <a:chExt cx="3274318" cy="1705469"/>
          </a:xfrm>
        </p:grpSpPr>
        <p:pic>
          <p:nvPicPr>
            <p:cNvPr id="6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243" y="3544079"/>
              <a:ext cx="928889" cy="897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958" y="4351551"/>
              <a:ext cx="928889" cy="897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672" y="3544079"/>
              <a:ext cx="928889" cy="897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>
              <a:stCxn id="6" idx="3"/>
              <a:endCxn id="8" idx="1"/>
            </p:cNvCxnSpPr>
            <p:nvPr/>
          </p:nvCxnSpPr>
          <p:spPr>
            <a:xfrm>
              <a:off x="3181132" y="3993076"/>
              <a:ext cx="141654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8" idx="2"/>
            </p:cNvCxnSpPr>
            <p:nvPr/>
          </p:nvCxnSpPr>
          <p:spPr>
            <a:xfrm flipV="1">
              <a:off x="4353847" y="4442076"/>
              <a:ext cx="708270" cy="3584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1"/>
              <a:endCxn id="6" idx="2"/>
            </p:cNvCxnSpPr>
            <p:nvPr/>
          </p:nvCxnSpPr>
          <p:spPr>
            <a:xfrm flipH="1" flipV="1">
              <a:off x="2716689" y="4442076"/>
              <a:ext cx="708270" cy="3584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Curved Right Arrow 11"/>
          <p:cNvSpPr/>
          <p:nvPr/>
        </p:nvSpPr>
        <p:spPr>
          <a:xfrm>
            <a:off x="2337317" y="3684773"/>
            <a:ext cx="463820" cy="12119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0800000">
            <a:off x="5232916" y="3684772"/>
            <a:ext cx="463820" cy="11969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" y="1779771"/>
            <a:ext cx="716280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18" tIns="45710" rIns="91418" bIns="45710" rtlCol="0" anchor="t" anchorCtr="0"/>
          <a:lstStyle/>
          <a:p>
            <a:pPr algn="ctr"/>
            <a:r>
              <a:rPr lang="en-US" sz="2400" b="1" dirty="0"/>
              <a:t>Controller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6971" y="3989572"/>
            <a:ext cx="3699349" cy="586153"/>
            <a:chOff x="5600129" y="4262755"/>
            <a:chExt cx="3699349" cy="586153"/>
          </a:xfrm>
        </p:grpSpPr>
        <p:sp>
          <p:nvSpPr>
            <p:cNvPr id="18" name="Rounded Rectangle 17"/>
            <p:cNvSpPr/>
            <p:nvPr/>
          </p:nvSpPr>
          <p:spPr>
            <a:xfrm>
              <a:off x="5759027" y="4262755"/>
              <a:ext cx="3540451" cy="586153"/>
            </a:xfrm>
            <a:prstGeom prst="roundRect">
              <a:avLst>
                <a:gd name="adj" fmla="val 2479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0" rIns="0" bIns="0" rtlCol="0" anchor="ctr"/>
            <a:lstStyle/>
            <a:p>
              <a:r>
                <a:rPr lang="en-US" sz="2400" dirty="0" smtClean="0"/>
                <a:t>Configure </a:t>
              </a:r>
              <a:r>
                <a:rPr lang="en-US" sz="2400" dirty="0"/>
                <a:t>resources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5600129" y="4262755"/>
              <a:ext cx="586153" cy="58615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49628" y="3997658"/>
            <a:ext cx="2865572" cy="586153"/>
            <a:chOff x="5600129" y="4262755"/>
            <a:chExt cx="2865572" cy="586153"/>
          </a:xfrm>
        </p:grpSpPr>
        <p:sp>
          <p:nvSpPr>
            <p:cNvPr id="21" name="Rounded Rectangle 20"/>
            <p:cNvSpPr/>
            <p:nvPr/>
          </p:nvSpPr>
          <p:spPr>
            <a:xfrm>
              <a:off x="5759027" y="4262755"/>
              <a:ext cx="2706674" cy="586153"/>
            </a:xfrm>
            <a:prstGeom prst="roundRect">
              <a:avLst>
                <a:gd name="adj" fmla="val 2479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0" rIns="0" bIns="0" rtlCol="0" anchor="ctr"/>
            <a:lstStyle/>
            <a:p>
              <a:r>
                <a:rPr lang="en-US" sz="2400" dirty="0"/>
                <a:t>Fetch </a:t>
              </a:r>
              <a:r>
                <a:rPr lang="en-US" sz="2400" dirty="0" smtClean="0"/>
                <a:t>statistics</a:t>
              </a:r>
              <a:endParaRPr lang="en-US" sz="24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600129" y="4262755"/>
              <a:ext cx="586153" cy="58615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2400" y="3989572"/>
            <a:ext cx="4066037" cy="586153"/>
            <a:chOff x="5600129" y="4262755"/>
            <a:chExt cx="4066037" cy="586153"/>
          </a:xfrm>
        </p:grpSpPr>
        <p:sp>
          <p:nvSpPr>
            <p:cNvPr id="29" name="Rounded Rectangle 28"/>
            <p:cNvSpPr/>
            <p:nvPr/>
          </p:nvSpPr>
          <p:spPr>
            <a:xfrm>
              <a:off x="5759027" y="4262755"/>
              <a:ext cx="3907139" cy="586153"/>
            </a:xfrm>
            <a:prstGeom prst="roundRect">
              <a:avLst>
                <a:gd name="adj" fmla="val 2479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0" rIns="0" bIns="0" rtlCol="0" anchor="ctr"/>
            <a:lstStyle/>
            <a:p>
              <a:r>
                <a:rPr lang="en-US" sz="2400" dirty="0" smtClean="0"/>
                <a:t>(Re)Configure </a:t>
              </a:r>
              <a:r>
                <a:rPr lang="en-US" sz="2400" dirty="0"/>
                <a:t>resources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600129" y="4262755"/>
              <a:ext cx="586153" cy="58615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761220" y="2365502"/>
            <a:ext cx="3317882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Heavy Hitter detection</a:t>
            </a:r>
            <a:endParaRPr lang="en-US" sz="2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629478" y="2272854"/>
            <a:ext cx="3317882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Heavy Hitter detection</a:t>
            </a:r>
            <a:endParaRPr lang="en-US" sz="24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533400" y="2185582"/>
            <a:ext cx="3317882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Heavy Hitter detection</a:t>
            </a:r>
            <a:endParaRPr lang="en-US" sz="2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4571220" y="2378202"/>
            <a:ext cx="2736869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</a:t>
            </a:r>
            <a:endParaRPr lang="en-US" sz="24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4439478" y="2285554"/>
            <a:ext cx="2736869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4343400" y="2198282"/>
            <a:ext cx="2736869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Change detection</a:t>
            </a:r>
            <a:endParaRPr lang="en-US" sz="24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533400" y="3051302"/>
            <a:ext cx="6850889" cy="5572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Dynamic Resource Allocator</a:t>
            </a:r>
            <a:endParaRPr lang="en-US" sz="2400" b="1" dirty="0"/>
          </a:p>
        </p:txBody>
      </p:sp>
      <p:cxnSp>
        <p:nvCxnSpPr>
          <p:cNvPr id="25" name="Straight Arrow Connector 24"/>
          <p:cNvCxnSpPr>
            <a:stCxn id="3" idx="1"/>
          </p:cNvCxnSpPr>
          <p:nvPr/>
        </p:nvCxnSpPr>
        <p:spPr>
          <a:xfrm flipH="1">
            <a:off x="3886201" y="1487082"/>
            <a:ext cx="1578624" cy="85225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2"/>
          </p:cNvCxnSpPr>
          <p:nvPr/>
        </p:nvCxnSpPr>
        <p:spPr>
          <a:xfrm flipH="1">
            <a:off x="7122298" y="1864283"/>
            <a:ext cx="142726" cy="7536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5232917" y="5502199"/>
            <a:ext cx="1389780" cy="44899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464825" y="1109880"/>
            <a:ext cx="3600397" cy="7544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Many Management tasks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487984" y="5951197"/>
            <a:ext cx="4269425" cy="7544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Limited resources (&lt;4K TCAM)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7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hallenges with software-defined measurement</a:t>
            </a:r>
          </a:p>
          <a:p>
            <a:pPr lvl="1"/>
            <a:r>
              <a:rPr lang="en-US" dirty="0" smtClean="0"/>
              <a:t>Diverse</a:t>
            </a:r>
            <a:r>
              <a:rPr lang="en-US" dirty="0"/>
              <a:t> </a:t>
            </a:r>
            <a:r>
              <a:rPr lang="en-US" dirty="0" smtClean="0"/>
              <a:t>and dynamic measurement tasks </a:t>
            </a:r>
          </a:p>
          <a:p>
            <a:pPr lvl="1"/>
            <a:r>
              <a:rPr lang="en-US" dirty="0" smtClean="0"/>
              <a:t>Limited resources at switches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Dynamic resource allocation across tasks</a:t>
            </a:r>
          </a:p>
          <a:p>
            <a:pPr lvl="1"/>
            <a:r>
              <a:rPr lang="en-US" dirty="0"/>
              <a:t>Accuracy estimators for TCAM-based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Spatial and temporal resource multiplexing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296400" cy="5715000"/>
          </a:xfrm>
        </p:spPr>
        <p:txBody>
          <a:bodyPr/>
          <a:lstStyle/>
          <a:p>
            <a:r>
              <a:rPr lang="en-US" dirty="0" smtClean="0"/>
              <a:t>Software-defined measurement</a:t>
            </a:r>
          </a:p>
          <a:p>
            <a:pPr lvl="1"/>
            <a:r>
              <a:rPr lang="en-US" dirty="0" smtClean="0"/>
              <a:t>Measurement is important, yet underexplored</a:t>
            </a:r>
            <a:endParaRPr lang="en-US" dirty="0"/>
          </a:p>
          <a:p>
            <a:pPr lvl="1"/>
            <a:r>
              <a:rPr lang="en-US" dirty="0" smtClean="0"/>
              <a:t>SDN brings new opportunities to measurement</a:t>
            </a:r>
          </a:p>
          <a:p>
            <a:pPr lvl="1"/>
            <a:r>
              <a:rPr lang="en-US" dirty="0" smtClean="0"/>
              <a:t>Time to rebuild the entire measurement stack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Our work</a:t>
            </a:r>
          </a:p>
          <a:p>
            <a:pPr lvl="1"/>
            <a:r>
              <a:rPr lang="en-US" dirty="0" err="1" smtClean="0"/>
              <a:t>OpenSketch:Generic</a:t>
            </a:r>
            <a:r>
              <a:rPr lang="en-US" dirty="0" smtClean="0"/>
              <a:t>, efficient measurement on sketches</a:t>
            </a:r>
          </a:p>
          <a:p>
            <a:pPr lvl="1"/>
            <a:r>
              <a:rPr lang="en-US" dirty="0" smtClean="0"/>
              <a:t>DREAM: Dynamic resource allocation for many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8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0"/>
            <a:ext cx="9144000" cy="1143000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5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Class: </a:t>
            </a:r>
            <a:r>
              <a:rPr lang="en-US" dirty="0" err="1" smtClean="0"/>
              <a:t>OpenSketch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sketch to perform measurements</a:t>
            </a:r>
          </a:p>
          <a:p>
            <a:r>
              <a:rPr lang="en-US" dirty="0" smtClean="0"/>
              <a:t>Sketches are very efficient (space wise)</a:t>
            </a:r>
          </a:p>
          <a:p>
            <a:r>
              <a:rPr lang="en-US" dirty="0" smtClean="0"/>
              <a:t>Requites a combination of TCAM and SRAM</a:t>
            </a:r>
          </a:p>
          <a:p>
            <a:pPr lvl="1"/>
            <a:r>
              <a:rPr lang="en-US" dirty="0" smtClean="0"/>
              <a:t>Requires the same flow to go through multiple stages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Sketches have </a:t>
            </a:r>
            <a:r>
              <a:rPr lang="en-US" smtClean="0"/>
              <a:t>3 phases.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OpenFlow</a:t>
            </a:r>
            <a:r>
              <a:rPr lang="en-US" dirty="0" smtClean="0"/>
              <a:t> 1.0 switches don’t support multi-stage matching</a:t>
            </a:r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 1.3&gt; supports some multi-stage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4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5739555" y="2485807"/>
            <a:ext cx="3328245" cy="4219793"/>
            <a:chOff x="6290984" y="8743212"/>
            <a:chExt cx="5307962" cy="6729823"/>
          </a:xfrm>
        </p:grpSpPr>
        <p:sp>
          <p:nvSpPr>
            <p:cNvPr id="5" name="Oval 4"/>
            <p:cNvSpPr/>
            <p:nvPr/>
          </p:nvSpPr>
          <p:spPr>
            <a:xfrm>
              <a:off x="7227733" y="9372601"/>
              <a:ext cx="725313" cy="7253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26</a:t>
              </a:r>
              <a:endParaRPr lang="en-US" sz="2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290984" y="10547104"/>
              <a:ext cx="725313" cy="7253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-</a:t>
              </a:r>
              <a:endParaRPr lang="en-US" sz="2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164481" y="10547104"/>
              <a:ext cx="725313" cy="7253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-</a:t>
              </a:r>
              <a:endParaRPr lang="en-US" sz="2400" dirty="0"/>
            </a:p>
          </p:txBody>
        </p:sp>
        <p:cxnSp>
          <p:nvCxnSpPr>
            <p:cNvPr id="8" name="Straight Arrow Connector 7"/>
            <p:cNvCxnSpPr>
              <a:stCxn id="5" idx="3"/>
              <a:endCxn id="6" idx="7"/>
            </p:cNvCxnSpPr>
            <p:nvPr/>
          </p:nvCxnSpPr>
          <p:spPr>
            <a:xfrm flipH="1">
              <a:off x="6910077" y="9991694"/>
              <a:ext cx="423875" cy="661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>
              <a:stCxn id="5" idx="5"/>
              <a:endCxn id="7" idx="1"/>
            </p:cNvCxnSpPr>
            <p:nvPr/>
          </p:nvCxnSpPr>
          <p:spPr>
            <a:xfrm>
              <a:off x="7846825" y="9991694"/>
              <a:ext cx="423877" cy="661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9936883" y="9372601"/>
              <a:ext cx="725313" cy="7253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9000135" y="10547104"/>
              <a:ext cx="725313" cy="7253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873632" y="10547104"/>
              <a:ext cx="725313" cy="7253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>
              <a:stCxn id="10" idx="3"/>
              <a:endCxn id="11" idx="7"/>
            </p:cNvCxnSpPr>
            <p:nvPr/>
          </p:nvCxnSpPr>
          <p:spPr>
            <a:xfrm flipH="1">
              <a:off x="9619227" y="9991694"/>
              <a:ext cx="423875" cy="661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>
              <a:stCxn id="10" idx="5"/>
              <a:endCxn id="12" idx="1"/>
            </p:cNvCxnSpPr>
            <p:nvPr/>
          </p:nvCxnSpPr>
          <p:spPr>
            <a:xfrm>
              <a:off x="10555975" y="9991694"/>
              <a:ext cx="423877" cy="661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227732" y="13563955"/>
              <a:ext cx="725313" cy="7253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26</a:t>
              </a:r>
              <a:endParaRPr lang="en-US" sz="24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290986" y="14747722"/>
              <a:ext cx="725313" cy="7253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13</a:t>
              </a:r>
              <a:endParaRPr lang="en-US" sz="2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164483" y="14747722"/>
              <a:ext cx="725313" cy="7253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13</a:t>
              </a:r>
              <a:endParaRPr lang="en-US" sz="2400" dirty="0"/>
            </a:p>
          </p:txBody>
        </p:sp>
        <p:cxnSp>
          <p:nvCxnSpPr>
            <p:cNvPr id="18" name="Straight Arrow Connector 17"/>
            <p:cNvCxnSpPr>
              <a:stCxn id="15" idx="3"/>
              <a:endCxn id="16" idx="7"/>
            </p:cNvCxnSpPr>
            <p:nvPr/>
          </p:nvCxnSpPr>
          <p:spPr>
            <a:xfrm flipH="1">
              <a:off x="6910078" y="14183048"/>
              <a:ext cx="423875" cy="6708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Arrow Connector 18"/>
            <p:cNvCxnSpPr>
              <a:stCxn id="15" idx="5"/>
              <a:endCxn id="17" idx="1"/>
            </p:cNvCxnSpPr>
            <p:nvPr/>
          </p:nvCxnSpPr>
          <p:spPr>
            <a:xfrm>
              <a:off x="7846826" y="14183048"/>
              <a:ext cx="423877" cy="6708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9936884" y="13563955"/>
              <a:ext cx="725313" cy="7253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9000136" y="14747722"/>
              <a:ext cx="725313" cy="7253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0873633" y="14747722"/>
              <a:ext cx="725313" cy="7253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cxnSp>
          <p:nvCxnSpPr>
            <p:cNvPr id="23" name="Straight Arrow Connector 22"/>
            <p:cNvCxnSpPr>
              <a:stCxn id="20" idx="3"/>
              <a:endCxn id="21" idx="7"/>
            </p:cNvCxnSpPr>
            <p:nvPr/>
          </p:nvCxnSpPr>
          <p:spPr>
            <a:xfrm flipH="1">
              <a:off x="9619229" y="14183048"/>
              <a:ext cx="423875" cy="6708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Arrow Connector 23"/>
            <p:cNvCxnSpPr>
              <a:stCxn id="20" idx="5"/>
              <a:endCxn id="22" idx="1"/>
            </p:cNvCxnSpPr>
            <p:nvPr/>
          </p:nvCxnSpPr>
          <p:spPr>
            <a:xfrm>
              <a:off x="10555977" y="14183048"/>
              <a:ext cx="423877" cy="6708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Right Arrow 24"/>
            <p:cNvSpPr/>
            <p:nvPr/>
          </p:nvSpPr>
          <p:spPr>
            <a:xfrm rot="5400000">
              <a:off x="6715076" y="11929845"/>
              <a:ext cx="1774129" cy="926846"/>
            </a:xfrm>
            <a:prstGeom prst="rightArrow">
              <a:avLst>
                <a:gd name="adj1" fmla="val 55038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9429020" y="11913452"/>
              <a:ext cx="1741346" cy="926846"/>
            </a:xfrm>
            <a:prstGeom prst="rightArrow">
              <a:avLst>
                <a:gd name="adj1" fmla="val 55038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90621" y="11853859"/>
              <a:ext cx="2021176" cy="736274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Divide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72596" y="11853859"/>
              <a:ext cx="2021176" cy="736274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Merge</a:t>
              </a:r>
              <a:endParaRPr lang="en-US" sz="24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8588519" y="8743212"/>
              <a:ext cx="725313" cy="7253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31</a:t>
              </a:r>
              <a:endParaRPr lang="en-US" sz="2400" dirty="0"/>
            </a:p>
          </p:txBody>
        </p:sp>
        <p:cxnSp>
          <p:nvCxnSpPr>
            <p:cNvPr id="30" name="Straight Arrow Connector 29"/>
            <p:cNvCxnSpPr>
              <a:stCxn id="29" idx="6"/>
              <a:endCxn id="10" idx="1"/>
            </p:cNvCxnSpPr>
            <p:nvPr/>
          </p:nvCxnSpPr>
          <p:spPr>
            <a:xfrm>
              <a:off x="9313831" y="9105868"/>
              <a:ext cx="729271" cy="372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Arrow Connector 30"/>
            <p:cNvCxnSpPr>
              <a:stCxn id="29" idx="2"/>
              <a:endCxn id="5" idx="7"/>
            </p:cNvCxnSpPr>
            <p:nvPr/>
          </p:nvCxnSpPr>
          <p:spPr>
            <a:xfrm flipH="1">
              <a:off x="7846824" y="9105868"/>
              <a:ext cx="741693" cy="372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8588517" y="12904197"/>
              <a:ext cx="725312" cy="72531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31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>
              <a:stCxn id="32" idx="6"/>
              <a:endCxn id="20" idx="1"/>
            </p:cNvCxnSpPr>
            <p:nvPr/>
          </p:nvCxnSpPr>
          <p:spPr>
            <a:xfrm>
              <a:off x="9313831" y="13266858"/>
              <a:ext cx="729271" cy="4033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Arrow Connector 33"/>
            <p:cNvCxnSpPr>
              <a:stCxn id="32" idx="2"/>
              <a:endCxn id="15" idx="7"/>
            </p:cNvCxnSpPr>
            <p:nvPr/>
          </p:nvCxnSpPr>
          <p:spPr>
            <a:xfrm flipH="1">
              <a:off x="7846829" y="13266847"/>
              <a:ext cx="741693" cy="4033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Flow-based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933" y="1447800"/>
            <a:ext cx="9067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Flow-based counters</a:t>
            </a:r>
          </a:p>
          <a:p>
            <a:pPr lvl="1"/>
            <a:r>
              <a:rPr lang="en-US" dirty="0" smtClean="0"/>
              <a:t>Match on multiple packet header fields</a:t>
            </a:r>
          </a:p>
          <a:p>
            <a:pPr lvl="1"/>
            <a:r>
              <a:rPr lang="en-US" dirty="0" smtClean="0"/>
              <a:t>Report #bytes/#packets</a:t>
            </a:r>
          </a:p>
          <a:p>
            <a:pPr lvl="1"/>
            <a:r>
              <a:rPr lang="en-US" dirty="0"/>
              <a:t>Heavy hitters, change detection,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Monitor </a:t>
            </a:r>
            <a:r>
              <a:rPr lang="en-US" dirty="0"/>
              <a:t>nodes in IP prefix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I</a:t>
            </a:r>
            <a:r>
              <a:rPr lang="en-US" dirty="0" smtClean="0"/>
              <a:t>dentify source IPs over 10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to increase </a:t>
            </a:r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Merge </a:t>
            </a:r>
            <a:r>
              <a:rPr lang="en-US" dirty="0"/>
              <a:t>to save </a:t>
            </a:r>
            <a:r>
              <a:rPr lang="en-US" dirty="0" smtClean="0"/>
              <a:t>TCAM entries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accuracy </a:t>
            </a:r>
            <a:r>
              <a:rPr lang="en-US" dirty="0" err="1" smtClean="0"/>
              <a:t>gurantees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You need to know traffic matrix</a:t>
            </a:r>
          </a:p>
          <a:p>
            <a:pPr lvl="1"/>
            <a:r>
              <a:rPr lang="en-US" dirty="0" smtClean="0"/>
              <a:t>You need to know for given algorithm what is the space to accuracy trade-off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C\qual\figures\diminishing_curve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6934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20402" y="3657601"/>
            <a:ext cx="9067800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3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-65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pitchFamily="-65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Diminishing return of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715000"/>
          </a:xfrm>
        </p:spPr>
        <p:txBody>
          <a:bodyPr/>
          <a:lstStyle/>
          <a:p>
            <a:r>
              <a:rPr lang="en-US" dirty="0" smtClean="0"/>
              <a:t>Tradeoff accuracy for more resources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resources </a:t>
            </a:r>
            <a:r>
              <a:rPr lang="en-US" dirty="0" smtClean="0">
                <a:sym typeface="Wingdings" pitchFamily="2" charset="2"/>
              </a:rPr>
              <a:t>make s</a:t>
            </a:r>
            <a:r>
              <a:rPr lang="en-US" dirty="0" smtClean="0"/>
              <a:t>maller </a:t>
            </a:r>
            <a:r>
              <a:rPr lang="en-US" dirty="0"/>
              <a:t>accuracy </a:t>
            </a:r>
            <a:r>
              <a:rPr lang="en-US" dirty="0" smtClean="0"/>
              <a:t>gains</a:t>
            </a:r>
          </a:p>
          <a:p>
            <a:pPr lvl="1"/>
            <a:r>
              <a:rPr lang="en-US" dirty="0" smtClean="0"/>
              <a:t>Operators </a:t>
            </a:r>
            <a:r>
              <a:rPr lang="en-US" dirty="0"/>
              <a:t>can accept an accuracy bound &lt;100%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669314" y="3717314"/>
            <a:ext cx="28085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Recall= </a:t>
            </a:r>
          </a:p>
          <a:p>
            <a:pPr algn="ctr"/>
            <a:r>
              <a:rPr lang="en-US" sz="2000" b="1" dirty="0" smtClean="0"/>
              <a:t>detected true HH/all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096000"/>
            <a:ext cx="74676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Challenge: No </a:t>
            </a:r>
            <a:r>
              <a:rPr lang="en-US" sz="2800" dirty="0">
                <a:solidFill>
                  <a:srgbClr val="0000FF"/>
                </a:solidFill>
              </a:rPr>
              <a:t>ground truth of resource-accuracy </a:t>
            </a:r>
          </a:p>
        </p:txBody>
      </p:sp>
    </p:spTree>
    <p:extLst>
      <p:ext uri="{BB962C8B-B14F-4D97-AF65-F5344CB8AC3E}">
        <p14:creationId xmlns:p14="http://schemas.microsoft.com/office/powerpoint/2010/main" val="297998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Spatial/Temporal Resource Multiplexing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Temporal multiplexing across tasks</a:t>
            </a:r>
            <a:endParaRPr lang="en-US" dirty="0"/>
          </a:p>
          <a:p>
            <a:pPr lvl="1"/>
            <a:r>
              <a:rPr lang="en-US" dirty="0" smtClean="0"/>
              <a:t>Traffic varies over time, and accuracy depends on traffic</a:t>
            </a:r>
          </a:p>
          <a:p>
            <a:r>
              <a:rPr lang="en-US" dirty="0" smtClean="0"/>
              <a:t>Spatial multiplexing across switches</a:t>
            </a:r>
          </a:p>
          <a:p>
            <a:pPr lvl="1"/>
            <a:r>
              <a:rPr lang="en-US" dirty="0" smtClean="0"/>
              <a:t>A task needs different resources across switches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3" t="18910" r="11956" b="4476"/>
          <a:stretch/>
        </p:blipFill>
        <p:spPr bwMode="auto">
          <a:xfrm>
            <a:off x="838200" y="3276600"/>
            <a:ext cx="502544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-669314" y="4326914"/>
            <a:ext cx="280851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Recall= </a:t>
            </a:r>
          </a:p>
          <a:p>
            <a:pPr algn="ctr"/>
            <a:r>
              <a:rPr lang="en-US" sz="2000" b="1" dirty="0"/>
              <a:t>detected true HH/all</a:t>
            </a:r>
          </a:p>
        </p:txBody>
      </p:sp>
      <p:pic>
        <p:nvPicPr>
          <p:cNvPr id="8" name="Picture 7" descr="D:\USC\ramesh\measurement\nsdi\switch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241" y="5196706"/>
            <a:ext cx="747510" cy="7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D:\USC\ramesh\measurement\nsdi\switch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870" y="5196592"/>
            <a:ext cx="747510" cy="7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46980" y="5763475"/>
            <a:ext cx="159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Switch 1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9909" y="5786735"/>
            <a:ext cx="159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Switch 2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580380" y="4714169"/>
            <a:ext cx="464444" cy="4266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6580380" y="3401275"/>
            <a:ext cx="464444" cy="131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7868536" y="3834416"/>
            <a:ext cx="464444" cy="13128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7868536" y="3407725"/>
            <a:ext cx="464444" cy="42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" y="6172200"/>
            <a:ext cx="88392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Challenge: Handle traffic and task dynamics across switches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35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Resources Among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task may need more resources </a:t>
            </a:r>
          </a:p>
          <a:p>
            <a:pPr lvl="1"/>
            <a:r>
              <a:rPr lang="en-US" dirty="0" smtClean="0"/>
              <a:t>At a specific time</a:t>
            </a:r>
          </a:p>
          <a:p>
            <a:pPr lvl="1"/>
            <a:r>
              <a:rPr lang="en-US" dirty="0" smtClean="0"/>
              <a:t>At a specific switch</a:t>
            </a:r>
          </a:p>
          <a:p>
            <a:r>
              <a:rPr lang="en-US" dirty="0" smtClean="0"/>
              <a:t>But we can multiplex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11" descr="D:\USC\ramesh\measurement\nsdi\switch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61" y="5071917"/>
            <a:ext cx="747510" cy="7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D:\USC\ramesh\measurement\nsdi\switch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90" y="5071917"/>
            <a:ext cx="747510" cy="7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USC\ramesh\measurement\nsdi\switch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261" y="5071917"/>
            <a:ext cx="747510" cy="7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 descr="D:\USC\ramesh\measurement\nsdi\switch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90" y="5071917"/>
            <a:ext cx="747510" cy="7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6200" y="568528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Time=0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38400" y="568528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Time=1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0" y="5685282"/>
            <a:ext cx="159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Switch 1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73729" y="5662060"/>
            <a:ext cx="159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Switch 2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304800" y="6148331"/>
            <a:ext cx="3128222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Temporal multiplex</a:t>
            </a:r>
            <a:endParaRPr lang="en-US" sz="24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32899" y="6136510"/>
            <a:ext cx="3128222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Spatial multiplex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5867400" y="4589380"/>
            <a:ext cx="464444" cy="4266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5867400" y="3276486"/>
            <a:ext cx="464444" cy="131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6" name="Rectangle 25"/>
          <p:cNvSpPr/>
          <p:nvPr/>
        </p:nvSpPr>
        <p:spPr>
          <a:xfrm>
            <a:off x="8222356" y="3709741"/>
            <a:ext cx="464444" cy="13128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>
            <a:off x="8222356" y="3283050"/>
            <a:ext cx="464444" cy="42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477593" y="4595945"/>
            <a:ext cx="464444" cy="4266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477593" y="3283050"/>
            <a:ext cx="464444" cy="131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2812156" y="3716306"/>
            <a:ext cx="464444" cy="131289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31" name="Rectangle 30"/>
          <p:cNvSpPr/>
          <p:nvPr/>
        </p:nvSpPr>
        <p:spPr>
          <a:xfrm>
            <a:off x="2812156" y="3289615"/>
            <a:ext cx="464444" cy="42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771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E0CC-6134-4D81-B876-3E8DBC324A9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13471" y="5076331"/>
            <a:ext cx="3274318" cy="1705469"/>
            <a:chOff x="2252243" y="3544079"/>
            <a:chExt cx="3274318" cy="1705469"/>
          </a:xfrm>
        </p:grpSpPr>
        <p:pic>
          <p:nvPicPr>
            <p:cNvPr id="6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243" y="3544079"/>
              <a:ext cx="928889" cy="897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958" y="4351551"/>
              <a:ext cx="928889" cy="897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1" descr="D:\USC\ramesh\measurement\nsdi\switch.e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672" y="3544079"/>
              <a:ext cx="928889" cy="897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>
              <a:stCxn id="6" idx="3"/>
              <a:endCxn id="8" idx="1"/>
            </p:cNvCxnSpPr>
            <p:nvPr/>
          </p:nvCxnSpPr>
          <p:spPr>
            <a:xfrm>
              <a:off x="3181132" y="3993076"/>
              <a:ext cx="141654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3"/>
              <a:endCxn id="8" idx="2"/>
            </p:cNvCxnSpPr>
            <p:nvPr/>
          </p:nvCxnSpPr>
          <p:spPr>
            <a:xfrm flipV="1">
              <a:off x="4353847" y="4442076"/>
              <a:ext cx="708270" cy="3584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1"/>
              <a:endCxn id="6" idx="2"/>
            </p:cNvCxnSpPr>
            <p:nvPr/>
          </p:nvCxnSpPr>
          <p:spPr>
            <a:xfrm flipH="1" flipV="1">
              <a:off x="2716689" y="4442076"/>
              <a:ext cx="708270" cy="3584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Curved Right Arrow 11"/>
          <p:cNvSpPr/>
          <p:nvPr/>
        </p:nvSpPr>
        <p:spPr>
          <a:xfrm>
            <a:off x="2764408" y="4066378"/>
            <a:ext cx="463820" cy="12119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0800000">
            <a:off x="5660007" y="4066377"/>
            <a:ext cx="463820" cy="11969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599" y="914399"/>
            <a:ext cx="8750727" cy="315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18" tIns="45710" rIns="91418" bIns="45710" rtlCol="0" anchor="t" anchorCtr="0"/>
          <a:lstStyle/>
          <a:p>
            <a:pPr algn="ctr"/>
            <a:r>
              <a:rPr lang="en-US" sz="2400" b="1" dirty="0"/>
              <a:t>Controller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04062" y="4371177"/>
            <a:ext cx="3699349" cy="586153"/>
            <a:chOff x="5600129" y="4262755"/>
            <a:chExt cx="3699349" cy="586153"/>
          </a:xfrm>
        </p:grpSpPr>
        <p:sp>
          <p:nvSpPr>
            <p:cNvPr id="16" name="Rounded Rectangle 15"/>
            <p:cNvSpPr/>
            <p:nvPr/>
          </p:nvSpPr>
          <p:spPr>
            <a:xfrm>
              <a:off x="5759027" y="4262755"/>
              <a:ext cx="3540451" cy="586153"/>
            </a:xfrm>
            <a:prstGeom prst="roundRect">
              <a:avLst>
                <a:gd name="adj" fmla="val 2479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0" rIns="0" bIns="0" rtlCol="0" anchor="ctr"/>
            <a:lstStyle/>
            <a:p>
              <a:r>
                <a:rPr lang="en-US" sz="2400" dirty="0" smtClean="0"/>
                <a:t>Configure </a:t>
              </a:r>
              <a:r>
                <a:rPr lang="en-US" sz="2400" dirty="0"/>
                <a:t>resources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600129" y="4262755"/>
              <a:ext cx="586153" cy="58615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76719" y="4379263"/>
            <a:ext cx="2865572" cy="586153"/>
            <a:chOff x="5600129" y="4262755"/>
            <a:chExt cx="2865572" cy="586153"/>
          </a:xfrm>
        </p:grpSpPr>
        <p:sp>
          <p:nvSpPr>
            <p:cNvPr id="19" name="Rounded Rectangle 18"/>
            <p:cNvSpPr/>
            <p:nvPr/>
          </p:nvSpPr>
          <p:spPr>
            <a:xfrm>
              <a:off x="5759027" y="4262755"/>
              <a:ext cx="2706674" cy="586153"/>
            </a:xfrm>
            <a:prstGeom prst="roundRect">
              <a:avLst>
                <a:gd name="adj" fmla="val 2479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0" rIns="0" bIns="0" rtlCol="0" anchor="ctr"/>
            <a:lstStyle/>
            <a:p>
              <a:r>
                <a:rPr lang="en-US" sz="2400" dirty="0"/>
                <a:t>Fetch </a:t>
              </a:r>
              <a:r>
                <a:rPr lang="en-US" sz="2400" dirty="0" smtClean="0"/>
                <a:t>statistics</a:t>
              </a:r>
              <a:endParaRPr lang="en-US" sz="24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00129" y="4262755"/>
              <a:ext cx="586153" cy="58615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9491" y="4371177"/>
            <a:ext cx="4066037" cy="586153"/>
            <a:chOff x="5600129" y="4262755"/>
            <a:chExt cx="4066037" cy="586153"/>
          </a:xfrm>
        </p:grpSpPr>
        <p:sp>
          <p:nvSpPr>
            <p:cNvPr id="27" name="Rounded Rectangle 26"/>
            <p:cNvSpPr/>
            <p:nvPr/>
          </p:nvSpPr>
          <p:spPr>
            <a:xfrm>
              <a:off x="5759027" y="4262755"/>
              <a:ext cx="3907139" cy="586153"/>
            </a:xfrm>
            <a:prstGeom prst="roundRect">
              <a:avLst>
                <a:gd name="adj" fmla="val 2479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0" rIns="0" bIns="0" rtlCol="0" anchor="ctr"/>
            <a:lstStyle/>
            <a:p>
              <a:r>
                <a:rPr lang="en-US" sz="2400" b="1" dirty="0" smtClean="0">
                  <a:solidFill>
                    <a:srgbClr val="FFFF00"/>
                  </a:solidFill>
                </a:rPr>
                <a:t>(Re)Configure </a:t>
              </a:r>
              <a:r>
                <a:rPr lang="en-US" sz="2400" b="1" dirty="0">
                  <a:solidFill>
                    <a:srgbClr val="FFFF00"/>
                  </a:solidFill>
                </a:rPr>
                <a:t>resources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600129" y="4262755"/>
              <a:ext cx="586153" cy="586153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</a:rPr>
                <a:t>1</a:t>
              </a:r>
              <a:endParaRPr lang="en-US" sz="2400" dirty="0">
                <a:solidFill>
                  <a:srgbClr val="FFFF00"/>
                </a:solidFill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38200" y="1320211"/>
            <a:ext cx="7315200" cy="5572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TCAM-based Measurement Framework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226311" y="3352800"/>
            <a:ext cx="6850889" cy="5572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Dynamic Resource Allocator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84767" y="2070101"/>
            <a:ext cx="0" cy="1282699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99567" y="2070101"/>
            <a:ext cx="0" cy="1282699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665967" y="2070102"/>
            <a:ext cx="0" cy="128269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628367" y="2070102"/>
            <a:ext cx="0" cy="1282698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9367" y="2286322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Estimated  accuracy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467408" y="2895600"/>
            <a:ext cx="241775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Allocated resource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4167" y="2274654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Estimated  accuracy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85367" y="2819400"/>
            <a:ext cx="241775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/>
              <a:t>Allocated resource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6689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lllabs0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belllabs09.thmx</Template>
  <TotalTime>123008</TotalTime>
  <Words>1638</Words>
  <Application>Microsoft Macintosh PowerPoint</Application>
  <PresentationFormat>On-screen Show (4:3)</PresentationFormat>
  <Paragraphs>399</Paragraphs>
  <Slides>22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belllabs09</vt:lpstr>
      <vt:lpstr>Dream</vt:lpstr>
      <vt:lpstr>Challenges in Flow-based Measurement</vt:lpstr>
      <vt:lpstr>Last Class: OpenSketch</vt:lpstr>
      <vt:lpstr>Flow-based Measurement</vt:lpstr>
      <vt:lpstr>Recall</vt:lpstr>
      <vt:lpstr>Diminishing return of resources</vt:lpstr>
      <vt:lpstr>Spatial/Temporal Resource Multiplexing</vt:lpstr>
      <vt:lpstr>Multiplexing Resources Among Tasks</vt:lpstr>
      <vt:lpstr>DREAM Framework</vt:lpstr>
      <vt:lpstr>TCAM-based Measurement Framework</vt:lpstr>
      <vt:lpstr>Challenges</vt:lpstr>
      <vt:lpstr>Divide &amp; Merge at Multiple Switches</vt:lpstr>
      <vt:lpstr>Task Implementation</vt:lpstr>
      <vt:lpstr>Accuracy Estimation</vt:lpstr>
      <vt:lpstr>Dynamic Resource Allocator</vt:lpstr>
      <vt:lpstr>Per-switch Resource Allocator: When?</vt:lpstr>
      <vt:lpstr>Per-Switch Resource Allocator: How?</vt:lpstr>
      <vt:lpstr>DREAM Overview</vt:lpstr>
      <vt:lpstr>Prototype Evaluation</vt:lpstr>
      <vt:lpstr>DREAM Conclusion</vt:lpstr>
      <vt:lpstr>Summary</vt:lpstr>
      <vt:lpstr>Thanks!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Minlan Yu</dc:creator>
  <cp:lastModifiedBy>Theophilus Benson</cp:lastModifiedBy>
  <cp:revision>2667</cp:revision>
  <cp:lastPrinted>2011-03-02T16:57:12Z</cp:lastPrinted>
  <dcterms:created xsi:type="dcterms:W3CDTF">2010-10-21T13:24:23Z</dcterms:created>
  <dcterms:modified xsi:type="dcterms:W3CDTF">2014-10-16T17:13:35Z</dcterms:modified>
</cp:coreProperties>
</file>