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82" r:id="rId9"/>
    <p:sldId id="283" r:id="rId10"/>
    <p:sldId id="271" r:id="rId11"/>
    <p:sldId id="277" r:id="rId12"/>
    <p:sldId id="272" r:id="rId13"/>
    <p:sldId id="273" r:id="rId14"/>
    <p:sldId id="274" r:id="rId15"/>
    <p:sldId id="275" r:id="rId16"/>
    <p:sldId id="276" r:id="rId17"/>
    <p:sldId id="284" r:id="rId18"/>
    <p:sldId id="285" r:id="rId19"/>
    <p:sldId id="291" r:id="rId20"/>
    <p:sldId id="286" r:id="rId21"/>
    <p:sldId id="287" r:id="rId22"/>
    <p:sldId id="288" r:id="rId23"/>
    <p:sldId id="278" r:id="rId24"/>
    <p:sldId id="279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0C6A-A978-0143-A537-25E902D20744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40D9-2153-2743-8F64-DDDCC324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05433E-FEEC-0541-B5C3-5109F052B5BA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11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ED378C-8DBE-5541-9012-01ADD42D6845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12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CEE660-EBD8-0F4A-A9AF-D8A33DB8E0E0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13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5E8AE0-CE94-7C42-85BC-F41FC700772B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15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05433E-FEEC-0541-B5C3-5109F052B5BA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17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the authoritative</a:t>
            </a:r>
            <a:r>
              <a:rPr lang="en-US" baseline="0" dirty="0" smtClean="0"/>
              <a:t> switch have any special hardware/software?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F40D9-2153-2743-8F64-DDDCC324DB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F40D9-2153-2743-8F64-DDDCC324DB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762B-0D2A-1B4F-92A9-E26D4F44978A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615B-312C-CA43-9068-D1181833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 Scalability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a hierarchy of switches</a:t>
            </a:r>
          </a:p>
          <a:p>
            <a:pPr lvl="1"/>
            <a:r>
              <a:rPr lang="en-US" dirty="0" smtClean="0"/>
              <a:t>Authoritative switches</a:t>
            </a:r>
          </a:p>
          <a:p>
            <a:pPr lvl="2"/>
            <a:r>
              <a:rPr lang="en-US" dirty="0" smtClean="0"/>
              <a:t>Lots of memory</a:t>
            </a:r>
          </a:p>
          <a:p>
            <a:pPr lvl="2"/>
            <a:r>
              <a:rPr lang="en-US" dirty="0" smtClean="0"/>
              <a:t>Collectively stores all the rules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Local switches</a:t>
            </a:r>
          </a:p>
          <a:p>
            <a:pPr lvl="2"/>
            <a:r>
              <a:rPr lang="en-US" dirty="0" smtClean="0"/>
              <a:t>Small amount of memory</a:t>
            </a:r>
          </a:p>
          <a:p>
            <a:pPr lvl="2"/>
            <a:r>
              <a:rPr lang="en-US" dirty="0" smtClean="0"/>
              <a:t>Stores a few rules</a:t>
            </a:r>
          </a:p>
          <a:p>
            <a:pPr lvl="2"/>
            <a:r>
              <a:rPr lang="en-US" dirty="0" smtClean="0"/>
              <a:t>For unknown rules route traffic to an authoritative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3988" y="3754438"/>
            <a:ext cx="139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Following packets</a:t>
            </a: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smtClean="0">
                <a:ea typeface="ヒラギノ角ゴ Pro W3" charset="-128"/>
                <a:cs typeface="ヒラギノ角ゴ Pro W3" charset="-128"/>
              </a:rPr>
              <a:t>Packet Redirection and Rule Caching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B29E0C-B4D2-064D-A3CC-7B325A202C23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11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830388" y="2154238"/>
            <a:ext cx="6096000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2" name="modem"/>
          <p:cNvSpPr>
            <a:spLocks noEditPoints="1" noChangeArrowheads="1"/>
          </p:cNvSpPr>
          <p:nvPr/>
        </p:nvSpPr>
        <p:spPr bwMode="auto">
          <a:xfrm>
            <a:off x="1449388" y="3754438"/>
            <a:ext cx="973137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1154113" y="2673350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Ingress Switch</a:t>
            </a:r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4525963" y="1524000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Authority Switch</a:t>
            </a:r>
          </a:p>
        </p:txBody>
      </p:sp>
      <p:sp>
        <p:nvSpPr>
          <p:cNvPr id="34825" name="modem"/>
          <p:cNvSpPr>
            <a:spLocks noEditPoints="1" noChangeArrowheads="1"/>
          </p:cNvSpPr>
          <p:nvPr/>
        </p:nvSpPr>
        <p:spPr bwMode="auto">
          <a:xfrm>
            <a:off x="7439025" y="357346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804150" y="2867025"/>
            <a:ext cx="1219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Egress Switch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588" y="374967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3988" y="3381375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First packet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2525" y="2819400"/>
            <a:ext cx="2379663" cy="11176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46725" y="2819400"/>
            <a:ext cx="1892300" cy="93503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588" y="412432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22525" y="3938588"/>
            <a:ext cx="5016500" cy="17621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373313" y="2193925"/>
            <a:ext cx="2152650" cy="1435100"/>
          </a:xfrm>
          <a:custGeom>
            <a:avLst/>
            <a:gdLst>
              <a:gd name="connsiteX0" fmla="*/ 2152316 w 2152316"/>
              <a:gd name="connsiteY0" fmla="*/ 365403 h 1434877"/>
              <a:gd name="connsiteX1" fmla="*/ 1136316 w 2152316"/>
              <a:gd name="connsiteY1" fmla="*/ 4456 h 1434877"/>
              <a:gd name="connsiteX2" fmla="*/ 307474 w 2152316"/>
              <a:gd name="connsiteY2" fmla="*/ 392140 h 1434877"/>
              <a:gd name="connsiteX3" fmla="*/ 0 w 2152316"/>
              <a:gd name="connsiteY3" fmla="*/ 1434877 h 14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16" h="1434877">
                <a:moveTo>
                  <a:pt x="2152316" y="365403"/>
                </a:moveTo>
                <a:cubicBezTo>
                  <a:pt x="1798053" y="182701"/>
                  <a:pt x="1443790" y="0"/>
                  <a:pt x="1136316" y="4456"/>
                </a:cubicBezTo>
                <a:cubicBezTo>
                  <a:pt x="828842" y="8912"/>
                  <a:pt x="496860" y="153737"/>
                  <a:pt x="307474" y="392140"/>
                </a:cubicBezTo>
                <a:cubicBezTo>
                  <a:pt x="118088" y="630544"/>
                  <a:pt x="0" y="1434877"/>
                  <a:pt x="0" y="1434877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 rot="-1386489">
            <a:off x="2700338" y="3078163"/>
            <a:ext cx="1003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Redirect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 rot="1666397">
            <a:off x="5980113" y="2798763"/>
            <a:ext cx="996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Forward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 rot="-1386489">
            <a:off x="2219325" y="1695450"/>
            <a:ext cx="13763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Feedback: </a:t>
            </a:r>
          </a:p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Cache rules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222625" y="4125913"/>
            <a:ext cx="3292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Hit cached rules and forward</a:t>
            </a:r>
          </a:p>
        </p:txBody>
      </p:sp>
      <p:sp>
        <p:nvSpPr>
          <p:cNvPr id="24" name="modem"/>
          <p:cNvSpPr>
            <a:spLocks noEditPoints="1" noChangeArrowheads="1"/>
          </p:cNvSpPr>
          <p:nvPr/>
        </p:nvSpPr>
        <p:spPr bwMode="auto">
          <a:xfrm>
            <a:off x="4573588" y="2452688"/>
            <a:ext cx="973137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26" charset="0"/>
              <a:ea typeface="ヒラギノ角ゴ Pro W3" pitchFamily="26" charset="-128"/>
              <a:cs typeface="ヒラギノ角ゴ Pro W3" pitchFamily="26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9388" y="5715000"/>
            <a:ext cx="6400800" cy="830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A slightly longer path in the data plane is faster than going through the control plane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979620"/>
      </p:ext>
    </p:extLst>
  </p:cSld>
  <p:clrMapOvr>
    <a:masterClrMapping/>
  </p:clrMapOvr>
  <p:transition xmlns:p14="http://schemas.microsoft.com/office/powerpoint/2010/main" advTm="100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45" grpId="0" animBg="1"/>
      <p:bldP spid="46" grpId="0"/>
      <p:bldP spid="47" grpId="0"/>
      <p:bldP spid="48" grpId="0"/>
      <p:bldP spid="49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9"/>
          <p:cNvSpPr txBox="1">
            <a:spLocks noChangeArrowheads="1"/>
          </p:cNvSpPr>
          <p:nvPr/>
        </p:nvSpPr>
        <p:spPr bwMode="auto">
          <a:xfrm>
            <a:off x="153988" y="3754438"/>
            <a:ext cx="139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Following packets</a:t>
            </a: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smtClean="0">
                <a:ea typeface="ヒラギノ角ゴ Pro W3" charset="-128"/>
                <a:cs typeface="ヒラギノ角ゴ Pro W3" charset="-128"/>
              </a:rPr>
              <a:t>Packet Redirection and Rule Caching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025C00-5981-0F48-B852-E3A4C1F76B1A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12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830388" y="2154238"/>
            <a:ext cx="6096000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4" name="modem"/>
          <p:cNvSpPr>
            <a:spLocks noEditPoints="1" noChangeArrowheads="1"/>
          </p:cNvSpPr>
          <p:nvPr/>
        </p:nvSpPr>
        <p:spPr bwMode="auto">
          <a:xfrm>
            <a:off x="1427163" y="3173413"/>
            <a:ext cx="1773237" cy="12747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1154113" y="2465388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Ingress Switch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4525963" y="1524000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Authority Switch</a:t>
            </a:r>
          </a:p>
        </p:txBody>
      </p:sp>
      <p:sp>
        <p:nvSpPr>
          <p:cNvPr id="37897" name="modem"/>
          <p:cNvSpPr>
            <a:spLocks noEditPoints="1" noChangeArrowheads="1"/>
          </p:cNvSpPr>
          <p:nvPr/>
        </p:nvSpPr>
        <p:spPr bwMode="auto">
          <a:xfrm>
            <a:off x="7439025" y="357346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804150" y="2867025"/>
            <a:ext cx="1219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Egress Switch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588" y="3749675"/>
            <a:ext cx="838200" cy="476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0" name="TextBox 13"/>
          <p:cNvSpPr txBox="1">
            <a:spLocks noChangeArrowheads="1"/>
          </p:cNvSpPr>
          <p:nvPr/>
        </p:nvSpPr>
        <p:spPr bwMode="auto">
          <a:xfrm>
            <a:off x="0" y="3381375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First packet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95351" y="2895600"/>
            <a:ext cx="1430612" cy="12303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46725" y="2819400"/>
            <a:ext cx="1892300" cy="93503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588" y="412432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3749675"/>
            <a:ext cx="4238625" cy="18891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422525" y="2193925"/>
            <a:ext cx="2103438" cy="1185863"/>
          </a:xfrm>
          <a:custGeom>
            <a:avLst/>
            <a:gdLst>
              <a:gd name="connsiteX0" fmla="*/ 2152316 w 2152316"/>
              <a:gd name="connsiteY0" fmla="*/ 365403 h 1434877"/>
              <a:gd name="connsiteX1" fmla="*/ 1136316 w 2152316"/>
              <a:gd name="connsiteY1" fmla="*/ 4456 h 1434877"/>
              <a:gd name="connsiteX2" fmla="*/ 307474 w 2152316"/>
              <a:gd name="connsiteY2" fmla="*/ 392140 h 1434877"/>
              <a:gd name="connsiteX3" fmla="*/ 0 w 2152316"/>
              <a:gd name="connsiteY3" fmla="*/ 1434877 h 14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16" h="1434877">
                <a:moveTo>
                  <a:pt x="2152316" y="365403"/>
                </a:moveTo>
                <a:cubicBezTo>
                  <a:pt x="1798053" y="182701"/>
                  <a:pt x="1443790" y="0"/>
                  <a:pt x="1136316" y="4456"/>
                </a:cubicBezTo>
                <a:cubicBezTo>
                  <a:pt x="828842" y="8912"/>
                  <a:pt x="496860" y="153737"/>
                  <a:pt x="307474" y="392140"/>
                </a:cubicBezTo>
                <a:cubicBezTo>
                  <a:pt x="118088" y="630544"/>
                  <a:pt x="0" y="1434877"/>
                  <a:pt x="0" y="1434877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06" name="TextBox 45"/>
          <p:cNvSpPr txBox="1">
            <a:spLocks noChangeArrowheads="1"/>
          </p:cNvSpPr>
          <p:nvPr/>
        </p:nvSpPr>
        <p:spPr bwMode="auto">
          <a:xfrm rot="20213511">
            <a:off x="3384824" y="2925307"/>
            <a:ext cx="1003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pple Casual" charset="0"/>
                <a:ea typeface="Apple Casual" charset="0"/>
                <a:cs typeface="Apple Casual" charset="0"/>
              </a:rPr>
              <a:t>Redirect</a:t>
            </a:r>
          </a:p>
        </p:txBody>
      </p:sp>
      <p:sp>
        <p:nvSpPr>
          <p:cNvPr id="37907" name="TextBox 46"/>
          <p:cNvSpPr txBox="1">
            <a:spLocks noChangeArrowheads="1"/>
          </p:cNvSpPr>
          <p:nvPr/>
        </p:nvSpPr>
        <p:spPr bwMode="auto">
          <a:xfrm rot="1666397">
            <a:off x="5980113" y="2798763"/>
            <a:ext cx="996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Forward</a:t>
            </a:r>
          </a:p>
        </p:txBody>
      </p:sp>
      <p:sp>
        <p:nvSpPr>
          <p:cNvPr id="37908" name="TextBox 47"/>
          <p:cNvSpPr txBox="1">
            <a:spLocks noChangeArrowheads="1"/>
          </p:cNvSpPr>
          <p:nvPr/>
        </p:nvSpPr>
        <p:spPr bwMode="auto">
          <a:xfrm rot="-1386489">
            <a:off x="2219325" y="1695450"/>
            <a:ext cx="13763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Feedback: </a:t>
            </a:r>
          </a:p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Cache rules</a:t>
            </a:r>
          </a:p>
        </p:txBody>
      </p:sp>
      <p:sp>
        <p:nvSpPr>
          <p:cNvPr id="37909" name="TextBox 48"/>
          <p:cNvSpPr txBox="1">
            <a:spLocks noChangeArrowheads="1"/>
          </p:cNvSpPr>
          <p:nvPr/>
        </p:nvSpPr>
        <p:spPr bwMode="auto">
          <a:xfrm>
            <a:off x="3667573" y="4030663"/>
            <a:ext cx="3292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pple Casual" charset="0"/>
                <a:ea typeface="Apple Casual" charset="0"/>
                <a:cs typeface="Apple Casual" charset="0"/>
              </a:rPr>
              <a:t>Hit cached rules and forward</a:t>
            </a:r>
          </a:p>
        </p:txBody>
      </p:sp>
      <p:sp>
        <p:nvSpPr>
          <p:cNvPr id="24" name="modem"/>
          <p:cNvSpPr>
            <a:spLocks noEditPoints="1" noChangeArrowheads="1"/>
          </p:cNvSpPr>
          <p:nvPr/>
        </p:nvSpPr>
        <p:spPr bwMode="auto">
          <a:xfrm>
            <a:off x="4573588" y="2452688"/>
            <a:ext cx="1377950" cy="1066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26" charset="0"/>
              <a:ea typeface="ヒラギノ角ゴ Pro W3" pitchFamily="26" charset="-128"/>
              <a:cs typeface="ヒラギノ角ゴ Pro W3" pitchFamily="26" charset="-128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79556"/>
              </p:ext>
            </p:extLst>
          </p:nvPr>
        </p:nvGraphicFramePr>
        <p:xfrm>
          <a:off x="1427163" y="3549014"/>
          <a:ext cx="1668910" cy="7315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68910"/>
              </a:tblGrid>
              <a:tr h="148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To: </a:t>
                      </a:r>
                      <a:r>
                        <a:rPr lang="en-US" dirty="0" err="1" smtClean="0"/>
                        <a:t>bruce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Everything</a:t>
                      </a:r>
                      <a:r>
                        <a:rPr lang="en-US" baseline="0" dirty="0" smtClean="0"/>
                        <a:t> else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1177"/>
              </p:ext>
            </p:extLst>
          </p:nvPr>
        </p:nvGraphicFramePr>
        <p:xfrm>
          <a:off x="4492381" y="2769038"/>
          <a:ext cx="1254931" cy="73178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254931"/>
              </a:tblGrid>
              <a:tr h="36602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To: </a:t>
                      </a:r>
                      <a:r>
                        <a:rPr lang="en-US" baseline="0" dirty="0" err="1" smtClean="0"/>
                        <a:t>bruce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To: Theo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54777613"/>
      </p:ext>
    </p:extLst>
  </p:cSld>
  <p:clrMapOvr>
    <a:masterClrMapping/>
  </p:clrMapOvr>
  <p:transition xmlns:p14="http://schemas.microsoft.com/office/powerpoint/2010/main" advTm="3722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ヒラギノ角ゴ Pro W3" charset="-128"/>
                <a:cs typeface="ヒラギノ角ゴ Pro W3" charset="-128"/>
              </a:rPr>
              <a:t>Three Sets of Rules in TCAM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686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143000"/>
                <a:gridCol w="990600"/>
                <a:gridCol w="990600"/>
                <a:gridCol w="2908300"/>
                <a:gridCol w="120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Field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Field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Timeout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Cache Rules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Forward to Switch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sec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sec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Authority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Rules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Forward</a:t>
                      </a:r>
                    </a:p>
                    <a:p>
                      <a:r>
                        <a:rPr lang="en-US" sz="2000" dirty="0" smtClean="0"/>
                        <a:t>Trigger cache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Infinity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0***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Drop, </a:t>
                      </a:r>
                    </a:p>
                    <a:p>
                      <a:r>
                        <a:rPr lang="en-US" sz="2000" dirty="0" smtClean="0"/>
                        <a:t>Trigger cache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Partition Rules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0***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Redirect to auth.</a:t>
                      </a:r>
                      <a:r>
                        <a:rPr lang="en-US" sz="2000" baseline="0" dirty="0" smtClean="0"/>
                        <a:t> switch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701100-866E-424D-9E97-C01EC44CFE3B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13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5775" y="2133600"/>
            <a:ext cx="71628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In ingress switches</a:t>
            </a:r>
          </a:p>
          <a:p>
            <a:pPr>
              <a:defRPr/>
            </a:pPr>
            <a:r>
              <a:rPr lang="en-US" sz="2400" i="1" dirty="0"/>
              <a:t>reactively</a:t>
            </a:r>
            <a:r>
              <a:rPr lang="en-US" sz="2400" dirty="0"/>
              <a:t> installed by authority switches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5775" y="3657600"/>
            <a:ext cx="7159625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t>In authority switches</a:t>
            </a:r>
          </a:p>
          <a:p>
            <a:r>
              <a:rPr lang="en-US" sz="2400" i="1" dirty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t>proactively</a:t>
            </a:r>
            <a:r>
              <a:rPr lang="en-US" sz="2400" dirty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t> installed by controller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2600" y="5181600"/>
            <a:ext cx="71628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t>In every switch</a:t>
            </a:r>
          </a:p>
          <a:p>
            <a:r>
              <a:rPr lang="en-US" sz="2400" i="1" dirty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t>proactively</a:t>
            </a:r>
            <a:r>
              <a:rPr lang="en-US" sz="2400" dirty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t> installed by controller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547687" y="4129088"/>
            <a:ext cx="4298950" cy="3175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72699226"/>
      </p:ext>
    </p:extLst>
  </p:cSld>
  <p:clrMapOvr>
    <a:masterClrMapping/>
  </p:clrMapOvr>
  <p:transition xmlns:p14="http://schemas.microsoft.com/office/powerpoint/2010/main" advTm="7221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143000"/>
          </a:xfrm>
        </p:spPr>
        <p:txBody>
          <a:bodyPr/>
          <a:lstStyle/>
          <a:p>
            <a:r>
              <a:rPr lang="en-US" smtClean="0">
                <a:ea typeface="ヒラギノ角ゴ Pro W3" charset="-128"/>
                <a:cs typeface="ヒラギノ角ゴ Pro W3" charset="-128"/>
              </a:rPr>
              <a:t>Stage 1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1DB916-01A9-D848-A851-D88F9AA10B9E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14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0724" name="Content Placeholder 4"/>
          <p:cNvSpPr>
            <a:spLocks noGrp="1"/>
          </p:cNvSpPr>
          <p:nvPr>
            <p:ph idx="1"/>
          </p:nvPr>
        </p:nvSpPr>
        <p:spPr>
          <a:xfrm>
            <a:off x="1295400" y="2895600"/>
            <a:ext cx="6858000" cy="2239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The controller </a:t>
            </a:r>
            <a:r>
              <a:rPr lang="en-US" i="1" smtClean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proactively </a:t>
            </a:r>
            <a:r>
              <a:rPr lang="en-US" smtClean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generates the rules and distributes them to authority switches. </a:t>
            </a:r>
          </a:p>
          <a:p>
            <a:pPr algn="ctr">
              <a:buFont typeface="Arial" charset="0"/>
              <a:buNone/>
            </a:pPr>
            <a:endParaRPr lang="en-US" smtClean="0">
              <a:solidFill>
                <a:schemeClr val="tx1"/>
              </a:solidFill>
              <a:ea typeface="ヒラギノ角ゴ Pro W3" charset="-128"/>
              <a:cs typeface="ヒラギノ角ゴ Pro W3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206531"/>
      </p:ext>
    </p:extLst>
  </p:cSld>
  <p:clrMapOvr>
    <a:masterClrMapping/>
  </p:clrMapOvr>
  <p:transition xmlns:p14="http://schemas.microsoft.com/office/powerpoint/2010/main" advTm="9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638" y="1057275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929188" y="1057275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4918075" y="1800225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1781" name="Title 1"/>
          <p:cNvSpPr>
            <a:spLocks noGrp="1"/>
          </p:cNvSpPr>
          <p:nvPr>
            <p:ph type="title"/>
          </p:nvPr>
        </p:nvSpPr>
        <p:spPr>
          <a:xfrm>
            <a:off x="0" y="-242888"/>
            <a:ext cx="9144000" cy="1143001"/>
          </a:xfrm>
        </p:spPr>
        <p:txBody>
          <a:bodyPr/>
          <a:lstStyle/>
          <a:p>
            <a:pPr algn="l"/>
            <a:r>
              <a:rPr lang="en-US" sz="3600" smtClean="0">
                <a:ea typeface="ヒラギノ角ゴ Pro W3" charset="-128"/>
                <a:cs typeface="ヒラギノ角ゴ Pro W3" charset="-128"/>
              </a:rPr>
              <a:t>Partition and Distribute the Flow Rules</a:t>
            </a:r>
          </a:p>
        </p:txBody>
      </p:sp>
      <p:sp>
        <p:nvSpPr>
          <p:cNvPr id="317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3D3DFE-152A-214D-8CED-D3EE46E7E253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15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427038" y="4203700"/>
            <a:ext cx="8231187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84" name="modem"/>
          <p:cNvSpPr>
            <a:spLocks noEditPoints="1" noChangeArrowheads="1"/>
          </p:cNvSpPr>
          <p:nvPr/>
        </p:nvSpPr>
        <p:spPr bwMode="auto">
          <a:xfrm>
            <a:off x="427038" y="5803900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5" name="TextBox 6"/>
          <p:cNvSpPr txBox="1">
            <a:spLocks noChangeArrowheads="1"/>
          </p:cNvSpPr>
          <p:nvPr/>
        </p:nvSpPr>
        <p:spPr bwMode="auto">
          <a:xfrm>
            <a:off x="0" y="4783138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Ingress Switch</a:t>
            </a:r>
          </a:p>
        </p:txBody>
      </p:sp>
      <p:sp>
        <p:nvSpPr>
          <p:cNvPr id="78856" name="modem"/>
          <p:cNvSpPr>
            <a:spLocks noEditPoints="1" noChangeArrowheads="1"/>
          </p:cNvSpPr>
          <p:nvPr/>
        </p:nvSpPr>
        <p:spPr bwMode="auto">
          <a:xfrm>
            <a:off x="4430713" y="4424363"/>
            <a:ext cx="973137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26" charset="0"/>
              <a:ea typeface="ヒラギノ角ゴ Pro W3" pitchFamily="26" charset="-128"/>
              <a:cs typeface="ヒラギノ角ゴ Pro W3" pitchFamily="26" charset="-128"/>
            </a:endParaRPr>
          </a:p>
        </p:txBody>
      </p:sp>
      <p:sp>
        <p:nvSpPr>
          <p:cNvPr id="31787" name="modem"/>
          <p:cNvSpPr>
            <a:spLocks noEditPoints="1" noChangeArrowheads="1"/>
          </p:cNvSpPr>
          <p:nvPr/>
        </p:nvSpPr>
        <p:spPr bwMode="auto">
          <a:xfrm>
            <a:off x="7712075" y="4687888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8" name="TextBox 10"/>
          <p:cNvSpPr txBox="1">
            <a:spLocks noChangeArrowheads="1"/>
          </p:cNvSpPr>
          <p:nvPr/>
        </p:nvSpPr>
        <p:spPr bwMode="auto">
          <a:xfrm>
            <a:off x="7791450" y="3951288"/>
            <a:ext cx="12192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Egress Switch</a:t>
            </a:r>
          </a:p>
        </p:txBody>
      </p:sp>
      <p:sp>
        <p:nvSpPr>
          <p:cNvPr id="27" name="Freeform 26"/>
          <p:cNvSpPr/>
          <p:nvPr/>
        </p:nvSpPr>
        <p:spPr>
          <a:xfrm>
            <a:off x="2687638" y="2305050"/>
            <a:ext cx="5237162" cy="1676400"/>
          </a:xfrm>
          <a:custGeom>
            <a:avLst/>
            <a:gdLst>
              <a:gd name="connsiteX0" fmla="*/ 0 w 3141578"/>
              <a:gd name="connsiteY0" fmla="*/ 0 h 2032000"/>
              <a:gd name="connsiteX1" fmla="*/ 1163052 w 3141578"/>
              <a:gd name="connsiteY1" fmla="*/ 240631 h 2032000"/>
              <a:gd name="connsiteX2" fmla="*/ 2540000 w 3141578"/>
              <a:gd name="connsiteY2" fmla="*/ 1163052 h 2032000"/>
              <a:gd name="connsiteX3" fmla="*/ 3141578 w 3141578"/>
              <a:gd name="connsiteY3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1578" h="2032000">
                <a:moveTo>
                  <a:pt x="0" y="0"/>
                </a:moveTo>
                <a:cubicBezTo>
                  <a:pt x="369859" y="23394"/>
                  <a:pt x="739719" y="46789"/>
                  <a:pt x="1163052" y="240631"/>
                </a:cubicBezTo>
                <a:cubicBezTo>
                  <a:pt x="1586385" y="434473"/>
                  <a:pt x="2210246" y="864491"/>
                  <a:pt x="2540000" y="1163052"/>
                </a:cubicBezTo>
                <a:cubicBezTo>
                  <a:pt x="2869754" y="1461613"/>
                  <a:pt x="3141578" y="2032000"/>
                  <a:pt x="3141578" y="2032000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82638" y="2819400"/>
            <a:ext cx="617537" cy="2984500"/>
          </a:xfrm>
          <a:custGeom>
            <a:avLst/>
            <a:gdLst>
              <a:gd name="connsiteX0" fmla="*/ 1470526 w 1470526"/>
              <a:gd name="connsiteY0" fmla="*/ 0 h 1965158"/>
              <a:gd name="connsiteX1" fmla="*/ 401052 w 1470526"/>
              <a:gd name="connsiteY1" fmla="*/ 695158 h 1965158"/>
              <a:gd name="connsiteX2" fmla="*/ 0 w 1470526"/>
              <a:gd name="connsiteY2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526" h="1965158">
                <a:moveTo>
                  <a:pt x="1470526" y="0"/>
                </a:moveTo>
                <a:cubicBezTo>
                  <a:pt x="1058333" y="183816"/>
                  <a:pt x="646140" y="367632"/>
                  <a:pt x="401052" y="695158"/>
                </a:cubicBezTo>
                <a:cubicBezTo>
                  <a:pt x="155964" y="1022684"/>
                  <a:pt x="0" y="1965158"/>
                  <a:pt x="0" y="1965158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68550" y="900113"/>
            <a:ext cx="1600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Distribute partition information</a:t>
            </a:r>
          </a:p>
        </p:txBody>
      </p:sp>
      <p:sp>
        <p:nvSpPr>
          <p:cNvPr id="33" name="modem"/>
          <p:cNvSpPr>
            <a:spLocks noEditPoints="1" noChangeArrowheads="1"/>
          </p:cNvSpPr>
          <p:nvPr/>
        </p:nvSpPr>
        <p:spPr bwMode="auto">
          <a:xfrm>
            <a:off x="2222500" y="5262563"/>
            <a:ext cx="973138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26" charset="0"/>
              <a:ea typeface="ヒラギノ角ゴ Pro W3" pitchFamily="26" charset="-128"/>
              <a:cs typeface="ヒラギノ角ゴ Pro W3" pitchFamily="26" charset="-128"/>
            </a:endParaRPr>
          </a:p>
        </p:txBody>
      </p:sp>
      <p:sp>
        <p:nvSpPr>
          <p:cNvPr id="34" name="modem"/>
          <p:cNvSpPr>
            <a:spLocks noEditPoints="1" noChangeArrowheads="1"/>
          </p:cNvSpPr>
          <p:nvPr/>
        </p:nvSpPr>
        <p:spPr bwMode="auto">
          <a:xfrm>
            <a:off x="5110163" y="5995988"/>
            <a:ext cx="973137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26" charset="0"/>
              <a:ea typeface="ヒラギノ角ゴ Pro W3" pitchFamily="26" charset="-128"/>
              <a:cs typeface="ヒラギノ角ゴ Pro W3" pitchFamily="26" charset="-128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775075" y="1058863"/>
          <a:ext cx="1168400" cy="14833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3776663" y="1430338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Authority Switch  A</a:t>
            </a:r>
          </a:p>
        </p:txBody>
      </p:sp>
      <p:sp>
        <p:nvSpPr>
          <p:cNvPr id="44" name="TextBox 18"/>
          <p:cNvSpPr txBox="1">
            <a:spLocks noChangeArrowheads="1"/>
          </p:cNvSpPr>
          <p:nvPr/>
        </p:nvSpPr>
        <p:spPr bwMode="auto">
          <a:xfrm>
            <a:off x="5110163" y="1104900"/>
            <a:ext cx="2170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AuthoritySwitch B</a:t>
            </a: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5105400" y="1892300"/>
            <a:ext cx="14430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Authority Switch C</a:t>
            </a:r>
          </a:p>
        </p:txBody>
      </p:sp>
      <p:sp>
        <p:nvSpPr>
          <p:cNvPr id="51" name="Line Callout 2 (No Border) 50"/>
          <p:cNvSpPr/>
          <p:nvPr/>
        </p:nvSpPr>
        <p:spPr>
          <a:xfrm rot="10800000" flipV="1">
            <a:off x="7458075" y="1820863"/>
            <a:ext cx="942975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52" name="Line Callout 2 (No Border) 51"/>
          <p:cNvSpPr/>
          <p:nvPr/>
        </p:nvSpPr>
        <p:spPr>
          <a:xfrm rot="10800000" flipV="1">
            <a:off x="7458075" y="711200"/>
            <a:ext cx="942975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accept</a:t>
            </a: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110163" y="658813"/>
            <a:ext cx="2170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Flow space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16200000" flipH="1">
            <a:off x="3948113" y="1847850"/>
            <a:ext cx="1941512" cy="1588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19663" y="1820863"/>
            <a:ext cx="2700337" cy="1587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775075" y="1057275"/>
            <a:ext cx="3479800" cy="14811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Freeform 70"/>
          <p:cNvSpPr/>
          <p:nvPr/>
        </p:nvSpPr>
        <p:spPr>
          <a:xfrm flipH="1">
            <a:off x="1905000" y="2819400"/>
            <a:ext cx="463550" cy="2443163"/>
          </a:xfrm>
          <a:custGeom>
            <a:avLst/>
            <a:gdLst>
              <a:gd name="connsiteX0" fmla="*/ 1470526 w 1470526"/>
              <a:gd name="connsiteY0" fmla="*/ 0 h 1965158"/>
              <a:gd name="connsiteX1" fmla="*/ 401052 w 1470526"/>
              <a:gd name="connsiteY1" fmla="*/ 695158 h 1965158"/>
              <a:gd name="connsiteX2" fmla="*/ 0 w 1470526"/>
              <a:gd name="connsiteY2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526" h="1965158">
                <a:moveTo>
                  <a:pt x="1470526" y="0"/>
                </a:moveTo>
                <a:cubicBezTo>
                  <a:pt x="1058333" y="183816"/>
                  <a:pt x="646140" y="367632"/>
                  <a:pt x="401052" y="695158"/>
                </a:cubicBezTo>
                <a:cubicBezTo>
                  <a:pt x="155964" y="1022684"/>
                  <a:pt x="0" y="1965158"/>
                  <a:pt x="0" y="1965158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>
          <a:xfrm flipH="1">
            <a:off x="2687638" y="2538413"/>
            <a:ext cx="2230437" cy="1885950"/>
          </a:xfrm>
          <a:custGeom>
            <a:avLst/>
            <a:gdLst>
              <a:gd name="connsiteX0" fmla="*/ 1470526 w 1470526"/>
              <a:gd name="connsiteY0" fmla="*/ 0 h 1965158"/>
              <a:gd name="connsiteX1" fmla="*/ 401052 w 1470526"/>
              <a:gd name="connsiteY1" fmla="*/ 695158 h 1965158"/>
              <a:gd name="connsiteX2" fmla="*/ 0 w 1470526"/>
              <a:gd name="connsiteY2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526" h="1965158">
                <a:moveTo>
                  <a:pt x="1470526" y="0"/>
                </a:moveTo>
                <a:cubicBezTo>
                  <a:pt x="1058333" y="183816"/>
                  <a:pt x="646140" y="367632"/>
                  <a:pt x="401052" y="695158"/>
                </a:cubicBezTo>
                <a:cubicBezTo>
                  <a:pt x="155964" y="1022684"/>
                  <a:pt x="0" y="1965158"/>
                  <a:pt x="0" y="1965158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rot="16200000" flipH="1">
            <a:off x="1942307" y="2996406"/>
            <a:ext cx="3594100" cy="2741613"/>
          </a:xfrm>
          <a:prstGeom prst="line">
            <a:avLst/>
          </a:prstGeom>
          <a:ln w="28575" cmpd="sng">
            <a:solidFill>
              <a:srgbClr val="0000FF"/>
            </a:solidFill>
            <a:prstDash val="lg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23" name="TextBox 6"/>
          <p:cNvSpPr txBox="1">
            <a:spLocks noChangeArrowheads="1"/>
          </p:cNvSpPr>
          <p:nvPr/>
        </p:nvSpPr>
        <p:spPr bwMode="auto">
          <a:xfrm>
            <a:off x="427038" y="900113"/>
            <a:ext cx="1306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Controller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116138" y="4459288"/>
            <a:ext cx="11080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Authority </a:t>
            </a:r>
          </a:p>
          <a:p>
            <a:r>
              <a:rPr lang="en-US" dirty="0"/>
              <a:t>Switch A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364038" y="3657600"/>
            <a:ext cx="11080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Authority </a:t>
            </a:r>
          </a:p>
          <a:p>
            <a:r>
              <a:rPr lang="en-US"/>
              <a:t>Switch B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105400" y="5262563"/>
            <a:ext cx="1108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Authority </a:t>
            </a:r>
          </a:p>
          <a:p>
            <a:r>
              <a:rPr lang="en-US"/>
              <a:t>Switch 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56339"/>
      </p:ext>
    </p:extLst>
  </p:cSld>
  <p:clrMapOvr>
    <a:masterClrMapping/>
  </p:clrMapOvr>
  <p:transition xmlns:p14="http://schemas.microsoft.com/office/powerpoint/2010/main" advTm="41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34 -0.04444 " pathEditMode="relative" ptsTypes="AA"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34 -0.04444 " pathEditMode="relative" ptsTypes="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3 -0.02222 " pathEditMode="relative" ptsTypes="AA">
                                      <p:cBhvr>
                                        <p:cTn id="3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3 -0.02222 " pathEditMode="relative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4 0.03333 " pathEditMode="relative" ptsTypes="AA"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4 0.03333 " pathEditMode="relative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 0.42152 " pathEditMode="relative" ptsTypes="AA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 0.42152 " pathEditMode="relative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76 0.34861 " pathEditMode="relative" ptsTypes="AA">
                                      <p:cBhvr>
                                        <p:cTn id="5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76 0.34861 " pathEditMode="relative" ptsTypes="AA">
                                      <p:cBhvr>
                                        <p:cTn id="5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487 0.47708 " pathEditMode="relative" ptsTypes="AA">
                                      <p:cBhvr>
                                        <p:cTn id="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487 0.47708 " pathEditMode="relative" ptsTypes="AA">
                                      <p:cBhvr>
                                        <p:cTn id="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/>
      <p:bldP spid="43" grpId="0"/>
      <p:bldP spid="43" grpId="1"/>
      <p:bldP spid="43" grpId="2"/>
      <p:bldP spid="44" grpId="0"/>
      <p:bldP spid="44" grpId="1"/>
      <p:bldP spid="44" grpId="2"/>
      <p:bldP spid="50" grpId="0"/>
      <p:bldP spid="50" grpId="1"/>
      <p:bldP spid="50" grpId="2"/>
      <p:bldP spid="51" grpId="0" animBg="1"/>
      <p:bldP spid="52" grpId="0" animBg="1"/>
      <p:bldP spid="53" grpId="0"/>
      <p:bldP spid="71" grpId="0" animBg="1"/>
      <p:bldP spid="72" grpId="0" animBg="1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143000"/>
          </a:xfrm>
        </p:spPr>
        <p:txBody>
          <a:bodyPr/>
          <a:lstStyle/>
          <a:p>
            <a:r>
              <a:rPr lang="en-US" smtClean="0">
                <a:ea typeface="ヒラギノ角ゴ Pro W3" charset="-128"/>
                <a:cs typeface="ヒラギノ角ゴ Pro W3" charset="-128"/>
              </a:rPr>
              <a:t>Stage 2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C2239F-A704-874F-991C-DCC25B4E0697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16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3796" name="Content Placeholder 4"/>
          <p:cNvSpPr>
            <a:spLocks noGrp="1"/>
          </p:cNvSpPr>
          <p:nvPr>
            <p:ph idx="1"/>
          </p:nvPr>
        </p:nvSpPr>
        <p:spPr>
          <a:xfrm>
            <a:off x="1524000" y="2895600"/>
            <a:ext cx="6705600" cy="2239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The authority switches keep</a:t>
            </a:r>
            <a:r>
              <a:rPr lang="en-US" i="1" smtClean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 </a:t>
            </a:r>
            <a:r>
              <a:rPr lang="en-US" smtClean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packets always in the data plane and </a:t>
            </a:r>
            <a:r>
              <a:rPr lang="en-US" i="1" smtClean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reactively</a:t>
            </a:r>
            <a:r>
              <a:rPr lang="en-US" smtClean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 cache rules. </a:t>
            </a:r>
          </a:p>
          <a:p>
            <a:pPr algn="ctr">
              <a:buFont typeface="Arial" charset="0"/>
              <a:buNone/>
            </a:pPr>
            <a:endParaRPr lang="en-US" smtClean="0">
              <a:solidFill>
                <a:schemeClr val="tx1"/>
              </a:solidFill>
              <a:ea typeface="ヒラギノ角ゴ Pro W3" charset="-128"/>
              <a:cs typeface="ヒラギノ角ゴ Pro W3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671844"/>
      </p:ext>
    </p:extLst>
  </p:cSld>
  <p:clrMapOvr>
    <a:masterClrMapping/>
  </p:clrMapOvr>
  <p:transition xmlns:p14="http://schemas.microsoft.com/office/powerpoint/2010/main" advTm="8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3988" y="3754438"/>
            <a:ext cx="139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Following packets</a:t>
            </a: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smtClean="0">
                <a:ea typeface="ヒラギノ角ゴ Pro W3" charset="-128"/>
                <a:cs typeface="ヒラギノ角ゴ Pro W3" charset="-128"/>
              </a:rPr>
              <a:t>Packet Redirection and Rule Caching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B29E0C-B4D2-064D-A3CC-7B325A202C23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17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830388" y="2154238"/>
            <a:ext cx="6096000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2" name="modem"/>
          <p:cNvSpPr>
            <a:spLocks noEditPoints="1" noChangeArrowheads="1"/>
          </p:cNvSpPr>
          <p:nvPr/>
        </p:nvSpPr>
        <p:spPr bwMode="auto">
          <a:xfrm>
            <a:off x="1449388" y="3754438"/>
            <a:ext cx="973137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1154113" y="2673350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Ingress Switch</a:t>
            </a:r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4525963" y="1524000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Authority Switch</a:t>
            </a:r>
          </a:p>
        </p:txBody>
      </p:sp>
      <p:sp>
        <p:nvSpPr>
          <p:cNvPr id="34825" name="modem"/>
          <p:cNvSpPr>
            <a:spLocks noEditPoints="1" noChangeArrowheads="1"/>
          </p:cNvSpPr>
          <p:nvPr/>
        </p:nvSpPr>
        <p:spPr bwMode="auto">
          <a:xfrm>
            <a:off x="7439025" y="357346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804150" y="2867025"/>
            <a:ext cx="1219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Egress Switch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588" y="374967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3988" y="3381375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First packet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2525" y="2819400"/>
            <a:ext cx="2379663" cy="11176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46725" y="2819400"/>
            <a:ext cx="1892300" cy="93503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588" y="412432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22525" y="3938588"/>
            <a:ext cx="5016500" cy="17621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373313" y="2193925"/>
            <a:ext cx="2152650" cy="1435100"/>
          </a:xfrm>
          <a:custGeom>
            <a:avLst/>
            <a:gdLst>
              <a:gd name="connsiteX0" fmla="*/ 2152316 w 2152316"/>
              <a:gd name="connsiteY0" fmla="*/ 365403 h 1434877"/>
              <a:gd name="connsiteX1" fmla="*/ 1136316 w 2152316"/>
              <a:gd name="connsiteY1" fmla="*/ 4456 h 1434877"/>
              <a:gd name="connsiteX2" fmla="*/ 307474 w 2152316"/>
              <a:gd name="connsiteY2" fmla="*/ 392140 h 1434877"/>
              <a:gd name="connsiteX3" fmla="*/ 0 w 2152316"/>
              <a:gd name="connsiteY3" fmla="*/ 1434877 h 14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16" h="1434877">
                <a:moveTo>
                  <a:pt x="2152316" y="365403"/>
                </a:moveTo>
                <a:cubicBezTo>
                  <a:pt x="1798053" y="182701"/>
                  <a:pt x="1443790" y="0"/>
                  <a:pt x="1136316" y="4456"/>
                </a:cubicBezTo>
                <a:cubicBezTo>
                  <a:pt x="828842" y="8912"/>
                  <a:pt x="496860" y="153737"/>
                  <a:pt x="307474" y="392140"/>
                </a:cubicBezTo>
                <a:cubicBezTo>
                  <a:pt x="118088" y="630544"/>
                  <a:pt x="0" y="1434877"/>
                  <a:pt x="0" y="1434877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 rot="-1386489">
            <a:off x="2700338" y="3078163"/>
            <a:ext cx="1003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Redirect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 rot="1666397">
            <a:off x="5980113" y="2798763"/>
            <a:ext cx="996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Forward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 rot="-1386489">
            <a:off x="2219325" y="1695450"/>
            <a:ext cx="13763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Feedback: </a:t>
            </a:r>
          </a:p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Cache rules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222625" y="4125913"/>
            <a:ext cx="3292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Hit cached rules and forward</a:t>
            </a:r>
          </a:p>
        </p:txBody>
      </p:sp>
      <p:sp>
        <p:nvSpPr>
          <p:cNvPr id="24" name="modem"/>
          <p:cNvSpPr>
            <a:spLocks noEditPoints="1" noChangeArrowheads="1"/>
          </p:cNvSpPr>
          <p:nvPr/>
        </p:nvSpPr>
        <p:spPr bwMode="auto">
          <a:xfrm>
            <a:off x="4573588" y="2452688"/>
            <a:ext cx="973137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26" charset="0"/>
              <a:ea typeface="ヒラギノ角ゴ Pro W3" pitchFamily="26" charset="-128"/>
              <a:cs typeface="ヒラギノ角ゴ Pro W3" pitchFamily="26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9388" y="5715000"/>
            <a:ext cx="6400800" cy="830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A slightly longer path in the data plane is faster than going through the control plane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743183"/>
      </p:ext>
    </p:extLst>
  </p:cSld>
  <p:clrMapOvr>
    <a:masterClrMapping/>
  </p:clrMapOvr>
  <p:transition xmlns:p14="http://schemas.microsoft.com/office/powerpoint/2010/main" advTm="100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45" grpId="0" animBg="1"/>
      <p:bldP spid="46" grpId="0"/>
      <p:bldP spid="47" grpId="0"/>
      <p:bldP spid="48" grpId="0"/>
      <p:bldP spid="49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Authoritative switches have more TCAM than regular switches</a:t>
            </a:r>
          </a:p>
          <a:p>
            <a:endParaRPr lang="en-US" dirty="0" smtClean="0"/>
          </a:p>
          <a:p>
            <a:r>
              <a:rPr lang="en-US" dirty="0" smtClean="0"/>
              <a:t>You know all the rules you want to insert into the switches before hand.</a:t>
            </a:r>
          </a:p>
          <a:p>
            <a:pPr lvl="1"/>
            <a:r>
              <a:rPr lang="en-US" dirty="0" smtClean="0"/>
              <a:t>So your SDN-App you should like Assignment 3</a:t>
            </a:r>
          </a:p>
          <a:p>
            <a:pPr lvl="1"/>
            <a:r>
              <a:rPr lang="en-US" dirty="0" smtClean="0"/>
              <a:t>If your SDN-App is like Assignment2 (Hub), all first packets will still need to go to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27293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quickly can the authoritative switches install a cache rule into the other switches?</a:t>
            </a:r>
          </a:p>
          <a:p>
            <a:endParaRPr lang="en-US" dirty="0"/>
          </a:p>
          <a:p>
            <a:r>
              <a:rPr lang="en-US" dirty="0" smtClean="0"/>
              <a:t>How many cache-rules can the authoritative switches generate per second?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with SDN</a:t>
            </a:r>
          </a:p>
          <a:p>
            <a:pPr lvl="1"/>
            <a:r>
              <a:rPr lang="en-US" dirty="0" smtClean="0"/>
              <a:t>What are measurement tasks?</a:t>
            </a:r>
          </a:p>
          <a:p>
            <a:pPr lvl="1"/>
            <a:r>
              <a:rPr lang="en-US" dirty="0" smtClean="0"/>
              <a:t>What are sketches? What is the minimal building blocks for implementing arbitrary sketches?</a:t>
            </a:r>
          </a:p>
          <a:p>
            <a:pPr lvl="1"/>
            <a:r>
              <a:rPr lang="en-US" dirty="0" smtClean="0"/>
              <a:t>How do we trade-off between accuracy and space?</a:t>
            </a:r>
          </a:p>
          <a:p>
            <a:pPr lvl="1"/>
            <a:r>
              <a:rPr lang="en-US" dirty="0" smtClean="0"/>
              <a:t>How to allocate memory across a set of switches to support a given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2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Around TCAM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controller </a:t>
            </a:r>
          </a:p>
          <a:p>
            <a:pPr lvl="1"/>
            <a:r>
              <a:rPr lang="en-US" dirty="0" smtClean="0"/>
              <a:t>Doesn’t Scale --- remember controller has limits</a:t>
            </a:r>
          </a:p>
          <a:p>
            <a:pPr lvl="1"/>
            <a:r>
              <a:rPr lang="en-US" dirty="0" smtClean="0"/>
              <a:t>Too slow --- takes over 10ms to get info to controller</a:t>
            </a:r>
          </a:p>
          <a:p>
            <a:r>
              <a:rPr lang="en-US" dirty="0" smtClean="0"/>
              <a:t>Use a hierarchy of Switches</a:t>
            </a:r>
          </a:p>
          <a:p>
            <a:pPr lvl="1"/>
            <a:r>
              <a:rPr lang="en-US" dirty="0" err="1" smtClean="0"/>
              <a:t>Difane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Place servers/applications/VM wisely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VM Bin Packing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have set communication patterns.</a:t>
            </a:r>
          </a:p>
          <a:p>
            <a:pPr lvl="1"/>
            <a:r>
              <a:rPr lang="en-US" dirty="0" smtClean="0"/>
              <a:t>E.g.3-Tier applications.</a:t>
            </a:r>
          </a:p>
          <a:p>
            <a:r>
              <a:rPr lang="en-US" dirty="0" smtClean="0"/>
              <a:t>Insight: traffic is between certain servers</a:t>
            </a:r>
          </a:p>
          <a:p>
            <a:pPr lvl="1"/>
            <a:r>
              <a:rPr lang="en-US" dirty="0" smtClean="0"/>
              <a:t>If server placed together then their rules are only inserted in one switch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9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69099"/>
            <a:ext cx="8229600" cy="2457064"/>
          </a:xfrm>
        </p:spPr>
        <p:txBody>
          <a:bodyPr/>
          <a:lstStyle/>
          <a:p>
            <a:r>
              <a:rPr lang="en-US" dirty="0" smtClean="0"/>
              <a:t>VM A,B,C talk to only each other</a:t>
            </a:r>
          </a:p>
          <a:p>
            <a:pPr lvl="1"/>
            <a:r>
              <a:rPr lang="en-US" dirty="0" smtClean="0"/>
              <a:t>If you place together you can limit TCAM usage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VM C talks to everyone.</a:t>
            </a:r>
            <a:endParaRPr lang="en-US" dirty="0"/>
          </a:p>
        </p:txBody>
      </p:sp>
      <p:pic>
        <p:nvPicPr>
          <p:cNvPr id="40" name="Picture 158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150" y="1794631"/>
            <a:ext cx="320497" cy="299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1" name="Picture 158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150" y="2589907"/>
            <a:ext cx="320497" cy="299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2" name="Picture 158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89" y="2128877"/>
            <a:ext cx="320497" cy="299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44" name="Straight Connector 43"/>
          <p:cNvCxnSpPr>
            <a:stCxn id="40" idx="3"/>
            <a:endCxn id="42" idx="1"/>
          </p:cNvCxnSpPr>
          <p:nvPr/>
        </p:nvCxnSpPr>
        <p:spPr>
          <a:xfrm>
            <a:off x="1905647" y="1944152"/>
            <a:ext cx="647142" cy="334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1"/>
            <a:endCxn id="41" idx="3"/>
          </p:cNvCxnSpPr>
          <p:nvPr/>
        </p:nvCxnSpPr>
        <p:spPr>
          <a:xfrm flipH="1">
            <a:off x="1905647" y="2278398"/>
            <a:ext cx="647142" cy="461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2"/>
            <a:endCxn id="41" idx="0"/>
          </p:cNvCxnSpPr>
          <p:nvPr/>
        </p:nvCxnSpPr>
        <p:spPr>
          <a:xfrm>
            <a:off x="1745399" y="2093672"/>
            <a:ext cx="0" cy="496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3"/>
          </p:cNvCxnSpPr>
          <p:nvPr/>
        </p:nvCxnSpPr>
        <p:spPr>
          <a:xfrm>
            <a:off x="2873286" y="2278398"/>
            <a:ext cx="6855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loud 53"/>
          <p:cNvSpPr/>
          <p:nvPr/>
        </p:nvSpPr>
        <p:spPr>
          <a:xfrm>
            <a:off x="3629875" y="1311389"/>
            <a:ext cx="1841631" cy="174619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78318" y="195983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Everyone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435712" y="25196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C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422121" y="30575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59091" y="1412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9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Bin-Packing of VMs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19174" y="2201333"/>
            <a:ext cx="5006269" cy="3023226"/>
            <a:chOff x="609600" y="2438400"/>
            <a:chExt cx="3276600" cy="1828800"/>
          </a:xfrm>
          <a:noFill/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0783" y="2466016"/>
              <a:ext cx="375444" cy="303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5022" y="3024476"/>
              <a:ext cx="527138" cy="37128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032" y="3533839"/>
              <a:ext cx="371651" cy="263887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20950" y="2438400"/>
              <a:ext cx="375444" cy="303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69847" y="3024476"/>
              <a:ext cx="527138" cy="37128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3199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9234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89401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13" name="Straight Connector 12"/>
            <p:cNvCxnSpPr/>
            <p:nvPr/>
          </p:nvCxnSpPr>
          <p:spPr>
            <a:xfrm rot="5400000">
              <a:off x="1356838" y="2728090"/>
              <a:ext cx="294572" cy="30433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1351956" y="2696150"/>
              <a:ext cx="1214503" cy="33139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29342" y="2732972"/>
              <a:ext cx="1197438" cy="2945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2817447" y="2718211"/>
              <a:ext cx="331393" cy="2872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endCxn id="7" idx="0"/>
            </p:cNvCxnSpPr>
            <p:nvPr/>
          </p:nvCxnSpPr>
          <p:spPr>
            <a:xfrm flipH="1">
              <a:off x="878858" y="3285295"/>
              <a:ext cx="276844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>
              <a:stCxn id="10" idx="0"/>
            </p:cNvCxnSpPr>
            <p:nvPr/>
          </p:nvCxnSpPr>
          <p:spPr>
            <a:xfrm flipH="1" flipV="1">
              <a:off x="1565276" y="3285295"/>
              <a:ext cx="223748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>
            <a:xfrm flipV="1">
              <a:off x="2665060" y="3285295"/>
              <a:ext cx="265465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>
              <a:stCxn id="12" idx="0"/>
            </p:cNvCxnSpPr>
            <p:nvPr/>
          </p:nvCxnSpPr>
          <p:spPr>
            <a:xfrm flipH="1" flipV="1">
              <a:off x="3340101" y="3285295"/>
              <a:ext cx="235125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24" idx="0"/>
            </p:cNvCxnSpPr>
            <p:nvPr/>
          </p:nvCxnSpPr>
          <p:spPr>
            <a:xfrm rot="5400000" flipH="1" flipV="1">
              <a:off x="1601242" y="3856590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>
              <a:endCxn id="7" idx="2"/>
            </p:cNvCxnSpPr>
            <p:nvPr/>
          </p:nvCxnSpPr>
          <p:spPr>
            <a:xfrm rot="16200000" flipV="1">
              <a:off x="864014" y="3812570"/>
              <a:ext cx="308426" cy="27873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>
              <a:endCxn id="10" idx="2"/>
            </p:cNvCxnSpPr>
            <p:nvPr/>
          </p:nvCxnSpPr>
          <p:spPr>
            <a:xfrm rot="16200000" flipV="1">
              <a:off x="1762009" y="3824743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4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19767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5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38325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6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19175" y="4046271"/>
              <a:ext cx="273050" cy="220929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27" name="Straight Connector 26"/>
            <p:cNvCxnSpPr>
              <a:stCxn id="29" idx="0"/>
            </p:cNvCxnSpPr>
            <p:nvPr/>
          </p:nvCxnSpPr>
          <p:spPr>
            <a:xfrm rot="5400000" flipH="1" flipV="1">
              <a:off x="2465900" y="3819769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626667" y="3787921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9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84425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0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02983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31" name="Straight Connector 30"/>
            <p:cNvCxnSpPr>
              <a:stCxn id="33" idx="0"/>
            </p:cNvCxnSpPr>
            <p:nvPr/>
          </p:nvCxnSpPr>
          <p:spPr>
            <a:xfrm rot="5400000" flipH="1" flipV="1">
              <a:off x="3376067" y="3819769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3536834" y="3787921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3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94592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4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13150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35" name="Straight Connector 34"/>
            <p:cNvCxnSpPr>
              <a:stCxn id="36" idx="0"/>
            </p:cNvCxnSpPr>
            <p:nvPr/>
          </p:nvCxnSpPr>
          <p:spPr>
            <a:xfrm rot="5400000" flipH="1" flipV="1">
              <a:off x="691075" y="3856590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6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4046271"/>
              <a:ext cx="273050" cy="220929"/>
            </a:xfrm>
            <a:prstGeom prst="rect">
              <a:avLst/>
            </a:prstGeom>
            <a:solidFill>
              <a:srgbClr val="77933C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3" name="TextBox 2"/>
          <p:cNvSpPr txBox="1"/>
          <p:nvPr/>
        </p:nvSpPr>
        <p:spPr>
          <a:xfrm>
            <a:off x="1714489" y="5432234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5896" y="5432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95896" y="3601352"/>
            <a:ext cx="450753" cy="41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7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Placement of VMs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19174" y="2201333"/>
            <a:ext cx="5006269" cy="3023226"/>
            <a:chOff x="609600" y="2438400"/>
            <a:chExt cx="3276600" cy="1828800"/>
          </a:xfrm>
          <a:noFill/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0783" y="2466016"/>
              <a:ext cx="375444" cy="303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5022" y="3024476"/>
              <a:ext cx="527138" cy="371283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032" y="3533839"/>
              <a:ext cx="371651" cy="263887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20950" y="2438400"/>
              <a:ext cx="375444" cy="303777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69847" y="3024476"/>
              <a:ext cx="527138" cy="371283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3199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9234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89401" y="3533839"/>
              <a:ext cx="371651" cy="263887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13" name="Straight Connector 12"/>
            <p:cNvCxnSpPr/>
            <p:nvPr/>
          </p:nvCxnSpPr>
          <p:spPr>
            <a:xfrm rot="5400000">
              <a:off x="1356838" y="2728090"/>
              <a:ext cx="294572" cy="30433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1351956" y="2696150"/>
              <a:ext cx="1214503" cy="33139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29342" y="2732972"/>
              <a:ext cx="1197438" cy="2945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2817447" y="2718211"/>
              <a:ext cx="331393" cy="2872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endCxn id="7" idx="0"/>
            </p:cNvCxnSpPr>
            <p:nvPr/>
          </p:nvCxnSpPr>
          <p:spPr>
            <a:xfrm flipH="1">
              <a:off x="878858" y="3285295"/>
              <a:ext cx="276844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>
              <a:stCxn id="10" idx="0"/>
            </p:cNvCxnSpPr>
            <p:nvPr/>
          </p:nvCxnSpPr>
          <p:spPr>
            <a:xfrm flipH="1" flipV="1">
              <a:off x="1565276" y="3285295"/>
              <a:ext cx="223748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>
            <a:xfrm flipV="1">
              <a:off x="2665060" y="3285295"/>
              <a:ext cx="265465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>
              <a:stCxn id="12" idx="0"/>
            </p:cNvCxnSpPr>
            <p:nvPr/>
          </p:nvCxnSpPr>
          <p:spPr>
            <a:xfrm flipH="1" flipV="1">
              <a:off x="3340101" y="3285295"/>
              <a:ext cx="235125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24" idx="0"/>
            </p:cNvCxnSpPr>
            <p:nvPr/>
          </p:nvCxnSpPr>
          <p:spPr>
            <a:xfrm rot="5400000" flipH="1" flipV="1">
              <a:off x="1601242" y="3856590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>
              <a:endCxn id="7" idx="2"/>
            </p:cNvCxnSpPr>
            <p:nvPr/>
          </p:nvCxnSpPr>
          <p:spPr>
            <a:xfrm rot="16200000" flipV="1">
              <a:off x="864014" y="3812570"/>
              <a:ext cx="308426" cy="27873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>
              <a:endCxn id="10" idx="2"/>
            </p:cNvCxnSpPr>
            <p:nvPr/>
          </p:nvCxnSpPr>
          <p:spPr>
            <a:xfrm rot="16200000" flipV="1">
              <a:off x="1762009" y="3824743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4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19767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5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38325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6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19175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27" name="Straight Connector 26"/>
            <p:cNvCxnSpPr>
              <a:stCxn id="29" idx="0"/>
            </p:cNvCxnSpPr>
            <p:nvPr/>
          </p:nvCxnSpPr>
          <p:spPr>
            <a:xfrm rot="5400000" flipH="1" flipV="1">
              <a:off x="2465900" y="3819769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626667" y="3787921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9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84425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0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02983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31" name="Straight Connector 30"/>
            <p:cNvCxnSpPr>
              <a:stCxn id="33" idx="0"/>
            </p:cNvCxnSpPr>
            <p:nvPr/>
          </p:nvCxnSpPr>
          <p:spPr>
            <a:xfrm rot="5400000" flipH="1" flipV="1">
              <a:off x="3376067" y="3819769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3536834" y="3787921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3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94592" y="4009450"/>
              <a:ext cx="273050" cy="220929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4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13150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35" name="Straight Connector 34"/>
            <p:cNvCxnSpPr>
              <a:stCxn id="36" idx="0"/>
            </p:cNvCxnSpPr>
            <p:nvPr/>
          </p:nvCxnSpPr>
          <p:spPr>
            <a:xfrm rot="5400000" flipH="1" flipV="1">
              <a:off x="691075" y="3856590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6" name="Picture 158" descr="MCj04316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4046271"/>
              <a:ext cx="273050" cy="220929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37" name="TextBox 36"/>
          <p:cNvSpPr txBox="1"/>
          <p:nvPr/>
        </p:nvSpPr>
        <p:spPr>
          <a:xfrm>
            <a:off x="5006849" y="5247568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3371" y="5432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5896" y="3601352"/>
            <a:ext cx="450753" cy="41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373626" y="2764387"/>
            <a:ext cx="450753" cy="41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58277" y="1789397"/>
            <a:ext cx="450753" cy="41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77978" y="2749166"/>
            <a:ext cx="450753" cy="41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00066" y="3601354"/>
            <a:ext cx="450753" cy="41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0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965" y="2627425"/>
            <a:ext cx="3546107" cy="2597134"/>
            <a:chOff x="609600" y="2438400"/>
            <a:chExt cx="3276600" cy="1828800"/>
          </a:xfrm>
          <a:noFill/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0783" y="2466016"/>
              <a:ext cx="375444" cy="303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95022" y="3024476"/>
              <a:ext cx="527138" cy="371283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3032" y="3533839"/>
              <a:ext cx="371651" cy="263887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20950" y="2438400"/>
              <a:ext cx="375444" cy="303777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69847" y="3024476"/>
              <a:ext cx="527138" cy="371283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3199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9234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89401" y="3533839"/>
              <a:ext cx="371651" cy="263887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13" name="Straight Connector 12"/>
            <p:cNvCxnSpPr/>
            <p:nvPr/>
          </p:nvCxnSpPr>
          <p:spPr>
            <a:xfrm rot="5400000">
              <a:off x="1356838" y="2728090"/>
              <a:ext cx="294572" cy="30433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1351956" y="2696150"/>
              <a:ext cx="1214503" cy="33139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29342" y="2732972"/>
              <a:ext cx="1197438" cy="2945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2817447" y="2718211"/>
              <a:ext cx="331393" cy="2872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endCxn id="7" idx="0"/>
            </p:cNvCxnSpPr>
            <p:nvPr/>
          </p:nvCxnSpPr>
          <p:spPr>
            <a:xfrm flipH="1">
              <a:off x="878858" y="3285295"/>
              <a:ext cx="276844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>
              <a:stCxn id="10" idx="0"/>
            </p:cNvCxnSpPr>
            <p:nvPr/>
          </p:nvCxnSpPr>
          <p:spPr>
            <a:xfrm flipH="1" flipV="1">
              <a:off x="1565276" y="3285295"/>
              <a:ext cx="223748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>
            <a:xfrm flipV="1">
              <a:off x="2665060" y="3285295"/>
              <a:ext cx="265465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>
              <a:stCxn id="12" idx="0"/>
            </p:cNvCxnSpPr>
            <p:nvPr/>
          </p:nvCxnSpPr>
          <p:spPr>
            <a:xfrm flipH="1" flipV="1">
              <a:off x="3340101" y="3285295"/>
              <a:ext cx="235125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24" idx="0"/>
            </p:cNvCxnSpPr>
            <p:nvPr/>
          </p:nvCxnSpPr>
          <p:spPr>
            <a:xfrm rot="5400000" flipH="1" flipV="1">
              <a:off x="1601242" y="3856590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>
              <a:endCxn id="7" idx="2"/>
            </p:cNvCxnSpPr>
            <p:nvPr/>
          </p:nvCxnSpPr>
          <p:spPr>
            <a:xfrm rot="16200000" flipV="1">
              <a:off x="864014" y="3812570"/>
              <a:ext cx="308426" cy="27873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>
              <a:endCxn id="10" idx="2"/>
            </p:cNvCxnSpPr>
            <p:nvPr/>
          </p:nvCxnSpPr>
          <p:spPr>
            <a:xfrm rot="16200000" flipV="1">
              <a:off x="1762009" y="3824743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4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19767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5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38325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6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19175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27" name="Straight Connector 26"/>
            <p:cNvCxnSpPr>
              <a:stCxn id="29" idx="0"/>
            </p:cNvCxnSpPr>
            <p:nvPr/>
          </p:nvCxnSpPr>
          <p:spPr>
            <a:xfrm rot="5400000" flipH="1" flipV="1">
              <a:off x="2465900" y="3819769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626667" y="3787921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9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84425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0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02983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31" name="Straight Connector 30"/>
            <p:cNvCxnSpPr>
              <a:stCxn id="33" idx="0"/>
            </p:cNvCxnSpPr>
            <p:nvPr/>
          </p:nvCxnSpPr>
          <p:spPr>
            <a:xfrm rot="5400000" flipH="1" flipV="1">
              <a:off x="3376067" y="3819769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3536834" y="3787921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3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94592" y="4009450"/>
              <a:ext cx="273050" cy="220929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4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13150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35" name="Straight Connector 34"/>
            <p:cNvCxnSpPr>
              <a:stCxn id="36" idx="0"/>
            </p:cNvCxnSpPr>
            <p:nvPr/>
          </p:nvCxnSpPr>
          <p:spPr>
            <a:xfrm rot="5400000" flipH="1" flipV="1">
              <a:off x="691075" y="3856590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6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9600" y="4046271"/>
              <a:ext cx="273050" cy="220929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37" name="TextBox 36"/>
          <p:cNvSpPr txBox="1"/>
          <p:nvPr/>
        </p:nvSpPr>
        <p:spPr>
          <a:xfrm>
            <a:off x="3247803" y="5299620"/>
            <a:ext cx="98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6162" y="5220877"/>
            <a:ext cx="72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09665" y="4152589"/>
            <a:ext cx="319283" cy="3529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417290" y="3352571"/>
            <a:ext cx="319283" cy="3529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21426" y="2326434"/>
            <a:ext cx="319283" cy="3529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97055" y="3176089"/>
            <a:ext cx="319283" cy="3529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89570" y="4006608"/>
            <a:ext cx="319283" cy="3529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042238" y="2699326"/>
            <a:ext cx="3845962" cy="2475393"/>
            <a:chOff x="609600" y="2438400"/>
            <a:chExt cx="3276600" cy="1828800"/>
          </a:xfrm>
          <a:noFill/>
        </p:grpSpPr>
        <p:pic>
          <p:nvPicPr>
            <p:cNvPr id="45" name="Picture 4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0783" y="2466016"/>
              <a:ext cx="375444" cy="303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46" name="Picture 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95022" y="3024476"/>
              <a:ext cx="527138" cy="37128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47" name="Picture 4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3032" y="3533839"/>
              <a:ext cx="371651" cy="263887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20950" y="2438400"/>
              <a:ext cx="375444" cy="303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69847" y="3024476"/>
              <a:ext cx="527138" cy="37128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3199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9234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89401" y="3533839"/>
              <a:ext cx="371651" cy="263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53" name="Straight Connector 52"/>
            <p:cNvCxnSpPr/>
            <p:nvPr/>
          </p:nvCxnSpPr>
          <p:spPr>
            <a:xfrm rot="5400000">
              <a:off x="1356838" y="2728090"/>
              <a:ext cx="294572" cy="30433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 flipV="1">
              <a:off x="1351956" y="2696150"/>
              <a:ext cx="1214503" cy="33139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929342" y="2732972"/>
              <a:ext cx="1197438" cy="2945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H="1">
              <a:off x="2817447" y="2718211"/>
              <a:ext cx="331393" cy="2872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Straight Connector 56"/>
            <p:cNvCxnSpPr>
              <a:endCxn id="47" idx="0"/>
            </p:cNvCxnSpPr>
            <p:nvPr/>
          </p:nvCxnSpPr>
          <p:spPr>
            <a:xfrm flipH="1">
              <a:off x="878858" y="3285295"/>
              <a:ext cx="276844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/>
            <p:cNvCxnSpPr>
              <a:stCxn id="50" idx="0"/>
            </p:cNvCxnSpPr>
            <p:nvPr/>
          </p:nvCxnSpPr>
          <p:spPr>
            <a:xfrm flipH="1" flipV="1">
              <a:off x="1565276" y="3285295"/>
              <a:ext cx="223748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Connector 58"/>
            <p:cNvCxnSpPr>
              <a:stCxn id="51" idx="0"/>
            </p:cNvCxnSpPr>
            <p:nvPr/>
          </p:nvCxnSpPr>
          <p:spPr>
            <a:xfrm flipV="1">
              <a:off x="2665060" y="3285295"/>
              <a:ext cx="265465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/>
            <p:cNvCxnSpPr>
              <a:stCxn id="52" idx="0"/>
            </p:cNvCxnSpPr>
            <p:nvPr/>
          </p:nvCxnSpPr>
          <p:spPr>
            <a:xfrm flipH="1" flipV="1">
              <a:off x="3340101" y="3285295"/>
              <a:ext cx="235125" cy="2485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Connector 60"/>
            <p:cNvCxnSpPr>
              <a:stCxn id="64" idx="0"/>
            </p:cNvCxnSpPr>
            <p:nvPr/>
          </p:nvCxnSpPr>
          <p:spPr>
            <a:xfrm rot="5400000" flipH="1" flipV="1">
              <a:off x="1601242" y="3856590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>
              <a:endCxn id="47" idx="2"/>
            </p:cNvCxnSpPr>
            <p:nvPr/>
          </p:nvCxnSpPr>
          <p:spPr>
            <a:xfrm rot="16200000" flipV="1">
              <a:off x="864014" y="3812570"/>
              <a:ext cx="308426" cy="27873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Connector 62"/>
            <p:cNvCxnSpPr>
              <a:endCxn id="50" idx="2"/>
            </p:cNvCxnSpPr>
            <p:nvPr/>
          </p:nvCxnSpPr>
          <p:spPr>
            <a:xfrm rot="16200000" flipV="1">
              <a:off x="1762009" y="3824743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64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19767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65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38325" y="4046271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66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19175" y="4046271"/>
              <a:ext cx="273050" cy="220929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67" name="Straight Connector 66"/>
            <p:cNvCxnSpPr>
              <a:stCxn id="69" idx="0"/>
            </p:cNvCxnSpPr>
            <p:nvPr/>
          </p:nvCxnSpPr>
          <p:spPr>
            <a:xfrm rot="5400000" flipH="1" flipV="1">
              <a:off x="2465900" y="3819769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V="1">
              <a:off x="2626667" y="3787921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69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84425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0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02983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71" name="Straight Connector 70"/>
            <p:cNvCxnSpPr>
              <a:stCxn id="73" idx="0"/>
            </p:cNvCxnSpPr>
            <p:nvPr/>
          </p:nvCxnSpPr>
          <p:spPr>
            <a:xfrm rot="5400000" flipH="1" flipV="1">
              <a:off x="3376067" y="3819769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V="1">
              <a:off x="3536834" y="3787921"/>
              <a:ext cx="285366" cy="23133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73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94592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4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13150" y="4009450"/>
              <a:ext cx="273050" cy="2209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75" name="Straight Connector 74"/>
            <p:cNvCxnSpPr>
              <a:stCxn id="76" idx="0"/>
            </p:cNvCxnSpPr>
            <p:nvPr/>
          </p:nvCxnSpPr>
          <p:spPr>
            <a:xfrm rot="5400000" flipH="1" flipV="1">
              <a:off x="691075" y="3856590"/>
              <a:ext cx="244730" cy="13463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76" name="Picture 158" descr="MCj043161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9600" y="4046271"/>
              <a:ext cx="273050" cy="22092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77" name="TextBox 76"/>
          <p:cNvSpPr txBox="1"/>
          <p:nvPr/>
        </p:nvSpPr>
        <p:spPr>
          <a:xfrm>
            <a:off x="5400532" y="5177519"/>
            <a:ext cx="85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VMA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05218" y="5180781"/>
            <a:ext cx="85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VMB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967027" y="3934934"/>
            <a:ext cx="346282" cy="336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468135" y="1677750"/>
            <a:ext cx="0" cy="4845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40680" y="1677750"/>
            <a:ext cx="205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Placement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883098" y="168903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Bin-Packing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190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applications don</a:t>
            </a:r>
            <a:r>
              <a:rPr lang="fr-FR" dirty="0" smtClean="0"/>
              <a:t>’</a:t>
            </a:r>
            <a:r>
              <a:rPr lang="en-US" dirty="0" smtClean="0"/>
              <a:t>t have nice communication patterns </a:t>
            </a:r>
          </a:p>
          <a:p>
            <a:pPr lvl="1"/>
            <a:r>
              <a:rPr lang="en-US" dirty="0" smtClean="0"/>
              <a:t>How do you learn these patterns?</a:t>
            </a:r>
          </a:p>
          <a:p>
            <a:r>
              <a:rPr lang="en-US" dirty="0" smtClean="0"/>
              <a:t>Some applications are too large to fit in one rack --- too spread out.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936" y="3920595"/>
            <a:ext cx="440683" cy="411181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0553" y="4676505"/>
            <a:ext cx="618737" cy="502554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8711" y="5365959"/>
            <a:ext cx="436231" cy="357187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4259" y="3883215"/>
            <a:ext cx="440683" cy="411181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82" y="4676505"/>
            <a:ext cx="618737" cy="502554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7034" y="5365959"/>
            <a:ext cx="436231" cy="35718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5294" y="5365959"/>
            <a:ext cx="436231" cy="35718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3617" y="5365959"/>
            <a:ext cx="436231" cy="35718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3" name="Straight Connector 12"/>
          <p:cNvCxnSpPr/>
          <p:nvPr/>
        </p:nvCxnSpPr>
        <p:spPr>
          <a:xfrm rot="5400000">
            <a:off x="5341382" y="4302687"/>
            <a:ext cx="398721" cy="3572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5362133" y="4232095"/>
            <a:ext cx="1425542" cy="44856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39849" y="4281936"/>
            <a:ext cx="1405512" cy="39872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7052486" y="4287781"/>
            <a:ext cx="448561" cy="33719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endCxn id="7" idx="0"/>
          </p:cNvCxnSpPr>
          <p:nvPr/>
        </p:nvCxnSpPr>
        <p:spPr>
          <a:xfrm flipH="1">
            <a:off x="4806827" y="5029539"/>
            <a:ext cx="324950" cy="33642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0" idx="0"/>
          </p:cNvCxnSpPr>
          <p:nvPr/>
        </p:nvCxnSpPr>
        <p:spPr>
          <a:xfrm flipH="1" flipV="1">
            <a:off x="5612521" y="5029539"/>
            <a:ext cx="262628" cy="33642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1" idx="0"/>
          </p:cNvCxnSpPr>
          <p:nvPr/>
        </p:nvCxnSpPr>
        <p:spPr>
          <a:xfrm flipV="1">
            <a:off x="6903410" y="5029539"/>
            <a:ext cx="311594" cy="33642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2" idx="0"/>
          </p:cNvCxnSpPr>
          <p:nvPr/>
        </p:nvCxnSpPr>
        <p:spPr>
          <a:xfrm flipH="1" flipV="1">
            <a:off x="7695751" y="5029539"/>
            <a:ext cx="275982" cy="33642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24" idx="0"/>
          </p:cNvCxnSpPr>
          <p:nvPr/>
        </p:nvCxnSpPr>
        <p:spPr>
          <a:xfrm rot="5400000" flipH="1" flipV="1">
            <a:off x="5632736" y="5814925"/>
            <a:ext cx="331257" cy="15802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 rot="16200000" flipV="1">
            <a:off x="4761677" y="5768296"/>
            <a:ext cx="417474" cy="32717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endCxn id="10" idx="2"/>
          </p:cNvCxnSpPr>
          <p:nvPr/>
        </p:nvCxnSpPr>
        <p:spPr>
          <a:xfrm rot="16200000" flipV="1">
            <a:off x="5817786" y="5780512"/>
            <a:ext cx="386260" cy="27153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4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9104" y="6059567"/>
            <a:ext cx="320497" cy="299041"/>
          </a:xfrm>
          <a:prstGeom prst="rect">
            <a:avLst/>
          </a:prstGeom>
          <a:solidFill>
            <a:srgbClr val="77933C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3017" y="6059567"/>
            <a:ext cx="320497" cy="299041"/>
          </a:xfrm>
          <a:prstGeom prst="rect">
            <a:avLst/>
          </a:prstGeom>
          <a:solidFill>
            <a:srgbClr val="77933C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526" y="6059567"/>
            <a:ext cx="320497" cy="299041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7" name="Straight Connector 26"/>
          <p:cNvCxnSpPr>
            <a:stCxn id="29" idx="0"/>
          </p:cNvCxnSpPr>
          <p:nvPr/>
        </p:nvCxnSpPr>
        <p:spPr>
          <a:xfrm rot="5400000" flipH="1" flipV="1">
            <a:off x="6647642" y="5765086"/>
            <a:ext cx="331257" cy="15802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6832692" y="5730671"/>
            <a:ext cx="386260" cy="2715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9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4010" y="6009728"/>
            <a:ext cx="320497" cy="299041"/>
          </a:xfrm>
          <a:prstGeom prst="rect">
            <a:avLst/>
          </a:prstGeom>
          <a:solidFill>
            <a:srgbClr val="77933C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7923" y="6009728"/>
            <a:ext cx="320497" cy="299041"/>
          </a:xfrm>
          <a:prstGeom prst="rect">
            <a:avLst/>
          </a:prstGeom>
          <a:solidFill>
            <a:srgbClr val="77933C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1" name="Straight Connector 30"/>
          <p:cNvCxnSpPr>
            <a:stCxn id="33" idx="0"/>
          </p:cNvCxnSpPr>
          <p:nvPr/>
        </p:nvCxnSpPr>
        <p:spPr>
          <a:xfrm rot="5400000" flipH="1" flipV="1">
            <a:off x="7715966" y="5765086"/>
            <a:ext cx="331257" cy="15802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7901015" y="5730671"/>
            <a:ext cx="386260" cy="27153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3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2334" y="6009728"/>
            <a:ext cx="320497" cy="299041"/>
          </a:xfrm>
          <a:prstGeom prst="rect">
            <a:avLst/>
          </a:prstGeom>
          <a:solidFill>
            <a:srgbClr val="77933C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4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6246" y="6009728"/>
            <a:ext cx="320497" cy="299041"/>
          </a:xfrm>
          <a:prstGeom prst="rect">
            <a:avLst/>
          </a:prstGeom>
          <a:solidFill>
            <a:srgbClr val="77933C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5" name="Straight Connector 34"/>
          <p:cNvCxnSpPr>
            <a:stCxn id="36" idx="0"/>
          </p:cNvCxnSpPr>
          <p:nvPr/>
        </p:nvCxnSpPr>
        <p:spPr>
          <a:xfrm rot="5400000" flipH="1" flipV="1">
            <a:off x="4564413" y="5814925"/>
            <a:ext cx="331257" cy="15802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6" name="Picture 158" descr="MCj043161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0781" y="6059567"/>
            <a:ext cx="320497" cy="299041"/>
          </a:xfrm>
          <a:prstGeom prst="rect">
            <a:avLst/>
          </a:prstGeom>
          <a:solidFill>
            <a:srgbClr val="77933C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6866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bottlenecks within SDN ecosystem?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75242" y="3422548"/>
            <a:ext cx="2383005" cy="7247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SDN Controller 2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FloodLight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517716" y="4154324"/>
            <a:ext cx="0" cy="70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38392" y="4859921"/>
            <a:ext cx="558648" cy="412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11604" y="4859921"/>
            <a:ext cx="558648" cy="412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33870" y="4859921"/>
            <a:ext cx="558648" cy="412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76489" y="4154324"/>
            <a:ext cx="0" cy="70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97973" y="4154324"/>
            <a:ext cx="0" cy="70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59238" y="2895534"/>
            <a:ext cx="786039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92518" y="2901636"/>
            <a:ext cx="1404521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 1: Control Channel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499" y="5660613"/>
            <a:ext cx="1926168" cy="3718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499" y="4708627"/>
            <a:ext cx="1778000" cy="387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CPU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77437" y="4641629"/>
            <a:ext cx="2326672" cy="1602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1097" y="3975808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13Mbs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3130" y="5207000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35Mbs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2572" y="5576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250GB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47405" y="56462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250GB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19164" y="2952133"/>
            <a:ext cx="2383005" cy="7247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SDN Controller 2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FloodLight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03160" y="2425119"/>
            <a:ext cx="786039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36440" y="2431221"/>
            <a:ext cx="1404521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MacTracker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447402" y="3676852"/>
            <a:ext cx="0" cy="96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481632" y="5150943"/>
            <a:ext cx="0" cy="515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841029" y="5836895"/>
            <a:ext cx="3999405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5836895"/>
            <a:ext cx="254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switch NIC </a:t>
            </a:r>
            <a:r>
              <a:rPr lang="en-US" dirty="0"/>
              <a:t>p</a:t>
            </a:r>
            <a:r>
              <a:rPr lang="en-US" dirty="0" smtClean="0"/>
              <a:t>rocesses </a:t>
            </a:r>
          </a:p>
          <a:p>
            <a:r>
              <a:rPr lang="en-US" dirty="0" smtClean="0"/>
              <a:t>packets at 250GB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4641629"/>
            <a:ext cx="211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packets go to CPU,</a:t>
            </a:r>
          </a:p>
          <a:p>
            <a:r>
              <a:rPr lang="en-US" dirty="0" smtClean="0"/>
              <a:t>they uses PCI bus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3030521"/>
            <a:ext cx="264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packets go to controller,</a:t>
            </a:r>
          </a:p>
          <a:p>
            <a:r>
              <a:rPr lang="en-US" dirty="0" smtClean="0"/>
              <a:t>they uses TCP connection</a:t>
            </a:r>
          </a:p>
        </p:txBody>
      </p:sp>
    </p:spTree>
    <p:extLst>
      <p:ext uri="{BB962C8B-B14F-4D97-AF65-F5344CB8AC3E}">
        <p14:creationId xmlns:p14="http://schemas.microsoft.com/office/powerpoint/2010/main" val="25455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 </a:t>
            </a:r>
            <a:r>
              <a:rPr lang="en-US" dirty="0"/>
              <a:t>2</a:t>
            </a:r>
            <a:r>
              <a:rPr lang="en-US" dirty="0" smtClean="0"/>
              <a:t>: TCAM 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499" y="5660613"/>
            <a:ext cx="1926168" cy="3718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499" y="4708627"/>
            <a:ext cx="1778000" cy="387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CPU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77437" y="4641629"/>
            <a:ext cx="2326672" cy="1602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1097" y="3975808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13Mbs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3130" y="5207000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35Mbs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2572" y="5576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250GB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47405" y="56462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250GB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19164" y="2952133"/>
            <a:ext cx="2383005" cy="7247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SDN Controller 2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FloodLight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03160" y="2425119"/>
            <a:ext cx="786039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36440" y="2431221"/>
            <a:ext cx="1404521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MacTracker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447402" y="3676852"/>
            <a:ext cx="0" cy="96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481632" y="5150943"/>
            <a:ext cx="0" cy="515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841029" y="5836895"/>
            <a:ext cx="3999405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5836895"/>
            <a:ext cx="254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switch NIC </a:t>
            </a:r>
            <a:r>
              <a:rPr lang="en-US" dirty="0"/>
              <a:t>p</a:t>
            </a:r>
            <a:r>
              <a:rPr lang="en-US" dirty="0" smtClean="0"/>
              <a:t>rocesses </a:t>
            </a:r>
          </a:p>
          <a:p>
            <a:r>
              <a:rPr lang="en-US" dirty="0" smtClean="0"/>
              <a:t>packets at 250GB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4641629"/>
            <a:ext cx="211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packets go to CPU,</a:t>
            </a:r>
          </a:p>
          <a:p>
            <a:r>
              <a:rPr lang="en-US" dirty="0" smtClean="0"/>
              <a:t>they uses PCI bus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3030521"/>
            <a:ext cx="264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packets go to controller,</a:t>
            </a:r>
          </a:p>
          <a:p>
            <a:r>
              <a:rPr lang="en-US" dirty="0" smtClean="0"/>
              <a:t>they uses TCP connection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7054950" y="3857258"/>
            <a:ext cx="2057694" cy="1238712"/>
          </a:xfrm>
          <a:prstGeom prst="wedgeRectCallout">
            <a:avLst>
              <a:gd name="adj1" fmla="val -78671"/>
              <a:gd name="adj2" fmla="val 108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stores N flow table entries. Limits number of flow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6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 3: Controller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499" y="5660613"/>
            <a:ext cx="1926168" cy="3718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499" y="4708627"/>
            <a:ext cx="1778000" cy="387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CPU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77437" y="4641629"/>
            <a:ext cx="2326672" cy="1602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1097" y="3975808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13Mbs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3130" y="5207000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35Mbs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2572" y="5576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250GB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47405" y="56462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250GB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19164" y="2952133"/>
            <a:ext cx="2383005" cy="7247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SDN Controller 2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FloodLight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03160" y="2425119"/>
            <a:ext cx="786039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36440" y="2431221"/>
            <a:ext cx="1404521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MacTracker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447402" y="3676852"/>
            <a:ext cx="0" cy="96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481632" y="5150943"/>
            <a:ext cx="0" cy="515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841029" y="5836895"/>
            <a:ext cx="3999405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5836895"/>
            <a:ext cx="254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switch NIC </a:t>
            </a:r>
            <a:r>
              <a:rPr lang="en-US" dirty="0"/>
              <a:t>p</a:t>
            </a:r>
            <a:r>
              <a:rPr lang="en-US" dirty="0" smtClean="0"/>
              <a:t>rocesses </a:t>
            </a:r>
          </a:p>
          <a:p>
            <a:r>
              <a:rPr lang="en-US" dirty="0" smtClean="0"/>
              <a:t>packets at 250GB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4641629"/>
            <a:ext cx="211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packets go to CPU,</a:t>
            </a:r>
          </a:p>
          <a:p>
            <a:r>
              <a:rPr lang="en-US" dirty="0" smtClean="0"/>
              <a:t>they uses PCI bus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3030521"/>
            <a:ext cx="264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packets go to controller,</a:t>
            </a:r>
          </a:p>
          <a:p>
            <a:r>
              <a:rPr lang="en-US" dirty="0" smtClean="0"/>
              <a:t>they uses TCP connection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6480700" y="1646850"/>
            <a:ext cx="1818611" cy="1191125"/>
          </a:xfrm>
          <a:prstGeom prst="wedgeRectCallout">
            <a:avLst>
              <a:gd name="adj1" fmla="val -74361"/>
              <a:gd name="adj2" fmla="val 917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on a mac: only so much CPU &amp; RAM. Limits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bottlenecks within SDN ecosystem?</a:t>
            </a:r>
          </a:p>
          <a:p>
            <a:pPr lvl="1"/>
            <a:r>
              <a:rPr lang="en-US" dirty="0" smtClean="0"/>
              <a:t>Control Channel</a:t>
            </a:r>
          </a:p>
          <a:p>
            <a:pPr lvl="1"/>
            <a:r>
              <a:rPr lang="en-US" dirty="0" smtClean="0"/>
              <a:t>Controller Server (Scalability)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Switch TCAM (Number of entries)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403" y="3950415"/>
            <a:ext cx="2383005" cy="7247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SDN Controller 2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FloodLight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546877" y="4682191"/>
            <a:ext cx="0" cy="70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67553" y="5387788"/>
            <a:ext cx="558648" cy="412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40765" y="5387788"/>
            <a:ext cx="558648" cy="412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63031" y="5387788"/>
            <a:ext cx="558648" cy="412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805650" y="4682191"/>
            <a:ext cx="0" cy="70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127134" y="4682191"/>
            <a:ext cx="0" cy="70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88399" y="3423401"/>
            <a:ext cx="786039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21679" y="3429503"/>
            <a:ext cx="1404521" cy="412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Around TCAM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controller </a:t>
            </a:r>
          </a:p>
          <a:p>
            <a:endParaRPr lang="en-US" dirty="0" smtClean="0"/>
          </a:p>
          <a:p>
            <a:r>
              <a:rPr lang="en-US" dirty="0" smtClean="0"/>
              <a:t>Use a hierarchy of Switches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Place servers/applications/VM wisely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Around TCAM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controller </a:t>
            </a:r>
          </a:p>
          <a:p>
            <a:pPr lvl="1"/>
            <a:r>
              <a:rPr lang="en-US" dirty="0" smtClean="0"/>
              <a:t>Doesn’t Scale --- remember controller has limits</a:t>
            </a:r>
          </a:p>
          <a:p>
            <a:pPr lvl="1"/>
            <a:r>
              <a:rPr lang="en-US" dirty="0" smtClean="0"/>
              <a:t>Too slow --- takes over 10ms to get info to controller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 a hierarchy of Switches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Difane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Place servers/applications/VM wisely</a:t>
            </a:r>
          </a:p>
          <a:p>
            <a:pPr lvl="1"/>
            <a:r>
              <a:rPr lang="en-US" dirty="0" smtClean="0"/>
              <a:t>VM Bin Packing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2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4|0.6|0.6|0.7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7|0.7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|0.6|2.2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4|0.6|0.6|0.7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973</Words>
  <Application>Microsoft Macintosh PowerPoint</Application>
  <PresentationFormat>On-screen Show (4:3)</PresentationFormat>
  <Paragraphs>298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SDN Scalability Issues</vt:lpstr>
      <vt:lpstr>Last Class </vt:lpstr>
      <vt:lpstr>Today’s Class </vt:lpstr>
      <vt:lpstr>Bottleneck 1: Control Channel </vt:lpstr>
      <vt:lpstr>Bottleneck 2: TCAM Memory</vt:lpstr>
      <vt:lpstr>Bottleneck 3: Controller Server</vt:lpstr>
      <vt:lpstr>Today’s Class </vt:lpstr>
      <vt:lpstr>How to Get Around TCAM Limitations</vt:lpstr>
      <vt:lpstr>How to Get Around TCAM Limitations</vt:lpstr>
      <vt:lpstr>DiFane</vt:lpstr>
      <vt:lpstr>Packet Redirection and Rule Caching</vt:lpstr>
      <vt:lpstr>Packet Redirection and Rule Caching</vt:lpstr>
      <vt:lpstr>Three Sets of Rules in TCAM</vt:lpstr>
      <vt:lpstr>Stage 1</vt:lpstr>
      <vt:lpstr>Partition and Distribute the Flow Rules</vt:lpstr>
      <vt:lpstr>Stage 2</vt:lpstr>
      <vt:lpstr>Packet Redirection and Rule Caching</vt:lpstr>
      <vt:lpstr>Assumptions</vt:lpstr>
      <vt:lpstr>Interesting Questions</vt:lpstr>
      <vt:lpstr>How to Get Around TCAM Limitations</vt:lpstr>
      <vt:lpstr>Distributed Applications</vt:lpstr>
      <vt:lpstr>Insight</vt:lpstr>
      <vt:lpstr>Bin-Packing of VMs</vt:lpstr>
      <vt:lpstr>Random Placement of VMs</vt:lpstr>
      <vt:lpstr>PowerPoint Presentation</vt:lpstr>
      <vt:lpstr>Limitations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Scalability Issues</dc:title>
  <dc:creator>Theophilus Benson</dc:creator>
  <cp:lastModifiedBy>Theophilus Benson</cp:lastModifiedBy>
  <cp:revision>43</cp:revision>
  <dcterms:created xsi:type="dcterms:W3CDTF">2014-10-07T16:26:04Z</dcterms:created>
  <dcterms:modified xsi:type="dcterms:W3CDTF">2014-10-11T02:44:07Z</dcterms:modified>
</cp:coreProperties>
</file>