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58" r:id="rId8"/>
    <p:sldId id="25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3" autoAdjust="0"/>
    <p:restoredTop sz="94660"/>
  </p:normalViewPr>
  <p:slideViewPr>
    <p:cSldViewPr snapToGrid="0">
      <p:cViewPr varScale="1">
        <p:scale>
          <a:sx n="86" d="100"/>
          <a:sy n="86" d="100"/>
        </p:scale>
        <p:origin x="4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DAC8A-C6E5-4A93-9B66-864B4D6C19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B7A1F0-EA5D-4AB4-857E-FD2CD8B2C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6ACF87-41D1-456E-8E54-0C5963B97803}"/>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A6586B4A-173A-4B45-93CD-42984AE3E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51C66-E8C5-451B-8BF0-BD6FF02C7F26}"/>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292560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79D8E-6E1C-46BE-8EF2-201AD1B7D8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69DF25-3524-4799-8EE6-2B6B5D50835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F7CFC3-793E-4D56-9A16-B1156A04D7B1}"/>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DEBE2CB7-2CB1-449F-8090-13A3CECCFF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D1A7E9-B753-47EB-838D-C95CB3099BE7}"/>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299308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5B804C-FD9A-4510-9E43-D9B1E85A04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3C2C287-6AFC-44DB-867B-CC498270B4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FC03F2-2821-40A7-86CD-ADD510122891}"/>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77D34F1D-657C-49B6-907C-83EE510CD9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662C09-3CCF-4E74-B67A-F33B1BD03AAA}"/>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322645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6B3E4-DAFA-4EDE-838A-F375B6A39D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3FC319-22EF-48C0-A561-870A988535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01F158-8ADB-409E-8B87-66AE96B720D3}"/>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D08166B3-C3F6-4362-976D-8B4908F32F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4FFF5B-1F2B-45B3-8CCF-A225CCBDCAA6}"/>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158411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B2F021-E6E7-489E-97A8-2DA391692A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3AF9EE-676C-4F78-8868-22F228CC6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637AD1-4ACD-41D4-960A-F5823655FCB6}"/>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52AEB967-78EA-499B-B6C8-952A9A73AC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C45AB6-F56C-4A1C-A88F-E8BC9810155A}"/>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568079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38FF9-20DA-4BDE-AF53-207D0A9FA6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CF2F6A-CBB0-464A-A2E0-D2D88C33C6A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6070C0F-A847-4F7F-AF0E-3D5B44BF57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AB8CC4-33CE-4E26-8F13-2DC163647A86}"/>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6" name="页脚占位符 5">
            <a:extLst>
              <a:ext uri="{FF2B5EF4-FFF2-40B4-BE49-F238E27FC236}">
                <a16:creationId xmlns:a16="http://schemas.microsoft.com/office/drawing/2014/main" id="{1FE8612E-506F-44EC-97D1-7EDC459922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EA1CFA-89B4-472A-A51A-F80040E0B83F}"/>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259883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9F55F-3001-4CCF-BD87-1057531694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7C23839-AE28-43A2-AA32-494853AE7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1FF4BDC-D0AB-4A2B-9B80-DE260124F0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919C9E-29AF-49DA-A683-90EA0D486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B291B3E-C9D8-41F1-AD96-48BB6478EE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E378663-7ACF-4B49-9E91-D98C8EA72ABA}"/>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8" name="页脚占位符 7">
            <a:extLst>
              <a:ext uri="{FF2B5EF4-FFF2-40B4-BE49-F238E27FC236}">
                <a16:creationId xmlns:a16="http://schemas.microsoft.com/office/drawing/2014/main" id="{DC8545AF-3045-4574-A935-A855FDA4FD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4AE80E6-B8A6-42FC-92F9-43596072BD17}"/>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289224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45D41-5545-4739-8EAC-3E789C3653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DE432DB-D9BB-40E1-8640-2055CFD28E85}"/>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4" name="页脚占位符 3">
            <a:extLst>
              <a:ext uri="{FF2B5EF4-FFF2-40B4-BE49-F238E27FC236}">
                <a16:creationId xmlns:a16="http://schemas.microsoft.com/office/drawing/2014/main" id="{E05A4DD3-2C74-488F-9850-D97D59E4D0E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CBA0C9-F424-4F67-86F5-D72251F4E89C}"/>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24330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025E3BD-E7CE-451B-AB8C-0EACB5FA061F}"/>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3" name="页脚占位符 2">
            <a:extLst>
              <a:ext uri="{FF2B5EF4-FFF2-40B4-BE49-F238E27FC236}">
                <a16:creationId xmlns:a16="http://schemas.microsoft.com/office/drawing/2014/main" id="{204FF1BA-143F-424F-99F8-03025CA163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37ACD7-55EC-4DBC-805E-4CDE51FE25AC}"/>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201032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76CCF-DF7A-430A-B7BD-C69F6ED39F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9C54E12-5126-430B-967E-715F47546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C4E693E-FA01-4E8D-A920-8F3155B86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6087B3-1FE3-4AE0-9A3D-40D44B77160D}"/>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6" name="页脚占位符 5">
            <a:extLst>
              <a:ext uri="{FF2B5EF4-FFF2-40B4-BE49-F238E27FC236}">
                <a16:creationId xmlns:a16="http://schemas.microsoft.com/office/drawing/2014/main" id="{61FC2E22-B57B-4B05-973C-2CEF865ACE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6C3174-D4DF-4A26-8FB7-24A019BD7D48}"/>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147305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C63B5-ED7A-4606-917D-662DEAD2DB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8F5D71-CF33-4CDA-8A1D-D7C6D61D45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9FD07F-C04A-42EF-AF56-A65B9ACC1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B05E035-281A-4BC6-9D2A-78345E305D0C}"/>
              </a:ext>
            </a:extLst>
          </p:cNvPr>
          <p:cNvSpPr>
            <a:spLocks noGrp="1"/>
          </p:cNvSpPr>
          <p:nvPr>
            <p:ph type="dt" sz="half" idx="10"/>
          </p:nvPr>
        </p:nvSpPr>
        <p:spPr/>
        <p:txBody>
          <a:bodyPr/>
          <a:lstStyle/>
          <a:p>
            <a:fld id="{5958A1E9-121B-4CC8-A76E-7E2CAEA558C0}" type="datetimeFigureOut">
              <a:rPr lang="zh-CN" altLang="en-US" smtClean="0"/>
              <a:t>2021/4/14</a:t>
            </a:fld>
            <a:endParaRPr lang="zh-CN" altLang="en-US"/>
          </a:p>
        </p:txBody>
      </p:sp>
      <p:sp>
        <p:nvSpPr>
          <p:cNvPr id="6" name="页脚占位符 5">
            <a:extLst>
              <a:ext uri="{FF2B5EF4-FFF2-40B4-BE49-F238E27FC236}">
                <a16:creationId xmlns:a16="http://schemas.microsoft.com/office/drawing/2014/main" id="{5C3BCF83-F287-4422-B564-B57FD322EA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D2652A-F51E-4BED-A231-579558C2044E}"/>
              </a:ext>
            </a:extLst>
          </p:cNvPr>
          <p:cNvSpPr>
            <a:spLocks noGrp="1"/>
          </p:cNvSpPr>
          <p:nvPr>
            <p:ph type="sldNum" sz="quarter" idx="12"/>
          </p:nvPr>
        </p:nvSpPr>
        <p:spPr/>
        <p:txBody>
          <a:body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253499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E2C870-B208-4513-AE9B-CDAA9FFAA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9F2DF6-E78E-401E-979B-DEFE2BBF1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2A12AD-BFD5-41F6-B825-57EC92C4D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8A1E9-121B-4CC8-A76E-7E2CAEA558C0}" type="datetimeFigureOut">
              <a:rPr lang="zh-CN" altLang="en-US" smtClean="0"/>
              <a:t>2021/4/14</a:t>
            </a:fld>
            <a:endParaRPr lang="zh-CN" altLang="en-US"/>
          </a:p>
        </p:txBody>
      </p:sp>
      <p:sp>
        <p:nvSpPr>
          <p:cNvPr id="5" name="页脚占位符 4">
            <a:extLst>
              <a:ext uri="{FF2B5EF4-FFF2-40B4-BE49-F238E27FC236}">
                <a16:creationId xmlns:a16="http://schemas.microsoft.com/office/drawing/2014/main" id="{7E634CFA-7023-4CE6-95A0-D046E96EB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594610-06BA-4BB9-978F-4F1B1C8A7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2990B-1B3E-489C-8476-947CED4F656E}" type="slidenum">
              <a:rPr lang="zh-CN" altLang="en-US" smtClean="0"/>
              <a:t>‹#›</a:t>
            </a:fld>
            <a:endParaRPr lang="zh-CN" altLang="en-US"/>
          </a:p>
        </p:txBody>
      </p:sp>
    </p:spTree>
    <p:extLst>
      <p:ext uri="{BB962C8B-B14F-4D97-AF65-F5344CB8AC3E}">
        <p14:creationId xmlns:p14="http://schemas.microsoft.com/office/powerpoint/2010/main" val="367217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7" Type="http://schemas.openxmlformats.org/officeDocument/2006/relationships/image" Target="../media/image7.tmp"/><Relationship Id="rId2" Type="http://schemas.openxmlformats.org/officeDocument/2006/relationships/image" Target="../media/image2.tmp"/><Relationship Id="rId1" Type="http://schemas.openxmlformats.org/officeDocument/2006/relationships/slideLayout" Target="../slideLayouts/slideLayout2.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_rels/slide3.xml.rels><?xml version="1.0" encoding="UTF-8" standalone="yes"?>
<Relationships xmlns="http://schemas.openxmlformats.org/package/2006/relationships"><Relationship Id="rId8" Type="http://schemas.openxmlformats.org/officeDocument/2006/relationships/image" Target="../media/image14.tmp"/><Relationship Id="rId3" Type="http://schemas.openxmlformats.org/officeDocument/2006/relationships/image" Target="../media/image9.tmp"/><Relationship Id="rId7" Type="http://schemas.openxmlformats.org/officeDocument/2006/relationships/image" Target="../media/image13.tmp"/><Relationship Id="rId2" Type="http://schemas.openxmlformats.org/officeDocument/2006/relationships/image" Target="../media/image8.tmp"/><Relationship Id="rId1" Type="http://schemas.openxmlformats.org/officeDocument/2006/relationships/slideLayout" Target="../slideLayouts/slideLayout2.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7.tmp"/></Relationships>
</file>

<file path=ppt/slides/_rels/slide5.xml.rels><?xml version="1.0" encoding="UTF-8" standalone="yes"?>
<Relationships xmlns="http://schemas.openxmlformats.org/package/2006/relationships"><Relationship Id="rId8" Type="http://schemas.openxmlformats.org/officeDocument/2006/relationships/image" Target="../media/image26.tmp"/><Relationship Id="rId3" Type="http://schemas.openxmlformats.org/officeDocument/2006/relationships/image" Target="../media/image21.tmp"/><Relationship Id="rId7" Type="http://schemas.openxmlformats.org/officeDocument/2006/relationships/image" Target="../media/image25.tmp"/><Relationship Id="rId2" Type="http://schemas.openxmlformats.org/officeDocument/2006/relationships/image" Target="../media/image20.tmp"/><Relationship Id="rId1" Type="http://schemas.openxmlformats.org/officeDocument/2006/relationships/slideLayout" Target="../slideLayouts/slideLayout2.xml"/><Relationship Id="rId6" Type="http://schemas.openxmlformats.org/officeDocument/2006/relationships/image" Target="../media/image24.tmp"/><Relationship Id="rId5" Type="http://schemas.openxmlformats.org/officeDocument/2006/relationships/image" Target="../media/image23.tmp"/><Relationship Id="rId4" Type="http://schemas.openxmlformats.org/officeDocument/2006/relationships/image" Target="../media/image22.tmp"/></Relationships>
</file>

<file path=ppt/slides/_rels/slide6.xml.rels><?xml version="1.0" encoding="UTF-8" standalone="yes"?>
<Relationships xmlns="http://schemas.openxmlformats.org/package/2006/relationships"><Relationship Id="rId8" Type="http://schemas.openxmlformats.org/officeDocument/2006/relationships/image" Target="../media/image33.tmp"/><Relationship Id="rId3" Type="http://schemas.openxmlformats.org/officeDocument/2006/relationships/image" Target="../media/image28.tmp"/><Relationship Id="rId7" Type="http://schemas.openxmlformats.org/officeDocument/2006/relationships/image" Target="../media/image32.tmp"/><Relationship Id="rId2" Type="http://schemas.openxmlformats.org/officeDocument/2006/relationships/image" Target="../media/image27.tmp"/><Relationship Id="rId1" Type="http://schemas.openxmlformats.org/officeDocument/2006/relationships/slideLayout" Target="../slideLayouts/slideLayout2.xml"/><Relationship Id="rId6" Type="http://schemas.openxmlformats.org/officeDocument/2006/relationships/image" Target="../media/image31.tmp"/><Relationship Id="rId5" Type="http://schemas.openxmlformats.org/officeDocument/2006/relationships/image" Target="../media/image30.tmp"/><Relationship Id="rId4" Type="http://schemas.openxmlformats.org/officeDocument/2006/relationships/image" Target="../media/image29.tmp"/></Relationships>
</file>

<file path=ppt/slides/_rels/slide7.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356C03-27C0-41F0-988B-7A799B268F89}"/>
              </a:ext>
            </a:extLst>
          </p:cNvPr>
          <p:cNvSpPr txBox="1"/>
          <p:nvPr/>
        </p:nvSpPr>
        <p:spPr>
          <a:xfrm>
            <a:off x="0" y="1"/>
            <a:ext cx="12192000" cy="7078861"/>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Why need Cross-Layer: </a:t>
            </a:r>
            <a:r>
              <a:rPr lang="en-US" altLang="zh-CN" sz="1600" dirty="0">
                <a:latin typeface="Times New Roman" panose="02020603050405020304" pitchFamily="18" charset="0"/>
                <a:cs typeface="Times New Roman" panose="02020603050405020304" pitchFamily="18" charset="0"/>
              </a:rPr>
              <a:t>1.the unique problems created by wireless links, the possibility of opportunistic communication on wireless links, and the new modalities of communication offered by the wireless medium. The key is to self-adaptive.</a:t>
            </a:r>
          </a:p>
          <a:p>
            <a:r>
              <a:rPr lang="en-US" altLang="zh-CN" sz="1800" b="1" kern="0" dirty="0">
                <a:effectLst/>
                <a:latin typeface="Times New Roman" panose="02020603050405020304" pitchFamily="18" charset="0"/>
                <a:ea typeface="等线" panose="02010600030101010101" pitchFamily="2" charset="-122"/>
              </a:rPr>
              <a:t>pros and cons of cross layer design</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Communication system design is basically a tradeoff of performance versus complexity. Cross layer design leads to performance gains at the cost of complexity. This complexity can be at run-time or at the design stage. Since cross layer design violates the layered architecture, it could also lead to stifling of innovation and difficult maintenance.</a:t>
            </a:r>
          </a:p>
          <a:p>
            <a:r>
              <a:rPr lang="en-US" altLang="zh-CN" b="1" dirty="0">
                <a:latin typeface="Times New Roman" panose="02020603050405020304" pitchFamily="18" charset="0"/>
                <a:cs typeface="Times New Roman" panose="02020603050405020304" pitchFamily="18" charset="0"/>
              </a:rPr>
              <a:t>The TCP/IP Model</a:t>
            </a:r>
          </a:p>
          <a:p>
            <a:r>
              <a:rPr lang="en-US" altLang="zh-CN" sz="1600" dirty="0">
                <a:latin typeface="Times New Roman" panose="02020603050405020304" pitchFamily="18" charset="0"/>
                <a:cs typeface="Times New Roman" panose="02020603050405020304" pitchFamily="18" charset="0"/>
              </a:rPr>
              <a:t>Application Layer – concerned with how data at both ends is handled, user interface</a:t>
            </a:r>
          </a:p>
          <a:p>
            <a:r>
              <a:rPr lang="en-US" altLang="zh-CN" sz="1600" dirty="0">
                <a:latin typeface="Times New Roman" panose="02020603050405020304" pitchFamily="18" charset="0"/>
                <a:cs typeface="Times New Roman" panose="02020603050405020304" pitchFamily="18" charset="0"/>
              </a:rPr>
              <a:t>Transport Layer – manages end-to-end flow of data, reliability, congestion control</a:t>
            </a:r>
          </a:p>
          <a:p>
            <a:r>
              <a:rPr lang="en-US" altLang="zh-CN" sz="1600" dirty="0">
                <a:latin typeface="Times New Roman" panose="02020603050405020304" pitchFamily="18" charset="0"/>
                <a:cs typeface="Times New Roman" panose="02020603050405020304" pitchFamily="18" charset="0"/>
              </a:rPr>
              <a:t>Network Layer – which performs routing and provides hierarchical addressing</a:t>
            </a:r>
          </a:p>
          <a:p>
            <a:r>
              <a:rPr lang="en-US" altLang="zh-CN" sz="1600" dirty="0">
                <a:latin typeface="Times New Roman" panose="02020603050405020304" pitchFamily="18" charset="0"/>
                <a:cs typeface="Times New Roman" panose="02020603050405020304" pitchFamily="18" charset="0"/>
              </a:rPr>
              <a:t>Data Link Layer – manages transmission of data on a link-by-link basis, link-level reliability</a:t>
            </a:r>
          </a:p>
          <a:p>
            <a:r>
              <a:rPr lang="en-US" altLang="zh-CN" sz="1600" dirty="0">
                <a:latin typeface="Times New Roman" panose="02020603050405020304" pitchFamily="18" charset="0"/>
                <a:cs typeface="Times New Roman" panose="02020603050405020304" pitchFamily="18" charset="0"/>
              </a:rPr>
              <a:t>Physical Layer – used for transmitting data on the physical medium</a:t>
            </a:r>
          </a:p>
          <a:p>
            <a:r>
              <a:rPr lang="en-US" altLang="zh-CN" b="1" dirty="0">
                <a:latin typeface="Times New Roman" panose="02020603050405020304" pitchFamily="18" charset="0"/>
                <a:cs typeface="Times New Roman" panose="02020603050405020304" pitchFamily="18" charset="0"/>
              </a:rPr>
              <a:t>OSI Model</a:t>
            </a:r>
          </a:p>
          <a:p>
            <a:pPr algn="l"/>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Application Layer</a:t>
            </a:r>
            <a:r>
              <a:rPr lang="en-US" altLang="zh-CN" sz="1600" dirty="0">
                <a:latin typeface="Times New Roman" panose="02020603050405020304" pitchFamily="18" charset="0"/>
                <a:cs typeface="Times New Roman" panose="02020603050405020304" pitchFamily="18" charset="0"/>
              </a:rPr>
              <a:t> –</a:t>
            </a:r>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 It is concerned with how data at both ends is handled, user interface. The application layer establishes the availability of intended communication partners, synchronizes and establishes agreement on procedures for error recovery and control of data integrity.</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l"/>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Presentation Layer </a:t>
            </a:r>
            <a:r>
              <a:rPr lang="en-US" altLang="zh-CN" sz="1600" dirty="0">
                <a:latin typeface="Times New Roman" panose="02020603050405020304" pitchFamily="18" charset="0"/>
                <a:cs typeface="Times New Roman" panose="02020603050405020304" pitchFamily="18" charset="0"/>
              </a:rPr>
              <a:t>– </a:t>
            </a:r>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It converts the data into a format compatible with the receiver's system format and suitable for transmission. </a:t>
            </a:r>
            <a:r>
              <a:rPr lang="en-US" altLang="zh-CN" sz="1600" kern="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ranslates between multiple data formats by using a common format. Provides encryption and compression of data. Examples :- JPEG, MPEG, ASCII. Session Layer </a:t>
            </a:r>
            <a:r>
              <a:rPr lang="en-US" altLang="zh-CN" sz="1600" dirty="0">
                <a:latin typeface="Times New Roman" panose="02020603050405020304" pitchFamily="18" charset="0"/>
                <a:cs typeface="Times New Roman" panose="02020603050405020304" pitchFamily="18" charset="0"/>
              </a:rPr>
              <a:t>– </a:t>
            </a:r>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The session layer defines how to start, control and end conversations (called sessions) between applications. It also synchronizes dialogue between two hosts’ presentation layers and manages their data exchange. It offers provisions for efficient data transfer. SSL, SQL</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l"/>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Transport Layer</a:t>
            </a:r>
            <a:r>
              <a:rPr lang="en-US" altLang="zh-CN" sz="1600" dirty="0">
                <a:latin typeface="Times New Roman" panose="02020603050405020304" pitchFamily="18" charset="0"/>
                <a:cs typeface="Times New Roman" panose="02020603050405020304" pitchFamily="18" charset="0"/>
              </a:rPr>
              <a:t> – </a:t>
            </a:r>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It manages end-to-end flow of data, reliability, congestion control. It contains TCP/UDP. The transport layer segments data from the sending host's system and reassembles the data into a data stream on the receiving host's system. It ensure end-to-end reliability.</a:t>
            </a:r>
          </a:p>
          <a:p>
            <a:pPr algn="l"/>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Network Layer </a:t>
            </a:r>
            <a:r>
              <a:rPr lang="en-US" altLang="zh-CN" sz="1600" dirty="0">
                <a:latin typeface="Times New Roman" panose="02020603050405020304" pitchFamily="18" charset="0"/>
                <a:cs typeface="Times New Roman" panose="02020603050405020304" pitchFamily="18" charset="0"/>
              </a:rPr>
              <a:t>– </a:t>
            </a:r>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Defines end-to-end delivery of packets. Defines logical addressing so that any endpoint can be identified. Defines how routing works and how routes are learned. Routers operate at Layer 3. Find a set of reliable links which form a path from source to destination, routing. </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l"/>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Data Link Layer </a:t>
            </a:r>
            <a:r>
              <a:rPr lang="en-US" altLang="zh-CN" sz="1600" dirty="0">
                <a:latin typeface="Times New Roman" panose="02020603050405020304" pitchFamily="18" charset="0"/>
                <a:cs typeface="Times New Roman" panose="02020603050405020304" pitchFamily="18" charset="0"/>
              </a:rPr>
              <a:t>– </a:t>
            </a:r>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It manages transmission of data on a link-by-link basis, link-level reliability. The data link layer provides reliable transit of data</a:t>
            </a:r>
          </a:p>
          <a:p>
            <a:pPr algn="l"/>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across a physical link by using the Media Access Control (MAC) addresses. It create a reliable link.</a:t>
            </a:r>
            <a:endParaRPr lang="zh-CN" altLang="zh-CN"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l"/>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Physical Layer: The physical layer deals with the physical characteristics of the transmission medium. It learns how to use the medium of communication, and create a link.</a:t>
            </a: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6F367F1-2013-48DE-9FA2-442F4727C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956" y="1287262"/>
            <a:ext cx="3383745" cy="1983066"/>
          </a:xfrm>
          <a:prstGeom prst="rect">
            <a:avLst/>
          </a:prstGeom>
        </p:spPr>
      </p:pic>
    </p:spTree>
    <p:extLst>
      <p:ext uri="{BB962C8B-B14F-4D97-AF65-F5344CB8AC3E}">
        <p14:creationId xmlns:p14="http://schemas.microsoft.com/office/powerpoint/2010/main" val="176097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2D53E6CD-9529-4E86-9540-1BB0C87D1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1018" y="4680679"/>
            <a:ext cx="2705821" cy="1966269"/>
          </a:xfrm>
          <a:prstGeom prst="rect">
            <a:avLst/>
          </a:prstGeom>
        </p:spPr>
      </p:pic>
      <p:pic>
        <p:nvPicPr>
          <p:cNvPr id="6" name="图片 5">
            <a:extLst>
              <a:ext uri="{FF2B5EF4-FFF2-40B4-BE49-F238E27FC236}">
                <a16:creationId xmlns:a16="http://schemas.microsoft.com/office/drawing/2014/main" id="{2CF38515-80C6-40CB-9A8B-3E4B61FDF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557" y="257452"/>
            <a:ext cx="3932808" cy="2077375"/>
          </a:xfrm>
          <a:prstGeom prst="rect">
            <a:avLst/>
          </a:prstGeom>
        </p:spPr>
      </p:pic>
      <p:sp>
        <p:nvSpPr>
          <p:cNvPr id="4" name="文本框 3">
            <a:extLst>
              <a:ext uri="{FF2B5EF4-FFF2-40B4-BE49-F238E27FC236}">
                <a16:creationId xmlns:a16="http://schemas.microsoft.com/office/drawing/2014/main" id="{1593F092-8AFF-4C6B-936C-3E57C104295C}"/>
              </a:ext>
            </a:extLst>
          </p:cNvPr>
          <p:cNvSpPr txBox="1"/>
          <p:nvPr/>
        </p:nvSpPr>
        <p:spPr>
          <a:xfrm>
            <a:off x="0" y="3477"/>
            <a:ext cx="12192000" cy="6771084"/>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Circuit switching VS Packet Switching</a:t>
            </a:r>
          </a:p>
          <a:p>
            <a:r>
              <a:rPr lang="en-US" altLang="zh-CN" sz="1600" b="1" dirty="0">
                <a:latin typeface="Times New Roman" panose="02020603050405020304" pitchFamily="18" charset="0"/>
                <a:cs typeface="Times New Roman" panose="02020603050405020304" pitchFamily="18" charset="0"/>
              </a:rPr>
              <a:t>Circuit switching: </a:t>
            </a:r>
            <a:r>
              <a:rPr lang="en-US" altLang="zh-CN" sz="1600" dirty="0">
                <a:latin typeface="Times New Roman" panose="02020603050405020304" pitchFamily="18" charset="0"/>
                <a:cs typeface="Times New Roman" panose="02020603050405020304" pitchFamily="18" charset="0"/>
              </a:rPr>
              <a:t>dedicated circuit per call: telephone net – call setup required</a:t>
            </a:r>
          </a:p>
          <a:p>
            <a:r>
              <a:rPr lang="en-US" altLang="zh-CN" sz="1600" b="1" dirty="0">
                <a:latin typeface="Times New Roman" panose="02020603050405020304" pitchFamily="18" charset="0"/>
                <a:cs typeface="Times New Roman" panose="02020603050405020304" pitchFamily="18" charset="0"/>
              </a:rPr>
              <a:t>Packet switching: </a:t>
            </a:r>
            <a:r>
              <a:rPr lang="en-US" altLang="zh-CN" sz="1600" dirty="0">
                <a:latin typeface="Times New Roman" panose="02020603050405020304" pitchFamily="18" charset="0"/>
                <a:cs typeface="Times New Roman" panose="02020603050405020304" pitchFamily="18" charset="0"/>
              </a:rPr>
              <a:t>data sent through net  in discrete “</a:t>
            </a:r>
            <a:r>
              <a:rPr lang="en-US" altLang="zh-CN" sz="1600" dirty="0" err="1">
                <a:latin typeface="Times New Roman" panose="02020603050405020304" pitchFamily="18" charset="0"/>
                <a:cs typeface="Times New Roman" panose="02020603050405020304" pitchFamily="18" charset="0"/>
              </a:rPr>
              <a:t>chrunks</a:t>
            </a:r>
            <a:r>
              <a:rPr lang="en-US" altLang="zh-CN" sz="1600" dirty="0">
                <a:latin typeface="Times New Roman" panose="02020603050405020304" pitchFamily="18" charset="0"/>
                <a:cs typeface="Times New Roman" panose="02020603050405020304" pitchFamily="18" charset="0"/>
              </a:rPr>
              <a:t>”– each end-to-end stream divided into </a:t>
            </a:r>
          </a:p>
          <a:p>
            <a:r>
              <a:rPr lang="en-US" altLang="zh-CN" sz="1600" dirty="0">
                <a:latin typeface="Times New Roman" panose="02020603050405020304" pitchFamily="18" charset="0"/>
                <a:cs typeface="Times New Roman" panose="02020603050405020304" pitchFamily="18" charset="0"/>
              </a:rPr>
              <a:t>packets - each packet uses full link bandwidth resource contention – aggregate resource  demand </a:t>
            </a:r>
          </a:p>
          <a:p>
            <a:r>
              <a:rPr lang="en-US" altLang="zh-CN" sz="1600" dirty="0">
                <a:latin typeface="Times New Roman" panose="02020603050405020304" pitchFamily="18" charset="0"/>
                <a:cs typeface="Times New Roman" panose="02020603050405020304" pitchFamily="18" charset="0"/>
              </a:rPr>
              <a:t>can exceed amount available. Congestion- packets queue, wait for link use. </a:t>
            </a:r>
          </a:p>
          <a:p>
            <a:r>
              <a:rPr lang="en-US" altLang="zh-CN" sz="1600" dirty="0">
                <a:latin typeface="Times New Roman" panose="02020603050405020304" pitchFamily="18" charset="0"/>
                <a:cs typeface="Times New Roman" panose="02020603050405020304" pitchFamily="18" charset="0"/>
              </a:rPr>
              <a:t>store and forward: packets move one hop at a time. Node receives complete packet before forwarding.  </a:t>
            </a:r>
          </a:p>
          <a:p>
            <a:r>
              <a:rPr lang="en-US" altLang="zh-CN" sz="1600" b="1" dirty="0">
                <a:latin typeface="Times New Roman" panose="02020603050405020304" pitchFamily="18" charset="0"/>
                <a:cs typeface="Times New Roman" panose="02020603050405020304" pitchFamily="18" charset="0"/>
              </a:rPr>
              <a:t>ARQ: Automatic Repeat Request </a:t>
            </a:r>
          </a:p>
          <a:p>
            <a:r>
              <a:rPr lang="en-US" altLang="zh-CN" sz="1600" dirty="0">
                <a:latin typeface="Times New Roman" panose="02020603050405020304" pitchFamily="18" charset="0"/>
                <a:cs typeface="Times New Roman" panose="02020603050405020304" pitchFamily="18" charset="0"/>
              </a:rPr>
              <a:t>ARQ provides link layer reliability at the hop-by-hop level. TCP is at the transport layer and </a:t>
            </a:r>
          </a:p>
          <a:p>
            <a:r>
              <a:rPr lang="en-US" altLang="zh-CN" sz="1600" dirty="0">
                <a:latin typeface="Times New Roman" panose="02020603050405020304" pitchFamily="18" charset="0"/>
                <a:cs typeface="Times New Roman" panose="02020603050405020304" pitchFamily="18" charset="0"/>
              </a:rPr>
              <a:t>provides end-to-end reliability. Receiver sends acknowledgment(ACK) when it receives packet.</a:t>
            </a:r>
          </a:p>
          <a:p>
            <a:r>
              <a:rPr lang="en-US" altLang="zh-CN" sz="1600" dirty="0">
                <a:latin typeface="Times New Roman" panose="02020603050405020304" pitchFamily="18" charset="0"/>
                <a:cs typeface="Times New Roman" panose="02020603050405020304" pitchFamily="18" charset="0"/>
              </a:rPr>
              <a:t>Sender waits for ACK and timeout if it does not arrive within some time period.</a:t>
            </a:r>
          </a:p>
          <a:p>
            <a:r>
              <a:rPr lang="en-US" altLang="zh-CN" sz="1600" b="1" dirty="0">
                <a:latin typeface="Times New Roman" panose="02020603050405020304" pitchFamily="18" charset="0"/>
                <a:cs typeface="Times New Roman" panose="02020603050405020304" pitchFamily="18" charset="0"/>
              </a:rPr>
              <a:t>Multiplexing and Demultiplexing </a:t>
            </a:r>
          </a:p>
          <a:p>
            <a:r>
              <a:rPr lang="en-US" altLang="zh-CN" sz="1600" dirty="0">
                <a:latin typeface="Times New Roman" panose="02020603050405020304" pitchFamily="18" charset="0"/>
                <a:cs typeface="Times New Roman" panose="02020603050405020304" pitchFamily="18" charset="0"/>
              </a:rPr>
              <a:t>UDP</a:t>
            </a:r>
          </a:p>
          <a:p>
            <a:r>
              <a:rPr lang="en-US" altLang="zh-CN" sz="1600" dirty="0">
                <a:latin typeface="Times New Roman" panose="02020603050405020304" pitchFamily="18" charset="0"/>
                <a:cs typeface="Times New Roman" panose="02020603050405020304" pitchFamily="18" charset="0"/>
              </a:rPr>
              <a:t>UDP applications: 1. multimedia streaming: telephone calls, video conferencing</a:t>
            </a:r>
          </a:p>
          <a:p>
            <a:r>
              <a:rPr lang="en-US" altLang="zh-CN" sz="1600" dirty="0">
                <a:latin typeface="Times New Roman" panose="02020603050405020304" pitchFamily="18" charset="0"/>
                <a:cs typeface="Times New Roman" panose="02020603050405020304" pitchFamily="18" charset="0"/>
              </a:rPr>
              <a:t>Gaming. 2. Simple query protocols like Domain Name System.</a:t>
            </a:r>
          </a:p>
          <a:p>
            <a:r>
              <a:rPr lang="en-US" altLang="zh-CN" sz="1600" b="1" dirty="0">
                <a:latin typeface="Times New Roman" panose="02020603050405020304" pitchFamily="18" charset="0"/>
                <a:cs typeface="Times New Roman" panose="02020603050405020304" pitchFamily="18" charset="0"/>
              </a:rPr>
              <a:t>TCP properties: </a:t>
            </a:r>
          </a:p>
          <a:p>
            <a:r>
              <a:rPr lang="en-US" altLang="zh-CN" sz="1600" dirty="0">
                <a:latin typeface="Times New Roman" panose="02020603050405020304" pitchFamily="18" charset="0"/>
                <a:cs typeface="Times New Roman" panose="02020603050405020304" pitchFamily="18" charset="0"/>
              </a:rPr>
              <a:t>1. connection oriented – explicit set-up and tear down of TCP session</a:t>
            </a:r>
          </a:p>
          <a:p>
            <a:r>
              <a:rPr lang="en-US" altLang="zh-CN" sz="1600" dirty="0">
                <a:latin typeface="Times New Roman" panose="02020603050405020304" pitchFamily="18" charset="0"/>
                <a:cs typeface="Times New Roman" panose="02020603050405020304" pitchFamily="18" charset="0"/>
              </a:rPr>
              <a:t>2. stream-of-bytes service – a stream of bytes, not messages</a:t>
            </a:r>
          </a:p>
          <a:p>
            <a:r>
              <a:rPr lang="en-US" altLang="zh-CN" sz="1600" dirty="0">
                <a:latin typeface="Times New Roman" panose="02020603050405020304" pitchFamily="18" charset="0"/>
                <a:cs typeface="Times New Roman" panose="02020603050405020304" pitchFamily="18" charset="0"/>
              </a:rPr>
              <a:t>3. Reliable, in-order delivery – checksums to detect corrupted data. Ack &amp; retransmission for </a:t>
            </a:r>
          </a:p>
          <a:p>
            <a:r>
              <a:rPr lang="en-US" altLang="zh-CN" sz="1600" dirty="0">
                <a:latin typeface="Times New Roman" panose="02020603050405020304" pitchFamily="18" charset="0"/>
                <a:cs typeface="Times New Roman" panose="02020603050405020304" pitchFamily="18" charset="0"/>
              </a:rPr>
              <a:t>reliable delivery. Sequence numbers to detect losses and record data.</a:t>
            </a:r>
          </a:p>
          <a:p>
            <a:r>
              <a:rPr lang="en-US" altLang="zh-CN" sz="1600" dirty="0">
                <a:latin typeface="Times New Roman" panose="02020603050405020304" pitchFamily="18" charset="0"/>
                <a:cs typeface="Times New Roman" panose="02020603050405020304" pitchFamily="18" charset="0"/>
              </a:rPr>
              <a:t>4. Flow control – prevent overflow of the receiver’s buffer space</a:t>
            </a:r>
          </a:p>
          <a:p>
            <a:r>
              <a:rPr lang="en-US" altLang="zh-CN" sz="1600" dirty="0">
                <a:latin typeface="Times New Roman" panose="02020603050405020304" pitchFamily="18" charset="0"/>
                <a:cs typeface="Times New Roman" panose="02020603050405020304" pitchFamily="18" charset="0"/>
              </a:rPr>
              <a:t>5. Congestion control. – Adapt to network congestion for the greater good.</a:t>
            </a:r>
          </a:p>
          <a:p>
            <a:r>
              <a:rPr lang="en-US" altLang="zh-CN" sz="1600" b="1" dirty="0">
                <a:latin typeface="Times New Roman" panose="02020603050405020304" pitchFamily="18" charset="0"/>
                <a:cs typeface="Times New Roman" panose="02020603050405020304" pitchFamily="18" charset="0"/>
              </a:rPr>
              <a:t>TCP segment: TCP header is 20 bytes long, IP header is 20 bytes long.</a:t>
            </a:r>
          </a:p>
          <a:p>
            <a:r>
              <a:rPr lang="en-US" altLang="zh-CN" sz="1600" b="1" dirty="0">
                <a:latin typeface="Times New Roman" panose="02020603050405020304" pitchFamily="18" charset="0"/>
                <a:cs typeface="Times New Roman" panose="02020603050405020304" pitchFamily="18" charset="0"/>
              </a:rPr>
              <a:t>ISN – </a:t>
            </a:r>
            <a:r>
              <a:rPr lang="en-US" altLang="zh-CN" sz="1600" b="1" dirty="0" err="1">
                <a:latin typeface="Times New Roman" panose="02020603050405020304" pitchFamily="18" charset="0"/>
                <a:cs typeface="Times New Roman" panose="02020603050405020304" pitchFamily="18" charset="0"/>
              </a:rPr>
              <a:t>Intial</a:t>
            </a:r>
            <a:r>
              <a:rPr lang="en-US" altLang="zh-CN" sz="1600" b="1" dirty="0">
                <a:latin typeface="Times New Roman" panose="02020603050405020304" pitchFamily="18" charset="0"/>
                <a:cs typeface="Times New Roman" panose="02020603050405020304" pitchFamily="18" charset="0"/>
              </a:rPr>
              <a:t> Sequence Number</a:t>
            </a:r>
          </a:p>
          <a:p>
            <a:endParaRPr lang="en-US" altLang="zh-CN" sz="1600" b="1" dirty="0">
              <a:latin typeface="Times New Roman" panose="02020603050405020304" pitchFamily="18" charset="0"/>
              <a:cs typeface="Times New Roman" panose="02020603050405020304" pitchFamily="18" charset="0"/>
            </a:endParaRPr>
          </a:p>
          <a:p>
            <a:endParaRPr lang="en-US" altLang="zh-CN" sz="1600" dirty="0">
              <a:latin typeface="Times New Roman" panose="02020603050405020304" pitchFamily="18" charset="0"/>
              <a:cs typeface="Times New Roman" panose="02020603050405020304" pitchFamily="18" charset="0"/>
            </a:endParaRPr>
          </a:p>
          <a:p>
            <a:endParaRPr lang="zh-CN" altLang="en-US" sz="16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38660597-5B43-4B2F-987E-1C241F5E4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8984" y="2275144"/>
            <a:ext cx="1729890" cy="1783235"/>
          </a:xfrm>
          <a:prstGeom prst="rect">
            <a:avLst/>
          </a:prstGeom>
        </p:spPr>
      </p:pic>
      <p:pic>
        <p:nvPicPr>
          <p:cNvPr id="10" name="图片 9">
            <a:extLst>
              <a:ext uri="{FF2B5EF4-FFF2-40B4-BE49-F238E27FC236}">
                <a16:creationId xmlns:a16="http://schemas.microsoft.com/office/drawing/2014/main" id="{249BED42-2C59-44DD-893B-53AE14CBC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7655" y="2537382"/>
            <a:ext cx="3802710" cy="2636748"/>
          </a:xfrm>
          <a:prstGeom prst="rect">
            <a:avLst/>
          </a:prstGeom>
        </p:spPr>
      </p:pic>
      <p:pic>
        <p:nvPicPr>
          <p:cNvPr id="12" name="图片 11">
            <a:extLst>
              <a:ext uri="{FF2B5EF4-FFF2-40B4-BE49-F238E27FC236}">
                <a16:creationId xmlns:a16="http://schemas.microsoft.com/office/drawing/2014/main" id="{DC561B41-91E8-443D-A20C-7B196F375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5950" y="5170653"/>
            <a:ext cx="3170759" cy="1683870"/>
          </a:xfrm>
          <a:prstGeom prst="rect">
            <a:avLst/>
          </a:prstGeom>
        </p:spPr>
      </p:pic>
      <p:pic>
        <p:nvPicPr>
          <p:cNvPr id="16" name="图片 15">
            <a:extLst>
              <a:ext uri="{FF2B5EF4-FFF2-40B4-BE49-F238E27FC236}">
                <a16:creationId xmlns:a16="http://schemas.microsoft.com/office/drawing/2014/main" id="{B47447F7-D432-4C16-95FD-33CEDE58B4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9647" y="2577689"/>
            <a:ext cx="2423370" cy="441998"/>
          </a:xfrm>
          <a:prstGeom prst="rect">
            <a:avLst/>
          </a:prstGeom>
        </p:spPr>
      </p:pic>
    </p:spTree>
    <p:extLst>
      <p:ext uri="{BB962C8B-B14F-4D97-AF65-F5344CB8AC3E}">
        <p14:creationId xmlns:p14="http://schemas.microsoft.com/office/powerpoint/2010/main" val="189299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08E5492-8A62-48C9-9E67-E34F2EF451CA}"/>
              </a:ext>
            </a:extLst>
          </p:cNvPr>
          <p:cNvSpPr txBox="1"/>
          <p:nvPr/>
        </p:nvSpPr>
        <p:spPr>
          <a:xfrm>
            <a:off x="0" y="0"/>
            <a:ext cx="12192000" cy="2554545"/>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TCP Three-Way Handshake</a:t>
            </a:r>
          </a:p>
          <a:p>
            <a:r>
              <a:rPr lang="en-US" altLang="zh-CN" sz="1600" dirty="0">
                <a:latin typeface="Times New Roman" panose="02020603050405020304" pitchFamily="18" charset="0"/>
                <a:cs typeface="Times New Roman" panose="02020603050405020304" pitchFamily="18" charset="0"/>
              </a:rPr>
              <a:t>How to establishing a TCP Connection: </a:t>
            </a:r>
          </a:p>
          <a:p>
            <a:pPr marL="342900" indent="-342900">
              <a:buAutoNum type="arabicPeriod"/>
            </a:pPr>
            <a:r>
              <a:rPr lang="en-US" altLang="zh-CN" sz="1600" dirty="0">
                <a:latin typeface="Times New Roman" panose="02020603050405020304" pitchFamily="18" charset="0"/>
                <a:cs typeface="Times New Roman" panose="02020603050405020304" pitchFamily="18" charset="0"/>
              </a:rPr>
              <a:t>Host A sends a SYN (open) to the host B</a:t>
            </a:r>
          </a:p>
          <a:p>
            <a:pPr marL="342900" indent="-342900">
              <a:buAutoNum type="arabicPeriod"/>
            </a:pPr>
            <a:r>
              <a:rPr lang="en-US" altLang="zh-CN" sz="1600" dirty="0">
                <a:latin typeface="Times New Roman" panose="02020603050405020304" pitchFamily="18" charset="0"/>
                <a:cs typeface="Times New Roman" panose="02020603050405020304" pitchFamily="18" charset="0"/>
              </a:rPr>
              <a:t>Host B returns a SYN acknowledgment (SYN ACK)</a:t>
            </a:r>
          </a:p>
          <a:p>
            <a:pPr marL="342900" indent="-342900">
              <a:buAutoNum type="arabicPeriod"/>
            </a:pPr>
            <a:r>
              <a:rPr lang="en-US" altLang="zh-CN" sz="1600" dirty="0">
                <a:latin typeface="Times New Roman" panose="02020603050405020304" pitchFamily="18" charset="0"/>
                <a:cs typeface="Times New Roman" panose="02020603050405020304" pitchFamily="18" charset="0"/>
              </a:rPr>
              <a:t>Host A sends an ACK to acknowledge the SYN ACK</a:t>
            </a:r>
          </a:p>
          <a:p>
            <a:r>
              <a:rPr lang="en-US" altLang="zh-CN" sz="1600" dirty="0">
                <a:latin typeface="Times New Roman" panose="02020603050405020304" pitchFamily="18" charset="0"/>
                <a:cs typeface="Times New Roman" panose="02020603050405020304" pitchFamily="18" charset="0"/>
              </a:rPr>
              <a:t>How to close a TCP connection:</a:t>
            </a:r>
          </a:p>
          <a:p>
            <a:r>
              <a:rPr lang="en-US" altLang="zh-CN" sz="1600" dirty="0">
                <a:latin typeface="Times New Roman" panose="02020603050405020304" pitchFamily="18" charset="0"/>
                <a:cs typeface="Times New Roman" panose="02020603050405020304" pitchFamily="18" charset="0"/>
              </a:rPr>
              <a:t>1. Host A send a Finish (FIN) to close and receive remaining bytes</a:t>
            </a:r>
          </a:p>
          <a:p>
            <a:r>
              <a:rPr lang="en-US" altLang="zh-CN" sz="1600" dirty="0">
                <a:latin typeface="Times New Roman" panose="02020603050405020304" pitchFamily="18" charset="0"/>
                <a:cs typeface="Times New Roman" panose="02020603050405020304" pitchFamily="18" charset="0"/>
              </a:rPr>
              <a:t>2. Host B sends a FIN ACK to acknowledge</a:t>
            </a:r>
          </a:p>
          <a:p>
            <a:r>
              <a:rPr lang="en-US" altLang="zh-CN" sz="1600" dirty="0">
                <a:latin typeface="Times New Roman" panose="02020603050405020304" pitchFamily="18" charset="0"/>
                <a:cs typeface="Times New Roman" panose="02020603050405020304" pitchFamily="18" charset="0"/>
              </a:rPr>
              <a:t>3. Host B sends a Finish(FIN) to</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close and send remaining bytes</a:t>
            </a:r>
          </a:p>
          <a:p>
            <a:r>
              <a:rPr lang="en-US" altLang="zh-CN" sz="1600" dirty="0">
                <a:latin typeface="Times New Roman" panose="02020603050405020304" pitchFamily="18" charset="0"/>
                <a:cs typeface="Times New Roman" panose="02020603050405020304" pitchFamily="18" charset="0"/>
              </a:rPr>
              <a:t>4. Host A receive remaining bytes from Host A and send ACK</a:t>
            </a: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D6418C5-A95D-4122-97A4-B5A17308E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4315" y="-1523"/>
            <a:ext cx="2324353" cy="1498403"/>
          </a:xfrm>
          <a:prstGeom prst="rect">
            <a:avLst/>
          </a:prstGeom>
        </p:spPr>
      </p:pic>
      <p:pic>
        <p:nvPicPr>
          <p:cNvPr id="8" name="图片 7">
            <a:extLst>
              <a:ext uri="{FF2B5EF4-FFF2-40B4-BE49-F238E27FC236}">
                <a16:creationId xmlns:a16="http://schemas.microsoft.com/office/drawing/2014/main" id="{1D38C816-FE07-44F4-AB26-A04F8AFF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732" y="51796"/>
            <a:ext cx="2324353" cy="1574087"/>
          </a:xfrm>
          <a:prstGeom prst="rect">
            <a:avLst/>
          </a:prstGeom>
        </p:spPr>
      </p:pic>
      <p:pic>
        <p:nvPicPr>
          <p:cNvPr id="10" name="图片 9">
            <a:extLst>
              <a:ext uri="{FF2B5EF4-FFF2-40B4-BE49-F238E27FC236}">
                <a16:creationId xmlns:a16="http://schemas.microsoft.com/office/drawing/2014/main" id="{CE37A094-E645-47F5-8CDC-0602DCA3DF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0101" y="0"/>
            <a:ext cx="2811899" cy="1954328"/>
          </a:xfrm>
          <a:prstGeom prst="rect">
            <a:avLst/>
          </a:prstGeom>
        </p:spPr>
      </p:pic>
      <p:pic>
        <p:nvPicPr>
          <p:cNvPr id="12" name="图片 11">
            <a:extLst>
              <a:ext uri="{FF2B5EF4-FFF2-40B4-BE49-F238E27FC236}">
                <a16:creationId xmlns:a16="http://schemas.microsoft.com/office/drawing/2014/main" id="{D0E693ED-D3A5-4515-88B3-CC9EFC9CA6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0101" y="1954328"/>
            <a:ext cx="2669408" cy="1865235"/>
          </a:xfrm>
          <a:prstGeom prst="rect">
            <a:avLst/>
          </a:prstGeom>
        </p:spPr>
      </p:pic>
      <p:pic>
        <p:nvPicPr>
          <p:cNvPr id="14" name="图片 13">
            <a:extLst>
              <a:ext uri="{FF2B5EF4-FFF2-40B4-BE49-F238E27FC236}">
                <a16:creationId xmlns:a16="http://schemas.microsoft.com/office/drawing/2014/main" id="{6BF0B37B-6C6C-404C-AF65-E30BF424A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0101" y="3888418"/>
            <a:ext cx="2811899" cy="1964321"/>
          </a:xfrm>
          <a:prstGeom prst="rect">
            <a:avLst/>
          </a:prstGeom>
        </p:spPr>
      </p:pic>
      <p:pic>
        <p:nvPicPr>
          <p:cNvPr id="16" name="图片 15">
            <a:extLst>
              <a:ext uri="{FF2B5EF4-FFF2-40B4-BE49-F238E27FC236}">
                <a16:creationId xmlns:a16="http://schemas.microsoft.com/office/drawing/2014/main" id="{90844E9B-2BAD-4294-90E5-3732A4E9BA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3802" y="1677679"/>
            <a:ext cx="2726299" cy="1407787"/>
          </a:xfrm>
          <a:prstGeom prst="rect">
            <a:avLst/>
          </a:prstGeom>
        </p:spPr>
      </p:pic>
      <p:pic>
        <p:nvPicPr>
          <p:cNvPr id="3" name="图片 2">
            <a:extLst>
              <a:ext uri="{FF2B5EF4-FFF2-40B4-BE49-F238E27FC236}">
                <a16:creationId xmlns:a16="http://schemas.microsoft.com/office/drawing/2014/main" id="{CA9CDC09-FD9A-487A-A559-B398B38464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58" y="2615767"/>
            <a:ext cx="3696020" cy="2545301"/>
          </a:xfrm>
          <a:prstGeom prst="rect">
            <a:avLst/>
          </a:prstGeom>
        </p:spPr>
      </p:pic>
    </p:spTree>
    <p:extLst>
      <p:ext uri="{BB962C8B-B14F-4D97-AF65-F5344CB8AC3E}">
        <p14:creationId xmlns:p14="http://schemas.microsoft.com/office/powerpoint/2010/main" val="57717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54B3631-C0A6-47D2-A009-CC03736722E7}"/>
              </a:ext>
            </a:extLst>
          </p:cNvPr>
          <p:cNvSpPr txBox="1"/>
          <p:nvPr/>
        </p:nvSpPr>
        <p:spPr>
          <a:xfrm>
            <a:off x="0" y="71021"/>
            <a:ext cx="11984854" cy="397031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Network-Layer Functions</a:t>
            </a:r>
          </a:p>
          <a:p>
            <a:r>
              <a:rPr lang="en-US" altLang="zh-CN" dirty="0">
                <a:latin typeface="Times New Roman" panose="02020603050405020304" pitchFamily="18" charset="0"/>
                <a:cs typeface="Times New Roman" panose="02020603050405020304" pitchFamily="18" charset="0"/>
              </a:rPr>
              <a:t>Forwarding: move packet from router’s input to appropriate router output. Process of planning trip from source to destination.</a:t>
            </a:r>
          </a:p>
          <a:p>
            <a:r>
              <a:rPr lang="en-US" altLang="zh-CN" dirty="0">
                <a:latin typeface="Times New Roman" panose="02020603050405020304" pitchFamily="18" charset="0"/>
                <a:cs typeface="Times New Roman" panose="02020603050405020304" pitchFamily="18" charset="0"/>
              </a:rPr>
              <a:t>Routing: determine route taken by packets from source to destination. Process of getting through single interchange</a:t>
            </a:r>
          </a:p>
          <a:p>
            <a:r>
              <a:rPr lang="en-US" altLang="zh-CN" dirty="0">
                <a:latin typeface="Times New Roman" panose="02020603050405020304" pitchFamily="18" charset="0"/>
                <a:cs typeface="Times New Roman" panose="02020603050405020304" pitchFamily="18" charset="0"/>
              </a:rPr>
              <a:t>Routing algorithms: RIP, OSPF, BGP.</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CIDR: Classless Inter Domain Routing</a:t>
            </a:r>
          </a:p>
          <a:p>
            <a:r>
              <a:rPr lang="en-US" altLang="zh-CN" dirty="0">
                <a:latin typeface="Times New Roman" panose="02020603050405020304" pitchFamily="18" charset="0"/>
                <a:cs typeface="Times New Roman" panose="02020603050405020304" pitchFamily="18" charset="0"/>
              </a:rPr>
              <a:t>DHCP: Dynamic Host Configuration Protocol</a:t>
            </a:r>
          </a:p>
          <a:p>
            <a:r>
              <a:rPr lang="en-US" altLang="zh-CN" dirty="0">
                <a:latin typeface="Times New Roman" panose="02020603050405020304" pitchFamily="18" charset="0"/>
                <a:cs typeface="Times New Roman" panose="02020603050405020304" pitchFamily="18" charset="0"/>
              </a:rPr>
              <a:t>1. host broadcasts “DHCP discover” msg</a:t>
            </a:r>
          </a:p>
          <a:p>
            <a:r>
              <a:rPr lang="en-US" altLang="zh-CN" dirty="0">
                <a:latin typeface="Times New Roman" panose="02020603050405020304" pitchFamily="18" charset="0"/>
                <a:cs typeface="Times New Roman" panose="02020603050405020304" pitchFamily="18" charset="0"/>
              </a:rPr>
              <a:t>2. DHCP server responds with “DHCP offer” msg</a:t>
            </a:r>
          </a:p>
          <a:p>
            <a:r>
              <a:rPr lang="en-US" altLang="zh-CN" dirty="0">
                <a:latin typeface="Times New Roman" panose="02020603050405020304" pitchFamily="18" charset="0"/>
                <a:cs typeface="Times New Roman" panose="02020603050405020304" pitchFamily="18" charset="0"/>
              </a:rPr>
              <a:t>3. host requests IP address: “DHCP request” msg</a:t>
            </a:r>
          </a:p>
          <a:p>
            <a:r>
              <a:rPr lang="en-US" altLang="zh-CN" dirty="0">
                <a:latin typeface="Times New Roman" panose="02020603050405020304" pitchFamily="18" charset="0"/>
                <a:cs typeface="Times New Roman" panose="02020603050405020304" pitchFamily="18" charset="0"/>
              </a:rPr>
              <a:t>4. DHCP server sends address: “DHCP ack” msg</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ICANN: Internet Corporation for Assigned</a:t>
            </a:r>
          </a:p>
          <a:p>
            <a:r>
              <a:rPr lang="en-US" altLang="zh-CN" dirty="0">
                <a:latin typeface="Times New Roman" panose="02020603050405020304" pitchFamily="18" charset="0"/>
                <a:cs typeface="Times New Roman" panose="02020603050405020304" pitchFamily="18" charset="0"/>
              </a:rPr>
              <a:t>NAT: Network Address Translation</a:t>
            </a:r>
          </a:p>
        </p:txBody>
      </p:sp>
      <p:pic>
        <p:nvPicPr>
          <p:cNvPr id="7" name="图片 6">
            <a:extLst>
              <a:ext uri="{FF2B5EF4-FFF2-40B4-BE49-F238E27FC236}">
                <a16:creationId xmlns:a16="http://schemas.microsoft.com/office/drawing/2014/main" id="{74127E54-3414-4CA8-9B39-200D488B3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092" y="3985011"/>
            <a:ext cx="3741744" cy="2720576"/>
          </a:xfrm>
          <a:prstGeom prst="rect">
            <a:avLst/>
          </a:prstGeom>
        </p:spPr>
      </p:pic>
      <p:pic>
        <p:nvPicPr>
          <p:cNvPr id="9" name="图片 8">
            <a:extLst>
              <a:ext uri="{FF2B5EF4-FFF2-40B4-BE49-F238E27FC236}">
                <a16:creationId xmlns:a16="http://schemas.microsoft.com/office/drawing/2014/main" id="{9ADBA8B2-52A3-40FA-B50D-EA3AE6BC8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2817" y="958369"/>
            <a:ext cx="3917019" cy="2812024"/>
          </a:xfrm>
          <a:prstGeom prst="rect">
            <a:avLst/>
          </a:prstGeom>
        </p:spPr>
      </p:pic>
      <p:pic>
        <p:nvPicPr>
          <p:cNvPr id="11" name="图片 10">
            <a:extLst>
              <a:ext uri="{FF2B5EF4-FFF2-40B4-BE49-F238E27FC236}">
                <a16:creationId xmlns:a16="http://schemas.microsoft.com/office/drawing/2014/main" id="{935D7EF1-651B-4396-B370-A972084114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8650" y="3985011"/>
            <a:ext cx="3869936" cy="2568602"/>
          </a:xfrm>
          <a:prstGeom prst="rect">
            <a:avLst/>
          </a:prstGeom>
        </p:spPr>
      </p:pic>
      <p:pic>
        <p:nvPicPr>
          <p:cNvPr id="13" name="图片 12">
            <a:extLst>
              <a:ext uri="{FF2B5EF4-FFF2-40B4-BE49-F238E27FC236}">
                <a16:creationId xmlns:a16="http://schemas.microsoft.com/office/drawing/2014/main" id="{EA8DE06B-827A-4304-9DE7-63E639AA8A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291" y="3985011"/>
            <a:ext cx="3595359" cy="2247887"/>
          </a:xfrm>
          <a:prstGeom prst="rect">
            <a:avLst/>
          </a:prstGeom>
        </p:spPr>
      </p:pic>
      <p:pic>
        <p:nvPicPr>
          <p:cNvPr id="14" name="图片 13">
            <a:extLst>
              <a:ext uri="{FF2B5EF4-FFF2-40B4-BE49-F238E27FC236}">
                <a16:creationId xmlns:a16="http://schemas.microsoft.com/office/drawing/2014/main" id="{7BA1246A-3295-4431-A672-17F54BB5B5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9215" y="1077413"/>
            <a:ext cx="3314441" cy="2398357"/>
          </a:xfrm>
          <a:prstGeom prst="rect">
            <a:avLst/>
          </a:prstGeom>
        </p:spPr>
      </p:pic>
    </p:spTree>
    <p:extLst>
      <p:ext uri="{BB962C8B-B14F-4D97-AF65-F5344CB8AC3E}">
        <p14:creationId xmlns:p14="http://schemas.microsoft.com/office/powerpoint/2010/main" val="337798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03B8A73-A675-4FD9-B7B6-7ACDDC8D1FBD}"/>
              </a:ext>
            </a:extLst>
          </p:cNvPr>
          <p:cNvSpPr txBox="1"/>
          <p:nvPr/>
        </p:nvSpPr>
        <p:spPr>
          <a:xfrm>
            <a:off x="293914" y="0"/>
            <a:ext cx="10156372" cy="3693319"/>
          </a:xfrm>
          <a:prstGeom prst="rect">
            <a:avLst/>
          </a:prstGeom>
          <a:noFill/>
        </p:spPr>
        <p:txBody>
          <a:bodyPr wrap="square" rtlCol="0">
            <a:spAutoFit/>
          </a:bodyPr>
          <a:lstStyle/>
          <a:p>
            <a:r>
              <a:rPr lang="en-US" altLang="zh-CN" dirty="0"/>
              <a:t>A Link-State Routing Algorithm</a:t>
            </a:r>
          </a:p>
          <a:p>
            <a:r>
              <a:rPr lang="en-US" altLang="zh-CN" dirty="0"/>
              <a:t>Dijkstra’s algorithm</a:t>
            </a:r>
          </a:p>
          <a:p>
            <a:endParaRPr lang="en-US" altLang="zh-CN" dirty="0"/>
          </a:p>
          <a:p>
            <a:r>
              <a:rPr lang="en-US" altLang="zh-CN" dirty="0"/>
              <a:t>Distance Vector Algorithm</a:t>
            </a:r>
          </a:p>
          <a:p>
            <a:r>
              <a:rPr lang="en-US" altLang="zh-CN" dirty="0"/>
              <a:t>Bellman-Ford Equation(dynamic programming)</a:t>
            </a:r>
          </a:p>
          <a:p>
            <a:endParaRPr lang="en-US" altLang="zh-CN" dirty="0"/>
          </a:p>
          <a:p>
            <a:r>
              <a:rPr lang="en-US" altLang="zh-CN" b="1" dirty="0"/>
              <a:t>Intra-AS Routing</a:t>
            </a:r>
          </a:p>
          <a:p>
            <a:r>
              <a:rPr lang="en-US" altLang="zh-CN" dirty="0"/>
              <a:t>Also known as Interior Gateway Protocols(IGP)</a:t>
            </a:r>
          </a:p>
          <a:p>
            <a:r>
              <a:rPr lang="en-US" altLang="zh-CN" dirty="0"/>
              <a:t>RIP: Routing Information Protocol (Distance Vector)</a:t>
            </a:r>
          </a:p>
          <a:p>
            <a:r>
              <a:rPr lang="en-US" altLang="zh-CN" dirty="0"/>
              <a:t>OSPF: Open Shortest Path First (Link State)</a:t>
            </a:r>
          </a:p>
          <a:p>
            <a:r>
              <a:rPr lang="en-US" altLang="zh-CN" dirty="0"/>
              <a:t>IGRP: Interior Gateway Routing Protocol (Cisco proprietary)</a:t>
            </a:r>
          </a:p>
          <a:p>
            <a:endParaRPr lang="en-US" altLang="zh-CN" dirty="0"/>
          </a:p>
          <a:p>
            <a:endParaRPr lang="zh-CN" altLang="en-US" dirty="0"/>
          </a:p>
        </p:txBody>
      </p:sp>
      <p:pic>
        <p:nvPicPr>
          <p:cNvPr id="8" name="图片 7">
            <a:extLst>
              <a:ext uri="{FF2B5EF4-FFF2-40B4-BE49-F238E27FC236}">
                <a16:creationId xmlns:a16="http://schemas.microsoft.com/office/drawing/2014/main" id="{AA62842D-7B7D-4921-8D9F-61646A498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91206"/>
            <a:ext cx="3817951" cy="2796782"/>
          </a:xfrm>
          <a:prstGeom prst="rect">
            <a:avLst/>
          </a:prstGeom>
        </p:spPr>
      </p:pic>
      <p:pic>
        <p:nvPicPr>
          <p:cNvPr id="10" name="图片 9">
            <a:extLst>
              <a:ext uri="{FF2B5EF4-FFF2-40B4-BE49-F238E27FC236}">
                <a16:creationId xmlns:a16="http://schemas.microsoft.com/office/drawing/2014/main" id="{5D5D5CAA-AE37-4145-9DF2-81A48BC99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456" y="88546"/>
            <a:ext cx="3977985" cy="2522439"/>
          </a:xfrm>
          <a:prstGeom prst="rect">
            <a:avLst/>
          </a:prstGeom>
        </p:spPr>
      </p:pic>
      <p:pic>
        <p:nvPicPr>
          <p:cNvPr id="12" name="图片 11">
            <a:extLst>
              <a:ext uri="{FF2B5EF4-FFF2-40B4-BE49-F238E27FC236}">
                <a16:creationId xmlns:a16="http://schemas.microsoft.com/office/drawing/2014/main" id="{8AB6C6D9-08E3-4D06-8767-E97294D9D729}"/>
              </a:ext>
            </a:extLst>
          </p:cNvPr>
          <p:cNvPicPr>
            <a:picLocks noChangeAspect="1"/>
          </p:cNvPicPr>
          <p:nvPr/>
        </p:nvPicPr>
        <p:blipFill rotWithShape="1">
          <a:blip r:embed="rId4">
            <a:extLst>
              <a:ext uri="{28A0092B-C50C-407E-A947-70E740481C1C}">
                <a14:useLocalDpi xmlns:a14="http://schemas.microsoft.com/office/drawing/2010/main" val="0"/>
              </a:ext>
            </a:extLst>
          </a:blip>
          <a:srcRect l="6336" r="4707"/>
          <a:stretch/>
        </p:blipFill>
        <p:spPr>
          <a:xfrm>
            <a:off x="9383775" y="0"/>
            <a:ext cx="2808225" cy="2056373"/>
          </a:xfrm>
          <a:prstGeom prst="rect">
            <a:avLst/>
          </a:prstGeom>
        </p:spPr>
      </p:pic>
      <p:pic>
        <p:nvPicPr>
          <p:cNvPr id="3" name="图片 2">
            <a:extLst>
              <a:ext uri="{FF2B5EF4-FFF2-40B4-BE49-F238E27FC236}">
                <a16:creationId xmlns:a16="http://schemas.microsoft.com/office/drawing/2014/main" id="{5A3B75D0-99F4-40F2-BC59-1D7D1C8F87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4176" y="2056030"/>
            <a:ext cx="2671180" cy="1637175"/>
          </a:xfrm>
          <a:prstGeom prst="rect">
            <a:avLst/>
          </a:prstGeom>
        </p:spPr>
      </p:pic>
      <p:pic>
        <p:nvPicPr>
          <p:cNvPr id="5" name="图片 4">
            <a:extLst>
              <a:ext uri="{FF2B5EF4-FFF2-40B4-BE49-F238E27FC236}">
                <a16:creationId xmlns:a16="http://schemas.microsoft.com/office/drawing/2014/main" id="{EEE73A0F-1343-4DF4-A26A-6B057669E9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4965" y="3762557"/>
            <a:ext cx="4537035" cy="3095443"/>
          </a:xfrm>
          <a:prstGeom prst="rect">
            <a:avLst/>
          </a:prstGeom>
        </p:spPr>
      </p:pic>
      <p:pic>
        <p:nvPicPr>
          <p:cNvPr id="9" name="图片 8">
            <a:extLst>
              <a:ext uri="{FF2B5EF4-FFF2-40B4-BE49-F238E27FC236}">
                <a16:creationId xmlns:a16="http://schemas.microsoft.com/office/drawing/2014/main" id="{7B6C6A41-A61C-4065-B696-A36F46744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6877" y="4026196"/>
            <a:ext cx="4115157" cy="2568163"/>
          </a:xfrm>
          <a:prstGeom prst="rect">
            <a:avLst/>
          </a:prstGeom>
        </p:spPr>
      </p:pic>
      <p:pic>
        <p:nvPicPr>
          <p:cNvPr id="13" name="图片 12">
            <a:extLst>
              <a:ext uri="{FF2B5EF4-FFF2-40B4-BE49-F238E27FC236}">
                <a16:creationId xmlns:a16="http://schemas.microsoft.com/office/drawing/2014/main" id="{AB5AC9D7-9647-4390-8847-BC6760BF83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7347" y="3091307"/>
            <a:ext cx="4312140" cy="922290"/>
          </a:xfrm>
          <a:prstGeom prst="rect">
            <a:avLst/>
          </a:prstGeom>
        </p:spPr>
      </p:pic>
    </p:spTree>
    <p:extLst>
      <p:ext uri="{BB962C8B-B14F-4D97-AF65-F5344CB8AC3E}">
        <p14:creationId xmlns:p14="http://schemas.microsoft.com/office/powerpoint/2010/main" val="368697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6116EB8-ADDA-47EF-9038-581C617B4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962743" cy="2339543"/>
          </a:xfrm>
          <a:prstGeom prst="rect">
            <a:avLst/>
          </a:prstGeom>
        </p:spPr>
      </p:pic>
      <p:pic>
        <p:nvPicPr>
          <p:cNvPr id="7" name="图片 6">
            <a:extLst>
              <a:ext uri="{FF2B5EF4-FFF2-40B4-BE49-F238E27FC236}">
                <a16:creationId xmlns:a16="http://schemas.microsoft.com/office/drawing/2014/main" id="{47156435-0E94-4ED0-B782-49E6F377ECD1}"/>
              </a:ext>
            </a:extLst>
          </p:cNvPr>
          <p:cNvPicPr>
            <a:picLocks noChangeAspect="1"/>
          </p:cNvPicPr>
          <p:nvPr/>
        </p:nvPicPr>
        <p:blipFill rotWithShape="1">
          <a:blip r:embed="rId3">
            <a:extLst>
              <a:ext uri="{28A0092B-C50C-407E-A947-70E740481C1C}">
                <a14:useLocalDpi xmlns:a14="http://schemas.microsoft.com/office/drawing/2010/main" val="0"/>
              </a:ext>
            </a:extLst>
          </a:blip>
          <a:srcRect t="17384"/>
          <a:stretch/>
        </p:blipFill>
        <p:spPr>
          <a:xfrm>
            <a:off x="0" y="4533587"/>
            <a:ext cx="3648722" cy="2196710"/>
          </a:xfrm>
          <a:prstGeom prst="rect">
            <a:avLst/>
          </a:prstGeom>
        </p:spPr>
      </p:pic>
      <p:pic>
        <p:nvPicPr>
          <p:cNvPr id="9" name="图片 8">
            <a:extLst>
              <a:ext uri="{FF2B5EF4-FFF2-40B4-BE49-F238E27FC236}">
                <a16:creationId xmlns:a16="http://schemas.microsoft.com/office/drawing/2014/main" id="{D7AB4BC7-BF24-4CCF-989A-C43E834AF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568" y="97654"/>
            <a:ext cx="4244708" cy="3078747"/>
          </a:xfrm>
          <a:prstGeom prst="rect">
            <a:avLst/>
          </a:prstGeom>
        </p:spPr>
      </p:pic>
      <p:pic>
        <p:nvPicPr>
          <p:cNvPr id="11" name="图片 10">
            <a:extLst>
              <a:ext uri="{FF2B5EF4-FFF2-40B4-BE49-F238E27FC236}">
                <a16:creationId xmlns:a16="http://schemas.microsoft.com/office/drawing/2014/main" id="{5ECA10D7-5E90-4239-B23F-053C4219CB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16" y="2224880"/>
            <a:ext cx="3802710" cy="2423370"/>
          </a:xfrm>
          <a:prstGeom prst="rect">
            <a:avLst/>
          </a:prstGeom>
        </p:spPr>
      </p:pic>
      <p:pic>
        <p:nvPicPr>
          <p:cNvPr id="13" name="图片 12">
            <a:extLst>
              <a:ext uri="{FF2B5EF4-FFF2-40B4-BE49-F238E27FC236}">
                <a16:creationId xmlns:a16="http://schemas.microsoft.com/office/drawing/2014/main" id="{41B637A4-9581-49E4-9DFF-1A64C65382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0809" y="3379057"/>
            <a:ext cx="4008467" cy="2309060"/>
          </a:xfrm>
          <a:prstGeom prst="rect">
            <a:avLst/>
          </a:prstGeom>
        </p:spPr>
      </p:pic>
      <p:pic>
        <p:nvPicPr>
          <p:cNvPr id="15" name="图片 14">
            <a:extLst>
              <a:ext uri="{FF2B5EF4-FFF2-40B4-BE49-F238E27FC236}">
                <a16:creationId xmlns:a16="http://schemas.microsoft.com/office/drawing/2014/main" id="{BB311D92-6F0A-4B3D-A017-B7E01F8AFE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85343" y="770699"/>
            <a:ext cx="3686448" cy="2658301"/>
          </a:xfrm>
          <a:prstGeom prst="rect">
            <a:avLst/>
          </a:prstGeom>
        </p:spPr>
      </p:pic>
      <p:sp>
        <p:nvSpPr>
          <p:cNvPr id="16" name="文本框 15">
            <a:extLst>
              <a:ext uri="{FF2B5EF4-FFF2-40B4-BE49-F238E27FC236}">
                <a16:creationId xmlns:a16="http://schemas.microsoft.com/office/drawing/2014/main" id="{1A1CF4F2-53C9-4514-A57E-E8FD0E320AA2}"/>
              </a:ext>
            </a:extLst>
          </p:cNvPr>
          <p:cNvSpPr txBox="1"/>
          <p:nvPr/>
        </p:nvSpPr>
        <p:spPr>
          <a:xfrm>
            <a:off x="8744505" y="426128"/>
            <a:ext cx="1305165" cy="369332"/>
          </a:xfrm>
          <a:prstGeom prst="rect">
            <a:avLst/>
          </a:prstGeom>
          <a:noFill/>
        </p:spPr>
        <p:txBody>
          <a:bodyPr wrap="none" rtlCol="0">
            <a:spAutoFit/>
          </a:bodyPr>
          <a:lstStyle/>
          <a:p>
            <a:r>
              <a:rPr lang="en-US" altLang="zh-CN" dirty="0"/>
              <a:t>Path vector</a:t>
            </a:r>
            <a:endParaRPr lang="zh-CN" altLang="en-US" dirty="0"/>
          </a:p>
        </p:txBody>
      </p:sp>
      <p:pic>
        <p:nvPicPr>
          <p:cNvPr id="18" name="图片 17">
            <a:extLst>
              <a:ext uri="{FF2B5EF4-FFF2-40B4-BE49-F238E27FC236}">
                <a16:creationId xmlns:a16="http://schemas.microsoft.com/office/drawing/2014/main" id="{9D26E662-8800-4E70-8E15-33AC25ABBE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03423" y="3526038"/>
            <a:ext cx="3803867" cy="2905834"/>
          </a:xfrm>
          <a:prstGeom prst="rect">
            <a:avLst/>
          </a:prstGeom>
        </p:spPr>
      </p:pic>
    </p:spTree>
    <p:extLst>
      <p:ext uri="{BB962C8B-B14F-4D97-AF65-F5344CB8AC3E}">
        <p14:creationId xmlns:p14="http://schemas.microsoft.com/office/powerpoint/2010/main" val="285909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7B66711-C52B-4855-954E-E3122B086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77" y="15102"/>
            <a:ext cx="10599937" cy="6842898"/>
          </a:xfrm>
          <a:prstGeom prst="rect">
            <a:avLst/>
          </a:prstGeom>
        </p:spPr>
      </p:pic>
    </p:spTree>
    <p:extLst>
      <p:ext uri="{BB962C8B-B14F-4D97-AF65-F5344CB8AC3E}">
        <p14:creationId xmlns:p14="http://schemas.microsoft.com/office/powerpoint/2010/main" val="135108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B2ECA13-3E85-4226-A567-377B8A1C4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2" y="0"/>
            <a:ext cx="11026066" cy="6858000"/>
          </a:xfrm>
          <a:prstGeom prst="rect">
            <a:avLst/>
          </a:prstGeom>
        </p:spPr>
      </p:pic>
    </p:spTree>
    <p:extLst>
      <p:ext uri="{BB962C8B-B14F-4D97-AF65-F5344CB8AC3E}">
        <p14:creationId xmlns:p14="http://schemas.microsoft.com/office/powerpoint/2010/main" val="41383396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1047</Words>
  <Application>Microsoft Office PowerPoint</Application>
  <PresentationFormat>宽屏</PresentationFormat>
  <Paragraphs>77</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子建 罗</dc:creator>
  <cp:lastModifiedBy>子建 罗</cp:lastModifiedBy>
  <cp:revision>24</cp:revision>
  <dcterms:created xsi:type="dcterms:W3CDTF">2021-04-13T06:30:22Z</dcterms:created>
  <dcterms:modified xsi:type="dcterms:W3CDTF">2021-04-14T02:27:10Z</dcterms:modified>
</cp:coreProperties>
</file>