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07" r:id="rId2"/>
    <p:sldId id="308" r:id="rId3"/>
    <p:sldId id="292" r:id="rId4"/>
    <p:sldId id="258" r:id="rId5"/>
    <p:sldId id="259" r:id="rId6"/>
    <p:sldId id="260" r:id="rId7"/>
    <p:sldId id="280" r:id="rId8"/>
    <p:sldId id="309" r:id="rId9"/>
    <p:sldId id="293" r:id="rId10"/>
    <p:sldId id="261" r:id="rId11"/>
    <p:sldId id="262" r:id="rId12"/>
    <p:sldId id="263" r:id="rId13"/>
    <p:sldId id="264" r:id="rId14"/>
    <p:sldId id="265" r:id="rId15"/>
    <p:sldId id="302" r:id="rId16"/>
    <p:sldId id="304" r:id="rId17"/>
    <p:sldId id="282" r:id="rId18"/>
    <p:sldId id="266" r:id="rId19"/>
    <p:sldId id="267" r:id="rId20"/>
    <p:sldId id="268" r:id="rId21"/>
    <p:sldId id="269" r:id="rId22"/>
    <p:sldId id="281" r:id="rId23"/>
    <p:sldId id="270" r:id="rId24"/>
    <p:sldId id="271" r:id="rId25"/>
    <p:sldId id="283" r:id="rId26"/>
    <p:sldId id="295" r:id="rId27"/>
    <p:sldId id="296" r:id="rId28"/>
    <p:sldId id="305" r:id="rId29"/>
    <p:sldId id="284" r:id="rId30"/>
    <p:sldId id="297" r:id="rId31"/>
    <p:sldId id="287" r:id="rId32"/>
    <p:sldId id="300" r:id="rId33"/>
    <p:sldId id="298" r:id="rId34"/>
    <p:sldId id="286" r:id="rId35"/>
    <p:sldId id="299" r:id="rId36"/>
    <p:sldId id="288" r:id="rId37"/>
    <p:sldId id="301" r:id="rId38"/>
    <p:sldId id="278" r:id="rId39"/>
    <p:sldId id="306" r:id="rId40"/>
    <p:sldId id="290" r:id="rId41"/>
    <p:sldId id="291" r:id="rId42"/>
    <p:sldId id="2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DA44F-181A-47C5-A6F7-8A34AA3D24D4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070D1-0650-491D-9973-66B0F2BC215B}">
      <dgm:prSet phldrT="[Text]" custT="1"/>
      <dgm:spPr/>
      <dgm:t>
        <a:bodyPr/>
        <a:lstStyle/>
        <a:p>
          <a:r>
            <a:rPr lang="en-US" sz="2000" dirty="0" smtClean="0"/>
            <a:t>A0000000X</a:t>
          </a:r>
          <a:endParaRPr lang="en-US" sz="2000" dirty="0"/>
        </a:p>
      </dgm:t>
    </dgm:pt>
    <dgm:pt modelId="{D0EBBDBF-75D4-4613-A8CC-B83F499E7925}" type="parTrans" cxnId="{70E49B48-6BFE-4928-A321-731A3B3EA608}">
      <dgm:prSet/>
      <dgm:spPr/>
      <dgm:t>
        <a:bodyPr/>
        <a:lstStyle/>
        <a:p>
          <a:endParaRPr lang="en-US" sz="2400"/>
        </a:p>
      </dgm:t>
    </dgm:pt>
    <dgm:pt modelId="{23DE8997-D0B8-4979-9797-E684704B773C}" type="sibTrans" cxnId="{70E49B48-6BFE-4928-A321-731A3B3EA608}">
      <dgm:prSet/>
      <dgm:spPr/>
      <dgm:t>
        <a:bodyPr/>
        <a:lstStyle/>
        <a:p>
          <a:endParaRPr lang="en-US" sz="2400"/>
        </a:p>
      </dgm:t>
    </dgm:pt>
    <dgm:pt modelId="{89967BAE-B34D-440A-966A-9AA8B798656D}">
      <dgm:prSet phldrT="[Text]" custT="1"/>
      <dgm:spPr/>
      <dgm:t>
        <a:bodyPr/>
        <a:lstStyle/>
        <a:p>
          <a:r>
            <a:rPr lang="en-US" sz="2000" dirty="0" smtClean="0"/>
            <a:t>RL_task1.m</a:t>
          </a:r>
          <a:endParaRPr lang="en-US" sz="2000" dirty="0"/>
        </a:p>
      </dgm:t>
    </dgm:pt>
    <dgm:pt modelId="{FB4F9BEA-149D-49C8-8FC8-89B3ED6C414B}" type="parTrans" cxnId="{CA1306C0-3672-4089-9BD7-131CDEA6721C}">
      <dgm:prSet/>
      <dgm:spPr/>
      <dgm:t>
        <a:bodyPr/>
        <a:lstStyle/>
        <a:p>
          <a:endParaRPr lang="en-US" sz="2400"/>
        </a:p>
      </dgm:t>
    </dgm:pt>
    <dgm:pt modelId="{897CF870-0BFB-4CA7-B83F-E8431A738F8D}" type="sibTrans" cxnId="{CA1306C0-3672-4089-9BD7-131CDEA6721C}">
      <dgm:prSet/>
      <dgm:spPr/>
      <dgm:t>
        <a:bodyPr/>
        <a:lstStyle/>
        <a:p>
          <a:endParaRPr lang="en-US" sz="2400"/>
        </a:p>
      </dgm:t>
    </dgm:pt>
    <dgm:pt modelId="{FD664241-643B-440A-9AC1-0C8354C4A620}">
      <dgm:prSet phldrT="[Text]" custT="1"/>
      <dgm:spPr/>
      <dgm:t>
        <a:bodyPr/>
        <a:lstStyle/>
        <a:p>
          <a:r>
            <a:rPr lang="en-US" sz="2000" dirty="0" err="1" smtClean="0"/>
            <a:t>RL_main.m</a:t>
          </a:r>
          <a:endParaRPr lang="en-US" sz="2000" dirty="0" smtClean="0"/>
        </a:p>
      </dgm:t>
    </dgm:pt>
    <dgm:pt modelId="{B9E7B618-2CDE-4820-A86D-E5B0D0D4AA65}" type="parTrans" cxnId="{6E5AA727-C8B4-4650-BCE8-0099ABF4325B}">
      <dgm:prSet/>
      <dgm:spPr/>
      <dgm:t>
        <a:bodyPr/>
        <a:lstStyle/>
        <a:p>
          <a:endParaRPr lang="en-US" sz="2400"/>
        </a:p>
      </dgm:t>
    </dgm:pt>
    <dgm:pt modelId="{AA997821-8330-47AF-B766-1E964958AB0B}" type="sibTrans" cxnId="{6E5AA727-C8B4-4650-BCE8-0099ABF4325B}">
      <dgm:prSet/>
      <dgm:spPr/>
      <dgm:t>
        <a:bodyPr/>
        <a:lstStyle/>
        <a:p>
          <a:endParaRPr lang="en-US" sz="2400"/>
        </a:p>
      </dgm:t>
    </dgm:pt>
    <dgm:pt modelId="{7585E096-6824-47B3-A13E-C8FEBFBB0361}">
      <dgm:prSet phldrT="[Text]" custT="1"/>
      <dgm:spPr/>
      <dgm:t>
        <a:bodyPr/>
        <a:lstStyle/>
        <a:p>
          <a:r>
            <a:rPr lang="en-US" sz="2000" dirty="0" smtClean="0"/>
            <a:t>RL_A0000000X.pdf</a:t>
          </a:r>
        </a:p>
      </dgm:t>
    </dgm:pt>
    <dgm:pt modelId="{5D6BC413-C47B-4144-9181-69E60312ADA8}" type="parTrans" cxnId="{197594A2-97CD-4C3B-9059-308AD8187695}">
      <dgm:prSet/>
      <dgm:spPr/>
      <dgm:t>
        <a:bodyPr/>
        <a:lstStyle/>
        <a:p>
          <a:endParaRPr lang="en-US" sz="2400"/>
        </a:p>
      </dgm:t>
    </dgm:pt>
    <dgm:pt modelId="{3D19DC5B-3B2D-481B-AEBB-5C2406AA6267}" type="sibTrans" cxnId="{197594A2-97CD-4C3B-9059-308AD8187695}">
      <dgm:prSet/>
      <dgm:spPr/>
      <dgm:t>
        <a:bodyPr/>
        <a:lstStyle/>
        <a:p>
          <a:endParaRPr lang="en-US" sz="2400"/>
        </a:p>
      </dgm:t>
    </dgm:pt>
    <dgm:pt modelId="{9EB753DE-8B92-4744-94A7-0D82B32ACC57}" type="pres">
      <dgm:prSet presAssocID="{1E1DA44F-181A-47C5-A6F7-8A34AA3D24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B2C73E-292E-422E-A139-4B15C8D2C544}" type="pres">
      <dgm:prSet presAssocID="{036070D1-0650-491D-9973-66B0F2BC215B}" presName="hierRoot1" presStyleCnt="0"/>
      <dgm:spPr/>
    </dgm:pt>
    <dgm:pt modelId="{2EF22791-5352-4152-B582-F07C53D2AB13}" type="pres">
      <dgm:prSet presAssocID="{036070D1-0650-491D-9973-66B0F2BC215B}" presName="composite" presStyleCnt="0"/>
      <dgm:spPr/>
    </dgm:pt>
    <dgm:pt modelId="{97A55FA8-59BD-4209-9E36-4AB70AEEE1BE}" type="pres">
      <dgm:prSet presAssocID="{036070D1-0650-491D-9973-66B0F2BC215B}" presName="image" presStyleLbl="node0" presStyleIdx="0" presStyleCnt="1" custScaleX="61188" custScaleY="61188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CF66A7C-0A91-4C06-8828-2358ECDF8A0F}" type="pres">
      <dgm:prSet presAssocID="{036070D1-0650-491D-9973-66B0F2BC215B}" presName="text" presStyleLbl="revTx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8B1403-D559-454E-9D03-710E4ED54469}" type="pres">
      <dgm:prSet presAssocID="{036070D1-0650-491D-9973-66B0F2BC215B}" presName="hierChild2" presStyleCnt="0"/>
      <dgm:spPr/>
    </dgm:pt>
    <dgm:pt modelId="{6192C29A-2BEF-44D2-9848-1CA47D22017E}" type="pres">
      <dgm:prSet presAssocID="{FB4F9BEA-149D-49C8-8FC8-89B3ED6C414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E021A1A-CFF4-4436-B42D-79887F5CEA95}" type="pres">
      <dgm:prSet presAssocID="{89967BAE-B34D-440A-966A-9AA8B798656D}" presName="hierRoot2" presStyleCnt="0"/>
      <dgm:spPr/>
    </dgm:pt>
    <dgm:pt modelId="{510CE47B-C813-4346-AB45-1964AFAC4C32}" type="pres">
      <dgm:prSet presAssocID="{89967BAE-B34D-440A-966A-9AA8B798656D}" presName="composite2" presStyleCnt="0"/>
      <dgm:spPr/>
    </dgm:pt>
    <dgm:pt modelId="{853AB821-8199-45BC-A66E-98D894CB2AB0}" type="pres">
      <dgm:prSet presAssocID="{89967BAE-B34D-440A-966A-9AA8B798656D}" presName="image2" presStyleLbl="node2" presStyleIdx="0" presStyleCnt="3" custScaleX="61188" custScaleY="61188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6192DAE-8896-497C-8959-BA6955FD278A}" type="pres">
      <dgm:prSet presAssocID="{89967BAE-B34D-440A-966A-9AA8B798656D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7A964-A464-4935-810F-D6CCB31E306E}" type="pres">
      <dgm:prSet presAssocID="{89967BAE-B34D-440A-966A-9AA8B798656D}" presName="hierChild3" presStyleCnt="0"/>
      <dgm:spPr/>
    </dgm:pt>
    <dgm:pt modelId="{49448A50-557B-4579-8471-F74D69D2F3F5}" type="pres">
      <dgm:prSet presAssocID="{B9E7B618-2CDE-4820-A86D-E5B0D0D4AA6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A77B08B-6417-4934-BE10-F5BA97792C54}" type="pres">
      <dgm:prSet presAssocID="{FD664241-643B-440A-9AC1-0C8354C4A620}" presName="hierRoot2" presStyleCnt="0"/>
      <dgm:spPr/>
    </dgm:pt>
    <dgm:pt modelId="{5C3CA668-AEE8-44A3-9083-0D93DD422C6A}" type="pres">
      <dgm:prSet presAssocID="{FD664241-643B-440A-9AC1-0C8354C4A620}" presName="composite2" presStyleCnt="0"/>
      <dgm:spPr/>
    </dgm:pt>
    <dgm:pt modelId="{EFF9375E-F7BC-4114-8528-90E296182865}" type="pres">
      <dgm:prSet presAssocID="{FD664241-643B-440A-9AC1-0C8354C4A620}" presName="image2" presStyleLbl="node2" presStyleIdx="1" presStyleCnt="3" custScaleX="61188" custScaleY="61188"/>
      <dgm:spPr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EDC5E245-3C34-4339-AF56-9B6155999462}" type="pres">
      <dgm:prSet presAssocID="{FD664241-643B-440A-9AC1-0C8354C4A620}" presName="text2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14806-9AE2-43B6-852F-D43C6485D5A9}" type="pres">
      <dgm:prSet presAssocID="{FD664241-643B-440A-9AC1-0C8354C4A620}" presName="hierChild3" presStyleCnt="0"/>
      <dgm:spPr/>
    </dgm:pt>
    <dgm:pt modelId="{03393D36-6A97-450E-AA06-BF888573B89E}" type="pres">
      <dgm:prSet presAssocID="{5D6BC413-C47B-4144-9181-69E60312ADA8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C9C95ED-3F73-4778-8EB6-97102FF17754}" type="pres">
      <dgm:prSet presAssocID="{7585E096-6824-47B3-A13E-C8FEBFBB0361}" presName="hierRoot2" presStyleCnt="0"/>
      <dgm:spPr/>
    </dgm:pt>
    <dgm:pt modelId="{4E6FB3EF-0688-4C68-A9FE-753F5C5D4741}" type="pres">
      <dgm:prSet presAssocID="{7585E096-6824-47B3-A13E-C8FEBFBB0361}" presName="composite2" presStyleCnt="0"/>
      <dgm:spPr/>
    </dgm:pt>
    <dgm:pt modelId="{E48331C4-257B-4F5A-8FBC-60D242A0FBC3}" type="pres">
      <dgm:prSet presAssocID="{7585E096-6824-47B3-A13E-C8FEBFBB0361}" presName="image2" presStyleLbl="node2" presStyleIdx="2" presStyleCnt="3" custScaleX="61188" custScaleY="61188"/>
      <dgm:spPr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E64BDC-361D-47A0-B1B6-16DE0C7F7232}" type="pres">
      <dgm:prSet presAssocID="{7585E096-6824-47B3-A13E-C8FEBFBB0361}" presName="text2" presStyleLbl="revTx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422C4-6332-4992-94EF-C1D4A9C988F9}" type="pres">
      <dgm:prSet presAssocID="{7585E096-6824-47B3-A13E-C8FEBFBB0361}" presName="hierChild3" presStyleCnt="0"/>
      <dgm:spPr/>
    </dgm:pt>
  </dgm:ptLst>
  <dgm:cxnLst>
    <dgm:cxn modelId="{6E5AA727-C8B4-4650-BCE8-0099ABF4325B}" srcId="{036070D1-0650-491D-9973-66B0F2BC215B}" destId="{FD664241-643B-440A-9AC1-0C8354C4A620}" srcOrd="1" destOrd="0" parTransId="{B9E7B618-2CDE-4820-A86D-E5B0D0D4AA65}" sibTransId="{AA997821-8330-47AF-B766-1E964958AB0B}"/>
    <dgm:cxn modelId="{197594A2-97CD-4C3B-9059-308AD8187695}" srcId="{036070D1-0650-491D-9973-66B0F2BC215B}" destId="{7585E096-6824-47B3-A13E-C8FEBFBB0361}" srcOrd="2" destOrd="0" parTransId="{5D6BC413-C47B-4144-9181-69E60312ADA8}" sibTransId="{3D19DC5B-3B2D-481B-AEBB-5C2406AA6267}"/>
    <dgm:cxn modelId="{02623AB3-00E4-473D-A4E7-B66034997FE9}" type="presOf" srcId="{1E1DA44F-181A-47C5-A6F7-8A34AA3D24D4}" destId="{9EB753DE-8B92-4744-94A7-0D82B32ACC57}" srcOrd="0" destOrd="0" presId="urn:microsoft.com/office/officeart/2009/layout/CirclePictureHierarchy"/>
    <dgm:cxn modelId="{294BF817-604F-4621-B8EC-00D904E6DA52}" type="presOf" srcId="{7585E096-6824-47B3-A13E-C8FEBFBB0361}" destId="{2EE64BDC-361D-47A0-B1B6-16DE0C7F7232}" srcOrd="0" destOrd="0" presId="urn:microsoft.com/office/officeart/2009/layout/CirclePictureHierarchy"/>
    <dgm:cxn modelId="{CA1306C0-3672-4089-9BD7-131CDEA6721C}" srcId="{036070D1-0650-491D-9973-66B0F2BC215B}" destId="{89967BAE-B34D-440A-966A-9AA8B798656D}" srcOrd="0" destOrd="0" parTransId="{FB4F9BEA-149D-49C8-8FC8-89B3ED6C414B}" sibTransId="{897CF870-0BFB-4CA7-B83F-E8431A738F8D}"/>
    <dgm:cxn modelId="{E5A556CC-C906-4928-A40F-863AA0DE88F6}" type="presOf" srcId="{FD664241-643B-440A-9AC1-0C8354C4A620}" destId="{EDC5E245-3C34-4339-AF56-9B6155999462}" srcOrd="0" destOrd="0" presId="urn:microsoft.com/office/officeart/2009/layout/CirclePictureHierarchy"/>
    <dgm:cxn modelId="{5E4E59D2-50B3-42EC-9B39-9671BBBC42A8}" type="presOf" srcId="{B9E7B618-2CDE-4820-A86D-E5B0D0D4AA65}" destId="{49448A50-557B-4579-8471-F74D69D2F3F5}" srcOrd="0" destOrd="0" presId="urn:microsoft.com/office/officeart/2009/layout/CirclePictureHierarchy"/>
    <dgm:cxn modelId="{234A8DF6-1C14-46CE-89F4-B7426E4339A2}" type="presOf" srcId="{5D6BC413-C47B-4144-9181-69E60312ADA8}" destId="{03393D36-6A97-450E-AA06-BF888573B89E}" srcOrd="0" destOrd="0" presId="urn:microsoft.com/office/officeart/2009/layout/CirclePictureHierarchy"/>
    <dgm:cxn modelId="{70E49B48-6BFE-4928-A321-731A3B3EA608}" srcId="{1E1DA44F-181A-47C5-A6F7-8A34AA3D24D4}" destId="{036070D1-0650-491D-9973-66B0F2BC215B}" srcOrd="0" destOrd="0" parTransId="{D0EBBDBF-75D4-4613-A8CC-B83F499E7925}" sibTransId="{23DE8997-D0B8-4979-9797-E684704B773C}"/>
    <dgm:cxn modelId="{E6453F07-A931-4EE7-B9D2-313B68C3A673}" type="presOf" srcId="{89967BAE-B34D-440A-966A-9AA8B798656D}" destId="{06192DAE-8896-497C-8959-BA6955FD278A}" srcOrd="0" destOrd="0" presId="urn:microsoft.com/office/officeart/2009/layout/CirclePictureHierarchy"/>
    <dgm:cxn modelId="{D2546CE0-59DA-4495-AEBA-4A4B6B90F8CA}" type="presOf" srcId="{036070D1-0650-491D-9973-66B0F2BC215B}" destId="{4CF66A7C-0A91-4C06-8828-2358ECDF8A0F}" srcOrd="0" destOrd="0" presId="urn:microsoft.com/office/officeart/2009/layout/CirclePictureHierarchy"/>
    <dgm:cxn modelId="{79CAA2B6-907B-4EF1-BE63-D4DC4B7F3127}" type="presOf" srcId="{FB4F9BEA-149D-49C8-8FC8-89B3ED6C414B}" destId="{6192C29A-2BEF-44D2-9848-1CA47D22017E}" srcOrd="0" destOrd="0" presId="urn:microsoft.com/office/officeart/2009/layout/CirclePictureHierarchy"/>
    <dgm:cxn modelId="{BA037313-61F9-46FA-B187-CEF74A6AC86D}" type="presParOf" srcId="{9EB753DE-8B92-4744-94A7-0D82B32ACC57}" destId="{1DB2C73E-292E-422E-A139-4B15C8D2C544}" srcOrd="0" destOrd="0" presId="urn:microsoft.com/office/officeart/2009/layout/CirclePictureHierarchy"/>
    <dgm:cxn modelId="{30E627B9-2E59-4593-B5B7-46B80DF86C00}" type="presParOf" srcId="{1DB2C73E-292E-422E-A139-4B15C8D2C544}" destId="{2EF22791-5352-4152-B582-F07C53D2AB13}" srcOrd="0" destOrd="0" presId="urn:microsoft.com/office/officeart/2009/layout/CirclePictureHierarchy"/>
    <dgm:cxn modelId="{316EF74B-7865-4915-B2BA-E2D353497FB6}" type="presParOf" srcId="{2EF22791-5352-4152-B582-F07C53D2AB13}" destId="{97A55FA8-59BD-4209-9E36-4AB70AEEE1BE}" srcOrd="0" destOrd="0" presId="urn:microsoft.com/office/officeart/2009/layout/CirclePictureHierarchy"/>
    <dgm:cxn modelId="{4A7E56AB-6B44-4AEF-9D04-87644ABB1550}" type="presParOf" srcId="{2EF22791-5352-4152-B582-F07C53D2AB13}" destId="{4CF66A7C-0A91-4C06-8828-2358ECDF8A0F}" srcOrd="1" destOrd="0" presId="urn:microsoft.com/office/officeart/2009/layout/CirclePictureHierarchy"/>
    <dgm:cxn modelId="{5ACD14E4-EF1A-4CB9-BEE3-4C19F393BC07}" type="presParOf" srcId="{1DB2C73E-292E-422E-A139-4B15C8D2C544}" destId="{148B1403-D559-454E-9D03-710E4ED54469}" srcOrd="1" destOrd="0" presId="urn:microsoft.com/office/officeart/2009/layout/CirclePictureHierarchy"/>
    <dgm:cxn modelId="{83DE9450-493C-41FA-81B9-D9BC821C02F5}" type="presParOf" srcId="{148B1403-D559-454E-9D03-710E4ED54469}" destId="{6192C29A-2BEF-44D2-9848-1CA47D22017E}" srcOrd="0" destOrd="0" presId="urn:microsoft.com/office/officeart/2009/layout/CirclePictureHierarchy"/>
    <dgm:cxn modelId="{FEFDC0CD-3467-41A6-8C3C-A667269E7A8E}" type="presParOf" srcId="{148B1403-D559-454E-9D03-710E4ED54469}" destId="{CE021A1A-CFF4-4436-B42D-79887F5CEA95}" srcOrd="1" destOrd="0" presId="urn:microsoft.com/office/officeart/2009/layout/CirclePictureHierarchy"/>
    <dgm:cxn modelId="{2354544B-1333-469E-9F08-9E0ACB275780}" type="presParOf" srcId="{CE021A1A-CFF4-4436-B42D-79887F5CEA95}" destId="{510CE47B-C813-4346-AB45-1964AFAC4C32}" srcOrd="0" destOrd="0" presId="urn:microsoft.com/office/officeart/2009/layout/CirclePictureHierarchy"/>
    <dgm:cxn modelId="{923FDEE1-4D5A-467E-9B86-46B5F4D9F6D8}" type="presParOf" srcId="{510CE47B-C813-4346-AB45-1964AFAC4C32}" destId="{853AB821-8199-45BC-A66E-98D894CB2AB0}" srcOrd="0" destOrd="0" presId="urn:microsoft.com/office/officeart/2009/layout/CirclePictureHierarchy"/>
    <dgm:cxn modelId="{5A177243-7211-4704-A18C-D03292B5CC83}" type="presParOf" srcId="{510CE47B-C813-4346-AB45-1964AFAC4C32}" destId="{06192DAE-8896-497C-8959-BA6955FD278A}" srcOrd="1" destOrd="0" presId="urn:microsoft.com/office/officeart/2009/layout/CirclePictureHierarchy"/>
    <dgm:cxn modelId="{E3D9B6A9-1421-43A2-BB15-B15265211314}" type="presParOf" srcId="{CE021A1A-CFF4-4436-B42D-79887F5CEA95}" destId="{A217A964-A464-4935-810F-D6CCB31E306E}" srcOrd="1" destOrd="0" presId="urn:microsoft.com/office/officeart/2009/layout/CirclePictureHierarchy"/>
    <dgm:cxn modelId="{104296BE-862C-4C86-B193-6727CC9EEE26}" type="presParOf" srcId="{148B1403-D559-454E-9D03-710E4ED54469}" destId="{49448A50-557B-4579-8471-F74D69D2F3F5}" srcOrd="2" destOrd="0" presId="urn:microsoft.com/office/officeart/2009/layout/CirclePictureHierarchy"/>
    <dgm:cxn modelId="{329E431B-797D-47E4-BCDD-F5634F331BA5}" type="presParOf" srcId="{148B1403-D559-454E-9D03-710E4ED54469}" destId="{AA77B08B-6417-4934-BE10-F5BA97792C54}" srcOrd="3" destOrd="0" presId="urn:microsoft.com/office/officeart/2009/layout/CirclePictureHierarchy"/>
    <dgm:cxn modelId="{20B8D31C-CB10-4631-90D2-296958A8DDAC}" type="presParOf" srcId="{AA77B08B-6417-4934-BE10-F5BA97792C54}" destId="{5C3CA668-AEE8-44A3-9083-0D93DD422C6A}" srcOrd="0" destOrd="0" presId="urn:microsoft.com/office/officeart/2009/layout/CirclePictureHierarchy"/>
    <dgm:cxn modelId="{E5872315-064C-4679-8389-36DB3EC43DAD}" type="presParOf" srcId="{5C3CA668-AEE8-44A3-9083-0D93DD422C6A}" destId="{EFF9375E-F7BC-4114-8528-90E296182865}" srcOrd="0" destOrd="0" presId="urn:microsoft.com/office/officeart/2009/layout/CirclePictureHierarchy"/>
    <dgm:cxn modelId="{0159CC81-E62D-41E8-B8D2-9F0C4A067FD2}" type="presParOf" srcId="{5C3CA668-AEE8-44A3-9083-0D93DD422C6A}" destId="{EDC5E245-3C34-4339-AF56-9B6155999462}" srcOrd="1" destOrd="0" presId="urn:microsoft.com/office/officeart/2009/layout/CirclePictureHierarchy"/>
    <dgm:cxn modelId="{3D96DCD4-D4C1-440C-87FD-517F79A954A8}" type="presParOf" srcId="{AA77B08B-6417-4934-BE10-F5BA97792C54}" destId="{0B814806-9AE2-43B6-852F-D43C6485D5A9}" srcOrd="1" destOrd="0" presId="urn:microsoft.com/office/officeart/2009/layout/CirclePictureHierarchy"/>
    <dgm:cxn modelId="{629D8F73-A66C-49B1-A8A4-4D36DA37F0BB}" type="presParOf" srcId="{148B1403-D559-454E-9D03-710E4ED54469}" destId="{03393D36-6A97-450E-AA06-BF888573B89E}" srcOrd="4" destOrd="0" presId="urn:microsoft.com/office/officeart/2009/layout/CirclePictureHierarchy"/>
    <dgm:cxn modelId="{2D83ADC1-D848-4E5C-B1AE-AE0516014793}" type="presParOf" srcId="{148B1403-D559-454E-9D03-710E4ED54469}" destId="{2C9C95ED-3F73-4778-8EB6-97102FF17754}" srcOrd="5" destOrd="0" presId="urn:microsoft.com/office/officeart/2009/layout/CirclePictureHierarchy"/>
    <dgm:cxn modelId="{214C47F2-0BF9-4394-8085-DFDF45F4E6A6}" type="presParOf" srcId="{2C9C95ED-3F73-4778-8EB6-97102FF17754}" destId="{4E6FB3EF-0688-4C68-A9FE-753F5C5D4741}" srcOrd="0" destOrd="0" presId="urn:microsoft.com/office/officeart/2009/layout/CirclePictureHierarchy"/>
    <dgm:cxn modelId="{257839EF-5A85-490E-BAE4-B67634C7899F}" type="presParOf" srcId="{4E6FB3EF-0688-4C68-A9FE-753F5C5D4741}" destId="{E48331C4-257B-4F5A-8FBC-60D242A0FBC3}" srcOrd="0" destOrd="0" presId="urn:microsoft.com/office/officeart/2009/layout/CirclePictureHierarchy"/>
    <dgm:cxn modelId="{A5B33FD4-9D06-4376-B675-05548AB00779}" type="presParOf" srcId="{4E6FB3EF-0688-4C68-A9FE-753F5C5D4741}" destId="{2EE64BDC-361D-47A0-B1B6-16DE0C7F7232}" srcOrd="1" destOrd="0" presId="urn:microsoft.com/office/officeart/2009/layout/CirclePictureHierarchy"/>
    <dgm:cxn modelId="{3F3F72FB-B4E8-46CC-A83C-6B841EB7E9F1}" type="presParOf" srcId="{2C9C95ED-3F73-4778-8EB6-97102FF17754}" destId="{91A422C4-6332-4992-94EF-C1D4A9C988F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93D36-6A97-450E-AA06-BF888573B89E}">
      <dsp:nvSpPr>
        <dsp:cNvPr id="0" name=""/>
        <dsp:cNvSpPr/>
      </dsp:nvSpPr>
      <dsp:spPr>
        <a:xfrm>
          <a:off x="4295326" y="1513768"/>
          <a:ext cx="3834493" cy="1051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679"/>
              </a:lnTo>
              <a:lnTo>
                <a:pt x="3834493" y="816679"/>
              </a:lnTo>
              <a:lnTo>
                <a:pt x="3834493" y="1051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48A50-557B-4579-8471-F74D69D2F3F5}">
      <dsp:nvSpPr>
        <dsp:cNvPr id="0" name=""/>
        <dsp:cNvSpPr/>
      </dsp:nvSpPr>
      <dsp:spPr>
        <a:xfrm>
          <a:off x="4249606" y="1513768"/>
          <a:ext cx="91440" cy="1051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1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2C29A-2BEF-44D2-9848-1CA47D22017E}">
      <dsp:nvSpPr>
        <dsp:cNvPr id="0" name=""/>
        <dsp:cNvSpPr/>
      </dsp:nvSpPr>
      <dsp:spPr>
        <a:xfrm>
          <a:off x="460832" y="1513768"/>
          <a:ext cx="3834493" cy="1051090"/>
        </a:xfrm>
        <a:custGeom>
          <a:avLst/>
          <a:gdLst/>
          <a:ahLst/>
          <a:cxnLst/>
          <a:rect l="0" t="0" r="0" b="0"/>
          <a:pathLst>
            <a:path>
              <a:moveTo>
                <a:pt x="3834493" y="0"/>
              </a:moveTo>
              <a:lnTo>
                <a:pt x="3834493" y="816679"/>
              </a:lnTo>
              <a:lnTo>
                <a:pt x="0" y="816679"/>
              </a:lnTo>
              <a:lnTo>
                <a:pt x="0" y="1051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55FA8-59BD-4209-9E36-4AB70AEEE1BE}">
      <dsp:nvSpPr>
        <dsp:cNvPr id="0" name=""/>
        <dsp:cNvSpPr/>
      </dsp:nvSpPr>
      <dsp:spPr>
        <a:xfrm>
          <a:off x="3836346" y="595808"/>
          <a:ext cx="917959" cy="917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66A7C-0A91-4C06-8828-2358ECDF8A0F}">
      <dsp:nvSpPr>
        <dsp:cNvPr id="0" name=""/>
        <dsp:cNvSpPr/>
      </dsp:nvSpPr>
      <dsp:spPr>
        <a:xfrm>
          <a:off x="5045440" y="300923"/>
          <a:ext cx="2250342" cy="1500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A0000000X</a:t>
          </a:r>
          <a:endParaRPr lang="en-US" sz="2000" kern="1200" dirty="0"/>
        </a:p>
      </dsp:txBody>
      <dsp:txXfrm>
        <a:off x="5045440" y="300923"/>
        <a:ext cx="2250342" cy="1500228"/>
      </dsp:txXfrm>
    </dsp:sp>
    <dsp:sp modelId="{853AB821-8199-45BC-A66E-98D894CB2AB0}">
      <dsp:nvSpPr>
        <dsp:cNvPr id="0" name=""/>
        <dsp:cNvSpPr/>
      </dsp:nvSpPr>
      <dsp:spPr>
        <a:xfrm>
          <a:off x="1852" y="2564858"/>
          <a:ext cx="917959" cy="91795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92DAE-8896-497C-8959-BA6955FD278A}">
      <dsp:nvSpPr>
        <dsp:cNvPr id="0" name=""/>
        <dsp:cNvSpPr/>
      </dsp:nvSpPr>
      <dsp:spPr>
        <a:xfrm>
          <a:off x="1210946" y="2269973"/>
          <a:ext cx="2250342" cy="1500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RL_task1.m</a:t>
          </a:r>
          <a:endParaRPr lang="en-US" sz="2000" kern="1200" dirty="0"/>
        </a:p>
      </dsp:txBody>
      <dsp:txXfrm>
        <a:off x="1210946" y="2269973"/>
        <a:ext cx="2250342" cy="1500228"/>
      </dsp:txXfrm>
    </dsp:sp>
    <dsp:sp modelId="{EFF9375E-F7BC-4114-8528-90E296182865}">
      <dsp:nvSpPr>
        <dsp:cNvPr id="0" name=""/>
        <dsp:cNvSpPr/>
      </dsp:nvSpPr>
      <dsp:spPr>
        <a:xfrm>
          <a:off x="3836346" y="2564858"/>
          <a:ext cx="917959" cy="9179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5E245-3C34-4339-AF56-9B6155999462}">
      <dsp:nvSpPr>
        <dsp:cNvPr id="0" name=""/>
        <dsp:cNvSpPr/>
      </dsp:nvSpPr>
      <dsp:spPr>
        <a:xfrm>
          <a:off x="5045440" y="2269973"/>
          <a:ext cx="2250342" cy="1500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RL_main.m</a:t>
          </a:r>
          <a:endParaRPr lang="en-US" sz="2000" kern="1200" dirty="0" smtClean="0"/>
        </a:p>
      </dsp:txBody>
      <dsp:txXfrm>
        <a:off x="5045440" y="2269973"/>
        <a:ext cx="2250342" cy="1500228"/>
      </dsp:txXfrm>
    </dsp:sp>
    <dsp:sp modelId="{E48331C4-257B-4F5A-8FBC-60D242A0FBC3}">
      <dsp:nvSpPr>
        <dsp:cNvPr id="0" name=""/>
        <dsp:cNvSpPr/>
      </dsp:nvSpPr>
      <dsp:spPr>
        <a:xfrm>
          <a:off x="7670840" y="2564858"/>
          <a:ext cx="917959" cy="917959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64BDC-361D-47A0-B1B6-16DE0C7F7232}">
      <dsp:nvSpPr>
        <dsp:cNvPr id="0" name=""/>
        <dsp:cNvSpPr/>
      </dsp:nvSpPr>
      <dsp:spPr>
        <a:xfrm>
          <a:off x="8879934" y="2269973"/>
          <a:ext cx="2250342" cy="1500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RL_A0000000X.pdf</a:t>
          </a:r>
        </a:p>
      </dsp:txBody>
      <dsp:txXfrm>
        <a:off x="8879934" y="2269973"/>
        <a:ext cx="2250342" cy="150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B8C7-6A7D-4DBB-BF3B-CB829DE9CBAB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398F-4185-444B-AFBE-4AE941EE0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206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398F-4185-444B-AFBE-4AE941EE0A6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02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056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Expected reward of transition into next sate + discounted expected value of future returns</a:t>
            </a:r>
            <a:r>
              <a:rPr lang="en-US" baseline="0" dirty="0" smtClean="0"/>
              <a:t> at next step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760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case when the for</a:t>
            </a:r>
            <a:r>
              <a:rPr lang="en-US" baseline="0" dirty="0" smtClean="0"/>
              <a:t> each intermediate step is given, we can use dynamic programming. But in the case when we don’t have any information about the transition model, dynamic programming cannot be used here. </a:t>
            </a:r>
          </a:p>
          <a:p>
            <a:r>
              <a:rPr lang="en-US" baseline="0" dirty="0" smtClean="0"/>
              <a:t>Q-function will be estimated via iterative update rule.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Reward of action a at state</a:t>
            </a:r>
            <a:r>
              <a:rPr lang="en-US" baseline="0" dirty="0" smtClean="0"/>
              <a:t> s plus the discount reward for the best action available in the next state s_k+1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059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28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52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2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ACD1-2CC0-41B4-B81A-926E0019580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4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224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324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1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18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403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70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45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18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3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86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3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6598-BA88-477A-819E-23234D0F56E3}" type="datetimeFigureOut">
              <a:rPr lang="en-MY" smtClean="0"/>
              <a:t>10/3/2021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22EC-C99A-4C78-BFF0-7B48005F69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21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371" y="833758"/>
            <a:ext cx="8378952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Q-Learning for World Grid Navigation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2947" y="3823349"/>
            <a:ext cx="7543800" cy="1143000"/>
          </a:xfrm>
        </p:spPr>
        <p:txBody>
          <a:bodyPr>
            <a:noAutofit/>
          </a:bodyPr>
          <a:lstStyle/>
          <a:p>
            <a:r>
              <a:rPr lang="en-US" dirty="0"/>
              <a:t>EE5904/ME5404 Part II: Project 2</a:t>
            </a:r>
          </a:p>
          <a:p>
            <a:r>
              <a:rPr lang="en-US" dirty="0"/>
              <a:t>Report due on </a:t>
            </a:r>
            <a:r>
              <a:rPr lang="en-US" b="1" dirty="0">
                <a:solidFill>
                  <a:srgbClr val="FF0000"/>
                </a:solidFill>
              </a:rPr>
              <a:t>April </a:t>
            </a:r>
            <a:r>
              <a:rPr lang="en-US" b="1" dirty="0" smtClean="0">
                <a:solidFill>
                  <a:srgbClr val="FF0000"/>
                </a:solidFill>
              </a:rPr>
              <a:t>23, 2021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GA: Wong Pooi Mun</a:t>
            </a:r>
          </a:p>
          <a:p>
            <a:r>
              <a:rPr lang="en-US" dirty="0"/>
              <a:t>wong.pooimun@u.nus.edu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19" y="2737956"/>
            <a:ext cx="2487168" cy="33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Reward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8096250" cy="46132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/>
                  <a:t>Total reward for a state transition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M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where,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determines present value of future rewards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Rewards received k steps in the future is discounted by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F</a:t>
                </a:r>
                <a:r>
                  <a:rPr lang="en-US" dirty="0" smtClean="0"/>
                  <a:t>ocus </a:t>
                </a:r>
                <a:r>
                  <a:rPr lang="en-US" dirty="0"/>
                  <a:t>more on intermediate rewards </a:t>
                </a:r>
                <a:r>
                  <a:rPr lang="en-US" dirty="0" smtClean="0"/>
                  <a:t>for next the </a:t>
                </a:r>
                <a:r>
                  <a:rPr lang="en-US" dirty="0"/>
                  <a:t>few </a:t>
                </a:r>
                <a:r>
                  <a:rPr lang="en-US" dirty="0" smtClean="0"/>
                  <a:t>steps.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</a:t>
                </a:r>
                <a:r>
                  <a:rPr lang="en-US" dirty="0" smtClean="0"/>
                  <a:t>ake </a:t>
                </a:r>
                <a:r>
                  <a:rPr lang="en-US" dirty="0"/>
                  <a:t>into account future rewards more </a:t>
                </a:r>
                <a:r>
                  <a:rPr lang="en-US" dirty="0" smtClean="0"/>
                  <a:t>strongly.</a:t>
                </a: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8096250" cy="4613275"/>
              </a:xfrm>
              <a:blipFill>
                <a:blip r:embed="rId2"/>
                <a:stretch>
                  <a:fillRect l="-979" t="-264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Q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2371536"/>
                <a:ext cx="7886700" cy="28282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‘Worth’ of actions at different states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MY" sz="24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MY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MY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MY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MY" sz="2400" i="1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MY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200000" lvl="8" indent="0">
                  <a:buNone/>
                </a:pPr>
                <a:r>
                  <a:rPr lang="en-US" sz="2400" dirty="0"/>
                  <a:t>		       </a:t>
                </a:r>
                <a:r>
                  <a:rPr lang="en-US" dirty="0">
                    <a:solidFill>
                      <a:srgbClr val="00B0F0"/>
                    </a:solidFill>
                  </a:rPr>
                  <a:t>Deterministic Transition</a:t>
                </a:r>
              </a:p>
              <a:p>
                <a:pPr marL="358775" lvl="8" indent="0">
                  <a:buNone/>
                </a:pPr>
                <a:r>
                  <a:rPr lang="en-US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sate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by following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2371536"/>
                <a:ext cx="7886700" cy="2828262"/>
              </a:xfrm>
              <a:blipFill>
                <a:blip r:embed="rId3"/>
                <a:stretch>
                  <a:fillRect l="-1546" t="-34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70923" y="2762133"/>
            <a:ext cx="351692" cy="3751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68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Optimal Policy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2003"/>
          <a:stretch/>
        </p:blipFill>
        <p:spPr>
          <a:xfrm>
            <a:off x="2932336" y="3165804"/>
            <a:ext cx="7193600" cy="1424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677" y="2088978"/>
            <a:ext cx="6580918" cy="1106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0587" t="36378" r="14753" b="36442"/>
          <a:stretch/>
        </p:blipFill>
        <p:spPr>
          <a:xfrm>
            <a:off x="3008021" y="4485526"/>
            <a:ext cx="4882515" cy="12573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381248" y="5886941"/>
            <a:ext cx="4295775" cy="757793"/>
            <a:chOff x="1771650" y="5581650"/>
            <a:chExt cx="4295775" cy="6262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1068" t="85107" r="28371"/>
            <a:stretch/>
          </p:blipFill>
          <p:spPr>
            <a:xfrm>
              <a:off x="2466974" y="5581650"/>
              <a:ext cx="3600451" cy="6262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771650" y="5638800"/>
              <a:ext cx="1648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Optimal policy: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796106" y="1576320"/>
            <a:ext cx="7743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Optimal policy is </a:t>
            </a:r>
            <a:r>
              <a:rPr lang="en-US" sz="2000" dirty="0" smtClean="0"/>
              <a:t>the state transitions </a:t>
            </a:r>
            <a:r>
              <a:rPr lang="en-US" sz="2000" dirty="0"/>
              <a:t>that </a:t>
            </a:r>
            <a:r>
              <a:rPr lang="en-US" sz="2000" dirty="0" smtClean="0"/>
              <a:t>maximize  the Q-values.</a:t>
            </a:r>
            <a:endParaRPr lang="en-SG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2189" y="2203406"/>
            <a:ext cx="9477473" cy="4441328"/>
            <a:chOff x="629053" y="2203406"/>
            <a:chExt cx="9477473" cy="4441328"/>
          </a:xfrm>
        </p:grpSpPr>
        <p:sp>
          <p:nvSpPr>
            <p:cNvPr id="4" name="TextBox 3"/>
            <p:cNvSpPr txBox="1"/>
            <p:nvPr/>
          </p:nvSpPr>
          <p:spPr>
            <a:xfrm>
              <a:off x="629053" y="2203406"/>
              <a:ext cx="145905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Slide 164-166</a:t>
              </a:r>
              <a:endParaRPr lang="en-S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8107" y="2203406"/>
              <a:ext cx="8018419" cy="444132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5448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4000" y="2106666"/>
            <a:ext cx="7216963" cy="2086316"/>
            <a:chOff x="2560834" y="2585121"/>
            <a:chExt cx="7216963" cy="2086316"/>
          </a:xfrm>
        </p:grpSpPr>
        <p:grpSp>
          <p:nvGrpSpPr>
            <p:cNvPr id="17" name="Group 16"/>
            <p:cNvGrpSpPr/>
            <p:nvPr/>
          </p:nvGrpSpPr>
          <p:grpSpPr>
            <a:xfrm>
              <a:off x="2560834" y="2585121"/>
              <a:ext cx="7216963" cy="2086316"/>
              <a:chOff x="1076134" y="2251329"/>
              <a:chExt cx="6236399" cy="178849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t="24552"/>
              <a:stretch/>
            </p:blipFill>
            <p:spPr>
              <a:xfrm>
                <a:off x="1076134" y="2251329"/>
                <a:ext cx="6236399" cy="1788493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3462528" y="3035808"/>
                <a:ext cx="524256" cy="390144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00B0F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631347" y="3143797"/>
                  <a:ext cx="287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F0"/>
                      </a:solidFill>
                    </a:rPr>
                    <a:t>Reward of action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>
                      <a:solidFill>
                        <a:srgbClr val="00B0F0"/>
                      </a:solidFill>
                    </a:rPr>
                    <a:t> at state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SG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347" y="3143797"/>
                  <a:ext cx="287469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95" t="-8197" b="-2459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Model-Free Value Iteration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069850" y="1484667"/>
            <a:ext cx="1014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When state transition model is </a:t>
            </a:r>
            <a:r>
              <a:rPr lang="en-US" sz="2000" b="1" dirty="0">
                <a:solidFill>
                  <a:srgbClr val="00B0F0"/>
                </a:solidFill>
              </a:rPr>
              <a:t>unknown</a:t>
            </a:r>
            <a:r>
              <a:rPr lang="en-US" sz="2000" dirty="0"/>
              <a:t>, the Q-function can be estimated via iterative update rule by using the reward received from observed state </a:t>
            </a:r>
            <a:r>
              <a:rPr lang="en-US" sz="2000" dirty="0" smtClean="0"/>
              <a:t>transitions.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9850" y="4004273"/>
                <a:ext cx="5658496" cy="1418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Exploitation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Use </a:t>
                </a:r>
                <a:r>
                  <a:rPr lang="en-US" sz="2000" dirty="0"/>
                  <a:t>greedy policy to select currently known best 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50" y="4004273"/>
                <a:ext cx="5658496" cy="1418273"/>
              </a:xfrm>
              <a:prstGeom prst="rect">
                <a:avLst/>
              </a:prstGeom>
              <a:blipFill>
                <a:blip r:embed="rId5"/>
                <a:stretch>
                  <a:fillRect l="-1185" t="-257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9850" y="5438112"/>
                <a:ext cx="5658496" cy="11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Exploration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action other than current known best 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50" y="5438112"/>
                <a:ext cx="5658496" cy="1110497"/>
              </a:xfrm>
              <a:prstGeom prst="rect">
                <a:avLst/>
              </a:prstGeom>
              <a:blipFill>
                <a:blip r:embed="rId6"/>
                <a:stretch>
                  <a:fillRect l="-1185" t="-274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728346" y="4879261"/>
            <a:ext cx="4450110" cy="1422083"/>
            <a:chOff x="3442906" y="5289613"/>
            <a:chExt cx="4450110" cy="14220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2906" y="5289613"/>
              <a:ext cx="1616773" cy="1422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148350" y="5561195"/>
                  <a:ext cx="2187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Exploitation: </a:t>
                  </a:r>
                  <a:r>
                    <a:rPr lang="en-US" dirty="0"/>
                    <a:t>Take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350" y="5561195"/>
                  <a:ext cx="21875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154446" y="6018395"/>
                  <a:ext cx="2738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Exploration: </a:t>
                  </a:r>
                  <a:r>
                    <a:rPr lang="en-US" dirty="0"/>
                    <a:t>Take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446" y="6018395"/>
                  <a:ext cx="273857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2" t="-8197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1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G" dirty="0" smtClean="0"/>
                  <a:t>-greedy exploration</a:t>
                </a:r>
                <a:endParaRPr lang="en-S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25" y="1582923"/>
            <a:ext cx="7359558" cy="4638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644" y="2121409"/>
            <a:ext cx="285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Initialize parameters 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533" y="5306584"/>
            <a:ext cx="229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Update Q-value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6773" y="3627121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Select Action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773" y="4745371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Apply Action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9159" y="2708431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Exploitation</a:t>
            </a:r>
            <a:endParaRPr lang="en-SG" sz="20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9159" y="3942207"/>
            <a:ext cx="190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Exploration</a:t>
            </a:r>
            <a:endParaRPr lang="en-SG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4" y="2756873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52311"/>
            <a:ext cx="10515600" cy="2852737"/>
          </a:xfrm>
        </p:spPr>
        <p:txBody>
          <a:bodyPr/>
          <a:lstStyle/>
          <a:p>
            <a:r>
              <a:rPr lang="en-MY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896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SG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8362" y="1333499"/>
            <a:ext cx="4131846" cy="5454375"/>
            <a:chOff x="218362" y="1378873"/>
            <a:chExt cx="4131846" cy="5580452"/>
          </a:xfrm>
        </p:grpSpPr>
        <p:sp>
          <p:nvSpPr>
            <p:cNvPr id="33" name="Flowchart: Process 32"/>
            <p:cNvSpPr/>
            <p:nvPr/>
          </p:nvSpPr>
          <p:spPr>
            <a:xfrm>
              <a:off x="1289718" y="2198765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1780766" y="3104310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1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1540553" y="3961602"/>
              <a:ext cx="1515615" cy="4108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Execute trial</a:t>
              </a:r>
              <a:endParaRPr lang="en-MY" sz="2000" dirty="0"/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3194964" y="4270058"/>
              <a:ext cx="1035186" cy="580941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</a:t>
              </a:r>
              <a:r>
                <a:rPr lang="en-MY" sz="2000" dirty="0"/>
                <a:t>Q-value</a:t>
              </a:r>
            </a:p>
          </p:txBody>
        </p:sp>
        <p:sp>
          <p:nvSpPr>
            <p:cNvPr id="38" name="Flowchart: Decision 37"/>
            <p:cNvSpPr/>
            <p:nvPr/>
          </p:nvSpPr>
          <p:spPr>
            <a:xfrm>
              <a:off x="2119158" y="4740600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20233" y="5002767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40" name="Straight Connector 11"/>
            <p:cNvCxnSpPr>
              <a:stCxn id="39" idx="0"/>
              <a:endCxn id="38" idx="3"/>
            </p:cNvCxnSpPr>
            <p:nvPr/>
          </p:nvCxnSpPr>
          <p:spPr>
            <a:xfrm rot="16200000" flipV="1">
              <a:off x="2664709" y="4681607"/>
              <a:ext cx="13401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6" idx="1"/>
              <a:endCxn id="35" idx="0"/>
            </p:cNvCxnSpPr>
            <p:nvPr/>
          </p:nvCxnSpPr>
          <p:spPr>
            <a:xfrm rot="10800000" flipV="1">
              <a:off x="2298362" y="3581717"/>
              <a:ext cx="896603" cy="379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53189" y="5004570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43" name="Straight Connector 16"/>
            <p:cNvCxnSpPr>
              <a:stCxn id="42" idx="0"/>
              <a:endCxn id="38" idx="1"/>
            </p:cNvCxnSpPr>
            <p:nvPr/>
          </p:nvCxnSpPr>
          <p:spPr>
            <a:xfrm rot="5400000" flipH="1" flipV="1">
              <a:off x="1827566" y="4712978"/>
              <a:ext cx="13581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218362" y="6566293"/>
              <a:ext cx="1667177" cy="3930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Record data</a:t>
              </a:r>
            </a:p>
          </p:txBody>
        </p:sp>
        <p:cxnSp>
          <p:nvCxnSpPr>
            <p:cNvPr id="45" name="Straight Arrow Connector 44"/>
            <p:cNvCxnSpPr>
              <a:stCxn id="33" idx="2"/>
              <a:endCxn id="34" idx="0"/>
            </p:cNvCxnSpPr>
            <p:nvPr/>
          </p:nvCxnSpPr>
          <p:spPr>
            <a:xfrm flipH="1">
              <a:off x="2298359" y="2860470"/>
              <a:ext cx="1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/>
            <p:cNvSpPr/>
            <p:nvPr/>
          </p:nvSpPr>
          <p:spPr>
            <a:xfrm>
              <a:off x="3194964" y="3289732"/>
              <a:ext cx="1035186" cy="58397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</a:t>
              </a:r>
              <a:r>
                <a:rPr lang="en-MY" sz="2000" dirty="0" smtClean="0"/>
                <a:t>trial </a:t>
              </a:r>
              <a:r>
                <a:rPr lang="en-MY" sz="2000" dirty="0"/>
                <a:t>+ 1</a:t>
              </a:r>
            </a:p>
          </p:txBody>
        </p:sp>
        <p:cxnSp>
          <p:nvCxnSpPr>
            <p:cNvPr id="48" name="Straight Arrow Connector 42"/>
            <p:cNvCxnSpPr>
              <a:stCxn id="39" idx="3"/>
              <a:endCxn id="37" idx="2"/>
            </p:cNvCxnSpPr>
            <p:nvPr/>
          </p:nvCxnSpPr>
          <p:spPr>
            <a:xfrm flipV="1">
              <a:off x="3551505" y="4850999"/>
              <a:ext cx="161052" cy="351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4" idx="2"/>
              <a:endCxn id="35" idx="0"/>
            </p:cNvCxnSpPr>
            <p:nvPr/>
          </p:nvCxnSpPr>
          <p:spPr>
            <a:xfrm>
              <a:off x="2298359" y="3399602"/>
              <a:ext cx="2" cy="5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2"/>
              <a:endCxn id="38" idx="0"/>
            </p:cNvCxnSpPr>
            <p:nvPr/>
          </p:nvCxnSpPr>
          <p:spPr>
            <a:xfrm flipH="1">
              <a:off x="2298360" y="4372470"/>
              <a:ext cx="1" cy="36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2" idx="2"/>
              <a:endCxn id="57" idx="0"/>
            </p:cNvCxnSpPr>
            <p:nvPr/>
          </p:nvCxnSpPr>
          <p:spPr>
            <a:xfrm>
              <a:off x="1671788" y="5404680"/>
              <a:ext cx="7973" cy="233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Terminator 51"/>
            <p:cNvSpPr/>
            <p:nvPr/>
          </p:nvSpPr>
          <p:spPr>
            <a:xfrm>
              <a:off x="2970316" y="6566007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run</a:t>
              </a:r>
              <a:endParaRPr lang="en-MY" sz="2000" dirty="0"/>
            </a:p>
          </p:txBody>
        </p:sp>
        <p:sp>
          <p:nvSpPr>
            <p:cNvPr id="53" name="Flowchart: Terminator 52"/>
            <p:cNvSpPr/>
            <p:nvPr/>
          </p:nvSpPr>
          <p:spPr>
            <a:xfrm>
              <a:off x="1610848" y="1378873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run</a:t>
              </a:r>
              <a:endParaRPr lang="en-MY" sz="2000" dirty="0"/>
            </a:p>
          </p:txBody>
        </p:sp>
        <p:cxnSp>
          <p:nvCxnSpPr>
            <p:cNvPr id="54" name="Straight Arrow Connector 53"/>
            <p:cNvCxnSpPr>
              <a:stCxn id="53" idx="2"/>
              <a:endCxn id="33" idx="0"/>
            </p:cNvCxnSpPr>
            <p:nvPr/>
          </p:nvCxnSpPr>
          <p:spPr>
            <a:xfrm>
              <a:off x="2298359" y="1747352"/>
              <a:ext cx="1" cy="4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4" idx="3"/>
              <a:endCxn id="52" idx="1"/>
            </p:cNvCxnSpPr>
            <p:nvPr/>
          </p:nvCxnSpPr>
          <p:spPr>
            <a:xfrm flipV="1">
              <a:off x="1885539" y="6750247"/>
              <a:ext cx="1084777" cy="1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7" idx="0"/>
              <a:endCxn id="46" idx="2"/>
            </p:cNvCxnSpPr>
            <p:nvPr/>
          </p:nvCxnSpPr>
          <p:spPr>
            <a:xfrm flipV="1">
              <a:off x="3712557" y="3873702"/>
              <a:ext cx="0" cy="39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/>
            <p:cNvSpPr/>
            <p:nvPr/>
          </p:nvSpPr>
          <p:spPr>
            <a:xfrm>
              <a:off x="1500559" y="5637869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13853" y="5919089"/>
              <a:ext cx="1436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!= 100</a:t>
              </a:r>
              <a:endParaRPr lang="en-MY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574" y="5920889"/>
              <a:ext cx="1481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== 100</a:t>
              </a:r>
              <a:endParaRPr lang="en-MY" sz="2000" dirty="0"/>
            </a:p>
          </p:txBody>
        </p:sp>
        <p:cxnSp>
          <p:nvCxnSpPr>
            <p:cNvPr id="60" name="Straight Connector 16"/>
            <p:cNvCxnSpPr>
              <a:stCxn id="59" idx="0"/>
              <a:endCxn id="57" idx="1"/>
            </p:cNvCxnSpPr>
            <p:nvPr/>
          </p:nvCxnSpPr>
          <p:spPr>
            <a:xfrm rot="5400000" flipH="1" flipV="1">
              <a:off x="1199444" y="5619775"/>
              <a:ext cx="154865" cy="4473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6"/>
            <p:cNvCxnSpPr>
              <a:stCxn id="58" idx="0"/>
              <a:endCxn id="57" idx="3"/>
            </p:cNvCxnSpPr>
            <p:nvPr/>
          </p:nvCxnSpPr>
          <p:spPr>
            <a:xfrm rot="16200000" flipV="1">
              <a:off x="2668965" y="4956022"/>
              <a:ext cx="153065" cy="17730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2"/>
              <a:endCxn id="44" idx="0"/>
            </p:cNvCxnSpPr>
            <p:nvPr/>
          </p:nvCxnSpPr>
          <p:spPr>
            <a:xfrm flipH="1">
              <a:off x="1051951" y="6320999"/>
              <a:ext cx="1243" cy="24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52" idx="0"/>
            </p:cNvCxnSpPr>
            <p:nvPr/>
          </p:nvCxnSpPr>
          <p:spPr>
            <a:xfrm flipH="1">
              <a:off x="3631687" y="6319199"/>
              <a:ext cx="344" cy="24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00417" y="1498061"/>
                <a:ext cx="53227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2000" b="1" dirty="0" smtClean="0"/>
                  <a:t>Parameters</a:t>
                </a:r>
                <a:r>
                  <a:rPr lang="en-MY" sz="2000" dirty="0" smtClean="0"/>
                  <a:t>:</a:t>
                </a:r>
                <a:endParaRPr lang="en-MY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/>
                  <a:t>Initial Q-function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MY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MY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</a:t>
                </a:r>
                <a:r>
                  <a:rPr lang="en-MY" sz="20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Optional</a:t>
                </a:r>
                <a:endParaRPr lang="en-MY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Trial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MY" sz="2000" b="0" i="0" smtClean="0">
                        <a:latin typeface="Cambria Math" panose="02040503050406030204" pitchFamily="18" charset="0"/>
                      </a:rPr>
                      <m:t>rial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MY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threshold of error of Q-values between trials</a:t>
                </a:r>
                <a:endParaRPr lang="en-MY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417" y="1498061"/>
                <a:ext cx="5322739" cy="1323439"/>
              </a:xfrm>
              <a:prstGeom prst="rect">
                <a:avLst/>
              </a:prstGeom>
              <a:blipFill>
                <a:blip r:embed="rId3"/>
                <a:stretch>
                  <a:fillRect l="-1260" t="-2765" b="-737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18362" y="1333499"/>
            <a:ext cx="4131846" cy="5454375"/>
            <a:chOff x="218362" y="1378873"/>
            <a:chExt cx="4131846" cy="5580452"/>
          </a:xfrm>
        </p:grpSpPr>
        <p:sp>
          <p:nvSpPr>
            <p:cNvPr id="33" name="Flowchart: Process 32"/>
            <p:cNvSpPr/>
            <p:nvPr/>
          </p:nvSpPr>
          <p:spPr>
            <a:xfrm>
              <a:off x="1289718" y="2198765"/>
              <a:ext cx="2017284" cy="661706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1780766" y="3104310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1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1540553" y="3961602"/>
              <a:ext cx="1515615" cy="4108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Execute trial</a:t>
              </a:r>
              <a:endParaRPr lang="en-MY" sz="2000" dirty="0"/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3194964" y="4270058"/>
              <a:ext cx="1035186" cy="580941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</a:t>
              </a:r>
              <a:r>
                <a:rPr lang="en-MY" sz="2000" dirty="0"/>
                <a:t>Q-value</a:t>
              </a:r>
            </a:p>
          </p:txBody>
        </p:sp>
        <p:sp>
          <p:nvSpPr>
            <p:cNvPr id="38" name="Flowchart: Decision 37"/>
            <p:cNvSpPr/>
            <p:nvPr/>
          </p:nvSpPr>
          <p:spPr>
            <a:xfrm>
              <a:off x="2119158" y="4740600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20233" y="5002767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40" name="Straight Connector 11"/>
            <p:cNvCxnSpPr>
              <a:stCxn id="39" idx="0"/>
              <a:endCxn id="38" idx="3"/>
            </p:cNvCxnSpPr>
            <p:nvPr/>
          </p:nvCxnSpPr>
          <p:spPr>
            <a:xfrm rot="16200000" flipV="1">
              <a:off x="2664709" y="4681607"/>
              <a:ext cx="13401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6" idx="1"/>
              <a:endCxn id="35" idx="0"/>
            </p:cNvCxnSpPr>
            <p:nvPr/>
          </p:nvCxnSpPr>
          <p:spPr>
            <a:xfrm rot="10800000" flipV="1">
              <a:off x="2298362" y="3581717"/>
              <a:ext cx="896603" cy="379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53189" y="5004570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43" name="Straight Connector 16"/>
            <p:cNvCxnSpPr>
              <a:stCxn id="42" idx="0"/>
              <a:endCxn id="38" idx="1"/>
            </p:cNvCxnSpPr>
            <p:nvPr/>
          </p:nvCxnSpPr>
          <p:spPr>
            <a:xfrm rot="5400000" flipH="1" flipV="1">
              <a:off x="1827566" y="4712978"/>
              <a:ext cx="13581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218362" y="6566293"/>
              <a:ext cx="1667177" cy="3930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Record data</a:t>
              </a:r>
            </a:p>
          </p:txBody>
        </p:sp>
        <p:cxnSp>
          <p:nvCxnSpPr>
            <p:cNvPr id="45" name="Straight Arrow Connector 44"/>
            <p:cNvCxnSpPr>
              <a:stCxn id="33" idx="2"/>
              <a:endCxn id="34" idx="0"/>
            </p:cNvCxnSpPr>
            <p:nvPr/>
          </p:nvCxnSpPr>
          <p:spPr>
            <a:xfrm flipH="1">
              <a:off x="2298359" y="2860470"/>
              <a:ext cx="1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Process 45"/>
            <p:cNvSpPr/>
            <p:nvPr/>
          </p:nvSpPr>
          <p:spPr>
            <a:xfrm>
              <a:off x="3194964" y="3289732"/>
              <a:ext cx="1035186" cy="58397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</a:t>
              </a:r>
              <a:r>
                <a:rPr lang="en-MY" sz="2000" dirty="0" smtClean="0"/>
                <a:t>trial </a:t>
              </a:r>
              <a:r>
                <a:rPr lang="en-MY" sz="2000" dirty="0"/>
                <a:t>+ 1</a:t>
              </a:r>
            </a:p>
          </p:txBody>
        </p:sp>
        <p:cxnSp>
          <p:nvCxnSpPr>
            <p:cNvPr id="48" name="Straight Arrow Connector 42"/>
            <p:cNvCxnSpPr>
              <a:stCxn id="39" idx="3"/>
              <a:endCxn id="37" idx="2"/>
            </p:cNvCxnSpPr>
            <p:nvPr/>
          </p:nvCxnSpPr>
          <p:spPr>
            <a:xfrm flipV="1">
              <a:off x="3551505" y="4850999"/>
              <a:ext cx="161052" cy="351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4" idx="2"/>
              <a:endCxn id="35" idx="0"/>
            </p:cNvCxnSpPr>
            <p:nvPr/>
          </p:nvCxnSpPr>
          <p:spPr>
            <a:xfrm>
              <a:off x="2298359" y="3399602"/>
              <a:ext cx="2" cy="5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2"/>
              <a:endCxn id="38" idx="0"/>
            </p:cNvCxnSpPr>
            <p:nvPr/>
          </p:nvCxnSpPr>
          <p:spPr>
            <a:xfrm flipH="1">
              <a:off x="2298360" y="4372470"/>
              <a:ext cx="1" cy="36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2" idx="2"/>
              <a:endCxn id="57" idx="0"/>
            </p:cNvCxnSpPr>
            <p:nvPr/>
          </p:nvCxnSpPr>
          <p:spPr>
            <a:xfrm>
              <a:off x="1671788" y="5404680"/>
              <a:ext cx="7973" cy="233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Terminator 51"/>
            <p:cNvSpPr/>
            <p:nvPr/>
          </p:nvSpPr>
          <p:spPr>
            <a:xfrm>
              <a:off x="2970316" y="6566007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run</a:t>
              </a:r>
              <a:endParaRPr lang="en-MY" sz="2000" dirty="0"/>
            </a:p>
          </p:txBody>
        </p:sp>
        <p:sp>
          <p:nvSpPr>
            <p:cNvPr id="53" name="Flowchart: Terminator 52"/>
            <p:cNvSpPr/>
            <p:nvPr/>
          </p:nvSpPr>
          <p:spPr>
            <a:xfrm>
              <a:off x="1610848" y="1378873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run</a:t>
              </a:r>
              <a:endParaRPr lang="en-MY" sz="2000" dirty="0"/>
            </a:p>
          </p:txBody>
        </p:sp>
        <p:cxnSp>
          <p:nvCxnSpPr>
            <p:cNvPr id="54" name="Straight Arrow Connector 53"/>
            <p:cNvCxnSpPr>
              <a:stCxn id="53" idx="2"/>
              <a:endCxn id="33" idx="0"/>
            </p:cNvCxnSpPr>
            <p:nvPr/>
          </p:nvCxnSpPr>
          <p:spPr>
            <a:xfrm>
              <a:off x="2298359" y="1747352"/>
              <a:ext cx="1" cy="4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4" idx="3"/>
              <a:endCxn id="52" idx="1"/>
            </p:cNvCxnSpPr>
            <p:nvPr/>
          </p:nvCxnSpPr>
          <p:spPr>
            <a:xfrm flipV="1">
              <a:off x="1885539" y="6750247"/>
              <a:ext cx="1084777" cy="1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7" idx="0"/>
              <a:endCxn id="46" idx="2"/>
            </p:cNvCxnSpPr>
            <p:nvPr/>
          </p:nvCxnSpPr>
          <p:spPr>
            <a:xfrm flipV="1">
              <a:off x="3712557" y="3873702"/>
              <a:ext cx="0" cy="39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/>
            <p:cNvSpPr/>
            <p:nvPr/>
          </p:nvSpPr>
          <p:spPr>
            <a:xfrm>
              <a:off x="1500559" y="5637869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13853" y="5919089"/>
              <a:ext cx="1436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!= 100</a:t>
              </a:r>
              <a:endParaRPr lang="en-MY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574" y="5920889"/>
              <a:ext cx="1481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== 100</a:t>
              </a:r>
              <a:endParaRPr lang="en-MY" sz="2000" dirty="0"/>
            </a:p>
          </p:txBody>
        </p:sp>
        <p:cxnSp>
          <p:nvCxnSpPr>
            <p:cNvPr id="60" name="Straight Connector 16"/>
            <p:cNvCxnSpPr>
              <a:stCxn id="59" idx="0"/>
              <a:endCxn id="57" idx="1"/>
            </p:cNvCxnSpPr>
            <p:nvPr/>
          </p:nvCxnSpPr>
          <p:spPr>
            <a:xfrm rot="5400000" flipH="1" flipV="1">
              <a:off x="1199444" y="5619775"/>
              <a:ext cx="154865" cy="4473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6"/>
            <p:cNvCxnSpPr>
              <a:stCxn id="58" idx="0"/>
              <a:endCxn id="57" idx="3"/>
            </p:cNvCxnSpPr>
            <p:nvPr/>
          </p:nvCxnSpPr>
          <p:spPr>
            <a:xfrm rot="16200000" flipV="1">
              <a:off x="2668965" y="4956022"/>
              <a:ext cx="153065" cy="17730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2"/>
              <a:endCxn id="44" idx="0"/>
            </p:cNvCxnSpPr>
            <p:nvPr/>
          </p:nvCxnSpPr>
          <p:spPr>
            <a:xfrm flipH="1">
              <a:off x="1051951" y="6320999"/>
              <a:ext cx="1243" cy="24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52" idx="0"/>
            </p:cNvCxnSpPr>
            <p:nvPr/>
          </p:nvCxnSpPr>
          <p:spPr>
            <a:xfrm flipH="1">
              <a:off x="3631687" y="6319199"/>
              <a:ext cx="344" cy="24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8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S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213" name="Flowchart: Process 212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214" name="Flowchart: Process 213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215" name="Flowchart: Process 214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216" name="Flowchart: Process 215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217" name="Flowchart: Process 216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218" name="Flowchart: Decision 217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220" name="Straight Connector 11"/>
            <p:cNvCxnSpPr>
              <a:stCxn id="219" idx="0"/>
              <a:endCxn id="218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/>
            <p:cNvCxnSpPr>
              <a:stCxn id="227" idx="0"/>
              <a:endCxn id="215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223" name="Straight Connector 16"/>
            <p:cNvCxnSpPr>
              <a:stCxn id="222" idx="0"/>
              <a:endCxn id="218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Flowchart: Process 223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225" name="Elbow Connector 34"/>
            <p:cNvCxnSpPr>
              <a:stCxn id="217" idx="2"/>
              <a:endCxn id="218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3" idx="2"/>
              <a:endCxn id="214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Flowchart: Process 226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228" name="Straight Arrow Connector 42"/>
            <p:cNvCxnSpPr>
              <a:stCxn id="219" idx="3"/>
              <a:endCxn id="227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14" idx="2"/>
              <a:endCxn id="215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15" idx="2"/>
              <a:endCxn id="216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216" idx="2"/>
              <a:endCxn id="217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2"/>
              <a:endCxn id="224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Terminator 232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234" name="Flowchart: Terminator 233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235" name="Straight Arrow Connector 234"/>
            <p:cNvCxnSpPr>
              <a:stCxn id="234" idx="2"/>
              <a:endCxn id="213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224" idx="3"/>
              <a:endCxn id="233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18362" y="1333499"/>
            <a:ext cx="4154288" cy="5454375"/>
            <a:chOff x="218362" y="1378873"/>
            <a:chExt cx="4154288" cy="5580452"/>
          </a:xfrm>
        </p:grpSpPr>
        <p:sp>
          <p:nvSpPr>
            <p:cNvPr id="53" name="Flowchart: Process 52"/>
            <p:cNvSpPr/>
            <p:nvPr/>
          </p:nvSpPr>
          <p:spPr>
            <a:xfrm>
              <a:off x="1289718" y="2198765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54" name="Flowchart: Process 53"/>
            <p:cNvSpPr/>
            <p:nvPr/>
          </p:nvSpPr>
          <p:spPr>
            <a:xfrm>
              <a:off x="1780766" y="3104310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1</a:t>
              </a:r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1540553" y="3961602"/>
              <a:ext cx="1515615" cy="410868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Execute trial</a:t>
              </a:r>
              <a:endParaRPr lang="en-MY" sz="2000" dirty="0"/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3194964" y="4270058"/>
              <a:ext cx="1035186" cy="580941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</a:t>
              </a:r>
              <a:r>
                <a:rPr lang="en-MY" sz="2000" dirty="0"/>
                <a:t>Q-value</a:t>
              </a:r>
            </a:p>
          </p:txBody>
        </p:sp>
        <p:sp>
          <p:nvSpPr>
            <p:cNvPr id="57" name="Flowchart: Decision 56"/>
            <p:cNvSpPr/>
            <p:nvPr/>
          </p:nvSpPr>
          <p:spPr>
            <a:xfrm>
              <a:off x="2119158" y="4740600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20233" y="5002767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59" name="Straight Connector 11"/>
            <p:cNvCxnSpPr>
              <a:stCxn id="58" idx="0"/>
              <a:endCxn id="57" idx="3"/>
            </p:cNvCxnSpPr>
            <p:nvPr/>
          </p:nvCxnSpPr>
          <p:spPr>
            <a:xfrm rot="16200000" flipV="1">
              <a:off x="2664709" y="4681607"/>
              <a:ext cx="13401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5" idx="1"/>
              <a:endCxn id="55" idx="0"/>
            </p:cNvCxnSpPr>
            <p:nvPr/>
          </p:nvCxnSpPr>
          <p:spPr>
            <a:xfrm rot="10800000" flipV="1">
              <a:off x="2298362" y="3581717"/>
              <a:ext cx="896603" cy="379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53189" y="5004570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62" name="Straight Connector 16"/>
            <p:cNvCxnSpPr>
              <a:stCxn id="61" idx="0"/>
              <a:endCxn id="57" idx="1"/>
            </p:cNvCxnSpPr>
            <p:nvPr/>
          </p:nvCxnSpPr>
          <p:spPr>
            <a:xfrm rot="5400000" flipH="1" flipV="1">
              <a:off x="1827566" y="4712978"/>
              <a:ext cx="13581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Process 62"/>
            <p:cNvSpPr/>
            <p:nvPr/>
          </p:nvSpPr>
          <p:spPr>
            <a:xfrm>
              <a:off x="218362" y="6566293"/>
              <a:ext cx="1667177" cy="3930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Record data</a:t>
              </a:r>
            </a:p>
          </p:txBody>
        </p:sp>
        <p:cxnSp>
          <p:nvCxnSpPr>
            <p:cNvPr id="64" name="Straight Arrow Connector 63"/>
            <p:cNvCxnSpPr>
              <a:stCxn id="53" idx="2"/>
              <a:endCxn id="54" idx="0"/>
            </p:cNvCxnSpPr>
            <p:nvPr/>
          </p:nvCxnSpPr>
          <p:spPr>
            <a:xfrm flipH="1">
              <a:off x="2298359" y="2860470"/>
              <a:ext cx="1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Process 64"/>
            <p:cNvSpPr/>
            <p:nvPr/>
          </p:nvSpPr>
          <p:spPr>
            <a:xfrm>
              <a:off x="3194964" y="3289732"/>
              <a:ext cx="1035186" cy="58397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</a:t>
              </a:r>
              <a:r>
                <a:rPr lang="en-MY" sz="2000" dirty="0" smtClean="0"/>
                <a:t>trial </a:t>
              </a:r>
              <a:r>
                <a:rPr lang="en-MY" sz="2000" dirty="0"/>
                <a:t>+ 1</a:t>
              </a:r>
            </a:p>
          </p:txBody>
        </p:sp>
        <p:cxnSp>
          <p:nvCxnSpPr>
            <p:cNvPr id="66" name="Straight Arrow Connector 42"/>
            <p:cNvCxnSpPr>
              <a:stCxn id="58" idx="3"/>
              <a:endCxn id="56" idx="2"/>
            </p:cNvCxnSpPr>
            <p:nvPr/>
          </p:nvCxnSpPr>
          <p:spPr>
            <a:xfrm flipV="1">
              <a:off x="3551505" y="4850999"/>
              <a:ext cx="161052" cy="351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4" idx="2"/>
              <a:endCxn id="55" idx="0"/>
            </p:cNvCxnSpPr>
            <p:nvPr/>
          </p:nvCxnSpPr>
          <p:spPr>
            <a:xfrm>
              <a:off x="2298359" y="3399602"/>
              <a:ext cx="2" cy="5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5" idx="2"/>
              <a:endCxn id="57" idx="0"/>
            </p:cNvCxnSpPr>
            <p:nvPr/>
          </p:nvCxnSpPr>
          <p:spPr>
            <a:xfrm flipH="1">
              <a:off x="2298360" y="4372470"/>
              <a:ext cx="1" cy="36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2"/>
              <a:endCxn id="75" idx="0"/>
            </p:cNvCxnSpPr>
            <p:nvPr/>
          </p:nvCxnSpPr>
          <p:spPr>
            <a:xfrm>
              <a:off x="1671788" y="5404680"/>
              <a:ext cx="7973" cy="233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Terminator 69"/>
            <p:cNvSpPr/>
            <p:nvPr/>
          </p:nvSpPr>
          <p:spPr>
            <a:xfrm>
              <a:off x="2970316" y="6566007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run</a:t>
              </a:r>
              <a:endParaRPr lang="en-MY" sz="2000" dirty="0"/>
            </a:p>
          </p:txBody>
        </p:sp>
        <p:sp>
          <p:nvSpPr>
            <p:cNvPr id="71" name="Flowchart: Terminator 70"/>
            <p:cNvSpPr/>
            <p:nvPr/>
          </p:nvSpPr>
          <p:spPr>
            <a:xfrm>
              <a:off x="1610848" y="1378873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run</a:t>
              </a:r>
              <a:endParaRPr lang="en-MY" sz="2000" dirty="0"/>
            </a:p>
          </p:txBody>
        </p:sp>
        <p:cxnSp>
          <p:nvCxnSpPr>
            <p:cNvPr id="72" name="Straight Arrow Connector 71"/>
            <p:cNvCxnSpPr>
              <a:stCxn id="71" idx="2"/>
              <a:endCxn id="53" idx="0"/>
            </p:cNvCxnSpPr>
            <p:nvPr/>
          </p:nvCxnSpPr>
          <p:spPr>
            <a:xfrm>
              <a:off x="2298359" y="1747352"/>
              <a:ext cx="1" cy="4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3" idx="3"/>
              <a:endCxn id="70" idx="1"/>
            </p:cNvCxnSpPr>
            <p:nvPr/>
          </p:nvCxnSpPr>
          <p:spPr>
            <a:xfrm flipV="1">
              <a:off x="1885539" y="6750247"/>
              <a:ext cx="1084777" cy="1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6" idx="0"/>
              <a:endCxn id="65" idx="2"/>
            </p:cNvCxnSpPr>
            <p:nvPr/>
          </p:nvCxnSpPr>
          <p:spPr>
            <a:xfrm flipV="1">
              <a:off x="3712557" y="3873702"/>
              <a:ext cx="0" cy="39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ecision 74"/>
            <p:cNvSpPr/>
            <p:nvPr/>
          </p:nvSpPr>
          <p:spPr>
            <a:xfrm>
              <a:off x="1500559" y="5637869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1411" y="5919089"/>
              <a:ext cx="1481239" cy="409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~= 100</a:t>
              </a:r>
              <a:endParaRPr lang="en-MY" sz="2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574" y="5920889"/>
              <a:ext cx="1481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== 100</a:t>
              </a:r>
              <a:endParaRPr lang="en-MY" sz="2000" dirty="0"/>
            </a:p>
          </p:txBody>
        </p:sp>
        <p:cxnSp>
          <p:nvCxnSpPr>
            <p:cNvPr id="78" name="Straight Connector 16"/>
            <p:cNvCxnSpPr>
              <a:stCxn id="77" idx="0"/>
              <a:endCxn id="75" idx="1"/>
            </p:cNvCxnSpPr>
            <p:nvPr/>
          </p:nvCxnSpPr>
          <p:spPr>
            <a:xfrm rot="5400000" flipH="1" flipV="1">
              <a:off x="1199444" y="5619775"/>
              <a:ext cx="154865" cy="4473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6"/>
            <p:cNvCxnSpPr>
              <a:stCxn id="76" idx="0"/>
              <a:endCxn id="75" idx="3"/>
            </p:cNvCxnSpPr>
            <p:nvPr/>
          </p:nvCxnSpPr>
          <p:spPr>
            <a:xfrm rot="16200000" flipV="1">
              <a:off x="2668964" y="4956021"/>
              <a:ext cx="153066" cy="17730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2"/>
              <a:endCxn id="63" idx="0"/>
            </p:cNvCxnSpPr>
            <p:nvPr/>
          </p:nvCxnSpPr>
          <p:spPr>
            <a:xfrm flipH="1">
              <a:off x="1051951" y="6320999"/>
              <a:ext cx="1243" cy="24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6" idx="2"/>
              <a:endCxn id="70" idx="0"/>
            </p:cNvCxnSpPr>
            <p:nvPr/>
          </p:nvCxnSpPr>
          <p:spPr>
            <a:xfrm flipH="1">
              <a:off x="3631687" y="6328448"/>
              <a:ext cx="344" cy="237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2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0267" y="1811773"/>
                <a:ext cx="534537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2000" b="1" dirty="0"/>
                  <a:t>Parameters</a:t>
                </a:r>
                <a:r>
                  <a:rPr lang="en-MY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>
                    <a:solidFill>
                      <a:schemeClr val="accent5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MY" sz="2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MY" sz="2000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>
                    <a:solidFill>
                      <a:schemeClr val="accent5"/>
                    </a:solidFill>
                  </a:rPr>
                  <a:t>Exploration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MY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MY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/>
                  <a:t>Initial Q-function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2000" dirty="0" smtClean="0"/>
                  <a:t> from previous trial (if any)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Learning </a:t>
                </a:r>
                <a:r>
                  <a:rPr lang="en-MY" sz="2000" dirty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MY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Initial </a:t>
                </a:r>
                <a:r>
                  <a:rPr lang="en-MY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MY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MY" sz="2000" dirty="0"/>
                  <a:t>Time step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MY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267" y="1811773"/>
                <a:ext cx="5345374" cy="2246769"/>
              </a:xfrm>
              <a:prstGeom prst="rect">
                <a:avLst/>
              </a:prstGeom>
              <a:blipFill>
                <a:blip r:embed="rId2"/>
                <a:stretch>
                  <a:fillRect l="-1254" t="-1355" r="-228" b="-37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30" name="Flowchart: Process 29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35" name="Flowchart: Decision 34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37" name="Straight Connector 11"/>
            <p:cNvCxnSpPr>
              <a:stCxn id="36" idx="0"/>
              <a:endCxn id="35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44" idx="0"/>
              <a:endCxn id="32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40" name="Straight Connector 16"/>
            <p:cNvCxnSpPr>
              <a:stCxn id="39" idx="0"/>
              <a:endCxn id="35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Process 40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42" name="Elbow Connector 34"/>
            <p:cNvCxnSpPr>
              <a:stCxn id="34" idx="2"/>
              <a:endCxn id="35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0" idx="2"/>
              <a:endCxn id="31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45" name="Straight Arrow Connector 42"/>
            <p:cNvCxnSpPr>
              <a:stCxn id="36" idx="3"/>
              <a:endCxn id="44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2"/>
              <a:endCxn id="32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2"/>
              <a:endCxn id="33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3" idx="2"/>
              <a:endCxn id="34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2"/>
              <a:endCxn id="41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Terminator 49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51" name="Flowchart: Terminator 50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52" name="Straight Arrow Connector 51"/>
            <p:cNvCxnSpPr>
              <a:stCxn id="51" idx="2"/>
              <a:endCxn id="30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1" idx="3"/>
              <a:endCxn id="50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4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Project Description			00:46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Recap					03:12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Q-learning Implementation		</a:t>
            </a:r>
            <a:r>
              <a:rPr lang="en-US" dirty="0" smtClean="0"/>
              <a:t>05:17</a:t>
            </a:r>
            <a:endParaRPr lang="en-US" dirty="0" smtClean="0"/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Task </a:t>
            </a:r>
            <a:r>
              <a:rPr lang="en-US" dirty="0"/>
              <a:t>1					</a:t>
            </a:r>
            <a:r>
              <a:rPr lang="en-US" dirty="0" smtClean="0"/>
              <a:t>09:10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Task 2					10:42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Submission Details			12:19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 smtClean="0"/>
              <a:t>MATLAB Functions			</a:t>
            </a:r>
            <a:r>
              <a:rPr lang="en-US" dirty="0" smtClean="0"/>
              <a:t>13:30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3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359021" y="3968269"/>
                <a:ext cx="8005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1" y="3968269"/>
                <a:ext cx="8005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721" y="1206915"/>
                <a:ext cx="7563932" cy="1759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2000" b="1" dirty="0" smtClean="0"/>
                  <a:t>Example: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MY" sz="2000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Current </a:t>
                </a:r>
                <a:r>
                  <a:rPr lang="en-US" sz="2000" dirty="0" smtClean="0"/>
                  <a:t>best </a:t>
                </a:r>
                <a:r>
                  <a:rPr lang="en-US" sz="2000" dirty="0"/>
                  <a:t>action is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MY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MY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1" y="1206915"/>
                <a:ext cx="7563932" cy="1759712"/>
              </a:xfrm>
              <a:prstGeom prst="rect">
                <a:avLst/>
              </a:prstGeom>
              <a:blipFill>
                <a:blip r:embed="rId3"/>
                <a:stretch>
                  <a:fillRect l="-886" t="-2076" b="-51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4423033" y="1200812"/>
            <a:ext cx="3888454" cy="1717426"/>
            <a:chOff x="290286" y="1517109"/>
            <a:chExt cx="5640264" cy="1561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0286" y="1581584"/>
                  <a:ext cx="3473801" cy="14968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MY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M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MY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MY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MY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func>
                                  <m:funcPr>
                                    <m:ctrlPr>
                                      <a:rPr lang="en-MY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MY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arg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MY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MY" sz="14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1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MY" sz="1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lim>
                                        </m:limLow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MY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MY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MY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  <m:r>
                                          <a:rPr lang="en-MY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an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action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uniformly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randomly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selected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other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actions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available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at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state</m:t>
                                </m:r>
                                <m:r>
                                  <a:rPr lang="en-MY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MY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MY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MY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86" y="1581584"/>
                  <a:ext cx="3473801" cy="14968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014047" y="1517109"/>
                  <a:ext cx="1916503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 dirty="0"/>
                    <a:t>with probability</a:t>
                  </a:r>
                  <a:endParaRPr lang="en-MY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M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MY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MY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47" y="1517109"/>
                  <a:ext cx="1916503" cy="475655"/>
                </a:xfrm>
                <a:prstGeom prst="rect">
                  <a:avLst/>
                </a:prstGeom>
                <a:blipFill>
                  <a:blip r:embed="rId5"/>
                  <a:stretch>
                    <a:fillRect l="-1389" t="-2326" r="-1852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14047" y="2195930"/>
                  <a:ext cx="1916503" cy="47565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en-MY" sz="1400" dirty="0"/>
                    <a:t>with </a:t>
                  </a:r>
                  <a:r>
                    <a:rPr lang="en-MY" sz="1400" dirty="0" smtClean="0"/>
                    <a:t>probability</a:t>
                  </a:r>
                  <a:endParaRPr lang="en-MY" sz="140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MY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MY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47" y="2195930"/>
                  <a:ext cx="1916503" cy="475655"/>
                </a:xfrm>
                <a:prstGeom prst="rect">
                  <a:avLst/>
                </a:prstGeom>
                <a:blipFill>
                  <a:blip r:embed="rId6"/>
                  <a:stretch>
                    <a:fillRect l="-1389" r="-1852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MY" dirty="0"/>
          </a:p>
        </p:txBody>
      </p:sp>
      <p:grpSp>
        <p:nvGrpSpPr>
          <p:cNvPr id="37" name="Group 36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39" name="Flowchart: Process 38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44" name="Flowchart: Decision 43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46" name="Straight Connector 11"/>
            <p:cNvCxnSpPr>
              <a:stCxn id="45" idx="0"/>
              <a:endCxn id="44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53" idx="0"/>
              <a:endCxn id="41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49" name="Straight Connector 16"/>
            <p:cNvCxnSpPr>
              <a:stCxn id="48" idx="0"/>
              <a:endCxn id="44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Process 49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51" name="Elbow Connector 34"/>
            <p:cNvCxnSpPr>
              <a:stCxn id="43" idx="2"/>
              <a:endCxn id="44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2"/>
              <a:endCxn id="40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Process 52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54" name="Straight Arrow Connector 42"/>
            <p:cNvCxnSpPr>
              <a:stCxn id="45" idx="3"/>
              <a:endCxn id="53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2"/>
              <a:endCxn id="41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2"/>
              <a:endCxn id="42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2" idx="2"/>
              <a:endCxn id="43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2"/>
              <a:endCxn id="50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Terminator 58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60" name="Flowchart: Terminator 59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61" name="Straight Arrow Connector 60"/>
            <p:cNvCxnSpPr>
              <a:stCxn id="60" idx="2"/>
              <a:endCxn id="39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0" idx="3"/>
              <a:endCxn id="59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57" y="4470549"/>
            <a:ext cx="2338203" cy="2008215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3600876" y="4315555"/>
            <a:ext cx="2486175" cy="2050755"/>
            <a:chOff x="1182643" y="3623152"/>
            <a:chExt cx="2054690" cy="169483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2643" y="4288514"/>
              <a:ext cx="2054690" cy="1029477"/>
            </a:xfrm>
            <a:prstGeom prst="rect">
              <a:avLst/>
            </a:prstGeom>
          </p:spPr>
        </p:pic>
        <p:pic>
          <p:nvPicPr>
            <p:cNvPr id="96" name="Picture 6" descr="Image result for robot clipart free 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397" y="3623152"/>
              <a:ext cx="971181" cy="880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Oval 96"/>
          <p:cNvSpPr/>
          <p:nvPr/>
        </p:nvSpPr>
        <p:spPr>
          <a:xfrm>
            <a:off x="2094546" y="4839796"/>
            <a:ext cx="1121351" cy="11667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52859" y="2831970"/>
                <a:ext cx="7458628" cy="1303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Exploitation: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MY" sz="2000" dirty="0"/>
                  <a:t> each has </a:t>
                </a:r>
                <a14:m>
                  <m:oMath xmlns:m="http://schemas.openxmlformats.org/officeDocument/2006/math">
                    <m:r>
                      <a:rPr lang="en-MY" sz="20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MY" sz="2000" dirty="0"/>
                  <a:t> probability to be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000" dirty="0"/>
                  <a:t>Exploration: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=3, 4</m:t>
                    </m:r>
                  </m:oMath>
                </a14:m>
                <a:r>
                  <a:rPr lang="en-MY" sz="2000" dirty="0"/>
                  <a:t> each has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MY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MY" sz="2000" dirty="0"/>
                  <a:t> probability to be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MY" sz="20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MY" sz="2000" dirty="0"/>
                  <a:t> cannot be selected due to the boundary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9" y="2831970"/>
                <a:ext cx="7458628" cy="1303242"/>
              </a:xfrm>
              <a:prstGeom prst="rect">
                <a:avLst/>
              </a:prstGeom>
              <a:blipFill>
                <a:blip r:embed="rId10"/>
                <a:stretch>
                  <a:fillRect l="-736" b="-7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07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35" grpId="0"/>
      <p:bldP spid="97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876" y="5120643"/>
            <a:ext cx="2486175" cy="1245667"/>
          </a:xfrm>
          <a:prstGeom prst="rect">
            <a:avLst/>
          </a:prstGeom>
        </p:spPr>
      </p:pic>
      <p:pic>
        <p:nvPicPr>
          <p:cNvPr id="108" name="Picture 6" descr="Image result for robot clipart free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1998" y="4314313"/>
            <a:ext cx="1175129" cy="10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0457" y="1526676"/>
                <a:ext cx="707931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2000" b="1" dirty="0" smtClean="0"/>
                  <a:t>Example (continue):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MY" sz="2000" i="1" dirty="0" smtClean="0">
                    <a:latin typeface="Cambria Math" panose="02040503050406030204" pitchFamily="18" charset="0"/>
                  </a:rPr>
                  <a:t>,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Selected action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MY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MY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7" y="1526676"/>
                <a:ext cx="7079318" cy="1631216"/>
              </a:xfrm>
              <a:prstGeom prst="rect">
                <a:avLst/>
              </a:prstGeom>
              <a:blipFill>
                <a:blip r:embed="rId4"/>
                <a:stretch>
                  <a:fillRect l="-861" t="-1866" b="-447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359020" y="3968300"/>
                <a:ext cx="80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0" y="3968300"/>
                <a:ext cx="8005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41" name="Flowchart: Process 40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46" name="Flowchart: Decision 45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48" name="Straight Connector 11"/>
            <p:cNvCxnSpPr>
              <a:stCxn id="47" idx="0"/>
              <a:endCxn id="46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5" idx="0"/>
              <a:endCxn id="43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51" name="Straight Connector 16"/>
            <p:cNvCxnSpPr>
              <a:stCxn id="50" idx="0"/>
              <a:endCxn id="46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Process 51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53" name="Elbow Connector 34"/>
            <p:cNvCxnSpPr>
              <a:stCxn id="45" idx="2"/>
              <a:endCxn id="46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1" idx="2"/>
              <a:endCxn id="42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Process 54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56" name="Straight Arrow Connector 42"/>
            <p:cNvCxnSpPr>
              <a:stCxn id="47" idx="3"/>
              <a:endCxn id="55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2" idx="2"/>
              <a:endCxn id="43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44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44" idx="2"/>
              <a:endCxn id="45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0" idx="2"/>
              <a:endCxn id="52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lowchart: Terminator 98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100" name="Flowchart: Terminator 99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101" name="Straight Arrow Connector 100"/>
            <p:cNvCxnSpPr>
              <a:stCxn id="100" idx="2"/>
              <a:endCxn id="41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52" idx="3"/>
              <a:endCxn id="99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359021" y="3968269"/>
                <a:ext cx="8005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1" y="3968269"/>
                <a:ext cx="8005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57" y="4470549"/>
            <a:ext cx="2338203" cy="2008215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2094546" y="4839796"/>
            <a:ext cx="1121351" cy="11667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90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06289 -0.000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0457" y="1526676"/>
                <a:ext cx="8512908" cy="167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2000" b="1" dirty="0" smtClean="0"/>
                  <a:t>Example (continue):</a:t>
                </a:r>
              </a:p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MY" sz="2000" i="1" dirty="0" smtClean="0">
                    <a:latin typeface="Cambria Math" panose="02040503050406030204" pitchFamily="18" charset="0"/>
                  </a:rPr>
                  <a:t>,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Receive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11 2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MY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MY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𝒓𝒆𝒘𝒂𝒓𝒅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,: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,2))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7" y="1526676"/>
                <a:ext cx="8512908" cy="1670842"/>
              </a:xfrm>
              <a:prstGeom prst="rect">
                <a:avLst/>
              </a:prstGeom>
              <a:blipFill>
                <a:blip r:embed="rId2"/>
                <a:stretch>
                  <a:fillRect l="-716" t="-1818" b="-181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34" name="Flowchart: Process 33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43" name="Flowchart: Decision 42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70" name="Straight Connector 11"/>
            <p:cNvCxnSpPr>
              <a:stCxn id="69" idx="0"/>
              <a:endCxn id="43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7" idx="0"/>
              <a:endCxn id="36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73" name="Straight Connector 16"/>
            <p:cNvCxnSpPr>
              <a:stCxn id="72" idx="0"/>
              <a:endCxn id="43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Process 73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75" name="Elbow Connector 34"/>
            <p:cNvCxnSpPr>
              <a:stCxn id="40" idx="2"/>
              <a:endCxn id="43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4" idx="2"/>
              <a:endCxn id="35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Process 76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78" name="Straight Arrow Connector 42"/>
            <p:cNvCxnSpPr>
              <a:stCxn id="69" idx="3"/>
              <a:endCxn id="77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5" idx="2"/>
              <a:endCxn id="36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6" idx="2"/>
              <a:endCxn id="37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37" idx="2"/>
              <a:endCxn id="40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2" idx="2"/>
              <a:endCxn id="74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owchart: Terminator 82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85" name="Straight Arrow Connector 84"/>
            <p:cNvCxnSpPr>
              <a:stCxn id="84" idx="2"/>
              <a:endCxn id="34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4" idx="3"/>
              <a:endCxn id="83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876" y="5120643"/>
            <a:ext cx="2486175" cy="1245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5359021" y="3968269"/>
                <a:ext cx="800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MY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21" y="3968269"/>
                <a:ext cx="800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Picture 6" descr="Image result for robot clipart free sm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2921" y="4312086"/>
            <a:ext cx="1175129" cy="10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battery clipart free small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18857"/>
          <a:stretch/>
        </p:blipFill>
        <p:spPr bwMode="auto">
          <a:xfrm>
            <a:off x="5920724" y="4298018"/>
            <a:ext cx="477672" cy="7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57" y="4470549"/>
            <a:ext cx="2338203" cy="20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0457" y="1526676"/>
                <a:ext cx="78039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2000" b="1" dirty="0" smtClean="0"/>
                  <a:t>Termination condition for each trial: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Robot reaches goal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20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MY" sz="2000" b="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MY" sz="2000" b="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Ideal Case</a:t>
                </a:r>
                <a:endParaRPr lang="en-MY" sz="20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&lt;0.005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MY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MY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</a:t>
                </a:r>
                <a:r>
                  <a:rPr lang="en-MY" sz="20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Optional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Maximum number of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 smtClean="0"/>
                  <a:t> is reached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MY" sz="2000" b="1" dirty="0" smtClean="0"/>
                  <a:t>Continuation condition for each trial: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Otherwise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7" y="1526676"/>
                <a:ext cx="7803900" cy="2554545"/>
              </a:xfrm>
              <a:prstGeom prst="rect">
                <a:avLst/>
              </a:prstGeom>
              <a:blipFill>
                <a:blip r:embed="rId2"/>
                <a:stretch>
                  <a:fillRect l="-781" t="-1193" b="-334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96" y="4628760"/>
            <a:ext cx="2414945" cy="91406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37" name="Flowchart: Process 36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43" name="Flowchart: Decision 42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45" name="Straight Connector 11"/>
            <p:cNvCxnSpPr>
              <a:stCxn id="44" idx="0"/>
              <a:endCxn id="43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52" idx="0"/>
              <a:endCxn id="40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48" name="Straight Connector 16"/>
            <p:cNvCxnSpPr>
              <a:stCxn id="47" idx="0"/>
              <a:endCxn id="43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Process 48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50" name="Elbow Connector 34"/>
            <p:cNvCxnSpPr>
              <a:stCxn id="42" idx="2"/>
              <a:endCxn id="43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7" idx="2"/>
              <a:endCxn id="38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Process 51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53" name="Straight Arrow Connector 42"/>
            <p:cNvCxnSpPr>
              <a:stCxn id="44" idx="3"/>
              <a:endCxn id="52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8" idx="2"/>
              <a:endCxn id="40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2"/>
              <a:endCxn id="41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1" idx="2"/>
              <a:endCxn id="42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2"/>
              <a:endCxn id="49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Terminator 57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60" name="Straight Arrow Connector 59"/>
            <p:cNvCxnSpPr>
              <a:stCxn id="59" idx="2"/>
              <a:endCxn id="37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8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" descr="Image result for robot clipart free sm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2921" y="4312086"/>
            <a:ext cx="1175129" cy="10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battery clipart free small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18857"/>
          <a:stretch/>
        </p:blipFill>
        <p:spPr bwMode="auto">
          <a:xfrm>
            <a:off x="5897580" y="4111491"/>
            <a:ext cx="769295" cy="1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6811" y="2435476"/>
                <a:ext cx="383202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2000" b="1" dirty="0" smtClean="0"/>
                  <a:t>Termination condition for each run: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Q-function converged to the optimal values</a:t>
                </a:r>
                <a:r>
                  <a:rPr lang="en-MY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MY" sz="20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MY" sz="2000" b="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Ideal Case</a:t>
                </a:r>
                <a:endParaRPr lang="en-MY" sz="20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Maximum number of trials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𝑡𝑟𝑖𝑎</m:t>
                    </m:r>
                    <m:sSub>
                      <m:sSubPr>
                        <m:ctrlPr>
                          <a:rPr lang="en-MY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MY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is reached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MY" sz="2000" b="1" dirty="0" smtClean="0"/>
                  <a:t>Continuation condition for each trial: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MY" sz="2000" dirty="0" smtClean="0"/>
                  <a:t>Otherwise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11" y="2435476"/>
                <a:ext cx="3832022" cy="3477875"/>
              </a:xfrm>
              <a:prstGeom prst="rect">
                <a:avLst/>
              </a:prstGeom>
              <a:blipFill>
                <a:blip r:embed="rId3"/>
                <a:stretch>
                  <a:fillRect l="-1752" t="-1053" b="-228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4613759" y="1320623"/>
            <a:ext cx="3627908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MY" sz="2000" dirty="0" smtClean="0"/>
              <a:t>Initial Q-values of next trial is the optimal policy of this trial.</a:t>
            </a:r>
            <a:endParaRPr lang="en-US" sz="2000" dirty="0" smtClean="0"/>
          </a:p>
        </p:txBody>
      </p:sp>
      <p:grpSp>
        <p:nvGrpSpPr>
          <p:cNvPr id="100" name="Group 99"/>
          <p:cNvGrpSpPr/>
          <p:nvPr/>
        </p:nvGrpSpPr>
        <p:grpSpPr>
          <a:xfrm>
            <a:off x="218362" y="1333499"/>
            <a:ext cx="4154288" cy="5454375"/>
            <a:chOff x="218362" y="1378873"/>
            <a:chExt cx="4154288" cy="5580452"/>
          </a:xfrm>
        </p:grpSpPr>
        <p:sp>
          <p:nvSpPr>
            <p:cNvPr id="101" name="Flowchart: Process 100"/>
            <p:cNvSpPr/>
            <p:nvPr/>
          </p:nvSpPr>
          <p:spPr>
            <a:xfrm>
              <a:off x="1289718" y="2198765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1780766" y="3104310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1</a:t>
              </a:r>
            </a:p>
          </p:txBody>
        </p:sp>
        <p:sp>
          <p:nvSpPr>
            <p:cNvPr id="103" name="Flowchart: Process 102"/>
            <p:cNvSpPr/>
            <p:nvPr/>
          </p:nvSpPr>
          <p:spPr>
            <a:xfrm>
              <a:off x="1540553" y="3961602"/>
              <a:ext cx="1515615" cy="4108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Execute trial</a:t>
              </a:r>
              <a:endParaRPr lang="en-MY" sz="2000" dirty="0"/>
            </a:p>
          </p:txBody>
        </p:sp>
        <p:sp>
          <p:nvSpPr>
            <p:cNvPr id="104" name="Flowchart: Process 103"/>
            <p:cNvSpPr/>
            <p:nvPr/>
          </p:nvSpPr>
          <p:spPr>
            <a:xfrm>
              <a:off x="3194964" y="4270058"/>
              <a:ext cx="1035186" cy="580941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</a:t>
              </a:r>
              <a:r>
                <a:rPr lang="en-MY" sz="2000" dirty="0"/>
                <a:t>Q-value</a:t>
              </a:r>
            </a:p>
          </p:txBody>
        </p:sp>
        <p:sp>
          <p:nvSpPr>
            <p:cNvPr id="105" name="Flowchart: Decision 104"/>
            <p:cNvSpPr/>
            <p:nvPr/>
          </p:nvSpPr>
          <p:spPr>
            <a:xfrm>
              <a:off x="2119158" y="4740600"/>
              <a:ext cx="358403" cy="256309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20233" y="5002767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107" name="Straight Connector 11"/>
            <p:cNvCxnSpPr>
              <a:stCxn id="106" idx="0"/>
              <a:endCxn id="105" idx="3"/>
            </p:cNvCxnSpPr>
            <p:nvPr/>
          </p:nvCxnSpPr>
          <p:spPr>
            <a:xfrm rot="16200000" flipV="1">
              <a:off x="2664709" y="4681607"/>
              <a:ext cx="13401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113" idx="1"/>
              <a:endCxn id="103" idx="0"/>
            </p:cNvCxnSpPr>
            <p:nvPr/>
          </p:nvCxnSpPr>
          <p:spPr>
            <a:xfrm rot="10800000" flipV="1">
              <a:off x="2298362" y="3581717"/>
              <a:ext cx="896603" cy="379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053189" y="5004570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110" name="Straight Connector 16"/>
            <p:cNvCxnSpPr>
              <a:stCxn id="109" idx="0"/>
              <a:endCxn id="105" idx="1"/>
            </p:cNvCxnSpPr>
            <p:nvPr/>
          </p:nvCxnSpPr>
          <p:spPr>
            <a:xfrm rot="5400000" flipH="1" flipV="1">
              <a:off x="1827566" y="4712978"/>
              <a:ext cx="13581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owchart: Process 110"/>
            <p:cNvSpPr/>
            <p:nvPr/>
          </p:nvSpPr>
          <p:spPr>
            <a:xfrm>
              <a:off x="218362" y="6566293"/>
              <a:ext cx="1667177" cy="3930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Record data</a:t>
              </a:r>
            </a:p>
          </p:txBody>
        </p:sp>
        <p:cxnSp>
          <p:nvCxnSpPr>
            <p:cNvPr id="112" name="Straight Arrow Connector 111"/>
            <p:cNvCxnSpPr>
              <a:stCxn id="101" idx="2"/>
              <a:endCxn id="102" idx="0"/>
            </p:cNvCxnSpPr>
            <p:nvPr/>
          </p:nvCxnSpPr>
          <p:spPr>
            <a:xfrm flipH="1">
              <a:off x="2298359" y="2860470"/>
              <a:ext cx="1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owchart: Process 112"/>
            <p:cNvSpPr/>
            <p:nvPr/>
          </p:nvSpPr>
          <p:spPr>
            <a:xfrm>
              <a:off x="3194964" y="3289732"/>
              <a:ext cx="1035186" cy="58397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</a:t>
              </a:r>
              <a:r>
                <a:rPr lang="en-MY" sz="2000" dirty="0" smtClean="0"/>
                <a:t>trial </a:t>
              </a:r>
              <a:r>
                <a:rPr lang="en-MY" sz="2000" dirty="0"/>
                <a:t>+ 1</a:t>
              </a:r>
            </a:p>
          </p:txBody>
        </p:sp>
        <p:cxnSp>
          <p:nvCxnSpPr>
            <p:cNvPr id="114" name="Straight Arrow Connector 42"/>
            <p:cNvCxnSpPr>
              <a:stCxn id="106" idx="3"/>
              <a:endCxn id="104" idx="2"/>
            </p:cNvCxnSpPr>
            <p:nvPr/>
          </p:nvCxnSpPr>
          <p:spPr>
            <a:xfrm flipV="1">
              <a:off x="3551505" y="4850999"/>
              <a:ext cx="161052" cy="351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2" idx="2"/>
              <a:endCxn id="103" idx="0"/>
            </p:cNvCxnSpPr>
            <p:nvPr/>
          </p:nvCxnSpPr>
          <p:spPr>
            <a:xfrm>
              <a:off x="2298359" y="3399602"/>
              <a:ext cx="2" cy="5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3" idx="2"/>
              <a:endCxn id="105" idx="0"/>
            </p:cNvCxnSpPr>
            <p:nvPr/>
          </p:nvCxnSpPr>
          <p:spPr>
            <a:xfrm flipH="1">
              <a:off x="2298360" y="4372470"/>
              <a:ext cx="1" cy="36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9" idx="2"/>
              <a:endCxn id="123" idx="0"/>
            </p:cNvCxnSpPr>
            <p:nvPr/>
          </p:nvCxnSpPr>
          <p:spPr>
            <a:xfrm>
              <a:off x="1671788" y="5404680"/>
              <a:ext cx="7973" cy="233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Terminator 117"/>
            <p:cNvSpPr/>
            <p:nvPr/>
          </p:nvSpPr>
          <p:spPr>
            <a:xfrm>
              <a:off x="2970316" y="6566007"/>
              <a:ext cx="132274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run</a:t>
              </a:r>
              <a:endParaRPr lang="en-MY" sz="2000" dirty="0"/>
            </a:p>
          </p:txBody>
        </p:sp>
        <p:sp>
          <p:nvSpPr>
            <p:cNvPr id="119" name="Flowchart: Terminator 118"/>
            <p:cNvSpPr/>
            <p:nvPr/>
          </p:nvSpPr>
          <p:spPr>
            <a:xfrm>
              <a:off x="1610848" y="1378873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run</a:t>
              </a:r>
              <a:endParaRPr lang="en-MY" sz="2000" dirty="0"/>
            </a:p>
          </p:txBody>
        </p:sp>
        <p:cxnSp>
          <p:nvCxnSpPr>
            <p:cNvPr id="120" name="Straight Arrow Connector 119"/>
            <p:cNvCxnSpPr>
              <a:stCxn id="119" idx="2"/>
              <a:endCxn id="101" idx="0"/>
            </p:cNvCxnSpPr>
            <p:nvPr/>
          </p:nvCxnSpPr>
          <p:spPr>
            <a:xfrm>
              <a:off x="2298359" y="1747352"/>
              <a:ext cx="1" cy="4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1" idx="3"/>
              <a:endCxn id="118" idx="1"/>
            </p:cNvCxnSpPr>
            <p:nvPr/>
          </p:nvCxnSpPr>
          <p:spPr>
            <a:xfrm flipV="1">
              <a:off x="1885539" y="6750247"/>
              <a:ext cx="1084777" cy="1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4" idx="0"/>
              <a:endCxn id="113" idx="2"/>
            </p:cNvCxnSpPr>
            <p:nvPr/>
          </p:nvCxnSpPr>
          <p:spPr>
            <a:xfrm flipV="1">
              <a:off x="3712557" y="3873702"/>
              <a:ext cx="0" cy="39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Decision 122"/>
            <p:cNvSpPr/>
            <p:nvPr/>
          </p:nvSpPr>
          <p:spPr>
            <a:xfrm>
              <a:off x="1500559" y="5637869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91411" y="5919089"/>
              <a:ext cx="1481239" cy="409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~= 100</a:t>
              </a:r>
              <a:endParaRPr lang="en-MY" sz="2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574" y="5920889"/>
              <a:ext cx="1481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== 100</a:t>
              </a:r>
              <a:endParaRPr lang="en-MY" sz="2000" dirty="0"/>
            </a:p>
          </p:txBody>
        </p:sp>
        <p:cxnSp>
          <p:nvCxnSpPr>
            <p:cNvPr id="126" name="Straight Connector 16"/>
            <p:cNvCxnSpPr>
              <a:stCxn id="125" idx="0"/>
              <a:endCxn id="123" idx="1"/>
            </p:cNvCxnSpPr>
            <p:nvPr/>
          </p:nvCxnSpPr>
          <p:spPr>
            <a:xfrm rot="5400000" flipH="1" flipV="1">
              <a:off x="1199444" y="5619775"/>
              <a:ext cx="154865" cy="4473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6"/>
            <p:cNvCxnSpPr>
              <a:stCxn id="124" idx="0"/>
              <a:endCxn id="123" idx="3"/>
            </p:cNvCxnSpPr>
            <p:nvPr/>
          </p:nvCxnSpPr>
          <p:spPr>
            <a:xfrm rot="16200000" flipV="1">
              <a:off x="2668964" y="4956021"/>
              <a:ext cx="153066" cy="17730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5" idx="2"/>
              <a:endCxn id="111" idx="0"/>
            </p:cNvCxnSpPr>
            <p:nvPr/>
          </p:nvCxnSpPr>
          <p:spPr>
            <a:xfrm flipH="1">
              <a:off x="1051951" y="6320999"/>
              <a:ext cx="1243" cy="24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4" idx="2"/>
              <a:endCxn id="118" idx="0"/>
            </p:cNvCxnSpPr>
            <p:nvPr/>
          </p:nvCxnSpPr>
          <p:spPr>
            <a:xfrm flipH="1">
              <a:off x="3631687" y="6328448"/>
              <a:ext cx="344" cy="237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479443" y="87084"/>
            <a:ext cx="3470411" cy="6702344"/>
            <a:chOff x="5620129" y="87084"/>
            <a:chExt cx="3470411" cy="6702344"/>
          </a:xfrm>
        </p:grpSpPr>
        <p:sp>
          <p:nvSpPr>
            <p:cNvPr id="61" name="Flowchart: Process 60"/>
            <p:cNvSpPr/>
            <p:nvPr/>
          </p:nvSpPr>
          <p:spPr>
            <a:xfrm>
              <a:off x="6071647" y="645718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6562695" y="1565864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1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6071647" y="2225080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Select action a_k at state s_k</a:t>
              </a:r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6071647" y="3250787"/>
              <a:ext cx="2017284" cy="92674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Apply action a_k to move to state s_k+1</a:t>
              </a:r>
            </a:p>
          </p:txBody>
        </p:sp>
        <p:sp>
          <p:nvSpPr>
            <p:cNvPr id="65" name="Flowchart: Process 64"/>
            <p:cNvSpPr/>
            <p:nvPr/>
          </p:nvSpPr>
          <p:spPr>
            <a:xfrm>
              <a:off x="6071647" y="4458373"/>
              <a:ext cx="2017284" cy="360718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Update Q-value</a:t>
              </a:r>
            </a:p>
          </p:txBody>
        </p:sp>
        <p:sp>
          <p:nvSpPr>
            <p:cNvPr id="66" name="Flowchart: Decision 65"/>
            <p:cNvSpPr/>
            <p:nvPr/>
          </p:nvSpPr>
          <p:spPr>
            <a:xfrm>
              <a:off x="6901087" y="5099928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02162" y="5419245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68" name="Straight Connector 11"/>
            <p:cNvCxnSpPr>
              <a:stCxn id="67" idx="0"/>
              <a:endCxn id="66" idx="3"/>
            </p:cNvCxnSpPr>
            <p:nvPr/>
          </p:nvCxnSpPr>
          <p:spPr>
            <a:xfrm rot="16200000" flipV="1">
              <a:off x="7418063" y="5069510"/>
              <a:ext cx="19116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31" idx="0"/>
              <a:endCxn id="63" idx="0"/>
            </p:cNvCxnSpPr>
            <p:nvPr/>
          </p:nvCxnSpPr>
          <p:spPr>
            <a:xfrm rot="16200000" flipV="1">
              <a:off x="7444608" y="1860762"/>
              <a:ext cx="693153" cy="1421789"/>
            </a:xfrm>
            <a:prstGeom prst="bentConnector3">
              <a:avLst>
                <a:gd name="adj1" fmla="val 1329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835118" y="5421048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71" name="Straight Connector 16"/>
            <p:cNvCxnSpPr>
              <a:stCxn id="70" idx="0"/>
              <a:endCxn id="66" idx="1"/>
            </p:cNvCxnSpPr>
            <p:nvPr/>
          </p:nvCxnSpPr>
          <p:spPr>
            <a:xfrm rot="5400000" flipH="1" flipV="1">
              <a:off x="6580920" y="5100881"/>
              <a:ext cx="19296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Process 71"/>
            <p:cNvSpPr/>
            <p:nvPr/>
          </p:nvSpPr>
          <p:spPr>
            <a:xfrm>
              <a:off x="5620129" y="6156446"/>
              <a:ext cx="1667177" cy="632982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Q-value to next trial</a:t>
              </a:r>
              <a:endParaRPr lang="en-MY" sz="2000" dirty="0"/>
            </a:p>
          </p:txBody>
        </p:sp>
        <p:cxnSp>
          <p:nvCxnSpPr>
            <p:cNvPr id="73" name="Elbow Connector 34"/>
            <p:cNvCxnSpPr>
              <a:stCxn id="65" idx="2"/>
              <a:endCxn id="66" idx="0"/>
            </p:cNvCxnSpPr>
            <p:nvPr/>
          </p:nvCxnSpPr>
          <p:spPr>
            <a:xfrm>
              <a:off x="7080289" y="4819091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61" idx="2"/>
              <a:endCxn id="62" idx="0"/>
            </p:cNvCxnSpPr>
            <p:nvPr/>
          </p:nvCxnSpPr>
          <p:spPr>
            <a:xfrm flipH="1">
              <a:off x="7080288" y="1307424"/>
              <a:ext cx="1" cy="25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lowchart: Process 130"/>
            <p:cNvSpPr/>
            <p:nvPr/>
          </p:nvSpPr>
          <p:spPr>
            <a:xfrm>
              <a:off x="7984485" y="2918233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k = k + 1</a:t>
              </a:r>
            </a:p>
          </p:txBody>
        </p:sp>
        <p:cxnSp>
          <p:nvCxnSpPr>
            <p:cNvPr id="132" name="Straight Arrow Connector 42"/>
            <p:cNvCxnSpPr>
              <a:stCxn id="67" idx="3"/>
              <a:endCxn id="131" idx="2"/>
            </p:cNvCxnSpPr>
            <p:nvPr/>
          </p:nvCxnSpPr>
          <p:spPr>
            <a:xfrm flipV="1">
              <a:off x="8333434" y="3213524"/>
              <a:ext cx="168644" cy="240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2" idx="2"/>
              <a:endCxn id="63" idx="0"/>
            </p:cNvCxnSpPr>
            <p:nvPr/>
          </p:nvCxnSpPr>
          <p:spPr>
            <a:xfrm>
              <a:off x="7080288" y="1861155"/>
              <a:ext cx="1" cy="36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63" idx="2"/>
              <a:endCxn id="64" idx="0"/>
            </p:cNvCxnSpPr>
            <p:nvPr/>
          </p:nvCxnSpPr>
          <p:spPr>
            <a:xfrm>
              <a:off x="7080289" y="2886786"/>
              <a:ext cx="0" cy="36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64" idx="2"/>
              <a:endCxn id="65" idx="0"/>
            </p:cNvCxnSpPr>
            <p:nvPr/>
          </p:nvCxnSpPr>
          <p:spPr>
            <a:xfrm>
              <a:off x="7080289" y="4177536"/>
              <a:ext cx="0" cy="28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70" idx="2"/>
              <a:endCxn id="72" idx="0"/>
            </p:cNvCxnSpPr>
            <p:nvPr/>
          </p:nvCxnSpPr>
          <p:spPr>
            <a:xfrm>
              <a:off x="6453717" y="5821158"/>
              <a:ext cx="1" cy="3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lowchart: Terminator 136"/>
            <p:cNvSpPr/>
            <p:nvPr/>
          </p:nvSpPr>
          <p:spPr>
            <a:xfrm>
              <a:off x="7767798" y="6283109"/>
              <a:ext cx="1322742" cy="368479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trial</a:t>
              </a:r>
              <a:endParaRPr lang="en-MY" sz="2000" dirty="0"/>
            </a:p>
          </p:txBody>
        </p:sp>
        <p:sp>
          <p:nvSpPr>
            <p:cNvPr id="138" name="Flowchart: Terminator 137"/>
            <p:cNvSpPr/>
            <p:nvPr/>
          </p:nvSpPr>
          <p:spPr>
            <a:xfrm>
              <a:off x="6392777" y="87084"/>
              <a:ext cx="1375022" cy="368479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trial</a:t>
              </a:r>
              <a:endParaRPr lang="en-MY" sz="2000" dirty="0"/>
            </a:p>
          </p:txBody>
        </p:sp>
        <p:cxnSp>
          <p:nvCxnSpPr>
            <p:cNvPr id="139" name="Straight Arrow Connector 138"/>
            <p:cNvCxnSpPr>
              <a:stCxn id="138" idx="2"/>
              <a:endCxn id="61" idx="0"/>
            </p:cNvCxnSpPr>
            <p:nvPr/>
          </p:nvCxnSpPr>
          <p:spPr>
            <a:xfrm>
              <a:off x="7080288" y="455563"/>
              <a:ext cx="1" cy="19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72" idx="3"/>
              <a:endCxn id="137" idx="1"/>
            </p:cNvCxnSpPr>
            <p:nvPr/>
          </p:nvCxnSpPr>
          <p:spPr>
            <a:xfrm flipV="1">
              <a:off x="7287306" y="6467349"/>
              <a:ext cx="480492" cy="5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5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349847" y="1648922"/>
            <a:ext cx="5295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Record: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Execution time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8362" y="1333499"/>
            <a:ext cx="4154288" cy="5454375"/>
            <a:chOff x="218362" y="1378873"/>
            <a:chExt cx="4154288" cy="5580452"/>
          </a:xfrm>
        </p:grpSpPr>
        <p:sp>
          <p:nvSpPr>
            <p:cNvPr id="52" name="Flowchart: Process 51"/>
            <p:cNvSpPr/>
            <p:nvPr/>
          </p:nvSpPr>
          <p:spPr>
            <a:xfrm>
              <a:off x="1289718" y="2198765"/>
              <a:ext cx="2017284" cy="66170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Initialize parameters</a:t>
              </a:r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1780766" y="3104310"/>
              <a:ext cx="1035186" cy="29529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1</a:t>
              </a:r>
            </a:p>
          </p:txBody>
        </p:sp>
        <p:sp>
          <p:nvSpPr>
            <p:cNvPr id="54" name="Flowchart: Process 53"/>
            <p:cNvSpPr/>
            <p:nvPr/>
          </p:nvSpPr>
          <p:spPr>
            <a:xfrm>
              <a:off x="1540553" y="3961602"/>
              <a:ext cx="1515615" cy="4108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Execute trial</a:t>
              </a:r>
              <a:endParaRPr lang="en-MY" sz="2000" dirty="0"/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3194964" y="4270058"/>
              <a:ext cx="1035186" cy="580941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Pass </a:t>
              </a:r>
              <a:r>
                <a:rPr lang="en-MY" sz="2000" dirty="0"/>
                <a:t>Q-value</a:t>
              </a:r>
            </a:p>
          </p:txBody>
        </p:sp>
        <p:sp>
          <p:nvSpPr>
            <p:cNvPr id="56" name="Flowchart: Decision 55"/>
            <p:cNvSpPr/>
            <p:nvPr/>
          </p:nvSpPr>
          <p:spPr>
            <a:xfrm>
              <a:off x="2119158" y="4740600"/>
              <a:ext cx="358403" cy="25630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233" y="5002767"/>
              <a:ext cx="1131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Continue</a:t>
              </a:r>
            </a:p>
          </p:txBody>
        </p:sp>
        <p:cxnSp>
          <p:nvCxnSpPr>
            <p:cNvPr id="58" name="Straight Connector 11"/>
            <p:cNvCxnSpPr>
              <a:stCxn id="57" idx="0"/>
              <a:endCxn id="56" idx="3"/>
            </p:cNvCxnSpPr>
            <p:nvPr/>
          </p:nvCxnSpPr>
          <p:spPr>
            <a:xfrm rot="16200000" flipV="1">
              <a:off x="2664709" y="4681607"/>
              <a:ext cx="134012" cy="508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4" idx="1"/>
              <a:endCxn id="54" idx="0"/>
            </p:cNvCxnSpPr>
            <p:nvPr/>
          </p:nvCxnSpPr>
          <p:spPr>
            <a:xfrm rot="10800000" flipV="1">
              <a:off x="2298362" y="3581717"/>
              <a:ext cx="896603" cy="379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53189" y="5004570"/>
              <a:ext cx="1237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/>
                <a:t>Terminate</a:t>
              </a:r>
            </a:p>
          </p:txBody>
        </p:sp>
        <p:cxnSp>
          <p:nvCxnSpPr>
            <p:cNvPr id="61" name="Straight Connector 16"/>
            <p:cNvCxnSpPr>
              <a:stCxn id="60" idx="0"/>
              <a:endCxn id="56" idx="1"/>
            </p:cNvCxnSpPr>
            <p:nvPr/>
          </p:nvCxnSpPr>
          <p:spPr>
            <a:xfrm rot="5400000" flipH="1" flipV="1">
              <a:off x="1827566" y="4712978"/>
              <a:ext cx="135815" cy="44737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owchart: Process 61"/>
            <p:cNvSpPr/>
            <p:nvPr/>
          </p:nvSpPr>
          <p:spPr>
            <a:xfrm>
              <a:off x="218362" y="6566293"/>
              <a:ext cx="1667177" cy="393032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/>
                <a:t>Record data</a:t>
              </a:r>
            </a:p>
          </p:txBody>
        </p:sp>
        <p:cxnSp>
          <p:nvCxnSpPr>
            <p:cNvPr id="63" name="Straight Arrow Connector 62"/>
            <p:cNvCxnSpPr>
              <a:stCxn id="52" idx="2"/>
              <a:endCxn id="53" idx="0"/>
            </p:cNvCxnSpPr>
            <p:nvPr/>
          </p:nvCxnSpPr>
          <p:spPr>
            <a:xfrm flipH="1">
              <a:off x="2298359" y="2860470"/>
              <a:ext cx="1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Process 63"/>
            <p:cNvSpPr/>
            <p:nvPr/>
          </p:nvSpPr>
          <p:spPr>
            <a:xfrm>
              <a:off x="3194964" y="3289732"/>
              <a:ext cx="1035186" cy="58397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trial </a:t>
              </a:r>
              <a:r>
                <a:rPr lang="en-MY" sz="2000" dirty="0"/>
                <a:t>= </a:t>
              </a:r>
              <a:r>
                <a:rPr lang="en-MY" sz="2000" dirty="0" smtClean="0"/>
                <a:t>trial </a:t>
              </a:r>
              <a:r>
                <a:rPr lang="en-MY" sz="2000" dirty="0"/>
                <a:t>+ 1</a:t>
              </a:r>
            </a:p>
          </p:txBody>
        </p:sp>
        <p:cxnSp>
          <p:nvCxnSpPr>
            <p:cNvPr id="65" name="Straight Arrow Connector 42"/>
            <p:cNvCxnSpPr>
              <a:stCxn id="57" idx="3"/>
              <a:endCxn id="55" idx="2"/>
            </p:cNvCxnSpPr>
            <p:nvPr/>
          </p:nvCxnSpPr>
          <p:spPr>
            <a:xfrm flipV="1">
              <a:off x="3551505" y="4850999"/>
              <a:ext cx="161052" cy="351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2"/>
              <a:endCxn id="54" idx="0"/>
            </p:cNvCxnSpPr>
            <p:nvPr/>
          </p:nvCxnSpPr>
          <p:spPr>
            <a:xfrm>
              <a:off x="2298359" y="3399602"/>
              <a:ext cx="2" cy="5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4" idx="2"/>
              <a:endCxn id="56" idx="0"/>
            </p:cNvCxnSpPr>
            <p:nvPr/>
          </p:nvCxnSpPr>
          <p:spPr>
            <a:xfrm flipH="1">
              <a:off x="2298360" y="4372470"/>
              <a:ext cx="1" cy="36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2"/>
              <a:endCxn id="36" idx="0"/>
            </p:cNvCxnSpPr>
            <p:nvPr/>
          </p:nvCxnSpPr>
          <p:spPr>
            <a:xfrm>
              <a:off x="1671788" y="5404680"/>
              <a:ext cx="7973" cy="233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Terminator 68"/>
            <p:cNvSpPr/>
            <p:nvPr/>
          </p:nvSpPr>
          <p:spPr>
            <a:xfrm>
              <a:off x="2970316" y="6566007"/>
              <a:ext cx="1322742" cy="368479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End run</a:t>
              </a:r>
              <a:endParaRPr lang="en-MY" sz="2000" dirty="0"/>
            </a:p>
          </p:txBody>
        </p:sp>
        <p:sp>
          <p:nvSpPr>
            <p:cNvPr id="70" name="Flowchart: Terminator 69"/>
            <p:cNvSpPr/>
            <p:nvPr/>
          </p:nvSpPr>
          <p:spPr>
            <a:xfrm>
              <a:off x="1610848" y="1378873"/>
              <a:ext cx="1375022" cy="36847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sz="2000" dirty="0" smtClean="0"/>
                <a:t>Start run</a:t>
              </a:r>
              <a:endParaRPr lang="en-MY" sz="2000" dirty="0"/>
            </a:p>
          </p:txBody>
        </p:sp>
        <p:cxnSp>
          <p:nvCxnSpPr>
            <p:cNvPr id="71" name="Straight Arrow Connector 70"/>
            <p:cNvCxnSpPr>
              <a:stCxn id="70" idx="2"/>
              <a:endCxn id="52" idx="0"/>
            </p:cNvCxnSpPr>
            <p:nvPr/>
          </p:nvCxnSpPr>
          <p:spPr>
            <a:xfrm>
              <a:off x="2298359" y="1747352"/>
              <a:ext cx="1" cy="4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3"/>
              <a:endCxn id="69" idx="1"/>
            </p:cNvCxnSpPr>
            <p:nvPr/>
          </p:nvCxnSpPr>
          <p:spPr>
            <a:xfrm flipV="1">
              <a:off x="1885539" y="6750247"/>
              <a:ext cx="1084777" cy="1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5" idx="0"/>
              <a:endCxn id="64" idx="2"/>
            </p:cNvCxnSpPr>
            <p:nvPr/>
          </p:nvCxnSpPr>
          <p:spPr>
            <a:xfrm flipV="1">
              <a:off x="3712557" y="3873702"/>
              <a:ext cx="0" cy="39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Decision 35"/>
            <p:cNvSpPr/>
            <p:nvPr/>
          </p:nvSpPr>
          <p:spPr>
            <a:xfrm>
              <a:off x="1500559" y="5637869"/>
              <a:ext cx="358403" cy="256309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91411" y="5919089"/>
              <a:ext cx="1481239" cy="409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~= 100</a:t>
              </a:r>
              <a:endParaRPr lang="en-MY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574" y="5920889"/>
              <a:ext cx="1481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2000" dirty="0" smtClean="0"/>
                <a:t>State == 100</a:t>
              </a:r>
              <a:endParaRPr lang="en-MY" sz="2000" dirty="0"/>
            </a:p>
          </p:txBody>
        </p:sp>
        <p:cxnSp>
          <p:nvCxnSpPr>
            <p:cNvPr id="40" name="Straight Connector 16"/>
            <p:cNvCxnSpPr>
              <a:stCxn id="38" idx="0"/>
              <a:endCxn id="36" idx="1"/>
            </p:cNvCxnSpPr>
            <p:nvPr/>
          </p:nvCxnSpPr>
          <p:spPr>
            <a:xfrm rot="5400000" flipH="1" flipV="1">
              <a:off x="1199444" y="5619775"/>
              <a:ext cx="154865" cy="4473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6"/>
            <p:cNvCxnSpPr>
              <a:stCxn id="37" idx="0"/>
              <a:endCxn id="36" idx="3"/>
            </p:cNvCxnSpPr>
            <p:nvPr/>
          </p:nvCxnSpPr>
          <p:spPr>
            <a:xfrm rot="16200000" flipV="1">
              <a:off x="2668964" y="4956021"/>
              <a:ext cx="153066" cy="17730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2"/>
              <a:endCxn id="62" idx="0"/>
            </p:cNvCxnSpPr>
            <p:nvPr/>
          </p:nvCxnSpPr>
          <p:spPr>
            <a:xfrm flipH="1">
              <a:off x="1051951" y="6320999"/>
              <a:ext cx="1243" cy="24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37" idx="2"/>
              <a:endCxn id="69" idx="0"/>
            </p:cNvCxnSpPr>
            <p:nvPr/>
          </p:nvCxnSpPr>
          <p:spPr>
            <a:xfrm flipH="1">
              <a:off x="3631687" y="6328448"/>
              <a:ext cx="344" cy="237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7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207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Task 1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What to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Table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Program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Assessment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20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What to do?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5050"/>
            <a:ext cx="557212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1393126"/>
                <a:ext cx="5003042" cy="5021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MY" sz="2400" dirty="0" smtClean="0"/>
                  <a:t>Implement Q-learning algorithm in MATLAB.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MY" sz="2400" dirty="0" smtClean="0"/>
                  <a:t>Reward function is in task1.mat.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Discount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factor </a:t>
                </a:r>
                <a14:m>
                  <m:oMath xmlns:m="http://schemas.openxmlformats.org/officeDocument/2006/math">
                    <m:r>
                      <a:rPr lang="en-MY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exploration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MY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sz="2400" dirty="0" smtClean="0"/>
                  <a:t>given in Table 1.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For each set of parameter values,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Run 10 runs (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𝑡𝑟𝑖𝑎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sz="2400" dirty="0" smtClean="0"/>
                  <a:t> each).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Complete report.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126"/>
                <a:ext cx="5003042" cy="5021055"/>
              </a:xfrm>
              <a:prstGeom prst="rect">
                <a:avLst/>
              </a:prstGeom>
              <a:blipFill>
                <a:blip r:embed="rId3"/>
                <a:stretch>
                  <a:fillRect l="-1951" b="-194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39000" y="3541107"/>
            <a:ext cx="2305050" cy="2857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6267451" y="3865606"/>
            <a:ext cx="971550" cy="125665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ight Arrow 15"/>
          <p:cNvSpPr/>
          <p:nvPr/>
        </p:nvSpPr>
        <p:spPr>
          <a:xfrm>
            <a:off x="457200" y="3179157"/>
            <a:ext cx="381000" cy="36195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2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Task 1: Table 1</a:t>
            </a:r>
            <a:endParaRPr lang="en-MY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7429500" y="133350"/>
            <a:ext cx="4248150" cy="6557918"/>
            <a:chOff x="7372350" y="228600"/>
            <a:chExt cx="4248150" cy="6557918"/>
          </a:xfrm>
        </p:grpSpPr>
        <p:sp>
          <p:nvSpPr>
            <p:cNvPr id="4" name="Flowchart: Process 3"/>
            <p:cNvSpPr/>
            <p:nvPr/>
          </p:nvSpPr>
          <p:spPr>
            <a:xfrm>
              <a:off x="8614331" y="1959475"/>
              <a:ext cx="1811520" cy="8297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Initialize parameters set in Table 1</a:t>
              </a:r>
              <a:endParaRPr lang="en-MY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9055292" y="3032113"/>
              <a:ext cx="929597" cy="2549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run </a:t>
              </a:r>
              <a:r>
                <a:rPr lang="en-MY" dirty="0"/>
                <a:t>= 1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8839581" y="3740084"/>
              <a:ext cx="1361022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Execute run</a:t>
              </a:r>
              <a:endParaRPr lang="en-MY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0228929" y="3168400"/>
              <a:ext cx="845088" cy="501664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run = run + 1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9359168" y="4336577"/>
              <a:ext cx="321846" cy="221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21399" y="4555169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&lt; 10</a:t>
              </a:r>
              <a:endParaRPr lang="en-MY" dirty="0"/>
            </a:p>
          </p:txBody>
        </p:sp>
        <p:cxnSp>
          <p:nvCxnSpPr>
            <p:cNvPr id="10" name="Straight Connector 11"/>
            <p:cNvCxnSpPr>
              <a:stCxn id="9" idx="0"/>
              <a:endCxn id="8" idx="3"/>
            </p:cNvCxnSpPr>
            <p:nvPr/>
          </p:nvCxnSpPr>
          <p:spPr>
            <a:xfrm rot="16200000" flipV="1">
              <a:off x="9838175" y="4290082"/>
              <a:ext cx="107926" cy="4222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1"/>
              <a:endCxn id="6" idx="0"/>
            </p:cNvCxnSpPr>
            <p:nvPr/>
          </p:nvCxnSpPr>
          <p:spPr>
            <a:xfrm rot="10800000" flipV="1">
              <a:off x="9520093" y="3419232"/>
              <a:ext cx="708837" cy="3208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3647" y="455672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== 10</a:t>
              </a:r>
              <a:endParaRPr lang="en-MY" dirty="0"/>
            </a:p>
          </p:txBody>
        </p:sp>
        <p:cxnSp>
          <p:nvCxnSpPr>
            <p:cNvPr id="13" name="Straight Connector 16"/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9086452" y="4284010"/>
              <a:ext cx="109483" cy="43595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/>
            <p:cNvSpPr/>
            <p:nvPr/>
          </p:nvSpPr>
          <p:spPr>
            <a:xfrm>
              <a:off x="7372350" y="6447121"/>
              <a:ext cx="1811522" cy="33939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Output program</a:t>
              </a:r>
              <a:endParaRPr lang="en-MY" dirty="0"/>
            </a:p>
          </p:txBody>
        </p:sp>
        <p:cxnSp>
          <p:nvCxnSpPr>
            <p:cNvPr id="15" name="Straight Arrow Connector 14"/>
            <p:cNvCxnSpPr>
              <a:stCxn id="4" idx="2"/>
              <a:endCxn id="5" idx="0"/>
            </p:cNvCxnSpPr>
            <p:nvPr/>
          </p:nvCxnSpPr>
          <p:spPr>
            <a:xfrm>
              <a:off x="9520091" y="2789217"/>
              <a:ext cx="0" cy="2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9" idx="3"/>
              <a:endCxn id="7" idx="2"/>
            </p:cNvCxnSpPr>
            <p:nvPr/>
          </p:nvCxnSpPr>
          <p:spPr>
            <a:xfrm flipV="1">
              <a:off x="10585124" y="3670064"/>
              <a:ext cx="66349" cy="1069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0"/>
            </p:cNvCxnSpPr>
            <p:nvPr/>
          </p:nvCxnSpPr>
          <p:spPr>
            <a:xfrm>
              <a:off x="9520091" y="3287107"/>
              <a:ext cx="1" cy="452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flipH="1">
              <a:off x="9520091" y="4094883"/>
              <a:ext cx="1" cy="24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88" idx="0"/>
            </p:cNvCxnSpPr>
            <p:nvPr/>
          </p:nvCxnSpPr>
          <p:spPr>
            <a:xfrm>
              <a:off x="8923218" y="4926058"/>
              <a:ext cx="2593" cy="18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Terminator 20"/>
            <p:cNvSpPr/>
            <p:nvPr/>
          </p:nvSpPr>
          <p:spPr>
            <a:xfrm>
              <a:off x="10039509" y="6468323"/>
              <a:ext cx="1580991" cy="31819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End Task 1</a:t>
              </a:r>
              <a:endParaRPr lang="en-MY" dirty="0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8698351" y="228600"/>
              <a:ext cx="1643477" cy="31819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Start Task 1</a:t>
              </a:r>
              <a:endParaRPr lang="en-MY" dirty="0"/>
            </a:p>
          </p:txBody>
        </p:sp>
        <p:cxnSp>
          <p:nvCxnSpPr>
            <p:cNvPr id="23" name="Straight Arrow Connector 22"/>
            <p:cNvCxnSpPr>
              <a:stCxn id="38" idx="2"/>
              <a:endCxn id="4" idx="0"/>
            </p:cNvCxnSpPr>
            <p:nvPr/>
          </p:nvCxnSpPr>
          <p:spPr>
            <a:xfrm>
              <a:off x="9520090" y="1672863"/>
              <a:ext cx="1" cy="286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21" idx="1"/>
            </p:cNvCxnSpPr>
            <p:nvPr/>
          </p:nvCxnSpPr>
          <p:spPr>
            <a:xfrm>
              <a:off x="9183872" y="6616820"/>
              <a:ext cx="855637" cy="1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26"/>
            <p:cNvSpPr/>
            <p:nvPr/>
          </p:nvSpPr>
          <p:spPr>
            <a:xfrm>
              <a:off x="8614331" y="821775"/>
              <a:ext cx="1811520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Load task1.mat</a:t>
              </a:r>
              <a:endParaRPr lang="en-MY" dirty="0"/>
            </a:p>
          </p:txBody>
        </p:sp>
        <p:cxnSp>
          <p:nvCxnSpPr>
            <p:cNvPr id="31" name="Straight Arrow Connector 30"/>
            <p:cNvCxnSpPr>
              <a:stCxn id="22" idx="2"/>
              <a:endCxn id="27" idx="0"/>
            </p:cNvCxnSpPr>
            <p:nvPr/>
          </p:nvCxnSpPr>
          <p:spPr>
            <a:xfrm>
              <a:off x="9520090" y="546795"/>
              <a:ext cx="1" cy="2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9055292" y="1417869"/>
              <a:ext cx="929597" cy="2549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set </a:t>
              </a:r>
              <a:r>
                <a:rPr lang="en-MY" dirty="0"/>
                <a:t>= 1</a:t>
              </a:r>
            </a:p>
          </p:txBody>
        </p:sp>
        <p:cxnSp>
          <p:nvCxnSpPr>
            <p:cNvPr id="41" name="Straight Arrow Connector 40"/>
            <p:cNvCxnSpPr>
              <a:stCxn id="27" idx="2"/>
              <a:endCxn id="38" idx="0"/>
            </p:cNvCxnSpPr>
            <p:nvPr/>
          </p:nvCxnSpPr>
          <p:spPr>
            <a:xfrm flipH="1">
              <a:off x="9520090" y="1176575"/>
              <a:ext cx="1" cy="241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8763019" y="5695306"/>
              <a:ext cx="321846" cy="221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83872" y="5852401"/>
              <a:ext cx="803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set &lt; 8</a:t>
              </a:r>
              <a:endParaRPr lang="en-MY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18499" y="5853958"/>
              <a:ext cx="919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set == 8</a:t>
              </a:r>
              <a:endParaRPr lang="en-MY" dirty="0"/>
            </a:p>
          </p:txBody>
        </p:sp>
        <p:cxnSp>
          <p:nvCxnSpPr>
            <p:cNvPr id="58" name="Straight Arrow Connector 57"/>
            <p:cNvCxnSpPr>
              <a:stCxn id="55" idx="2"/>
              <a:endCxn id="14" idx="0"/>
            </p:cNvCxnSpPr>
            <p:nvPr/>
          </p:nvCxnSpPr>
          <p:spPr>
            <a:xfrm flipH="1">
              <a:off x="8278111" y="6223290"/>
              <a:ext cx="2" cy="22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Process 67"/>
            <p:cNvSpPr/>
            <p:nvPr/>
          </p:nvSpPr>
          <p:spPr>
            <a:xfrm>
              <a:off x="10706565" y="5040086"/>
              <a:ext cx="845088" cy="501664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set </a:t>
              </a:r>
              <a:r>
                <a:rPr lang="en-MY" dirty="0"/>
                <a:t>= </a:t>
              </a:r>
              <a:r>
                <a:rPr lang="en-MY" dirty="0" smtClean="0"/>
                <a:t>set </a:t>
              </a:r>
              <a:r>
                <a:rPr lang="en-MY" dirty="0"/>
                <a:t>+ 1</a:t>
              </a:r>
            </a:p>
          </p:txBody>
        </p:sp>
        <p:cxnSp>
          <p:nvCxnSpPr>
            <p:cNvPr id="69" name="Elbow Connector 68"/>
            <p:cNvCxnSpPr>
              <a:stCxn id="68" idx="0"/>
              <a:endCxn id="4" idx="0"/>
            </p:cNvCxnSpPr>
            <p:nvPr/>
          </p:nvCxnSpPr>
          <p:spPr>
            <a:xfrm rot="16200000" flipV="1">
              <a:off x="8784295" y="2695272"/>
              <a:ext cx="3080611" cy="1609018"/>
            </a:xfrm>
            <a:prstGeom prst="bentConnector3">
              <a:avLst>
                <a:gd name="adj1" fmla="val 1074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42"/>
            <p:cNvCxnSpPr>
              <a:stCxn id="54" idx="3"/>
              <a:endCxn id="68" idx="2"/>
            </p:cNvCxnSpPr>
            <p:nvPr/>
          </p:nvCxnSpPr>
          <p:spPr>
            <a:xfrm flipV="1">
              <a:off x="9987683" y="5541750"/>
              <a:ext cx="1141426" cy="495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6"/>
            <p:cNvCxnSpPr>
              <a:stCxn id="55" idx="0"/>
              <a:endCxn id="53" idx="1"/>
            </p:cNvCxnSpPr>
            <p:nvPr/>
          </p:nvCxnSpPr>
          <p:spPr>
            <a:xfrm rot="5400000" flipH="1" flipV="1">
              <a:off x="8496573" y="5587512"/>
              <a:ext cx="47986" cy="48490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6"/>
            <p:cNvCxnSpPr>
              <a:stCxn id="54" idx="0"/>
              <a:endCxn id="53" idx="3"/>
            </p:cNvCxnSpPr>
            <p:nvPr/>
          </p:nvCxnSpPr>
          <p:spPr>
            <a:xfrm rot="16200000" flipV="1">
              <a:off x="9312108" y="5578730"/>
              <a:ext cx="46429" cy="50091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Process 87"/>
            <p:cNvSpPr/>
            <p:nvPr/>
          </p:nvSpPr>
          <p:spPr>
            <a:xfrm>
              <a:off x="8020050" y="5115588"/>
              <a:ext cx="1811522" cy="339397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Fill in table</a:t>
              </a:r>
              <a:endParaRPr lang="en-MY" dirty="0"/>
            </a:p>
          </p:txBody>
        </p:sp>
        <p:cxnSp>
          <p:nvCxnSpPr>
            <p:cNvPr id="90" name="Straight Arrow Connector 89"/>
            <p:cNvCxnSpPr>
              <a:stCxn id="88" idx="2"/>
              <a:endCxn id="53" idx="0"/>
            </p:cNvCxnSpPr>
            <p:nvPr/>
          </p:nvCxnSpPr>
          <p:spPr>
            <a:xfrm flipH="1">
              <a:off x="8923942" y="5454985"/>
              <a:ext cx="1869" cy="240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687748" y="1475428"/>
            <a:ext cx="6163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 smtClean="0"/>
              <a:t>Number of goal reaching runs:</a:t>
            </a:r>
          </a:p>
          <a:p>
            <a:r>
              <a:rPr lang="en-MY" sz="2000" dirty="0" smtClean="0"/>
              <a:t>Out of 10 runs, count the runs that the robot ends at state 100.</a:t>
            </a:r>
          </a:p>
          <a:p>
            <a:endParaRPr lang="en-MY" sz="2000" dirty="0" smtClean="0"/>
          </a:p>
          <a:p>
            <a:r>
              <a:rPr lang="en-MY" sz="2000" b="1" dirty="0" smtClean="0"/>
              <a:t>Execution time:</a:t>
            </a:r>
          </a:p>
          <a:p>
            <a:r>
              <a:rPr lang="en-MY" sz="2000" dirty="0" smtClean="0"/>
              <a:t>Average the recorded execution time for those goal reaching runs.</a:t>
            </a:r>
            <a:endParaRPr lang="en-MY" sz="2000" dirty="0"/>
          </a:p>
        </p:txBody>
      </p:sp>
      <p:sp>
        <p:nvSpPr>
          <p:cNvPr id="109" name="Rectangle 108"/>
          <p:cNvSpPr/>
          <p:nvPr/>
        </p:nvSpPr>
        <p:spPr>
          <a:xfrm>
            <a:off x="4538182" y="1322619"/>
            <a:ext cx="2451312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each </a:t>
            </a:r>
            <a:r>
              <a:rPr lang="en-US" dirty="0"/>
              <a:t>parameter </a:t>
            </a:r>
            <a:r>
              <a:rPr lang="en-US" dirty="0" smtClean="0"/>
              <a:t>set</a:t>
            </a:r>
            <a:endParaRPr lang="en-MY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6" y="3655620"/>
            <a:ext cx="5572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Task 1: Program Output</a:t>
            </a:r>
            <a:endParaRPr lang="en-MY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7429500" y="133350"/>
            <a:ext cx="4248150" cy="6557918"/>
            <a:chOff x="7372350" y="228600"/>
            <a:chExt cx="4248150" cy="6557918"/>
          </a:xfrm>
        </p:grpSpPr>
        <p:sp>
          <p:nvSpPr>
            <p:cNvPr id="4" name="Flowchart: Process 3"/>
            <p:cNvSpPr/>
            <p:nvPr/>
          </p:nvSpPr>
          <p:spPr>
            <a:xfrm>
              <a:off x="8614331" y="1959475"/>
              <a:ext cx="1811520" cy="8297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Initialize parameters set in Table 1</a:t>
              </a:r>
              <a:endParaRPr lang="en-MY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9055292" y="3032113"/>
              <a:ext cx="929597" cy="2549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run </a:t>
              </a:r>
              <a:r>
                <a:rPr lang="en-MY" dirty="0"/>
                <a:t>= 1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8839581" y="3740084"/>
              <a:ext cx="1361022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Execute run</a:t>
              </a:r>
              <a:endParaRPr lang="en-MY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0228929" y="3168400"/>
              <a:ext cx="845088" cy="501664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run = run + 1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9359168" y="4336577"/>
              <a:ext cx="321846" cy="221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21399" y="4555169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&lt; 10</a:t>
              </a:r>
              <a:endParaRPr lang="en-MY" dirty="0"/>
            </a:p>
          </p:txBody>
        </p:sp>
        <p:cxnSp>
          <p:nvCxnSpPr>
            <p:cNvPr id="10" name="Straight Connector 11"/>
            <p:cNvCxnSpPr>
              <a:stCxn id="9" idx="0"/>
              <a:endCxn id="8" idx="3"/>
            </p:cNvCxnSpPr>
            <p:nvPr/>
          </p:nvCxnSpPr>
          <p:spPr>
            <a:xfrm rot="16200000" flipV="1">
              <a:off x="9838175" y="4290082"/>
              <a:ext cx="107926" cy="4222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1"/>
              <a:endCxn id="6" idx="0"/>
            </p:cNvCxnSpPr>
            <p:nvPr/>
          </p:nvCxnSpPr>
          <p:spPr>
            <a:xfrm rot="10800000" flipV="1">
              <a:off x="9520093" y="3419232"/>
              <a:ext cx="708837" cy="3208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3647" y="455672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== 10</a:t>
              </a:r>
              <a:endParaRPr lang="en-MY" dirty="0"/>
            </a:p>
          </p:txBody>
        </p:sp>
        <p:cxnSp>
          <p:nvCxnSpPr>
            <p:cNvPr id="13" name="Straight Connector 16"/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9086452" y="4284010"/>
              <a:ext cx="109483" cy="43595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/>
            <p:cNvSpPr/>
            <p:nvPr/>
          </p:nvSpPr>
          <p:spPr>
            <a:xfrm>
              <a:off x="7372350" y="6447121"/>
              <a:ext cx="1811522" cy="339397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Output program</a:t>
              </a:r>
              <a:endParaRPr lang="en-MY" dirty="0"/>
            </a:p>
          </p:txBody>
        </p:sp>
        <p:cxnSp>
          <p:nvCxnSpPr>
            <p:cNvPr id="15" name="Straight Arrow Connector 14"/>
            <p:cNvCxnSpPr>
              <a:stCxn id="4" idx="2"/>
              <a:endCxn id="5" idx="0"/>
            </p:cNvCxnSpPr>
            <p:nvPr/>
          </p:nvCxnSpPr>
          <p:spPr>
            <a:xfrm>
              <a:off x="9520091" y="2789217"/>
              <a:ext cx="0" cy="2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9" idx="3"/>
              <a:endCxn id="7" idx="2"/>
            </p:cNvCxnSpPr>
            <p:nvPr/>
          </p:nvCxnSpPr>
          <p:spPr>
            <a:xfrm flipV="1">
              <a:off x="10585124" y="3670064"/>
              <a:ext cx="66349" cy="1069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0"/>
            </p:cNvCxnSpPr>
            <p:nvPr/>
          </p:nvCxnSpPr>
          <p:spPr>
            <a:xfrm>
              <a:off x="9520091" y="3287107"/>
              <a:ext cx="1" cy="452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flipH="1">
              <a:off x="9520091" y="4094883"/>
              <a:ext cx="1" cy="24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88" idx="0"/>
            </p:cNvCxnSpPr>
            <p:nvPr/>
          </p:nvCxnSpPr>
          <p:spPr>
            <a:xfrm>
              <a:off x="8923218" y="4926058"/>
              <a:ext cx="2593" cy="18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Terminator 20"/>
            <p:cNvSpPr/>
            <p:nvPr/>
          </p:nvSpPr>
          <p:spPr>
            <a:xfrm>
              <a:off x="10039509" y="6468323"/>
              <a:ext cx="1580991" cy="31819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End Task 1</a:t>
              </a:r>
              <a:endParaRPr lang="en-MY" dirty="0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8698351" y="228600"/>
              <a:ext cx="1643477" cy="31819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Start Task 1</a:t>
              </a:r>
              <a:endParaRPr lang="en-MY" dirty="0"/>
            </a:p>
          </p:txBody>
        </p:sp>
        <p:cxnSp>
          <p:nvCxnSpPr>
            <p:cNvPr id="23" name="Straight Arrow Connector 22"/>
            <p:cNvCxnSpPr>
              <a:stCxn id="38" idx="2"/>
              <a:endCxn id="4" idx="0"/>
            </p:cNvCxnSpPr>
            <p:nvPr/>
          </p:nvCxnSpPr>
          <p:spPr>
            <a:xfrm>
              <a:off x="9520090" y="1672863"/>
              <a:ext cx="1" cy="286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21" idx="1"/>
            </p:cNvCxnSpPr>
            <p:nvPr/>
          </p:nvCxnSpPr>
          <p:spPr>
            <a:xfrm>
              <a:off x="9183872" y="6616820"/>
              <a:ext cx="855637" cy="1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26"/>
            <p:cNvSpPr/>
            <p:nvPr/>
          </p:nvSpPr>
          <p:spPr>
            <a:xfrm>
              <a:off x="8614331" y="821775"/>
              <a:ext cx="1811520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Load task1.mat</a:t>
              </a:r>
              <a:endParaRPr lang="en-MY" dirty="0"/>
            </a:p>
          </p:txBody>
        </p:sp>
        <p:cxnSp>
          <p:nvCxnSpPr>
            <p:cNvPr id="31" name="Straight Arrow Connector 30"/>
            <p:cNvCxnSpPr>
              <a:stCxn id="22" idx="2"/>
              <a:endCxn id="27" idx="0"/>
            </p:cNvCxnSpPr>
            <p:nvPr/>
          </p:nvCxnSpPr>
          <p:spPr>
            <a:xfrm>
              <a:off x="9520090" y="546795"/>
              <a:ext cx="1" cy="2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9055292" y="1417869"/>
              <a:ext cx="929597" cy="2549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set </a:t>
              </a:r>
              <a:r>
                <a:rPr lang="en-MY" dirty="0"/>
                <a:t>= 1</a:t>
              </a:r>
            </a:p>
          </p:txBody>
        </p:sp>
        <p:cxnSp>
          <p:nvCxnSpPr>
            <p:cNvPr id="41" name="Straight Arrow Connector 40"/>
            <p:cNvCxnSpPr>
              <a:stCxn id="27" idx="2"/>
              <a:endCxn id="38" idx="0"/>
            </p:cNvCxnSpPr>
            <p:nvPr/>
          </p:nvCxnSpPr>
          <p:spPr>
            <a:xfrm flipH="1">
              <a:off x="9520090" y="1176575"/>
              <a:ext cx="1" cy="241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8763019" y="5695306"/>
              <a:ext cx="321846" cy="221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83872" y="5852401"/>
              <a:ext cx="803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set &lt; 8</a:t>
              </a:r>
              <a:endParaRPr lang="en-MY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18499" y="5853958"/>
              <a:ext cx="919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set == 8</a:t>
              </a:r>
              <a:endParaRPr lang="en-MY" dirty="0"/>
            </a:p>
          </p:txBody>
        </p:sp>
        <p:cxnSp>
          <p:nvCxnSpPr>
            <p:cNvPr id="58" name="Straight Arrow Connector 57"/>
            <p:cNvCxnSpPr>
              <a:stCxn id="55" idx="2"/>
              <a:endCxn id="14" idx="0"/>
            </p:cNvCxnSpPr>
            <p:nvPr/>
          </p:nvCxnSpPr>
          <p:spPr>
            <a:xfrm flipH="1">
              <a:off x="8278111" y="6223290"/>
              <a:ext cx="2" cy="22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Process 67"/>
            <p:cNvSpPr/>
            <p:nvPr/>
          </p:nvSpPr>
          <p:spPr>
            <a:xfrm>
              <a:off x="10706565" y="5040086"/>
              <a:ext cx="845088" cy="501664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set </a:t>
              </a:r>
              <a:r>
                <a:rPr lang="en-MY" dirty="0"/>
                <a:t>= </a:t>
              </a:r>
              <a:r>
                <a:rPr lang="en-MY" dirty="0" smtClean="0"/>
                <a:t>set </a:t>
              </a:r>
              <a:r>
                <a:rPr lang="en-MY" dirty="0"/>
                <a:t>+ 1</a:t>
              </a:r>
            </a:p>
          </p:txBody>
        </p:sp>
        <p:cxnSp>
          <p:nvCxnSpPr>
            <p:cNvPr id="69" name="Elbow Connector 68"/>
            <p:cNvCxnSpPr>
              <a:stCxn id="68" idx="0"/>
              <a:endCxn id="4" idx="0"/>
            </p:cNvCxnSpPr>
            <p:nvPr/>
          </p:nvCxnSpPr>
          <p:spPr>
            <a:xfrm rot="16200000" flipV="1">
              <a:off x="8784295" y="2695272"/>
              <a:ext cx="3080611" cy="1609018"/>
            </a:xfrm>
            <a:prstGeom prst="bentConnector3">
              <a:avLst>
                <a:gd name="adj1" fmla="val 1074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42"/>
            <p:cNvCxnSpPr>
              <a:stCxn id="54" idx="3"/>
              <a:endCxn id="68" idx="2"/>
            </p:cNvCxnSpPr>
            <p:nvPr/>
          </p:nvCxnSpPr>
          <p:spPr>
            <a:xfrm flipV="1">
              <a:off x="9987683" y="5541750"/>
              <a:ext cx="1141426" cy="495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6"/>
            <p:cNvCxnSpPr>
              <a:stCxn id="55" idx="0"/>
              <a:endCxn id="53" idx="1"/>
            </p:cNvCxnSpPr>
            <p:nvPr/>
          </p:nvCxnSpPr>
          <p:spPr>
            <a:xfrm rot="5400000" flipH="1" flipV="1">
              <a:off x="8496573" y="5587512"/>
              <a:ext cx="47986" cy="48490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6"/>
            <p:cNvCxnSpPr>
              <a:stCxn id="54" idx="0"/>
              <a:endCxn id="53" idx="3"/>
            </p:cNvCxnSpPr>
            <p:nvPr/>
          </p:nvCxnSpPr>
          <p:spPr>
            <a:xfrm rot="16200000" flipV="1">
              <a:off x="9312108" y="5578730"/>
              <a:ext cx="46429" cy="50091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Process 87"/>
            <p:cNvSpPr/>
            <p:nvPr/>
          </p:nvSpPr>
          <p:spPr>
            <a:xfrm>
              <a:off x="8020050" y="5115588"/>
              <a:ext cx="1811522" cy="33939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Fill in table</a:t>
              </a:r>
              <a:endParaRPr lang="en-MY" dirty="0"/>
            </a:p>
          </p:txBody>
        </p:sp>
        <p:cxnSp>
          <p:nvCxnSpPr>
            <p:cNvPr id="90" name="Straight Arrow Connector 89"/>
            <p:cNvCxnSpPr>
              <a:stCxn id="88" idx="2"/>
              <a:endCxn id="53" idx="0"/>
            </p:cNvCxnSpPr>
            <p:nvPr/>
          </p:nvCxnSpPr>
          <p:spPr>
            <a:xfrm flipH="1">
              <a:off x="8923942" y="5454985"/>
              <a:ext cx="1869" cy="240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87748" y="1475428"/>
            <a:ext cx="6163992" cy="5306993"/>
            <a:chOff x="687748" y="1336929"/>
            <a:chExt cx="6163992" cy="5306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687748" y="1336929"/>
                  <a:ext cx="6163992" cy="5021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sz="2000" b="1" dirty="0" smtClean="0"/>
                    <a:t>Optimal policy:</a:t>
                  </a:r>
                </a:p>
                <a:p>
                  <a:r>
                    <a:rPr lang="en-MY" sz="2000" dirty="0" smtClean="0"/>
                    <a:t>Use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MY" sz="2000" i="1" dirty="0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MY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MY" sz="2000" dirty="0" smtClean="0"/>
                    <a:t>to extract the optimal path with greedy policy: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MY" sz="2000" dirty="0" smtClean="0"/>
                </a:p>
                <a:p>
                  <a:pPr marL="0" lvl="1"/>
                  <a:r>
                    <a:rPr lang="en-US" sz="2000" dirty="0" smtClean="0"/>
                    <a:t>Output the state </a:t>
                  </a:r>
                  <a:r>
                    <a:rPr lang="en-US" sz="2000" dirty="0"/>
                    <a:t>transition in a single column </a:t>
                  </a:r>
                  <a:r>
                    <a:rPr lang="en-US" sz="2000" dirty="0" smtClean="0"/>
                    <a:t>matrix.</a:t>
                  </a:r>
                  <a:endParaRPr lang="en-MY" sz="2000" dirty="0" smtClean="0"/>
                </a:p>
                <a:p>
                  <a:endParaRPr lang="en-MY" sz="2000" dirty="0" smtClean="0"/>
                </a:p>
                <a:p>
                  <a:r>
                    <a:rPr lang="en-MY" sz="2000" b="1" dirty="0" smtClean="0"/>
                    <a:t>Total reward:</a:t>
                  </a:r>
                </a:p>
                <a:p>
                  <a:r>
                    <a:rPr lang="en-MY" sz="2000" dirty="0" smtClean="0"/>
                    <a:t>Substitute the </a:t>
                  </a:r>
                  <a:r>
                    <a:rPr lang="en-MY" sz="2000" i="1" dirty="0" smtClean="0"/>
                    <a:t>r </a:t>
                  </a:r>
                  <a:r>
                    <a:rPr lang="en-MY" sz="2000" dirty="0" smtClean="0"/>
                    <a:t>with the rewards from task1.mat that corresponds to the optimal policy</a:t>
                  </a:r>
                  <a:r>
                    <a:rPr lang="en-MY" sz="2000" dirty="0"/>
                    <a:t>.</a:t>
                  </a:r>
                  <a:endParaRPr lang="en-MY" sz="20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MY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MY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MY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MY" sz="2000" dirty="0"/>
                </a:p>
                <a:p>
                  <a:endParaRPr lang="en-MY" sz="2000" dirty="0"/>
                </a:p>
                <a:p>
                  <a:r>
                    <a:rPr lang="en-US" sz="2000" b="1" dirty="0" smtClean="0"/>
                    <a:t>Trajectory plot:</a:t>
                  </a:r>
                  <a:endParaRPr lang="en-MY" sz="2000" b="1" dirty="0" smtClean="0"/>
                </a:p>
                <a:p>
                  <a:r>
                    <a:rPr lang="en-MY" sz="2000" dirty="0" smtClean="0"/>
                    <a:t>Plot the optimal policy using arrows</a:t>
                  </a:r>
                  <a:r>
                    <a:rPr lang="en-MY" sz="2000" b="1" dirty="0"/>
                    <a:t>.</a:t>
                  </a:r>
                  <a:endParaRPr lang="en-MY" sz="2000" b="1" dirty="0" smtClean="0"/>
                </a:p>
                <a:p>
                  <a:r>
                    <a:rPr lang="en-US" sz="2000" dirty="0" smtClean="0"/>
                    <a:t>Show the grid world of the 100 states.</a:t>
                  </a: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48" y="1336929"/>
                  <a:ext cx="6163992" cy="5021631"/>
                </a:xfrm>
                <a:prstGeom prst="rect">
                  <a:avLst/>
                </a:prstGeom>
                <a:blipFill>
                  <a:blip r:embed="rId2"/>
                  <a:stretch>
                    <a:fillRect l="-1088" t="-607" b="-182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720" y="5132333"/>
              <a:ext cx="1933927" cy="1511589"/>
            </a:xfrm>
            <a:prstGeom prst="rect">
              <a:avLst/>
            </a:prstGeom>
          </p:spPr>
        </p:pic>
      </p:grpSp>
      <p:sp>
        <p:nvSpPr>
          <p:cNvPr id="109" name="Rectangle 108"/>
          <p:cNvSpPr/>
          <p:nvPr/>
        </p:nvSpPr>
        <p:spPr>
          <a:xfrm>
            <a:off x="4538182" y="1322619"/>
            <a:ext cx="2257862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all parameter sets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063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93" y="1759207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Description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State Transition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Reward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82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Report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686903" y="1690688"/>
            <a:ext cx="681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Table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Output of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Comments on the results (with proof)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26" y="3264599"/>
            <a:ext cx="5572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Assessment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3594479" y="3022226"/>
            <a:ext cx="500304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0219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207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Task 2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What to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Program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Assessment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163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What to do?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199" y="1393126"/>
                <a:ext cx="695220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MY" sz="2400" b="1" dirty="0" smtClean="0"/>
                  <a:t>What to do?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MY" sz="2400" dirty="0" smtClean="0"/>
                  <a:t>Implement Q-learning algorithm in MATLAB.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MY" sz="2400" dirty="0" smtClean="0"/>
                  <a:t>Come up with your own reward function.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sz="2400" dirty="0" smtClean="0"/>
                  <a:t>100 x 4 matrix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sz="2400" dirty="0" smtClean="0"/>
                  <a:t>Name the </a:t>
                </a:r>
                <a:r>
                  <a:rPr lang="en-MY" sz="2400" dirty="0"/>
                  <a:t>matrix</a:t>
                </a:r>
                <a:r>
                  <a:rPr lang="en-MY" sz="2400" dirty="0" smtClean="0"/>
                  <a:t> as </a:t>
                </a:r>
                <a:r>
                  <a:rPr lang="en-MY" sz="2400" b="1" dirty="0" smtClean="0">
                    <a:solidFill>
                      <a:srgbClr val="FF0000"/>
                    </a:solidFill>
                  </a:rPr>
                  <a:t>qevalreward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sz="2400" dirty="0" smtClean="0"/>
                  <a:t>Save/load it as </a:t>
                </a:r>
                <a:r>
                  <a:rPr lang="en-MY" sz="2400" b="1" dirty="0" smtClean="0">
                    <a:solidFill>
                      <a:srgbClr val="FF0000"/>
                    </a:solidFill>
                  </a:rPr>
                  <a:t>qeval.mat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Decide on your discount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factor </a:t>
                </a:r>
                <a14:m>
                  <m:oMath xmlns:m="http://schemas.openxmlformats.org/officeDocument/2006/math">
                    <m:r>
                      <a:rPr lang="en-MY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exploration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MY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Complete report.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93126"/>
                <a:ext cx="6952207" cy="5078313"/>
              </a:xfrm>
              <a:prstGeom prst="rect">
                <a:avLst/>
              </a:prstGeom>
              <a:blipFill>
                <a:blip r:embed="rId2"/>
                <a:stretch>
                  <a:fillRect l="-1315" b="-72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30760" y="5258807"/>
            <a:ext cx="19071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 smtClean="0"/>
              <a:t>Need to deal with unknown rewards</a:t>
            </a:r>
            <a:endParaRPr lang="en-MY" dirty="0"/>
          </a:p>
        </p:txBody>
      </p:sp>
      <p:grpSp>
        <p:nvGrpSpPr>
          <p:cNvPr id="55" name="Group 54"/>
          <p:cNvGrpSpPr/>
          <p:nvPr/>
        </p:nvGrpSpPr>
        <p:grpSpPr>
          <a:xfrm>
            <a:off x="8084093" y="539019"/>
            <a:ext cx="3056557" cy="5871458"/>
            <a:chOff x="8084093" y="826483"/>
            <a:chExt cx="3056557" cy="5871458"/>
          </a:xfrm>
        </p:grpSpPr>
        <p:sp>
          <p:nvSpPr>
            <p:cNvPr id="10" name="Flowchart: Process 9"/>
            <p:cNvSpPr/>
            <p:nvPr/>
          </p:nvSpPr>
          <p:spPr>
            <a:xfrm>
              <a:off x="8671481" y="2650767"/>
              <a:ext cx="1811520" cy="6233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Initialize parameters</a:t>
              </a:r>
              <a:endParaRPr lang="en-MY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8896731" y="4180246"/>
              <a:ext cx="1361022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Execute run</a:t>
              </a:r>
              <a:endParaRPr lang="en-MY" dirty="0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8084093" y="5569142"/>
              <a:ext cx="1811522" cy="41067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Output program</a:t>
              </a:r>
              <a:endParaRPr lang="en-MY" dirty="0"/>
            </a:p>
          </p:txBody>
        </p:sp>
        <p:cxnSp>
          <p:nvCxnSpPr>
            <p:cNvPr id="27" name="Straight Arrow Connector 26"/>
            <p:cNvCxnSpPr>
              <a:stCxn id="10" idx="2"/>
              <a:endCxn id="40" idx="0"/>
            </p:cNvCxnSpPr>
            <p:nvPr/>
          </p:nvCxnSpPr>
          <p:spPr>
            <a:xfrm flipH="1">
              <a:off x="9577239" y="3274166"/>
              <a:ext cx="2" cy="21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Terminator 29"/>
            <p:cNvSpPr/>
            <p:nvPr/>
          </p:nvSpPr>
          <p:spPr>
            <a:xfrm>
              <a:off x="8199355" y="6379746"/>
              <a:ext cx="1580991" cy="31819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End Task 2</a:t>
              </a:r>
              <a:endParaRPr lang="en-MY" dirty="0"/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8755501" y="826483"/>
              <a:ext cx="1643477" cy="31819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Start Task 2</a:t>
              </a:r>
              <a:endParaRPr lang="en-MY" dirty="0"/>
            </a:p>
          </p:txBody>
        </p:sp>
        <p:cxnSp>
          <p:nvCxnSpPr>
            <p:cNvPr id="32" name="Straight Arrow Connector 31"/>
            <p:cNvCxnSpPr>
              <a:stCxn id="36" idx="2"/>
              <a:endCxn id="10" idx="0"/>
            </p:cNvCxnSpPr>
            <p:nvPr/>
          </p:nvCxnSpPr>
          <p:spPr>
            <a:xfrm>
              <a:off x="9577240" y="2386014"/>
              <a:ext cx="1" cy="26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30" idx="0"/>
            </p:cNvCxnSpPr>
            <p:nvPr/>
          </p:nvCxnSpPr>
          <p:spPr>
            <a:xfrm flipH="1">
              <a:off x="8989851" y="5979813"/>
              <a:ext cx="3" cy="399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Process 33"/>
            <p:cNvSpPr/>
            <p:nvPr/>
          </p:nvSpPr>
          <p:spPr>
            <a:xfrm>
              <a:off x="8580905" y="1393126"/>
              <a:ext cx="1992672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Prepare qeval.mat</a:t>
              </a:r>
              <a:endParaRPr lang="en-MY" dirty="0"/>
            </a:p>
          </p:txBody>
        </p:sp>
        <p:cxnSp>
          <p:nvCxnSpPr>
            <p:cNvPr id="35" name="Straight Arrow Connector 34"/>
            <p:cNvCxnSpPr>
              <a:stCxn id="31" idx="2"/>
              <a:endCxn id="34" idx="0"/>
            </p:cNvCxnSpPr>
            <p:nvPr/>
          </p:nvCxnSpPr>
          <p:spPr>
            <a:xfrm>
              <a:off x="9577240" y="1144678"/>
              <a:ext cx="1" cy="24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8580903" y="2012678"/>
              <a:ext cx="1992674" cy="37333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Load qeval.mat</a:t>
              </a:r>
              <a:endParaRPr lang="en-MY" dirty="0"/>
            </a:p>
          </p:txBody>
        </p:sp>
        <p:cxnSp>
          <p:nvCxnSpPr>
            <p:cNvPr id="37" name="Straight Arrow Connector 36"/>
            <p:cNvCxnSpPr>
              <a:stCxn id="34" idx="2"/>
              <a:endCxn id="36" idx="0"/>
            </p:cNvCxnSpPr>
            <p:nvPr/>
          </p:nvCxnSpPr>
          <p:spPr>
            <a:xfrm flipH="1">
              <a:off x="9577240" y="1747925"/>
              <a:ext cx="1" cy="26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Process 19"/>
            <p:cNvSpPr/>
            <p:nvPr/>
          </p:nvSpPr>
          <p:spPr>
            <a:xfrm>
              <a:off x="10295562" y="3617023"/>
              <a:ext cx="845088" cy="501664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run = run + 1</a:t>
              </a: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9425801" y="4785200"/>
              <a:ext cx="321846" cy="221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88032" y="500379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&lt; 10</a:t>
              </a:r>
              <a:endParaRPr lang="en-MY" dirty="0"/>
            </a:p>
          </p:txBody>
        </p:sp>
        <p:cxnSp>
          <p:nvCxnSpPr>
            <p:cNvPr id="23" name="Straight Connector 11"/>
            <p:cNvCxnSpPr>
              <a:stCxn id="22" idx="0"/>
              <a:endCxn id="21" idx="3"/>
            </p:cNvCxnSpPr>
            <p:nvPr/>
          </p:nvCxnSpPr>
          <p:spPr>
            <a:xfrm rot="16200000" flipV="1">
              <a:off x="9904808" y="4738705"/>
              <a:ext cx="107926" cy="4222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0" idx="1"/>
              <a:endCxn id="13" idx="0"/>
            </p:cNvCxnSpPr>
            <p:nvPr/>
          </p:nvCxnSpPr>
          <p:spPr>
            <a:xfrm rot="10800000" flipV="1">
              <a:off x="9577242" y="3867854"/>
              <a:ext cx="718320" cy="3123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"/>
            <p:cNvCxnSpPr>
              <a:stCxn id="45" idx="0"/>
              <a:endCxn id="21" idx="1"/>
            </p:cNvCxnSpPr>
            <p:nvPr/>
          </p:nvCxnSpPr>
          <p:spPr>
            <a:xfrm rot="5400000" flipH="1" flipV="1">
              <a:off x="9153084" y="4732633"/>
              <a:ext cx="109483" cy="4359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42"/>
            <p:cNvCxnSpPr>
              <a:stCxn id="22" idx="3"/>
              <a:endCxn id="20" idx="2"/>
            </p:cNvCxnSpPr>
            <p:nvPr/>
          </p:nvCxnSpPr>
          <p:spPr>
            <a:xfrm flipV="1">
              <a:off x="10651757" y="4118687"/>
              <a:ext cx="66349" cy="1069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  <a:endCxn id="21" idx="0"/>
            </p:cNvCxnSpPr>
            <p:nvPr/>
          </p:nvCxnSpPr>
          <p:spPr>
            <a:xfrm>
              <a:off x="9577242" y="4535045"/>
              <a:ext cx="9482" cy="25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5" idx="2"/>
              <a:endCxn id="24" idx="0"/>
            </p:cNvCxnSpPr>
            <p:nvPr/>
          </p:nvCxnSpPr>
          <p:spPr>
            <a:xfrm>
              <a:off x="8989850" y="5374681"/>
              <a:ext cx="4" cy="19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Process 39"/>
            <p:cNvSpPr/>
            <p:nvPr/>
          </p:nvSpPr>
          <p:spPr>
            <a:xfrm>
              <a:off x="9112440" y="3491974"/>
              <a:ext cx="929597" cy="2549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run </a:t>
              </a:r>
              <a:r>
                <a:rPr lang="en-MY" dirty="0"/>
                <a:t>= 1</a:t>
              </a:r>
            </a:p>
          </p:txBody>
        </p:sp>
        <p:cxnSp>
          <p:nvCxnSpPr>
            <p:cNvPr id="41" name="Straight Arrow Connector 40"/>
            <p:cNvCxnSpPr>
              <a:stCxn id="40" idx="2"/>
              <a:endCxn id="13" idx="0"/>
            </p:cNvCxnSpPr>
            <p:nvPr/>
          </p:nvCxnSpPr>
          <p:spPr>
            <a:xfrm>
              <a:off x="9577239" y="3746968"/>
              <a:ext cx="3" cy="433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50279" y="5005349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== 10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6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Task 2: Program Output</a:t>
            </a:r>
            <a:endParaRPr lang="en-MY" dirty="0"/>
          </a:p>
        </p:txBody>
      </p:sp>
      <p:grpSp>
        <p:nvGrpSpPr>
          <p:cNvPr id="3" name="Group 2"/>
          <p:cNvGrpSpPr/>
          <p:nvPr/>
        </p:nvGrpSpPr>
        <p:grpSpPr>
          <a:xfrm>
            <a:off x="687748" y="1381495"/>
            <a:ext cx="6241115" cy="5197617"/>
            <a:chOff x="687748" y="1326903"/>
            <a:chExt cx="6241115" cy="5197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687748" y="1326903"/>
                  <a:ext cx="6163992" cy="4713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MY" sz="2000" b="1" dirty="0" smtClean="0"/>
                    <a:t>Optimal policy:</a:t>
                  </a:r>
                </a:p>
                <a:p>
                  <a:r>
                    <a:rPr lang="en-MY" sz="2000" dirty="0" smtClean="0"/>
                    <a:t>Use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MY" sz="2000" i="1" dirty="0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MY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MY" sz="2000" dirty="0" smtClean="0"/>
                    <a:t>to extract the optimal path with greedy policy: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MY" sz="2000" dirty="0" smtClean="0"/>
                </a:p>
                <a:p>
                  <a:pPr marL="0" lvl="1"/>
                  <a:r>
                    <a:rPr lang="en-US" sz="2000" dirty="0" smtClean="0"/>
                    <a:t>Output the state </a:t>
                  </a:r>
                  <a:r>
                    <a:rPr lang="en-US" sz="2000" dirty="0"/>
                    <a:t>transition in a single column </a:t>
                  </a:r>
                  <a:r>
                    <a:rPr lang="en-US" sz="2000" dirty="0" smtClean="0"/>
                    <a:t>matrix.</a:t>
                  </a:r>
                  <a:endParaRPr lang="en-MY" sz="2000" dirty="0" smtClean="0"/>
                </a:p>
                <a:p>
                  <a:endParaRPr lang="en-MY" sz="2000" dirty="0" smtClean="0"/>
                </a:p>
                <a:p>
                  <a:r>
                    <a:rPr lang="en-MY" sz="2000" b="1" dirty="0" smtClean="0"/>
                    <a:t>Total reward:</a:t>
                  </a:r>
                </a:p>
                <a:p>
                  <a:r>
                    <a:rPr lang="en-MY" sz="2000" dirty="0"/>
                    <a:t>Substitute the </a:t>
                  </a:r>
                  <a:r>
                    <a:rPr lang="en-MY" sz="2000" i="1" dirty="0"/>
                    <a:t>r </a:t>
                  </a:r>
                  <a:r>
                    <a:rPr lang="en-MY" sz="2000" dirty="0"/>
                    <a:t>with the rewards from </a:t>
                  </a:r>
                  <a:r>
                    <a:rPr lang="en-MY" sz="2000" dirty="0" err="1" smtClean="0"/>
                    <a:t>qeval.mat</a:t>
                  </a:r>
                  <a:r>
                    <a:rPr lang="en-MY" sz="2000" dirty="0" smtClean="0"/>
                    <a:t> </a:t>
                  </a:r>
                  <a:r>
                    <a:rPr lang="en-MY" sz="2000" dirty="0"/>
                    <a:t>that corresponds to the optimal policy.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MY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MY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MY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MY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MY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MY" sz="2000" dirty="0"/>
                </a:p>
                <a:p>
                  <a:r>
                    <a:rPr lang="en-US" sz="2000" b="1" dirty="0" smtClean="0"/>
                    <a:t>Trajectory plot:</a:t>
                  </a:r>
                  <a:endParaRPr lang="en-MY" sz="2000" b="1" dirty="0" smtClean="0"/>
                </a:p>
                <a:p>
                  <a:r>
                    <a:rPr lang="en-MY" sz="2000" dirty="0" smtClean="0"/>
                    <a:t>Plot the optimal policy using arrows</a:t>
                  </a:r>
                  <a:r>
                    <a:rPr lang="en-MY" sz="2000" b="1" dirty="0"/>
                    <a:t>.</a:t>
                  </a:r>
                  <a:endParaRPr lang="en-MY" sz="2000" b="1" dirty="0" smtClean="0"/>
                </a:p>
                <a:p>
                  <a:r>
                    <a:rPr lang="en-US" sz="2000" dirty="0" smtClean="0"/>
                    <a:t>Show the grid world of the 100 states</a:t>
                  </a:r>
                  <a:r>
                    <a:rPr lang="en-US" dirty="0" smtClean="0"/>
                    <a:t>.</a:t>
                  </a: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48" y="1326903"/>
                  <a:ext cx="6163992" cy="4713598"/>
                </a:xfrm>
                <a:prstGeom prst="rect">
                  <a:avLst/>
                </a:prstGeom>
                <a:blipFill>
                  <a:blip r:embed="rId2"/>
                  <a:stretch>
                    <a:fillRect l="-1088" t="-776" b="-207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543" y="4861772"/>
              <a:ext cx="2127320" cy="166274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084093" y="539019"/>
            <a:ext cx="3056557" cy="5871458"/>
            <a:chOff x="8084093" y="826483"/>
            <a:chExt cx="3056557" cy="5871458"/>
          </a:xfrm>
        </p:grpSpPr>
        <p:sp>
          <p:nvSpPr>
            <p:cNvPr id="23" name="Flowchart: Process 22"/>
            <p:cNvSpPr/>
            <p:nvPr/>
          </p:nvSpPr>
          <p:spPr>
            <a:xfrm>
              <a:off x="8671481" y="2650767"/>
              <a:ext cx="1811520" cy="6233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Initialize parameters</a:t>
              </a:r>
              <a:endParaRPr lang="en-MY" dirty="0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8896731" y="4180246"/>
              <a:ext cx="1361022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Execute run</a:t>
              </a:r>
              <a:endParaRPr lang="en-MY" dirty="0"/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8084093" y="5569142"/>
              <a:ext cx="1811522" cy="410671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Output program</a:t>
              </a:r>
              <a:endParaRPr lang="en-MY" dirty="0"/>
            </a:p>
          </p:txBody>
        </p:sp>
        <p:cxnSp>
          <p:nvCxnSpPr>
            <p:cNvPr id="26" name="Straight Arrow Connector 25"/>
            <p:cNvCxnSpPr>
              <a:stCxn id="23" idx="2"/>
              <a:endCxn id="54" idx="0"/>
            </p:cNvCxnSpPr>
            <p:nvPr/>
          </p:nvCxnSpPr>
          <p:spPr>
            <a:xfrm flipH="1">
              <a:off x="9577239" y="3274166"/>
              <a:ext cx="2" cy="21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Terminator 26"/>
            <p:cNvSpPr/>
            <p:nvPr/>
          </p:nvSpPr>
          <p:spPr>
            <a:xfrm>
              <a:off x="8199355" y="6379746"/>
              <a:ext cx="1580991" cy="318195"/>
            </a:xfrm>
            <a:prstGeom prst="flowChartTerminator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End Task 2</a:t>
              </a:r>
              <a:endParaRPr lang="en-MY" dirty="0"/>
            </a:p>
          </p:txBody>
        </p:sp>
        <p:sp>
          <p:nvSpPr>
            <p:cNvPr id="28" name="Flowchart: Terminator 27"/>
            <p:cNvSpPr/>
            <p:nvPr/>
          </p:nvSpPr>
          <p:spPr>
            <a:xfrm>
              <a:off x="8755501" y="826483"/>
              <a:ext cx="1643477" cy="31819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Start Task 2</a:t>
              </a:r>
              <a:endParaRPr lang="en-MY" dirty="0"/>
            </a:p>
          </p:txBody>
        </p:sp>
        <p:cxnSp>
          <p:nvCxnSpPr>
            <p:cNvPr id="29" name="Straight Arrow Connector 28"/>
            <p:cNvCxnSpPr>
              <a:stCxn id="33" idx="2"/>
              <a:endCxn id="23" idx="0"/>
            </p:cNvCxnSpPr>
            <p:nvPr/>
          </p:nvCxnSpPr>
          <p:spPr>
            <a:xfrm>
              <a:off x="9577240" y="2386014"/>
              <a:ext cx="1" cy="26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2"/>
              <a:endCxn id="27" idx="0"/>
            </p:cNvCxnSpPr>
            <p:nvPr/>
          </p:nvCxnSpPr>
          <p:spPr>
            <a:xfrm flipH="1">
              <a:off x="8989851" y="5979813"/>
              <a:ext cx="3" cy="399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Process 30"/>
            <p:cNvSpPr/>
            <p:nvPr/>
          </p:nvSpPr>
          <p:spPr>
            <a:xfrm>
              <a:off x="8580905" y="1393126"/>
              <a:ext cx="1992672" cy="35479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Prepare qeval.mat</a:t>
              </a:r>
              <a:endParaRPr lang="en-MY" dirty="0"/>
            </a:p>
          </p:txBody>
        </p:sp>
        <p:cxnSp>
          <p:nvCxnSpPr>
            <p:cNvPr id="32" name="Straight Arrow Connector 31"/>
            <p:cNvCxnSpPr>
              <a:stCxn id="28" idx="2"/>
              <a:endCxn id="31" idx="0"/>
            </p:cNvCxnSpPr>
            <p:nvPr/>
          </p:nvCxnSpPr>
          <p:spPr>
            <a:xfrm>
              <a:off x="9577240" y="1144678"/>
              <a:ext cx="1" cy="24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Process 32"/>
            <p:cNvSpPr/>
            <p:nvPr/>
          </p:nvSpPr>
          <p:spPr>
            <a:xfrm>
              <a:off x="8580903" y="2012678"/>
              <a:ext cx="1992674" cy="37333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Load qeval.mat</a:t>
              </a:r>
              <a:endParaRPr lang="en-MY" dirty="0"/>
            </a:p>
          </p:txBody>
        </p:sp>
        <p:cxnSp>
          <p:nvCxnSpPr>
            <p:cNvPr id="34" name="Straight Arrow Connector 33"/>
            <p:cNvCxnSpPr>
              <a:stCxn id="31" idx="2"/>
              <a:endCxn id="33" idx="0"/>
            </p:cNvCxnSpPr>
            <p:nvPr/>
          </p:nvCxnSpPr>
          <p:spPr>
            <a:xfrm flipH="1">
              <a:off x="9577240" y="1747925"/>
              <a:ext cx="1" cy="26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0295562" y="3617023"/>
              <a:ext cx="845088" cy="501664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/>
                <a:t>run = run + 1</a:t>
              </a:r>
            </a:p>
          </p:txBody>
        </p:sp>
        <p:sp>
          <p:nvSpPr>
            <p:cNvPr id="36" name="Flowchart: Decision 35"/>
            <p:cNvSpPr/>
            <p:nvPr/>
          </p:nvSpPr>
          <p:spPr>
            <a:xfrm>
              <a:off x="9425801" y="4785200"/>
              <a:ext cx="321846" cy="221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88032" y="500379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&lt; 10</a:t>
              </a:r>
              <a:endParaRPr lang="en-MY" dirty="0"/>
            </a:p>
          </p:txBody>
        </p:sp>
        <p:cxnSp>
          <p:nvCxnSpPr>
            <p:cNvPr id="38" name="Straight Connector 11"/>
            <p:cNvCxnSpPr>
              <a:stCxn id="37" idx="0"/>
              <a:endCxn id="36" idx="3"/>
            </p:cNvCxnSpPr>
            <p:nvPr/>
          </p:nvCxnSpPr>
          <p:spPr>
            <a:xfrm rot="16200000" flipV="1">
              <a:off x="9904808" y="4738705"/>
              <a:ext cx="107926" cy="4222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24" idx="0"/>
            </p:cNvCxnSpPr>
            <p:nvPr/>
          </p:nvCxnSpPr>
          <p:spPr>
            <a:xfrm rot="10800000" flipV="1">
              <a:off x="9577242" y="3867854"/>
              <a:ext cx="718320" cy="3123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6"/>
            <p:cNvCxnSpPr>
              <a:stCxn id="58" idx="0"/>
              <a:endCxn id="36" idx="1"/>
            </p:cNvCxnSpPr>
            <p:nvPr/>
          </p:nvCxnSpPr>
          <p:spPr>
            <a:xfrm rot="5400000" flipH="1" flipV="1">
              <a:off x="9153084" y="4732633"/>
              <a:ext cx="109483" cy="4359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2"/>
            <p:cNvCxnSpPr>
              <a:stCxn id="37" idx="3"/>
              <a:endCxn id="35" idx="2"/>
            </p:cNvCxnSpPr>
            <p:nvPr/>
          </p:nvCxnSpPr>
          <p:spPr>
            <a:xfrm flipV="1">
              <a:off x="10651757" y="4118687"/>
              <a:ext cx="66349" cy="1069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4" idx="2"/>
              <a:endCxn id="36" idx="0"/>
            </p:cNvCxnSpPr>
            <p:nvPr/>
          </p:nvCxnSpPr>
          <p:spPr>
            <a:xfrm>
              <a:off x="9577242" y="4535045"/>
              <a:ext cx="9482" cy="250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8" idx="2"/>
              <a:endCxn id="25" idx="0"/>
            </p:cNvCxnSpPr>
            <p:nvPr/>
          </p:nvCxnSpPr>
          <p:spPr>
            <a:xfrm>
              <a:off x="8989850" y="5374681"/>
              <a:ext cx="4" cy="19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Process 53"/>
            <p:cNvSpPr/>
            <p:nvPr/>
          </p:nvSpPr>
          <p:spPr>
            <a:xfrm>
              <a:off x="9112440" y="3491974"/>
              <a:ext cx="929597" cy="25499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MY" dirty="0" smtClean="0"/>
                <a:t>run </a:t>
              </a:r>
              <a:r>
                <a:rPr lang="en-MY" dirty="0"/>
                <a:t>= 1</a:t>
              </a:r>
            </a:p>
          </p:txBody>
        </p:sp>
        <p:cxnSp>
          <p:nvCxnSpPr>
            <p:cNvPr id="55" name="Straight Arrow Connector 54"/>
            <p:cNvCxnSpPr>
              <a:stCxn id="54" idx="2"/>
              <a:endCxn id="24" idx="0"/>
            </p:cNvCxnSpPr>
            <p:nvPr/>
          </p:nvCxnSpPr>
          <p:spPr>
            <a:xfrm>
              <a:off x="9577239" y="3746968"/>
              <a:ext cx="3" cy="433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450279" y="5005349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dirty="0" smtClean="0"/>
                <a:t>run == 10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Report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699447" y="3168185"/>
            <a:ext cx="634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Justify the selected parameters (with proof)</a:t>
            </a:r>
          </a:p>
        </p:txBody>
      </p:sp>
    </p:spTree>
    <p:extLst>
      <p:ext uri="{BB962C8B-B14F-4D97-AF65-F5344CB8AC3E}">
        <p14:creationId xmlns:p14="http://schemas.microsoft.com/office/powerpoint/2010/main" val="1040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Assessment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766476" y="2159929"/>
            <a:ext cx="665904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Report</a:t>
            </a:r>
          </a:p>
          <a:p>
            <a:pPr algn="ctr"/>
            <a:r>
              <a:rPr lang="en-US" sz="4800" dirty="0" smtClean="0"/>
              <a:t>Code execution</a:t>
            </a:r>
          </a:p>
          <a:p>
            <a:pPr algn="ctr"/>
            <a:r>
              <a:rPr lang="en-US" sz="4800" dirty="0" smtClean="0"/>
              <a:t>Execution time</a:t>
            </a:r>
          </a:p>
          <a:p>
            <a:pPr algn="ctr"/>
            <a:r>
              <a:rPr lang="en-US" sz="4800" dirty="0" smtClean="0"/>
              <a:t>Output from code</a:t>
            </a:r>
          </a:p>
        </p:txBody>
      </p:sp>
    </p:spTree>
    <p:extLst>
      <p:ext uri="{BB962C8B-B14F-4D97-AF65-F5344CB8AC3E}">
        <p14:creationId xmlns:p14="http://schemas.microsoft.com/office/powerpoint/2010/main" val="3625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97" y="2756873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52311"/>
            <a:ext cx="10515600" cy="2852737"/>
          </a:xfrm>
        </p:spPr>
        <p:txBody>
          <a:bodyPr/>
          <a:lstStyle/>
          <a:p>
            <a:r>
              <a:rPr lang="en-MY" dirty="0" smtClean="0"/>
              <a:t>Submission Details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00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Details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2839309"/>
              </p:ext>
            </p:extLst>
          </p:nvPr>
        </p:nvGraphicFramePr>
        <p:xfrm>
          <a:off x="629888" y="1404404"/>
          <a:ext cx="11132130" cy="407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7302181" y="1955761"/>
            <a:ext cx="1924335" cy="1283910"/>
          </a:xfrm>
          <a:prstGeom prst="right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 smtClean="0">
                <a:solidFill>
                  <a:srgbClr val="0070C0"/>
                </a:solidFill>
              </a:rPr>
              <a:t>Non-password protected!</a:t>
            </a:r>
            <a:endParaRPr lang="en-MY" b="1" dirty="0">
              <a:solidFill>
                <a:srgbClr val="0070C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5435317" y="4664854"/>
            <a:ext cx="1521270" cy="559558"/>
          </a:xfrm>
          <a:prstGeom prst="upArrow">
            <a:avLst>
              <a:gd name="adj1" fmla="val 55085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70C0"/>
                </a:solidFill>
              </a:rPr>
              <a:t>Task 2</a:t>
            </a:r>
            <a:endParaRPr lang="en-MY" b="1" dirty="0">
              <a:solidFill>
                <a:srgbClr val="0070C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2353198" y="4664854"/>
            <a:ext cx="1521270" cy="559558"/>
          </a:xfrm>
          <a:prstGeom prst="upArrow">
            <a:avLst>
              <a:gd name="adj1" fmla="val 55085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70C0"/>
                </a:solidFill>
              </a:rPr>
              <a:t>Task 1</a:t>
            </a:r>
            <a:endParaRPr lang="en-MY" b="1" dirty="0">
              <a:solidFill>
                <a:srgbClr val="0070C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8978031" y="4664854"/>
            <a:ext cx="1521270" cy="559558"/>
          </a:xfrm>
          <a:prstGeom prst="upArrow">
            <a:avLst>
              <a:gd name="adj1" fmla="val 55085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70C0"/>
                </a:solidFill>
              </a:rPr>
              <a:t>Report</a:t>
            </a:r>
            <a:endParaRPr lang="en-MY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1086" y="2051643"/>
            <a:ext cx="206795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 smtClean="0"/>
              <a:t>Example:</a:t>
            </a:r>
          </a:p>
          <a:p>
            <a:r>
              <a:rPr lang="en-MY" dirty="0" smtClean="0"/>
              <a:t>Student number is A0000000X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32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7" y="1759207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MATLAB Crash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Plot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83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Description: Task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1729374"/>
            <a:ext cx="8460506" cy="12653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Using only </a:t>
            </a:r>
            <a:r>
              <a:rPr lang="en-US" b="1" dirty="0" smtClean="0">
                <a:solidFill>
                  <a:srgbClr val="FF0000"/>
                </a:solidFill>
              </a:rPr>
              <a:t>Q-learning </a:t>
            </a:r>
            <a:r>
              <a:rPr lang="en-MY" dirty="0" smtClean="0"/>
              <a:t>with </a:t>
            </a:r>
            <a:r>
              <a:rPr lang="az-Cyrl-AZ" dirty="0" smtClean="0"/>
              <a:t>є</a:t>
            </a:r>
            <a:r>
              <a:rPr lang="en-MY" dirty="0" smtClean="0"/>
              <a:t>-greedy exploration</a:t>
            </a:r>
            <a:r>
              <a:rPr lang="en-US" dirty="0" smtClean="0"/>
              <a:t>, the robot is to </a:t>
            </a:r>
            <a:r>
              <a:rPr lang="en-US" dirty="0"/>
              <a:t>move </a:t>
            </a:r>
            <a:r>
              <a:rPr lang="en-US" dirty="0" smtClean="0"/>
              <a:t>from the initial state (s = 1) to the goal state (s = 100) with the maximum total reward of the trip.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5"/>
          <a:stretch/>
        </p:blipFill>
        <p:spPr>
          <a:xfrm>
            <a:off x="3175379" y="3264211"/>
            <a:ext cx="5779780" cy="3350402"/>
          </a:xfrm>
          <a:prstGeom prst="rect">
            <a:avLst/>
          </a:prstGeom>
        </p:spPr>
      </p:pic>
      <p:pic>
        <p:nvPicPr>
          <p:cNvPr id="6" name="Picture 2" descr="Image result for battery clipart free smal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18857"/>
          <a:stretch/>
        </p:blipFill>
        <p:spPr bwMode="auto">
          <a:xfrm>
            <a:off x="8955159" y="5253762"/>
            <a:ext cx="864090" cy="14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bot clipart free sm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3091016"/>
            <a:ext cx="1446045" cy="13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4752 -0.0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2 -0.02986 L 0.46536 0.219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MATLAB Crash Course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89284"/>
              </p:ext>
            </p:extLst>
          </p:nvPr>
        </p:nvGraphicFramePr>
        <p:xfrm>
          <a:off x="838200" y="1320035"/>
          <a:ext cx="10515600" cy="1981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1215">
                  <a:extLst>
                    <a:ext uri="{9D8B030D-6E8A-4147-A177-3AD203B41FA5}">
                      <a16:colId xmlns:a16="http://schemas.microsoft.com/office/drawing/2014/main" val="2897334259"/>
                    </a:ext>
                  </a:extLst>
                </a:gridCol>
                <a:gridCol w="4434385">
                  <a:extLst>
                    <a:ext uri="{9D8B030D-6E8A-4147-A177-3AD203B41FA5}">
                      <a16:colId xmlns:a16="http://schemas.microsoft.com/office/drawing/2014/main" val="900929568"/>
                    </a:ext>
                  </a:extLst>
                </a:gridCol>
              </a:tblGrid>
              <a:tr h="270142">
                <a:tc gridSpan="2">
                  <a:txBody>
                    <a:bodyPr/>
                    <a:lstStyle/>
                    <a:p>
                      <a:pPr algn="ctr"/>
                      <a:r>
                        <a:rPr lang="en-MY" sz="2000" dirty="0" smtClean="0"/>
                        <a:t>MATRIX</a:t>
                      </a:r>
                      <a:endParaRPr lang="en-MY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28231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dirty="0" smtClean="0"/>
                        <a:t>Create 2</a:t>
                      </a:r>
                      <a:r>
                        <a:rPr lang="en-MY" sz="2000" baseline="0" dirty="0" smtClean="0"/>
                        <a:t> x 3 matrix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[1</a:t>
                      </a:r>
                      <a:r>
                        <a:rPr lang="en-MY" sz="2000" baseline="0" dirty="0" smtClean="0">
                          <a:solidFill>
                            <a:srgbClr val="0070C0"/>
                          </a:solidFill>
                        </a:rPr>
                        <a:t> 2 3; 4 5 6]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4457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Create 4 x 3 matrix of zeros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zeros(4, 3)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63622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Find number of rows</a:t>
                      </a:r>
                      <a:r>
                        <a:rPr lang="en-MY" sz="2000" b="0" baseline="0" dirty="0" smtClean="0"/>
                        <a:t> and</a:t>
                      </a:r>
                      <a:r>
                        <a:rPr lang="en-MY" sz="2000" b="0" dirty="0" smtClean="0"/>
                        <a:t> columns of matrix A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size(A)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90446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Get element</a:t>
                      </a:r>
                      <a:r>
                        <a:rPr lang="en-MY" sz="2000" b="0" baseline="0" dirty="0" smtClean="0"/>
                        <a:t> at 1</a:t>
                      </a:r>
                      <a:r>
                        <a:rPr lang="en-MY" sz="2000" b="0" baseline="30000" dirty="0" smtClean="0"/>
                        <a:t>st</a:t>
                      </a:r>
                      <a:r>
                        <a:rPr lang="en-MY" sz="2000" b="0" baseline="0" dirty="0" smtClean="0"/>
                        <a:t> row and 1</a:t>
                      </a:r>
                      <a:r>
                        <a:rPr lang="en-MY" sz="2000" b="0" baseline="30000" dirty="0" smtClean="0"/>
                        <a:t>st</a:t>
                      </a:r>
                      <a:r>
                        <a:rPr lang="en-MY" sz="2000" b="0" baseline="0" dirty="0" smtClean="0"/>
                        <a:t> column of matrix A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A(1,</a:t>
                      </a:r>
                      <a:r>
                        <a:rPr lang="en-MY" sz="2000" baseline="0" dirty="0" smtClean="0">
                          <a:solidFill>
                            <a:srgbClr val="0070C0"/>
                          </a:solidFill>
                        </a:rPr>
                        <a:t> 1)</a:t>
                      </a:r>
                      <a:endParaRPr lang="en-MY" sz="2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471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08893"/>
              </p:ext>
            </p:extLst>
          </p:nvPr>
        </p:nvGraphicFramePr>
        <p:xfrm>
          <a:off x="838200" y="3493741"/>
          <a:ext cx="10515600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53919">
                  <a:extLst>
                    <a:ext uri="{9D8B030D-6E8A-4147-A177-3AD203B41FA5}">
                      <a16:colId xmlns:a16="http://schemas.microsoft.com/office/drawing/2014/main" val="2897334259"/>
                    </a:ext>
                  </a:extLst>
                </a:gridCol>
                <a:gridCol w="4461681">
                  <a:extLst>
                    <a:ext uri="{9D8B030D-6E8A-4147-A177-3AD203B41FA5}">
                      <a16:colId xmlns:a16="http://schemas.microsoft.com/office/drawing/2014/main" val="900929568"/>
                    </a:ext>
                  </a:extLst>
                </a:gridCol>
              </a:tblGrid>
              <a:tr h="270142">
                <a:tc gridSpan="2">
                  <a:txBody>
                    <a:bodyPr/>
                    <a:lstStyle/>
                    <a:p>
                      <a:pPr algn="ctr"/>
                      <a:r>
                        <a:rPr lang="en-MY" sz="2000" dirty="0" smtClean="0"/>
                        <a:t>REWARD</a:t>
                      </a:r>
                      <a:endParaRPr lang="en-MY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28231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Load ‘task1.mat’</a:t>
                      </a:r>
                      <a:endParaRPr lang="en-MY" sz="20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load task1.mat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4457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Create ‘qeval.mat’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save(‘qeval.mat’, ‘qevalreward’)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636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4734"/>
              </p:ext>
            </p:extLst>
          </p:nvPr>
        </p:nvGraphicFramePr>
        <p:xfrm>
          <a:off x="838200" y="4864512"/>
          <a:ext cx="10515600" cy="1798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176749">
                  <a:extLst>
                    <a:ext uri="{9D8B030D-6E8A-4147-A177-3AD203B41FA5}">
                      <a16:colId xmlns:a16="http://schemas.microsoft.com/office/drawing/2014/main" val="2897334259"/>
                    </a:ext>
                  </a:extLst>
                </a:gridCol>
                <a:gridCol w="4338851">
                  <a:extLst>
                    <a:ext uri="{9D8B030D-6E8A-4147-A177-3AD203B41FA5}">
                      <a16:colId xmlns:a16="http://schemas.microsoft.com/office/drawing/2014/main" val="900929568"/>
                    </a:ext>
                  </a:extLst>
                </a:gridCol>
              </a:tblGrid>
              <a:tr h="270142">
                <a:tc gridSpan="2">
                  <a:txBody>
                    <a:bodyPr/>
                    <a:lstStyle/>
                    <a:p>
                      <a:pPr algn="ctr"/>
                      <a:r>
                        <a:rPr lang="en-MY" sz="2000" dirty="0" smtClean="0"/>
                        <a:t>DATA</a:t>
                      </a:r>
                      <a:endParaRPr lang="en-MY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28231"/>
                  </a:ext>
                </a:extLst>
              </a:tr>
              <a:tr h="685745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Find the time taken of a block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tic</a:t>
                      </a:r>
                    </a:p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%</a:t>
                      </a:r>
                      <a:r>
                        <a:rPr lang="en-MY" sz="2000" baseline="0" dirty="0" smtClean="0">
                          <a:solidFill>
                            <a:srgbClr val="0070C0"/>
                          </a:solidFill>
                        </a:rPr>
                        <a:t> block of code</a:t>
                      </a:r>
                      <a:endParaRPr lang="en-MY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toc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4457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Display string with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disp([‘This is</a:t>
                      </a:r>
                      <a:r>
                        <a:rPr lang="en-MY" sz="2000" baseline="0" dirty="0" smtClean="0">
                          <a:solidFill>
                            <a:srgbClr val="0070C0"/>
                          </a:solidFill>
                        </a:rPr>
                        <a:t> ‘ variable ‘variable.’])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6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MATLAB Crash Course</a:t>
            </a:r>
            <a:endParaRPr lang="en-MY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07602"/>
              </p:ext>
            </p:extLst>
          </p:nvPr>
        </p:nvGraphicFramePr>
        <p:xfrm>
          <a:off x="838200" y="1383199"/>
          <a:ext cx="10515600" cy="3901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53919">
                  <a:extLst>
                    <a:ext uri="{9D8B030D-6E8A-4147-A177-3AD203B41FA5}">
                      <a16:colId xmlns:a16="http://schemas.microsoft.com/office/drawing/2014/main" val="2897334259"/>
                    </a:ext>
                  </a:extLst>
                </a:gridCol>
                <a:gridCol w="4461681">
                  <a:extLst>
                    <a:ext uri="{9D8B030D-6E8A-4147-A177-3AD203B41FA5}">
                      <a16:colId xmlns:a16="http://schemas.microsoft.com/office/drawing/2014/main" val="900929568"/>
                    </a:ext>
                  </a:extLst>
                </a:gridCol>
              </a:tblGrid>
              <a:tr h="270142">
                <a:tc gridSpan="2">
                  <a:txBody>
                    <a:bodyPr/>
                    <a:lstStyle/>
                    <a:p>
                      <a:pPr algn="ctr"/>
                      <a:r>
                        <a:rPr lang="en-MY" sz="2000" dirty="0" smtClean="0"/>
                        <a:t>TRAJECTORY PLOT</a:t>
                      </a:r>
                      <a:endParaRPr lang="en-MY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28231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Plot coordinate</a:t>
                      </a:r>
                      <a:r>
                        <a:rPr lang="en-US" sz="2000" baseline="0" dirty="0" smtClean="0"/>
                        <a:t> x and y with arrows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plot(x, y, ’^’);	% action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plot(x, y, ’&gt;’);	% action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plot(x, y, ’v’);	%, action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plot(x, y, ’&lt;’);	% action 4</a:t>
                      </a:r>
                    </a:p>
                    <a:p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4457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Set</a:t>
                      </a:r>
                      <a:r>
                        <a:rPr lang="en-MY" sz="2000" b="0" baseline="0" dirty="0" smtClean="0"/>
                        <a:t> axis min and max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0070C0"/>
                          </a:solidFill>
                        </a:rPr>
                        <a:t>axis([0 10 0 10])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63622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Format</a:t>
                      </a:r>
                      <a:r>
                        <a:rPr lang="en-MY" sz="2000" b="0" baseline="0" dirty="0" smtClean="0"/>
                        <a:t> title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title(['Execution of optimal policy with associated reward = ‘ </a:t>
                      </a:r>
                      <a:r>
                        <a:rPr lang="en-MY" sz="2000" dirty="0" err="1" smtClean="0">
                          <a:solidFill>
                            <a:srgbClr val="0070C0"/>
                          </a:solidFill>
                        </a:rPr>
                        <a:t>total_reward</a:t>
                      </a:r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])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1974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Show grid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grid on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46102"/>
                  </a:ext>
                </a:extLst>
              </a:tr>
              <a:tr h="270142">
                <a:tc>
                  <a:txBody>
                    <a:bodyPr/>
                    <a:lstStyle/>
                    <a:p>
                      <a:r>
                        <a:rPr lang="en-MY" sz="2000" b="0" dirty="0" smtClean="0"/>
                        <a:t>Start grid from top left corner</a:t>
                      </a:r>
                      <a:endParaRPr lang="en-MY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set(</a:t>
                      </a:r>
                      <a:r>
                        <a:rPr lang="en-MY" sz="2000" dirty="0" err="1" smtClean="0">
                          <a:solidFill>
                            <a:srgbClr val="0070C0"/>
                          </a:solidFill>
                        </a:rPr>
                        <a:t>gca</a:t>
                      </a:r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,'</a:t>
                      </a:r>
                      <a:r>
                        <a:rPr lang="en-MY" sz="2000" dirty="0" err="1" smtClean="0">
                          <a:solidFill>
                            <a:srgbClr val="0070C0"/>
                          </a:solidFill>
                        </a:rPr>
                        <a:t>YDir</a:t>
                      </a:r>
                      <a:r>
                        <a:rPr lang="en-MY" sz="2000" dirty="0" smtClean="0">
                          <a:solidFill>
                            <a:srgbClr val="0070C0"/>
                          </a:solidFill>
                        </a:rPr>
                        <a:t>','reverse')</a:t>
                      </a:r>
                      <a:endParaRPr lang="en-MY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0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871" y="2742860"/>
            <a:ext cx="7648258" cy="137228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</a:t>
            </a:r>
            <a:endParaRPr lang="en-SG" sz="6600" b="1" dirty="0"/>
          </a:p>
        </p:txBody>
      </p:sp>
    </p:spTree>
    <p:extLst>
      <p:ext uri="{BB962C8B-B14F-4D97-AF65-F5344CB8AC3E}">
        <p14:creationId xmlns:p14="http://schemas.microsoft.com/office/powerpoint/2010/main" val="36411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2302" y="3140202"/>
            <a:ext cx="1258813" cy="132532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37" y="1847043"/>
            <a:ext cx="4305145" cy="3697565"/>
          </a:xfrm>
          <a:prstGeom prst="rect">
            <a:avLst/>
          </a:prstGeom>
        </p:spPr>
      </p:pic>
      <p:pic>
        <p:nvPicPr>
          <p:cNvPr id="5" name="Picture 6" descr="Image result for robot clipart free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95" y="2982789"/>
            <a:ext cx="1685646" cy="15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Description: State Transition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882185" y="1992573"/>
            <a:ext cx="1078173" cy="477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6471341" y="2853730"/>
            <a:ext cx="1078173" cy="477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5932254" y="4757656"/>
            <a:ext cx="1078173" cy="477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3770523" y="2982789"/>
            <a:ext cx="1078173" cy="477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7" name="Group 16"/>
          <p:cNvGrpSpPr/>
          <p:nvPr/>
        </p:nvGrpSpPr>
        <p:grpSpPr>
          <a:xfrm>
            <a:off x="7549514" y="2437313"/>
            <a:ext cx="3232359" cy="2618567"/>
            <a:chOff x="7549514" y="2199354"/>
            <a:chExt cx="3232359" cy="2618567"/>
          </a:xfrm>
        </p:grpSpPr>
        <p:sp>
          <p:nvSpPr>
            <p:cNvPr id="13" name="Rectangle 12"/>
            <p:cNvSpPr/>
            <p:nvPr/>
          </p:nvSpPr>
          <p:spPr>
            <a:xfrm>
              <a:off x="7549514" y="2199354"/>
              <a:ext cx="3232359" cy="5232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/>
                <a:t>Deterministic Model</a:t>
              </a:r>
              <a:endParaRPr lang="en-MY" sz="28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17794" y="2878929"/>
              <a:ext cx="2695798" cy="19389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You can actually use dynamic programming to find the optimal policy</a:t>
              </a:r>
              <a:endParaRPr lang="en-MY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36038" y="2593304"/>
            <a:ext cx="1721810" cy="1560390"/>
            <a:chOff x="7903775" y="365126"/>
            <a:chExt cx="1721810" cy="1560390"/>
          </a:xfrm>
        </p:grpSpPr>
        <p:pic>
          <p:nvPicPr>
            <p:cNvPr id="5" name="Picture 6" descr="Image result for robot clipart free smal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776" y="365126"/>
              <a:ext cx="1721809" cy="156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Image result for battery clipart free small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6" r="18857"/>
            <a:stretch/>
          </p:blipFill>
          <p:spPr bwMode="auto">
            <a:xfrm>
              <a:off x="7903775" y="369452"/>
              <a:ext cx="477672" cy="785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Description: Reward Function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047212" y="1743992"/>
            <a:ext cx="5188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Task </a:t>
            </a:r>
            <a:r>
              <a:rPr lang="en-US" sz="2800" dirty="0" smtClean="0"/>
              <a:t>1 </a:t>
            </a:r>
            <a:r>
              <a:rPr lang="en-US" sz="2800" dirty="0" smtClean="0">
                <a:sym typeface="Wingdings" panose="05000000000000000000" pitchFamily="2" charset="2"/>
              </a:rPr>
              <a:t> “reward” in “task1.mat”</a:t>
            </a:r>
            <a:endParaRPr lang="en-MY" sz="2800" dirty="0"/>
          </a:p>
        </p:txBody>
      </p:sp>
      <p:sp>
        <p:nvSpPr>
          <p:cNvPr id="8" name="Rectangle 7"/>
          <p:cNvSpPr/>
          <p:nvPr/>
        </p:nvSpPr>
        <p:spPr>
          <a:xfrm>
            <a:off x="2047211" y="2467315"/>
            <a:ext cx="5831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Task </a:t>
            </a:r>
            <a:r>
              <a:rPr lang="en-US" sz="2800" dirty="0" smtClean="0"/>
              <a:t>2 </a:t>
            </a:r>
            <a:r>
              <a:rPr lang="en-US" sz="2800" dirty="0" smtClean="0">
                <a:sym typeface="Wingdings" panose="05000000000000000000" pitchFamily="2" charset="2"/>
              </a:rPr>
              <a:t> “qevalreward” in “qeval.mat”</a:t>
            </a:r>
            <a:endParaRPr lang="en-MY" sz="2800" dirty="0"/>
          </a:p>
        </p:txBody>
      </p:sp>
      <p:sp>
        <p:nvSpPr>
          <p:cNvPr id="9" name="Rectangle 8"/>
          <p:cNvSpPr/>
          <p:nvPr/>
        </p:nvSpPr>
        <p:spPr>
          <a:xfrm>
            <a:off x="2047211" y="3198775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dirty="0"/>
              <a:t>Reward </a:t>
            </a:r>
            <a:r>
              <a:rPr lang="en-US" sz="2800" dirty="0" smtClean="0"/>
              <a:t>Matrix:	100 x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19469" y="4015645"/>
                <a:ext cx="3005246" cy="1141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1 1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1 4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100 1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MY" sz="2800" b="0" i="1" smtClean="0">
                                        <a:latin typeface="Cambria Math" panose="02040503050406030204" pitchFamily="18" charset="0"/>
                                      </a:rPr>
                                      <m:t>100 4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69" y="4015645"/>
                <a:ext cx="3005246" cy="1141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Arrow 10"/>
          <p:cNvSpPr/>
          <p:nvPr/>
        </p:nvSpPr>
        <p:spPr>
          <a:xfrm>
            <a:off x="5717047" y="3925009"/>
            <a:ext cx="1523952" cy="690205"/>
          </a:xfrm>
          <a:prstGeom prst="leftArrow">
            <a:avLst>
              <a:gd name="adj1" fmla="val 7513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 smtClean="0"/>
              <a:t>Actions</a:t>
            </a:r>
            <a:endParaRPr lang="en-MY" sz="2800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2512466" y="5627852"/>
            <a:ext cx="1317374" cy="669965"/>
          </a:xfrm>
          <a:prstGeom prst="rightArrow">
            <a:avLst>
              <a:gd name="adj1" fmla="val 7769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 smtClean="0"/>
              <a:t>States</a:t>
            </a:r>
            <a:endParaRPr lang="en-MY" sz="28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51833" y="2593304"/>
            <a:ext cx="1611710" cy="397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Description: Learning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044" y="1994774"/>
            <a:ext cx="8055756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 smtClean="0"/>
              <a:t>The robot learns in 1 run.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/>
              <a:t>One run consists of the </a:t>
            </a:r>
            <a:r>
              <a:rPr lang="en-US" i="1" dirty="0"/>
              <a:t>N</a:t>
            </a:r>
            <a:r>
              <a:rPr lang="en-US" dirty="0"/>
              <a:t> trials.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/>
              <a:t>Each run starts with </a:t>
            </a:r>
            <a:r>
              <a:rPr lang="en-US" dirty="0" smtClean="0"/>
              <a:t>a set of initial </a:t>
            </a:r>
            <a:r>
              <a:rPr lang="en-US" dirty="0"/>
              <a:t>values of the Q-function </a:t>
            </a:r>
            <a:r>
              <a:rPr lang="en-US" dirty="0" smtClean="0"/>
              <a:t>(</a:t>
            </a:r>
            <a:r>
              <a:rPr lang="en-US" dirty="0"/>
              <a:t>100 x 4 matrix).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 smtClean="0"/>
              <a:t>Each trial starts when the robot moves from state 1.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 smtClean="0"/>
              <a:t>Each trial ends when the robot reaches state 100.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 smtClean="0"/>
              <a:t>Q values are passed to the next trial.</a:t>
            </a:r>
            <a:endParaRPr lang="en-US" dirty="0"/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dirty="0" smtClean="0"/>
              <a:t>Each run ends when the </a:t>
            </a:r>
            <a:r>
              <a:rPr lang="en-US" dirty="0"/>
              <a:t>Q values converge </a:t>
            </a:r>
            <a:r>
              <a:rPr lang="en-US" dirty="0" smtClean="0"/>
              <a:t>to the optimal values.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86656" y="302274"/>
            <a:ext cx="1721809" cy="2035544"/>
            <a:chOff x="8086656" y="302274"/>
            <a:chExt cx="1721809" cy="2035544"/>
          </a:xfrm>
        </p:grpSpPr>
        <p:pic>
          <p:nvPicPr>
            <p:cNvPr id="5" name="Picture 6" descr="Image result for robot clipart free smal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656" y="777428"/>
              <a:ext cx="1721809" cy="156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thinking lightbulb clipart 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24735">
              <a:off x="9210414" y="302274"/>
              <a:ext cx="536200" cy="53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67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2441"/>
            <a:ext cx="10515600" cy="1325563"/>
          </a:xfrm>
        </p:spPr>
        <p:txBody>
          <a:bodyPr/>
          <a:lstStyle/>
          <a:p>
            <a:r>
              <a:rPr lang="en-US" dirty="0" smtClean="0"/>
              <a:t>To skip </a:t>
            </a:r>
            <a:r>
              <a:rPr lang="en-US" dirty="0" smtClean="0">
                <a:solidFill>
                  <a:srgbClr val="FF0000"/>
                </a:solidFill>
              </a:rPr>
              <a:t>Recap</a:t>
            </a:r>
            <a:r>
              <a:rPr lang="en-US" dirty="0" smtClean="0"/>
              <a:t>, go to </a:t>
            </a:r>
            <a:r>
              <a:rPr lang="en-US" sz="5400" b="1" dirty="0" smtClean="0">
                <a:solidFill>
                  <a:srgbClr val="FF0000"/>
                </a:solidFill>
              </a:rPr>
              <a:t>05:17</a:t>
            </a:r>
            <a:r>
              <a:rPr lang="en-US" dirty="0" smtClean="0"/>
              <a:t>  </a:t>
            </a:r>
            <a:r>
              <a:rPr lang="en-US" dirty="0" smtClean="0"/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umb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207"/>
            <a:ext cx="5468169" cy="41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Recap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Q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Optimal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Model Free Value 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Greedy Exploration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63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2601</Words>
  <Application>Microsoft Office PowerPoint</Application>
  <PresentationFormat>Widescreen</PresentationFormat>
  <Paragraphs>485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Q-Learning for World Grid Navigation</vt:lpstr>
      <vt:lpstr>Outline </vt:lpstr>
      <vt:lpstr>Project Description</vt:lpstr>
      <vt:lpstr>Project Description: Task</vt:lpstr>
      <vt:lpstr>Project Description: State Transition</vt:lpstr>
      <vt:lpstr>Project Description: Reward Function</vt:lpstr>
      <vt:lpstr>Project Description: Learning</vt:lpstr>
      <vt:lpstr>To skip Recap, go to 05:17  &gt;&gt;</vt:lpstr>
      <vt:lpstr>Recap</vt:lpstr>
      <vt:lpstr>Recap: Reward</vt:lpstr>
      <vt:lpstr>Recap: Q Function</vt:lpstr>
      <vt:lpstr>Recap: Optimal Policy</vt:lpstr>
      <vt:lpstr>Recap: Model-Free Value Iteration</vt:lpstr>
      <vt:lpstr>Recap: ϵ-greedy exploration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Task 1</vt:lpstr>
      <vt:lpstr>Task 1: What to do?</vt:lpstr>
      <vt:lpstr>Task 1: Table 1</vt:lpstr>
      <vt:lpstr>Task 1: Program Output</vt:lpstr>
      <vt:lpstr>Task 1: Report</vt:lpstr>
      <vt:lpstr>Task 1: Assessment</vt:lpstr>
      <vt:lpstr>Task 2</vt:lpstr>
      <vt:lpstr>Task 2: What to do?</vt:lpstr>
      <vt:lpstr>Task 2: Program Output</vt:lpstr>
      <vt:lpstr>Task 2: Report</vt:lpstr>
      <vt:lpstr>Task 2: Assessment</vt:lpstr>
      <vt:lpstr>Submission Details</vt:lpstr>
      <vt:lpstr>Submission Details</vt:lpstr>
      <vt:lpstr>MATLAB Crash Course</vt:lpstr>
      <vt:lpstr>MATLAB Crash Course</vt:lpstr>
      <vt:lpstr>MATLAB Crash Course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for World Grid Navigation</dc:title>
  <dc:creator>Kamio Chikage</dc:creator>
  <cp:lastModifiedBy>Wong Pooi Mun</cp:lastModifiedBy>
  <cp:revision>99</cp:revision>
  <dcterms:created xsi:type="dcterms:W3CDTF">2020-02-28T13:58:10Z</dcterms:created>
  <dcterms:modified xsi:type="dcterms:W3CDTF">2021-03-10T03:49:24Z</dcterms:modified>
</cp:coreProperties>
</file>