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699" r:id="rId2"/>
    <p:sldId id="1080" r:id="rId3"/>
    <p:sldId id="1157" r:id="rId4"/>
    <p:sldId id="1192" r:id="rId5"/>
    <p:sldId id="1196" r:id="rId6"/>
    <p:sldId id="1170" r:id="rId7"/>
    <p:sldId id="1171" r:id="rId8"/>
    <p:sldId id="1193" r:id="rId9"/>
    <p:sldId id="1198" r:id="rId10"/>
    <p:sldId id="1065" r:id="rId11"/>
    <p:sldId id="731" r:id="rId12"/>
    <p:sldId id="1190" r:id="rId13"/>
    <p:sldId id="1194" r:id="rId14"/>
    <p:sldId id="1186" r:id="rId15"/>
    <p:sldId id="1189" r:id="rId16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영은" initials="강" lastIdx="3" clrIdx="0">
    <p:extLst>
      <p:ext uri="{19B8F6BF-5375-455C-9EA6-DF929625EA0E}">
        <p15:presenceInfo xmlns:p15="http://schemas.microsoft.com/office/powerpoint/2012/main" userId="강영은" providerId="None"/>
      </p:ext>
    </p:extLst>
  </p:cmAuthor>
  <p:cmAuthor id="2" name="강영은" initials="강 [2]" lastIdx="2" clrIdx="1">
    <p:extLst>
      <p:ext uri="{19B8F6BF-5375-455C-9EA6-DF929625EA0E}">
        <p15:presenceInfo xmlns:p15="http://schemas.microsoft.com/office/powerpoint/2012/main" userId="S::kye0520@dgist.ac.kr::e4d3c785-0c13-4154-ab52-829c1906a3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E668"/>
    <a:srgbClr val="DC3434"/>
    <a:srgbClr val="E46262"/>
    <a:srgbClr val="B71F1F"/>
    <a:srgbClr val="C62E30"/>
    <a:srgbClr val="BDD7EE"/>
    <a:srgbClr val="0F2D69"/>
    <a:srgbClr val="B997A1"/>
    <a:srgbClr val="60A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A28C1-1713-4E59-9EC3-DA50865C9B6D}" v="2" dt="2023-01-13T04:42:59.009"/>
    <p1510:client id="{A1D5333F-1C7B-4E3D-BD6F-DDCE3CA08732}" v="671" dt="2023-01-12T06:19:34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78166" autoAdjust="0"/>
  </p:normalViewPr>
  <p:slideViewPr>
    <p:cSldViewPr snapToGrid="0">
      <p:cViewPr varScale="1">
        <p:scale>
          <a:sx n="82" d="100"/>
          <a:sy n="82" d="100"/>
        </p:scale>
        <p:origin x="744" y="84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13.xml"/><Relationship Id="rId1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영은" userId="28cfce59f7216015" providerId="LiveId" clId="{05AA28C1-1713-4E59-9EC3-DA50865C9B6D}"/>
    <pc:docChg chg="modSld">
      <pc:chgData name="강 영은" userId="28cfce59f7216015" providerId="LiveId" clId="{05AA28C1-1713-4E59-9EC3-DA50865C9B6D}" dt="2023-01-13T04:49:24.572" v="315" actId="20577"/>
      <pc:docMkLst>
        <pc:docMk/>
      </pc:docMkLst>
      <pc:sldChg chg="addSp modSp mod">
        <pc:chgData name="강 영은" userId="28cfce59f7216015" providerId="LiveId" clId="{05AA28C1-1713-4E59-9EC3-DA50865C9B6D}" dt="2023-01-13T04:46:16.327" v="288" actId="20577"/>
        <pc:sldMkLst>
          <pc:docMk/>
          <pc:sldMk cId="1330028589" sldId="1065"/>
        </pc:sldMkLst>
        <pc:spChg chg="mod">
          <ac:chgData name="강 영은" userId="28cfce59f7216015" providerId="LiveId" clId="{05AA28C1-1713-4E59-9EC3-DA50865C9B6D}" dt="2023-01-13T04:46:16.327" v="288" actId="20577"/>
          <ac:spMkLst>
            <pc:docMk/>
            <pc:sldMk cId="1330028589" sldId="1065"/>
            <ac:spMk id="3" creationId="{5EDFB9B3-5C9C-85D3-D675-C66908283DE6}"/>
          </ac:spMkLst>
        </pc:spChg>
        <pc:spChg chg="add mod">
          <ac:chgData name="강 영은" userId="28cfce59f7216015" providerId="LiveId" clId="{05AA28C1-1713-4E59-9EC3-DA50865C9B6D}" dt="2023-01-13T04:42:50.341" v="1"/>
          <ac:spMkLst>
            <pc:docMk/>
            <pc:sldMk cId="1330028589" sldId="1065"/>
            <ac:spMk id="4" creationId="{89AA21B9-4F47-B1C0-B06E-365C3D3313DD}"/>
          </ac:spMkLst>
        </pc:spChg>
        <pc:spChg chg="add mod">
          <ac:chgData name="강 영은" userId="28cfce59f7216015" providerId="LiveId" clId="{05AA28C1-1713-4E59-9EC3-DA50865C9B6D}" dt="2023-01-13T04:42:50.341" v="1"/>
          <ac:spMkLst>
            <pc:docMk/>
            <pc:sldMk cId="1330028589" sldId="1065"/>
            <ac:spMk id="5" creationId="{4E7FE489-4E7D-4ED4-C366-D16BD6A41CAD}"/>
          </ac:spMkLst>
        </pc:spChg>
        <pc:spChg chg="add mod">
          <ac:chgData name="강 영은" userId="28cfce59f7216015" providerId="LiveId" clId="{05AA28C1-1713-4E59-9EC3-DA50865C9B6D}" dt="2023-01-13T04:42:50.341" v="1"/>
          <ac:spMkLst>
            <pc:docMk/>
            <pc:sldMk cId="1330028589" sldId="1065"/>
            <ac:spMk id="8" creationId="{9E692FE7-0CE1-D921-B42E-C6659BA0AC6A}"/>
          </ac:spMkLst>
        </pc:spChg>
        <pc:spChg chg="add mod">
          <ac:chgData name="강 영은" userId="28cfce59f7216015" providerId="LiveId" clId="{05AA28C1-1713-4E59-9EC3-DA50865C9B6D}" dt="2023-01-13T04:42:50.341" v="1"/>
          <ac:spMkLst>
            <pc:docMk/>
            <pc:sldMk cId="1330028589" sldId="1065"/>
            <ac:spMk id="12" creationId="{9A412038-5C04-D69C-387E-8FEC45BE61E8}"/>
          </ac:spMkLst>
        </pc:spChg>
        <pc:spChg chg="add mod">
          <ac:chgData name="강 영은" userId="28cfce59f7216015" providerId="LiveId" clId="{05AA28C1-1713-4E59-9EC3-DA50865C9B6D}" dt="2023-01-13T04:42:50.341" v="1"/>
          <ac:spMkLst>
            <pc:docMk/>
            <pc:sldMk cId="1330028589" sldId="1065"/>
            <ac:spMk id="13" creationId="{39D57741-3923-8589-BB05-67105EF18136}"/>
          </ac:spMkLst>
        </pc:spChg>
        <pc:spChg chg="add mod">
          <ac:chgData name="강 영은" userId="28cfce59f7216015" providerId="LiveId" clId="{05AA28C1-1713-4E59-9EC3-DA50865C9B6D}" dt="2023-01-13T04:42:50.341" v="1"/>
          <ac:spMkLst>
            <pc:docMk/>
            <pc:sldMk cId="1330028589" sldId="1065"/>
            <ac:spMk id="14" creationId="{9DDBBFA2-AD8F-0247-F956-0EAE963DBD78}"/>
          </ac:spMkLst>
        </pc:spChg>
        <pc:spChg chg="add mod">
          <ac:chgData name="강 영은" userId="28cfce59f7216015" providerId="LiveId" clId="{05AA28C1-1713-4E59-9EC3-DA50865C9B6D}" dt="2023-01-13T04:42:50.341" v="1"/>
          <ac:spMkLst>
            <pc:docMk/>
            <pc:sldMk cId="1330028589" sldId="1065"/>
            <ac:spMk id="18" creationId="{5B152C7C-3F0C-75A8-1F0C-9F12B15E145C}"/>
          </ac:spMkLst>
        </pc:spChg>
        <pc:cxnChg chg="add mod">
          <ac:chgData name="강 영은" userId="28cfce59f7216015" providerId="LiveId" clId="{05AA28C1-1713-4E59-9EC3-DA50865C9B6D}" dt="2023-01-13T04:42:50.341" v="1"/>
          <ac:cxnSpMkLst>
            <pc:docMk/>
            <pc:sldMk cId="1330028589" sldId="1065"/>
            <ac:cxnSpMk id="10" creationId="{D1CE35C1-30BD-2C5D-DD20-29859B078C04}"/>
          </ac:cxnSpMkLst>
        </pc:cxnChg>
        <pc:cxnChg chg="add mod">
          <ac:chgData name="강 영은" userId="28cfce59f7216015" providerId="LiveId" clId="{05AA28C1-1713-4E59-9EC3-DA50865C9B6D}" dt="2023-01-13T04:42:50.341" v="1"/>
          <ac:cxnSpMkLst>
            <pc:docMk/>
            <pc:sldMk cId="1330028589" sldId="1065"/>
            <ac:cxnSpMk id="11" creationId="{450F4DA0-0A7B-F7A7-3E8E-1FF460C224AB}"/>
          </ac:cxnSpMkLst>
        </pc:cxnChg>
        <pc:cxnChg chg="add mod">
          <ac:chgData name="강 영은" userId="28cfce59f7216015" providerId="LiveId" clId="{05AA28C1-1713-4E59-9EC3-DA50865C9B6D}" dt="2023-01-13T04:42:50.341" v="1"/>
          <ac:cxnSpMkLst>
            <pc:docMk/>
            <pc:sldMk cId="1330028589" sldId="1065"/>
            <ac:cxnSpMk id="15" creationId="{FBF91430-27C9-ED9D-F8C6-0A55A1F17211}"/>
          </ac:cxnSpMkLst>
        </pc:cxnChg>
        <pc:cxnChg chg="add mod">
          <ac:chgData name="강 영은" userId="28cfce59f7216015" providerId="LiveId" clId="{05AA28C1-1713-4E59-9EC3-DA50865C9B6D}" dt="2023-01-13T04:42:50.341" v="1"/>
          <ac:cxnSpMkLst>
            <pc:docMk/>
            <pc:sldMk cId="1330028589" sldId="1065"/>
            <ac:cxnSpMk id="17" creationId="{08C92828-0542-2417-8DEB-A33774924407}"/>
          </ac:cxnSpMkLst>
        </pc:cxnChg>
      </pc:sldChg>
      <pc:sldChg chg="modSp mod">
        <pc:chgData name="강 영은" userId="28cfce59f7216015" providerId="LiveId" clId="{05AA28C1-1713-4E59-9EC3-DA50865C9B6D}" dt="2023-01-13T04:49:24.572" v="315" actId="20577"/>
        <pc:sldMkLst>
          <pc:docMk/>
          <pc:sldMk cId="3479527913" sldId="1080"/>
        </pc:sldMkLst>
        <pc:spChg chg="mod">
          <ac:chgData name="강 영은" userId="28cfce59f7216015" providerId="LiveId" clId="{05AA28C1-1713-4E59-9EC3-DA50865C9B6D}" dt="2023-01-13T04:49:24.572" v="315" actId="20577"/>
          <ac:spMkLst>
            <pc:docMk/>
            <pc:sldMk cId="3479527913" sldId="1080"/>
            <ac:spMk id="10" creationId="{BCA917F8-7C06-9566-F89B-BB9D4A2223F7}"/>
          </ac:spMkLst>
        </pc:spChg>
      </pc:sldChg>
      <pc:sldChg chg="modSp mod">
        <pc:chgData name="강 영은" userId="28cfce59f7216015" providerId="LiveId" clId="{05AA28C1-1713-4E59-9EC3-DA50865C9B6D}" dt="2023-01-13T04:47:44.180" v="312" actId="14100"/>
        <pc:sldMkLst>
          <pc:docMk/>
          <pc:sldMk cId="4025959495" sldId="1193"/>
        </pc:sldMkLst>
        <pc:spChg chg="mod">
          <ac:chgData name="강 영은" userId="28cfce59f7216015" providerId="LiveId" clId="{05AA28C1-1713-4E59-9EC3-DA50865C9B6D}" dt="2023-01-13T04:47:42.072" v="311" actId="1076"/>
          <ac:spMkLst>
            <pc:docMk/>
            <pc:sldMk cId="4025959495" sldId="1193"/>
            <ac:spMk id="6" creationId="{2F95F41B-28FF-2C17-7018-A595FEDDD375}"/>
          </ac:spMkLst>
        </pc:spChg>
        <pc:spChg chg="mod">
          <ac:chgData name="강 영은" userId="28cfce59f7216015" providerId="LiveId" clId="{05AA28C1-1713-4E59-9EC3-DA50865C9B6D}" dt="2023-01-13T04:47:26.540" v="304" actId="403"/>
          <ac:spMkLst>
            <pc:docMk/>
            <pc:sldMk cId="4025959495" sldId="1193"/>
            <ac:spMk id="8" creationId="{1479240E-0AFE-4052-521B-F8AB18C502D1}"/>
          </ac:spMkLst>
        </pc:spChg>
        <pc:spChg chg="mod">
          <ac:chgData name="강 영은" userId="28cfce59f7216015" providerId="LiveId" clId="{05AA28C1-1713-4E59-9EC3-DA50865C9B6D}" dt="2023-01-13T04:47:19.802" v="303" actId="207"/>
          <ac:spMkLst>
            <pc:docMk/>
            <pc:sldMk cId="4025959495" sldId="1193"/>
            <ac:spMk id="10" creationId="{BCA917F8-7C06-9566-F89B-BB9D4A2223F7}"/>
          </ac:spMkLst>
        </pc:spChg>
        <pc:spChg chg="mod">
          <ac:chgData name="강 영은" userId="28cfce59f7216015" providerId="LiveId" clId="{05AA28C1-1713-4E59-9EC3-DA50865C9B6D}" dt="2023-01-13T04:47:26.540" v="304" actId="403"/>
          <ac:spMkLst>
            <pc:docMk/>
            <pc:sldMk cId="4025959495" sldId="1193"/>
            <ac:spMk id="11" creationId="{80D46698-DF47-E810-3A2C-642AB3FEF233}"/>
          </ac:spMkLst>
        </pc:spChg>
        <pc:spChg chg="mod">
          <ac:chgData name="강 영은" userId="28cfce59f7216015" providerId="LiveId" clId="{05AA28C1-1713-4E59-9EC3-DA50865C9B6D}" dt="2023-01-13T04:47:38.746" v="310" actId="1076"/>
          <ac:spMkLst>
            <pc:docMk/>
            <pc:sldMk cId="4025959495" sldId="1193"/>
            <ac:spMk id="26" creationId="{DB989BF6-3F51-57B6-A387-C211CCE59BF3}"/>
          </ac:spMkLst>
        </pc:spChg>
        <pc:spChg chg="mod">
          <ac:chgData name="강 영은" userId="28cfce59f7216015" providerId="LiveId" clId="{05AA28C1-1713-4E59-9EC3-DA50865C9B6D}" dt="2023-01-13T04:47:31.473" v="306" actId="14100"/>
          <ac:spMkLst>
            <pc:docMk/>
            <pc:sldMk cId="4025959495" sldId="1193"/>
            <ac:spMk id="27" creationId="{9D58A60B-06DB-9CDE-5955-EE29787A62AA}"/>
          </ac:spMkLst>
        </pc:spChg>
        <pc:spChg chg="mod">
          <ac:chgData name="강 영은" userId="28cfce59f7216015" providerId="LiveId" clId="{05AA28C1-1713-4E59-9EC3-DA50865C9B6D}" dt="2023-01-13T04:47:33.151" v="307" actId="14100"/>
          <ac:spMkLst>
            <pc:docMk/>
            <pc:sldMk cId="4025959495" sldId="1193"/>
            <ac:spMk id="28" creationId="{79E70FEC-F2C9-C16B-02EE-ACB0EE263596}"/>
          </ac:spMkLst>
        </pc:spChg>
        <pc:spChg chg="mod">
          <ac:chgData name="강 영은" userId="28cfce59f7216015" providerId="LiveId" clId="{05AA28C1-1713-4E59-9EC3-DA50865C9B6D}" dt="2023-01-13T04:47:44.180" v="312" actId="14100"/>
          <ac:spMkLst>
            <pc:docMk/>
            <pc:sldMk cId="4025959495" sldId="1193"/>
            <ac:spMk id="31" creationId="{49C1EAF9-C6BF-097F-7AF2-A70BCF31D196}"/>
          </ac:spMkLst>
        </pc:spChg>
      </pc:sldChg>
      <pc:sldChg chg="modSp mod">
        <pc:chgData name="강 영은" userId="28cfce59f7216015" providerId="LiveId" clId="{05AA28C1-1713-4E59-9EC3-DA50865C9B6D}" dt="2023-01-13T04:46:30.311" v="290" actId="1076"/>
        <pc:sldMkLst>
          <pc:docMk/>
          <pc:sldMk cId="2457639146" sldId="1198"/>
        </pc:sldMkLst>
        <pc:spChg chg="mod">
          <ac:chgData name="강 영은" userId="28cfce59f7216015" providerId="LiveId" clId="{05AA28C1-1713-4E59-9EC3-DA50865C9B6D}" dt="2023-01-13T04:46:30.311" v="290" actId="1076"/>
          <ac:spMkLst>
            <pc:docMk/>
            <pc:sldMk cId="2457639146" sldId="1198"/>
            <ac:spMk id="2" creationId="{C0836716-29AF-F3C3-5078-11D1C4DE2FB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24.5</c:v>
                </c:pt>
                <c:pt idx="1">
                  <c:v>49.1</c:v>
                </c:pt>
                <c:pt idx="2">
                  <c:v>73.7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E3-41FD-9E3F-69C0F0B283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Patched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17.5</c:v>
                </c:pt>
                <c:pt idx="1">
                  <c:v>33.200000000000003</c:v>
                </c:pt>
                <c:pt idx="2">
                  <c:v>49.18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E3-41FD-9E3F-69C0F0B283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0868127"/>
        <c:axId val="730862303"/>
      </c:barChart>
      <c:catAx>
        <c:axId val="730868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Patched Images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0862303"/>
        <c:crosses val="autoZero"/>
        <c:auto val="1"/>
        <c:lblAlgn val="ctr"/>
        <c:lblOffset val="100"/>
        <c:noMultiLvlLbl val="0"/>
      </c:catAx>
      <c:valAx>
        <c:axId val="730862303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0868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Execution</a:t>
            </a:r>
            <a:r>
              <a:rPr lang="en-US" altLang="ko-KR" baseline="0" dirty="0"/>
              <a:t> time and accuracy of localization per different image resolution 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 (ms)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Sheet1!$A$2:$A$28</c:f>
              <c:strCache>
                <c:ptCount val="27"/>
                <c:pt idx="0">
                  <c:v>1088x1920</c:v>
                </c:pt>
                <c:pt idx="1">
                  <c:v>1056x1856</c:v>
                </c:pt>
                <c:pt idx="2">
                  <c:v>1024x1792</c:v>
                </c:pt>
                <c:pt idx="3">
                  <c:v>992x1792</c:v>
                </c:pt>
                <c:pt idx="4">
                  <c:v>960x1664</c:v>
                </c:pt>
                <c:pt idx="5">
                  <c:v>928x1600</c:v>
                </c:pt>
                <c:pt idx="6">
                  <c:v>864x1536</c:v>
                </c:pt>
                <c:pt idx="7">
                  <c:v>832x1472</c:v>
                </c:pt>
                <c:pt idx="8">
                  <c:v>800x1408</c:v>
                </c:pt>
                <c:pt idx="9">
                  <c:v>768x1344</c:v>
                </c:pt>
                <c:pt idx="10">
                  <c:v>736x1280</c:v>
                </c:pt>
                <c:pt idx="11">
                  <c:v>704x1216</c:v>
                </c:pt>
                <c:pt idx="12">
                  <c:v>672x1152</c:v>
                </c:pt>
                <c:pt idx="13">
                  <c:v>640x1088</c:v>
                </c:pt>
                <c:pt idx="14">
                  <c:v>600x1024</c:v>
                </c:pt>
                <c:pt idx="15">
                  <c:v>608x960</c:v>
                </c:pt>
                <c:pt idx="16">
                  <c:v>576x896</c:v>
                </c:pt>
                <c:pt idx="17">
                  <c:v>544x832</c:v>
                </c:pt>
                <c:pt idx="18">
                  <c:v>512x768</c:v>
                </c:pt>
                <c:pt idx="19">
                  <c:v>480x704</c:v>
                </c:pt>
                <c:pt idx="20">
                  <c:v>448x640</c:v>
                </c:pt>
                <c:pt idx="21">
                  <c:v>416x576</c:v>
                </c:pt>
                <c:pt idx="22">
                  <c:v>384x512</c:v>
                </c:pt>
                <c:pt idx="23">
                  <c:v>352x448</c:v>
                </c:pt>
                <c:pt idx="24">
                  <c:v>320x384</c:v>
                </c:pt>
                <c:pt idx="25">
                  <c:v>228x320</c:v>
                </c:pt>
                <c:pt idx="26">
                  <c:v>256x256</c:v>
                </c:pt>
              </c:strCache>
            </c:str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86.18</c:v>
                </c:pt>
                <c:pt idx="1">
                  <c:v>80.819999999999993</c:v>
                </c:pt>
                <c:pt idx="2">
                  <c:v>73.290000000000006</c:v>
                </c:pt>
                <c:pt idx="3">
                  <c:v>69.69</c:v>
                </c:pt>
                <c:pt idx="4">
                  <c:v>65.06</c:v>
                </c:pt>
                <c:pt idx="5">
                  <c:v>61.54</c:v>
                </c:pt>
                <c:pt idx="6">
                  <c:v>54.99</c:v>
                </c:pt>
                <c:pt idx="7">
                  <c:v>49.96</c:v>
                </c:pt>
                <c:pt idx="8">
                  <c:v>46.52</c:v>
                </c:pt>
                <c:pt idx="9">
                  <c:v>43.02</c:v>
                </c:pt>
                <c:pt idx="10">
                  <c:v>41.4</c:v>
                </c:pt>
                <c:pt idx="11">
                  <c:v>37.880000000000003</c:v>
                </c:pt>
                <c:pt idx="12">
                  <c:v>35</c:v>
                </c:pt>
                <c:pt idx="13">
                  <c:v>33.47</c:v>
                </c:pt>
                <c:pt idx="14">
                  <c:v>31.07</c:v>
                </c:pt>
                <c:pt idx="15">
                  <c:v>24.87</c:v>
                </c:pt>
                <c:pt idx="16">
                  <c:v>22.28</c:v>
                </c:pt>
                <c:pt idx="17">
                  <c:v>23.53</c:v>
                </c:pt>
                <c:pt idx="18">
                  <c:v>20.79</c:v>
                </c:pt>
                <c:pt idx="19">
                  <c:v>18.510000000000002</c:v>
                </c:pt>
                <c:pt idx="20">
                  <c:v>16.84</c:v>
                </c:pt>
                <c:pt idx="21">
                  <c:v>14.54</c:v>
                </c:pt>
                <c:pt idx="22">
                  <c:v>13.32</c:v>
                </c:pt>
                <c:pt idx="23">
                  <c:v>10.23</c:v>
                </c:pt>
                <c:pt idx="24">
                  <c:v>9</c:v>
                </c:pt>
                <c:pt idx="25">
                  <c:v>8.15</c:v>
                </c:pt>
                <c:pt idx="2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38-4DA4-9F3E-0473D5E71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715360"/>
        <c:axId val="425716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Map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Sheet1!$A$2:$A$28</c:f>
              <c:strCache>
                <c:ptCount val="27"/>
                <c:pt idx="0">
                  <c:v>1088x1920</c:v>
                </c:pt>
                <c:pt idx="1">
                  <c:v>1056x1856</c:v>
                </c:pt>
                <c:pt idx="2">
                  <c:v>1024x1792</c:v>
                </c:pt>
                <c:pt idx="3">
                  <c:v>992x1792</c:v>
                </c:pt>
                <c:pt idx="4">
                  <c:v>960x1664</c:v>
                </c:pt>
                <c:pt idx="5">
                  <c:v>928x1600</c:v>
                </c:pt>
                <c:pt idx="6">
                  <c:v>864x1536</c:v>
                </c:pt>
                <c:pt idx="7">
                  <c:v>832x1472</c:v>
                </c:pt>
                <c:pt idx="8">
                  <c:v>800x1408</c:v>
                </c:pt>
                <c:pt idx="9">
                  <c:v>768x1344</c:v>
                </c:pt>
                <c:pt idx="10">
                  <c:v>736x1280</c:v>
                </c:pt>
                <c:pt idx="11">
                  <c:v>704x1216</c:v>
                </c:pt>
                <c:pt idx="12">
                  <c:v>672x1152</c:v>
                </c:pt>
                <c:pt idx="13">
                  <c:v>640x1088</c:v>
                </c:pt>
                <c:pt idx="14">
                  <c:v>600x1024</c:v>
                </c:pt>
                <c:pt idx="15">
                  <c:v>608x960</c:v>
                </c:pt>
                <c:pt idx="16">
                  <c:v>576x896</c:v>
                </c:pt>
                <c:pt idx="17">
                  <c:v>544x832</c:v>
                </c:pt>
                <c:pt idx="18">
                  <c:v>512x768</c:v>
                </c:pt>
                <c:pt idx="19">
                  <c:v>480x704</c:v>
                </c:pt>
                <c:pt idx="20">
                  <c:v>448x640</c:v>
                </c:pt>
                <c:pt idx="21">
                  <c:v>416x576</c:v>
                </c:pt>
                <c:pt idx="22">
                  <c:v>384x512</c:v>
                </c:pt>
                <c:pt idx="23">
                  <c:v>352x448</c:v>
                </c:pt>
                <c:pt idx="24">
                  <c:v>320x384</c:v>
                </c:pt>
                <c:pt idx="25">
                  <c:v>228x320</c:v>
                </c:pt>
                <c:pt idx="26">
                  <c:v>256x256</c:v>
                </c:pt>
              </c:strCache>
            </c:strRef>
          </c:cat>
          <c:val>
            <c:numRef>
              <c:f>Sheet1!$C$2:$C$28</c:f>
              <c:numCache>
                <c:formatCode>General</c:formatCode>
                <c:ptCount val="27"/>
                <c:pt idx="0">
                  <c:v>60</c:v>
                </c:pt>
                <c:pt idx="1">
                  <c:v>59.32</c:v>
                </c:pt>
                <c:pt idx="2">
                  <c:v>58.98</c:v>
                </c:pt>
                <c:pt idx="3">
                  <c:v>58.61</c:v>
                </c:pt>
                <c:pt idx="4">
                  <c:v>58.99</c:v>
                </c:pt>
                <c:pt idx="5">
                  <c:v>59.6</c:v>
                </c:pt>
                <c:pt idx="6">
                  <c:v>61.18</c:v>
                </c:pt>
                <c:pt idx="7">
                  <c:v>59.9</c:v>
                </c:pt>
                <c:pt idx="8">
                  <c:v>62.37</c:v>
                </c:pt>
                <c:pt idx="9">
                  <c:v>58</c:v>
                </c:pt>
                <c:pt idx="10">
                  <c:v>65.569999999999993</c:v>
                </c:pt>
                <c:pt idx="11">
                  <c:v>62.53</c:v>
                </c:pt>
                <c:pt idx="12">
                  <c:v>64.680000000000007</c:v>
                </c:pt>
                <c:pt idx="13">
                  <c:v>67.05</c:v>
                </c:pt>
                <c:pt idx="14">
                  <c:v>65.55</c:v>
                </c:pt>
                <c:pt idx="15">
                  <c:v>63.09</c:v>
                </c:pt>
                <c:pt idx="16">
                  <c:v>64.23</c:v>
                </c:pt>
                <c:pt idx="17">
                  <c:v>59.43</c:v>
                </c:pt>
                <c:pt idx="18">
                  <c:v>63.5</c:v>
                </c:pt>
                <c:pt idx="19">
                  <c:v>58.7</c:v>
                </c:pt>
                <c:pt idx="20">
                  <c:v>56.32</c:v>
                </c:pt>
                <c:pt idx="21">
                  <c:v>50.23</c:v>
                </c:pt>
                <c:pt idx="22">
                  <c:v>57.84</c:v>
                </c:pt>
                <c:pt idx="23">
                  <c:v>49.19</c:v>
                </c:pt>
                <c:pt idx="24">
                  <c:v>40.33</c:v>
                </c:pt>
                <c:pt idx="25">
                  <c:v>30.27</c:v>
                </c:pt>
                <c:pt idx="26">
                  <c:v>1.03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38-4DA4-9F3E-0473D5E71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5713696"/>
        <c:axId val="425713280"/>
      </c:lineChart>
      <c:catAx>
        <c:axId val="425715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Merged Image size 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5716608"/>
        <c:crosses val="autoZero"/>
        <c:auto val="1"/>
        <c:lblAlgn val="ctr"/>
        <c:lblOffset val="100"/>
        <c:noMultiLvlLbl val="0"/>
      </c:catAx>
      <c:valAx>
        <c:axId val="42571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Execution time (</a:t>
                </a:r>
                <a:r>
                  <a:rPr lang="en-US" altLang="ko-KR" dirty="0" err="1"/>
                  <a:t>ms</a:t>
                </a:r>
                <a:r>
                  <a:rPr lang="en-US" altLang="ko-KR" dirty="0"/>
                  <a:t>) 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5715360"/>
        <c:crosses val="autoZero"/>
        <c:crossBetween val="between"/>
      </c:valAx>
      <c:valAx>
        <c:axId val="4257132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Map(%)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5713696"/>
        <c:crosses val="max"/>
        <c:crossBetween val="between"/>
      </c:valAx>
      <c:catAx>
        <c:axId val="425713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57132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Localization detection results</a:t>
            </a:r>
            <a:endParaRPr lang="ko-KR" dirty="0"/>
          </a:p>
        </c:rich>
      </c:tx>
      <c:layout>
        <c:manualLayout>
          <c:xMode val="edge"/>
          <c:yMode val="edge"/>
          <c:x val="0.19400929827262098"/>
          <c:y val="1.48080866144807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False Positive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6F7-4507-90A7-7D58D0636ACB}"/>
                </c:ext>
              </c:extLst>
            </c:dLbl>
            <c:dLbl>
              <c:idx val="3"/>
              <c:layout>
                <c:manualLayout>
                  <c:x val="1.5313572527852816E-2"/>
                  <c:y val="-6.7869612947476654E-17"/>
                </c:manualLayout>
              </c:layout>
              <c:tx>
                <c:rich>
                  <a:bodyPr/>
                  <a:lstStyle/>
                  <a:p>
                    <a:fld id="{6A440A1D-B134-48F2-B7A0-D2618937C550}" type="VALUE">
                      <a:rPr lang="en-US" altLang="ko-KR">
                        <a:solidFill>
                          <a:schemeClr val="bg1"/>
                        </a:solidFill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B44-47EE-9128-8C3B59107BD5}"/>
                </c:ext>
              </c:extLst>
            </c:dLbl>
            <c:dLbl>
              <c:idx val="4"/>
              <c:layout>
                <c:manualLayout>
                  <c:x val="2.5522620879754671E-2"/>
                  <c:y val="0"/>
                </c:manualLayout>
              </c:layout>
              <c:tx>
                <c:rich>
                  <a:bodyPr/>
                  <a:lstStyle/>
                  <a:p>
                    <a:fld id="{B6E18ABA-9880-4E9A-B422-0B9375D3C699}" type="VALUE">
                      <a:rPr lang="en-US" altLang="ko-KR">
                        <a:solidFill>
                          <a:schemeClr val="bg1"/>
                        </a:solidFill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B44-47EE-9128-8C3B59107B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Ground-truth</c:v>
                </c:pt>
                <c:pt idx="1">
                  <c:v>1152x2048</c:v>
                </c:pt>
                <c:pt idx="2">
                  <c:v>1088x1920</c:v>
                </c:pt>
                <c:pt idx="3">
                  <c:v>763x1280</c:v>
                </c:pt>
                <c:pt idx="4">
                  <c:v>384x640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 formatCode="General">
                  <c:v>0</c:v>
                </c:pt>
                <c:pt idx="1">
                  <c:v>10535</c:v>
                </c:pt>
                <c:pt idx="2">
                  <c:v>8787</c:v>
                </c:pt>
                <c:pt idx="3">
                  <c:v>3493</c:v>
                </c:pt>
                <c:pt idx="4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F7-4507-90A7-7D58D0636A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True Positive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6F7-4507-90A7-7D58D0636ACB}"/>
                </c:ext>
              </c:extLst>
            </c:dLbl>
            <c:dLbl>
              <c:idx val="4"/>
              <c:layout>
                <c:manualLayout>
                  <c:x val="5.1045241759509384E-2"/>
                  <c:y val="0"/>
                </c:manualLayout>
              </c:layout>
              <c:tx>
                <c:rich>
                  <a:bodyPr/>
                  <a:lstStyle/>
                  <a:p>
                    <a:fld id="{4FD2A2E8-7BA7-4566-9E9D-57E829CF4357}" type="VALUE">
                      <a:rPr lang="en-US" altLang="ko-KR" dirty="0">
                        <a:solidFill>
                          <a:schemeClr val="tx1"/>
                        </a:solidFill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4849852631985107E-2"/>
                      <c:h val="6.519260132025168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B44-47EE-9128-8C3B59107B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Ground-truth</c:v>
                </c:pt>
                <c:pt idx="1">
                  <c:v>1152x2048</c:v>
                </c:pt>
                <c:pt idx="2">
                  <c:v>1088x1920</c:v>
                </c:pt>
                <c:pt idx="3">
                  <c:v>763x1280</c:v>
                </c:pt>
                <c:pt idx="4">
                  <c:v>384x640</c:v>
                </c:pt>
              </c:strCache>
            </c:strRef>
          </c:cat>
          <c:val>
            <c:numRef>
              <c:f>Sheet1!$C$2:$C$6</c:f>
              <c:numCache>
                <c:formatCode>#,##0</c:formatCode>
                <c:ptCount val="5"/>
                <c:pt idx="0" formatCode="General">
                  <c:v>0</c:v>
                </c:pt>
                <c:pt idx="1">
                  <c:v>24388</c:v>
                </c:pt>
                <c:pt idx="2">
                  <c:v>23260</c:v>
                </c:pt>
                <c:pt idx="3">
                  <c:v>19647</c:v>
                </c:pt>
                <c:pt idx="4">
                  <c:v>9477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F7-4507-90A7-7D58D0636A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Ground-truth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F7-4507-90A7-7D58D0636AC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6F7-4507-90A7-7D58D0636AC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6F7-4507-90A7-7D58D0636AC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6F7-4507-90A7-7D58D0636A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Ground-truth</c:v>
                </c:pt>
                <c:pt idx="1">
                  <c:v>1152x2048</c:v>
                </c:pt>
                <c:pt idx="2">
                  <c:v>1088x1920</c:v>
                </c:pt>
                <c:pt idx="3">
                  <c:v>763x1280</c:v>
                </c:pt>
                <c:pt idx="4">
                  <c:v>384x640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 formatCode="#,##0">
                  <c:v>64819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F7-4507-90A7-7D58D0636AC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15823935"/>
        <c:axId val="1715824767"/>
      </c:barChart>
      <c:catAx>
        <c:axId val="1715823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5824767"/>
        <c:crosses val="autoZero"/>
        <c:auto val="1"/>
        <c:lblAlgn val="ctr"/>
        <c:lblOffset val="100"/>
        <c:noMultiLvlLbl val="0"/>
      </c:catAx>
      <c:valAx>
        <c:axId val="1715824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5823935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MAP</a:t>
            </a:r>
            <a:r>
              <a:rPr lang="en-US" altLang="ko-KR" baseline="0" dirty="0"/>
              <a:t> comparison with different image resolution 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1152x2048</c:v>
                </c:pt>
                <c:pt idx="1">
                  <c:v>1088x1920</c:v>
                </c:pt>
                <c:pt idx="2">
                  <c:v>763x1280</c:v>
                </c:pt>
                <c:pt idx="3">
                  <c:v>384x640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48.6</c:v>
                </c:pt>
                <c:pt idx="1">
                  <c:v>48</c:v>
                </c:pt>
                <c:pt idx="2">
                  <c:v>47.6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14-4856-9CA6-4BF85B20D7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22652624"/>
        <c:axId val="922653456"/>
      </c:barChart>
      <c:catAx>
        <c:axId val="92265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22653456"/>
        <c:crosses val="autoZero"/>
        <c:auto val="1"/>
        <c:lblAlgn val="ctr"/>
        <c:lblOffset val="100"/>
        <c:noMultiLvlLbl val="0"/>
      </c:catAx>
      <c:valAx>
        <c:axId val="92265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2265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Localization detection results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False Positive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6F7-4507-90A7-7D58D0636A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Ground-truth</c:v>
                </c:pt>
                <c:pt idx="1">
                  <c:v>1152x2048</c:v>
                </c:pt>
                <c:pt idx="2">
                  <c:v>1088x1920</c:v>
                </c:pt>
                <c:pt idx="3">
                  <c:v>763x1280</c:v>
                </c:pt>
                <c:pt idx="4">
                  <c:v>384x640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1491</c:v>
                </c:pt>
                <c:pt idx="2">
                  <c:v>959</c:v>
                </c:pt>
                <c:pt idx="3">
                  <c:v>756</c:v>
                </c:pt>
                <c:pt idx="4">
                  <c:v>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F7-4507-90A7-7D58D0636A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True Positive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6F7-4507-90A7-7D58D0636A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Ground-truth</c:v>
                </c:pt>
                <c:pt idx="1">
                  <c:v>1152x2048</c:v>
                </c:pt>
                <c:pt idx="2">
                  <c:v>1088x1920</c:v>
                </c:pt>
                <c:pt idx="3">
                  <c:v>763x1280</c:v>
                </c:pt>
                <c:pt idx="4">
                  <c:v>384x640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4577</c:v>
                </c:pt>
                <c:pt idx="2">
                  <c:v>3050</c:v>
                </c:pt>
                <c:pt idx="3">
                  <c:v>2923</c:v>
                </c:pt>
                <c:pt idx="4">
                  <c:v>2476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F7-4507-90A7-7D58D0636A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Ground-truth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F7-4507-90A7-7D58D0636AC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6F7-4507-90A7-7D58D0636AC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6F7-4507-90A7-7D58D0636AC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6F7-4507-90A7-7D58D0636A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Ground-truth</c:v>
                </c:pt>
                <c:pt idx="1">
                  <c:v>1152x2048</c:v>
                </c:pt>
                <c:pt idx="2">
                  <c:v>1088x1920</c:v>
                </c:pt>
                <c:pt idx="3">
                  <c:v>763x1280</c:v>
                </c:pt>
                <c:pt idx="4">
                  <c:v>384x640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5247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F7-4507-90A7-7D58D0636AC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15823935"/>
        <c:axId val="1715824767"/>
      </c:barChart>
      <c:catAx>
        <c:axId val="1715823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5824767"/>
        <c:crosses val="autoZero"/>
        <c:auto val="1"/>
        <c:lblAlgn val="ctr"/>
        <c:lblOffset val="100"/>
        <c:noMultiLvlLbl val="0"/>
      </c:catAx>
      <c:valAx>
        <c:axId val="1715824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5823935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34142875702559"/>
          <c:y val="5.121195481201931E-2"/>
          <c:w val="0.85348092536079345"/>
          <c:h val="0.758437228329197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patched image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1152x2048</c:v>
                </c:pt>
                <c:pt idx="1">
                  <c:v>1088x1920</c:v>
                </c:pt>
                <c:pt idx="2">
                  <c:v>763x1280</c:v>
                </c:pt>
                <c:pt idx="3">
                  <c:v>384x640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93.91</c:v>
                </c:pt>
                <c:pt idx="1">
                  <c:v>86.513000000000005</c:v>
                </c:pt>
                <c:pt idx="2">
                  <c:v>39.19</c:v>
                </c:pt>
                <c:pt idx="3">
                  <c:v>14.44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43-40B0-9ED5-651164D9D1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22652624"/>
        <c:axId val="922653456"/>
      </c:barChart>
      <c:catAx>
        <c:axId val="92265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Image size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22653456"/>
        <c:crosses val="autoZero"/>
        <c:auto val="1"/>
        <c:lblAlgn val="ctr"/>
        <c:lblOffset val="100"/>
        <c:noMultiLvlLbl val="0"/>
      </c:catAx>
      <c:valAx>
        <c:axId val="92265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Execution Time(</a:t>
                </a:r>
                <a:r>
                  <a:rPr lang="en-US" altLang="ko-KR" dirty="0" err="1"/>
                  <a:t>ms</a:t>
                </a:r>
                <a:r>
                  <a:rPr lang="en-US" altLang="ko-KR" dirty="0"/>
                  <a:t>) 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0"/>
              <c:y val="0.240203980673590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2265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1088x1920</c:v>
                </c:pt>
                <c:pt idx="1">
                  <c:v>763x1280</c:v>
                </c:pt>
                <c:pt idx="2">
                  <c:v>384x640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43.23</c:v>
                </c:pt>
                <c:pt idx="1">
                  <c:v>42.2</c:v>
                </c:pt>
                <c:pt idx="2">
                  <c:v>38.74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07-488D-BEB9-C66176392F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22652624"/>
        <c:axId val="922653456"/>
      </c:barChart>
      <c:catAx>
        <c:axId val="92265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Image</a:t>
                </a:r>
                <a:r>
                  <a:rPr lang="en-US" altLang="ko-KR" baseline="0" dirty="0"/>
                  <a:t> size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22653456"/>
        <c:crosses val="autoZero"/>
        <c:auto val="1"/>
        <c:lblAlgn val="ctr"/>
        <c:lblOffset val="100"/>
        <c:noMultiLvlLbl val="0"/>
      </c:catAx>
      <c:valAx>
        <c:axId val="92265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MAP(%)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2265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6E78C-6F24-4C47-8404-8F319E51B92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5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CEE1C-692C-4CC6-A2F1-3935922D1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Tx/>
              <a:buAutoNum type="arabicPeriod"/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527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849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73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Distractor occlude reflection </a:t>
            </a:r>
          </a:p>
        </p:txBody>
      </p:sp>
    </p:spTree>
    <p:extLst>
      <p:ext uri="{BB962C8B-B14F-4D97-AF65-F5344CB8AC3E}">
        <p14:creationId xmlns:p14="http://schemas.microsoft.com/office/powerpoint/2010/main" val="986949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Distractor occlude reflection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어떤 </a:t>
            </a:r>
            <a:r>
              <a:rPr kumimoji="1" lang="en-US" altLang="ko-KR" sz="1200" b="0" dirty="0">
                <a:latin typeface="+mn-lt"/>
              </a:rPr>
              <a:t>frame</a:t>
            </a:r>
            <a:r>
              <a:rPr kumimoji="1" lang="ko-KR" altLang="en-US" sz="1200" b="0" dirty="0">
                <a:latin typeface="+mn-lt"/>
              </a:rPr>
              <a:t>이냐 에 따라서 </a:t>
            </a:r>
            <a:r>
              <a:rPr kumimoji="1" lang="en-US" altLang="ko-KR" sz="1200" b="0" dirty="0">
                <a:latin typeface="+mn-lt"/>
              </a:rPr>
              <a:t>dependent</a:t>
            </a:r>
            <a:r>
              <a:rPr kumimoji="1" lang="ko-KR" altLang="en-US" sz="1200" b="0" dirty="0">
                <a:latin typeface="+mn-lt"/>
              </a:rPr>
              <a:t>한 결과를 보인다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Object</a:t>
            </a:r>
            <a:r>
              <a:rPr kumimoji="1" lang="ko-KR" altLang="en-US" sz="1200" b="0" dirty="0">
                <a:latin typeface="+mn-lt"/>
              </a:rPr>
              <a:t>가 많고 작은 </a:t>
            </a:r>
            <a:r>
              <a:rPr kumimoji="1" lang="en-US" altLang="ko-KR" sz="1200" b="0" dirty="0">
                <a:latin typeface="+mn-lt"/>
              </a:rPr>
              <a:t>object</a:t>
            </a:r>
            <a:r>
              <a:rPr kumimoji="1" lang="ko-KR" altLang="en-US" sz="1200" b="0" dirty="0">
                <a:latin typeface="+mn-lt"/>
              </a:rPr>
              <a:t>가 많은 경우 크게 </a:t>
            </a:r>
            <a:r>
              <a:rPr kumimoji="1" lang="en-US" altLang="ko-KR" sz="1200" b="0" dirty="0">
                <a:latin typeface="+mn-lt"/>
              </a:rPr>
              <a:t>localization</a:t>
            </a:r>
            <a:r>
              <a:rPr kumimoji="1" lang="ko-KR" altLang="en-US" sz="1200" b="0" dirty="0">
                <a:latin typeface="+mn-lt"/>
              </a:rPr>
              <a:t>에 차이가 없다</a:t>
            </a:r>
            <a:r>
              <a:rPr kumimoji="1" lang="en-US" altLang="ko-KR" sz="1200" b="0" dirty="0">
                <a:latin typeface="+mn-lt"/>
              </a:rPr>
              <a:t>? </a:t>
            </a:r>
            <a:r>
              <a:rPr kumimoji="1" lang="ko-KR" altLang="en-US" sz="1200" b="0" dirty="0">
                <a:latin typeface="+mn-lt"/>
              </a:rPr>
              <a:t>복잡도가 지나치게 큰 경우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en-US" altLang="ko-KR" sz="1200" b="0" dirty="0" err="1">
                <a:latin typeface="+mn-lt"/>
              </a:rPr>
              <a:t>objec</a:t>
            </a:r>
            <a:r>
              <a:rPr kumimoji="1" lang="ko-KR" altLang="en-US" sz="1200" b="0" dirty="0">
                <a:latin typeface="+mn-lt"/>
              </a:rPr>
              <a:t>가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Object</a:t>
            </a:r>
            <a:r>
              <a:rPr kumimoji="1" lang="ko-KR" altLang="en-US" sz="1200" b="0" dirty="0">
                <a:latin typeface="+mn-lt"/>
              </a:rPr>
              <a:t>가 크고 적당한 비율을 차지하는 경우</a:t>
            </a:r>
            <a:r>
              <a:rPr kumimoji="1" lang="en-US" altLang="ko-KR" sz="1200" b="0" dirty="0">
                <a:latin typeface="+mn-lt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374809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Distractor occlude reflection </a:t>
            </a:r>
          </a:p>
        </p:txBody>
      </p:sp>
    </p:spTree>
    <p:extLst>
      <p:ext uri="{BB962C8B-B14F-4D97-AF65-F5344CB8AC3E}">
        <p14:creationId xmlns:p14="http://schemas.microsoft.com/office/powerpoint/2010/main" val="2008903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927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062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244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592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148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3147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Yolov5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1: 384x640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2: 728x640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4: 728x1280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6: 1256x1280 </a:t>
            </a:r>
          </a:p>
        </p:txBody>
      </p:sp>
    </p:spTree>
    <p:extLst>
      <p:ext uri="{BB962C8B-B14F-4D97-AF65-F5344CB8AC3E}">
        <p14:creationId xmlns:p14="http://schemas.microsoft.com/office/powerpoint/2010/main" val="2604605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92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362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7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1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3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73214-B533-452F-8554-666DE071E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3922814" y="5087502"/>
            <a:ext cx="1298367" cy="42908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D70B81-8235-441B-B034-F866362B81CF}"/>
              </a:ext>
            </a:extLst>
          </p:cNvPr>
          <p:cNvGrpSpPr/>
          <p:nvPr/>
        </p:nvGrpSpPr>
        <p:grpSpPr>
          <a:xfrm>
            <a:off x="0" y="1770498"/>
            <a:ext cx="9144000" cy="2831291"/>
            <a:chOff x="0" y="1682575"/>
            <a:chExt cx="9144000" cy="283129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139A42-2018-48E7-94CA-8E5B7303B85A}"/>
                </a:ext>
              </a:extLst>
            </p:cNvPr>
            <p:cNvSpPr/>
            <p:nvPr/>
          </p:nvSpPr>
          <p:spPr>
            <a:xfrm>
              <a:off x="0" y="436966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41A9F0-8D2F-43C3-9541-536B37B0E4FE}"/>
                </a:ext>
              </a:extLst>
            </p:cNvPr>
            <p:cNvSpPr/>
            <p:nvPr/>
          </p:nvSpPr>
          <p:spPr>
            <a:xfrm>
              <a:off x="0" y="168257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4A91DB-303A-4F81-99F8-0D2A77C39D5B}"/>
              </a:ext>
            </a:extLst>
          </p:cNvPr>
          <p:cNvSpPr/>
          <p:nvPr/>
        </p:nvSpPr>
        <p:spPr>
          <a:xfrm>
            <a:off x="1113754" y="2202214"/>
            <a:ext cx="6978825" cy="143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Weekly Meeting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A635C-1642-419F-9A80-B71C2DC7C4C4}"/>
              </a:ext>
            </a:extLst>
          </p:cNvPr>
          <p:cNvSpPr txBox="1"/>
          <p:nvPr/>
        </p:nvSpPr>
        <p:spPr>
          <a:xfrm>
            <a:off x="2286000" y="3635555"/>
            <a:ext cx="4572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2023.01.13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85A0FD-5E48-4E0E-9C94-D53FC4C106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5F7EC6-6702-4AD9-B6D4-4B401C3A4168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9E7AC-451E-4B40-B0C0-4FAEDB5A95A9}"/>
              </a:ext>
            </a:extLst>
          </p:cNvPr>
          <p:cNvSpPr txBox="1"/>
          <p:nvPr/>
        </p:nvSpPr>
        <p:spPr>
          <a:xfrm>
            <a:off x="1691144" y="5743053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kye0520 @dgist.ac.kr)</a:t>
            </a:r>
          </a:p>
        </p:txBody>
      </p:sp>
    </p:spTree>
    <p:extLst>
      <p:ext uri="{BB962C8B-B14F-4D97-AF65-F5344CB8AC3E}">
        <p14:creationId xmlns:p14="http://schemas.microsoft.com/office/powerpoint/2010/main" val="288626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DD0A587-A2E2-4AFA-8180-60966B77C08F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10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 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10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565A3B-C5E7-8060-D0A3-FED2375C8469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10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FB9B3-5C9C-85D3-D675-C66908283DE6}"/>
              </a:ext>
            </a:extLst>
          </p:cNvPr>
          <p:cNvSpPr txBox="1"/>
          <p:nvPr/>
        </p:nvSpPr>
        <p:spPr>
          <a:xfrm>
            <a:off x="87341" y="989891"/>
            <a:ext cx="8900541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Experiments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localization have correlation with image resolution? 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is insensitive until a certain point.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patching maintain detection accuracy while minimizing execution time?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A21B9-4F47-B1C0-B06E-365C3D3313DD}"/>
              </a:ext>
            </a:extLst>
          </p:cNvPr>
          <p:cNvSpPr txBox="1"/>
          <p:nvPr/>
        </p:nvSpPr>
        <p:spPr>
          <a:xfrm>
            <a:off x="671200" y="5553642"/>
            <a:ext cx="1674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Patching with original object size 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FE489-4E7D-4ED4-C366-D16BD6A41CAD}"/>
              </a:ext>
            </a:extLst>
          </p:cNvPr>
          <p:cNvSpPr txBox="1"/>
          <p:nvPr/>
        </p:nvSpPr>
        <p:spPr>
          <a:xfrm>
            <a:off x="3665401" y="5660683"/>
            <a:ext cx="1674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Yolo detection 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92FE7-0CE1-D921-B42E-C6659BA0AC6A}"/>
              </a:ext>
            </a:extLst>
          </p:cNvPr>
          <p:cNvSpPr txBox="1"/>
          <p:nvPr/>
        </p:nvSpPr>
        <p:spPr>
          <a:xfrm>
            <a:off x="6865977" y="5660683"/>
            <a:ext cx="1674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Detection Result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1CE35C1-30BD-2C5D-DD20-29859B078C04}"/>
              </a:ext>
            </a:extLst>
          </p:cNvPr>
          <p:cNvCxnSpPr/>
          <p:nvPr/>
        </p:nvCxnSpPr>
        <p:spPr>
          <a:xfrm>
            <a:off x="2636018" y="5865234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0F4DA0-0A7B-F7A7-3E8E-1FF460C224AB}"/>
              </a:ext>
            </a:extLst>
          </p:cNvPr>
          <p:cNvCxnSpPr/>
          <p:nvPr/>
        </p:nvCxnSpPr>
        <p:spPr>
          <a:xfrm>
            <a:off x="5861538" y="5865233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412038-5C04-D69C-387E-8FEC45BE61E8}"/>
              </a:ext>
            </a:extLst>
          </p:cNvPr>
          <p:cNvSpPr txBox="1"/>
          <p:nvPr/>
        </p:nvSpPr>
        <p:spPr>
          <a:xfrm>
            <a:off x="671200" y="4717145"/>
            <a:ext cx="1508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Multiple Input Images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57741-3923-8589-BB05-67105EF18136}"/>
              </a:ext>
            </a:extLst>
          </p:cNvPr>
          <p:cNvSpPr txBox="1"/>
          <p:nvPr/>
        </p:nvSpPr>
        <p:spPr>
          <a:xfrm>
            <a:off x="3665401" y="4756392"/>
            <a:ext cx="1508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Merge and resize whole image 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BBFA2-AD8F-0247-F956-0EAE963DBD78}"/>
              </a:ext>
            </a:extLst>
          </p:cNvPr>
          <p:cNvSpPr txBox="1"/>
          <p:nvPr/>
        </p:nvSpPr>
        <p:spPr>
          <a:xfrm>
            <a:off x="6865977" y="4849058"/>
            <a:ext cx="1194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Localization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BF91430-27C9-ED9D-F8C6-0A55A1F17211}"/>
              </a:ext>
            </a:extLst>
          </p:cNvPr>
          <p:cNvCxnSpPr/>
          <p:nvPr/>
        </p:nvCxnSpPr>
        <p:spPr>
          <a:xfrm>
            <a:off x="2491991" y="5002947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8C92828-0542-2417-8DEB-A33774924407}"/>
              </a:ext>
            </a:extLst>
          </p:cNvPr>
          <p:cNvCxnSpPr/>
          <p:nvPr/>
        </p:nvCxnSpPr>
        <p:spPr>
          <a:xfrm>
            <a:off x="5719187" y="5002947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152C7C-3F0C-75A8-1F0C-9F12B15E145C}"/>
              </a:ext>
            </a:extLst>
          </p:cNvPr>
          <p:cNvSpPr/>
          <p:nvPr/>
        </p:nvSpPr>
        <p:spPr>
          <a:xfrm>
            <a:off x="512466" y="4608843"/>
            <a:ext cx="8119068" cy="162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2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D927AE-833D-43DC-8A2C-D735685E0C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41" y="2738539"/>
            <a:ext cx="1134318" cy="1134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FE469-2B2D-40CE-A2AE-5D93F35E6A83}"/>
              </a:ext>
            </a:extLst>
          </p:cNvPr>
          <p:cNvSpPr/>
          <p:nvPr/>
        </p:nvSpPr>
        <p:spPr>
          <a:xfrm>
            <a:off x="1" y="4390696"/>
            <a:ext cx="9144000" cy="144201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7D82F6-6608-46B6-B381-9916447EE76B}"/>
              </a:ext>
            </a:extLst>
          </p:cNvPr>
          <p:cNvSpPr/>
          <p:nvPr/>
        </p:nvSpPr>
        <p:spPr>
          <a:xfrm>
            <a:off x="3266091" y="1940695"/>
            <a:ext cx="261181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2E229-2378-4405-9087-57671A5FC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3643414" y="5049482"/>
            <a:ext cx="1298367" cy="429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14AEF9-A9A0-4A4E-8490-94A1970A7D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E3F5BE-94BC-4D0A-8CC1-AC4E9C90E8A0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EC63D-1CA9-4C0D-85F9-6274710D2EA5}"/>
              </a:ext>
            </a:extLst>
          </p:cNvPr>
          <p:cNvSpPr txBox="1"/>
          <p:nvPr/>
        </p:nvSpPr>
        <p:spPr>
          <a:xfrm>
            <a:off x="1691139" y="5711522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(kye0520@dgist.ac.kr)</a:t>
            </a:r>
          </a:p>
        </p:txBody>
      </p:sp>
    </p:spTree>
    <p:extLst>
      <p:ext uri="{BB962C8B-B14F-4D97-AF65-F5344CB8AC3E}">
        <p14:creationId xmlns:p14="http://schemas.microsoft.com/office/powerpoint/2010/main" val="391388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 Experiment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121729" y="976370"/>
            <a:ext cx="8900541" cy="919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localization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different patched image sizes (MOT16-09)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Precision-recall for each image resolution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24A9F6-5E85-F5B7-D9A6-FE854F6654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3"/>
          <a:stretch/>
        </p:blipFill>
        <p:spPr>
          <a:xfrm>
            <a:off x="1407806" y="2260551"/>
            <a:ext cx="2821942" cy="2053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6EB715-0D12-8EA7-F321-20EA8C6E1CAF}"/>
              </a:ext>
            </a:extLst>
          </p:cNvPr>
          <p:cNvSpPr txBox="1"/>
          <p:nvPr/>
        </p:nvSpPr>
        <p:spPr>
          <a:xfrm>
            <a:off x="2158357" y="1919297"/>
            <a:ext cx="15083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1152x2048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E5B4B2-2374-533C-F3C8-111E1E0DA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909" y="2260551"/>
            <a:ext cx="2780257" cy="20425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3B40E20-27CC-648B-8FB1-67DB550AB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766" y="4678928"/>
            <a:ext cx="3049624" cy="2147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2E8E6B8-3936-FAE4-621B-109AD547E4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793" y="4665557"/>
            <a:ext cx="2970488" cy="214359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7FD494-D084-E650-9DF6-A8C898E7ECA3}"/>
              </a:ext>
            </a:extLst>
          </p:cNvPr>
          <p:cNvSpPr/>
          <p:nvPr/>
        </p:nvSpPr>
        <p:spPr>
          <a:xfrm>
            <a:off x="2373582" y="3110954"/>
            <a:ext cx="819993" cy="3180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83.48%</a:t>
            </a:r>
            <a:endParaRPr lang="ko-KR" altLang="en-US" sz="1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F5FD16-BA77-119D-B366-7B5B63617B71}"/>
              </a:ext>
            </a:extLst>
          </p:cNvPr>
          <p:cNvSpPr/>
          <p:nvPr/>
        </p:nvSpPr>
        <p:spPr>
          <a:xfrm>
            <a:off x="5637044" y="3160690"/>
            <a:ext cx="819993" cy="3180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53.70%</a:t>
            </a:r>
            <a:endParaRPr lang="ko-KR" altLang="en-US" sz="1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386033-D6D6-38DD-6817-E561920FC10F}"/>
              </a:ext>
            </a:extLst>
          </p:cNvPr>
          <p:cNvSpPr txBox="1"/>
          <p:nvPr/>
        </p:nvSpPr>
        <p:spPr>
          <a:xfrm>
            <a:off x="5800036" y="1886094"/>
            <a:ext cx="15083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1088x1920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6B7363-C7C3-A1C9-DAE8-7F22337D0B84}"/>
              </a:ext>
            </a:extLst>
          </p:cNvPr>
          <p:cNvSpPr txBox="1"/>
          <p:nvPr/>
        </p:nvSpPr>
        <p:spPr>
          <a:xfrm>
            <a:off x="2158358" y="4342818"/>
            <a:ext cx="15083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763x1280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29E4CD-D032-478A-7C9A-D4AFA428C64C}"/>
              </a:ext>
            </a:extLst>
          </p:cNvPr>
          <p:cNvSpPr/>
          <p:nvPr/>
        </p:nvSpPr>
        <p:spPr>
          <a:xfrm>
            <a:off x="1925480" y="5672565"/>
            <a:ext cx="819993" cy="3180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51.54%</a:t>
            </a:r>
            <a:endParaRPr lang="ko-KR" altLang="en-US" sz="1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E36331-9480-A20E-24FF-3CF892551313}"/>
              </a:ext>
            </a:extLst>
          </p:cNvPr>
          <p:cNvSpPr txBox="1"/>
          <p:nvPr/>
        </p:nvSpPr>
        <p:spPr>
          <a:xfrm>
            <a:off x="5800035" y="4357780"/>
            <a:ext cx="15083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384x640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7FB764-6842-D235-119A-8DEB71D098AE}"/>
              </a:ext>
            </a:extLst>
          </p:cNvPr>
          <p:cNvSpPr/>
          <p:nvPr/>
        </p:nvSpPr>
        <p:spPr>
          <a:xfrm>
            <a:off x="5530764" y="5722607"/>
            <a:ext cx="819993" cy="3180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43.73%</a:t>
            </a:r>
            <a:endParaRPr lang="ko-KR" altLang="en-US" sz="1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8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 Experiment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13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121729" y="976370"/>
            <a:ext cx="890054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Experiment (MOT16-04)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localization per different patched image sizes 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B3D064-97CC-E893-08EB-3CC92581A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591984"/>
              </p:ext>
            </p:extLst>
          </p:nvPr>
        </p:nvGraphicFramePr>
        <p:xfrm>
          <a:off x="56415" y="2600102"/>
          <a:ext cx="4975978" cy="3430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9314B47E-816A-57EB-2D47-97F86D9BA4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119804"/>
              </p:ext>
            </p:extLst>
          </p:nvPr>
        </p:nvGraphicFramePr>
        <p:xfrm>
          <a:off x="5072322" y="2451072"/>
          <a:ext cx="4035136" cy="3430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1B726128-02FE-C725-38EC-025AE22B4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836" y="0"/>
            <a:ext cx="2889164" cy="161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27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 Experiment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121729" y="976370"/>
            <a:ext cx="890054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Experiment (MOT16-09)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localization per different patched image sizes 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0B3D064-97CC-E893-08EB-3CC92581A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675583"/>
              </p:ext>
            </p:extLst>
          </p:nvPr>
        </p:nvGraphicFramePr>
        <p:xfrm>
          <a:off x="251209" y="2567445"/>
          <a:ext cx="4975978" cy="3430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A96E7A6-226C-AB48-028E-1D25BE01A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493" y="3249082"/>
            <a:ext cx="3370298" cy="18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Review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0541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Motivational Experiment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per patched image resolution</a:t>
            </a: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FFA8F40-155F-FB59-BBC6-76719FE1B3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548519"/>
              </p:ext>
            </p:extLst>
          </p:nvPr>
        </p:nvGraphicFramePr>
        <p:xfrm>
          <a:off x="95458" y="2811337"/>
          <a:ext cx="4343151" cy="3501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1199D394-F32F-0BEB-515D-FE1344EBC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2605"/>
              </p:ext>
            </p:extLst>
          </p:nvPr>
        </p:nvGraphicFramePr>
        <p:xfrm>
          <a:off x="4438609" y="2811337"/>
          <a:ext cx="4549273" cy="354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2F39243-1349-AF56-F61C-D0732AD58397}"/>
              </a:ext>
            </a:extLst>
          </p:cNvPr>
          <p:cNvSpPr txBox="1"/>
          <p:nvPr/>
        </p:nvSpPr>
        <p:spPr>
          <a:xfrm>
            <a:off x="172352" y="2432888"/>
            <a:ext cx="4619500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Execution Time of</a:t>
            </a:r>
            <a:r>
              <a:rPr lang="en-US" altLang="ko-KR" baseline="0" dirty="0">
                <a:latin typeface="Times" panose="02020603050405020304" pitchFamily="18" charset="0"/>
                <a:cs typeface="Times" panose="02020603050405020304" pitchFamily="18" charset="0"/>
              </a:rPr>
              <a:t> 4 patched image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B0B17-1242-CBBF-EEB1-71C2D8FDE3A4}"/>
              </a:ext>
            </a:extLst>
          </p:cNvPr>
          <p:cNvSpPr txBox="1"/>
          <p:nvPr/>
        </p:nvSpPr>
        <p:spPr>
          <a:xfrm>
            <a:off x="5397655" y="2432451"/>
            <a:ext cx="2854001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Detection Accuracy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Contents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0541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Motivational Experiment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</a:t>
            </a:r>
          </a:p>
        </p:txBody>
      </p:sp>
    </p:spTree>
    <p:extLst>
      <p:ext uri="{BB962C8B-B14F-4D97-AF65-F5344CB8AC3E}">
        <p14:creationId xmlns:p14="http://schemas.microsoft.com/office/powerpoint/2010/main" val="347952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05C44E3-0B27-6F0D-318E-AF32A772E23C}"/>
              </a:ext>
            </a:extLst>
          </p:cNvPr>
          <p:cNvSpPr/>
          <p:nvPr/>
        </p:nvSpPr>
        <p:spPr>
          <a:xfrm>
            <a:off x="1127705" y="4981903"/>
            <a:ext cx="6615211" cy="1641309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8B6B3-0285-B40A-C5E3-B79A8910A756}"/>
              </a:ext>
            </a:extLst>
          </p:cNvPr>
          <p:cNvSpPr txBox="1"/>
          <p:nvPr/>
        </p:nvSpPr>
        <p:spPr>
          <a:xfrm>
            <a:off x="900681" y="5269126"/>
            <a:ext cx="6658414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tradeoff between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with multiple cameras.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108710"/>
            <a:ext cx="8900541" cy="363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Object Detection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trend of object detection systems with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cameras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tradeoff between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with multiple cameras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multi camera object detection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 miss may lead to severe accidents. 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3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Overview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1009844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9F14D-C28F-0774-6C8D-951D18DCF562}"/>
              </a:ext>
            </a:extLst>
          </p:cNvPr>
          <p:cNvSpPr txBox="1"/>
          <p:nvPr/>
        </p:nvSpPr>
        <p:spPr>
          <a:xfrm>
            <a:off x="590813" y="1826569"/>
            <a:ext cx="1508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Multiple Input Images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91764-AAB9-0006-FB89-C88371C33D3E}"/>
              </a:ext>
            </a:extLst>
          </p:cNvPr>
          <p:cNvSpPr txBox="1"/>
          <p:nvPr/>
        </p:nvSpPr>
        <p:spPr>
          <a:xfrm>
            <a:off x="3501501" y="1850761"/>
            <a:ext cx="1508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Merge and resize whole image 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FB9A0-FB49-16A5-2779-A34A8002DCD7}"/>
              </a:ext>
            </a:extLst>
          </p:cNvPr>
          <p:cNvSpPr txBox="1"/>
          <p:nvPr/>
        </p:nvSpPr>
        <p:spPr>
          <a:xfrm>
            <a:off x="6818878" y="1850761"/>
            <a:ext cx="1194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Yolo Localization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5F41B-28FF-2C17-7018-A595FEDDD375}"/>
              </a:ext>
            </a:extLst>
          </p:cNvPr>
          <p:cNvSpPr txBox="1"/>
          <p:nvPr/>
        </p:nvSpPr>
        <p:spPr>
          <a:xfrm>
            <a:off x="534975" y="4363928"/>
            <a:ext cx="1674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Patching with original object size 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9240E-0AFE-4052-521B-F8AB18C502D1}"/>
              </a:ext>
            </a:extLst>
          </p:cNvPr>
          <p:cNvSpPr txBox="1"/>
          <p:nvPr/>
        </p:nvSpPr>
        <p:spPr>
          <a:xfrm>
            <a:off x="3560070" y="4432974"/>
            <a:ext cx="1674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Yolo detection </a:t>
            </a:r>
          </a:p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Classification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46698-DF47-E810-3A2C-642AB3FEF233}"/>
              </a:ext>
            </a:extLst>
          </p:cNvPr>
          <p:cNvSpPr txBox="1"/>
          <p:nvPr/>
        </p:nvSpPr>
        <p:spPr>
          <a:xfrm>
            <a:off x="6652358" y="4501387"/>
            <a:ext cx="1674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Detection Result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96C42A-0E54-3108-54B5-948006084DAB}"/>
              </a:ext>
            </a:extLst>
          </p:cNvPr>
          <p:cNvCxnSpPr/>
          <p:nvPr/>
        </p:nvCxnSpPr>
        <p:spPr>
          <a:xfrm>
            <a:off x="2411604" y="2112371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1C64F7-7AF1-B49D-AF2F-F7D6DE29A46B}"/>
              </a:ext>
            </a:extLst>
          </p:cNvPr>
          <p:cNvCxnSpPr/>
          <p:nvPr/>
        </p:nvCxnSpPr>
        <p:spPr>
          <a:xfrm>
            <a:off x="5638800" y="2112371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AF20CA-5C20-C2C5-F027-812E1682C255}"/>
              </a:ext>
            </a:extLst>
          </p:cNvPr>
          <p:cNvCxnSpPr/>
          <p:nvPr/>
        </p:nvCxnSpPr>
        <p:spPr>
          <a:xfrm>
            <a:off x="2555631" y="4676201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D81EB80-87FA-A286-1D3E-1E4AC70E9AA7}"/>
              </a:ext>
            </a:extLst>
          </p:cNvPr>
          <p:cNvCxnSpPr/>
          <p:nvPr/>
        </p:nvCxnSpPr>
        <p:spPr>
          <a:xfrm>
            <a:off x="5781151" y="4676200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F228E90E-BCEE-D8BA-256F-D9EB038CE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693" y="2367153"/>
            <a:ext cx="558582" cy="18718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45A25CA-62B9-0041-D3B0-5817E520B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091" y="2555612"/>
            <a:ext cx="1508341" cy="154856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38B5140-524B-5C07-F834-0F95A9990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198" y="2538388"/>
            <a:ext cx="1508341" cy="154856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D32C9A-32DC-1D34-8241-A9BE64879456}"/>
              </a:ext>
            </a:extLst>
          </p:cNvPr>
          <p:cNvSpPr/>
          <p:nvPr/>
        </p:nvSpPr>
        <p:spPr>
          <a:xfrm>
            <a:off x="7770313" y="3004840"/>
            <a:ext cx="160413" cy="1750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99C718-A2D4-38DF-C85F-E0B43CE57714}"/>
              </a:ext>
            </a:extLst>
          </p:cNvPr>
          <p:cNvSpPr/>
          <p:nvPr/>
        </p:nvSpPr>
        <p:spPr>
          <a:xfrm>
            <a:off x="7930726" y="3012674"/>
            <a:ext cx="200449" cy="2302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3472CD-1A28-F221-78A7-6C5E9E32AA6F}"/>
              </a:ext>
            </a:extLst>
          </p:cNvPr>
          <p:cNvSpPr/>
          <p:nvPr/>
        </p:nvSpPr>
        <p:spPr>
          <a:xfrm>
            <a:off x="7051970" y="2955924"/>
            <a:ext cx="114006" cy="1312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DC6755-F0E1-9825-D629-1EA51AEFC5AB}"/>
              </a:ext>
            </a:extLst>
          </p:cNvPr>
          <p:cNvSpPr/>
          <p:nvPr/>
        </p:nvSpPr>
        <p:spPr>
          <a:xfrm>
            <a:off x="7165976" y="2966656"/>
            <a:ext cx="114006" cy="1312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4689D3-F5F1-AEEF-9DDD-4A9BE91866F4}"/>
              </a:ext>
            </a:extLst>
          </p:cNvPr>
          <p:cNvSpPr/>
          <p:nvPr/>
        </p:nvSpPr>
        <p:spPr>
          <a:xfrm>
            <a:off x="7051970" y="3770793"/>
            <a:ext cx="114006" cy="167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FC9658-3F30-ECBA-46BD-14878D950E78}"/>
              </a:ext>
            </a:extLst>
          </p:cNvPr>
          <p:cNvSpPr/>
          <p:nvPr/>
        </p:nvSpPr>
        <p:spPr>
          <a:xfrm>
            <a:off x="7902744" y="3594302"/>
            <a:ext cx="160413" cy="167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ADBBEE-A130-4139-839B-33C1491B798C}"/>
              </a:ext>
            </a:extLst>
          </p:cNvPr>
          <p:cNvSpPr/>
          <p:nvPr/>
        </p:nvSpPr>
        <p:spPr>
          <a:xfrm>
            <a:off x="676406" y="5086350"/>
            <a:ext cx="1422748" cy="1450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68E71C-A613-4B21-C2D0-0742D5BCC049}"/>
              </a:ext>
            </a:extLst>
          </p:cNvPr>
          <p:cNvSpPr/>
          <p:nvPr/>
        </p:nvSpPr>
        <p:spPr>
          <a:xfrm>
            <a:off x="676406" y="5086350"/>
            <a:ext cx="542794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EA5180-60DF-725E-721A-843BC209877B}"/>
              </a:ext>
            </a:extLst>
          </p:cNvPr>
          <p:cNvSpPr/>
          <p:nvPr/>
        </p:nvSpPr>
        <p:spPr>
          <a:xfrm>
            <a:off x="1219200" y="5086350"/>
            <a:ext cx="274446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BF05FD-E4F2-FA17-B660-4CE574AA2D4E}"/>
              </a:ext>
            </a:extLst>
          </p:cNvPr>
          <p:cNvSpPr/>
          <p:nvPr/>
        </p:nvSpPr>
        <p:spPr>
          <a:xfrm>
            <a:off x="676406" y="5609570"/>
            <a:ext cx="542794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A78E40-5099-F053-F639-64E475F736DF}"/>
              </a:ext>
            </a:extLst>
          </p:cNvPr>
          <p:cNvSpPr/>
          <p:nvPr/>
        </p:nvSpPr>
        <p:spPr>
          <a:xfrm>
            <a:off x="1493646" y="5086350"/>
            <a:ext cx="274446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D094F4-9130-BB92-8AAF-92599B398B43}"/>
              </a:ext>
            </a:extLst>
          </p:cNvPr>
          <p:cNvSpPr/>
          <p:nvPr/>
        </p:nvSpPr>
        <p:spPr>
          <a:xfrm>
            <a:off x="1219200" y="5609570"/>
            <a:ext cx="274446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7EE58B-CEAD-D916-A1F3-262887546CE1}"/>
              </a:ext>
            </a:extLst>
          </p:cNvPr>
          <p:cNvSpPr/>
          <p:nvPr/>
        </p:nvSpPr>
        <p:spPr>
          <a:xfrm>
            <a:off x="1493646" y="5609570"/>
            <a:ext cx="274446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53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9A9D0A-8647-F639-CDE3-A6F54E25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95" y="2418051"/>
            <a:ext cx="6194980" cy="359978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Review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054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 ratio of detected objects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0E734-4948-0892-704D-B9F813A7715D}"/>
              </a:ext>
            </a:extLst>
          </p:cNvPr>
          <p:cNvSpPr txBox="1"/>
          <p:nvPr/>
        </p:nvSpPr>
        <p:spPr>
          <a:xfrm>
            <a:off x="475872" y="6215663"/>
            <a:ext cx="812347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objects in a frame has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50%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frame in most of the cases.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A780FC5-89B6-1D45-606B-AEB6ACD33745}"/>
              </a:ext>
            </a:extLst>
          </p:cNvPr>
          <p:cNvCxnSpPr>
            <a:cxnSpLocks/>
          </p:cNvCxnSpPr>
          <p:nvPr/>
        </p:nvCxnSpPr>
        <p:spPr>
          <a:xfrm>
            <a:off x="4168214" y="2753717"/>
            <a:ext cx="0" cy="2953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F06E7A5-DB35-307D-EAA3-8526BEBED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398" y="402113"/>
            <a:ext cx="3596825" cy="20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5CE4D-DF12-D966-D2CE-F043C0F8484E}"/>
              </a:ext>
            </a:extLst>
          </p:cNvPr>
          <p:cNvSpPr txBox="1"/>
          <p:nvPr/>
        </p:nvSpPr>
        <p:spPr>
          <a:xfrm>
            <a:off x="121729" y="999558"/>
            <a:ext cx="890054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2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patching multiple images and executing them at once efficient than executing them separately?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52886-85CD-8687-2033-84E71D0109A4}"/>
              </a:ext>
            </a:extLst>
          </p:cNvPr>
          <p:cNvSpPr txBox="1"/>
          <p:nvPr/>
        </p:nvSpPr>
        <p:spPr>
          <a:xfrm>
            <a:off x="5303160" y="3007982"/>
            <a:ext cx="3011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Merged image execution  </a:t>
            </a:r>
            <a:endParaRPr lang="ko-KR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793AB-7178-219D-BD5B-DA5AA3F80E62}"/>
              </a:ext>
            </a:extLst>
          </p:cNvPr>
          <p:cNvSpPr txBox="1"/>
          <p:nvPr/>
        </p:nvSpPr>
        <p:spPr>
          <a:xfrm>
            <a:off x="926086" y="3003018"/>
            <a:ext cx="2834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Single image execution</a:t>
            </a:r>
            <a:endParaRPr lang="ko-KR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92E3BB-E36D-45BE-E0FD-C27F2653EF5D}"/>
              </a:ext>
            </a:extLst>
          </p:cNvPr>
          <p:cNvSpPr/>
          <p:nvPr/>
        </p:nvSpPr>
        <p:spPr>
          <a:xfrm>
            <a:off x="1630931" y="4736163"/>
            <a:ext cx="1201893" cy="74766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Detection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EB78297-7A13-2488-488C-86E1A9918297}"/>
              </a:ext>
            </a:extLst>
          </p:cNvPr>
          <p:cNvSpPr/>
          <p:nvPr/>
        </p:nvSpPr>
        <p:spPr>
          <a:xfrm>
            <a:off x="6539319" y="4609818"/>
            <a:ext cx="1201893" cy="74766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Detection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Network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9572057-6365-B4A7-3BB9-EB1AAB6988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62" r="21411"/>
          <a:stretch/>
        </p:blipFill>
        <p:spPr>
          <a:xfrm>
            <a:off x="441435" y="3663698"/>
            <a:ext cx="705011" cy="66391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FAC0E61-EB47-7F01-81CD-F4F93DE3C5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64" r="27474"/>
          <a:stretch/>
        </p:blipFill>
        <p:spPr>
          <a:xfrm>
            <a:off x="456149" y="4401648"/>
            <a:ext cx="675581" cy="66391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23B34BD-DA39-BCF8-D0D6-AF70BD8E05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26" r="26591"/>
          <a:stretch/>
        </p:blipFill>
        <p:spPr>
          <a:xfrm>
            <a:off x="441435" y="5179953"/>
            <a:ext cx="707846" cy="66391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B1687C6-E472-BAA4-6667-1969074DC3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053" r="30447"/>
          <a:stretch/>
        </p:blipFill>
        <p:spPr>
          <a:xfrm>
            <a:off x="430180" y="5961900"/>
            <a:ext cx="727517" cy="67848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4ED2F21-0728-C9F3-D0EE-B24FF0C53F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62" r="21411"/>
          <a:stretch/>
        </p:blipFill>
        <p:spPr>
          <a:xfrm>
            <a:off x="4678530" y="4306070"/>
            <a:ext cx="705011" cy="66391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D2DD175-09DD-EFE9-FC2B-0C075A0962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64" r="27474"/>
          <a:stretch/>
        </p:blipFill>
        <p:spPr>
          <a:xfrm>
            <a:off x="5383541" y="4306069"/>
            <a:ext cx="675581" cy="66391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BD390B3-84EA-F2EA-FE60-9A188BDE22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26" r="26591"/>
          <a:stretch/>
        </p:blipFill>
        <p:spPr>
          <a:xfrm>
            <a:off x="4678528" y="4969986"/>
            <a:ext cx="693903" cy="66391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D927962-1F5E-9000-3591-0DB4A19311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053" r="30447"/>
          <a:stretch/>
        </p:blipFill>
        <p:spPr>
          <a:xfrm>
            <a:off x="5372433" y="4955414"/>
            <a:ext cx="686690" cy="678489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27CC90-A9B3-A762-0035-4416D4CA40F8}"/>
              </a:ext>
            </a:extLst>
          </p:cNvPr>
          <p:cNvCxnSpPr/>
          <p:nvPr/>
        </p:nvCxnSpPr>
        <p:spPr>
          <a:xfrm>
            <a:off x="1280160" y="5133252"/>
            <a:ext cx="25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E3E5169-3736-4099-4CFE-925E9563B6EC}"/>
              </a:ext>
            </a:extLst>
          </p:cNvPr>
          <p:cNvCxnSpPr/>
          <p:nvPr/>
        </p:nvCxnSpPr>
        <p:spPr>
          <a:xfrm>
            <a:off x="6194612" y="4983649"/>
            <a:ext cx="25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5965D8F-D7CC-219D-B268-DABBA9A020DB}"/>
              </a:ext>
            </a:extLst>
          </p:cNvPr>
          <p:cNvCxnSpPr/>
          <p:nvPr/>
        </p:nvCxnSpPr>
        <p:spPr>
          <a:xfrm>
            <a:off x="2950723" y="5133252"/>
            <a:ext cx="25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A727B4B-4A54-3D3B-4EB3-A7FB191A6037}"/>
              </a:ext>
            </a:extLst>
          </p:cNvPr>
          <p:cNvCxnSpPr/>
          <p:nvPr/>
        </p:nvCxnSpPr>
        <p:spPr>
          <a:xfrm>
            <a:off x="7826125" y="4997312"/>
            <a:ext cx="25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315268B-BE7B-FB0F-EAD9-E84454BA38D6}"/>
              </a:ext>
            </a:extLst>
          </p:cNvPr>
          <p:cNvSpPr txBox="1"/>
          <p:nvPr/>
        </p:nvSpPr>
        <p:spPr>
          <a:xfrm>
            <a:off x="3250968" y="4925327"/>
            <a:ext cx="101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Result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89071B-F188-CCD1-CB8B-78C25569C7DB}"/>
              </a:ext>
            </a:extLst>
          </p:cNvPr>
          <p:cNvSpPr txBox="1"/>
          <p:nvPr/>
        </p:nvSpPr>
        <p:spPr>
          <a:xfrm>
            <a:off x="8043112" y="4792805"/>
            <a:ext cx="101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Result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A1BAB07-57FB-4AAB-F457-74B29F01E11F}"/>
              </a:ext>
            </a:extLst>
          </p:cNvPr>
          <p:cNvCxnSpPr>
            <a:cxnSpLocks/>
          </p:cNvCxnSpPr>
          <p:nvPr/>
        </p:nvCxnSpPr>
        <p:spPr>
          <a:xfrm>
            <a:off x="4383996" y="3493639"/>
            <a:ext cx="0" cy="3159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9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Review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054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Execution vs Merged Image execution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0E734-4948-0892-704D-B9F813A7715D}"/>
              </a:ext>
            </a:extLst>
          </p:cNvPr>
          <p:cNvSpPr txBox="1"/>
          <p:nvPr/>
        </p:nvSpPr>
        <p:spPr>
          <a:xfrm>
            <a:off x="312951" y="6127538"/>
            <a:ext cx="751091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Patched Image has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1.4x faster execution time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single image execution.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0E65E-CC40-0DCB-4743-62D1127C5404}"/>
              </a:ext>
            </a:extLst>
          </p:cNvPr>
          <p:cNvSpPr txBox="1"/>
          <p:nvPr/>
        </p:nvSpPr>
        <p:spPr>
          <a:xfrm>
            <a:off x="2150065" y="2266575"/>
            <a:ext cx="3836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Average Execution Time Comparison with YOLOv5</a:t>
            </a:r>
            <a:endParaRPr lang="en-US" altLang="ko-KR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7D9B043-83EA-89C6-9EED-B5D62176C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7992334"/>
              </p:ext>
            </p:extLst>
          </p:nvPr>
        </p:nvGraphicFramePr>
        <p:xfrm>
          <a:off x="1293143" y="2869949"/>
          <a:ext cx="5851658" cy="31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D58906-61FC-F49C-B170-2768B468F3AF}"/>
              </a:ext>
            </a:extLst>
          </p:cNvPr>
          <p:cNvSpPr txBox="1"/>
          <p:nvPr/>
        </p:nvSpPr>
        <p:spPr>
          <a:xfrm>
            <a:off x="7386535" y="2584537"/>
            <a:ext cx="15283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Image Size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dirty="0">
                <a:latin typeface="Times" panose="02020603050405020304" pitchFamily="18" charset="0"/>
                <a:cs typeface="Times" panose="02020603050405020304" pitchFamily="18" charset="0"/>
              </a:rPr>
              <a:t>1: 384x640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dirty="0">
                <a:latin typeface="Times" panose="02020603050405020304" pitchFamily="18" charset="0"/>
                <a:cs typeface="Times" panose="02020603050405020304" pitchFamily="18" charset="0"/>
              </a:rPr>
              <a:t>2: 728x640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dirty="0">
                <a:latin typeface="Times" panose="02020603050405020304" pitchFamily="18" charset="0"/>
                <a:cs typeface="Times" panose="02020603050405020304" pitchFamily="18" charset="0"/>
              </a:rPr>
              <a:t>4: 728x1280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dirty="0">
                <a:latin typeface="Times" panose="02020603050405020304" pitchFamily="18" charset="0"/>
                <a:cs typeface="Times" panose="02020603050405020304" pitchFamily="18" charset="0"/>
              </a:rPr>
              <a:t>6: 1256x1280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EA1DBE-3956-6D31-30AC-27304401D6DC}"/>
              </a:ext>
            </a:extLst>
          </p:cNvPr>
          <p:cNvSpPr/>
          <p:nvPr/>
        </p:nvSpPr>
        <p:spPr>
          <a:xfrm>
            <a:off x="2387481" y="4167254"/>
            <a:ext cx="720703" cy="3165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1.4x</a:t>
            </a:r>
            <a:endParaRPr lang="ko-KR" altLang="en-US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1BDD72-12FF-8C9F-749F-4B6C0BCF9476}"/>
              </a:ext>
            </a:extLst>
          </p:cNvPr>
          <p:cNvSpPr/>
          <p:nvPr/>
        </p:nvSpPr>
        <p:spPr>
          <a:xfrm>
            <a:off x="3708057" y="3421766"/>
            <a:ext cx="720703" cy="3165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1.46x</a:t>
            </a:r>
            <a:endParaRPr lang="ko-KR" altLang="en-US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953F9E-0734-FE58-6D7C-1D294197C132}"/>
              </a:ext>
            </a:extLst>
          </p:cNvPr>
          <p:cNvSpPr/>
          <p:nvPr/>
        </p:nvSpPr>
        <p:spPr>
          <a:xfrm>
            <a:off x="5266051" y="2729462"/>
            <a:ext cx="720703" cy="3165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1.49x</a:t>
            </a:r>
            <a:endParaRPr lang="ko-KR" altLang="en-US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43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 Experiment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8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121729" y="999558"/>
            <a:ext cx="8900541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correlation with image size? 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and accuracy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patching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detection accuracy while minimizing execution time?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5F41B-28FF-2C17-7018-A595FEDDD375}"/>
              </a:ext>
            </a:extLst>
          </p:cNvPr>
          <p:cNvSpPr txBox="1"/>
          <p:nvPr/>
        </p:nvSpPr>
        <p:spPr>
          <a:xfrm>
            <a:off x="611913" y="5537572"/>
            <a:ext cx="19648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Patching with original object size </a:t>
            </a:r>
            <a:endParaRPr lang="ko-KR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9240E-0AFE-4052-521B-F8AB18C502D1}"/>
              </a:ext>
            </a:extLst>
          </p:cNvPr>
          <p:cNvSpPr txBox="1"/>
          <p:nvPr/>
        </p:nvSpPr>
        <p:spPr>
          <a:xfrm>
            <a:off x="3665401" y="5660683"/>
            <a:ext cx="16740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Yolo detection </a:t>
            </a:r>
            <a:endParaRPr lang="ko-KR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46698-DF47-E810-3A2C-642AB3FEF233}"/>
              </a:ext>
            </a:extLst>
          </p:cNvPr>
          <p:cNvSpPr txBox="1"/>
          <p:nvPr/>
        </p:nvSpPr>
        <p:spPr>
          <a:xfrm>
            <a:off x="6865977" y="5660683"/>
            <a:ext cx="16740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Detection Result</a:t>
            </a:r>
            <a:endParaRPr lang="ko-KR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AF20CA-5C20-C2C5-F027-812E1682C255}"/>
              </a:ext>
            </a:extLst>
          </p:cNvPr>
          <p:cNvCxnSpPr/>
          <p:nvPr/>
        </p:nvCxnSpPr>
        <p:spPr>
          <a:xfrm>
            <a:off x="2636018" y="5865234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D81EB80-87FA-A286-1D3E-1E4AC70E9AA7}"/>
              </a:ext>
            </a:extLst>
          </p:cNvPr>
          <p:cNvCxnSpPr/>
          <p:nvPr/>
        </p:nvCxnSpPr>
        <p:spPr>
          <a:xfrm>
            <a:off x="5861538" y="5865233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989BF6-3F51-57B6-A387-C211CCE59BF3}"/>
              </a:ext>
            </a:extLst>
          </p:cNvPr>
          <p:cNvSpPr txBox="1"/>
          <p:nvPr/>
        </p:nvSpPr>
        <p:spPr>
          <a:xfrm>
            <a:off x="840152" y="4788855"/>
            <a:ext cx="15083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Multiple Input Images</a:t>
            </a:r>
            <a:endParaRPr lang="ko-KR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8A60B-06DB-9CDE-5955-EE29787A62AA}"/>
              </a:ext>
            </a:extLst>
          </p:cNvPr>
          <p:cNvSpPr txBox="1"/>
          <p:nvPr/>
        </p:nvSpPr>
        <p:spPr>
          <a:xfrm>
            <a:off x="3665401" y="4756392"/>
            <a:ext cx="1674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Merge and resize whole image </a:t>
            </a:r>
            <a:endParaRPr lang="ko-KR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E70FEC-F2C9-C16B-02EE-ACB0EE263596}"/>
              </a:ext>
            </a:extLst>
          </p:cNvPr>
          <p:cNvSpPr txBox="1"/>
          <p:nvPr/>
        </p:nvSpPr>
        <p:spPr>
          <a:xfrm>
            <a:off x="6865977" y="4849058"/>
            <a:ext cx="12634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Localization</a:t>
            </a:r>
            <a:endParaRPr lang="ko-KR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E5A539E-4A8A-CCAE-3DA4-019B081717EC}"/>
              </a:ext>
            </a:extLst>
          </p:cNvPr>
          <p:cNvCxnSpPr/>
          <p:nvPr/>
        </p:nvCxnSpPr>
        <p:spPr>
          <a:xfrm>
            <a:off x="2491991" y="5002947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48AF57B-FCC9-A516-5716-4991D0F99F77}"/>
              </a:ext>
            </a:extLst>
          </p:cNvPr>
          <p:cNvCxnSpPr/>
          <p:nvPr/>
        </p:nvCxnSpPr>
        <p:spPr>
          <a:xfrm>
            <a:off x="5719187" y="5002947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C1EAF9-C6BF-097F-7AF2-A70BCF31D196}"/>
              </a:ext>
            </a:extLst>
          </p:cNvPr>
          <p:cNvSpPr/>
          <p:nvPr/>
        </p:nvSpPr>
        <p:spPr>
          <a:xfrm>
            <a:off x="512465" y="4608843"/>
            <a:ext cx="8368487" cy="1791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5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 Experiment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9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300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Experiment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execution time detection accuracy 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FD9B234E-F82B-9D5D-1878-9D9227B5F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824920"/>
              </p:ext>
            </p:extLst>
          </p:nvPr>
        </p:nvGraphicFramePr>
        <p:xfrm>
          <a:off x="1125109" y="2098594"/>
          <a:ext cx="7118430" cy="380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836716-29AF-F3C3-5078-11D1C4DE2FBD}"/>
              </a:ext>
            </a:extLst>
          </p:cNvPr>
          <p:cNvSpPr txBox="1"/>
          <p:nvPr/>
        </p:nvSpPr>
        <p:spPr>
          <a:xfrm>
            <a:off x="552021" y="6037756"/>
            <a:ext cx="812347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accuracy is not sensitive to image size until a certain point. </a:t>
            </a:r>
          </a:p>
        </p:txBody>
      </p:sp>
    </p:spTree>
    <p:extLst>
      <p:ext uri="{BB962C8B-B14F-4D97-AF65-F5344CB8AC3E}">
        <p14:creationId xmlns:p14="http://schemas.microsoft.com/office/powerpoint/2010/main" val="245763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252751</TotalTime>
  <Words>572</Words>
  <Application>Microsoft Office PowerPoint</Application>
  <PresentationFormat>화면 슬라이드 쇼(4:3)</PresentationFormat>
  <Paragraphs>154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Times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RTCL403</dc:creator>
  <cp:lastModifiedBy>영은 강</cp:lastModifiedBy>
  <cp:revision>4936</cp:revision>
  <cp:lastPrinted>2021-08-19T05:10:09Z</cp:lastPrinted>
  <dcterms:created xsi:type="dcterms:W3CDTF">2020-05-28T10:10:30Z</dcterms:created>
  <dcterms:modified xsi:type="dcterms:W3CDTF">2023-06-22T05:25:25Z</dcterms:modified>
</cp:coreProperties>
</file>