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99" r:id="rId2"/>
    <p:sldId id="1193" r:id="rId3"/>
    <p:sldId id="1211" r:id="rId4"/>
    <p:sldId id="1210" r:id="rId5"/>
    <p:sldId id="1212" r:id="rId6"/>
    <p:sldId id="1209" r:id="rId7"/>
    <p:sldId id="1207" r:id="rId8"/>
    <p:sldId id="731" r:id="rId9"/>
    <p:sldId id="1198" r:id="rId10"/>
    <p:sldId id="1206" r:id="rId11"/>
    <p:sldId id="1204" r:id="rId12"/>
    <p:sldId id="1157" r:id="rId13"/>
    <p:sldId id="1170" r:id="rId14"/>
    <p:sldId id="1196" r:id="rId15"/>
    <p:sldId id="1171" r:id="rId16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002060"/>
    <a:srgbClr val="FFFFFF"/>
    <a:srgbClr val="00E668"/>
    <a:srgbClr val="DC3434"/>
    <a:srgbClr val="E46262"/>
    <a:srgbClr val="B71F1F"/>
    <a:srgbClr val="C62E30"/>
    <a:srgbClr val="0F2D69"/>
    <a:srgbClr val="B99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6042C-300F-4ACD-A295-ED5C603AC959}" v="35" dt="2023-01-26T12:36:12.149"/>
    <p1510:client id="{99B743B7-C410-4453-8AB5-A62EED5CE984}" v="1" dt="2023-01-27T03:57:47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3697" autoAdjust="0"/>
  </p:normalViewPr>
  <p:slideViewPr>
    <p:cSldViewPr snapToGrid="0">
      <p:cViewPr varScale="1">
        <p:scale>
          <a:sx n="98" d="100"/>
          <a:sy n="98" d="100"/>
        </p:scale>
        <p:origin x="264" y="84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11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영은" userId="28cfce59f7216015" providerId="LiveId" clId="{99B743B7-C410-4453-8AB5-A62EED5CE984}"/>
    <pc:docChg chg="modSld">
      <pc:chgData name="강 영은" userId="28cfce59f7216015" providerId="LiveId" clId="{99B743B7-C410-4453-8AB5-A62EED5CE984}" dt="2023-01-27T03:57:47.591" v="0"/>
      <pc:docMkLst>
        <pc:docMk/>
      </pc:docMkLst>
      <pc:sldChg chg="modAnim">
        <pc:chgData name="강 영은" userId="28cfce59f7216015" providerId="LiveId" clId="{99B743B7-C410-4453-8AB5-A62EED5CE984}" dt="2023-01-27T03:57:47.591" v="0"/>
        <pc:sldMkLst>
          <pc:docMk/>
          <pc:sldMk cId="1659134602" sldId="120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 time of different image resolution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(ms)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1088x1920</c:v>
                </c:pt>
                <c:pt idx="1">
                  <c:v>1056x1856</c:v>
                </c:pt>
                <c:pt idx="2">
                  <c:v>1024x1792</c:v>
                </c:pt>
                <c:pt idx="3">
                  <c:v>992x1792</c:v>
                </c:pt>
                <c:pt idx="4">
                  <c:v>960x1664</c:v>
                </c:pt>
                <c:pt idx="5">
                  <c:v>928x1600</c:v>
                </c:pt>
                <c:pt idx="6">
                  <c:v>864x1536</c:v>
                </c:pt>
                <c:pt idx="7">
                  <c:v>832x1472</c:v>
                </c:pt>
                <c:pt idx="8">
                  <c:v>800x1408</c:v>
                </c:pt>
                <c:pt idx="9">
                  <c:v>768x1344</c:v>
                </c:pt>
                <c:pt idx="10">
                  <c:v>736x1280</c:v>
                </c:pt>
                <c:pt idx="11">
                  <c:v>704x1216</c:v>
                </c:pt>
                <c:pt idx="12">
                  <c:v>672x1152</c:v>
                </c:pt>
                <c:pt idx="13">
                  <c:v>640x1088</c:v>
                </c:pt>
                <c:pt idx="14">
                  <c:v>600x1024</c:v>
                </c:pt>
                <c:pt idx="15">
                  <c:v>608x960</c:v>
                </c:pt>
                <c:pt idx="16">
                  <c:v>576x896</c:v>
                </c:pt>
                <c:pt idx="17">
                  <c:v>544x832</c:v>
                </c:pt>
                <c:pt idx="18">
                  <c:v>512x768</c:v>
                </c:pt>
                <c:pt idx="19">
                  <c:v>480x704</c:v>
                </c:pt>
                <c:pt idx="20">
                  <c:v>448x640</c:v>
                </c:pt>
                <c:pt idx="21">
                  <c:v>416x576</c:v>
                </c:pt>
                <c:pt idx="22">
                  <c:v>384x512</c:v>
                </c:pt>
                <c:pt idx="23">
                  <c:v>352x448</c:v>
                </c:pt>
                <c:pt idx="24">
                  <c:v>320x384</c:v>
                </c:pt>
                <c:pt idx="25">
                  <c:v>228x320</c:v>
                </c:pt>
                <c:pt idx="26">
                  <c:v>256x256</c:v>
                </c:pt>
              </c:strCache>
            </c:str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86.18</c:v>
                </c:pt>
                <c:pt idx="1">
                  <c:v>80.819999999999993</c:v>
                </c:pt>
                <c:pt idx="2">
                  <c:v>73.290000000000006</c:v>
                </c:pt>
                <c:pt idx="3">
                  <c:v>69.69</c:v>
                </c:pt>
                <c:pt idx="4">
                  <c:v>65.06</c:v>
                </c:pt>
                <c:pt idx="5">
                  <c:v>61.54</c:v>
                </c:pt>
                <c:pt idx="6">
                  <c:v>54.99</c:v>
                </c:pt>
                <c:pt idx="7">
                  <c:v>49.96</c:v>
                </c:pt>
                <c:pt idx="8">
                  <c:v>46.52</c:v>
                </c:pt>
                <c:pt idx="9">
                  <c:v>43.02</c:v>
                </c:pt>
                <c:pt idx="10">
                  <c:v>41.4</c:v>
                </c:pt>
                <c:pt idx="11">
                  <c:v>37.880000000000003</c:v>
                </c:pt>
                <c:pt idx="12">
                  <c:v>35</c:v>
                </c:pt>
                <c:pt idx="13">
                  <c:v>33.47</c:v>
                </c:pt>
                <c:pt idx="14">
                  <c:v>31.07</c:v>
                </c:pt>
                <c:pt idx="15">
                  <c:v>24.87</c:v>
                </c:pt>
                <c:pt idx="16">
                  <c:v>22.28</c:v>
                </c:pt>
                <c:pt idx="17">
                  <c:v>23.53</c:v>
                </c:pt>
                <c:pt idx="18">
                  <c:v>20.79</c:v>
                </c:pt>
                <c:pt idx="19">
                  <c:v>18.510000000000002</c:v>
                </c:pt>
                <c:pt idx="20">
                  <c:v>16.84</c:v>
                </c:pt>
                <c:pt idx="21">
                  <c:v>14.54</c:v>
                </c:pt>
                <c:pt idx="22">
                  <c:v>13.32</c:v>
                </c:pt>
                <c:pt idx="23">
                  <c:v>10.23</c:v>
                </c:pt>
                <c:pt idx="24">
                  <c:v>9</c:v>
                </c:pt>
                <c:pt idx="25">
                  <c:v>8.15</c:v>
                </c:pt>
                <c:pt idx="2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8-4DA4-9F3E-0473D5E71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715360"/>
        <c:axId val="425716608"/>
      </c:barChart>
      <c:catAx>
        <c:axId val="42571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Merged Image size 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5716608"/>
        <c:crosses val="autoZero"/>
        <c:auto val="1"/>
        <c:lblAlgn val="ctr"/>
        <c:lblOffset val="100"/>
        <c:noMultiLvlLbl val="0"/>
      </c:catAx>
      <c:valAx>
        <c:axId val="42571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 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571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Image Density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0699569415627664"/>
          <c:y val="0.22079155573179252"/>
          <c:w val="0.71642551931873932"/>
          <c:h val="0.345247077928208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MOT16-02</c:v>
                </c:pt>
                <c:pt idx="1">
                  <c:v>MOT16-04</c:v>
                </c:pt>
                <c:pt idx="2">
                  <c:v>MOT16-09</c:v>
                </c:pt>
                <c:pt idx="3">
                  <c:v>MOT16-11</c:v>
                </c:pt>
                <c:pt idx="4">
                  <c:v>MOT16-13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29.7</c:v>
                </c:pt>
                <c:pt idx="1">
                  <c:v>45.3</c:v>
                </c:pt>
                <c:pt idx="2">
                  <c:v>10</c:v>
                </c:pt>
                <c:pt idx="3">
                  <c:v>10.199999999999999</c:v>
                </c:pt>
                <c:pt idx="4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FB-43AF-862B-182EB9816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6263424"/>
        <c:axId val="1386266336"/>
      </c:barChart>
      <c:catAx>
        <c:axId val="138626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6266336"/>
        <c:crosses val="autoZero"/>
        <c:auto val="1"/>
        <c:lblAlgn val="ctr"/>
        <c:lblOffset val="100"/>
        <c:noMultiLvlLbl val="0"/>
      </c:catAx>
      <c:valAx>
        <c:axId val="138626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626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24.5</c:v>
                </c:pt>
                <c:pt idx="1">
                  <c:v>49.1</c:v>
                </c:pt>
                <c:pt idx="2">
                  <c:v>73.7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E3-41FD-9E3F-69C0F0B283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Patched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17.5</c:v>
                </c:pt>
                <c:pt idx="1">
                  <c:v>33.200000000000003</c:v>
                </c:pt>
                <c:pt idx="2">
                  <c:v>49.18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E3-41FD-9E3F-69C0F0B283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0868127"/>
        <c:axId val="730862303"/>
      </c:barChart>
      <c:catAx>
        <c:axId val="730868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Patched Images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2303"/>
        <c:crosses val="autoZero"/>
        <c:auto val="1"/>
        <c:lblAlgn val="ctr"/>
        <c:lblOffset val="100"/>
        <c:noMultiLvlLbl val="0"/>
      </c:catAx>
      <c:valAx>
        <c:axId val="73086230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086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(MOT16-09)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797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특정 </a:t>
            </a:r>
            <a:r>
              <a:rPr kumimoji="1" lang="en-US" altLang="ko-KR" sz="1200" b="0" dirty="0">
                <a:latin typeface="+mn-lt"/>
              </a:rPr>
              <a:t>data</a:t>
            </a:r>
            <a:r>
              <a:rPr kumimoji="1" lang="ko-KR" altLang="en-US" sz="1200" b="0" dirty="0">
                <a:latin typeface="+mn-lt"/>
              </a:rPr>
              <a:t>에 따라서 이러한 차이를 보이는 것인지를 확인해보았더니</a:t>
            </a:r>
            <a:r>
              <a:rPr kumimoji="1" lang="en-US" altLang="ko-KR" sz="1200" b="0" dirty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은 이미지의 </a:t>
            </a:r>
            <a:r>
              <a:rPr kumimoji="1" lang="en-US" altLang="ko-KR" sz="1200" b="0" dirty="0">
                <a:latin typeface="+mn-lt"/>
              </a:rPr>
              <a:t>density</a:t>
            </a:r>
            <a:r>
              <a:rPr kumimoji="1" lang="ko-KR" altLang="en-US" sz="1200" b="0" dirty="0">
                <a:latin typeface="+mn-lt"/>
              </a:rPr>
              <a:t>에 따라 좀 차이를 보이는 것 같아서 살펴보니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이 </a:t>
            </a:r>
            <a:r>
              <a:rPr kumimoji="1" lang="en-US" altLang="ko-KR" sz="1200" b="0" dirty="0">
                <a:latin typeface="+mn-lt"/>
              </a:rPr>
              <a:t>dense</a:t>
            </a:r>
            <a:r>
              <a:rPr kumimoji="1" lang="ko-KR" altLang="en-US" sz="1200" b="0" dirty="0">
                <a:latin typeface="+mn-lt"/>
              </a:rPr>
              <a:t>한 이미지에 대해서는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275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44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47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14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Yolov5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1: 384x640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2: 728x640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4: 728x1280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6: 1256x1280 </a:t>
            </a:r>
          </a:p>
        </p:txBody>
      </p:sp>
    </p:spTree>
    <p:extLst>
      <p:ext uri="{BB962C8B-B14F-4D97-AF65-F5344CB8AC3E}">
        <p14:creationId xmlns:p14="http://schemas.microsoft.com/office/powerpoint/2010/main" val="260460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9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Classification </a:t>
            </a:r>
            <a:r>
              <a:rPr kumimoji="1" lang="en-US" altLang="ko-KR" sz="1200" b="0" dirty="0" err="1">
                <a:latin typeface="+mn-lt"/>
              </a:rPr>
              <a:t>mAP</a:t>
            </a:r>
            <a:r>
              <a:rPr kumimoji="1" lang="ko-KR" altLang="en-US" sz="1200" b="0" dirty="0">
                <a:latin typeface="+mn-lt"/>
              </a:rPr>
              <a:t>와 비교해본 결과</a:t>
            </a:r>
            <a:r>
              <a:rPr kumimoji="1" lang="en-US" altLang="ko-KR" sz="1200" b="0" dirty="0">
                <a:latin typeface="+mn-lt"/>
              </a:rPr>
              <a:t>, classification</a:t>
            </a:r>
            <a:r>
              <a:rPr kumimoji="1" lang="ko-KR" altLang="en-US" sz="1200" b="0" dirty="0">
                <a:latin typeface="+mn-lt"/>
              </a:rPr>
              <a:t>은 상당히 유사한 추세로 떨어지는 것 확인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떨어지지 않기를 기대했으나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보다 더 </a:t>
            </a:r>
            <a:r>
              <a:rPr kumimoji="1" lang="en-US" altLang="ko-KR" sz="1200" b="0" dirty="0">
                <a:latin typeface="+mn-lt"/>
              </a:rPr>
              <a:t>sensitive</a:t>
            </a:r>
            <a:r>
              <a:rPr kumimoji="1" lang="ko-KR" altLang="en-US" sz="1200" b="0" dirty="0">
                <a:latin typeface="+mn-lt"/>
              </a:rPr>
              <a:t>한 것으로 보인다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773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Classification </a:t>
            </a:r>
            <a:r>
              <a:rPr kumimoji="1" lang="en-US" altLang="ko-KR" sz="1200" b="0" dirty="0" err="1">
                <a:latin typeface="+mn-lt"/>
              </a:rPr>
              <a:t>mAP</a:t>
            </a:r>
            <a:r>
              <a:rPr kumimoji="1" lang="ko-KR" altLang="en-US" sz="1200" b="0" dirty="0">
                <a:latin typeface="+mn-lt"/>
              </a:rPr>
              <a:t>와 비교해본 결과</a:t>
            </a:r>
            <a:r>
              <a:rPr kumimoji="1" lang="en-US" altLang="ko-KR" sz="1200" b="0" dirty="0">
                <a:latin typeface="+mn-lt"/>
              </a:rPr>
              <a:t>, classification</a:t>
            </a:r>
            <a:r>
              <a:rPr kumimoji="1" lang="ko-KR" altLang="en-US" sz="1200" b="0" dirty="0">
                <a:latin typeface="+mn-lt"/>
              </a:rPr>
              <a:t>은 상당히 유사한 추세로 떨어지는 것 확인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떨어지지 않기를 기대했으나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보다 더 </a:t>
            </a:r>
            <a:r>
              <a:rPr kumimoji="1" lang="en-US" altLang="ko-KR" sz="1200" b="0" dirty="0">
                <a:latin typeface="+mn-lt"/>
              </a:rPr>
              <a:t>sensitive</a:t>
            </a:r>
            <a:r>
              <a:rPr kumimoji="1" lang="ko-KR" altLang="en-US" sz="1200" b="0" dirty="0">
                <a:latin typeface="+mn-lt"/>
              </a:rPr>
              <a:t>한 것으로 보인다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819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30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Classification </a:t>
            </a:r>
            <a:r>
              <a:rPr kumimoji="1" lang="en-US" altLang="ko-KR" sz="1200" b="0" dirty="0" err="1">
                <a:latin typeface="+mn-lt"/>
              </a:rPr>
              <a:t>mAP</a:t>
            </a:r>
            <a:r>
              <a:rPr kumimoji="1" lang="ko-KR" altLang="en-US" sz="1200" b="0" dirty="0">
                <a:latin typeface="+mn-lt"/>
              </a:rPr>
              <a:t>와 비교해본 결과</a:t>
            </a:r>
            <a:r>
              <a:rPr kumimoji="1" lang="en-US" altLang="ko-KR" sz="1200" b="0" dirty="0">
                <a:latin typeface="+mn-lt"/>
              </a:rPr>
              <a:t>, classification</a:t>
            </a:r>
            <a:r>
              <a:rPr kumimoji="1" lang="ko-KR" altLang="en-US" sz="1200" b="0" dirty="0">
                <a:latin typeface="+mn-lt"/>
              </a:rPr>
              <a:t>은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52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17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362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2023.01.27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4" y="574305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Adaptive scaling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300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Adascale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of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adascale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determining the best scale for an image  </a:t>
            </a:r>
          </a:p>
        </p:txBody>
      </p:sp>
    </p:spTree>
    <p:extLst>
      <p:ext uri="{BB962C8B-B14F-4D97-AF65-F5344CB8AC3E}">
        <p14:creationId xmlns:p14="http://schemas.microsoft.com/office/powerpoint/2010/main" val="138676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300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Experiment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comparison of Localization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Classification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06DFC09-77A2-4CA3-5A2A-8E16614BF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750877"/>
              </p:ext>
            </p:extLst>
          </p:nvPr>
        </p:nvGraphicFramePr>
        <p:xfrm>
          <a:off x="6742799" y="2711564"/>
          <a:ext cx="1824265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52C7457-BC1E-8141-8AF6-865272B13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27" y="2213795"/>
            <a:ext cx="6343657" cy="42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4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5C44E3-0B27-6F0D-318E-AF32A772E23C}"/>
              </a:ext>
            </a:extLst>
          </p:cNvPr>
          <p:cNvSpPr/>
          <p:nvPr/>
        </p:nvSpPr>
        <p:spPr>
          <a:xfrm>
            <a:off x="1127705" y="4981903"/>
            <a:ext cx="6615211" cy="1641309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8B6B3-0285-B40A-C5E3-B79A8910A756}"/>
              </a:ext>
            </a:extLst>
          </p:cNvPr>
          <p:cNvSpPr txBox="1"/>
          <p:nvPr/>
        </p:nvSpPr>
        <p:spPr>
          <a:xfrm>
            <a:off x="900681" y="5269126"/>
            <a:ext cx="6658414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tradeoff between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multiple cameras.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363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of object detection systems with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cameras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tradeoff between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multiple cameras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multi camera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 miss may lead to severe accidents.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3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99558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patching multiple images and executing them at once efficient than executing them separately?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52886-85CD-8687-2033-84E71D0109A4}"/>
              </a:ext>
            </a:extLst>
          </p:cNvPr>
          <p:cNvSpPr txBox="1"/>
          <p:nvPr/>
        </p:nvSpPr>
        <p:spPr>
          <a:xfrm>
            <a:off x="5303160" y="3007982"/>
            <a:ext cx="3011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Merged image execution  </a:t>
            </a:r>
            <a:endParaRPr lang="ko-KR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793AB-7178-219D-BD5B-DA5AA3F80E62}"/>
              </a:ext>
            </a:extLst>
          </p:cNvPr>
          <p:cNvSpPr txBox="1"/>
          <p:nvPr/>
        </p:nvSpPr>
        <p:spPr>
          <a:xfrm>
            <a:off x="926086" y="3003018"/>
            <a:ext cx="2834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Single image execution</a:t>
            </a:r>
            <a:endParaRPr lang="ko-KR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92E3BB-E36D-45BE-E0FD-C27F2653EF5D}"/>
              </a:ext>
            </a:extLst>
          </p:cNvPr>
          <p:cNvSpPr/>
          <p:nvPr/>
        </p:nvSpPr>
        <p:spPr>
          <a:xfrm>
            <a:off x="1630931" y="4736163"/>
            <a:ext cx="1201893" cy="7476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B78297-7A13-2488-488C-86E1A9918297}"/>
              </a:ext>
            </a:extLst>
          </p:cNvPr>
          <p:cNvSpPr/>
          <p:nvPr/>
        </p:nvSpPr>
        <p:spPr>
          <a:xfrm>
            <a:off x="6539319" y="4609818"/>
            <a:ext cx="1201893" cy="7476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9572057-6365-B4A7-3BB9-EB1AAB698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62" r="21411"/>
          <a:stretch/>
        </p:blipFill>
        <p:spPr>
          <a:xfrm>
            <a:off x="441435" y="3663698"/>
            <a:ext cx="705011" cy="6639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FAC0E61-EB47-7F01-81CD-F4F93DE3C5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64" r="27474"/>
          <a:stretch/>
        </p:blipFill>
        <p:spPr>
          <a:xfrm>
            <a:off x="456149" y="4401648"/>
            <a:ext cx="675581" cy="6639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3B34BD-DA39-BCF8-D0D6-AF70BD8E05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26" r="26591"/>
          <a:stretch/>
        </p:blipFill>
        <p:spPr>
          <a:xfrm>
            <a:off x="441435" y="5179953"/>
            <a:ext cx="707846" cy="6639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B1687C6-E472-BAA4-6667-1969074DC3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53" r="30447"/>
          <a:stretch/>
        </p:blipFill>
        <p:spPr>
          <a:xfrm>
            <a:off x="430180" y="5961900"/>
            <a:ext cx="727517" cy="6784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4ED2F21-0728-C9F3-D0EE-B24FF0C53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62" r="21411"/>
          <a:stretch/>
        </p:blipFill>
        <p:spPr>
          <a:xfrm>
            <a:off x="4678530" y="4306070"/>
            <a:ext cx="705011" cy="6639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D2DD175-09DD-EFE9-FC2B-0C075A0962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64" r="27474"/>
          <a:stretch/>
        </p:blipFill>
        <p:spPr>
          <a:xfrm>
            <a:off x="5383541" y="4306069"/>
            <a:ext cx="675581" cy="66391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BD390B3-84EA-F2EA-FE60-9A188BDE2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26" r="26591"/>
          <a:stretch/>
        </p:blipFill>
        <p:spPr>
          <a:xfrm>
            <a:off x="4678528" y="4969986"/>
            <a:ext cx="693903" cy="6639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927962-1F5E-9000-3591-0DB4A19311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53" r="30447"/>
          <a:stretch/>
        </p:blipFill>
        <p:spPr>
          <a:xfrm>
            <a:off x="5372433" y="4955414"/>
            <a:ext cx="686690" cy="678489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27CC90-A9B3-A762-0035-4416D4CA40F8}"/>
              </a:ext>
            </a:extLst>
          </p:cNvPr>
          <p:cNvCxnSpPr/>
          <p:nvPr/>
        </p:nvCxnSpPr>
        <p:spPr>
          <a:xfrm>
            <a:off x="1280160" y="5133252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E3E5169-3736-4099-4CFE-925E9563B6EC}"/>
              </a:ext>
            </a:extLst>
          </p:cNvPr>
          <p:cNvCxnSpPr/>
          <p:nvPr/>
        </p:nvCxnSpPr>
        <p:spPr>
          <a:xfrm>
            <a:off x="6194612" y="4983649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965D8F-D7CC-219D-B268-DABBA9A020DB}"/>
              </a:ext>
            </a:extLst>
          </p:cNvPr>
          <p:cNvCxnSpPr/>
          <p:nvPr/>
        </p:nvCxnSpPr>
        <p:spPr>
          <a:xfrm>
            <a:off x="2950723" y="5133252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727B4B-4A54-3D3B-4EB3-A7FB191A6037}"/>
              </a:ext>
            </a:extLst>
          </p:cNvPr>
          <p:cNvCxnSpPr/>
          <p:nvPr/>
        </p:nvCxnSpPr>
        <p:spPr>
          <a:xfrm>
            <a:off x="7826125" y="4997312"/>
            <a:ext cx="25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15268B-BE7B-FB0F-EAD9-E84454BA38D6}"/>
              </a:ext>
            </a:extLst>
          </p:cNvPr>
          <p:cNvSpPr txBox="1"/>
          <p:nvPr/>
        </p:nvSpPr>
        <p:spPr>
          <a:xfrm>
            <a:off x="3250968" y="4925327"/>
            <a:ext cx="101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Result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89071B-F188-CCD1-CB8B-78C25569C7DB}"/>
              </a:ext>
            </a:extLst>
          </p:cNvPr>
          <p:cNvSpPr txBox="1"/>
          <p:nvPr/>
        </p:nvSpPr>
        <p:spPr>
          <a:xfrm>
            <a:off x="8043112" y="4792805"/>
            <a:ext cx="101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Result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1BAB07-57FB-4AAB-F457-74B29F01E11F}"/>
              </a:ext>
            </a:extLst>
          </p:cNvPr>
          <p:cNvCxnSpPr>
            <a:cxnSpLocks/>
          </p:cNvCxnSpPr>
          <p:nvPr/>
        </p:nvCxnSpPr>
        <p:spPr>
          <a:xfrm>
            <a:off x="4383996" y="3493639"/>
            <a:ext cx="0" cy="3159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9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ratio of detected objects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0E734-4948-0892-704D-B9F813A7715D}"/>
              </a:ext>
            </a:extLst>
          </p:cNvPr>
          <p:cNvSpPr txBox="1"/>
          <p:nvPr/>
        </p:nvSpPr>
        <p:spPr>
          <a:xfrm>
            <a:off x="475872" y="6215663"/>
            <a:ext cx="812347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objects in a frame has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50%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frame in most of the cases.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48D84B-C31D-F78D-C9D0-397F0EB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512" y="2474473"/>
            <a:ext cx="5369960" cy="33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Execution vs Merged Image execution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0E734-4948-0892-704D-B9F813A7715D}"/>
              </a:ext>
            </a:extLst>
          </p:cNvPr>
          <p:cNvSpPr txBox="1"/>
          <p:nvPr/>
        </p:nvSpPr>
        <p:spPr>
          <a:xfrm>
            <a:off x="312951" y="6127538"/>
            <a:ext cx="751091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Patched Image has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1.4x faster execution time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single image execution.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0E65E-CC40-0DCB-4743-62D1127C5404}"/>
              </a:ext>
            </a:extLst>
          </p:cNvPr>
          <p:cNvSpPr txBox="1"/>
          <p:nvPr/>
        </p:nvSpPr>
        <p:spPr>
          <a:xfrm>
            <a:off x="2150065" y="2266575"/>
            <a:ext cx="3836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Average Execution Time Comparison with YOLOv5</a:t>
            </a:r>
            <a:endParaRPr lang="en-US" altLang="ko-KR" sz="1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D9B043-83EA-89C6-9EED-B5D62176C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47696"/>
              </p:ext>
            </p:extLst>
          </p:nvPr>
        </p:nvGraphicFramePr>
        <p:xfrm>
          <a:off x="1293143" y="2869949"/>
          <a:ext cx="5851658" cy="31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D58906-61FC-F49C-B170-2768B468F3AF}"/>
              </a:ext>
            </a:extLst>
          </p:cNvPr>
          <p:cNvSpPr txBox="1"/>
          <p:nvPr/>
        </p:nvSpPr>
        <p:spPr>
          <a:xfrm>
            <a:off x="7386535" y="2584537"/>
            <a:ext cx="1528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Image Size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1: 384x640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2: 728x640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4: 728x1280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dirty="0">
                <a:latin typeface="Times" panose="02020603050405020304" pitchFamily="18" charset="0"/>
                <a:cs typeface="Times" panose="02020603050405020304" pitchFamily="18" charset="0"/>
              </a:rPr>
              <a:t>6: 1256x1280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EA1DBE-3956-6D31-30AC-27304401D6DC}"/>
              </a:ext>
            </a:extLst>
          </p:cNvPr>
          <p:cNvSpPr/>
          <p:nvPr/>
        </p:nvSpPr>
        <p:spPr>
          <a:xfrm>
            <a:off x="2387481" y="4167254"/>
            <a:ext cx="720703" cy="3165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1.4x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1BDD72-12FF-8C9F-749F-4B6C0BCF9476}"/>
              </a:ext>
            </a:extLst>
          </p:cNvPr>
          <p:cNvSpPr/>
          <p:nvPr/>
        </p:nvSpPr>
        <p:spPr>
          <a:xfrm>
            <a:off x="3708057" y="3421766"/>
            <a:ext cx="720703" cy="3165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1.46x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953F9E-0734-FE58-6D7C-1D294197C132}"/>
              </a:ext>
            </a:extLst>
          </p:cNvPr>
          <p:cNvSpPr/>
          <p:nvPr/>
        </p:nvSpPr>
        <p:spPr>
          <a:xfrm>
            <a:off x="5266051" y="2729462"/>
            <a:ext cx="720703" cy="3165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1.49x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121729" y="999558"/>
            <a:ext cx="8900541" cy="239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correlation with image size?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and Accuracy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patching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detection accuracy while minimizing execution time?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18F665-14AE-4E68-E44D-A3BC031EF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332" y="3466954"/>
            <a:ext cx="5425334" cy="32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5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300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comparison of Localization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Classification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D4074-1434-C355-B810-8A67ACC1A426}"/>
              </a:ext>
            </a:extLst>
          </p:cNvPr>
          <p:cNvSpPr txBox="1"/>
          <p:nvPr/>
        </p:nvSpPr>
        <p:spPr>
          <a:xfrm>
            <a:off x="1442006" y="5378278"/>
            <a:ext cx="625998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highlight>
                  <a:srgbClr val="BDD7E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classification task may be heavily dependent localization results.</a:t>
            </a:r>
            <a:endParaRPr lang="en-US" altLang="ko-KR" dirty="0">
              <a:highlight>
                <a:srgbClr val="BDD7EE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2A1095-3AE4-8AEC-542F-B9A631BA7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3" t="29742"/>
          <a:stretch/>
        </p:blipFill>
        <p:spPr>
          <a:xfrm>
            <a:off x="384447" y="1843093"/>
            <a:ext cx="2121785" cy="1189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EF15D2-6253-0D32-1981-787B8BA9C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3" t="29742"/>
          <a:stretch/>
        </p:blipFill>
        <p:spPr>
          <a:xfrm>
            <a:off x="1321910" y="2501948"/>
            <a:ext cx="1654195" cy="9270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6DE30D-3783-2921-CF70-21C592B7C4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3" t="29742"/>
          <a:stretch/>
        </p:blipFill>
        <p:spPr>
          <a:xfrm>
            <a:off x="2142906" y="3124972"/>
            <a:ext cx="1084992" cy="60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A3819-8258-8797-D862-150EAD256A62}"/>
              </a:ext>
            </a:extLst>
          </p:cNvPr>
          <p:cNvSpPr txBox="1"/>
          <p:nvPr/>
        </p:nvSpPr>
        <p:spPr>
          <a:xfrm>
            <a:off x="2506232" y="2002130"/>
            <a:ext cx="93974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1920x1080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413CF-D6CB-D0C4-79F6-CBE29A136560}"/>
              </a:ext>
            </a:extLst>
          </p:cNvPr>
          <p:cNvSpPr txBox="1"/>
          <p:nvPr/>
        </p:nvSpPr>
        <p:spPr>
          <a:xfrm>
            <a:off x="2973822" y="2667585"/>
            <a:ext cx="93974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960x1664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0E01-459F-D2AB-DBC4-2EC30CCFF136}"/>
              </a:ext>
            </a:extLst>
          </p:cNvPr>
          <p:cNvSpPr txBox="1"/>
          <p:nvPr/>
        </p:nvSpPr>
        <p:spPr>
          <a:xfrm>
            <a:off x="3171919" y="3281006"/>
            <a:ext cx="93974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448x640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9F986A-DF8C-98B5-392E-FE85A86A1267}"/>
              </a:ext>
            </a:extLst>
          </p:cNvPr>
          <p:cNvCxnSpPr/>
          <p:nvPr/>
        </p:nvCxnSpPr>
        <p:spPr>
          <a:xfrm>
            <a:off x="4267200" y="2774398"/>
            <a:ext cx="271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8EE5C2-2115-E454-23A0-4428F0466951}"/>
              </a:ext>
            </a:extLst>
          </p:cNvPr>
          <p:cNvCxnSpPr/>
          <p:nvPr/>
        </p:nvCxnSpPr>
        <p:spPr>
          <a:xfrm>
            <a:off x="6536246" y="2768786"/>
            <a:ext cx="271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C3CDF3-A8AC-5382-2719-E55DB566F412}"/>
              </a:ext>
            </a:extLst>
          </p:cNvPr>
          <p:cNvSpPr txBox="1"/>
          <p:nvPr/>
        </p:nvSpPr>
        <p:spPr>
          <a:xfrm>
            <a:off x="7159498" y="2425451"/>
            <a:ext cx="1447292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Results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0948D1B-3F58-7752-83F5-B7CAFD848284}"/>
              </a:ext>
            </a:extLst>
          </p:cNvPr>
          <p:cNvSpPr/>
          <p:nvPr/>
        </p:nvSpPr>
        <p:spPr>
          <a:xfrm>
            <a:off x="4890452" y="2461813"/>
            <a:ext cx="1201893" cy="7476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09868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2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Localization </a:t>
            </a:r>
            <a:r>
              <a:rPr lang="en-US" altLang="ko-KR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</a:t>
            </a:r>
            <a:r>
              <a:rPr lang="en-US" altLang="ko-KR" sz="32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vs Classification </a:t>
            </a:r>
            <a:r>
              <a:rPr lang="en-US" altLang="ko-KR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</a:t>
            </a:r>
            <a:endParaRPr lang="en-US" altLang="ko-KR" sz="20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48075"/>
            <a:ext cx="890300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Method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12D356-917A-12E7-CD0A-ACA7091C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3" t="29742"/>
          <a:stretch/>
        </p:blipFill>
        <p:spPr>
          <a:xfrm>
            <a:off x="759409" y="2260194"/>
            <a:ext cx="2985239" cy="1673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F81A6-1AF2-83CA-A199-3C09B1E3F412}"/>
              </a:ext>
            </a:extLst>
          </p:cNvPr>
          <p:cNvSpPr txBox="1"/>
          <p:nvPr/>
        </p:nvSpPr>
        <p:spPr>
          <a:xfrm>
            <a:off x="562117" y="1677241"/>
            <a:ext cx="3049785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Localization at 1080x1920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AB3E0-2C3C-F2E6-4B5D-D73E07D034A7}"/>
              </a:ext>
            </a:extLst>
          </p:cNvPr>
          <p:cNvSpPr/>
          <p:nvPr/>
        </p:nvSpPr>
        <p:spPr>
          <a:xfrm>
            <a:off x="1891457" y="3171876"/>
            <a:ext cx="720495" cy="777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FE5E7C-4958-01A3-80FD-F9A35D9437D9}"/>
              </a:ext>
            </a:extLst>
          </p:cNvPr>
          <p:cNvSpPr/>
          <p:nvPr/>
        </p:nvSpPr>
        <p:spPr>
          <a:xfrm>
            <a:off x="1525696" y="2923609"/>
            <a:ext cx="427369" cy="346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6E052A-CA28-7065-4EB1-B75E63114511}"/>
              </a:ext>
            </a:extLst>
          </p:cNvPr>
          <p:cNvSpPr/>
          <p:nvPr/>
        </p:nvSpPr>
        <p:spPr>
          <a:xfrm>
            <a:off x="2977714" y="3171875"/>
            <a:ext cx="590144" cy="486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0E385C-5319-C90B-F8CE-F9DA378BC60D}"/>
              </a:ext>
            </a:extLst>
          </p:cNvPr>
          <p:cNvSpPr/>
          <p:nvPr/>
        </p:nvSpPr>
        <p:spPr>
          <a:xfrm>
            <a:off x="2044669" y="2825704"/>
            <a:ext cx="567283" cy="346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E683A9-E14E-F63B-8C6C-DC609BF735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05" t="67345" r="33492" b="1"/>
          <a:stretch/>
        </p:blipFill>
        <p:spPr>
          <a:xfrm>
            <a:off x="5892860" y="3046895"/>
            <a:ext cx="720495" cy="7775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D6540E-6305-6303-489C-83F75EE37E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23" t="67346" r="5904" b="11454"/>
          <a:stretch/>
        </p:blipFill>
        <p:spPr>
          <a:xfrm>
            <a:off x="6692125" y="3312394"/>
            <a:ext cx="567283" cy="504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4E018D-C319-7F8E-B58D-20E0B51565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45" t="53149" r="33482" b="32996"/>
          <a:stretch/>
        </p:blipFill>
        <p:spPr>
          <a:xfrm>
            <a:off x="6692156" y="2929317"/>
            <a:ext cx="567283" cy="3299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0B4C30-6630-E7CA-CFC1-7291C7B718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72" t="57261" r="52974" b="28202"/>
          <a:stretch/>
        </p:blipFill>
        <p:spPr>
          <a:xfrm>
            <a:off x="7361882" y="3445085"/>
            <a:ext cx="431348" cy="3461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A46A81-8DD6-D75C-2D96-3074F0D89566}"/>
              </a:ext>
            </a:extLst>
          </p:cNvPr>
          <p:cNvSpPr txBox="1"/>
          <p:nvPr/>
        </p:nvSpPr>
        <p:spPr>
          <a:xfrm>
            <a:off x="5399354" y="1677241"/>
            <a:ext cx="2585542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Crop Localization results at size 1080x1920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64083-CE98-80C5-6DD2-FE80604415FC}"/>
              </a:ext>
            </a:extLst>
          </p:cNvPr>
          <p:cNvSpPr txBox="1"/>
          <p:nvPr/>
        </p:nvSpPr>
        <p:spPr>
          <a:xfrm>
            <a:off x="221089" y="4091721"/>
            <a:ext cx="4119836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Yolo detection with different resolution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CBFDE0-28A8-AD2D-ACF8-E99D62B3E205}"/>
              </a:ext>
            </a:extLst>
          </p:cNvPr>
          <p:cNvSpPr txBox="1"/>
          <p:nvPr/>
        </p:nvSpPr>
        <p:spPr>
          <a:xfrm>
            <a:off x="5601546" y="4255443"/>
            <a:ext cx="2275592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F17B41B-882E-4EC0-7CDB-58EBA94FD5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05" t="67345" r="33492" b="1"/>
          <a:stretch/>
        </p:blipFill>
        <p:spPr>
          <a:xfrm>
            <a:off x="914460" y="4950260"/>
            <a:ext cx="720495" cy="7775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CC0D28-016E-A251-9BCD-076B582DFC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23" t="67346" r="5904" b="11454"/>
          <a:stretch/>
        </p:blipFill>
        <p:spPr>
          <a:xfrm>
            <a:off x="1713725" y="5215759"/>
            <a:ext cx="567283" cy="5048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3442A4C-5A85-1E2C-83A9-A77FB7619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45" t="53149" r="33482" b="32996"/>
          <a:stretch/>
        </p:blipFill>
        <p:spPr>
          <a:xfrm>
            <a:off x="1713756" y="4832682"/>
            <a:ext cx="567283" cy="3299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E8BF3BA-FBB5-5FEE-0005-D2DDB0B060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72" t="57261" r="52974" b="28202"/>
          <a:stretch/>
        </p:blipFill>
        <p:spPr>
          <a:xfrm>
            <a:off x="2383482" y="5348450"/>
            <a:ext cx="431348" cy="3461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C29C03F-7C05-80BD-65B5-29B7C7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05" t="67345" r="33492" b="1"/>
          <a:stretch/>
        </p:blipFill>
        <p:spPr>
          <a:xfrm>
            <a:off x="919853" y="6076840"/>
            <a:ext cx="571609" cy="61689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7DBE71A-4938-EF0B-7B00-64B369DD65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23" t="67346" r="5904" b="11454"/>
          <a:stretch/>
        </p:blipFill>
        <p:spPr>
          <a:xfrm>
            <a:off x="1560377" y="6369648"/>
            <a:ext cx="450057" cy="40050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FA32EF7-E156-AA7D-41A5-CFC3052A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45" t="53149" r="33482" b="32996"/>
          <a:stretch/>
        </p:blipFill>
        <p:spPr>
          <a:xfrm>
            <a:off x="1560377" y="6054444"/>
            <a:ext cx="450058" cy="26174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BD1FB41-6975-7E2B-DA2D-DB7DAD619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72" t="57261" r="52974" b="28202"/>
          <a:stretch/>
        </p:blipFill>
        <p:spPr>
          <a:xfrm>
            <a:off x="2075667" y="6458374"/>
            <a:ext cx="342213" cy="27463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0EE0431-74FC-7148-E0AA-8DBEC956D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05" t="67345" r="33492" b="1"/>
          <a:stretch/>
        </p:blipFill>
        <p:spPr>
          <a:xfrm>
            <a:off x="2903277" y="6274423"/>
            <a:ext cx="369509" cy="3987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9769958-533B-CAE9-C1A6-01BC23B3F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23" t="67346" r="5904" b="11454"/>
          <a:stretch/>
        </p:blipFill>
        <p:spPr>
          <a:xfrm>
            <a:off x="3330237" y="6414303"/>
            <a:ext cx="290933" cy="25890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C2B2234-1E00-D09F-2AA5-E562D6D73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45" t="53149" r="33482" b="32996"/>
          <a:stretch/>
        </p:blipFill>
        <p:spPr>
          <a:xfrm>
            <a:off x="3330237" y="6205336"/>
            <a:ext cx="290934" cy="1692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3FE5AF1-BE95-FFF9-AC5E-9A321D3A4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72" t="57261" r="52974" b="28202"/>
          <a:stretch/>
        </p:blipFill>
        <p:spPr>
          <a:xfrm>
            <a:off x="3678621" y="6481089"/>
            <a:ext cx="221220" cy="17753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EA83D9-E14B-6E4E-506F-4CCD538FBD32}"/>
              </a:ext>
            </a:extLst>
          </p:cNvPr>
          <p:cNvSpPr/>
          <p:nvPr/>
        </p:nvSpPr>
        <p:spPr>
          <a:xfrm>
            <a:off x="747488" y="4562600"/>
            <a:ext cx="2275592" cy="120955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C8A3AB-D6D1-AB30-61CF-630A55D14C6A}"/>
              </a:ext>
            </a:extLst>
          </p:cNvPr>
          <p:cNvSpPr/>
          <p:nvPr/>
        </p:nvSpPr>
        <p:spPr>
          <a:xfrm>
            <a:off x="747488" y="5825311"/>
            <a:ext cx="1864464" cy="98574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F94AF3-DAA1-6CBA-FC4C-EFF016254651}"/>
              </a:ext>
            </a:extLst>
          </p:cNvPr>
          <p:cNvSpPr/>
          <p:nvPr/>
        </p:nvSpPr>
        <p:spPr>
          <a:xfrm>
            <a:off x="2814830" y="5953820"/>
            <a:ext cx="1273201" cy="77919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B00E3A-E73D-D239-D371-995FDAD95795}"/>
              </a:ext>
            </a:extLst>
          </p:cNvPr>
          <p:cNvSpPr txBox="1"/>
          <p:nvPr/>
        </p:nvSpPr>
        <p:spPr>
          <a:xfrm>
            <a:off x="1415411" y="4503725"/>
            <a:ext cx="93974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1920x1080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62608B-7AB8-D74C-1E8E-87AEBF9069B5}"/>
              </a:ext>
            </a:extLst>
          </p:cNvPr>
          <p:cNvSpPr txBox="1"/>
          <p:nvPr/>
        </p:nvSpPr>
        <p:spPr>
          <a:xfrm>
            <a:off x="1303772" y="5738138"/>
            <a:ext cx="93974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960x1664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305409-C8BB-CEEB-1DF2-CD467BFE7720}"/>
              </a:ext>
            </a:extLst>
          </p:cNvPr>
          <p:cNvSpPr txBox="1"/>
          <p:nvPr/>
        </p:nvSpPr>
        <p:spPr>
          <a:xfrm>
            <a:off x="2981557" y="5906197"/>
            <a:ext cx="93974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448x640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F6B20C-9579-3FFB-2C8B-B5A65F7259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814" t="1057" r="3442" b="-1057"/>
          <a:stretch/>
        </p:blipFill>
        <p:spPr>
          <a:xfrm>
            <a:off x="5540573" y="4775856"/>
            <a:ext cx="2327225" cy="16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2" grpId="0" animBg="1"/>
      <p:bldP spid="13" grpId="0" animBg="1"/>
      <p:bldP spid="19" grpId="0"/>
      <p:bldP spid="20" grpId="0"/>
      <p:bldP spid="21" grpId="0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3001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object detector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 object detector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stage object detector : YOLO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F16995F-9FDC-DD3D-FAA3-AB058C2B6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776" y="3853889"/>
            <a:ext cx="4946724" cy="30041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5B3DD60-DF01-33E2-CC8B-0510223CD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032" y="1960669"/>
            <a:ext cx="6132968" cy="14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2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300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Localization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Classification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131B10-C13E-A419-EA10-65B30C77D136}"/>
              </a:ext>
            </a:extLst>
          </p:cNvPr>
          <p:cNvSpPr/>
          <p:nvPr/>
        </p:nvSpPr>
        <p:spPr>
          <a:xfrm>
            <a:off x="683372" y="5824342"/>
            <a:ext cx="7838328" cy="91705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5C2F2-5854-0FBB-655B-52B62C75AE46}"/>
              </a:ext>
            </a:extLst>
          </p:cNvPr>
          <p:cNvSpPr txBox="1"/>
          <p:nvPr/>
        </p:nvSpPr>
        <p:spPr>
          <a:xfrm>
            <a:off x="1278001" y="5904818"/>
            <a:ext cx="66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Therefore, localization is less sensitive to downsizing compared to classification. </a:t>
            </a:r>
            <a:endParaRPr lang="ko-KR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33FC8A-8F29-FF80-1ABE-C2C938EC3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03" y="2455280"/>
            <a:ext cx="4247238" cy="26335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88C9F2-0CC3-E90A-AFF8-935DCC7C1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830" y="2282829"/>
            <a:ext cx="3732060" cy="26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3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DD0A587-A2E2-4AFA-8180-60966B77C08F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65A3B-C5E7-8060-D0A3-FED2375C8469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FB9B3-5C9C-85D3-D675-C66908283DE6}"/>
              </a:ext>
            </a:extLst>
          </p:cNvPr>
          <p:cNvSpPr txBox="1"/>
          <p:nvPr/>
        </p:nvSpPr>
        <p:spPr>
          <a:xfrm>
            <a:off x="87341" y="989891"/>
            <a:ext cx="8900541" cy="289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Experiments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localization have correlation with image resolution?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patching maintain detection accuracy while minimizing execution time? 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camera ideas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AdaScale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A21B9-4F47-B1C0-B06E-365C3D3313DD}"/>
              </a:ext>
            </a:extLst>
          </p:cNvPr>
          <p:cNvSpPr txBox="1"/>
          <p:nvPr/>
        </p:nvSpPr>
        <p:spPr>
          <a:xfrm>
            <a:off x="671200" y="5858443"/>
            <a:ext cx="1674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Patching with original object size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FE489-4E7D-4ED4-C366-D16BD6A41CAD}"/>
              </a:ext>
            </a:extLst>
          </p:cNvPr>
          <p:cNvSpPr txBox="1"/>
          <p:nvPr/>
        </p:nvSpPr>
        <p:spPr>
          <a:xfrm>
            <a:off x="3665401" y="5965484"/>
            <a:ext cx="167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Yolo detection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92FE7-0CE1-D921-B42E-C6659BA0AC6A}"/>
              </a:ext>
            </a:extLst>
          </p:cNvPr>
          <p:cNvSpPr txBox="1"/>
          <p:nvPr/>
        </p:nvSpPr>
        <p:spPr>
          <a:xfrm>
            <a:off x="6865977" y="5965484"/>
            <a:ext cx="167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Detection Result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1CE35C1-30BD-2C5D-DD20-29859B078C04}"/>
              </a:ext>
            </a:extLst>
          </p:cNvPr>
          <p:cNvCxnSpPr/>
          <p:nvPr/>
        </p:nvCxnSpPr>
        <p:spPr>
          <a:xfrm>
            <a:off x="2636018" y="6170035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0F4DA0-0A7B-F7A7-3E8E-1FF460C224AB}"/>
              </a:ext>
            </a:extLst>
          </p:cNvPr>
          <p:cNvCxnSpPr/>
          <p:nvPr/>
        </p:nvCxnSpPr>
        <p:spPr>
          <a:xfrm>
            <a:off x="5861538" y="6170034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412038-5C04-D69C-387E-8FEC45BE61E8}"/>
              </a:ext>
            </a:extLst>
          </p:cNvPr>
          <p:cNvSpPr txBox="1"/>
          <p:nvPr/>
        </p:nvSpPr>
        <p:spPr>
          <a:xfrm>
            <a:off x="671200" y="5021946"/>
            <a:ext cx="150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Multiple Input Images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57741-3923-8589-BB05-67105EF18136}"/>
              </a:ext>
            </a:extLst>
          </p:cNvPr>
          <p:cNvSpPr txBox="1"/>
          <p:nvPr/>
        </p:nvSpPr>
        <p:spPr>
          <a:xfrm>
            <a:off x="3665401" y="5061193"/>
            <a:ext cx="150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Merge and resize whole image 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BBFA2-AD8F-0247-F956-0EAE963DBD78}"/>
              </a:ext>
            </a:extLst>
          </p:cNvPr>
          <p:cNvSpPr txBox="1"/>
          <p:nvPr/>
        </p:nvSpPr>
        <p:spPr>
          <a:xfrm>
            <a:off x="6865977" y="5153859"/>
            <a:ext cx="1194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Localization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F91430-27C9-ED9D-F8C6-0A55A1F17211}"/>
              </a:ext>
            </a:extLst>
          </p:cNvPr>
          <p:cNvCxnSpPr/>
          <p:nvPr/>
        </p:nvCxnSpPr>
        <p:spPr>
          <a:xfrm>
            <a:off x="2491991" y="5307748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C92828-0542-2417-8DEB-A33774924407}"/>
              </a:ext>
            </a:extLst>
          </p:cNvPr>
          <p:cNvCxnSpPr/>
          <p:nvPr/>
        </p:nvCxnSpPr>
        <p:spPr>
          <a:xfrm>
            <a:off x="5719187" y="5307748"/>
            <a:ext cx="482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152C7C-3F0C-75A8-1F0C-9F12B15E145C}"/>
              </a:ext>
            </a:extLst>
          </p:cNvPr>
          <p:cNvSpPr/>
          <p:nvPr/>
        </p:nvSpPr>
        <p:spPr>
          <a:xfrm>
            <a:off x="512466" y="4913644"/>
            <a:ext cx="8119068" cy="162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 Experiment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300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highlight>
                  <a:srgbClr val="BDD7E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localization per different image resolution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D9B234E-F82B-9D5D-1878-9D9227B5F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842853"/>
              </p:ext>
            </p:extLst>
          </p:nvPr>
        </p:nvGraphicFramePr>
        <p:xfrm>
          <a:off x="658043" y="1565473"/>
          <a:ext cx="7761595" cy="409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836716-29AF-F3C3-5078-11D1C4DE2FBD}"/>
              </a:ext>
            </a:extLst>
          </p:cNvPr>
          <p:cNvSpPr txBox="1"/>
          <p:nvPr/>
        </p:nvSpPr>
        <p:spPr>
          <a:xfrm>
            <a:off x="866865" y="5726699"/>
            <a:ext cx="710873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images for localization is effective in terms of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245763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260047</TotalTime>
  <Words>586</Words>
  <Application>Microsoft Office PowerPoint</Application>
  <PresentationFormat>화면 슬라이드 쇼(4:3)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Times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5020</cp:revision>
  <cp:lastPrinted>2021-08-19T05:10:09Z</cp:lastPrinted>
  <dcterms:created xsi:type="dcterms:W3CDTF">2020-05-28T10:10:30Z</dcterms:created>
  <dcterms:modified xsi:type="dcterms:W3CDTF">2023-06-22T05:26:22Z</dcterms:modified>
</cp:coreProperties>
</file>