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699" r:id="rId2"/>
    <p:sldId id="1244" r:id="rId3"/>
    <p:sldId id="1246" r:id="rId4"/>
    <p:sldId id="1227" r:id="rId5"/>
    <p:sldId id="1231" r:id="rId6"/>
    <p:sldId id="1252" r:id="rId7"/>
    <p:sldId id="1251" r:id="rId8"/>
    <p:sldId id="1253" r:id="rId9"/>
    <p:sldId id="1255" r:id="rId10"/>
    <p:sldId id="1256" r:id="rId11"/>
    <p:sldId id="1247" r:id="rId12"/>
    <p:sldId id="1257" r:id="rId13"/>
    <p:sldId id="1258" r:id="rId14"/>
    <p:sldId id="1259" r:id="rId15"/>
    <p:sldId id="1207" r:id="rId16"/>
    <p:sldId id="1260" r:id="rId17"/>
    <p:sldId id="731" r:id="rId18"/>
    <p:sldId id="1198" r:id="rId19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450"/>
    <a:srgbClr val="FF0000"/>
    <a:srgbClr val="FD9491"/>
    <a:srgbClr val="E9B5AB"/>
    <a:srgbClr val="ED7D31"/>
    <a:srgbClr val="002060"/>
    <a:srgbClr val="BDD7EE"/>
    <a:srgbClr val="FFFFFF"/>
    <a:srgbClr val="00E668"/>
    <a:srgbClr val="DC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95EB5-BEDC-4989-9EE3-7C5774362F4B}" v="1" dt="2023-03-02T06:33:03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4514" autoAdjust="0"/>
  </p:normalViewPr>
  <p:slideViewPr>
    <p:cSldViewPr snapToGrid="0">
      <p:cViewPr varScale="1">
        <p:scale>
          <a:sx n="66" d="100"/>
          <a:sy n="66" d="100"/>
        </p:scale>
        <p:origin x="2016" y="38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영은" userId="28cfce59f7216015" providerId="LiveId" clId="{B9B95EB5-BEDC-4989-9EE3-7C5774362F4B}"/>
    <pc:docChg chg="custSel modSld sldOrd">
      <pc:chgData name="강 영은" userId="28cfce59f7216015" providerId="LiveId" clId="{B9B95EB5-BEDC-4989-9EE3-7C5774362F4B}" dt="2023-03-02T06:35:30.189" v="23"/>
      <pc:docMkLst>
        <pc:docMk/>
      </pc:docMkLst>
      <pc:sldChg chg="ord">
        <pc:chgData name="강 영은" userId="28cfce59f7216015" providerId="LiveId" clId="{B9B95EB5-BEDC-4989-9EE3-7C5774362F4B}" dt="2023-03-02T06:35:30.189" v="23"/>
        <pc:sldMkLst>
          <pc:docMk/>
          <pc:sldMk cId="3566736254" sldId="1227"/>
        </pc:sldMkLst>
      </pc:sldChg>
      <pc:sldChg chg="addSp delSp modSp mod">
        <pc:chgData name="강 영은" userId="28cfce59f7216015" providerId="LiveId" clId="{B9B95EB5-BEDC-4989-9EE3-7C5774362F4B}" dt="2023-03-02T06:34:05.155" v="21" actId="1076"/>
        <pc:sldMkLst>
          <pc:docMk/>
          <pc:sldMk cId="382536378" sldId="1247"/>
        </pc:sldMkLst>
        <pc:spChg chg="add del mod">
          <ac:chgData name="강 영은" userId="28cfce59f7216015" providerId="LiveId" clId="{B9B95EB5-BEDC-4989-9EE3-7C5774362F4B}" dt="2023-03-02T06:33:40.954" v="19" actId="478"/>
          <ac:spMkLst>
            <pc:docMk/>
            <pc:sldMk cId="382536378" sldId="1247"/>
            <ac:spMk id="5" creationId="{D0555B69-A91A-2102-418F-4D003BDCFA32}"/>
          </ac:spMkLst>
        </pc:spChg>
        <pc:spChg chg="add del mod">
          <ac:chgData name="강 영은" userId="28cfce59f7216015" providerId="LiveId" clId="{B9B95EB5-BEDC-4989-9EE3-7C5774362F4B}" dt="2023-03-02T06:34:02.011" v="20" actId="478"/>
          <ac:spMkLst>
            <pc:docMk/>
            <pc:sldMk cId="382536378" sldId="1247"/>
            <ac:spMk id="6" creationId="{51C0C04B-2D80-003D-C8A9-8456A0A163A0}"/>
          </ac:spMkLst>
        </pc:spChg>
        <pc:spChg chg="mod">
          <ac:chgData name="강 영은" userId="28cfce59f7216015" providerId="LiveId" clId="{B9B95EB5-BEDC-4989-9EE3-7C5774362F4B}" dt="2023-03-02T06:34:05.155" v="21" actId="1076"/>
          <ac:spMkLst>
            <pc:docMk/>
            <pc:sldMk cId="382536378" sldId="1247"/>
            <ac:spMk id="23" creationId="{13230EDD-1027-9549-EA53-2A68DF9D7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mAP</a:t>
            </a:r>
            <a:r>
              <a:rPr lang="en-US" altLang="ko-KR" baseline="0" dirty="0"/>
              <a:t> comparison of vanilla YOLO and Patching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23E-4374-98D5-C5B23277907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3E-4374-98D5-C5B232779077}"/>
              </c:ext>
            </c:extLst>
          </c:dPt>
          <c:cat>
            <c:strRef>
              <c:f>Sheet1!$A$2:$A$4</c:f>
              <c:strCache>
                <c:ptCount val="3"/>
                <c:pt idx="0">
                  <c:v>Vanilla 1280</c:v>
                </c:pt>
                <c:pt idx="1">
                  <c:v>Vanilla 640</c:v>
                </c:pt>
                <c:pt idx="2">
                  <c:v>p loc 640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71.260000000000005</c:v>
                </c:pt>
                <c:pt idx="1">
                  <c:v>51.13</c:v>
                </c:pt>
                <c:pt idx="2">
                  <c:v>65.19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E-4374-98D5-C5B232779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8723424"/>
        <c:axId val="1448735904"/>
      </c:barChart>
      <c:catAx>
        <c:axId val="144872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8735904"/>
        <c:crosses val="autoZero"/>
        <c:auto val="1"/>
        <c:lblAlgn val="ctr"/>
        <c:lblOffset val="100"/>
        <c:noMultiLvlLbl val="0"/>
      </c:catAx>
      <c:valAx>
        <c:axId val="144873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872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mAP</a:t>
            </a:r>
            <a:r>
              <a:rPr lang="en-US" altLang="ko-KR" baseline="0" dirty="0"/>
              <a:t> comparison of vanilla YOLO and Patching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23E-4374-98D5-C5B23277907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3E-4374-98D5-C5B232779077}"/>
              </c:ext>
            </c:extLst>
          </c:dPt>
          <c:cat>
            <c:strRef>
              <c:f>Sheet1!$A$2:$A$4</c:f>
              <c:strCache>
                <c:ptCount val="3"/>
                <c:pt idx="0">
                  <c:v>Vanilla 1280</c:v>
                </c:pt>
                <c:pt idx="1">
                  <c:v>Vanilla 640</c:v>
                </c:pt>
                <c:pt idx="2">
                  <c:v>p loc 640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71.260000000000005</c:v>
                </c:pt>
                <c:pt idx="1">
                  <c:v>51.13</c:v>
                </c:pt>
                <c:pt idx="2">
                  <c:v>65.19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E-4374-98D5-C5B232779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8723424"/>
        <c:axId val="1448735904"/>
      </c:barChart>
      <c:catAx>
        <c:axId val="144872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8735904"/>
        <c:crosses val="autoZero"/>
        <c:auto val="1"/>
        <c:lblAlgn val="ctr"/>
        <c:lblOffset val="100"/>
        <c:noMultiLvlLbl val="0"/>
      </c:catAx>
      <c:valAx>
        <c:axId val="144873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872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60" dirty="0">
                <a:latin typeface="Times" panose="02020603050405020304" pitchFamily="18" charset="0"/>
                <a:cs typeface="Times" panose="02020603050405020304" pitchFamily="18" charset="0"/>
              </a:rPr>
              <a:t>Impact</a:t>
            </a:r>
            <a:r>
              <a:rPr lang="en-US" altLang="ko-KR" sz="1860" baseline="0" dirty="0">
                <a:latin typeface="Times" panose="02020603050405020304" pitchFamily="18" charset="0"/>
                <a:cs typeface="Times" panose="02020603050405020304" pitchFamily="18" charset="0"/>
              </a:rPr>
              <a:t> of padding on detection accuracy</a:t>
            </a:r>
            <a:endParaRPr lang="ko-KR" altLang="en-US" sz="1860" dirty="0">
              <a:latin typeface="Times" panose="02020603050405020304" pitchFamily="18" charset="0"/>
              <a:cs typeface="Times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79676459595707"/>
          <c:y val="0.17955034482818841"/>
          <c:w val="0.75344537864586247"/>
          <c:h val="0.654850046180105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loc640 w/o padding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09-467C-977D-E22D8989C6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loc640 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09-467C-977D-E22D8989C6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 640 small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63.02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09-467C-977D-E22D8989C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85168"/>
        <c:axId val="174590160"/>
      </c:barChart>
      <c:catAx>
        <c:axId val="174585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4590160"/>
        <c:crosses val="autoZero"/>
        <c:auto val="1"/>
        <c:lblAlgn val="ctr"/>
        <c:lblOffset val="100"/>
        <c:noMultiLvlLbl val="0"/>
      </c:catAx>
      <c:valAx>
        <c:axId val="17459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mAP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58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60" dirty="0">
                <a:latin typeface="Times" panose="02020603050405020304" pitchFamily="18" charset="0"/>
                <a:cs typeface="Times" panose="02020603050405020304" pitchFamily="18" charset="0"/>
              </a:rPr>
              <a:t>Impact</a:t>
            </a:r>
            <a:r>
              <a:rPr lang="en-US" altLang="ko-KR" sz="1860" baseline="0" dirty="0">
                <a:latin typeface="Times" panose="02020603050405020304" pitchFamily="18" charset="0"/>
                <a:cs typeface="Times" panose="02020603050405020304" pitchFamily="18" charset="0"/>
              </a:rPr>
              <a:t> of padding on detection accuracy</a:t>
            </a:r>
            <a:endParaRPr lang="ko-KR" altLang="en-US" sz="1860" dirty="0">
              <a:latin typeface="Times" panose="02020603050405020304" pitchFamily="18" charset="0"/>
              <a:cs typeface="Times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79676459595707"/>
          <c:y val="0.17955034482818841"/>
          <c:w val="0.75344537864586247"/>
          <c:h val="0.654850046180105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loc640 w/o padding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09-467C-977D-E22D8989C6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loc640 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09-467C-977D-E22D8989C6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 640 small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63.02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09-467C-977D-E22D8989C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85168"/>
        <c:axId val="174590160"/>
      </c:barChart>
      <c:catAx>
        <c:axId val="174585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4590160"/>
        <c:crosses val="autoZero"/>
        <c:auto val="1"/>
        <c:lblAlgn val="ctr"/>
        <c:lblOffset val="100"/>
        <c:noMultiLvlLbl val="0"/>
      </c:catAx>
      <c:valAx>
        <c:axId val="17459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mAP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58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of different image resolution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(ms)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1088x1920</c:v>
                </c:pt>
                <c:pt idx="1">
                  <c:v>1056x1856</c:v>
                </c:pt>
                <c:pt idx="2">
                  <c:v>1024x1792</c:v>
                </c:pt>
                <c:pt idx="3">
                  <c:v>992x1792</c:v>
                </c:pt>
                <c:pt idx="4">
                  <c:v>960x1664</c:v>
                </c:pt>
                <c:pt idx="5">
                  <c:v>928x1600</c:v>
                </c:pt>
                <c:pt idx="6">
                  <c:v>864x1536</c:v>
                </c:pt>
                <c:pt idx="7">
                  <c:v>832x1472</c:v>
                </c:pt>
                <c:pt idx="8">
                  <c:v>800x1408</c:v>
                </c:pt>
                <c:pt idx="9">
                  <c:v>768x1344</c:v>
                </c:pt>
                <c:pt idx="10">
                  <c:v>736x1280</c:v>
                </c:pt>
                <c:pt idx="11">
                  <c:v>704x1216</c:v>
                </c:pt>
                <c:pt idx="12">
                  <c:v>672x1152</c:v>
                </c:pt>
                <c:pt idx="13">
                  <c:v>640x1088</c:v>
                </c:pt>
                <c:pt idx="14">
                  <c:v>600x1024</c:v>
                </c:pt>
                <c:pt idx="15">
                  <c:v>608x960</c:v>
                </c:pt>
                <c:pt idx="16">
                  <c:v>576x896</c:v>
                </c:pt>
                <c:pt idx="17">
                  <c:v>544x832</c:v>
                </c:pt>
                <c:pt idx="18">
                  <c:v>512x768</c:v>
                </c:pt>
                <c:pt idx="19">
                  <c:v>480x704</c:v>
                </c:pt>
                <c:pt idx="20">
                  <c:v>448x640</c:v>
                </c:pt>
                <c:pt idx="21">
                  <c:v>416x576</c:v>
                </c:pt>
                <c:pt idx="22">
                  <c:v>384x512</c:v>
                </c:pt>
                <c:pt idx="23">
                  <c:v>352x448</c:v>
                </c:pt>
                <c:pt idx="24">
                  <c:v>320x384</c:v>
                </c:pt>
                <c:pt idx="25">
                  <c:v>228x320</c:v>
                </c:pt>
                <c:pt idx="26">
                  <c:v>256x256</c:v>
                </c:pt>
              </c:strCache>
            </c:str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86.18</c:v>
                </c:pt>
                <c:pt idx="1">
                  <c:v>80.819999999999993</c:v>
                </c:pt>
                <c:pt idx="2">
                  <c:v>73.290000000000006</c:v>
                </c:pt>
                <c:pt idx="3">
                  <c:v>69.69</c:v>
                </c:pt>
                <c:pt idx="4">
                  <c:v>65.06</c:v>
                </c:pt>
                <c:pt idx="5">
                  <c:v>61.54</c:v>
                </c:pt>
                <c:pt idx="6">
                  <c:v>54.99</c:v>
                </c:pt>
                <c:pt idx="7">
                  <c:v>49.96</c:v>
                </c:pt>
                <c:pt idx="8">
                  <c:v>46.52</c:v>
                </c:pt>
                <c:pt idx="9">
                  <c:v>43.02</c:v>
                </c:pt>
                <c:pt idx="10">
                  <c:v>41.4</c:v>
                </c:pt>
                <c:pt idx="11">
                  <c:v>37.880000000000003</c:v>
                </c:pt>
                <c:pt idx="12">
                  <c:v>35</c:v>
                </c:pt>
                <c:pt idx="13">
                  <c:v>33.47</c:v>
                </c:pt>
                <c:pt idx="14">
                  <c:v>31.07</c:v>
                </c:pt>
                <c:pt idx="15">
                  <c:v>24.87</c:v>
                </c:pt>
                <c:pt idx="16">
                  <c:v>22.28</c:v>
                </c:pt>
                <c:pt idx="17">
                  <c:v>23.53</c:v>
                </c:pt>
                <c:pt idx="18">
                  <c:v>20.79</c:v>
                </c:pt>
                <c:pt idx="19">
                  <c:v>18.510000000000002</c:v>
                </c:pt>
                <c:pt idx="20">
                  <c:v>16.84</c:v>
                </c:pt>
                <c:pt idx="21">
                  <c:v>14.54</c:v>
                </c:pt>
                <c:pt idx="22">
                  <c:v>13.32</c:v>
                </c:pt>
                <c:pt idx="23">
                  <c:v>10.23</c:v>
                </c:pt>
                <c:pt idx="24">
                  <c:v>9</c:v>
                </c:pt>
                <c:pt idx="25">
                  <c:v>8.15</c:v>
                </c:pt>
                <c:pt idx="2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8-4DA4-9F3E-0473D5E71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715360"/>
        <c:axId val="425716608"/>
      </c:barChart>
      <c:catAx>
        <c:axId val="42571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Merged Image size 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5716608"/>
        <c:crosses val="autoZero"/>
        <c:auto val="1"/>
        <c:lblAlgn val="ctr"/>
        <c:lblOffset val="100"/>
        <c:noMultiLvlLbl val="0"/>
      </c:catAx>
      <c:valAx>
        <c:axId val="42571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 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571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전체 </a:t>
            </a:r>
            <a:r>
              <a:rPr kumimoji="1" lang="en-US" altLang="ko-KR" sz="1200" b="0" dirty="0" err="1">
                <a:latin typeface="+mn-lt"/>
              </a:rPr>
              <a:t>paddin</a:t>
            </a:r>
            <a:r>
              <a:rPr kumimoji="1" lang="ko-KR" altLang="en-US" sz="1200" b="0" dirty="0">
                <a:latin typeface="+mn-lt"/>
              </a:rPr>
              <a:t>을 할지 </a:t>
            </a:r>
            <a:r>
              <a:rPr kumimoji="1" lang="en-US" altLang="ko-KR" sz="1200" b="0" dirty="0">
                <a:latin typeface="+mn-lt"/>
              </a:rPr>
              <a:t>small </a:t>
            </a:r>
            <a:r>
              <a:rPr kumimoji="1" lang="en-US" altLang="ko-KR" sz="1200" b="0" dirty="0" err="1">
                <a:latin typeface="+mn-lt"/>
              </a:rPr>
              <a:t>objec</a:t>
            </a:r>
            <a:r>
              <a:rPr kumimoji="1" lang="ko-KR" altLang="en-US" sz="1200" b="0" dirty="0">
                <a:latin typeface="+mn-lt"/>
              </a:rPr>
              <a:t>만을 </a:t>
            </a:r>
            <a:r>
              <a:rPr kumimoji="1" lang="en-US" altLang="ko-KR" sz="1200" b="0" dirty="0">
                <a:latin typeface="+mn-lt"/>
              </a:rPr>
              <a:t>padding </a:t>
            </a:r>
            <a:r>
              <a:rPr kumimoji="1" lang="ko-KR" altLang="en-US" sz="1200" b="0" dirty="0">
                <a:latin typeface="+mn-lt"/>
              </a:rPr>
              <a:t>진행할지 실험 주변을 아우르는 </a:t>
            </a:r>
            <a:r>
              <a:rPr kumimoji="1" lang="en-US" altLang="ko-KR" sz="1200" b="0" dirty="0">
                <a:latin typeface="+mn-lt"/>
              </a:rPr>
              <a:t>pixel</a:t>
            </a:r>
            <a:r>
              <a:rPr kumimoji="1" lang="ko-KR" altLang="en-US" sz="1200" b="0" dirty="0">
                <a:latin typeface="+mn-lt"/>
              </a:rPr>
              <a:t>은 전체의 가로 세로의 </a:t>
            </a:r>
            <a:r>
              <a:rPr kumimoji="1" lang="en-US" altLang="ko-KR" sz="1200" b="0" dirty="0">
                <a:latin typeface="+mn-lt"/>
              </a:rPr>
              <a:t>10%</a:t>
            </a:r>
            <a:r>
              <a:rPr kumimoji="1" lang="ko-KR" altLang="en-US" sz="1200" b="0" dirty="0">
                <a:latin typeface="+mn-lt"/>
              </a:rPr>
              <a:t>정도로 설정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Padding</a:t>
            </a:r>
            <a:r>
              <a:rPr kumimoji="1" lang="ko-KR" altLang="en-US" sz="1200" b="0" dirty="0">
                <a:latin typeface="+mn-lt"/>
              </a:rPr>
              <a:t>이 전체 </a:t>
            </a:r>
            <a:r>
              <a:rPr kumimoji="1" lang="en-US" altLang="ko-KR" sz="1200" b="0" dirty="0">
                <a:latin typeface="+mn-lt"/>
              </a:rPr>
              <a:t>detection accuracy</a:t>
            </a:r>
            <a:r>
              <a:rPr kumimoji="1" lang="ko-KR" altLang="en-US" sz="1200" b="0" dirty="0">
                <a:latin typeface="+mn-lt"/>
              </a:rPr>
              <a:t>에 영향을 끼치는지 실험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모든 </a:t>
            </a:r>
            <a:r>
              <a:rPr kumimoji="1" lang="en-US" altLang="ko-KR" sz="1200" b="0" dirty="0">
                <a:latin typeface="+mn-lt"/>
              </a:rPr>
              <a:t>object </a:t>
            </a:r>
            <a:r>
              <a:rPr kumimoji="1" lang="ko-KR" altLang="en-US" sz="1200" b="0" dirty="0" err="1">
                <a:latin typeface="+mn-lt"/>
              </a:rPr>
              <a:t>해야할지</a:t>
            </a:r>
            <a:r>
              <a:rPr kumimoji="1" lang="en-US" altLang="ko-KR" sz="1200" b="0" dirty="0">
                <a:latin typeface="+mn-lt"/>
              </a:rPr>
              <a:t>,</a:t>
            </a:r>
            <a:r>
              <a:rPr kumimoji="1" lang="ko-KR" altLang="en-US" sz="1200" b="0" dirty="0">
                <a:latin typeface="+mn-lt"/>
              </a:rPr>
              <a:t> 작은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만 진행해도 </a:t>
            </a:r>
            <a:r>
              <a:rPr kumimoji="1" lang="ko-KR" altLang="en-US" sz="1200" b="0" dirty="0" err="1">
                <a:latin typeface="+mn-lt"/>
              </a:rPr>
              <a:t>괜찮은지</a:t>
            </a:r>
            <a:r>
              <a:rPr kumimoji="1" lang="ko-KR" altLang="en-US" sz="1200" b="0" dirty="0">
                <a:latin typeface="+mn-lt"/>
              </a:rPr>
              <a:t> 실험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실험 결과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104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472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49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164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668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170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645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362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265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89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14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Object size</a:t>
            </a:r>
            <a:r>
              <a:rPr kumimoji="1" lang="ko-KR" altLang="en-US" sz="1200" b="0" dirty="0">
                <a:latin typeface="+mn-lt"/>
              </a:rPr>
              <a:t>는 어떻게 할지 설정을 하지 않은 상태이기 때문에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Original object size</a:t>
            </a:r>
            <a:r>
              <a:rPr kumimoji="1" lang="ko-KR" altLang="en-US" sz="1200" b="0" dirty="0">
                <a:latin typeface="+mn-lt"/>
              </a:rPr>
              <a:t>로</a:t>
            </a:r>
            <a:r>
              <a:rPr kumimoji="1" lang="en-US" altLang="ko-KR" sz="1200" b="0" dirty="0">
                <a:latin typeface="+mn-lt"/>
              </a:rPr>
              <a:t>, frame size</a:t>
            </a:r>
            <a:r>
              <a:rPr kumimoji="1" lang="ko-KR" altLang="en-US" sz="1200" b="0" dirty="0">
                <a:latin typeface="+mn-lt"/>
              </a:rPr>
              <a:t>도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가 모두 </a:t>
            </a:r>
            <a:r>
              <a:rPr kumimoji="1" lang="en-US" altLang="ko-KR" sz="1200" b="0" dirty="0">
                <a:latin typeface="+mn-lt"/>
              </a:rPr>
              <a:t>frame </a:t>
            </a:r>
            <a:r>
              <a:rPr kumimoji="1" lang="ko-KR" altLang="en-US" sz="1200" b="0" dirty="0">
                <a:latin typeface="+mn-lt"/>
              </a:rPr>
              <a:t>안에 들어갈 수 있도록 설정하여 </a:t>
            </a:r>
            <a:r>
              <a:rPr kumimoji="1" lang="en-US" altLang="ko-KR" sz="1200" b="0" dirty="0">
                <a:latin typeface="+mn-lt"/>
              </a:rPr>
              <a:t>detection</a:t>
            </a:r>
            <a:r>
              <a:rPr kumimoji="1" lang="ko-KR" altLang="en-US" sz="1200" b="0" dirty="0">
                <a:latin typeface="+mn-lt"/>
              </a:rPr>
              <a:t> 진행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98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1</a:t>
            </a:r>
            <a:r>
              <a:rPr kumimoji="1" lang="ko-KR" altLang="en-US" sz="1200" b="0" dirty="0">
                <a:latin typeface="+mn-lt"/>
              </a:rPr>
              <a:t>번째로 확인할 수 있는 것은 추가적으로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을 진행했을 때 </a:t>
            </a:r>
            <a:r>
              <a:rPr kumimoji="1" lang="en-US" altLang="ko-KR" sz="1200" b="0" dirty="0">
                <a:latin typeface="+mn-lt"/>
              </a:rPr>
              <a:t>accuracy</a:t>
            </a:r>
            <a:r>
              <a:rPr kumimoji="1" lang="ko-KR" altLang="en-US" sz="1200" b="0" dirty="0">
                <a:latin typeface="+mn-lt"/>
              </a:rPr>
              <a:t>가 늘어난다는 것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Vanilla yolo</a:t>
            </a:r>
            <a:r>
              <a:rPr kumimoji="1" lang="ko-KR" altLang="en-US" sz="1200" b="0" dirty="0">
                <a:latin typeface="+mn-lt"/>
              </a:rPr>
              <a:t>로 </a:t>
            </a:r>
            <a:r>
              <a:rPr kumimoji="1" lang="en-US" altLang="ko-KR" sz="1200" b="0" dirty="0">
                <a:latin typeface="+mn-lt"/>
              </a:rPr>
              <a:t>640</a:t>
            </a:r>
            <a:r>
              <a:rPr kumimoji="1" lang="ko-KR" altLang="en-US" sz="1200" b="0" dirty="0">
                <a:latin typeface="+mn-lt"/>
              </a:rPr>
              <a:t>을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진행했을 때와</a:t>
            </a:r>
            <a:r>
              <a:rPr kumimoji="1" lang="en-US" altLang="ko-KR" sz="1200" b="0" dirty="0">
                <a:latin typeface="+mn-lt"/>
              </a:rPr>
              <a:t> 640</a:t>
            </a:r>
            <a:r>
              <a:rPr kumimoji="1" lang="ko-KR" altLang="en-US" sz="1200" b="0" dirty="0">
                <a:latin typeface="+mn-lt"/>
              </a:rPr>
              <a:t>을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en-US" altLang="ko-KR" sz="1200" b="0" dirty="0" err="1">
                <a:latin typeface="+mn-lt"/>
              </a:rPr>
              <a:t>localizatio</a:t>
            </a:r>
            <a:r>
              <a:rPr kumimoji="1" lang="ko-KR" altLang="en-US" sz="1200" b="0" dirty="0">
                <a:latin typeface="+mn-lt"/>
              </a:rPr>
              <a:t>으로 진행하고 추가로 원본 </a:t>
            </a:r>
            <a:r>
              <a:rPr kumimoji="1" lang="en-US" altLang="ko-KR" sz="1200" b="0" dirty="0">
                <a:latin typeface="+mn-lt"/>
              </a:rPr>
              <a:t>size</a:t>
            </a:r>
            <a:r>
              <a:rPr kumimoji="1" lang="ko-KR" altLang="en-US" sz="1200" b="0" dirty="0">
                <a:latin typeface="+mn-lt"/>
              </a:rPr>
              <a:t>로 </a:t>
            </a:r>
            <a:r>
              <a:rPr kumimoji="1" lang="en-US" altLang="ko-KR" sz="1200" b="0" dirty="0" err="1">
                <a:latin typeface="+mn-lt"/>
              </a:rPr>
              <a:t>patchin</a:t>
            </a:r>
            <a:r>
              <a:rPr kumimoji="1" lang="ko-KR" altLang="en-US" sz="1200" b="0" dirty="0">
                <a:latin typeface="+mn-lt"/>
              </a:rPr>
              <a:t>해서 </a:t>
            </a:r>
            <a:r>
              <a:rPr kumimoji="1" lang="en-US" altLang="ko-KR" sz="1200" b="0" dirty="0">
                <a:latin typeface="+mn-lt"/>
              </a:rPr>
              <a:t>detection</a:t>
            </a:r>
            <a:r>
              <a:rPr kumimoji="1" lang="ko-KR" altLang="en-US" sz="1200" b="0" dirty="0">
                <a:latin typeface="+mn-lt"/>
              </a:rPr>
              <a:t>을 진행한 결과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추가적으로 </a:t>
            </a:r>
            <a:r>
              <a:rPr kumimoji="1" lang="en-US" altLang="ko-KR" sz="1200" b="0" dirty="0" err="1">
                <a:latin typeface="+mn-lt"/>
              </a:rPr>
              <a:t>patchin</a:t>
            </a:r>
            <a:r>
              <a:rPr kumimoji="1" lang="ko-KR" altLang="en-US" sz="1200" b="0" dirty="0">
                <a:latin typeface="+mn-lt"/>
              </a:rPr>
              <a:t>을 진행했을 때 </a:t>
            </a:r>
            <a:r>
              <a:rPr kumimoji="1" lang="en-US" altLang="ko-KR" sz="1200" b="0" dirty="0">
                <a:latin typeface="+mn-lt"/>
              </a:rPr>
              <a:t>14.06</a:t>
            </a:r>
            <a:r>
              <a:rPr kumimoji="1" lang="ko-KR" altLang="en-US" sz="1200" b="0" dirty="0">
                <a:latin typeface="+mn-lt"/>
              </a:rPr>
              <a:t>의</a:t>
            </a:r>
            <a:r>
              <a:rPr kumimoji="1" lang="en-US" altLang="ko-KR" sz="1200" b="0" dirty="0">
                <a:latin typeface="+mn-lt"/>
              </a:rPr>
              <a:t> map </a:t>
            </a:r>
            <a:r>
              <a:rPr kumimoji="1" lang="ko-KR" altLang="en-US" sz="1200" b="0" dirty="0">
                <a:latin typeface="+mn-lt"/>
              </a:rPr>
              <a:t>향상을 할 수 있었다는 것을 확인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9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이번에는 </a:t>
            </a:r>
            <a:r>
              <a:rPr kumimoji="1" lang="en-US" altLang="ko-KR" sz="1200" b="0" dirty="0">
                <a:latin typeface="+mn-lt"/>
              </a:rPr>
              <a:t>vanilla 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>
                <a:latin typeface="+mn-lt"/>
              </a:rPr>
              <a:t>1280dml </a:t>
            </a:r>
            <a:r>
              <a:rPr kumimoji="1" lang="ko-KR" altLang="en-US" sz="1200" b="0" dirty="0">
                <a:latin typeface="+mn-lt"/>
              </a:rPr>
              <a:t>정확도와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을 절반으로 줄인 </a:t>
            </a:r>
            <a:r>
              <a:rPr kumimoji="1" lang="en-US" altLang="ko-KR" sz="1200" b="0" dirty="0">
                <a:latin typeface="+mn-lt"/>
              </a:rPr>
              <a:t>640</a:t>
            </a:r>
            <a:r>
              <a:rPr kumimoji="1" lang="ko-KR" altLang="en-US" sz="1200" b="0" dirty="0">
                <a:latin typeface="+mn-lt"/>
              </a:rPr>
              <a:t>으로</a:t>
            </a:r>
            <a:r>
              <a:rPr kumimoji="1" lang="en-US" altLang="ko-KR" sz="1200" b="0" dirty="0">
                <a:latin typeface="+mn-lt"/>
              </a:rPr>
              <a:t> localization</a:t>
            </a:r>
            <a:r>
              <a:rPr kumimoji="1" lang="ko-KR" altLang="en-US" sz="1200" b="0" dirty="0">
                <a:latin typeface="+mn-lt"/>
              </a:rPr>
              <a:t>을 진행하고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원본 사이즈로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을 해서 한 결과를 확인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정확도는 </a:t>
            </a:r>
            <a:r>
              <a:rPr kumimoji="1" lang="en-US" altLang="ko-KR" sz="1200" b="0" dirty="0">
                <a:latin typeface="+mn-lt"/>
              </a:rPr>
              <a:t>6.07 </a:t>
            </a:r>
            <a:r>
              <a:rPr kumimoji="1" lang="ko-KR" altLang="en-US" sz="1200" b="0" dirty="0">
                <a:latin typeface="+mn-lt"/>
              </a:rPr>
              <a:t>밖에 차이가 나지 않는다</a:t>
            </a:r>
            <a:r>
              <a:rPr kumimoji="1" lang="en-US" altLang="ko-KR" sz="1200" b="0" dirty="0">
                <a:latin typeface="+mn-lt"/>
              </a:rPr>
              <a:t>. Patching</a:t>
            </a:r>
            <a:r>
              <a:rPr kumimoji="1" lang="ko-KR" altLang="en-US" sz="1200" b="0" dirty="0">
                <a:latin typeface="+mn-lt"/>
              </a:rPr>
              <a:t>을 원본 사이즈로 해서</a:t>
            </a:r>
            <a:r>
              <a:rPr kumimoji="1" lang="en-US" altLang="ko-KR" sz="1200" b="0" dirty="0">
                <a:latin typeface="+mn-lt"/>
              </a:rPr>
              <a:t>\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을 해서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을 원본 사이즈로 했더니 정확도가  굉장히 작은 양 만큼 줄어들더라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근데 </a:t>
            </a:r>
            <a:r>
              <a:rPr kumimoji="1" lang="en-US" altLang="ko-KR" sz="1200" b="0" dirty="0">
                <a:latin typeface="+mn-lt"/>
              </a:rPr>
              <a:t>canvas size</a:t>
            </a:r>
            <a:r>
              <a:rPr kumimoji="1" lang="ko-KR" altLang="en-US" sz="1200" b="0" dirty="0">
                <a:latin typeface="+mn-lt"/>
              </a:rPr>
              <a:t>를 조절 </a:t>
            </a:r>
            <a:r>
              <a:rPr kumimoji="1" lang="en-US" altLang="ko-KR" sz="1200" b="0" dirty="0">
                <a:latin typeface="+mn-lt"/>
              </a:rPr>
              <a:t>x</a:t>
            </a:r>
            <a:r>
              <a:rPr kumimoji="1" lang="ko-KR" altLang="en-US" sz="1200" b="0" dirty="0" err="1">
                <a:latin typeface="+mn-lt"/>
              </a:rPr>
              <a:t>고ㅓ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66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근데 </a:t>
            </a:r>
            <a:r>
              <a:rPr kumimoji="1" lang="en-US" altLang="ko-KR" sz="1200" b="0" dirty="0">
                <a:latin typeface="+mn-lt"/>
              </a:rPr>
              <a:t>canvas size</a:t>
            </a:r>
            <a:r>
              <a:rPr kumimoji="1" lang="ko-KR" altLang="en-US" sz="1200" b="0" dirty="0">
                <a:latin typeface="+mn-lt"/>
              </a:rPr>
              <a:t>를 조절 </a:t>
            </a:r>
            <a:r>
              <a:rPr kumimoji="1" lang="en-US" altLang="ko-KR" sz="1200" b="0" dirty="0">
                <a:latin typeface="+mn-lt"/>
              </a:rPr>
              <a:t>x</a:t>
            </a:r>
            <a:r>
              <a:rPr kumimoji="1" lang="ko-KR" altLang="en-US" sz="1200" b="0" dirty="0">
                <a:latin typeface="+mn-lt"/>
              </a:rPr>
              <a:t>고 한 결과이기 때문에 만약 실제로 </a:t>
            </a:r>
            <a:r>
              <a:rPr kumimoji="1" lang="en-US" altLang="ko-KR" sz="1200" b="0" dirty="0">
                <a:latin typeface="+mn-lt"/>
              </a:rPr>
              <a:t>model</a:t>
            </a:r>
            <a:r>
              <a:rPr kumimoji="1" lang="ko-KR" altLang="en-US" sz="1200" b="0" dirty="0">
                <a:latin typeface="+mn-lt"/>
              </a:rPr>
              <a:t>을 돌리게 될 경우라면</a:t>
            </a:r>
            <a:r>
              <a:rPr kumimoji="1" lang="en-US" altLang="ko-KR" sz="1200" b="0" dirty="0">
                <a:latin typeface="+mn-lt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Accuracy</a:t>
            </a:r>
            <a:r>
              <a:rPr kumimoji="1" lang="ko-KR" altLang="en-US" sz="1200" b="0" dirty="0">
                <a:latin typeface="+mn-lt"/>
              </a:rPr>
              <a:t>가 조금 더 떨어질 수도 있을 것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따라서 다음과 같은 방법으로 다음과 같은 방법을 활용하고자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7158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전체 </a:t>
            </a:r>
            <a:r>
              <a:rPr kumimoji="1" lang="en-US" altLang="ko-KR" sz="1200" b="0" dirty="0" err="1">
                <a:latin typeface="+mn-lt"/>
              </a:rPr>
              <a:t>paddin</a:t>
            </a:r>
            <a:r>
              <a:rPr kumimoji="1" lang="ko-KR" altLang="en-US" sz="1200" b="0" dirty="0">
                <a:latin typeface="+mn-lt"/>
              </a:rPr>
              <a:t>을 할지 </a:t>
            </a:r>
            <a:r>
              <a:rPr kumimoji="1" lang="en-US" altLang="ko-KR" sz="1200" b="0" dirty="0">
                <a:latin typeface="+mn-lt"/>
              </a:rPr>
              <a:t>small </a:t>
            </a:r>
            <a:r>
              <a:rPr kumimoji="1" lang="en-US" altLang="ko-KR" sz="1200" b="0" dirty="0" err="1">
                <a:latin typeface="+mn-lt"/>
              </a:rPr>
              <a:t>objec</a:t>
            </a:r>
            <a:r>
              <a:rPr kumimoji="1" lang="ko-KR" altLang="en-US" sz="1200" b="0" dirty="0">
                <a:latin typeface="+mn-lt"/>
              </a:rPr>
              <a:t>만을 </a:t>
            </a:r>
            <a:r>
              <a:rPr kumimoji="1" lang="en-US" altLang="ko-KR" sz="1200" b="0" dirty="0">
                <a:latin typeface="+mn-lt"/>
              </a:rPr>
              <a:t>padding </a:t>
            </a:r>
            <a:r>
              <a:rPr kumimoji="1" lang="ko-KR" altLang="en-US" sz="1200" b="0" dirty="0">
                <a:latin typeface="+mn-lt"/>
              </a:rPr>
              <a:t>진행할지 실험 주변을 아우르는 </a:t>
            </a:r>
            <a:r>
              <a:rPr kumimoji="1" lang="en-US" altLang="ko-KR" sz="1200" b="0" dirty="0">
                <a:latin typeface="+mn-lt"/>
              </a:rPr>
              <a:t>pixel</a:t>
            </a:r>
            <a:r>
              <a:rPr kumimoji="1" lang="ko-KR" altLang="en-US" sz="1200" b="0" dirty="0">
                <a:latin typeface="+mn-lt"/>
              </a:rPr>
              <a:t>은 전체의 가로 세로의 </a:t>
            </a:r>
            <a:r>
              <a:rPr kumimoji="1" lang="en-US" altLang="ko-KR" sz="1200" b="0" dirty="0">
                <a:latin typeface="+mn-lt"/>
              </a:rPr>
              <a:t>10%</a:t>
            </a:r>
            <a:r>
              <a:rPr kumimoji="1" lang="ko-KR" altLang="en-US" sz="1200" b="0" dirty="0">
                <a:latin typeface="+mn-lt"/>
              </a:rPr>
              <a:t>정도로 설정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Padding</a:t>
            </a:r>
            <a:r>
              <a:rPr kumimoji="1" lang="ko-KR" altLang="en-US" sz="1200" b="0" dirty="0">
                <a:latin typeface="+mn-lt"/>
              </a:rPr>
              <a:t>이 전체 </a:t>
            </a:r>
            <a:r>
              <a:rPr kumimoji="1" lang="en-US" altLang="ko-KR" sz="1200" b="0" dirty="0">
                <a:latin typeface="+mn-lt"/>
              </a:rPr>
              <a:t>detection accuracy</a:t>
            </a:r>
            <a:r>
              <a:rPr kumimoji="1" lang="ko-KR" altLang="en-US" sz="1200" b="0" dirty="0">
                <a:latin typeface="+mn-lt"/>
              </a:rPr>
              <a:t>에 영향을 끼치는지 실험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모든 </a:t>
            </a:r>
            <a:r>
              <a:rPr kumimoji="1" lang="en-US" altLang="ko-KR" sz="1200" b="0" dirty="0">
                <a:latin typeface="+mn-lt"/>
              </a:rPr>
              <a:t>object </a:t>
            </a:r>
            <a:r>
              <a:rPr kumimoji="1" lang="ko-KR" altLang="en-US" sz="1200" b="0" dirty="0" err="1">
                <a:latin typeface="+mn-lt"/>
              </a:rPr>
              <a:t>해야할지</a:t>
            </a:r>
            <a:r>
              <a:rPr kumimoji="1" lang="en-US" altLang="ko-KR" sz="1200" b="0" dirty="0">
                <a:latin typeface="+mn-lt"/>
              </a:rPr>
              <a:t>,</a:t>
            </a:r>
            <a:r>
              <a:rPr kumimoji="1" lang="ko-KR" altLang="en-US" sz="1200" b="0" dirty="0">
                <a:latin typeface="+mn-lt"/>
              </a:rPr>
              <a:t> 작은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만 진행해도 </a:t>
            </a:r>
            <a:r>
              <a:rPr kumimoji="1" lang="ko-KR" altLang="en-US" sz="1200" b="0" dirty="0" err="1">
                <a:latin typeface="+mn-lt"/>
              </a:rPr>
              <a:t>괜찮은지</a:t>
            </a:r>
            <a:r>
              <a:rPr kumimoji="1" lang="ko-KR" altLang="en-US" sz="1200" b="0" dirty="0">
                <a:latin typeface="+mn-lt"/>
              </a:rPr>
              <a:t> 실험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실험 결과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49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hart" Target="../charts/char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2023.03.02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4" y="574305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Padding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38365-3E8F-9950-B286-11A2C3A35B57}"/>
                  </a:ext>
                </a:extLst>
              </p:cNvPr>
              <p:cNvSpPr txBox="1"/>
              <p:nvPr/>
            </p:nvSpPr>
            <p:spPr>
              <a:xfrm>
                <a:off x="96981" y="1108710"/>
                <a:ext cx="8900541" cy="151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Padding method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Objects / </a:t>
                </a:r>
                <a:r>
                  <a:rPr lang="en-US" altLang="ko-KR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Objects (</a:t>
                </a:r>
                <a:r>
                  <a:rPr lang="en-US" altLang="ko-KR" sz="2000" b="1" dirty="0">
                    <a:solidFill>
                      <a:schemeClr val="accent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0-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𝟑𝟐</m:t>
                        </m:r>
                      </m:e>
                      <m:sup>
                        <m:r>
                          <a:rPr lang="en-US" altLang="ko-KR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 amount : 10% pixels of object size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38365-3E8F-9950-B286-11A2C3A3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" y="1108710"/>
                <a:ext cx="8900541" cy="1514325"/>
              </a:xfrm>
              <a:prstGeom prst="rect">
                <a:avLst/>
              </a:prstGeom>
              <a:blipFill>
                <a:blip r:embed="rId4"/>
                <a:stretch>
                  <a:fillRect l="-959" b="-7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5D0E68F4-2E8E-317E-1D1C-7A96A1C1E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387" y="1220600"/>
            <a:ext cx="2643632" cy="1794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AEFFCB-7907-E2F1-63B1-0242C5084052}"/>
              </a:ext>
            </a:extLst>
          </p:cNvPr>
          <p:cNvSpPr txBox="1"/>
          <p:nvPr/>
        </p:nvSpPr>
        <p:spPr>
          <a:xfrm>
            <a:off x="96981" y="2671837"/>
            <a:ext cx="8900541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Padding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</a:t>
            </a: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objects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detection accuracy.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	Padding </a:t>
            </a: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objects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10% pixel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merely increases</a:t>
            </a:r>
            <a:r>
              <a:rPr lang="ko-KR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accuracy.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902437C-DCBF-6D7E-C47D-A148088AFF55}"/>
              </a:ext>
            </a:extLst>
          </p:cNvPr>
          <p:cNvGraphicFramePr/>
          <p:nvPr/>
        </p:nvGraphicFramePr>
        <p:xfrm>
          <a:off x="4839859" y="3070006"/>
          <a:ext cx="3832988" cy="367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AFB14B-D6E5-DE15-F958-A1BDD4B2495D}"/>
              </a:ext>
            </a:extLst>
          </p:cNvPr>
          <p:cNvSpPr txBox="1"/>
          <p:nvPr/>
        </p:nvSpPr>
        <p:spPr>
          <a:xfrm>
            <a:off x="486401" y="5749290"/>
            <a:ext cx="3964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Experiments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Appropriate padding amount.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Small Object Increment</a:t>
            </a:r>
          </a:p>
        </p:txBody>
      </p:sp>
    </p:spTree>
    <p:extLst>
      <p:ext uri="{BB962C8B-B14F-4D97-AF65-F5344CB8AC3E}">
        <p14:creationId xmlns:p14="http://schemas.microsoft.com/office/powerpoint/2010/main" val="18990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Patching Algorithm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Patching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maximize space utilization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packing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gap of optimal packing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93C9C-ACC1-7B4F-9AAF-471EE8541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17" b="19200"/>
          <a:stretch/>
        </p:blipFill>
        <p:spPr>
          <a:xfrm>
            <a:off x="2587358" y="4616526"/>
            <a:ext cx="1179462" cy="1132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73674F-1F5E-2E5E-000D-28EE3C4DF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520" b="19200"/>
          <a:stretch/>
        </p:blipFill>
        <p:spPr>
          <a:xfrm>
            <a:off x="2409336" y="3470236"/>
            <a:ext cx="1357484" cy="1132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EDDB66-74DB-D3C5-87AC-CBFD3A4EF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4" r="36808" b="27807"/>
          <a:stretch/>
        </p:blipFill>
        <p:spPr>
          <a:xfrm>
            <a:off x="584492" y="3530571"/>
            <a:ext cx="1097280" cy="101209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741B9A-FAF1-B1E3-EA28-EC5F9D9603D8}"/>
              </a:ext>
            </a:extLst>
          </p:cNvPr>
          <p:cNvCxnSpPr/>
          <p:nvPr/>
        </p:nvCxnSpPr>
        <p:spPr>
          <a:xfrm>
            <a:off x="2043576" y="3872060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6615E8-A792-BB22-87C9-F11E1DE643DD}"/>
              </a:ext>
            </a:extLst>
          </p:cNvPr>
          <p:cNvCxnSpPr/>
          <p:nvPr/>
        </p:nvCxnSpPr>
        <p:spPr>
          <a:xfrm>
            <a:off x="2043576" y="5076097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C9FA16-DDDC-E1A4-7410-B2AFDF2E8060}"/>
              </a:ext>
            </a:extLst>
          </p:cNvPr>
          <p:cNvCxnSpPr/>
          <p:nvPr/>
        </p:nvCxnSpPr>
        <p:spPr>
          <a:xfrm>
            <a:off x="2043576" y="3872060"/>
            <a:ext cx="0" cy="1204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230EDD-1027-9549-EA53-2A68DF9D702E}"/>
              </a:ext>
            </a:extLst>
          </p:cNvPr>
          <p:cNvSpPr txBox="1"/>
          <p:nvPr/>
        </p:nvSpPr>
        <p:spPr>
          <a:xfrm>
            <a:off x="0" y="6443241"/>
            <a:ext cx="9406918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Zhang,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Defu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priority heuristic for the guillotine rectangular packing problem." Information Processing Letters 116.1 (2016): 15-21. </a:t>
            </a:r>
          </a:p>
        </p:txBody>
      </p:sp>
    </p:spTree>
    <p:extLst>
      <p:ext uri="{BB962C8B-B14F-4D97-AF65-F5344CB8AC3E}">
        <p14:creationId xmlns:p14="http://schemas.microsoft.com/office/powerpoint/2010/main" val="38253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Patching Algorithm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Patching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maximize space utilization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packing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93C9C-ACC1-7B4F-9AAF-471EE8541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17" b="19200"/>
          <a:stretch/>
        </p:blipFill>
        <p:spPr>
          <a:xfrm>
            <a:off x="2498458" y="3965802"/>
            <a:ext cx="1179462" cy="1132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73674F-1F5E-2E5E-000D-28EE3C4DF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520" b="19200"/>
          <a:stretch/>
        </p:blipFill>
        <p:spPr>
          <a:xfrm>
            <a:off x="2320436" y="2728037"/>
            <a:ext cx="1357484" cy="1132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EDDB66-74DB-D3C5-87AC-CBFD3A4EF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4" r="36808" b="27807"/>
          <a:stretch/>
        </p:blipFill>
        <p:spPr>
          <a:xfrm>
            <a:off x="495592" y="2788372"/>
            <a:ext cx="1097280" cy="101209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741B9A-FAF1-B1E3-EA28-EC5F9D9603D8}"/>
              </a:ext>
            </a:extLst>
          </p:cNvPr>
          <p:cNvCxnSpPr/>
          <p:nvPr/>
        </p:nvCxnSpPr>
        <p:spPr>
          <a:xfrm>
            <a:off x="1954676" y="312986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6615E8-A792-BB22-87C9-F11E1DE643DD}"/>
              </a:ext>
            </a:extLst>
          </p:cNvPr>
          <p:cNvCxnSpPr/>
          <p:nvPr/>
        </p:nvCxnSpPr>
        <p:spPr>
          <a:xfrm>
            <a:off x="1954676" y="433389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C9FA16-DDDC-E1A4-7410-B2AFDF2E8060}"/>
              </a:ext>
            </a:extLst>
          </p:cNvPr>
          <p:cNvCxnSpPr/>
          <p:nvPr/>
        </p:nvCxnSpPr>
        <p:spPr>
          <a:xfrm>
            <a:off x="1954676" y="3129861"/>
            <a:ext cx="0" cy="1204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EF41AA0F-23F6-F9AD-29AC-F154EEF8F9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5" r="70691" b="8889"/>
          <a:stretch/>
        </p:blipFill>
        <p:spPr>
          <a:xfrm>
            <a:off x="4221701" y="2377440"/>
            <a:ext cx="1179462" cy="23894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9C8AB67-772C-44C1-94E3-6E09D09DFE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9" t="31354" r="59009" b="40624"/>
          <a:stretch/>
        </p:blipFill>
        <p:spPr>
          <a:xfrm>
            <a:off x="6123511" y="2392415"/>
            <a:ext cx="410137" cy="112766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A560AB-AB48-AA29-17CB-E6A0A7344A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9" t="31038" r="45656" b="37924"/>
          <a:stretch/>
        </p:blipFill>
        <p:spPr>
          <a:xfrm>
            <a:off x="5514325" y="2385231"/>
            <a:ext cx="496024" cy="12490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A82236-F466-3617-F011-313F76989097}"/>
              </a:ext>
            </a:extLst>
          </p:cNvPr>
          <p:cNvSpPr/>
          <p:nvPr/>
        </p:nvSpPr>
        <p:spPr>
          <a:xfrm>
            <a:off x="5514325" y="3876802"/>
            <a:ext cx="2587384" cy="275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6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A82236-F466-3617-F011-313F76989097}"/>
              </a:ext>
            </a:extLst>
          </p:cNvPr>
          <p:cNvSpPr/>
          <p:nvPr/>
        </p:nvSpPr>
        <p:spPr>
          <a:xfrm>
            <a:off x="3855942" y="3930822"/>
            <a:ext cx="2587384" cy="275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Patching Algorithm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Patching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maximize space utilization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packing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93C9C-ACC1-7B4F-9AAF-471EE8541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17" b="19200"/>
          <a:stretch/>
        </p:blipFill>
        <p:spPr>
          <a:xfrm>
            <a:off x="2498458" y="3965802"/>
            <a:ext cx="1179462" cy="1132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73674F-1F5E-2E5E-000D-28EE3C4DF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520" b="19200"/>
          <a:stretch/>
        </p:blipFill>
        <p:spPr>
          <a:xfrm>
            <a:off x="2320436" y="2728037"/>
            <a:ext cx="1357484" cy="1132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EDDB66-74DB-D3C5-87AC-CBFD3A4EF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4" r="36808" b="27807"/>
          <a:stretch/>
        </p:blipFill>
        <p:spPr>
          <a:xfrm>
            <a:off x="495592" y="2788372"/>
            <a:ext cx="1097280" cy="101209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741B9A-FAF1-B1E3-EA28-EC5F9D9603D8}"/>
              </a:ext>
            </a:extLst>
          </p:cNvPr>
          <p:cNvCxnSpPr/>
          <p:nvPr/>
        </p:nvCxnSpPr>
        <p:spPr>
          <a:xfrm>
            <a:off x="1954676" y="312986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6615E8-A792-BB22-87C9-F11E1DE643DD}"/>
              </a:ext>
            </a:extLst>
          </p:cNvPr>
          <p:cNvCxnSpPr/>
          <p:nvPr/>
        </p:nvCxnSpPr>
        <p:spPr>
          <a:xfrm>
            <a:off x="1954676" y="433389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C9FA16-DDDC-E1A4-7410-B2AFDF2E8060}"/>
              </a:ext>
            </a:extLst>
          </p:cNvPr>
          <p:cNvCxnSpPr/>
          <p:nvPr/>
        </p:nvCxnSpPr>
        <p:spPr>
          <a:xfrm>
            <a:off x="1954676" y="3129861"/>
            <a:ext cx="0" cy="1204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EF41AA0F-23F6-F9AD-29AC-F154EEF8F9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5" r="70691" b="8889"/>
          <a:stretch/>
        </p:blipFill>
        <p:spPr>
          <a:xfrm>
            <a:off x="3855942" y="4294291"/>
            <a:ext cx="1179462" cy="23894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9C8AB67-772C-44C1-94E3-6E09D09DFE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9" t="31354" r="59009" b="40624"/>
          <a:stretch/>
        </p:blipFill>
        <p:spPr>
          <a:xfrm>
            <a:off x="6123511" y="2392415"/>
            <a:ext cx="410137" cy="112766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A560AB-AB48-AA29-17CB-E6A0A7344A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9" t="31038" r="45656" b="37924"/>
          <a:stretch/>
        </p:blipFill>
        <p:spPr>
          <a:xfrm>
            <a:off x="5514325" y="2385231"/>
            <a:ext cx="496024" cy="124904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1A42A5-A713-27E7-EBDA-615AE4FFE403}"/>
              </a:ext>
            </a:extLst>
          </p:cNvPr>
          <p:cNvCxnSpPr>
            <a:cxnSpLocks/>
          </p:cNvCxnSpPr>
          <p:nvPr/>
        </p:nvCxnSpPr>
        <p:spPr>
          <a:xfrm flipH="1">
            <a:off x="5035404" y="4305462"/>
            <a:ext cx="140792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411ECA-F2A9-9766-2834-5CF85B14303F}"/>
              </a:ext>
            </a:extLst>
          </p:cNvPr>
          <p:cNvSpPr/>
          <p:nvPr/>
        </p:nvSpPr>
        <p:spPr>
          <a:xfrm>
            <a:off x="6507950" y="3930822"/>
            <a:ext cx="2587384" cy="275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6D6972E-3E47-AFE8-8790-6D41740A6E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5" r="70691" b="8889"/>
          <a:stretch/>
        </p:blipFill>
        <p:spPr>
          <a:xfrm>
            <a:off x="6507950" y="4294291"/>
            <a:ext cx="1179462" cy="2389458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A57F2F-DD79-0E9D-6B1E-398299E53A58}"/>
              </a:ext>
            </a:extLst>
          </p:cNvPr>
          <p:cNvCxnSpPr/>
          <p:nvPr/>
        </p:nvCxnSpPr>
        <p:spPr>
          <a:xfrm>
            <a:off x="7687412" y="3914820"/>
            <a:ext cx="0" cy="37947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411ECA-F2A9-9766-2834-5CF85B14303F}"/>
              </a:ext>
            </a:extLst>
          </p:cNvPr>
          <p:cNvSpPr/>
          <p:nvPr/>
        </p:nvSpPr>
        <p:spPr>
          <a:xfrm>
            <a:off x="6507950" y="3930822"/>
            <a:ext cx="2587384" cy="275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A82236-F466-3617-F011-313F76989097}"/>
              </a:ext>
            </a:extLst>
          </p:cNvPr>
          <p:cNvSpPr/>
          <p:nvPr/>
        </p:nvSpPr>
        <p:spPr>
          <a:xfrm>
            <a:off x="3855942" y="3930822"/>
            <a:ext cx="2587384" cy="275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Patching Algorithm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Patching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maximize space utilization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packing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93C9C-ACC1-7B4F-9AAF-471EE8541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17" b="19200"/>
          <a:stretch/>
        </p:blipFill>
        <p:spPr>
          <a:xfrm>
            <a:off x="2498458" y="3965802"/>
            <a:ext cx="1179462" cy="1132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73674F-1F5E-2E5E-000D-28EE3C4DF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520" b="19200"/>
          <a:stretch/>
        </p:blipFill>
        <p:spPr>
          <a:xfrm>
            <a:off x="2320436" y="2728037"/>
            <a:ext cx="1357484" cy="1132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EDDB66-74DB-D3C5-87AC-CBFD3A4EF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4" r="36808" b="27807"/>
          <a:stretch/>
        </p:blipFill>
        <p:spPr>
          <a:xfrm>
            <a:off x="495592" y="2788372"/>
            <a:ext cx="1097280" cy="101209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741B9A-FAF1-B1E3-EA28-EC5F9D9603D8}"/>
              </a:ext>
            </a:extLst>
          </p:cNvPr>
          <p:cNvCxnSpPr/>
          <p:nvPr/>
        </p:nvCxnSpPr>
        <p:spPr>
          <a:xfrm>
            <a:off x="1954676" y="312986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6615E8-A792-BB22-87C9-F11E1DE643DD}"/>
              </a:ext>
            </a:extLst>
          </p:cNvPr>
          <p:cNvCxnSpPr/>
          <p:nvPr/>
        </p:nvCxnSpPr>
        <p:spPr>
          <a:xfrm>
            <a:off x="1954676" y="433389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C9FA16-DDDC-E1A4-7410-B2AFDF2E8060}"/>
              </a:ext>
            </a:extLst>
          </p:cNvPr>
          <p:cNvCxnSpPr/>
          <p:nvPr/>
        </p:nvCxnSpPr>
        <p:spPr>
          <a:xfrm>
            <a:off x="1954676" y="3129861"/>
            <a:ext cx="0" cy="1204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EF41AA0F-23F6-F9AD-29AC-F154EEF8F9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5" r="70691" b="8889"/>
          <a:stretch/>
        </p:blipFill>
        <p:spPr>
          <a:xfrm>
            <a:off x="3855942" y="4294291"/>
            <a:ext cx="1179462" cy="23894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9C8AB67-772C-44C1-94E3-6E09D09DFE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9" t="31354" r="59009" b="40624"/>
          <a:stretch/>
        </p:blipFill>
        <p:spPr>
          <a:xfrm>
            <a:off x="6123511" y="2392415"/>
            <a:ext cx="410137" cy="112766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A560AB-AB48-AA29-17CB-E6A0A7344A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9" t="31038" r="45656" b="37924"/>
          <a:stretch/>
        </p:blipFill>
        <p:spPr>
          <a:xfrm>
            <a:off x="7708854" y="5424691"/>
            <a:ext cx="496024" cy="124904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1A42A5-A713-27E7-EBDA-615AE4FFE403}"/>
              </a:ext>
            </a:extLst>
          </p:cNvPr>
          <p:cNvCxnSpPr>
            <a:cxnSpLocks/>
          </p:cNvCxnSpPr>
          <p:nvPr/>
        </p:nvCxnSpPr>
        <p:spPr>
          <a:xfrm flipH="1">
            <a:off x="5035404" y="4305462"/>
            <a:ext cx="140792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6D6972E-3E47-AFE8-8790-6D41740A6E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5" r="70691" b="8889"/>
          <a:stretch/>
        </p:blipFill>
        <p:spPr>
          <a:xfrm>
            <a:off x="6507950" y="4294291"/>
            <a:ext cx="1179462" cy="2389458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A57F2F-DD79-0E9D-6B1E-398299E53A58}"/>
              </a:ext>
            </a:extLst>
          </p:cNvPr>
          <p:cNvCxnSpPr/>
          <p:nvPr/>
        </p:nvCxnSpPr>
        <p:spPr>
          <a:xfrm>
            <a:off x="7687412" y="3914820"/>
            <a:ext cx="0" cy="37947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8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DD0A587-A2E2-4AFA-8180-60966B77C08F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65A3B-C5E7-8060-D0A3-FED2375C8469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A21B9-4F47-B1C0-B06E-365C3D3313DD}"/>
              </a:ext>
            </a:extLst>
          </p:cNvPr>
          <p:cNvSpPr txBox="1"/>
          <p:nvPr/>
        </p:nvSpPr>
        <p:spPr>
          <a:xfrm>
            <a:off x="671200" y="5858443"/>
            <a:ext cx="1674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Patching with original object size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FE489-4E7D-4ED4-C366-D16BD6A41CAD}"/>
              </a:ext>
            </a:extLst>
          </p:cNvPr>
          <p:cNvSpPr txBox="1"/>
          <p:nvPr/>
        </p:nvSpPr>
        <p:spPr>
          <a:xfrm>
            <a:off x="3665401" y="5965484"/>
            <a:ext cx="167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Yolo detection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92FE7-0CE1-D921-B42E-C6659BA0AC6A}"/>
              </a:ext>
            </a:extLst>
          </p:cNvPr>
          <p:cNvSpPr txBox="1"/>
          <p:nvPr/>
        </p:nvSpPr>
        <p:spPr>
          <a:xfrm>
            <a:off x="6865977" y="5965484"/>
            <a:ext cx="167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Detection Result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1CE35C1-30BD-2C5D-DD20-29859B078C04}"/>
              </a:ext>
            </a:extLst>
          </p:cNvPr>
          <p:cNvCxnSpPr/>
          <p:nvPr/>
        </p:nvCxnSpPr>
        <p:spPr>
          <a:xfrm>
            <a:off x="2636018" y="6170035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0F4DA0-0A7B-F7A7-3E8E-1FF460C224AB}"/>
              </a:ext>
            </a:extLst>
          </p:cNvPr>
          <p:cNvCxnSpPr/>
          <p:nvPr/>
        </p:nvCxnSpPr>
        <p:spPr>
          <a:xfrm>
            <a:off x="5861538" y="6170034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412038-5C04-D69C-387E-8FEC45BE61E8}"/>
              </a:ext>
            </a:extLst>
          </p:cNvPr>
          <p:cNvSpPr txBox="1"/>
          <p:nvPr/>
        </p:nvSpPr>
        <p:spPr>
          <a:xfrm>
            <a:off x="671200" y="5021946"/>
            <a:ext cx="150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Multiple Input Images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57741-3923-8589-BB05-67105EF18136}"/>
              </a:ext>
            </a:extLst>
          </p:cNvPr>
          <p:cNvSpPr txBox="1"/>
          <p:nvPr/>
        </p:nvSpPr>
        <p:spPr>
          <a:xfrm>
            <a:off x="3665401" y="5061193"/>
            <a:ext cx="150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Merge and resize whole image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BBFA2-AD8F-0247-F956-0EAE963DBD78}"/>
              </a:ext>
            </a:extLst>
          </p:cNvPr>
          <p:cNvSpPr txBox="1"/>
          <p:nvPr/>
        </p:nvSpPr>
        <p:spPr>
          <a:xfrm>
            <a:off x="6865977" y="5153859"/>
            <a:ext cx="1194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Localization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F91430-27C9-ED9D-F8C6-0A55A1F17211}"/>
              </a:ext>
            </a:extLst>
          </p:cNvPr>
          <p:cNvCxnSpPr/>
          <p:nvPr/>
        </p:nvCxnSpPr>
        <p:spPr>
          <a:xfrm>
            <a:off x="2491991" y="5307748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C92828-0542-2417-8DEB-A33774924407}"/>
              </a:ext>
            </a:extLst>
          </p:cNvPr>
          <p:cNvCxnSpPr/>
          <p:nvPr/>
        </p:nvCxnSpPr>
        <p:spPr>
          <a:xfrm>
            <a:off x="5719187" y="5307748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152C7C-3F0C-75A8-1F0C-9F12B15E145C}"/>
              </a:ext>
            </a:extLst>
          </p:cNvPr>
          <p:cNvSpPr/>
          <p:nvPr/>
        </p:nvSpPr>
        <p:spPr>
          <a:xfrm>
            <a:off x="512466" y="4913644"/>
            <a:ext cx="8119068" cy="162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14BB42-E135-AE41-6F39-044EE9FA3243}"/>
              </a:ext>
            </a:extLst>
          </p:cNvPr>
          <p:cNvSpPr txBox="1"/>
          <p:nvPr/>
        </p:nvSpPr>
        <p:spPr>
          <a:xfrm>
            <a:off x="87341" y="989891"/>
            <a:ext cx="8900541" cy="308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of Merge &amp; Patching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related Experiments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Padding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object Increment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Algorithm</a:t>
            </a:r>
          </a:p>
        </p:txBody>
      </p:sp>
    </p:spTree>
    <p:extLst>
      <p:ext uri="{BB962C8B-B14F-4D97-AF65-F5344CB8AC3E}">
        <p14:creationId xmlns:p14="http://schemas.microsoft.com/office/powerpoint/2010/main" val="312367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DD0A587-A2E2-4AFA-8180-60966B77C08F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Plans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65A3B-C5E7-8060-D0A3-FED2375C8469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0CE2BED-1075-7A59-F155-892A44271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24"/>
          <a:stretch/>
        </p:blipFill>
        <p:spPr>
          <a:xfrm>
            <a:off x="285251" y="1037658"/>
            <a:ext cx="8629650" cy="57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300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highlight>
                  <a:srgbClr val="BDD7E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localization per different image resolution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D9B234E-F82B-9D5D-1878-9D9227B5F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842853"/>
              </p:ext>
            </p:extLst>
          </p:nvPr>
        </p:nvGraphicFramePr>
        <p:xfrm>
          <a:off x="658043" y="1565473"/>
          <a:ext cx="7761595" cy="409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836716-29AF-F3C3-5078-11D1C4DE2FBD}"/>
              </a:ext>
            </a:extLst>
          </p:cNvPr>
          <p:cNvSpPr txBox="1"/>
          <p:nvPr/>
        </p:nvSpPr>
        <p:spPr>
          <a:xfrm>
            <a:off x="866865" y="5726699"/>
            <a:ext cx="710873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images for localization is effective in terms of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245763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patching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2" y="1108710"/>
            <a:ext cx="7827818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only important instances(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help </a:t>
            </a:r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computation.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705581-278A-7699-200D-2E4E29F3EB1A}"/>
              </a:ext>
            </a:extLst>
          </p:cNvPr>
          <p:cNvGrpSpPr/>
          <p:nvPr/>
        </p:nvGrpSpPr>
        <p:grpSpPr>
          <a:xfrm>
            <a:off x="4142934" y="3451339"/>
            <a:ext cx="2192702" cy="1348812"/>
            <a:chOff x="759409" y="2260194"/>
            <a:chExt cx="2985239" cy="168925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E6A11EC-9EAB-A544-BDF9-7A9AC5203E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33" t="29742"/>
            <a:stretch/>
          </p:blipFill>
          <p:spPr>
            <a:xfrm>
              <a:off x="759409" y="2260194"/>
              <a:ext cx="2985239" cy="167300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6D8890-FCA8-001E-35F2-BF72F3D9F588}"/>
                </a:ext>
              </a:extLst>
            </p:cNvPr>
            <p:cNvSpPr/>
            <p:nvPr/>
          </p:nvSpPr>
          <p:spPr>
            <a:xfrm>
              <a:off x="1891457" y="3171876"/>
              <a:ext cx="720495" cy="7775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1DF2CDE-02B1-3CF8-D22D-EF69355D3A1F}"/>
                </a:ext>
              </a:extLst>
            </p:cNvPr>
            <p:cNvSpPr/>
            <p:nvPr/>
          </p:nvSpPr>
          <p:spPr>
            <a:xfrm>
              <a:off x="1525696" y="2923609"/>
              <a:ext cx="427369" cy="346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F51FD4-8518-AFB7-7C39-D8332AB8C674}"/>
                </a:ext>
              </a:extLst>
            </p:cNvPr>
            <p:cNvSpPr/>
            <p:nvPr/>
          </p:nvSpPr>
          <p:spPr>
            <a:xfrm>
              <a:off x="2977714" y="3171875"/>
              <a:ext cx="590144" cy="4866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043AFD-AFC9-DB80-E23E-3247AC4483E2}"/>
                </a:ext>
              </a:extLst>
            </p:cNvPr>
            <p:cNvSpPr/>
            <p:nvPr/>
          </p:nvSpPr>
          <p:spPr>
            <a:xfrm>
              <a:off x="2044669" y="2825704"/>
              <a:ext cx="567283" cy="346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325BEBA-1A7C-63BB-C721-7A4AB5EEA6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3" t="29742"/>
          <a:stretch/>
        </p:blipFill>
        <p:spPr>
          <a:xfrm>
            <a:off x="526594" y="3281751"/>
            <a:ext cx="3011979" cy="1687988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5A63B8-EE53-E03D-2B4D-EB05359598D9}"/>
              </a:ext>
            </a:extLst>
          </p:cNvPr>
          <p:cNvGrpSpPr/>
          <p:nvPr/>
        </p:nvGrpSpPr>
        <p:grpSpPr>
          <a:xfrm>
            <a:off x="6945080" y="3539339"/>
            <a:ext cx="1383487" cy="1168162"/>
            <a:chOff x="3490740" y="4470400"/>
            <a:chExt cx="1287780" cy="11239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2B64434-D3E1-7758-D6FF-E2C3A7D76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205" t="67345" r="33492" b="1"/>
            <a:stretch/>
          </p:blipFill>
          <p:spPr>
            <a:xfrm>
              <a:off x="3490741" y="4470400"/>
              <a:ext cx="720495" cy="77757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ECA4A3B-15F6-5EBA-81EE-57F8120FB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323" t="67346" r="5904" b="11454"/>
            <a:stretch/>
          </p:blipFill>
          <p:spPr>
            <a:xfrm>
              <a:off x="4211237" y="4477610"/>
              <a:ext cx="567283" cy="50482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43ABA00-002F-0117-F534-DB34BE563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745" t="53149" r="33482" b="32996"/>
            <a:stretch/>
          </p:blipFill>
          <p:spPr>
            <a:xfrm>
              <a:off x="4211237" y="4930122"/>
              <a:ext cx="567283" cy="31784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5E42F53-FD3D-2DC5-921C-C1828FF81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272" t="57261" r="52974" b="28202"/>
            <a:stretch/>
          </p:blipFill>
          <p:spPr>
            <a:xfrm>
              <a:off x="3490740" y="5247971"/>
              <a:ext cx="431348" cy="34617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2E8DCDD-0389-6467-3686-AEB3E6D7885A}"/>
                </a:ext>
              </a:extLst>
            </p:cNvPr>
            <p:cNvSpPr/>
            <p:nvPr/>
          </p:nvSpPr>
          <p:spPr>
            <a:xfrm>
              <a:off x="3490743" y="4470400"/>
              <a:ext cx="1287777" cy="11239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55ACF39-913D-5CB9-E71A-548CCF7AB3F9}"/>
              </a:ext>
            </a:extLst>
          </p:cNvPr>
          <p:cNvSpPr txBox="1"/>
          <p:nvPr/>
        </p:nvSpPr>
        <p:spPr>
          <a:xfrm>
            <a:off x="6812236" y="2666165"/>
            <a:ext cx="1805169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Patched Image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43F31-3D55-3B72-3C71-F8376D9B39CB}"/>
              </a:ext>
            </a:extLst>
          </p:cNvPr>
          <p:cNvSpPr txBox="1"/>
          <p:nvPr/>
        </p:nvSpPr>
        <p:spPr>
          <a:xfrm>
            <a:off x="754184" y="2609827"/>
            <a:ext cx="2556798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Input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D6A4A-0D80-AE79-4731-D9710494663A}"/>
              </a:ext>
            </a:extLst>
          </p:cNvPr>
          <p:cNvSpPr txBox="1"/>
          <p:nvPr/>
        </p:nvSpPr>
        <p:spPr>
          <a:xfrm>
            <a:off x="4142934" y="2666165"/>
            <a:ext cx="2117687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8F346-7E0C-42F3-9402-D89E1AD89B89}"/>
              </a:ext>
            </a:extLst>
          </p:cNvPr>
          <p:cNvSpPr txBox="1"/>
          <p:nvPr/>
        </p:nvSpPr>
        <p:spPr>
          <a:xfrm>
            <a:off x="121729" y="5820252"/>
            <a:ext cx="89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Q2. How does Image Patching impact </a:t>
            </a:r>
            <a:r>
              <a:rPr lang="en-US" altLang="ko-KR" sz="24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detection accuracy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0ADB5-6E86-088E-09E6-C59D29BC273D}"/>
              </a:ext>
            </a:extLst>
          </p:cNvPr>
          <p:cNvSpPr txBox="1"/>
          <p:nvPr/>
        </p:nvSpPr>
        <p:spPr>
          <a:xfrm>
            <a:off x="96981" y="5358370"/>
            <a:ext cx="89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Q1. How to extract Region of Interest? </a:t>
            </a:r>
          </a:p>
        </p:txBody>
      </p:sp>
    </p:spTree>
    <p:extLst>
      <p:ext uri="{BB962C8B-B14F-4D97-AF65-F5344CB8AC3E}">
        <p14:creationId xmlns:p14="http://schemas.microsoft.com/office/powerpoint/2010/main" val="43380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121729" y="1158623"/>
            <a:ext cx="8900541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Q1. How to extract Region of Interest?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Yolo localization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image benefits in 1.4x of execution time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is insensitive to image downsizing.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2B9DE6-4E46-541F-C973-BD080B3DFDE3}"/>
                  </a:ext>
                </a:extLst>
              </p:cNvPr>
              <p:cNvSpPr txBox="1"/>
              <p:nvPr/>
            </p:nvSpPr>
            <p:spPr>
              <a:xfrm>
                <a:off x="50902" y="3312752"/>
                <a:ext cx="9093098" cy="3360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Q2. How does Image Patching impact detection accuracy?</a:t>
                </a:r>
                <a:endParaRPr lang="en-US" altLang="ko-KR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20% accuracy loss with the </a:t>
                </a:r>
                <a:r>
                  <a:rPr lang="en-US" altLang="ko-KR" sz="2000" u="sng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same execution time.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To compensate loss, </a:t>
                </a:r>
              </a:p>
              <a:p>
                <a:pPr marL="1257300" lvl="2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Object Packing Algorithm </a:t>
                </a:r>
              </a:p>
              <a:p>
                <a:pPr marL="1257300" lvl="2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Object Padding </a:t>
                </a:r>
              </a:p>
              <a:p>
                <a:pPr marL="1257300" lvl="2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Small object Increment : Small object range : 0-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, small amount of </a:t>
                </a:r>
                <a:r>
                  <a:rPr lang="en-US" altLang="ko-KR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mAP</a:t>
                </a:r>
                <a:r>
                  <a:rPr lang="en-US" altLang="ko-KR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enhancement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2B9DE6-4E46-541F-C973-BD080B3D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" y="3312752"/>
                <a:ext cx="9093098" cy="3360985"/>
              </a:xfrm>
              <a:prstGeom prst="rect">
                <a:avLst/>
              </a:prstGeom>
              <a:blipFill>
                <a:blip r:embed="rId4"/>
                <a:stretch>
                  <a:fillRect l="-1005" r="-33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2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90054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Patching Accuracy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Enhancing Accuracy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Object Padding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Object Packing Algorithm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Small Object Increment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3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 of Patching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53305"/>
            <a:ext cx="8900541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with no limit of patching frame size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CCD21-193E-C282-BE5F-84FF07B46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380" y="3237421"/>
            <a:ext cx="4895078" cy="2945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600D2-36CD-2E2E-6CAD-B84D341BBA34}"/>
              </a:ext>
            </a:extLst>
          </p:cNvPr>
          <p:cNvSpPr txBox="1"/>
          <p:nvPr/>
        </p:nvSpPr>
        <p:spPr>
          <a:xfrm>
            <a:off x="1114735" y="2571122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Vanilla YOLO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8CFD3-418B-3754-4C17-AB443DE4C93D}"/>
              </a:ext>
            </a:extLst>
          </p:cNvPr>
          <p:cNvSpPr txBox="1"/>
          <p:nvPr/>
        </p:nvSpPr>
        <p:spPr>
          <a:xfrm>
            <a:off x="5659921" y="251916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Image Patching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FDF65D-8999-C2F0-6C25-A8A176DA89FF}"/>
              </a:ext>
            </a:extLst>
          </p:cNvPr>
          <p:cNvSpPr/>
          <p:nvPr/>
        </p:nvSpPr>
        <p:spPr>
          <a:xfrm>
            <a:off x="1552996" y="4309887"/>
            <a:ext cx="1206279" cy="59563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Network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9CE9D0-7BC4-BDAD-646B-A65D808AEC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62" r="21411"/>
          <a:stretch/>
        </p:blipFill>
        <p:spPr>
          <a:xfrm>
            <a:off x="363500" y="3237421"/>
            <a:ext cx="705011" cy="6639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419C6C-A3BF-9B5C-5891-C3AD65407E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464" r="27474"/>
          <a:stretch/>
        </p:blipFill>
        <p:spPr>
          <a:xfrm>
            <a:off x="378214" y="3975371"/>
            <a:ext cx="675581" cy="6639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3D4B41-B1F0-E71E-5B61-9295FD1F0D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526" r="26591"/>
          <a:stretch/>
        </p:blipFill>
        <p:spPr>
          <a:xfrm>
            <a:off x="363500" y="4753676"/>
            <a:ext cx="707846" cy="663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B49588-AD82-6835-75DA-8804F35112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053" r="30447"/>
          <a:stretch/>
        </p:blipFill>
        <p:spPr>
          <a:xfrm>
            <a:off x="352245" y="5535623"/>
            <a:ext cx="727517" cy="67848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99947F-24BC-4C5B-A320-9A088637EA58}"/>
              </a:ext>
            </a:extLst>
          </p:cNvPr>
          <p:cNvCxnSpPr/>
          <p:nvPr/>
        </p:nvCxnSpPr>
        <p:spPr>
          <a:xfrm>
            <a:off x="1202225" y="4706975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57A53C-7974-F22F-37B3-4AE9B6DE7619}"/>
              </a:ext>
            </a:extLst>
          </p:cNvPr>
          <p:cNvCxnSpPr/>
          <p:nvPr/>
        </p:nvCxnSpPr>
        <p:spPr>
          <a:xfrm>
            <a:off x="2872788" y="4706975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FB50F-4ADD-E71A-8343-B6A5CE2709E2}"/>
              </a:ext>
            </a:extLst>
          </p:cNvPr>
          <p:cNvSpPr txBox="1"/>
          <p:nvPr/>
        </p:nvSpPr>
        <p:spPr>
          <a:xfrm>
            <a:off x="3032826" y="4499050"/>
            <a:ext cx="101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Result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52CED9D-E034-BFF9-144D-B8CCA0F0170A}"/>
              </a:ext>
            </a:extLst>
          </p:cNvPr>
          <p:cNvCxnSpPr>
            <a:cxnSpLocks/>
          </p:cNvCxnSpPr>
          <p:nvPr/>
        </p:nvCxnSpPr>
        <p:spPr>
          <a:xfrm>
            <a:off x="4052342" y="3023564"/>
            <a:ext cx="0" cy="3159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85CC65-DBF4-8A88-7B96-8160482C10A0}"/>
              </a:ext>
            </a:extLst>
          </p:cNvPr>
          <p:cNvSpPr txBox="1"/>
          <p:nvPr/>
        </p:nvSpPr>
        <p:spPr>
          <a:xfrm>
            <a:off x="4212380" y="6167333"/>
            <a:ext cx="433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all objects in original image size of 1920</a:t>
            </a: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Patch frame size fits all objects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D621B-7A23-A686-1C85-72F80AC14F1E}"/>
              </a:ext>
            </a:extLst>
          </p:cNvPr>
          <p:cNvSpPr txBox="1"/>
          <p:nvPr/>
        </p:nvSpPr>
        <p:spPr>
          <a:xfrm>
            <a:off x="192208" y="6332142"/>
            <a:ext cx="26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Image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width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1280, 640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02FA8-B7C0-EBAD-B8C7-19B663E1C6E8}"/>
              </a:ext>
            </a:extLst>
          </p:cNvPr>
          <p:cNvSpPr txBox="1"/>
          <p:nvPr/>
        </p:nvSpPr>
        <p:spPr>
          <a:xfrm>
            <a:off x="5659921" y="4522309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Image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width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1280</a:t>
            </a:r>
          </a:p>
        </p:txBody>
      </p:sp>
    </p:spTree>
    <p:extLst>
      <p:ext uri="{BB962C8B-B14F-4D97-AF65-F5344CB8AC3E}">
        <p14:creationId xmlns:p14="http://schemas.microsoft.com/office/powerpoint/2010/main" val="17214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7A868D47-9A6C-0985-9F34-BD59A97C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64" y="3324175"/>
            <a:ext cx="2676194" cy="207440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 of Patching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 of patching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915CF0CD-913C-2D04-2CD0-F44EED2C8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5553"/>
              </p:ext>
            </p:extLst>
          </p:nvPr>
        </p:nvGraphicFramePr>
        <p:xfrm>
          <a:off x="340104" y="1934351"/>
          <a:ext cx="6140161" cy="3791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2DEB1B7-58FD-C764-BC73-62620AD121F7}"/>
              </a:ext>
            </a:extLst>
          </p:cNvPr>
          <p:cNvCxnSpPr>
            <a:cxnSpLocks/>
          </p:cNvCxnSpPr>
          <p:nvPr/>
        </p:nvCxnSpPr>
        <p:spPr>
          <a:xfrm>
            <a:off x="3237169" y="3535538"/>
            <a:ext cx="18692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1CA74E-3623-C26A-3479-00007C3427C8}"/>
              </a:ext>
            </a:extLst>
          </p:cNvPr>
          <p:cNvCxnSpPr>
            <a:cxnSpLocks/>
          </p:cNvCxnSpPr>
          <p:nvPr/>
        </p:nvCxnSpPr>
        <p:spPr>
          <a:xfrm>
            <a:off x="5106451" y="3037063"/>
            <a:ext cx="5905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D2DA0CB-D111-28E6-EA56-20270A0D00B1}"/>
              </a:ext>
            </a:extLst>
          </p:cNvPr>
          <p:cNvCxnSpPr>
            <a:cxnSpLocks/>
          </p:cNvCxnSpPr>
          <p:nvPr/>
        </p:nvCxnSpPr>
        <p:spPr>
          <a:xfrm>
            <a:off x="5106451" y="3037063"/>
            <a:ext cx="0" cy="4984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470222-9B86-4611-0EC9-7E290606B16A}"/>
              </a:ext>
            </a:extLst>
          </p:cNvPr>
          <p:cNvSpPr txBox="1"/>
          <p:nvPr/>
        </p:nvSpPr>
        <p:spPr>
          <a:xfrm>
            <a:off x="3122874" y="3080121"/>
            <a:ext cx="16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14.06 </a:t>
            </a:r>
            <a:r>
              <a:rPr lang="en-US" altLang="ko-KR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mAP</a:t>
            </a:r>
            <a:r>
              <a:rPr lang="en-US" altLang="ko-K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↑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FC36ED-E94D-A14F-2A28-B612071E8D83}"/>
              </a:ext>
            </a:extLst>
          </p:cNvPr>
          <p:cNvSpPr txBox="1"/>
          <p:nvPr/>
        </p:nvSpPr>
        <p:spPr>
          <a:xfrm>
            <a:off x="340104" y="5760531"/>
            <a:ext cx="76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Additional patching increases detection accuracy up to 14.06. 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429A7D7-806D-162C-E8D1-1D1335A0FE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254"/>
          <a:stretch/>
        </p:blipFill>
        <p:spPr>
          <a:xfrm>
            <a:off x="6936513" y="999886"/>
            <a:ext cx="1890227" cy="196233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DBB532A-284F-CD6A-6CAB-A001A23D4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535" y="3535538"/>
            <a:ext cx="821652" cy="109749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E9B0CFD-571A-5943-6311-5371A4AD9750}"/>
              </a:ext>
            </a:extLst>
          </p:cNvPr>
          <p:cNvSpPr txBox="1"/>
          <p:nvPr/>
        </p:nvSpPr>
        <p:spPr>
          <a:xfrm>
            <a:off x="6652526" y="2910716"/>
            <a:ext cx="196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One Image size = 640 </a:t>
            </a:r>
          </a:p>
        </p:txBody>
      </p:sp>
    </p:spTree>
    <p:extLst>
      <p:ext uri="{BB962C8B-B14F-4D97-AF65-F5344CB8AC3E}">
        <p14:creationId xmlns:p14="http://schemas.microsoft.com/office/powerpoint/2010/main" val="4047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 of Patching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 of patching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915CF0CD-913C-2D04-2CD0-F44EED2C8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934126"/>
              </p:ext>
            </p:extLst>
          </p:nvPr>
        </p:nvGraphicFramePr>
        <p:xfrm>
          <a:off x="340104" y="1797829"/>
          <a:ext cx="6140161" cy="3791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2DEB1B7-58FD-C764-BC73-62620AD121F7}"/>
              </a:ext>
            </a:extLst>
          </p:cNvPr>
          <p:cNvCxnSpPr>
            <a:cxnSpLocks/>
          </p:cNvCxnSpPr>
          <p:nvPr/>
        </p:nvCxnSpPr>
        <p:spPr>
          <a:xfrm>
            <a:off x="1358536" y="2661422"/>
            <a:ext cx="581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1CA74E-3623-C26A-3479-00007C3427C8}"/>
              </a:ext>
            </a:extLst>
          </p:cNvPr>
          <p:cNvCxnSpPr>
            <a:cxnSpLocks/>
          </p:cNvCxnSpPr>
          <p:nvPr/>
        </p:nvCxnSpPr>
        <p:spPr>
          <a:xfrm>
            <a:off x="1939561" y="2891609"/>
            <a:ext cx="37576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D2DA0CB-D111-28E6-EA56-20270A0D00B1}"/>
              </a:ext>
            </a:extLst>
          </p:cNvPr>
          <p:cNvCxnSpPr>
            <a:cxnSpLocks/>
          </p:cNvCxnSpPr>
          <p:nvPr/>
        </p:nvCxnSpPr>
        <p:spPr>
          <a:xfrm>
            <a:off x="1939561" y="2672534"/>
            <a:ext cx="0" cy="219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57A1FA-5E01-64F8-079E-9F07337B0BF0}"/>
              </a:ext>
            </a:extLst>
          </p:cNvPr>
          <p:cNvSpPr txBox="1"/>
          <p:nvPr/>
        </p:nvSpPr>
        <p:spPr>
          <a:xfrm>
            <a:off x="2158264" y="2522277"/>
            <a:ext cx="15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6.07 </a:t>
            </a:r>
            <a:r>
              <a:rPr lang="en-US" altLang="ko-KR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mAP</a:t>
            </a:r>
            <a:r>
              <a:rPr lang="en-US" altLang="ko-K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↓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C0F431-516A-7319-4A58-89584900C8C9}"/>
              </a:ext>
            </a:extLst>
          </p:cNvPr>
          <p:cNvSpPr txBox="1"/>
          <p:nvPr/>
        </p:nvSpPr>
        <p:spPr>
          <a:xfrm>
            <a:off x="340104" y="5760531"/>
            <a:ext cx="766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Additional patching increases detection accuracy up to 14.06.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Even if localization image size dropped to 50% compared to vanilla yolo, accuracy dropped at a small amount of 6.07.  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E2A390C-0B9A-7CCE-25F2-909E90E63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264" y="3324175"/>
            <a:ext cx="2676194" cy="207440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A04DC3E-491F-D688-B517-90A8D46C10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254"/>
          <a:stretch/>
        </p:blipFill>
        <p:spPr>
          <a:xfrm>
            <a:off x="6936513" y="999886"/>
            <a:ext cx="1890227" cy="196233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A7855042-BF96-77A2-8CDF-C870AABC5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535" y="3535538"/>
            <a:ext cx="821652" cy="109749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D727657-9D90-F970-9F94-6820B82C5265}"/>
              </a:ext>
            </a:extLst>
          </p:cNvPr>
          <p:cNvSpPr txBox="1"/>
          <p:nvPr/>
        </p:nvSpPr>
        <p:spPr>
          <a:xfrm>
            <a:off x="6652525" y="2910716"/>
            <a:ext cx="200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One Image size = 1280 </a:t>
            </a:r>
          </a:p>
        </p:txBody>
      </p:sp>
    </p:spTree>
    <p:extLst>
      <p:ext uri="{BB962C8B-B14F-4D97-AF65-F5344CB8AC3E}">
        <p14:creationId xmlns:p14="http://schemas.microsoft.com/office/powerpoint/2010/main" val="4844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 of Patching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42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patching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Additional patching increases detection accuracy up to 14.06.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Even if localization image size dropped to 50%, accuracy dropped at a small amount of </a:t>
            </a:r>
            <a:r>
              <a:rPr lang="en-US" altLang="ko-KR" sz="2000" dirty="0">
                <a:solidFill>
                  <a:srgbClr val="EE54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6.07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To compensate accuracy,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Padding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Object Packing Algorithm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Small Object Increment</a:t>
            </a:r>
          </a:p>
        </p:txBody>
      </p:sp>
    </p:spTree>
    <p:extLst>
      <p:ext uri="{BB962C8B-B14F-4D97-AF65-F5344CB8AC3E}">
        <p14:creationId xmlns:p14="http://schemas.microsoft.com/office/powerpoint/2010/main" val="5509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Padding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38365-3E8F-9950-B286-11A2C3A35B57}"/>
                  </a:ext>
                </a:extLst>
              </p:cNvPr>
              <p:cNvSpPr txBox="1"/>
              <p:nvPr/>
            </p:nvSpPr>
            <p:spPr>
              <a:xfrm>
                <a:off x="96981" y="1108710"/>
                <a:ext cx="8900541" cy="151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Padding method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Objects /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Objects (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0-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 amount : 10% pixels of object size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38365-3E8F-9950-B286-11A2C3A3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" y="1108710"/>
                <a:ext cx="8900541" cy="1514325"/>
              </a:xfrm>
              <a:prstGeom prst="rect">
                <a:avLst/>
              </a:prstGeom>
              <a:blipFill>
                <a:blip r:embed="rId4"/>
                <a:stretch>
                  <a:fillRect l="-959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AEFFCB-7907-E2F1-63B1-0242C5084052}"/>
              </a:ext>
            </a:extLst>
          </p:cNvPr>
          <p:cNvSpPr txBox="1"/>
          <p:nvPr/>
        </p:nvSpPr>
        <p:spPr>
          <a:xfrm>
            <a:off x="96981" y="2623035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Padding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</a:t>
            </a: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objects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detection accuracy. 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902437C-DCBF-6D7E-C47D-A148088AF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279304"/>
              </p:ext>
            </p:extLst>
          </p:nvPr>
        </p:nvGraphicFramePr>
        <p:xfrm>
          <a:off x="4839859" y="3070006"/>
          <a:ext cx="3832988" cy="367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98F8048-0038-6158-610E-56459B544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387" y="1220600"/>
            <a:ext cx="2643632" cy="179453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983198-ED5F-3729-645E-B9B3AE9FF222}"/>
              </a:ext>
            </a:extLst>
          </p:cNvPr>
          <p:cNvCxnSpPr>
            <a:cxnSpLocks/>
          </p:cNvCxnSpPr>
          <p:nvPr/>
        </p:nvCxnSpPr>
        <p:spPr>
          <a:xfrm>
            <a:off x="6157913" y="3976196"/>
            <a:ext cx="4905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31012A5-4EF1-88DD-CB7A-4B59C087B56E}"/>
              </a:ext>
            </a:extLst>
          </p:cNvPr>
          <p:cNvCxnSpPr>
            <a:cxnSpLocks/>
          </p:cNvCxnSpPr>
          <p:nvPr/>
        </p:nvCxnSpPr>
        <p:spPr>
          <a:xfrm>
            <a:off x="6655799" y="4463169"/>
            <a:ext cx="6355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5BCBB2-C496-2306-C787-C76EC9F38597}"/>
              </a:ext>
            </a:extLst>
          </p:cNvPr>
          <p:cNvCxnSpPr>
            <a:cxnSpLocks/>
          </p:cNvCxnSpPr>
          <p:nvPr/>
        </p:nvCxnSpPr>
        <p:spPr>
          <a:xfrm>
            <a:off x="6655799" y="3976196"/>
            <a:ext cx="0" cy="486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13EE91-1FD4-DBF4-D904-ADF5060ED63A}"/>
              </a:ext>
            </a:extLst>
          </p:cNvPr>
          <p:cNvSpPr txBox="1"/>
          <p:nvPr/>
        </p:nvSpPr>
        <p:spPr>
          <a:xfrm>
            <a:off x="6756353" y="3947824"/>
            <a:ext cx="30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↓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ED8C8B-50C4-4AA3-64A1-F61D42113F61}"/>
              </a:ext>
            </a:extLst>
          </p:cNvPr>
          <p:cNvSpPr/>
          <p:nvPr/>
        </p:nvSpPr>
        <p:spPr>
          <a:xfrm>
            <a:off x="6878319" y="2092960"/>
            <a:ext cx="262913" cy="7511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281178</TotalTime>
  <Words>916</Words>
  <Application>Microsoft Office PowerPoint</Application>
  <PresentationFormat>화면 슬라이드 쇼(4:3)</PresentationFormat>
  <Paragraphs>177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강 영은</cp:lastModifiedBy>
  <cp:revision>5653</cp:revision>
  <cp:lastPrinted>2021-08-19T05:10:09Z</cp:lastPrinted>
  <dcterms:created xsi:type="dcterms:W3CDTF">2020-05-28T10:10:30Z</dcterms:created>
  <dcterms:modified xsi:type="dcterms:W3CDTF">2023-03-02T06:35:40Z</dcterms:modified>
</cp:coreProperties>
</file>