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99" r:id="rId2"/>
    <p:sldId id="1270" r:id="rId3"/>
    <p:sldId id="1227" r:id="rId4"/>
    <p:sldId id="1265" r:id="rId5"/>
    <p:sldId id="1264" r:id="rId6"/>
    <p:sldId id="1269" r:id="rId7"/>
    <p:sldId id="1231" r:id="rId8"/>
    <p:sldId id="1251" r:id="rId9"/>
    <p:sldId id="1271" r:id="rId10"/>
    <p:sldId id="731" r:id="rId11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B9"/>
    <a:srgbClr val="FF0000"/>
    <a:srgbClr val="BDD7EE"/>
    <a:srgbClr val="EE5450"/>
    <a:srgbClr val="FD9491"/>
    <a:srgbClr val="E9B5AB"/>
    <a:srgbClr val="ED7D31"/>
    <a:srgbClr val="002060"/>
    <a:srgbClr val="FFFFFF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99133-2845-4084-81E5-7843514EB316}" v="9" dt="2023-03-13T04:58:24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4162" autoAdjust="0"/>
  </p:normalViewPr>
  <p:slideViewPr>
    <p:cSldViewPr snapToGrid="0">
      <p:cViewPr varScale="1">
        <p:scale>
          <a:sx n="88" d="100"/>
          <a:sy n="88" d="100"/>
        </p:scale>
        <p:origin x="312" y="96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7" d="100"/>
        <a:sy n="87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2F699133-2845-4084-81E5-7843514EB316}"/>
    <pc:docChg chg="undo custSel modSld sldOrd">
      <pc:chgData name="강 영은" userId="28cfce59f7216015" providerId="LiveId" clId="{2F699133-2845-4084-81E5-7843514EB316}" dt="2023-03-13T05:22:51.559" v="651" actId="9405"/>
      <pc:docMkLst>
        <pc:docMk/>
      </pc:docMkLst>
      <pc:sldChg chg="addSp modSp mod ord modNotesTx">
        <pc:chgData name="강 영은" userId="28cfce59f7216015" providerId="LiveId" clId="{2F699133-2845-4084-81E5-7843514EB316}" dt="2023-03-13T05:22:10.896" v="650" actId="9405"/>
        <pc:sldMkLst>
          <pc:docMk/>
          <pc:sldMk cId="3566736254" sldId="1227"/>
        </pc:sldMkLst>
        <pc:spChg chg="mod">
          <ac:chgData name="강 영은" userId="28cfce59f7216015" providerId="LiveId" clId="{2F699133-2845-4084-81E5-7843514EB316}" dt="2023-03-13T03:58:59.375" v="458" actId="20577"/>
          <ac:spMkLst>
            <pc:docMk/>
            <pc:sldMk cId="3566736254" sldId="1227"/>
            <ac:spMk id="4" creationId="{2FD38365-3E8F-9950-B286-11A2C3A35B57}"/>
          </ac:spMkLst>
        </pc:spChg>
        <pc:inkChg chg="add">
          <ac:chgData name="강 영은" userId="28cfce59f7216015" providerId="LiveId" clId="{2F699133-2845-4084-81E5-7843514EB316}" dt="2023-03-13T05:22:09.823" v="649" actId="9405"/>
          <ac:inkMkLst>
            <pc:docMk/>
            <pc:sldMk cId="3566736254" sldId="1227"/>
            <ac:inkMk id="2" creationId="{C0F14BF1-F923-42E0-09DA-73A4D1286B28}"/>
          </ac:inkMkLst>
        </pc:inkChg>
        <pc:inkChg chg="add">
          <ac:chgData name="강 영은" userId="28cfce59f7216015" providerId="LiveId" clId="{2F699133-2845-4084-81E5-7843514EB316}" dt="2023-03-13T05:22:10.896" v="650" actId="9405"/>
          <ac:inkMkLst>
            <pc:docMk/>
            <pc:sldMk cId="3566736254" sldId="1227"/>
            <ac:inkMk id="3" creationId="{5FF7D48E-A03D-32E5-15EF-8A8DE9E509B0}"/>
          </ac:inkMkLst>
        </pc:inkChg>
      </pc:sldChg>
      <pc:sldChg chg="addSp mod">
        <pc:chgData name="강 영은" userId="28cfce59f7216015" providerId="LiveId" clId="{2F699133-2845-4084-81E5-7843514EB316}" dt="2023-03-13T05:22:51.559" v="651" actId="9405"/>
        <pc:sldMkLst>
          <pc:docMk/>
          <pc:sldMk cId="484458317" sldId="1251"/>
        </pc:sldMkLst>
        <pc:inkChg chg="add">
          <ac:chgData name="강 영은" userId="28cfce59f7216015" providerId="LiveId" clId="{2F699133-2845-4084-81E5-7843514EB316}" dt="2023-03-13T05:22:51.559" v="651" actId="9405"/>
          <ac:inkMkLst>
            <pc:docMk/>
            <pc:sldMk cId="484458317" sldId="1251"/>
            <ac:inkMk id="2" creationId="{BEE4C1C5-E782-2ECF-ABC3-497BC1F53289}"/>
          </ac:inkMkLst>
        </pc:inkChg>
      </pc:sldChg>
      <pc:sldChg chg="addSp modSp mod ord">
        <pc:chgData name="강 영은" userId="28cfce59f7216015" providerId="LiveId" clId="{2F699133-2845-4084-81E5-7843514EB316}" dt="2023-03-13T04:58:27.214" v="648" actId="1076"/>
        <pc:sldMkLst>
          <pc:docMk/>
          <pc:sldMk cId="3210770306" sldId="1264"/>
        </pc:sldMkLst>
        <pc:spChg chg="mod">
          <ac:chgData name="강 영은" userId="28cfce59f7216015" providerId="LiveId" clId="{2F699133-2845-4084-81E5-7843514EB316}" dt="2023-03-13T04:58:27.214" v="648" actId="1076"/>
          <ac:spMkLst>
            <pc:docMk/>
            <pc:sldMk cId="3210770306" sldId="1264"/>
            <ac:spMk id="17" creationId="{035F5132-CE43-FFF7-3FE4-E5814F420007}"/>
          </ac:spMkLst>
        </pc:spChg>
        <pc:picChg chg="add mod">
          <ac:chgData name="강 영은" userId="28cfce59f7216015" providerId="LiveId" clId="{2F699133-2845-4084-81E5-7843514EB316}" dt="2023-03-13T04:10:05.773" v="633" actId="14100"/>
          <ac:picMkLst>
            <pc:docMk/>
            <pc:sldMk cId="3210770306" sldId="1264"/>
            <ac:picMk id="3" creationId="{AA548CEC-FF92-A01F-9B58-1FAA3AB3A138}"/>
          </ac:picMkLst>
        </pc:picChg>
        <pc:picChg chg="add mod">
          <ac:chgData name="강 영은" userId="28cfce59f7216015" providerId="LiveId" clId="{2F699133-2845-4084-81E5-7843514EB316}" dt="2023-03-13T04:10:21.390" v="637" actId="14100"/>
          <ac:picMkLst>
            <pc:docMk/>
            <pc:sldMk cId="3210770306" sldId="1264"/>
            <ac:picMk id="5" creationId="{CBA99B38-A38A-16CA-9375-ABDFD0F3A93B}"/>
          </ac:picMkLst>
        </pc:picChg>
      </pc:sldChg>
      <pc:sldChg chg="ord modNotesTx">
        <pc:chgData name="강 영은" userId="28cfce59f7216015" providerId="LiveId" clId="{2F699133-2845-4084-81E5-7843514EB316}" dt="2023-03-13T03:59:32.542" v="618" actId="20577"/>
        <pc:sldMkLst>
          <pc:docMk/>
          <pc:sldMk cId="4058575883" sldId="1265"/>
        </pc:sldMkLst>
      </pc:sldChg>
      <pc:sldChg chg="modNotesTx">
        <pc:chgData name="강 영은" userId="28cfce59f7216015" providerId="LiveId" clId="{2F699133-2845-4084-81E5-7843514EB316}" dt="2023-03-13T03:57:56.137" v="310" actId="20577"/>
        <pc:sldMkLst>
          <pc:docMk/>
          <pc:sldMk cId="1836830902" sldId="1270"/>
        </pc:sldMkLst>
      </pc:sldChg>
      <pc:sldChg chg="modSp mod modNotesTx">
        <pc:chgData name="강 영은" userId="28cfce59f7216015" providerId="LiveId" clId="{2F699133-2845-4084-81E5-7843514EB316}" dt="2023-03-13T03:58:35.144" v="449"/>
        <pc:sldMkLst>
          <pc:docMk/>
          <pc:sldMk cId="1880886365" sldId="1271"/>
        </pc:sldMkLst>
        <pc:spChg chg="mod">
          <ac:chgData name="강 영은" userId="28cfce59f7216015" providerId="LiveId" clId="{2F699133-2845-4084-81E5-7843514EB316}" dt="2023-03-13T03:58:35.144" v="449"/>
          <ac:spMkLst>
            <pc:docMk/>
            <pc:sldMk cId="1880886365" sldId="1271"/>
            <ac:spMk id="3" creationId="{48C53115-A508-9A99-5A6B-060C6FC1C8BF}"/>
          </ac:spMkLst>
        </pc:spChg>
        <pc:spChg chg="mod">
          <ac:chgData name="강 영은" userId="28cfce59f7216015" providerId="LiveId" clId="{2F699133-2845-4084-81E5-7843514EB316}" dt="2023-03-13T03:40:45.444" v="79" actId="1076"/>
          <ac:spMkLst>
            <pc:docMk/>
            <pc:sldMk cId="1880886365" sldId="1271"/>
            <ac:spMk id="21" creationId="{22FCCD35-3EF6-3F11-D9C4-BD76CB45721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Localization</a:t>
            </a:r>
            <a:r>
              <a:rPr lang="en-US" altLang="ko-KR" baseline="0" dirty="0"/>
              <a:t> Accuracy Results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8156198121239256E-2"/>
          <c:y val="0.15248444131349403"/>
          <c:w val="0.90765094699510362"/>
          <c:h val="0.73701729695496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63.404000000000003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5-4BD9-9BEB-22E9660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65-4BD9-9BEB-22E9660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Patched640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5-4E70-A60D-E093B2CA4E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E-43D0-9D58-090379297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163760"/>
        <c:axId val="2106000976"/>
      </c:barChart>
      <c:catAx>
        <c:axId val="29916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6000976"/>
        <c:crosses val="autoZero"/>
        <c:auto val="1"/>
        <c:lblAlgn val="ctr"/>
        <c:lblOffset val="100"/>
        <c:noMultiLvlLbl val="0"/>
      </c:catAx>
      <c:valAx>
        <c:axId val="21060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16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97507504007407"/>
          <c:y val="0.92019129730913896"/>
          <c:w val="0.65979866940417642"/>
          <c:h val="5.3610938865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mAP</a:t>
            </a:r>
            <a:r>
              <a:rPr lang="en-US" altLang="ko-KR" baseline="0" dirty="0"/>
              <a:t> comparison of vanilla YOLO and Patching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23E-4374-98D5-C5B232779077}"/>
              </c:ext>
            </c:extLst>
          </c:dPt>
          <c:cat>
            <c:strRef>
              <c:f>Sheet1!$A$3:$A$5</c:f>
              <c:strCache>
                <c:ptCount val="3"/>
                <c:pt idx="0">
                  <c:v>Vanilla 640</c:v>
                </c:pt>
                <c:pt idx="1">
                  <c:v>1920 obj</c:v>
                </c:pt>
                <c:pt idx="2">
                  <c:v>640 obj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59.03</c:v>
                </c:pt>
                <c:pt idx="1">
                  <c:v>61.1</c:v>
                </c:pt>
                <c:pt idx="2">
                  <c:v>54.03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E-4374-98D5-C5B232779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8723424"/>
        <c:axId val="1448735904"/>
      </c:barChart>
      <c:catAx>
        <c:axId val="144872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35904"/>
        <c:crosses val="autoZero"/>
        <c:auto val="1"/>
        <c:lblAlgn val="ctr"/>
        <c:lblOffset val="100"/>
        <c:noMultiLvlLbl val="0"/>
      </c:catAx>
      <c:valAx>
        <c:axId val="14487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872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3T05:22:0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98 15587 0 0,'-22'-8'1378'0'0,"-35"-6"0"0"0,39 11-2530 0 0,0 1 0 0 0,-24-1 0 0 0,63-31-8409 0 0,-5 15 7390 0 0,-5 5-168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3T05:22:1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44 10674 0 0,'-35'-15'2061'0'0,"25"11"-2072"0"0,1-1 0 0 0,-1 1 0 0 0,0 0 0 0 0,-1 1 0 0 0,1 0 0 0 0,-1 1 0 0 0,-11-1 0 0 0,22 3-53 0 0,0 0 1 0 0,0 0 0 0 0,-1 0 0 0 0,1 0-1 0 0,0 0 1 0 0,0 0 0 0 0,-1 0 0 0 0,1 0-1 0 0,0 0 1 0 0,0 0 0 0 0,-1 0 0 0 0,1 0-1 0 0,0 0 1 0 0,0 0 0 0 0,-1 0 0 0 0,1 0-1 0 0,0 0 1 0 0,0 0 0 0 0,0 0 0 0 0,-1 0-1 0 0,1 1 1 0 0,0-1 0 0 0,0 0 0 0 0,0 0-1 0 0,-1 0 1 0 0,1 0 0 0 0,0 1 0 0 0,0-1-1 0 0,0 0 1 0 0,0 0 0 0 0,-1 0 0 0 0,1 1-1 0 0,0-1 1 0 0,0 0 0 0 0,0 0 0 0 0,0 0-1 0 0,0 1 1 0 0,0-1 0 0 0,0 0 0 0 0,0 0-1 0 0,0 1 1 0 0,0-1 0 0 0,0 0 0 0 0,0 0-1 0 0,0 1 1 0 0,0-1 0 0 0,0 0 0 0 0,0 0-1 0 0,0 1 1 0 0,0-1 0 0 0,10 16-1986 0 0,19 13-626 0 0,-13-14 1115 0 0,-12-15-209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3T05:22:5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147 225 11042 0 0,'-34'-18'5370'0'0,"23"13"-5205"0"0,1 0 0 0 0,-1-1 0 0 0,1-1 0 0 0,-11-8 1 0 0,17 11-84 0 0,1 1 1 0 0,-1-1 0 0 0,1 0 0 0 0,0 0 0 0 0,0 0 0 0 0,0 0 0 0 0,1-1 0 0 0,-3-4 0 0 0,2 1 42 0 0,0 1 0 0 0,0 0 0 0 0,0-1 1 0 0,1 0-1 0 0,0 1 0 0 0,1-1 0 0 0,-1-14 0 0 0,2 20-264 0 0,0-1-1 0 0,0 1 0 0 0,1 0 0 0 0,-1-1 1 0 0,1 1-1 0 0,0 0 0 0 0,0 0 0 0 0,0 0 1 0 0,0 0-1 0 0,0 0 0 0 0,0 0 1 0 0,1 0-1 0 0,-1 0 0 0 0,0 0 0 0 0,1 1 1 0 0,0-1-1 0 0,-1 1 0 0 0,1-1 0 0 0,0 1 1 0 0,0-1-1 0 0,0 1 0 0 0,0 0 0 0 0,0 0 1 0 0,0 0-1 0 0,0 0 0 0 0,0 0 0 0 0,0 1 1 0 0,0-1-1 0 0,1 0 0 0 0,-1 1 0 0 0,3-1 1 0 0,0 0-670 0 0,1 1 0 0 0,-1-1 0 0 0,1 0 0 0 0,-1 1 0 0 0,1 0 0 0 0,-1 1 1 0 0,1-1-1 0 0,-1 1 0 0 0,0 0 0 0 0,1 0 0 0 0,-1 1 0 0 0,0 0 0 0 0,0 0 0 0 0,6 2 1 0 0,-2 3-1205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지난 번 </a:t>
            </a:r>
            <a:r>
              <a:rPr kumimoji="1" lang="en-US" altLang="ko-KR" sz="1200" b="0" dirty="0">
                <a:latin typeface="+mn-lt"/>
              </a:rPr>
              <a:t>1</a:t>
            </a:r>
            <a:r>
              <a:rPr kumimoji="1" lang="ko-KR" altLang="en-US" sz="1200" b="0" dirty="0">
                <a:latin typeface="+mn-lt"/>
              </a:rPr>
              <a:t>번 질문인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추출 방식에 이어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이 정확도에 끼치는 영향을 실험했다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65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2</a:t>
            </a:r>
            <a:r>
              <a:rPr kumimoji="1" lang="ko-KR" altLang="en-US" sz="1200" b="0" dirty="0">
                <a:latin typeface="+mn-lt"/>
              </a:rPr>
              <a:t>가지로 </a:t>
            </a:r>
            <a:r>
              <a:rPr kumimoji="1" lang="en-US" altLang="ko-KR" sz="1200" b="0" dirty="0">
                <a:latin typeface="+mn-lt"/>
              </a:rPr>
              <a:t>localization </a:t>
            </a:r>
            <a:r>
              <a:rPr kumimoji="1" lang="ko-KR" altLang="en-US" sz="1200" b="0" dirty="0">
                <a:latin typeface="+mn-lt"/>
              </a:rPr>
              <a:t>정확도와 </a:t>
            </a:r>
            <a:r>
              <a:rPr kumimoji="1" lang="en-US" altLang="ko-KR" sz="1200" b="0" dirty="0" err="1">
                <a:latin typeface="+mn-lt"/>
              </a:rPr>
              <a:t>patchin</a:t>
            </a:r>
            <a:r>
              <a:rPr kumimoji="1" lang="ko-KR" altLang="en-US" sz="1200" b="0" dirty="0">
                <a:latin typeface="+mn-lt"/>
              </a:rPr>
              <a:t>의 정확도로 나누어 실험을 했는데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먼저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이 그대로 잘 되는지 실험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2</a:t>
            </a:r>
            <a:r>
              <a:rPr kumimoji="1" lang="ko-KR" altLang="en-US" sz="1200" b="0" dirty="0">
                <a:latin typeface="+mn-lt"/>
              </a:rPr>
              <a:t>가지를 </a:t>
            </a:r>
            <a:r>
              <a:rPr kumimoji="1" lang="en-US" altLang="ko-KR" sz="1200" b="0" dirty="0">
                <a:latin typeface="+mn-lt"/>
              </a:rPr>
              <a:t>merge</a:t>
            </a:r>
            <a:r>
              <a:rPr kumimoji="1" lang="ko-KR" altLang="en-US" sz="1200" b="0" dirty="0">
                <a:latin typeface="+mn-lt"/>
              </a:rPr>
              <a:t>했어도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이 유지 되는가 </a:t>
            </a:r>
            <a:endParaRPr kumimoji="1" lang="en-US" altLang="ko-KR" sz="1200" b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4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일치하면 잘 </a:t>
            </a:r>
            <a:r>
              <a:rPr kumimoji="1" lang="ko-KR" altLang="en-US" sz="1200" b="0" dirty="0" err="1">
                <a:latin typeface="+mn-lt"/>
              </a:rPr>
              <a:t>된것</a:t>
            </a:r>
            <a:r>
              <a:rPr kumimoji="1" lang="ko-KR" altLang="en-US" sz="1200" b="0" dirty="0">
                <a:latin typeface="+mn-lt"/>
              </a:rPr>
              <a:t>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더 높으면 오히려 정확도를 더 높일 수 있게 되는 방법이라는 것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먼저 시간을 동일하게 셋팅하고 정확도를 측정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4.76</a:t>
            </a:r>
            <a:r>
              <a:rPr kumimoji="1" lang="ko-KR" altLang="en-US" sz="1200" b="0" dirty="0">
                <a:latin typeface="+mn-lt"/>
              </a:rPr>
              <a:t>의 정확도 손실이 있었다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그렇다면 시간에 제한을 두지 않았을 경우에는 </a:t>
            </a:r>
            <a:r>
              <a:rPr kumimoji="1" lang="ko-KR" altLang="en-US" sz="1200" b="0" dirty="0" err="1">
                <a:latin typeface="+mn-lt"/>
              </a:rPr>
              <a:t>어떤지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26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실행 시간에 제한을 두지 않고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의 정확도 측정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Vanilla yolo</a:t>
            </a:r>
            <a:r>
              <a:rPr kumimoji="1" lang="ko-KR" altLang="en-US" sz="1200" b="0" dirty="0">
                <a:latin typeface="+mn-lt"/>
              </a:rPr>
              <a:t>는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8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이번에는 </a:t>
            </a:r>
            <a:r>
              <a:rPr kumimoji="1" lang="en-US" altLang="ko-KR" sz="1200" b="0" dirty="0">
                <a:latin typeface="+mn-lt"/>
              </a:rPr>
              <a:t>vanilla 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1280dml </a:t>
            </a:r>
            <a:r>
              <a:rPr kumimoji="1" lang="ko-KR" altLang="en-US" sz="1200" b="0" dirty="0">
                <a:latin typeface="+mn-lt"/>
              </a:rPr>
              <a:t>정확도와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을 절반으로 줄인 </a:t>
            </a:r>
            <a:r>
              <a:rPr kumimoji="1" lang="en-US" altLang="ko-KR" sz="1200" b="0" dirty="0">
                <a:latin typeface="+mn-lt"/>
              </a:rPr>
              <a:t>640</a:t>
            </a:r>
            <a:r>
              <a:rPr kumimoji="1" lang="ko-KR" altLang="en-US" sz="1200" b="0" dirty="0">
                <a:latin typeface="+mn-lt"/>
              </a:rPr>
              <a:t>으로</a:t>
            </a:r>
            <a:r>
              <a:rPr kumimoji="1" lang="en-US" altLang="ko-KR" sz="1200" b="0" dirty="0">
                <a:latin typeface="+mn-lt"/>
              </a:rPr>
              <a:t> localization</a:t>
            </a:r>
            <a:r>
              <a:rPr kumimoji="1" lang="ko-KR" altLang="en-US" sz="1200" b="0" dirty="0">
                <a:latin typeface="+mn-lt"/>
              </a:rPr>
              <a:t>을 진행하고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원본 사이즈로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해서 한 결과를 확인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정확도는 </a:t>
            </a:r>
            <a:r>
              <a:rPr kumimoji="1" lang="en-US" altLang="ko-KR" sz="1200" b="0" dirty="0">
                <a:latin typeface="+mn-lt"/>
              </a:rPr>
              <a:t>6.07 </a:t>
            </a:r>
            <a:r>
              <a:rPr kumimoji="1" lang="ko-KR" altLang="en-US" sz="1200" b="0" dirty="0">
                <a:latin typeface="+mn-lt"/>
              </a:rPr>
              <a:t>밖에 차이가 나지 않는다</a:t>
            </a:r>
            <a:r>
              <a:rPr kumimoji="1" lang="en-US" altLang="ko-KR" sz="1200" b="0" dirty="0">
                <a:latin typeface="+mn-lt"/>
              </a:rPr>
              <a:t>. Patching</a:t>
            </a:r>
            <a:r>
              <a:rPr kumimoji="1" lang="ko-KR" altLang="en-US" sz="1200" b="0" dirty="0">
                <a:latin typeface="+mn-lt"/>
              </a:rPr>
              <a:t>을 원본 사이즈로 해서</a:t>
            </a:r>
            <a:r>
              <a:rPr kumimoji="1" lang="en-US" altLang="ko-KR" sz="1200" b="0" dirty="0">
                <a:latin typeface="+mn-lt"/>
              </a:rPr>
              <a:t>\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을 해서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을 원본 사이즈로 했더니 정확도가  굉장히 작은 양 만큼 줄어들더라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근데 </a:t>
            </a: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를 조절 </a:t>
            </a:r>
            <a:r>
              <a:rPr kumimoji="1" lang="en-US" altLang="ko-KR" sz="1200" b="0" dirty="0">
                <a:latin typeface="+mn-lt"/>
              </a:rPr>
              <a:t>x</a:t>
            </a:r>
            <a:r>
              <a:rPr kumimoji="1" lang="ko-KR" altLang="en-US" sz="1200" b="0" dirty="0" err="1">
                <a:latin typeface="+mn-lt"/>
              </a:rPr>
              <a:t>고ㅓ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66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560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2023.03.13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2" y="1108710"/>
            <a:ext cx="782781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observation, calculating only important instances(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help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computation.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705581-278A-7699-200D-2E4E29F3EB1A}"/>
              </a:ext>
            </a:extLst>
          </p:cNvPr>
          <p:cNvGrpSpPr/>
          <p:nvPr/>
        </p:nvGrpSpPr>
        <p:grpSpPr>
          <a:xfrm>
            <a:off x="4142934" y="3451339"/>
            <a:ext cx="2192702" cy="1348812"/>
            <a:chOff x="759409" y="2260194"/>
            <a:chExt cx="2985239" cy="168925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E6A11EC-9EAB-A544-BDF9-7A9AC5203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33" t="29742"/>
            <a:stretch/>
          </p:blipFill>
          <p:spPr>
            <a:xfrm>
              <a:off x="759409" y="2260194"/>
              <a:ext cx="2985239" cy="167300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6D8890-FCA8-001E-35F2-BF72F3D9F588}"/>
                </a:ext>
              </a:extLst>
            </p:cNvPr>
            <p:cNvSpPr/>
            <p:nvPr/>
          </p:nvSpPr>
          <p:spPr>
            <a:xfrm>
              <a:off x="1891457" y="3171876"/>
              <a:ext cx="720495" cy="7775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DF2CDE-02B1-3CF8-D22D-EF69355D3A1F}"/>
                </a:ext>
              </a:extLst>
            </p:cNvPr>
            <p:cNvSpPr/>
            <p:nvPr/>
          </p:nvSpPr>
          <p:spPr>
            <a:xfrm>
              <a:off x="1525696" y="2923609"/>
              <a:ext cx="427369" cy="346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F51FD4-8518-AFB7-7C39-D8332AB8C674}"/>
                </a:ext>
              </a:extLst>
            </p:cNvPr>
            <p:cNvSpPr/>
            <p:nvPr/>
          </p:nvSpPr>
          <p:spPr>
            <a:xfrm>
              <a:off x="2977714" y="3171875"/>
              <a:ext cx="590144" cy="486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043AFD-AFC9-DB80-E23E-3247AC4483E2}"/>
                </a:ext>
              </a:extLst>
            </p:cNvPr>
            <p:cNvSpPr/>
            <p:nvPr/>
          </p:nvSpPr>
          <p:spPr>
            <a:xfrm>
              <a:off x="2044669" y="2825704"/>
              <a:ext cx="567283" cy="346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325BEBA-1A7C-63BB-C721-7A4AB5EEA6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3" t="29742"/>
          <a:stretch/>
        </p:blipFill>
        <p:spPr>
          <a:xfrm>
            <a:off x="526594" y="3281751"/>
            <a:ext cx="3011979" cy="168798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25A63B8-EE53-E03D-2B4D-EB05359598D9}"/>
              </a:ext>
            </a:extLst>
          </p:cNvPr>
          <p:cNvGrpSpPr/>
          <p:nvPr/>
        </p:nvGrpSpPr>
        <p:grpSpPr>
          <a:xfrm>
            <a:off x="6945080" y="3539339"/>
            <a:ext cx="1383487" cy="1168162"/>
            <a:chOff x="3490740" y="4470400"/>
            <a:chExt cx="1287780" cy="11239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2B64434-D3E1-7758-D6FF-E2C3A7D76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205" t="67345" r="33492" b="1"/>
            <a:stretch/>
          </p:blipFill>
          <p:spPr>
            <a:xfrm>
              <a:off x="3490741" y="4470400"/>
              <a:ext cx="720495" cy="77757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ECA4A3B-15F6-5EBA-81EE-57F8120FB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323" t="67346" r="5904" b="11454"/>
            <a:stretch/>
          </p:blipFill>
          <p:spPr>
            <a:xfrm>
              <a:off x="4211237" y="4477610"/>
              <a:ext cx="567283" cy="50482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43ABA00-002F-0117-F534-DB34BE563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45" t="53149" r="33482" b="32996"/>
            <a:stretch/>
          </p:blipFill>
          <p:spPr>
            <a:xfrm>
              <a:off x="4211237" y="4930122"/>
              <a:ext cx="567283" cy="31784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5E42F53-FD3D-2DC5-921C-C1828FF81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272" t="57261" r="52974" b="28202"/>
            <a:stretch/>
          </p:blipFill>
          <p:spPr>
            <a:xfrm>
              <a:off x="3490740" y="5247971"/>
              <a:ext cx="431348" cy="34617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E8DCDD-0389-6467-3686-AEB3E6D7885A}"/>
                </a:ext>
              </a:extLst>
            </p:cNvPr>
            <p:cNvSpPr/>
            <p:nvPr/>
          </p:nvSpPr>
          <p:spPr>
            <a:xfrm>
              <a:off x="3490743" y="4470400"/>
              <a:ext cx="1287777" cy="11239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55ACF39-913D-5CB9-E71A-548CCF7AB3F9}"/>
              </a:ext>
            </a:extLst>
          </p:cNvPr>
          <p:cNvSpPr txBox="1"/>
          <p:nvPr/>
        </p:nvSpPr>
        <p:spPr>
          <a:xfrm>
            <a:off x="6812236" y="2666165"/>
            <a:ext cx="1805169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Patched Image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43F31-3D55-3B72-3C71-F8376D9B39CB}"/>
              </a:ext>
            </a:extLst>
          </p:cNvPr>
          <p:cNvSpPr txBox="1"/>
          <p:nvPr/>
        </p:nvSpPr>
        <p:spPr>
          <a:xfrm>
            <a:off x="754184" y="2609827"/>
            <a:ext cx="2556798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D6A4A-0D80-AE79-4731-D9710494663A}"/>
              </a:ext>
            </a:extLst>
          </p:cNvPr>
          <p:cNvSpPr txBox="1"/>
          <p:nvPr/>
        </p:nvSpPr>
        <p:spPr>
          <a:xfrm>
            <a:off x="4142934" y="2666165"/>
            <a:ext cx="2117687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8F346-7E0C-42F3-9402-D89E1AD89B89}"/>
              </a:ext>
            </a:extLst>
          </p:cNvPr>
          <p:cNvSpPr txBox="1"/>
          <p:nvPr/>
        </p:nvSpPr>
        <p:spPr>
          <a:xfrm>
            <a:off x="121729" y="5820252"/>
            <a:ext cx="89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Q2. How does Image Patching impact </a:t>
            </a:r>
            <a:r>
              <a:rPr lang="en-US" altLang="ko-KR" sz="24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detection accuracy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0ADB5-6E86-088E-09E6-C59D29BC273D}"/>
              </a:ext>
            </a:extLst>
          </p:cNvPr>
          <p:cNvSpPr txBox="1"/>
          <p:nvPr/>
        </p:nvSpPr>
        <p:spPr>
          <a:xfrm>
            <a:off x="779558" y="5335423"/>
            <a:ext cx="7311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Q1. How to extract Region of Interest?  Yolo localization </a:t>
            </a:r>
          </a:p>
        </p:txBody>
      </p:sp>
    </p:spTree>
    <p:extLst>
      <p:ext uri="{BB962C8B-B14F-4D97-AF65-F5344CB8AC3E}">
        <p14:creationId xmlns:p14="http://schemas.microsoft.com/office/powerpoint/2010/main" val="18368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90054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of patching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Accuracy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execution 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2. No Limit of Execution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0F14BF1-F923-42E0-09DA-73A4D1286B28}"/>
                  </a:ext>
                </a:extLst>
              </p14:cNvPr>
              <p14:cNvContentPartPr/>
              <p14:nvPr/>
            </p14:nvContentPartPr>
            <p14:xfrm>
              <a:off x="5896238" y="5053083"/>
              <a:ext cx="56880" cy="35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0F14BF1-F923-42E0-09DA-73A4D1286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7598" y="5044443"/>
                <a:ext cx="74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FF7D48E-A03D-32E5-15EF-8A8DE9E509B0}"/>
                  </a:ext>
                </a:extLst>
              </p14:cNvPr>
              <p14:cNvContentPartPr/>
              <p14:nvPr/>
            </p14:nvContentPartPr>
            <p14:xfrm>
              <a:off x="4979318" y="4353243"/>
              <a:ext cx="48960" cy="24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FF7D48E-A03D-32E5-15EF-8A8DE9E50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0678" y="4344603"/>
                <a:ext cx="6660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Localization</a:t>
            </a:r>
            <a:r>
              <a:rPr lang="ko-KR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merging degrade localization accuracy?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patching maintain localization accuracy?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compared with ground truth.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ADB606-4917-E2AA-8A4E-EC009FE01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71" y="3591075"/>
            <a:ext cx="4895078" cy="29453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F05CCA-D4CB-F98A-0B9A-C5389EF01F90}"/>
              </a:ext>
            </a:extLst>
          </p:cNvPr>
          <p:cNvSpPr/>
          <p:nvPr/>
        </p:nvSpPr>
        <p:spPr>
          <a:xfrm>
            <a:off x="5760679" y="3507331"/>
            <a:ext cx="1258859" cy="1726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A28C69-D7A7-1115-07C7-88EB66B3D822}"/>
              </a:ext>
            </a:extLst>
          </p:cNvPr>
          <p:cNvSpPr/>
          <p:nvPr/>
        </p:nvSpPr>
        <p:spPr>
          <a:xfrm>
            <a:off x="2054281" y="5154679"/>
            <a:ext cx="1258859" cy="1464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92FD67-C6F8-8908-25EA-3A4584EB7136}"/>
              </a:ext>
            </a:extLst>
          </p:cNvPr>
          <p:cNvSpPr/>
          <p:nvPr/>
        </p:nvSpPr>
        <p:spPr>
          <a:xfrm>
            <a:off x="2054282" y="3591075"/>
            <a:ext cx="1258859" cy="1564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6F038-35D9-BA8C-6DA6-5464C1BF18DF}"/>
              </a:ext>
            </a:extLst>
          </p:cNvPr>
          <p:cNvSpPr txBox="1"/>
          <p:nvPr/>
        </p:nvSpPr>
        <p:spPr>
          <a:xfrm>
            <a:off x="2843797" y="4796663"/>
            <a:ext cx="46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640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8CD6B-8942-99CD-7B8D-4249477398A8}"/>
              </a:ext>
            </a:extLst>
          </p:cNvPr>
          <p:cNvSpPr txBox="1"/>
          <p:nvPr/>
        </p:nvSpPr>
        <p:spPr>
          <a:xfrm>
            <a:off x="6060854" y="4886273"/>
            <a:ext cx="63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1280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68ED6-8A81-F296-318C-13142918D83C}"/>
              </a:ext>
            </a:extLst>
          </p:cNvPr>
          <p:cNvSpPr txBox="1"/>
          <p:nvPr/>
        </p:nvSpPr>
        <p:spPr>
          <a:xfrm>
            <a:off x="3348230" y="5815639"/>
            <a:ext cx="1258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Patched object in 640, 1920 size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963DF1-BAEC-67D4-5537-DB7875A8833C}"/>
              </a:ext>
            </a:extLst>
          </p:cNvPr>
          <p:cNvSpPr/>
          <p:nvPr/>
        </p:nvSpPr>
        <p:spPr>
          <a:xfrm>
            <a:off x="1422400" y="3281679"/>
            <a:ext cx="6258560" cy="345971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7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Localization</a:t>
            </a:r>
            <a:r>
              <a:rPr lang="ko-KR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64208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Results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64F4F13-519B-2B3B-80D0-E268203F0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125008"/>
              </p:ext>
            </p:extLst>
          </p:nvPr>
        </p:nvGraphicFramePr>
        <p:xfrm>
          <a:off x="618606" y="1688677"/>
          <a:ext cx="4238402" cy="48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5F5132-CE43-FFF7-3FE4-E5814F420007}"/>
              </a:ext>
            </a:extLst>
          </p:cNvPr>
          <p:cNvSpPr txBox="1"/>
          <p:nvPr/>
        </p:nvSpPr>
        <p:spPr>
          <a:xfrm>
            <a:off x="5044576" y="2503043"/>
            <a:ext cx="3732605" cy="2766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Merging images </a:t>
            </a:r>
            <a:r>
              <a:rPr lang="en-US" altLang="ko-KR" sz="20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slightly enhance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localization accuracy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Patching </a:t>
            </a:r>
            <a:r>
              <a:rPr lang="en-US" altLang="ko-KR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decreases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 localization accuracy.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48CEC-FF92-A01F-9B58-1FAA3AB3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330" y="6083807"/>
            <a:ext cx="1230678" cy="452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A99B38-A38A-16CA-9375-ABDFD0F3A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816" y="2268644"/>
            <a:ext cx="807834" cy="38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of patching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E2A390C-0B9A-7CCE-25F2-909E90E6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43" y="2832297"/>
            <a:ext cx="2104513" cy="16155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A04DC3E-491F-D688-B517-90A8D46C10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254"/>
          <a:stretch/>
        </p:blipFill>
        <p:spPr>
          <a:xfrm>
            <a:off x="597867" y="2829373"/>
            <a:ext cx="1279556" cy="131554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D727657-9D90-F970-9F94-6820B82C5265}"/>
              </a:ext>
            </a:extLst>
          </p:cNvPr>
          <p:cNvSpPr txBox="1"/>
          <p:nvPr/>
        </p:nvSpPr>
        <p:spPr>
          <a:xfrm>
            <a:off x="431605" y="4161096"/>
            <a:ext cx="161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Image width  = 960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27962-CC5E-DA90-F32F-3E71B3956EC3}"/>
              </a:ext>
            </a:extLst>
          </p:cNvPr>
          <p:cNvSpPr txBox="1"/>
          <p:nvPr/>
        </p:nvSpPr>
        <p:spPr>
          <a:xfrm>
            <a:off x="955861" y="5449361"/>
            <a:ext cx="723227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execution time, patching shows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4.76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loss.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4DE45C-475C-AB4B-646A-3145F96B7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80102"/>
              </p:ext>
            </p:extLst>
          </p:nvPr>
        </p:nvGraphicFramePr>
        <p:xfrm>
          <a:off x="5261475" y="2993116"/>
          <a:ext cx="3653426" cy="17858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3618">
                  <a:extLst>
                    <a:ext uri="{9D8B030D-6E8A-4147-A177-3AD203B41FA5}">
                      <a16:colId xmlns:a16="http://schemas.microsoft.com/office/drawing/2014/main" val="1866737688"/>
                    </a:ext>
                  </a:extLst>
                </a:gridCol>
                <a:gridCol w="2109808">
                  <a:extLst>
                    <a:ext uri="{9D8B030D-6E8A-4147-A177-3AD203B41FA5}">
                      <a16:colId xmlns:a16="http://schemas.microsoft.com/office/drawing/2014/main" val="4002496658"/>
                    </a:ext>
                  </a:extLst>
                </a:gridCol>
              </a:tblGrid>
              <a:tr h="5952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mAP</a:t>
                      </a:r>
                      <a:r>
                        <a:rPr lang="en-US" altLang="ko-KR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Results (</a:t>
                      </a:r>
                      <a:r>
                        <a:rPr lang="en-US" altLang="ko-KR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ms</a:t>
                      </a:r>
                      <a:r>
                        <a:rPr lang="en-US" altLang="ko-KR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 </a:t>
                      </a:r>
                      <a:endParaRPr lang="ko-KR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9270"/>
                  </a:ext>
                </a:extLst>
              </a:tr>
              <a:tr h="59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Vanilla 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65.86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37280"/>
                  </a:ext>
                </a:extLst>
              </a:tr>
              <a:tr h="59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Patching 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61.1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14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688CD7-3B3F-44D7-5A97-2C0DF51EAFA4}"/>
              </a:ext>
            </a:extLst>
          </p:cNvPr>
          <p:cNvSpPr txBox="1"/>
          <p:nvPr/>
        </p:nvSpPr>
        <p:spPr>
          <a:xfrm>
            <a:off x="5617232" y="1922308"/>
            <a:ext cx="310511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comparison with same execution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A6202-0E91-0465-4520-4345B77D8219}"/>
              </a:ext>
            </a:extLst>
          </p:cNvPr>
          <p:cNvSpPr txBox="1"/>
          <p:nvPr/>
        </p:nvSpPr>
        <p:spPr>
          <a:xfrm>
            <a:off x="2730821" y="3619947"/>
            <a:ext cx="161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Image width =1792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4A052-B53F-F134-6ED4-115A32E0C55F}"/>
              </a:ext>
            </a:extLst>
          </p:cNvPr>
          <p:cNvSpPr txBox="1"/>
          <p:nvPr/>
        </p:nvSpPr>
        <p:spPr>
          <a:xfrm>
            <a:off x="2249818" y="4360001"/>
            <a:ext cx="139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Object size= 960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643AC1-3829-54FC-3876-E93063A2106F}"/>
              </a:ext>
            </a:extLst>
          </p:cNvPr>
          <p:cNvSpPr/>
          <p:nvPr/>
        </p:nvSpPr>
        <p:spPr>
          <a:xfrm>
            <a:off x="284480" y="2262576"/>
            <a:ext cx="4287520" cy="28580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4A16C-01E6-0E37-925F-BACBDB1855EF}"/>
              </a:ext>
            </a:extLst>
          </p:cNvPr>
          <p:cNvSpPr txBox="1"/>
          <p:nvPr/>
        </p:nvSpPr>
        <p:spPr>
          <a:xfrm>
            <a:off x="1643460" y="2344747"/>
            <a:ext cx="14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Experiment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63BBE-484E-1036-5218-1DEA926A9EA6}"/>
              </a:ext>
            </a:extLst>
          </p:cNvPr>
          <p:cNvSpPr txBox="1"/>
          <p:nvPr/>
        </p:nvSpPr>
        <p:spPr>
          <a:xfrm>
            <a:off x="1490067" y="4767257"/>
            <a:ext cx="179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Execution time : 99ms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ED4094-40E7-2374-97E5-BAAAFC0170D4}"/>
              </a:ext>
            </a:extLst>
          </p:cNvPr>
          <p:cNvCxnSpPr>
            <a:cxnSpLocks/>
          </p:cNvCxnSpPr>
          <p:nvPr/>
        </p:nvCxnSpPr>
        <p:spPr>
          <a:xfrm>
            <a:off x="2152422" y="2829373"/>
            <a:ext cx="0" cy="173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51664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of execution time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CCD21-193E-C282-BE5F-84FF07B46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80" y="3237421"/>
            <a:ext cx="4895078" cy="2945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600D2-36CD-2E2E-6CAD-B84D341BBA34}"/>
              </a:ext>
            </a:extLst>
          </p:cNvPr>
          <p:cNvSpPr txBox="1"/>
          <p:nvPr/>
        </p:nvSpPr>
        <p:spPr>
          <a:xfrm>
            <a:off x="1114735" y="257112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Vanilla YOLO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8CFD3-418B-3754-4C17-AB443DE4C93D}"/>
              </a:ext>
            </a:extLst>
          </p:cNvPr>
          <p:cNvSpPr txBox="1"/>
          <p:nvPr/>
        </p:nvSpPr>
        <p:spPr>
          <a:xfrm>
            <a:off x="5659921" y="251916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 Patching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FDF65D-8999-C2F0-6C25-A8A176DA89FF}"/>
              </a:ext>
            </a:extLst>
          </p:cNvPr>
          <p:cNvSpPr/>
          <p:nvPr/>
        </p:nvSpPr>
        <p:spPr>
          <a:xfrm>
            <a:off x="1552996" y="4309887"/>
            <a:ext cx="1206279" cy="59563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9CE9D0-7BC4-BDAD-646B-A65D808AEC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62" r="21411"/>
          <a:stretch/>
        </p:blipFill>
        <p:spPr>
          <a:xfrm>
            <a:off x="363500" y="3237421"/>
            <a:ext cx="705011" cy="663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419C6C-A3BF-9B5C-5891-C3AD65407E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464" r="27474"/>
          <a:stretch/>
        </p:blipFill>
        <p:spPr>
          <a:xfrm>
            <a:off x="378214" y="3975371"/>
            <a:ext cx="675581" cy="6639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3D4B41-B1F0-E71E-5B61-9295FD1F0D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526" r="26591"/>
          <a:stretch/>
        </p:blipFill>
        <p:spPr>
          <a:xfrm>
            <a:off x="363500" y="4753676"/>
            <a:ext cx="707846" cy="663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B49588-AD82-6835-75DA-8804F35112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53" r="30447"/>
          <a:stretch/>
        </p:blipFill>
        <p:spPr>
          <a:xfrm>
            <a:off x="352245" y="5535623"/>
            <a:ext cx="727517" cy="67848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99947F-24BC-4C5B-A320-9A088637EA58}"/>
              </a:ext>
            </a:extLst>
          </p:cNvPr>
          <p:cNvCxnSpPr/>
          <p:nvPr/>
        </p:nvCxnSpPr>
        <p:spPr>
          <a:xfrm>
            <a:off x="1202225" y="4706975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57A53C-7974-F22F-37B3-4AE9B6DE7619}"/>
              </a:ext>
            </a:extLst>
          </p:cNvPr>
          <p:cNvCxnSpPr/>
          <p:nvPr/>
        </p:nvCxnSpPr>
        <p:spPr>
          <a:xfrm>
            <a:off x="2872788" y="4706975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FB50F-4ADD-E71A-8343-B6A5CE2709E2}"/>
              </a:ext>
            </a:extLst>
          </p:cNvPr>
          <p:cNvSpPr txBox="1"/>
          <p:nvPr/>
        </p:nvSpPr>
        <p:spPr>
          <a:xfrm>
            <a:off x="3032826" y="4499050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2CED9D-E034-BFF9-144D-B8CCA0F0170A}"/>
              </a:ext>
            </a:extLst>
          </p:cNvPr>
          <p:cNvCxnSpPr>
            <a:cxnSpLocks/>
          </p:cNvCxnSpPr>
          <p:nvPr/>
        </p:nvCxnSpPr>
        <p:spPr>
          <a:xfrm>
            <a:off x="4052342" y="3023564"/>
            <a:ext cx="0" cy="315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85CC65-DBF4-8A88-7B96-8160482C10A0}"/>
              </a:ext>
            </a:extLst>
          </p:cNvPr>
          <p:cNvSpPr txBox="1"/>
          <p:nvPr/>
        </p:nvSpPr>
        <p:spPr>
          <a:xfrm>
            <a:off x="4212380" y="6167333"/>
            <a:ext cx="473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all objects in original image size of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1920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b="1" dirty="0">
                <a:solidFill>
                  <a:srgbClr val="1270B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640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Patch frame size fits all objects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D621B-7A23-A686-1C85-72F80AC14F1E}"/>
              </a:ext>
            </a:extLst>
          </p:cNvPr>
          <p:cNvSpPr txBox="1"/>
          <p:nvPr/>
        </p:nvSpPr>
        <p:spPr>
          <a:xfrm>
            <a:off x="192208" y="6332142"/>
            <a:ext cx="26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width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640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02FA8-B7C0-EBAD-B8C7-19B663E1C6E8}"/>
              </a:ext>
            </a:extLst>
          </p:cNvPr>
          <p:cNvSpPr txBox="1"/>
          <p:nvPr/>
        </p:nvSpPr>
        <p:spPr>
          <a:xfrm>
            <a:off x="5659921" y="4522309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width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=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1280</a:t>
            </a:r>
          </a:p>
        </p:txBody>
      </p:sp>
    </p:spTree>
    <p:extLst>
      <p:ext uri="{BB962C8B-B14F-4D97-AF65-F5344CB8AC3E}">
        <p14:creationId xmlns:p14="http://schemas.microsoft.com/office/powerpoint/2010/main" val="17214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 of Patching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of patching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15CF0CD-913C-2D04-2CD0-F44EED2C8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224448"/>
              </p:ext>
            </p:extLst>
          </p:nvPr>
        </p:nvGraphicFramePr>
        <p:xfrm>
          <a:off x="2599700" y="1824520"/>
          <a:ext cx="4146540" cy="357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027962-CC5E-DA90-F32F-3E71B3956EC3}"/>
              </a:ext>
            </a:extLst>
          </p:cNvPr>
          <p:cNvSpPr txBox="1"/>
          <p:nvPr/>
        </p:nvSpPr>
        <p:spPr>
          <a:xfrm>
            <a:off x="734725" y="5400614"/>
            <a:ext cx="767454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object with 640 size shows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loss.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with 1920 (original object size) shows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1270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selecting object size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increase patching accuracy.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EE4C1C5-E782-2ECF-ABC3-497BC1F53289}"/>
                  </a:ext>
                </a:extLst>
              </p14:cNvPr>
              <p14:cNvContentPartPr/>
              <p14:nvPr/>
            </p14:nvContentPartPr>
            <p14:xfrm>
              <a:off x="12317198" y="4685163"/>
              <a:ext cx="52920" cy="81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EE4C1C5-E782-2ECF-ABC3-497BC1F532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08558" y="4676163"/>
                <a:ext cx="7056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45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53115-A508-9A99-5A6B-060C6FC1C8BF}"/>
              </a:ext>
            </a:extLst>
          </p:cNvPr>
          <p:cNvSpPr txBox="1"/>
          <p:nvPr/>
        </p:nvSpPr>
        <p:spPr>
          <a:xfrm>
            <a:off x="87341" y="953182"/>
            <a:ext cx="8900541" cy="34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of patching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</a:t>
            </a:r>
            <a:r>
              <a:rPr lang="en-US" altLang="ko-KR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localization  accuracy.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object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same vanilla size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decreases localization accuracy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Patching Accuracy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shows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4.76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with the same execution time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patching objects may help increase patching accuracy.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CCD35-3EF6-3F11-D9C4-BD76CB457215}"/>
              </a:ext>
            </a:extLst>
          </p:cNvPr>
          <p:cNvSpPr txBox="1"/>
          <p:nvPr/>
        </p:nvSpPr>
        <p:spPr>
          <a:xfrm>
            <a:off x="1204033" y="4305191"/>
            <a:ext cx="6452918" cy="1975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To compensate accuracy loss of patching, 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Object Packing Algorithm </a:t>
            </a:r>
          </a:p>
          <a:p>
            <a:pPr marL="1257300" lvl="2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Object Padding 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Dynamic object size selection</a:t>
            </a:r>
          </a:p>
        </p:txBody>
      </p:sp>
    </p:spTree>
    <p:extLst>
      <p:ext uri="{BB962C8B-B14F-4D97-AF65-F5344CB8AC3E}">
        <p14:creationId xmlns:p14="http://schemas.microsoft.com/office/powerpoint/2010/main" val="1880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288989</TotalTime>
  <Words>542</Words>
  <Application>Microsoft Office PowerPoint</Application>
  <PresentationFormat>화면 슬라이드 쇼(4:3)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6007</cp:revision>
  <cp:lastPrinted>2021-08-19T05:10:09Z</cp:lastPrinted>
  <dcterms:created xsi:type="dcterms:W3CDTF">2020-05-28T10:10:30Z</dcterms:created>
  <dcterms:modified xsi:type="dcterms:W3CDTF">2023-06-22T05:29:00Z</dcterms:modified>
</cp:coreProperties>
</file>