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99" r:id="rId2"/>
    <p:sldId id="1227" r:id="rId3"/>
    <p:sldId id="1264" r:id="rId4"/>
    <p:sldId id="1256" r:id="rId5"/>
    <p:sldId id="1272" r:id="rId6"/>
    <p:sldId id="1274" r:id="rId7"/>
    <p:sldId id="1247" r:id="rId8"/>
    <p:sldId id="1275" r:id="rId9"/>
    <p:sldId id="1278" r:id="rId10"/>
    <p:sldId id="1277" r:id="rId11"/>
    <p:sldId id="731" r:id="rId12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1270B9"/>
    <a:srgbClr val="FF0000"/>
    <a:srgbClr val="EE5450"/>
    <a:srgbClr val="FD9491"/>
    <a:srgbClr val="E9B5AB"/>
    <a:srgbClr val="ED7D31"/>
    <a:srgbClr val="002060"/>
    <a:srgbClr val="FFFFFF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1576B-C19C-466A-84E8-B042622B74DC}" v="69" dt="2023-03-16T06:25:29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4162" autoAdjust="0"/>
  </p:normalViewPr>
  <p:slideViewPr>
    <p:cSldViewPr snapToGrid="0">
      <p:cViewPr varScale="1">
        <p:scale>
          <a:sx n="88" d="100"/>
          <a:sy n="88" d="100"/>
        </p:scale>
        <p:origin x="312" y="96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1CA1576B-C19C-466A-84E8-B042622B74DC}"/>
    <pc:docChg chg="custSel modSld sldOrd">
      <pc:chgData name="강 영은" userId="28cfce59f7216015" providerId="LiveId" clId="{1CA1576B-C19C-466A-84E8-B042622B74DC}" dt="2023-03-16T06:38:10.652" v="2809" actId="20577"/>
      <pc:docMkLst>
        <pc:docMk/>
      </pc:docMkLst>
      <pc:sldChg chg="addSp delSp modSp mod modNotesTx">
        <pc:chgData name="강 영은" userId="28cfce59f7216015" providerId="LiveId" clId="{1CA1576B-C19C-466A-84E8-B042622B74DC}" dt="2023-03-16T06:20:44.910" v="266" actId="20577"/>
        <pc:sldMkLst>
          <pc:docMk/>
          <pc:sldMk cId="3566736254" sldId="1227"/>
        </pc:sldMkLst>
        <pc:picChg chg="add del mod">
          <ac:chgData name="강 영은" userId="28cfce59f7216015" providerId="LiveId" clId="{1CA1576B-C19C-466A-84E8-B042622B74DC}" dt="2023-03-16T06:20:42.437" v="265" actId="478"/>
          <ac:picMkLst>
            <pc:docMk/>
            <pc:sldMk cId="3566736254" sldId="1227"/>
            <ac:picMk id="2" creationId="{3B61C411-6377-F792-A3BD-145DB5D201CE}"/>
          </ac:picMkLst>
        </pc:picChg>
      </pc:sldChg>
      <pc:sldChg chg="modNotesTx">
        <pc:chgData name="강 영은" userId="28cfce59f7216015" providerId="LiveId" clId="{1CA1576B-C19C-466A-84E8-B042622B74DC}" dt="2023-03-16T06:35:15.076" v="2075" actId="20577"/>
        <pc:sldMkLst>
          <pc:docMk/>
          <pc:sldMk cId="382536378" sldId="1247"/>
        </pc:sldMkLst>
      </pc:sldChg>
      <pc:sldChg chg="modNotesTx">
        <pc:chgData name="강 영은" userId="28cfce59f7216015" providerId="LiveId" clId="{1CA1576B-C19C-466A-84E8-B042622B74DC}" dt="2023-03-16T06:24:31.642" v="1271" actId="20577"/>
        <pc:sldMkLst>
          <pc:docMk/>
          <pc:sldMk cId="1899076462" sldId="1256"/>
        </pc:sldMkLst>
      </pc:sldChg>
      <pc:sldChg chg="modNotesTx">
        <pc:chgData name="강 영은" userId="28cfce59f7216015" providerId="LiveId" clId="{1CA1576B-C19C-466A-84E8-B042622B74DC}" dt="2023-03-16T06:22:46.399" v="734" actId="20577"/>
        <pc:sldMkLst>
          <pc:docMk/>
          <pc:sldMk cId="3210770306" sldId="1264"/>
        </pc:sldMkLst>
      </pc:sldChg>
      <pc:sldChg chg="addSp delSp modSp mod modAnim modNotesTx">
        <pc:chgData name="강 영은" userId="28cfce59f7216015" providerId="LiveId" clId="{1CA1576B-C19C-466A-84E8-B042622B74DC}" dt="2023-03-16T06:25:37.537" v="1625" actId="20577"/>
        <pc:sldMkLst>
          <pc:docMk/>
          <pc:sldMk cId="3085374063" sldId="1272"/>
        </pc:sldMkLst>
        <pc:spChg chg="add del mod">
          <ac:chgData name="강 영은" userId="28cfce59f7216015" providerId="LiveId" clId="{1CA1576B-C19C-466A-84E8-B042622B74DC}" dt="2023-03-16T06:23:12.523" v="809" actId="478"/>
          <ac:spMkLst>
            <pc:docMk/>
            <pc:sldMk cId="3085374063" sldId="1272"/>
            <ac:spMk id="3" creationId="{79DCB47F-14E2-5B5A-C376-625B3E351817}"/>
          </ac:spMkLst>
        </pc:spChg>
        <pc:spChg chg="mod">
          <ac:chgData name="강 영은" userId="28cfce59f7216015" providerId="LiveId" clId="{1CA1576B-C19C-466A-84E8-B042622B74DC}" dt="2023-03-16T06:25:29.570" v="1578" actId="20577"/>
          <ac:spMkLst>
            <pc:docMk/>
            <pc:sldMk cId="3085374063" sldId="1272"/>
            <ac:spMk id="11" creationId="{A3204FC9-4F90-7049-A324-33D2D5441D3C}"/>
          </ac:spMkLst>
        </pc:spChg>
      </pc:sldChg>
      <pc:sldChg chg="modSp mod ord modNotesTx">
        <pc:chgData name="강 영은" userId="28cfce59f7216015" providerId="LiveId" clId="{1CA1576B-C19C-466A-84E8-B042622B74DC}" dt="2023-03-16T06:27:28.098" v="1723" actId="1076"/>
        <pc:sldMkLst>
          <pc:docMk/>
          <pc:sldMk cId="1881183492" sldId="1274"/>
        </pc:sldMkLst>
        <pc:spChg chg="mod">
          <ac:chgData name="강 영은" userId="28cfce59f7216015" providerId="LiveId" clId="{1CA1576B-C19C-466A-84E8-B042622B74DC}" dt="2023-03-16T06:26:10.628" v="1690" actId="20577"/>
          <ac:spMkLst>
            <pc:docMk/>
            <pc:sldMk cId="1881183492" sldId="1274"/>
            <ac:spMk id="4" creationId="{2FD38365-3E8F-9950-B286-11A2C3A35B57}"/>
          </ac:spMkLst>
        </pc:spChg>
        <pc:picChg chg="mod">
          <ac:chgData name="강 영은" userId="28cfce59f7216015" providerId="LiveId" clId="{1CA1576B-C19C-466A-84E8-B042622B74DC}" dt="2023-03-16T06:27:28.098" v="1723" actId="1076"/>
          <ac:picMkLst>
            <pc:docMk/>
            <pc:sldMk cId="1881183492" sldId="1274"/>
            <ac:picMk id="2" creationId="{5E1119C4-5BD1-4687-7E80-84759C17B988}"/>
          </ac:picMkLst>
        </pc:picChg>
      </pc:sldChg>
      <pc:sldChg chg="modNotesTx">
        <pc:chgData name="강 영은" userId="28cfce59f7216015" providerId="LiveId" clId="{1CA1576B-C19C-466A-84E8-B042622B74DC}" dt="2023-03-16T06:37:36.825" v="2625" actId="20577"/>
        <pc:sldMkLst>
          <pc:docMk/>
          <pc:sldMk cId="3685444510" sldId="1275"/>
        </pc:sldMkLst>
      </pc:sldChg>
      <pc:sldChg chg="modSp mod">
        <pc:chgData name="강 영은" userId="28cfce59f7216015" providerId="LiveId" clId="{1CA1576B-C19C-466A-84E8-B042622B74DC}" dt="2023-03-16T06:33:12.122" v="1935" actId="115"/>
        <pc:sldMkLst>
          <pc:docMk/>
          <pc:sldMk cId="2072862983" sldId="1277"/>
        </pc:sldMkLst>
        <pc:spChg chg="mod">
          <ac:chgData name="강 영은" userId="28cfce59f7216015" providerId="LiveId" clId="{1CA1576B-C19C-466A-84E8-B042622B74DC}" dt="2023-03-16T06:33:12.122" v="1935" actId="115"/>
          <ac:spMkLst>
            <pc:docMk/>
            <pc:sldMk cId="2072862983" sldId="1277"/>
            <ac:spMk id="4" creationId="{2FD38365-3E8F-9950-B286-11A2C3A35B57}"/>
          </ac:spMkLst>
        </pc:spChg>
      </pc:sldChg>
      <pc:sldChg chg="modSp mod modNotesTx">
        <pc:chgData name="강 영은" userId="28cfce59f7216015" providerId="LiveId" clId="{1CA1576B-C19C-466A-84E8-B042622B74DC}" dt="2023-03-16T06:38:10.652" v="2809" actId="20577"/>
        <pc:sldMkLst>
          <pc:docMk/>
          <pc:sldMk cId="1047247228" sldId="1278"/>
        </pc:sldMkLst>
        <pc:spChg chg="mod">
          <ac:chgData name="강 영은" userId="28cfce59f7216015" providerId="LiveId" clId="{1CA1576B-C19C-466A-84E8-B042622B74DC}" dt="2023-03-16T06:33:27.327" v="1946" actId="20577"/>
          <ac:spMkLst>
            <pc:docMk/>
            <pc:sldMk cId="1047247228" sldId="1278"/>
            <ac:spMk id="4" creationId="{2FD38365-3E8F-9950-B286-11A2C3A35B57}"/>
          </ac:spMkLst>
        </pc:spChg>
      </pc:sldChg>
      <pc:sldChg chg="ord modNotesTx">
        <pc:chgData name="강 영은" userId="28cfce59f7216015" providerId="LiveId" clId="{1CA1576B-C19C-466A-84E8-B042622B74DC}" dt="2023-03-16T06:20:02.748" v="149"/>
        <pc:sldMkLst>
          <pc:docMk/>
          <pc:sldMk cId="3070382930" sldId="1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Localization</a:t>
            </a:r>
            <a:r>
              <a:rPr lang="en-US" altLang="ko-KR" baseline="0" dirty="0"/>
              <a:t> Accuracy Results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8156198121239256E-2"/>
          <c:y val="0.15248444131349403"/>
          <c:w val="0.90765094699510362"/>
          <c:h val="0.73701729695496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63.404000000000003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5-4BD9-9BEB-22E9660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65-4BD9-9BEB-22E9660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Patched640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5-4E70-A60D-E093B2CA4E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E-43D0-9D58-090379297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163760"/>
        <c:axId val="2106000976"/>
      </c:barChart>
      <c:catAx>
        <c:axId val="29916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6000976"/>
        <c:crosses val="autoZero"/>
        <c:auto val="1"/>
        <c:lblAlgn val="ctr"/>
        <c:lblOffset val="100"/>
        <c:noMultiLvlLbl val="0"/>
      </c:catAx>
      <c:valAx>
        <c:axId val="21060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16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97507504007407"/>
          <c:y val="0.92019129730913896"/>
          <c:w val="0.65979866940417642"/>
          <c:h val="5.3610938865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5469329467668"/>
          <c:y val="1.8034010245333219E-2"/>
          <c:w val="0.7877133308917782"/>
          <c:h val="0.87641549796662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w/o padding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5-4E95-BC05-40339D6B3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55-4E95-BC05-40339D6B3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55-4E95-BC05-40339D6B39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20%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63.11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55-4E95-BC05-40339D6B391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55-4E95-BC05-40339D6B391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Map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55-4E95-BC05-40339D6B3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85168"/>
        <c:axId val="174590160"/>
      </c:barChart>
      <c:catAx>
        <c:axId val="174585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590160"/>
        <c:crosses val="autoZero"/>
        <c:auto val="1"/>
        <c:lblAlgn val="ctr"/>
        <c:lblOffset val="100"/>
        <c:noMultiLvlLbl val="0"/>
      </c:catAx>
      <c:valAx>
        <c:axId val="1745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mAP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5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913385826771671E-2"/>
          <c:y val="0.91738730590268114"/>
          <c:w val="0.81449885432891012"/>
          <c:h val="5.0519488118224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97875044999987"/>
          <c:y val="1.8034010245333219E-2"/>
          <c:w val="0.7877133308917782"/>
          <c:h val="0.87641549796662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w/o padding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4-407A-AB30-5B148F1313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0-32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34-407A-AB30-5B148F1313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0-64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63.13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34-407A-AB30-5B148F1313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0-128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62.843330000000002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34-407A-AB30-5B148F1313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0-512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58.83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4-407A-AB30-5B148F131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85168"/>
        <c:axId val="174590160"/>
      </c:barChart>
      <c:catAx>
        <c:axId val="174585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590160"/>
        <c:crosses val="autoZero"/>
        <c:auto val="1"/>
        <c:lblAlgn val="ctr"/>
        <c:lblOffset val="100"/>
        <c:noMultiLvlLbl val="0"/>
      </c:catAx>
      <c:valAx>
        <c:axId val="17459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mAP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5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913385826771671E-2"/>
          <c:y val="0.91738730590268114"/>
          <c:w val="0.79555593824527082"/>
          <c:h val="5.05194881182242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Localization</a:t>
            </a:r>
            <a:r>
              <a:rPr lang="en-US" altLang="ko-KR" baseline="0" dirty="0"/>
              <a:t> Accuracy Results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8156198121239256E-2"/>
          <c:y val="0.15248444131349403"/>
          <c:w val="0.90765094699510362"/>
          <c:h val="0.73701729695496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63.404000000000003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6-4B6C-8806-85BEB3BEEC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6-4B6C-8806-85BEB3BEEC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Patched640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A6-4B6C-8806-85BEB3BEEC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Padding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A6-4B6C-8806-85BEB3BEEC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A6-4B6C-8806-85BEB3BEE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163760"/>
        <c:axId val="2106000976"/>
      </c:barChart>
      <c:catAx>
        <c:axId val="29916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6000976"/>
        <c:crosses val="autoZero"/>
        <c:auto val="1"/>
        <c:lblAlgn val="ctr"/>
        <c:lblOffset val="100"/>
        <c:noMultiLvlLbl val="0"/>
      </c:catAx>
      <c:valAx>
        <c:axId val="21060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16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.10000018875038283"/>
          <c:y val="0.92019129730913896"/>
          <c:w val="0.77883457019886271"/>
          <c:h val="5.3610938865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78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지난주 </a:t>
            </a:r>
            <a:r>
              <a:rPr kumimoji="1" lang="en-US" altLang="ko-KR" sz="1200" b="0" dirty="0">
                <a:latin typeface="+mn-lt"/>
              </a:rPr>
              <a:t>localization </a:t>
            </a:r>
            <a:r>
              <a:rPr kumimoji="1" lang="en-US" altLang="ko-KR" sz="1200" b="0" dirty="0" err="1">
                <a:latin typeface="+mn-lt"/>
              </a:rPr>
              <a:t>accurac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merge, patch </a:t>
            </a:r>
            <a:r>
              <a:rPr kumimoji="1" lang="ko-KR" altLang="en-US" sz="1200" b="0" dirty="0">
                <a:latin typeface="+mn-lt"/>
              </a:rPr>
              <a:t>단계에서 실험한결과</a:t>
            </a:r>
            <a:r>
              <a:rPr kumimoji="1" lang="en-US" altLang="ko-KR" sz="1200" b="0" dirty="0">
                <a:latin typeface="+mn-lt"/>
              </a:rPr>
              <a:t>, patching </a:t>
            </a:r>
            <a:r>
              <a:rPr kumimoji="1" lang="ko-KR" altLang="en-US" sz="1200" b="0" dirty="0">
                <a:latin typeface="+mn-lt"/>
              </a:rPr>
              <a:t>단계에서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이 다소 </a:t>
            </a:r>
            <a:r>
              <a:rPr kumimoji="1" lang="ko-KR" altLang="en-US" sz="1200" b="0" dirty="0" err="1">
                <a:latin typeface="+mn-lt"/>
              </a:rPr>
              <a:t>떨어진다는것</a:t>
            </a:r>
            <a:r>
              <a:rPr kumimoji="1" lang="ko-KR" altLang="en-US" sz="1200" b="0" dirty="0">
                <a:latin typeface="+mn-lt"/>
              </a:rPr>
              <a:t> 확인해서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Crop</a:t>
            </a:r>
            <a:r>
              <a:rPr kumimoji="1" lang="ko-KR" altLang="en-US" sz="1200" b="0" dirty="0">
                <a:latin typeface="+mn-lt"/>
              </a:rPr>
              <a:t>해서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하는 것이 정확도를 떨어뜨리는 요인이라고 생각하여 </a:t>
            </a: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을 하면 </a:t>
            </a:r>
            <a:r>
              <a:rPr kumimoji="1" lang="en-US" altLang="ko-KR" sz="1200" b="0" dirty="0">
                <a:latin typeface="+mn-lt"/>
              </a:rPr>
              <a:t>localization</a:t>
            </a:r>
            <a:r>
              <a:rPr kumimoji="1" lang="ko-KR" altLang="en-US" sz="1200" b="0" dirty="0">
                <a:latin typeface="+mn-lt"/>
              </a:rPr>
              <a:t>이 높아지지 않을까 하고 실험 진행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정확도를 더 높일 수 있게 되는 방법이라는 것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40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optimal</a:t>
            </a:r>
            <a:r>
              <a:rPr kumimoji="1" lang="ko-KR" altLang="en-US" sz="1200" b="0" dirty="0">
                <a:latin typeface="+mn-lt"/>
              </a:rPr>
              <a:t>하기 위해서 어떠한 사이즈의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를 얼마나 </a:t>
            </a: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하는 것이 적합한 것인가에 대하여 실험을 진행했고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 결과 </a:t>
            </a:r>
            <a:r>
              <a:rPr kumimoji="1" lang="en-US" altLang="ko-KR" sz="1200" b="0" dirty="0">
                <a:latin typeface="+mn-lt"/>
              </a:rPr>
              <a:t>0-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64x64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 err="1">
                <a:latin typeface="+mn-lt"/>
              </a:rPr>
              <a:t>obejct</a:t>
            </a:r>
            <a:r>
              <a:rPr kumimoji="1" lang="ko-KR" altLang="en-US" sz="1200" b="0" dirty="0">
                <a:latin typeface="+mn-lt"/>
              </a:rPr>
              <a:t>를 이미지의 크기의 </a:t>
            </a:r>
            <a:r>
              <a:rPr kumimoji="1" lang="en-US" altLang="ko-KR" sz="1200" b="0" dirty="0">
                <a:latin typeface="+mn-lt"/>
              </a:rPr>
              <a:t>15% </a:t>
            </a:r>
            <a:r>
              <a:rPr kumimoji="1" lang="ko-KR" altLang="en-US" sz="1200" b="0" dirty="0">
                <a:latin typeface="+mn-lt"/>
              </a:rPr>
              <a:t>영역 만큼을 </a:t>
            </a: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하는 것이 </a:t>
            </a:r>
            <a:r>
              <a:rPr kumimoji="1" lang="ko-KR" altLang="en-US" sz="1200" b="0" dirty="0" err="1">
                <a:latin typeface="+mn-lt"/>
              </a:rPr>
              <a:t>좋다라는</a:t>
            </a:r>
            <a:r>
              <a:rPr kumimoji="1" lang="ko-KR" altLang="en-US" sz="1200" b="0" dirty="0">
                <a:latin typeface="+mn-lt"/>
              </a:rPr>
              <a:t> 결과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04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따라서 그 결과를 바탕으로 </a:t>
            </a:r>
            <a:r>
              <a:rPr kumimoji="1" lang="en-US" altLang="ko-KR" sz="1200" b="0" dirty="0">
                <a:latin typeface="+mn-lt"/>
              </a:rPr>
              <a:t>64x64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에 대해서 </a:t>
            </a:r>
            <a:r>
              <a:rPr kumimoji="1" lang="en-US" altLang="ko-KR" sz="1200" b="0" dirty="0">
                <a:latin typeface="+mn-lt"/>
              </a:rPr>
              <a:t>15%</a:t>
            </a:r>
            <a:r>
              <a:rPr kumimoji="1" lang="ko-KR" altLang="en-US" sz="1200" b="0" dirty="0">
                <a:latin typeface="+mn-lt"/>
              </a:rPr>
              <a:t>만큼을 </a:t>
            </a:r>
            <a:r>
              <a:rPr kumimoji="1" lang="en-US" altLang="ko-KR" sz="1200" b="0" dirty="0" err="1">
                <a:latin typeface="+mn-lt"/>
              </a:rPr>
              <a:t>paddin</a:t>
            </a:r>
            <a:r>
              <a:rPr kumimoji="1" lang="ko-KR" altLang="en-US" sz="1200" b="0" dirty="0">
                <a:latin typeface="+mn-lt"/>
              </a:rPr>
              <a:t>하고 </a:t>
            </a:r>
            <a:r>
              <a:rPr kumimoji="1" lang="en-US" altLang="ko-KR" sz="1200" b="0" dirty="0">
                <a:latin typeface="+mn-lt"/>
              </a:rPr>
              <a:t>localization accuracy</a:t>
            </a:r>
            <a:r>
              <a:rPr kumimoji="1" lang="ko-KR" altLang="en-US" sz="1200" b="0" dirty="0">
                <a:latin typeface="+mn-lt"/>
              </a:rPr>
              <a:t>를 측정하였으나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그리 </a:t>
            </a:r>
            <a:r>
              <a:rPr kumimoji="1" lang="en-US" altLang="ko-KR" sz="1200" b="0" dirty="0" err="1">
                <a:latin typeface="+mn-lt"/>
              </a:rPr>
              <a:t>localizatio</a:t>
            </a:r>
            <a:r>
              <a:rPr kumimoji="1" lang="ko-KR" altLang="en-US" sz="1200" b="0" dirty="0">
                <a:latin typeface="+mn-lt"/>
              </a:rPr>
              <a:t>에 영향을 주지는 않는 것으로 보였다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일단 </a:t>
            </a:r>
            <a:r>
              <a:rPr kumimoji="1" lang="en-US" altLang="ko-KR" sz="1200" b="0" dirty="0">
                <a:latin typeface="+mn-lt"/>
              </a:rPr>
              <a:t>padding</a:t>
            </a:r>
            <a:r>
              <a:rPr kumimoji="1" lang="ko-KR" altLang="en-US" sz="1200" b="0" dirty="0">
                <a:latin typeface="+mn-lt"/>
              </a:rPr>
              <a:t>에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84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Control knob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하기에 앞서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104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Control knob patching </a:t>
            </a:r>
            <a:r>
              <a:rPr kumimoji="1" lang="ko-KR" altLang="en-US" sz="1200" b="0" dirty="0">
                <a:latin typeface="+mn-lt"/>
              </a:rPr>
              <a:t>알고리즘에 있어야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patch object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를 결정할 수 있기 때문에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다음과 같이 </a:t>
            </a:r>
            <a:r>
              <a:rPr kumimoji="1" lang="en-US" altLang="ko-KR" sz="1200" b="0" dirty="0">
                <a:latin typeface="+mn-lt"/>
              </a:rPr>
              <a:t>case</a:t>
            </a:r>
            <a:r>
              <a:rPr kumimoji="1" lang="ko-KR" altLang="en-US" sz="1200" b="0" dirty="0">
                <a:latin typeface="+mn-lt"/>
              </a:rPr>
              <a:t>를 나누어서 </a:t>
            </a:r>
            <a:r>
              <a:rPr kumimoji="1" lang="en-US" altLang="ko-KR" sz="1200" b="0" dirty="0">
                <a:latin typeface="+mn-lt"/>
              </a:rPr>
              <a:t>patching </a:t>
            </a:r>
            <a:r>
              <a:rPr kumimoji="1" lang="ko-KR" altLang="en-US" sz="1200" b="0" dirty="0">
                <a:latin typeface="+mn-lt"/>
              </a:rPr>
              <a:t>알고리즘을 구현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Case 1. </a:t>
            </a:r>
            <a:r>
              <a:rPr kumimoji="1" lang="ko-KR" altLang="en-US" sz="1200" b="0" dirty="0">
                <a:latin typeface="+mn-lt"/>
              </a:rPr>
              <a:t>더 낭비를 줄일 수 있는 </a:t>
            </a:r>
            <a:r>
              <a:rPr kumimoji="1" lang="en-US" altLang="ko-KR" sz="1200" b="0" dirty="0">
                <a:latin typeface="+mn-lt"/>
              </a:rPr>
              <a:t>case</a:t>
            </a:r>
            <a:r>
              <a:rPr kumimoji="1" lang="ko-KR" altLang="en-US" sz="1200" b="0" dirty="0">
                <a:latin typeface="+mn-lt"/>
              </a:rPr>
              <a:t>로 </a:t>
            </a:r>
            <a:r>
              <a:rPr kumimoji="1" lang="en-US" altLang="ko-KR" sz="1200" b="0" dirty="0">
                <a:latin typeface="+mn-lt"/>
              </a:rPr>
              <a:t>a</a:t>
            </a:r>
            <a:r>
              <a:rPr kumimoji="1" lang="ko-KR" altLang="en-US" sz="1200" b="0" dirty="0">
                <a:latin typeface="+mn-lt"/>
              </a:rPr>
              <a:t>로 나눌지 </a:t>
            </a:r>
            <a:r>
              <a:rPr kumimoji="1" lang="en-US" altLang="ko-KR" sz="1200" b="0" dirty="0">
                <a:latin typeface="+mn-lt"/>
              </a:rPr>
              <a:t>b</a:t>
            </a:r>
            <a:r>
              <a:rPr kumimoji="1" lang="ko-KR" altLang="en-US" sz="1200" b="0" dirty="0">
                <a:latin typeface="+mn-lt"/>
              </a:rPr>
              <a:t>로 나눌지 선택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72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정확도를 최대화 하면서 </a:t>
            </a:r>
            <a:r>
              <a:rPr kumimoji="1" lang="en-US" altLang="ko-KR" sz="1200" b="0" dirty="0">
                <a:latin typeface="+mn-lt"/>
              </a:rPr>
              <a:t>low execution time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ko-KR" altLang="en-US" sz="1200" b="0" dirty="0" err="1">
                <a:latin typeface="+mn-lt"/>
              </a:rPr>
              <a:t>주어야한다는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ko-KR" altLang="en-US" sz="1200" b="0" dirty="0" err="1">
                <a:latin typeface="+mn-lt"/>
              </a:rPr>
              <a:t>것이목표이기</a:t>
            </a:r>
            <a:r>
              <a:rPr kumimoji="1" lang="ko-KR" altLang="en-US" sz="1200" b="0" dirty="0">
                <a:latin typeface="+mn-lt"/>
              </a:rPr>
              <a:t> 때문에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전체 </a:t>
            </a:r>
            <a:r>
              <a:rPr kumimoji="1" lang="en-US" altLang="ko-KR" sz="1200" b="0" dirty="0" err="1">
                <a:latin typeface="+mn-lt"/>
              </a:rPr>
              <a:t>pipelin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만 달리하면서 측정하면 다음과 같은 결과가 나올 것이고 </a:t>
            </a:r>
            <a:r>
              <a:rPr kumimoji="1" lang="en-US" altLang="ko-KR" sz="1200" b="0" dirty="0">
                <a:latin typeface="+mn-lt"/>
              </a:rPr>
              <a:t>map </a:t>
            </a:r>
            <a:r>
              <a:rPr kumimoji="1" lang="ko-KR" altLang="en-US" sz="1200" b="0" dirty="0">
                <a:latin typeface="+mn-lt"/>
              </a:rPr>
              <a:t>가 줄어드는 어떤 범위 내에서 </a:t>
            </a:r>
            <a:r>
              <a:rPr kumimoji="1" lang="ko-KR" altLang="en-US" sz="1200" b="0" dirty="0" err="1">
                <a:latin typeface="+mn-lt"/>
              </a:rPr>
              <a:t>선택가능하다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다음과 그래프를 </a:t>
            </a:r>
            <a:r>
              <a:rPr kumimoji="1" lang="en-US" altLang="ko-KR" sz="1200" b="0" dirty="0" err="1">
                <a:latin typeface="+mn-lt"/>
              </a:rPr>
              <a:t>mergesize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설정하는데 활용하고자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0080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각 항목에 대해서 </a:t>
            </a:r>
            <a:r>
              <a:rPr kumimoji="1" lang="en-US" altLang="ko-KR" sz="1200" b="0" dirty="0">
                <a:latin typeface="+mn-lt"/>
              </a:rPr>
              <a:t>optimal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를 설정하는 것이 목표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그래서 </a:t>
            </a:r>
            <a:r>
              <a:rPr kumimoji="1" lang="en-US" altLang="ko-KR" sz="1200" b="0" dirty="0" err="1">
                <a:latin typeface="+mn-lt"/>
              </a:rPr>
              <a:t>objec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size range</a:t>
            </a:r>
            <a:r>
              <a:rPr kumimoji="1" lang="ko-KR" altLang="en-US" sz="1200" b="0" dirty="0">
                <a:latin typeface="+mn-lt"/>
              </a:rPr>
              <a:t>별로 나누어서 이를 </a:t>
            </a:r>
            <a:r>
              <a:rPr kumimoji="1" lang="en-US" altLang="ko-KR" sz="1200" b="0" dirty="0">
                <a:latin typeface="+mn-lt"/>
              </a:rPr>
              <a:t>1</a:t>
            </a:r>
            <a:r>
              <a:rPr kumimoji="1" lang="ko-KR" altLang="en-US" sz="1200" b="0" dirty="0" err="1">
                <a:latin typeface="+mn-lt"/>
              </a:rPr>
              <a:t>ㅂ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961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2023.03.16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9047019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Plan 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Select optimal canvas size that is able to patch all localized objects.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object size.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depending on different object size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0B1FEFC-BD2E-6C8D-0A20-4361D1F3E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09008"/>
              </p:ext>
            </p:extLst>
          </p:nvPr>
        </p:nvGraphicFramePr>
        <p:xfrm>
          <a:off x="863600" y="3429000"/>
          <a:ext cx="7507232" cy="285831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7390">
                  <a:extLst>
                    <a:ext uri="{9D8B030D-6E8A-4147-A177-3AD203B41FA5}">
                      <a16:colId xmlns:a16="http://schemas.microsoft.com/office/drawing/2014/main" val="669604472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520809198"/>
                    </a:ext>
                  </a:extLst>
                </a:gridCol>
                <a:gridCol w="1875171">
                  <a:extLst>
                    <a:ext uri="{9D8B030D-6E8A-4147-A177-3AD203B41FA5}">
                      <a16:colId xmlns:a16="http://schemas.microsoft.com/office/drawing/2014/main" val="1871872412"/>
                    </a:ext>
                  </a:extLst>
                </a:gridCol>
                <a:gridCol w="1875171">
                  <a:extLst>
                    <a:ext uri="{9D8B030D-6E8A-4147-A177-3AD203B41FA5}">
                      <a16:colId xmlns:a16="http://schemas.microsoft.com/office/drawing/2014/main" val="3791260196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Possible size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Selected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Canvas size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14805"/>
                  </a:ext>
                </a:extLst>
              </a:tr>
              <a:tr h="80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0-32x32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Optimal : 64</a:t>
                      </a:r>
                    </a:p>
                    <a:p>
                      <a:pPr algn="ctr" latinLnBrk="1"/>
                      <a:r>
                        <a:rPr lang="en-US" altLang="ko-KR" dirty="0"/>
                        <a:t>Possible : 32, 56, 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53740"/>
                  </a:ext>
                </a:extLst>
              </a:tr>
              <a:tr h="801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32x32-64x64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Optimal : 128</a:t>
                      </a:r>
                    </a:p>
                    <a:p>
                      <a:pPr algn="ctr" latinLnBrk="1"/>
                      <a:r>
                        <a:rPr lang="en-US" altLang="ko-KR" dirty="0"/>
                        <a:t>Possible : 64,112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9832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73806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1024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6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900541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" panose="02020603050405020304" pitchFamily="18" charset="0"/>
                <a:cs typeface="Times" panose="02020603050405020304" pitchFamily="18" charset="0"/>
              </a:rPr>
              <a:t>Assumption : Padding may increase localization accuracy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Algorithm Implementation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 experiment plans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Size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Object Size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Localization</a:t>
            </a:r>
            <a:r>
              <a:rPr lang="ko-KR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64208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Results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64F4F13-519B-2B3B-80D0-E268203F0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125008"/>
              </p:ext>
            </p:extLst>
          </p:nvPr>
        </p:nvGraphicFramePr>
        <p:xfrm>
          <a:off x="618606" y="1688677"/>
          <a:ext cx="4238402" cy="48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5F5132-CE43-FFF7-3FE4-E5814F420007}"/>
              </a:ext>
            </a:extLst>
          </p:cNvPr>
          <p:cNvSpPr txBox="1"/>
          <p:nvPr/>
        </p:nvSpPr>
        <p:spPr>
          <a:xfrm>
            <a:off x="4989739" y="1884702"/>
            <a:ext cx="3732605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Merging images </a:t>
            </a:r>
            <a:r>
              <a:rPr lang="en-US" altLang="ko-KR" sz="20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slightly enhance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localization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Patching </a:t>
            </a:r>
            <a:r>
              <a:rPr lang="en-US" altLang="ko-KR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decreases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 localization accuracy.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48CEC-FF92-A01F-9B58-1FAA3AB3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330" y="6083807"/>
            <a:ext cx="1230678" cy="4526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4559A1-030E-FE29-7DD2-0AC6BBE134B9}"/>
              </a:ext>
            </a:extLst>
          </p:cNvPr>
          <p:cNvSpPr txBox="1"/>
          <p:nvPr/>
        </p:nvSpPr>
        <p:spPr>
          <a:xfrm>
            <a:off x="4857008" y="4727582"/>
            <a:ext cx="402249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Assumption : Padding may increase localization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32107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Padding Details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98DD867-1EF0-37BA-DC91-7873B7D9A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996611"/>
              </p:ext>
            </p:extLst>
          </p:nvPr>
        </p:nvGraphicFramePr>
        <p:xfrm>
          <a:off x="551311" y="2052320"/>
          <a:ext cx="3708616" cy="391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C48BB0A-CC65-AFEC-CBF1-7CF63FCA5012}"/>
              </a:ext>
            </a:extLst>
          </p:cNvPr>
          <p:cNvSpPr/>
          <p:nvPr/>
        </p:nvSpPr>
        <p:spPr>
          <a:xfrm>
            <a:off x="2235201" y="2273935"/>
            <a:ext cx="416560" cy="3598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DD32E9-C757-88FF-036E-BDF2DF97DFB8}"/>
              </a:ext>
            </a:extLst>
          </p:cNvPr>
          <p:cNvSpPr txBox="1"/>
          <p:nvPr/>
        </p:nvSpPr>
        <p:spPr>
          <a:xfrm>
            <a:off x="598352" y="5967644"/>
            <a:ext cx="794729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Therefore,  object sized </a:t>
            </a:r>
            <a:r>
              <a:rPr lang="en-US" altLang="ko-KR" i="1" dirty="0">
                <a:highlight>
                  <a:srgbClr val="BDD7EE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 0 – 64x64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is applied with padding of </a:t>
            </a:r>
            <a:r>
              <a:rPr lang="en-US" altLang="ko-KR" i="1" dirty="0">
                <a:highlight>
                  <a:srgbClr val="BDD7EE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15%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of object size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7DB64204-8872-4F5F-3F45-D68BC786D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254472"/>
              </p:ext>
            </p:extLst>
          </p:nvPr>
        </p:nvGraphicFramePr>
        <p:xfrm>
          <a:off x="5013728" y="2132384"/>
          <a:ext cx="3708616" cy="368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2537F-6748-C5E5-64D3-29DB0A0C3ECF}"/>
              </a:ext>
            </a:extLst>
          </p:cNvPr>
          <p:cNvSpPr/>
          <p:nvPr/>
        </p:nvSpPr>
        <p:spPr>
          <a:xfrm>
            <a:off x="6769528" y="2437403"/>
            <a:ext cx="545671" cy="3271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91E85-E22D-E6BF-9167-D1EE9EB3ED7B}"/>
              </a:ext>
            </a:extLst>
          </p:cNvPr>
          <p:cNvSpPr txBox="1"/>
          <p:nvPr/>
        </p:nvSpPr>
        <p:spPr>
          <a:xfrm>
            <a:off x="1083085" y="1061893"/>
            <a:ext cx="298570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on different Padding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A5158-086E-05DE-A58F-FFAADE1A9329}"/>
              </a:ext>
            </a:extLst>
          </p:cNvPr>
          <p:cNvSpPr txBox="1"/>
          <p:nvPr/>
        </p:nvSpPr>
        <p:spPr>
          <a:xfrm>
            <a:off x="5395390" y="1027974"/>
            <a:ext cx="321551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with padding on different image size</a:t>
            </a:r>
          </a:p>
        </p:txBody>
      </p:sp>
    </p:spTree>
    <p:extLst>
      <p:ext uri="{BB962C8B-B14F-4D97-AF65-F5344CB8AC3E}">
        <p14:creationId xmlns:p14="http://schemas.microsoft.com/office/powerpoint/2010/main" val="18990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Localization</a:t>
            </a:r>
            <a:r>
              <a:rPr lang="ko-KR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64208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Accuracy Results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DE0CEACB-DE51-019E-6512-9F0836070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599379"/>
              </p:ext>
            </p:extLst>
          </p:nvPr>
        </p:nvGraphicFramePr>
        <p:xfrm>
          <a:off x="421656" y="1688677"/>
          <a:ext cx="4238402" cy="48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204FC9-4F90-7049-A324-33D2D5441D3C}"/>
              </a:ext>
            </a:extLst>
          </p:cNvPr>
          <p:cNvSpPr txBox="1"/>
          <p:nvPr/>
        </p:nvSpPr>
        <p:spPr>
          <a:xfrm>
            <a:off x="4751148" y="2525615"/>
            <a:ext cx="402249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Assumption : Padding may increase localization accuracy.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	→ Padding </a:t>
            </a:r>
            <a:r>
              <a:rPr lang="en-US" altLang="ko-KR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does not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 highly 	impact localization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08537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 Knobs 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Knobs for image patching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Object Size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size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119C4-5BD1-4687-7E80-84759C17B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24" y="3633060"/>
            <a:ext cx="4355974" cy="26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Patching Algorithm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Recursive Packing Method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30EDD-1027-9549-EA53-2A68DF9D702E}"/>
              </a:ext>
            </a:extLst>
          </p:cNvPr>
          <p:cNvSpPr txBox="1"/>
          <p:nvPr/>
        </p:nvSpPr>
        <p:spPr>
          <a:xfrm>
            <a:off x="0" y="6449407"/>
            <a:ext cx="8997522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Zhang,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Defu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priority heuristic for the guillotine rectangular packing problem." Information Processing Letters 116.1 (2016): 15-21.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9A519-C47D-56C3-2F85-DB5D35DCE18D}"/>
              </a:ext>
            </a:extLst>
          </p:cNvPr>
          <p:cNvSpPr txBox="1"/>
          <p:nvPr/>
        </p:nvSpPr>
        <p:spPr>
          <a:xfrm>
            <a:off x="730657" y="1990330"/>
            <a:ext cx="1227275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Case1.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B7A4F-686F-56C8-0BE8-36CAD72ECE9B}"/>
              </a:ext>
            </a:extLst>
          </p:cNvPr>
          <p:cNvSpPr txBox="1"/>
          <p:nvPr/>
        </p:nvSpPr>
        <p:spPr>
          <a:xfrm>
            <a:off x="2818343" y="1970253"/>
            <a:ext cx="1227275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Case2.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2C067-B0AA-7ABE-54F3-8EB37321C660}"/>
              </a:ext>
            </a:extLst>
          </p:cNvPr>
          <p:cNvSpPr txBox="1"/>
          <p:nvPr/>
        </p:nvSpPr>
        <p:spPr>
          <a:xfrm>
            <a:off x="5997378" y="1962638"/>
            <a:ext cx="1227275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Case3.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9A4189-8E99-E8FD-E426-3AD422E00B33}"/>
              </a:ext>
            </a:extLst>
          </p:cNvPr>
          <p:cNvSpPr/>
          <p:nvPr/>
        </p:nvSpPr>
        <p:spPr>
          <a:xfrm>
            <a:off x="606652" y="2858248"/>
            <a:ext cx="1351280" cy="1107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0BF24F-8E17-7EF3-C216-D0755880508C}"/>
              </a:ext>
            </a:extLst>
          </p:cNvPr>
          <p:cNvSpPr/>
          <p:nvPr/>
        </p:nvSpPr>
        <p:spPr>
          <a:xfrm>
            <a:off x="606652" y="2858248"/>
            <a:ext cx="559843" cy="80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6E377-E9EC-D42D-160A-2C21E2D62942}"/>
              </a:ext>
            </a:extLst>
          </p:cNvPr>
          <p:cNvSpPr txBox="1"/>
          <p:nvPr/>
        </p:nvSpPr>
        <p:spPr>
          <a:xfrm>
            <a:off x="2716207" y="4290337"/>
            <a:ext cx="1264399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object 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B10B-D987-F8F3-9708-781E633EA258}"/>
              </a:ext>
            </a:extLst>
          </p:cNvPr>
          <p:cNvSpPr txBox="1"/>
          <p:nvPr/>
        </p:nvSpPr>
        <p:spPr>
          <a:xfrm>
            <a:off x="494072" y="4370595"/>
            <a:ext cx="126440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object h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CB8F92-2580-EB81-EBED-1097D9ECED2E}"/>
              </a:ext>
            </a:extLst>
          </p:cNvPr>
          <p:cNvCxnSpPr>
            <a:cxnSpLocks/>
          </p:cNvCxnSpPr>
          <p:nvPr/>
        </p:nvCxnSpPr>
        <p:spPr>
          <a:xfrm>
            <a:off x="1166495" y="2915678"/>
            <a:ext cx="0" cy="105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7F6631-4A48-3AAF-4718-E2284988A02C}"/>
              </a:ext>
            </a:extLst>
          </p:cNvPr>
          <p:cNvSpPr/>
          <p:nvPr/>
        </p:nvSpPr>
        <p:spPr>
          <a:xfrm>
            <a:off x="2743381" y="2858248"/>
            <a:ext cx="1351280" cy="1107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1946E-EED5-2706-2180-18288B5CD7C3}"/>
              </a:ext>
            </a:extLst>
          </p:cNvPr>
          <p:cNvSpPr/>
          <p:nvPr/>
        </p:nvSpPr>
        <p:spPr>
          <a:xfrm>
            <a:off x="2743381" y="2858248"/>
            <a:ext cx="1054554" cy="80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43AA31-F5E5-AFDD-E2E1-F40E849D6F0C}"/>
              </a:ext>
            </a:extLst>
          </p:cNvPr>
          <p:cNvCxnSpPr>
            <a:cxnSpLocks/>
          </p:cNvCxnSpPr>
          <p:nvPr/>
        </p:nvCxnSpPr>
        <p:spPr>
          <a:xfrm>
            <a:off x="3801064" y="3387439"/>
            <a:ext cx="0" cy="578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5F8B60-ED68-DEB1-06D0-6626EB475361}"/>
              </a:ext>
            </a:extLst>
          </p:cNvPr>
          <p:cNvCxnSpPr>
            <a:cxnSpLocks/>
          </p:cNvCxnSpPr>
          <p:nvPr/>
        </p:nvCxnSpPr>
        <p:spPr>
          <a:xfrm flipH="1">
            <a:off x="605609" y="3676563"/>
            <a:ext cx="1043" cy="289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C0EDEF-918F-7A1F-3265-7F4CB9C9249C}"/>
              </a:ext>
            </a:extLst>
          </p:cNvPr>
          <p:cNvCxnSpPr>
            <a:cxnSpLocks/>
          </p:cNvCxnSpPr>
          <p:nvPr/>
        </p:nvCxnSpPr>
        <p:spPr>
          <a:xfrm>
            <a:off x="3796845" y="2858248"/>
            <a:ext cx="2978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E14284A-CA2A-412F-EC83-C9CBDD393A0A}"/>
              </a:ext>
            </a:extLst>
          </p:cNvPr>
          <p:cNvCxnSpPr>
            <a:cxnSpLocks/>
          </p:cNvCxnSpPr>
          <p:nvPr/>
        </p:nvCxnSpPr>
        <p:spPr>
          <a:xfrm flipH="1">
            <a:off x="605609" y="3684213"/>
            <a:ext cx="560886" cy="27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B138B49-6396-86CC-F074-ED6FF0B7B820}"/>
              </a:ext>
            </a:extLst>
          </p:cNvPr>
          <p:cNvCxnSpPr>
            <a:cxnSpLocks/>
          </p:cNvCxnSpPr>
          <p:nvPr/>
        </p:nvCxnSpPr>
        <p:spPr>
          <a:xfrm flipH="1" flipV="1">
            <a:off x="605608" y="3669669"/>
            <a:ext cx="560886" cy="287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1397951-DB77-F310-0E40-720F6FEEE1A8}"/>
              </a:ext>
            </a:extLst>
          </p:cNvPr>
          <p:cNvCxnSpPr>
            <a:cxnSpLocks/>
          </p:cNvCxnSpPr>
          <p:nvPr/>
        </p:nvCxnSpPr>
        <p:spPr>
          <a:xfrm flipH="1" flipV="1">
            <a:off x="3796844" y="2882469"/>
            <a:ext cx="304619" cy="1083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35C970-53DD-84DC-F50B-38D218489A3A}"/>
              </a:ext>
            </a:extLst>
          </p:cNvPr>
          <p:cNvCxnSpPr>
            <a:cxnSpLocks/>
          </p:cNvCxnSpPr>
          <p:nvPr/>
        </p:nvCxnSpPr>
        <p:spPr>
          <a:xfrm flipH="1">
            <a:off x="3796845" y="2858247"/>
            <a:ext cx="304618" cy="1098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FFBC33-8EE9-0406-363B-1D12086206F7}"/>
              </a:ext>
            </a:extLst>
          </p:cNvPr>
          <p:cNvSpPr/>
          <p:nvPr/>
        </p:nvSpPr>
        <p:spPr>
          <a:xfrm>
            <a:off x="4991283" y="2880442"/>
            <a:ext cx="1351280" cy="1107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EDC8438-6AF6-75C2-D78E-71A715B7419E}"/>
              </a:ext>
            </a:extLst>
          </p:cNvPr>
          <p:cNvSpPr/>
          <p:nvPr/>
        </p:nvSpPr>
        <p:spPr>
          <a:xfrm>
            <a:off x="4991283" y="2880443"/>
            <a:ext cx="791436" cy="6372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DCC65F-AAF0-4A44-7617-A05683EF905B}"/>
              </a:ext>
            </a:extLst>
          </p:cNvPr>
          <p:cNvCxnSpPr>
            <a:cxnSpLocks/>
          </p:cNvCxnSpPr>
          <p:nvPr/>
        </p:nvCxnSpPr>
        <p:spPr>
          <a:xfrm>
            <a:off x="5782719" y="3517653"/>
            <a:ext cx="548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69FF09-97F1-01B7-0840-E6FA65563A1D}"/>
              </a:ext>
            </a:extLst>
          </p:cNvPr>
          <p:cNvSpPr/>
          <p:nvPr/>
        </p:nvSpPr>
        <p:spPr>
          <a:xfrm>
            <a:off x="5321738" y="4706627"/>
            <a:ext cx="1351280" cy="1107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425F48-4CC6-085B-6D16-72200A2D5B0B}"/>
              </a:ext>
            </a:extLst>
          </p:cNvPr>
          <p:cNvSpPr/>
          <p:nvPr/>
        </p:nvSpPr>
        <p:spPr>
          <a:xfrm>
            <a:off x="5321738" y="4706628"/>
            <a:ext cx="147538" cy="3809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0428E6D-5019-AF7F-C201-83512C8CC11E}"/>
              </a:ext>
            </a:extLst>
          </p:cNvPr>
          <p:cNvCxnSpPr>
            <a:cxnSpLocks/>
          </p:cNvCxnSpPr>
          <p:nvPr/>
        </p:nvCxnSpPr>
        <p:spPr>
          <a:xfrm>
            <a:off x="5477465" y="5082405"/>
            <a:ext cx="1195553" cy="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F728133-DD9C-EE55-C5B2-A67B6C0A1280}"/>
              </a:ext>
            </a:extLst>
          </p:cNvPr>
          <p:cNvSpPr txBox="1"/>
          <p:nvPr/>
        </p:nvSpPr>
        <p:spPr>
          <a:xfrm>
            <a:off x="5497596" y="4101331"/>
            <a:ext cx="499782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D14A57-FF4A-E2E7-53A0-373238E52C58}"/>
              </a:ext>
            </a:extLst>
          </p:cNvPr>
          <p:cNvSpPr txBox="1"/>
          <p:nvPr/>
        </p:nvSpPr>
        <p:spPr>
          <a:xfrm>
            <a:off x="7179725" y="4095847"/>
            <a:ext cx="499782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52763F-1738-9648-2834-804421AE1459}"/>
              </a:ext>
            </a:extLst>
          </p:cNvPr>
          <p:cNvSpPr txBox="1"/>
          <p:nvPr/>
        </p:nvSpPr>
        <p:spPr>
          <a:xfrm>
            <a:off x="3821021" y="2481894"/>
            <a:ext cx="300355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1FD0FA-1925-AF60-0E11-DA00CD421757}"/>
              </a:ext>
            </a:extLst>
          </p:cNvPr>
          <p:cNvSpPr txBox="1"/>
          <p:nvPr/>
        </p:nvSpPr>
        <p:spPr>
          <a:xfrm>
            <a:off x="309698" y="3611573"/>
            <a:ext cx="300355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7E34C4-FB25-3A19-C5F7-4D8F538923F2}"/>
                  </a:ext>
                </a:extLst>
              </p:cNvPr>
              <p:cNvSpPr txBox="1"/>
              <p:nvPr/>
            </p:nvSpPr>
            <p:spPr>
              <a:xfrm>
                <a:off x="5230338" y="2413568"/>
                <a:ext cx="398146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ko-KR" alt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7E34C4-FB25-3A19-C5F7-4D8F5389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38" y="2413568"/>
                <a:ext cx="39814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E0B27C-108D-E3EC-EDDD-CDA4CADFCB56}"/>
              </a:ext>
            </a:extLst>
          </p:cNvPr>
          <p:cNvCxnSpPr>
            <a:cxnSpLocks/>
          </p:cNvCxnSpPr>
          <p:nvPr/>
        </p:nvCxnSpPr>
        <p:spPr>
          <a:xfrm>
            <a:off x="4991283" y="2750171"/>
            <a:ext cx="7562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8087D8-505C-2090-1D2C-292D12D200A2}"/>
                  </a:ext>
                </a:extLst>
              </p:cNvPr>
              <p:cNvSpPr txBox="1"/>
              <p:nvPr/>
            </p:nvSpPr>
            <p:spPr>
              <a:xfrm>
                <a:off x="5497596" y="3535290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S1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8087D8-505C-2090-1D2C-292D12D2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96" y="3535290"/>
                <a:ext cx="398146" cy="380938"/>
              </a:xfrm>
              <a:prstGeom prst="rect">
                <a:avLst/>
              </a:prstGeom>
              <a:blipFill>
                <a:blip r:embed="rId5"/>
                <a:stretch>
                  <a:fillRect l="-4615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0D5DAD-BFD3-A217-14CD-DCCC89D8356F}"/>
                  </a:ext>
                </a:extLst>
              </p:cNvPr>
              <p:cNvSpPr txBox="1"/>
              <p:nvPr/>
            </p:nvSpPr>
            <p:spPr>
              <a:xfrm>
                <a:off x="5891680" y="3033926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S2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0D5DAD-BFD3-A217-14CD-DCCC89D8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80" y="3033926"/>
                <a:ext cx="398146" cy="380938"/>
              </a:xfrm>
              <a:prstGeom prst="rect">
                <a:avLst/>
              </a:prstGeom>
              <a:blipFill>
                <a:blip r:embed="rId6"/>
                <a:stretch>
                  <a:fillRect l="-3030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E495A3-05BB-E7B3-2737-53C10E4F5282}"/>
                  </a:ext>
                </a:extLst>
              </p:cNvPr>
              <p:cNvSpPr txBox="1"/>
              <p:nvPr/>
            </p:nvSpPr>
            <p:spPr>
              <a:xfrm>
                <a:off x="5838482" y="5252923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S1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E495A3-05BB-E7B3-2737-53C10E4F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82" y="5252923"/>
                <a:ext cx="398146" cy="380938"/>
              </a:xfrm>
              <a:prstGeom prst="rect">
                <a:avLst/>
              </a:prstGeom>
              <a:blipFill>
                <a:blip r:embed="rId5"/>
                <a:stretch>
                  <a:fillRect l="-4615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AD1141-477C-7A73-DE4E-618005994D90}"/>
                  </a:ext>
                </a:extLst>
              </p:cNvPr>
              <p:cNvSpPr txBox="1"/>
              <p:nvPr/>
            </p:nvSpPr>
            <p:spPr>
              <a:xfrm>
                <a:off x="5862566" y="4684023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S2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AD1141-477C-7A73-DE4E-618005994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66" y="4684023"/>
                <a:ext cx="398146" cy="380938"/>
              </a:xfrm>
              <a:prstGeom prst="rect">
                <a:avLst/>
              </a:prstGeom>
              <a:blipFill>
                <a:blip r:embed="rId7"/>
                <a:stretch>
                  <a:fillRect l="-4615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886E2FF-0D3B-B751-1DCC-11D6FB560F9F}"/>
              </a:ext>
            </a:extLst>
          </p:cNvPr>
          <p:cNvCxnSpPr>
            <a:cxnSpLocks/>
          </p:cNvCxnSpPr>
          <p:nvPr/>
        </p:nvCxnSpPr>
        <p:spPr>
          <a:xfrm>
            <a:off x="5265086" y="4623841"/>
            <a:ext cx="239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82CDC45-6826-5425-D403-7F747A51F942}"/>
              </a:ext>
            </a:extLst>
          </p:cNvPr>
          <p:cNvSpPr/>
          <p:nvPr/>
        </p:nvSpPr>
        <p:spPr>
          <a:xfrm>
            <a:off x="6988604" y="4722720"/>
            <a:ext cx="1351280" cy="1107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00037B-62D4-74CF-B7E1-B1D0E26E2834}"/>
              </a:ext>
            </a:extLst>
          </p:cNvPr>
          <p:cNvSpPr/>
          <p:nvPr/>
        </p:nvSpPr>
        <p:spPr>
          <a:xfrm>
            <a:off x="6988604" y="4722721"/>
            <a:ext cx="147538" cy="3809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E8FAB40-98F7-BED5-457F-4405ECC8E8FC}"/>
              </a:ext>
            </a:extLst>
          </p:cNvPr>
          <p:cNvCxnSpPr>
            <a:cxnSpLocks/>
          </p:cNvCxnSpPr>
          <p:nvPr/>
        </p:nvCxnSpPr>
        <p:spPr>
          <a:xfrm>
            <a:off x="7136142" y="5034634"/>
            <a:ext cx="0" cy="79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0777857-81F9-7B00-2410-20EE2B21A486}"/>
                  </a:ext>
                </a:extLst>
              </p:cNvPr>
              <p:cNvSpPr txBox="1"/>
              <p:nvPr/>
            </p:nvSpPr>
            <p:spPr>
              <a:xfrm>
                <a:off x="6903941" y="5228662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S1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0777857-81F9-7B00-2410-20EE2B21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941" y="5228662"/>
                <a:ext cx="398146" cy="380938"/>
              </a:xfrm>
              <a:prstGeom prst="rect">
                <a:avLst/>
              </a:prstGeom>
              <a:blipFill>
                <a:blip r:embed="rId5"/>
                <a:stretch>
                  <a:fillRect l="-4615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B7DE35F-0AB5-1137-F9B3-1C9981FBD1E5}"/>
                  </a:ext>
                </a:extLst>
              </p:cNvPr>
              <p:cNvSpPr txBox="1"/>
              <p:nvPr/>
            </p:nvSpPr>
            <p:spPr>
              <a:xfrm>
                <a:off x="7516706" y="5114776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S2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B7DE35F-0AB5-1137-F9B3-1C9981FBD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06" y="5114776"/>
                <a:ext cx="398146" cy="380938"/>
              </a:xfrm>
              <a:prstGeom prst="rect">
                <a:avLst/>
              </a:prstGeom>
              <a:blipFill>
                <a:blip r:embed="rId7"/>
                <a:stretch>
                  <a:fillRect l="-4615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475ADFD-ADC6-88FA-94F2-2795FAA1299E}"/>
              </a:ext>
            </a:extLst>
          </p:cNvPr>
          <p:cNvCxnSpPr>
            <a:cxnSpLocks/>
          </p:cNvCxnSpPr>
          <p:nvPr/>
        </p:nvCxnSpPr>
        <p:spPr>
          <a:xfrm>
            <a:off x="6931952" y="4639934"/>
            <a:ext cx="239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C78229F-7B42-39AE-7CD7-4297C4152237}"/>
              </a:ext>
            </a:extLst>
          </p:cNvPr>
          <p:cNvSpPr/>
          <p:nvPr/>
        </p:nvSpPr>
        <p:spPr>
          <a:xfrm>
            <a:off x="6782498" y="2865843"/>
            <a:ext cx="1351280" cy="1107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1BF1CD5-B31F-F1EB-71F2-9394B32FCCA1}"/>
              </a:ext>
            </a:extLst>
          </p:cNvPr>
          <p:cNvSpPr/>
          <p:nvPr/>
        </p:nvSpPr>
        <p:spPr>
          <a:xfrm>
            <a:off x="6782498" y="2865844"/>
            <a:ext cx="791436" cy="6372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602D891-2B53-7531-8605-F1FAE2032B7A}"/>
              </a:ext>
            </a:extLst>
          </p:cNvPr>
          <p:cNvCxnSpPr>
            <a:cxnSpLocks/>
          </p:cNvCxnSpPr>
          <p:nvPr/>
        </p:nvCxnSpPr>
        <p:spPr>
          <a:xfrm>
            <a:off x="7573934" y="3503054"/>
            <a:ext cx="0" cy="48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B2BC27-D33C-B4CC-1B20-0C1DA2DBDAC1}"/>
                  </a:ext>
                </a:extLst>
              </p:cNvPr>
              <p:cNvSpPr txBox="1"/>
              <p:nvPr/>
            </p:nvSpPr>
            <p:spPr>
              <a:xfrm>
                <a:off x="7021553" y="2398969"/>
                <a:ext cx="398146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ko-KR" altLang="en-US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B2BC27-D33C-B4CC-1B20-0C1DA2DBD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53" y="2398969"/>
                <a:ext cx="39814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7E9982C-7177-B70B-3D54-2CAB08853931}"/>
              </a:ext>
            </a:extLst>
          </p:cNvPr>
          <p:cNvCxnSpPr>
            <a:cxnSpLocks/>
          </p:cNvCxnSpPr>
          <p:nvPr/>
        </p:nvCxnSpPr>
        <p:spPr>
          <a:xfrm>
            <a:off x="6782498" y="2735572"/>
            <a:ext cx="7562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7F9294D-B4B7-121C-E32E-40BA1DB08636}"/>
                  </a:ext>
                </a:extLst>
              </p:cNvPr>
              <p:cNvSpPr txBox="1"/>
              <p:nvPr/>
            </p:nvSpPr>
            <p:spPr>
              <a:xfrm>
                <a:off x="6958577" y="3520384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S1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7F9294D-B4B7-121C-E32E-40BA1DB08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77" y="3520384"/>
                <a:ext cx="398146" cy="380938"/>
              </a:xfrm>
              <a:prstGeom prst="rect">
                <a:avLst/>
              </a:prstGeom>
              <a:blipFill>
                <a:blip r:embed="rId8"/>
                <a:stretch>
                  <a:fillRect l="-3030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26C549-F945-97B3-A80B-8FA5FDA5E389}"/>
                  </a:ext>
                </a:extLst>
              </p:cNvPr>
              <p:cNvSpPr txBox="1"/>
              <p:nvPr/>
            </p:nvSpPr>
            <p:spPr>
              <a:xfrm>
                <a:off x="7679507" y="3325386"/>
                <a:ext cx="398146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S2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26C549-F945-97B3-A80B-8FA5FDA5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507" y="3325386"/>
                <a:ext cx="398146" cy="380938"/>
              </a:xfrm>
              <a:prstGeom prst="rect">
                <a:avLst/>
              </a:prstGeom>
              <a:blipFill>
                <a:blip r:embed="rId6"/>
                <a:stretch>
                  <a:fillRect l="-4615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80" grpId="0"/>
      <p:bldP spid="81" grpId="0"/>
      <p:bldP spid="86" grpId="0" animBg="1"/>
      <p:bldP spid="87" grpId="0" animBg="1"/>
      <p:bldP spid="89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Size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Plan 1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Find the optimal merge image size that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accuracy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low execution time.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canvas and object size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069ABD-0031-B647-918D-D14AA70E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69" y="3777669"/>
            <a:ext cx="2969300" cy="1786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3A95C-DCDD-16F4-29C0-CF4FB97EE324}"/>
              </a:ext>
            </a:extLst>
          </p:cNvPr>
          <p:cNvSpPr txBox="1"/>
          <p:nvPr/>
        </p:nvSpPr>
        <p:spPr>
          <a:xfrm>
            <a:off x="5700944" y="3124823"/>
            <a:ext cx="218006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67E696-9FEC-0395-F0E4-FBB1D94FB478}"/>
              </a:ext>
            </a:extLst>
          </p:cNvPr>
          <p:cNvSpPr/>
          <p:nvPr/>
        </p:nvSpPr>
        <p:spPr>
          <a:xfrm>
            <a:off x="2190053" y="3749999"/>
            <a:ext cx="796331" cy="920976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E4283-F639-AC89-7182-E67A3B0E1F88}"/>
              </a:ext>
            </a:extLst>
          </p:cNvPr>
          <p:cNvSpPr txBox="1"/>
          <p:nvPr/>
        </p:nvSpPr>
        <p:spPr>
          <a:xfrm>
            <a:off x="986646" y="5864013"/>
            <a:ext cx="773569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pipeline accuracy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per different size of merge localization.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execution time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maintaining accuracy.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9F557-9851-F8BA-3F2F-D87DC79C97D7}"/>
              </a:ext>
            </a:extLst>
          </p:cNvPr>
          <p:cNvSpPr txBox="1"/>
          <p:nvPr/>
        </p:nvSpPr>
        <p:spPr>
          <a:xfrm>
            <a:off x="1640468" y="4767625"/>
            <a:ext cx="218006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size: 640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size: 1920  </a:t>
            </a:r>
          </a:p>
        </p:txBody>
      </p:sp>
      <p:pic>
        <p:nvPicPr>
          <p:cNvPr id="17" name="그림 16" descr="차트이(가) 표시된 사진&#10;&#10;자동 생성된 설명">
            <a:extLst>
              <a:ext uri="{FF2B5EF4-FFF2-40B4-BE49-F238E27FC236}">
                <a16:creationId xmlns:a16="http://schemas.microsoft.com/office/drawing/2014/main" id="{319CE27A-0266-F7D6-939C-8DD16CF65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70" y="3713696"/>
            <a:ext cx="2969299" cy="20205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CB818-5B7B-3B01-7125-145827265974}"/>
              </a:ext>
            </a:extLst>
          </p:cNvPr>
          <p:cNvSpPr/>
          <p:nvPr/>
        </p:nvSpPr>
        <p:spPr>
          <a:xfrm>
            <a:off x="5422900" y="4120415"/>
            <a:ext cx="1295400" cy="1520781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028C1-C0B0-3B38-B69F-CAA0A62960DD}"/>
              </a:ext>
            </a:extLst>
          </p:cNvPr>
          <p:cNvSpPr/>
          <p:nvPr/>
        </p:nvSpPr>
        <p:spPr>
          <a:xfrm>
            <a:off x="6565900" y="5245100"/>
            <a:ext cx="152400" cy="396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Size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108710"/>
            <a:ext cx="890054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Plan 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Find the optimal object size that maximizes 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size, patch size is fixed.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objects to 0.8x,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1x, 1.5x, 1.75x, 2x per size category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3A95C-DCDD-16F4-29C0-CF4FB97EE324}"/>
              </a:ext>
            </a:extLst>
          </p:cNvPr>
          <p:cNvSpPr txBox="1"/>
          <p:nvPr/>
        </p:nvSpPr>
        <p:spPr>
          <a:xfrm>
            <a:off x="2948663" y="3752273"/>
            <a:ext cx="24428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D6657-40EE-BBCE-4A76-AC0B0304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61" y="4533600"/>
            <a:ext cx="2385149" cy="1619077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26B46BCF-F644-44ED-D8C7-A48DB70E9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0" y="4533600"/>
            <a:ext cx="2885082" cy="1723035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0D2C8C8-D3ED-A632-7277-3E133BAE7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22640"/>
              </p:ext>
            </p:extLst>
          </p:nvPr>
        </p:nvGraphicFramePr>
        <p:xfrm>
          <a:off x="5612646" y="4113417"/>
          <a:ext cx="3290794" cy="25634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397">
                  <a:extLst>
                    <a:ext uri="{9D8B030D-6E8A-4147-A177-3AD203B41FA5}">
                      <a16:colId xmlns:a16="http://schemas.microsoft.com/office/drawing/2014/main" val="1043153298"/>
                    </a:ext>
                  </a:extLst>
                </a:gridCol>
                <a:gridCol w="1645397">
                  <a:extLst>
                    <a:ext uri="{9D8B030D-6E8A-4147-A177-3AD203B41FA5}">
                      <a16:colId xmlns:a16="http://schemas.microsoft.com/office/drawing/2014/main" val="2663159157"/>
                    </a:ext>
                  </a:extLst>
                </a:gridCol>
              </a:tblGrid>
              <a:tr h="349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42334"/>
                  </a:ext>
                </a:extLst>
              </a:tr>
              <a:tr h="87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0-32x32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Optimal : 64</a:t>
                      </a:r>
                    </a:p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Possible : 32, 56, 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96840"/>
                  </a:ext>
                </a:extLst>
              </a:tr>
              <a:tr h="87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32x32-64x64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Optimal : 128</a:t>
                      </a:r>
                    </a:p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Possible : 64,112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97281"/>
                  </a:ext>
                </a:extLst>
              </a:tr>
              <a:tr h="368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… </a:t>
                      </a:r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73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AC0ECBD-8443-60F9-F606-19E5C07D8D36}"/>
              </a:ext>
            </a:extLst>
          </p:cNvPr>
          <p:cNvSpPr txBox="1"/>
          <p:nvPr/>
        </p:nvSpPr>
        <p:spPr>
          <a:xfrm>
            <a:off x="5815502" y="3649418"/>
            <a:ext cx="2885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Set of possible object size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4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290401</TotalTime>
  <Words>671</Words>
  <Application>Microsoft Office PowerPoint</Application>
  <PresentationFormat>화면 슬라이드 쇼(4:3)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6220</cp:revision>
  <cp:lastPrinted>2021-08-19T05:10:09Z</cp:lastPrinted>
  <dcterms:created xsi:type="dcterms:W3CDTF">2020-05-28T10:10:30Z</dcterms:created>
  <dcterms:modified xsi:type="dcterms:W3CDTF">2023-06-22T05:29:50Z</dcterms:modified>
</cp:coreProperties>
</file>