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99" r:id="rId2"/>
    <p:sldId id="1227" r:id="rId3"/>
    <p:sldId id="1247" r:id="rId4"/>
    <p:sldId id="1282" r:id="rId5"/>
    <p:sldId id="1281" r:id="rId6"/>
    <p:sldId id="1285" r:id="rId7"/>
    <p:sldId id="731" r:id="rId8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1270B9"/>
    <a:srgbClr val="FF0000"/>
    <a:srgbClr val="EE5450"/>
    <a:srgbClr val="FD9491"/>
    <a:srgbClr val="E9B5AB"/>
    <a:srgbClr val="ED7D31"/>
    <a:srgbClr val="002060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3" autoAdjust="0"/>
    <p:restoredTop sz="82021" autoAdjust="0"/>
  </p:normalViewPr>
  <p:slideViewPr>
    <p:cSldViewPr snapToGrid="0">
      <p:cViewPr varScale="1">
        <p:scale>
          <a:sx n="86" d="100"/>
          <a:sy n="86" d="100"/>
        </p:scale>
        <p:origin x="798" y="9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Yolo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M960-P1280</c:v>
                </c:pt>
                <c:pt idx="1">
                  <c:v>M1280-P960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24.87</c:v>
                </c:pt>
                <c:pt idx="1">
                  <c:v>41.4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B-4A93-9190-05A622CA7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Patching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M960-P1280</c:v>
                </c:pt>
                <c:pt idx="1">
                  <c:v>M1280-P960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8.08</c:v>
                </c:pt>
                <c:pt idx="1">
                  <c:v>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9B-4A93-9190-05A622CA70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Yolo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M960-P1280</c:v>
                </c:pt>
                <c:pt idx="1">
                  <c:v>M1280-P960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41.4</c:v>
                </c:pt>
                <c:pt idx="1">
                  <c:v>24.87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B-4A93-9190-05A622CA70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Mapping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M960-P1280</c:v>
                </c:pt>
                <c:pt idx="1">
                  <c:v>M1280-P960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0.82399999999999995</c:v>
                </c:pt>
                <c:pt idx="1">
                  <c:v>0.82399999999999995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9B-4A93-9190-05A622CA7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2227215"/>
        <c:axId val="1290897103"/>
      </c:barChart>
      <c:catAx>
        <c:axId val="130222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0897103"/>
        <c:crosses val="autoZero"/>
        <c:auto val="1"/>
        <c:lblAlgn val="ctr"/>
        <c:lblOffset val="100"/>
        <c:noMultiLvlLbl val="0"/>
      </c:catAx>
      <c:valAx>
        <c:axId val="129089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222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2570255512078"/>
          <c:y val="0.24824121572708288"/>
          <c:w val="0.32137871187387163"/>
          <c:h val="0.50351728476796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31302810593283"/>
          <c:y val="0.10622291270583221"/>
          <c:w val="0.84628474499648854"/>
          <c:h val="0.7039734232615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1472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A-43D9-AC27-2A2C19C0D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1280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A-43D9-AC27-2A2C19C0D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1152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A-43D9-AC27-2A2C19C0D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960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8A-43D9-AC27-2A2C19C0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163760"/>
        <c:axId val="2106000976"/>
      </c:barChart>
      <c:catAx>
        <c:axId val="29916376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Canvas</a:t>
                </a:r>
                <a:r>
                  <a:rPr lang="en-US" altLang="ko-KR" baseline="0" dirty="0"/>
                  <a:t>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2106000976"/>
        <c:crosses val="autoZero"/>
        <c:auto val="1"/>
        <c:lblAlgn val="ctr"/>
        <c:lblOffset val="100"/>
        <c:noMultiLvlLbl val="0"/>
      </c:catAx>
      <c:valAx>
        <c:axId val="21060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Execution time (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16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00018875038283"/>
          <c:y val="0.92019129730913896"/>
          <c:w val="0.77883457019886271"/>
          <c:h val="5.3610938865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ko-KR" altLang="en-US" sz="1200" b="0" dirty="0">
                <a:latin typeface="+mn-lt"/>
              </a:rPr>
              <a:t>구현과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Control knob </a:t>
            </a:r>
            <a:r>
              <a:rPr kumimoji="1" lang="ko-KR" altLang="en-US" sz="1200" b="0" dirty="0">
                <a:latin typeface="+mn-lt"/>
              </a:rPr>
              <a:t>중에 </a:t>
            </a:r>
            <a:r>
              <a:rPr kumimoji="1" lang="en-US" altLang="ko-KR" sz="1200" b="0" dirty="0">
                <a:latin typeface="+mn-lt"/>
              </a:rPr>
              <a:t>Merge&amp; canvas size </a:t>
            </a:r>
            <a:r>
              <a:rPr kumimoji="1" lang="ko-KR" altLang="en-US" sz="1200" b="0" dirty="0">
                <a:latin typeface="+mn-lt"/>
              </a:rPr>
              <a:t>실험 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ko-KR" altLang="en-US" sz="1200" b="0" dirty="0">
                <a:latin typeface="+mn-lt"/>
              </a:rPr>
              <a:t>알고리즘 구현 완료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하나의 </a:t>
            </a: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에 </a:t>
            </a:r>
            <a:r>
              <a:rPr kumimoji="1" lang="en-US" altLang="ko-KR" sz="1200" b="0" dirty="0">
                <a:latin typeface="+mn-lt"/>
              </a:rPr>
              <a:t>4</a:t>
            </a:r>
            <a:r>
              <a:rPr kumimoji="1" lang="ko-KR" altLang="en-US" sz="1200" b="0" dirty="0">
                <a:latin typeface="+mn-lt"/>
              </a:rPr>
              <a:t>개의 이미지의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ko-KR" altLang="en-US" sz="1200" b="0" dirty="0" err="1">
                <a:latin typeface="+mn-lt"/>
              </a:rPr>
              <a:t>해야하는데</a:t>
            </a:r>
            <a:r>
              <a:rPr kumimoji="1" lang="ko-KR" altLang="en-US" sz="1200" b="0" dirty="0">
                <a:latin typeface="+mn-lt"/>
              </a:rPr>
              <a:t>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왼쪽 같은 경우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하나의 이미지의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만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 했는데도 벌써 절반 이상으로 이미지가 </a:t>
            </a:r>
            <a:r>
              <a:rPr kumimoji="1" lang="ko-KR" altLang="en-US" sz="1200" b="0" dirty="0" err="1">
                <a:latin typeface="+mn-lt"/>
              </a:rPr>
              <a:t>가득참</a:t>
            </a:r>
            <a:r>
              <a:rPr kumimoji="1" lang="en-US" altLang="ko-KR" sz="1200" b="0" dirty="0">
                <a:latin typeface="+mn-lt"/>
              </a:rPr>
              <a:t>.</a:t>
            </a:r>
            <a:r>
              <a:rPr kumimoji="1" lang="ko-KR" altLang="en-US" sz="1200" b="0" dirty="0">
                <a:latin typeface="+mn-lt"/>
              </a:rPr>
              <a:t>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오른쪽 알고리즘의 경우에는 나머지 </a:t>
            </a:r>
            <a:r>
              <a:rPr kumimoji="1" lang="en-US" altLang="ko-KR" sz="1200" b="0" dirty="0">
                <a:latin typeface="+mn-lt"/>
              </a:rPr>
              <a:t>3</a:t>
            </a:r>
            <a:r>
              <a:rPr kumimoji="1" lang="ko-KR" altLang="en-US" sz="1200" b="0" dirty="0">
                <a:latin typeface="+mn-lt"/>
              </a:rPr>
              <a:t>개의 이미지에 대한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 err="1">
                <a:latin typeface="+mn-lt"/>
              </a:rPr>
              <a:t>를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할 수 있도록 공간이 남은 것을 확인할 수 있음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47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알고리즘을 적용했을 때의 실행시간을 측정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일단 </a:t>
            </a:r>
            <a:r>
              <a:rPr kumimoji="1" lang="en-US" altLang="ko-KR" sz="1200" b="0" dirty="0">
                <a:latin typeface="+mn-lt"/>
              </a:rPr>
              <a:t>patching canvas size</a:t>
            </a:r>
            <a:r>
              <a:rPr kumimoji="1" lang="ko-KR" altLang="en-US" sz="1200" b="0" dirty="0">
                <a:latin typeface="+mn-lt"/>
              </a:rPr>
              <a:t>가 늘어날수록</a:t>
            </a:r>
            <a:r>
              <a:rPr kumimoji="1" lang="en-US" altLang="ko-KR" sz="1200" b="0" dirty="0">
                <a:latin typeface="+mn-lt"/>
              </a:rPr>
              <a:t> patching execution time</a:t>
            </a:r>
            <a:r>
              <a:rPr kumimoji="1" lang="ko-KR" altLang="en-US" sz="1200" b="0" dirty="0">
                <a:latin typeface="+mn-lt"/>
              </a:rPr>
              <a:t>은 당연하게 늘어남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전체 </a:t>
            </a:r>
            <a:r>
              <a:rPr kumimoji="1" lang="en-US" altLang="ko-KR" sz="1200" b="0" dirty="0" err="1">
                <a:latin typeface="+mn-lt"/>
              </a:rPr>
              <a:t>pipelin</a:t>
            </a:r>
            <a:r>
              <a:rPr kumimoji="1" lang="ko-KR" altLang="en-US" sz="1200" b="0" dirty="0">
                <a:latin typeface="+mn-lt"/>
              </a:rPr>
              <a:t>에서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이 차지하는 비율은 </a:t>
            </a:r>
            <a:r>
              <a:rPr kumimoji="1" lang="en-US" altLang="ko-KR" sz="1200" b="0" dirty="0">
                <a:latin typeface="+mn-lt"/>
              </a:rPr>
              <a:t>5~10% </a:t>
            </a:r>
            <a:r>
              <a:rPr kumimoji="1" lang="ko-KR" altLang="en-US" sz="1200" b="0" dirty="0">
                <a:latin typeface="+mn-lt"/>
              </a:rPr>
              <a:t>정도로</a:t>
            </a:r>
            <a:r>
              <a:rPr kumimoji="1" lang="en-US" altLang="ko-KR" sz="1200" b="0" dirty="0">
                <a:latin typeface="+mn-lt"/>
              </a:rPr>
              <a:t>, patching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를 키울 수록 그 비율이 늘어남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55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 간 어떻게 조합을 해야 더 높은 </a:t>
            </a:r>
            <a:r>
              <a:rPr kumimoji="1" lang="en-US" altLang="ko-KR" sz="1200" b="0" dirty="0">
                <a:latin typeface="+mn-lt"/>
              </a:rPr>
              <a:t>accuracy </a:t>
            </a:r>
            <a:r>
              <a:rPr kumimoji="1" lang="ko-KR" altLang="en-US" sz="1200" b="0" dirty="0">
                <a:latin typeface="+mn-lt"/>
              </a:rPr>
              <a:t>결과를 </a:t>
            </a:r>
            <a:r>
              <a:rPr kumimoji="1" lang="ko-KR" altLang="en-US" sz="1200" b="0" dirty="0" err="1">
                <a:latin typeface="+mn-lt"/>
              </a:rPr>
              <a:t>가져다주는지에</a:t>
            </a:r>
            <a:r>
              <a:rPr kumimoji="1" lang="ko-KR" altLang="en-US" sz="1200" b="0" dirty="0">
                <a:latin typeface="+mn-lt"/>
              </a:rPr>
              <a:t> 대한 실험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일단 왼쪽이 </a:t>
            </a:r>
            <a:r>
              <a:rPr kumimoji="1" lang="en-US" altLang="ko-KR" sz="1200" b="0" dirty="0">
                <a:latin typeface="+mn-lt"/>
              </a:rPr>
              <a:t>vanilla yolo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4</a:t>
            </a:r>
            <a:r>
              <a:rPr kumimoji="1" lang="ko-KR" altLang="en-US" sz="1200" b="0" dirty="0">
                <a:latin typeface="+mn-lt"/>
              </a:rPr>
              <a:t>개 돌린 결과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으로 잡았을 때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가능한 </a:t>
            </a:r>
            <a:r>
              <a:rPr kumimoji="1" lang="en-US" altLang="ko-KR" sz="1200" b="0" dirty="0">
                <a:latin typeface="+mn-lt"/>
              </a:rPr>
              <a:t>merge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의 조합을 </a:t>
            </a:r>
            <a:r>
              <a:rPr kumimoji="1" lang="en-US" altLang="ko-KR" sz="1200" b="0" dirty="0">
                <a:latin typeface="+mn-lt"/>
              </a:rPr>
              <a:t>4</a:t>
            </a:r>
            <a:r>
              <a:rPr kumimoji="1" lang="ko-KR" altLang="en-US" sz="1200" b="0" dirty="0">
                <a:latin typeface="+mn-lt"/>
              </a:rPr>
              <a:t>개 정도 뽑음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그에 따라서 정확도를 측정</a:t>
            </a:r>
            <a:r>
              <a:rPr kumimoji="1" lang="en-US" altLang="ko-KR" sz="1200" b="0" dirty="0">
                <a:latin typeface="+mn-lt"/>
              </a:rPr>
              <a:t>. </a:t>
            </a:r>
            <a:r>
              <a:rPr kumimoji="1" lang="ko-KR" altLang="en-US" sz="1200" b="0" dirty="0">
                <a:latin typeface="+mn-lt"/>
              </a:rPr>
              <a:t>정규화 한 것이고</a:t>
            </a:r>
            <a:r>
              <a:rPr kumimoji="1" lang="en-US" altLang="ko-KR" sz="1200" b="0" dirty="0">
                <a:latin typeface="+mn-lt"/>
              </a:rPr>
              <a:t>, 1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로 했을 때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</a:t>
            </a:r>
            <a:r>
              <a:rPr kumimoji="1" lang="ko-KR" altLang="en-US" sz="1200" b="0" dirty="0">
                <a:latin typeface="+mn-lt"/>
              </a:rPr>
              <a:t>가 가장 높은 것으로 나옴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즉 무조건 </a:t>
            </a:r>
            <a:r>
              <a:rPr kumimoji="1" lang="en-US" altLang="ko-KR" sz="1200" b="0" dirty="0">
                <a:latin typeface="+mn-lt"/>
              </a:rPr>
              <a:t>merge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를 어느 하나를  크게 극단으로 키우는 것이 아니라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적당한 선에서의 </a:t>
            </a:r>
            <a:r>
              <a:rPr kumimoji="1" lang="en-US" altLang="ko-KR" sz="1200" b="0" dirty="0">
                <a:latin typeface="+mn-lt"/>
              </a:rPr>
              <a:t>balance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ko-KR" altLang="en-US" sz="1200" b="0" dirty="0" err="1">
                <a:latin typeface="+mn-lt"/>
              </a:rPr>
              <a:t>찾아야한다는</a:t>
            </a:r>
            <a:r>
              <a:rPr kumimoji="1" lang="ko-KR" altLang="en-US" sz="1200" b="0" dirty="0">
                <a:latin typeface="+mn-lt"/>
              </a:rPr>
              <a:t> 것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를 어느 정도 크게 하면서</a:t>
            </a:r>
            <a:r>
              <a:rPr kumimoji="1" lang="en-US" altLang="ko-KR" sz="1200" b="0" dirty="0">
                <a:latin typeface="+mn-lt"/>
              </a:rPr>
              <a:t>, canvas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도 적절히 담을 수 있는 </a:t>
            </a:r>
            <a:r>
              <a:rPr kumimoji="1" lang="en-US" altLang="ko-KR" sz="1200" b="0" dirty="0">
                <a:latin typeface="+mn-lt"/>
              </a:rPr>
              <a:t>size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ko-KR" altLang="en-US" sz="1200" b="0" dirty="0" err="1">
                <a:latin typeface="+mn-lt"/>
              </a:rPr>
              <a:t>선택해야한다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그리고 정확도가 다소 떨어지는데</a:t>
            </a:r>
            <a:r>
              <a:rPr kumimoji="1" lang="en-US" altLang="ko-KR" sz="1200" b="0" dirty="0">
                <a:latin typeface="+mn-lt"/>
              </a:rPr>
              <a:t>, localization </a:t>
            </a:r>
            <a:r>
              <a:rPr kumimoji="1" lang="ko-KR" altLang="en-US" sz="1200" b="0" dirty="0">
                <a:latin typeface="+mn-lt"/>
              </a:rPr>
              <a:t>정확도 측정하기로 했던</a:t>
            </a:r>
            <a:r>
              <a:rPr kumimoji="1" lang="en-US" altLang="ko-KR" sz="1200" b="0" dirty="0">
                <a:latin typeface="+mn-lt"/>
              </a:rPr>
              <a:t> padding</a:t>
            </a:r>
            <a:r>
              <a:rPr kumimoji="1" lang="ko-KR" altLang="en-US" sz="1200" b="0" dirty="0">
                <a:latin typeface="+mn-lt"/>
              </a:rPr>
              <a:t>도 해보고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전에 </a:t>
            </a:r>
            <a:r>
              <a:rPr kumimoji="1" lang="en-US" altLang="ko-KR" sz="1200" b="0" dirty="0">
                <a:latin typeface="+mn-lt"/>
              </a:rPr>
              <a:t>no algorithm </a:t>
            </a:r>
            <a:r>
              <a:rPr kumimoji="1" lang="ko-KR" altLang="en-US" sz="1200" b="0" dirty="0">
                <a:latin typeface="+mn-lt"/>
              </a:rPr>
              <a:t>보다 정확도가 좀 떨어져서 확인해볼 예정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74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1. Localization </a:t>
            </a:r>
            <a:r>
              <a:rPr kumimoji="1" lang="ko-KR" altLang="en-US" sz="1200" b="0" dirty="0">
                <a:latin typeface="+mn-lt"/>
              </a:rPr>
              <a:t>결과로 </a:t>
            </a:r>
            <a:r>
              <a:rPr kumimoji="1" lang="en-US" altLang="ko-KR" sz="1200" b="0" dirty="0">
                <a:latin typeface="+mn-lt"/>
              </a:rPr>
              <a:t>black padding</a:t>
            </a:r>
            <a:r>
              <a:rPr kumimoji="1" lang="ko-KR" altLang="en-US" sz="1200" b="0" dirty="0">
                <a:latin typeface="+mn-lt"/>
              </a:rPr>
              <a:t>을 하기로 </a:t>
            </a:r>
            <a:r>
              <a:rPr kumimoji="1" lang="ko-KR" altLang="en-US" sz="1200" b="0" dirty="0" err="1">
                <a:latin typeface="+mn-lt"/>
              </a:rPr>
              <a:t>했었는데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코드 상 확인 좀더 하고</a:t>
            </a:r>
            <a:r>
              <a:rPr kumimoji="1" lang="en-US" altLang="ko-KR" sz="1200" b="0" dirty="0">
                <a:latin typeface="+mn-lt"/>
              </a:rPr>
              <a:t>. </a:t>
            </a:r>
            <a:r>
              <a:rPr kumimoji="1" lang="ko-KR" altLang="en-US" sz="1200" b="0" dirty="0">
                <a:latin typeface="+mn-lt"/>
              </a:rPr>
              <a:t>결과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2. Control knob </a:t>
            </a:r>
            <a:r>
              <a:rPr kumimoji="1" lang="ko-KR" altLang="en-US" sz="1200" b="0" dirty="0">
                <a:latin typeface="+mn-lt"/>
              </a:rPr>
              <a:t>중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에 대한 실험 진행할 예정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에 들어가는 </a:t>
            </a:r>
            <a:r>
              <a:rPr kumimoji="1" lang="en-US" altLang="ko-KR" sz="1200" b="0" dirty="0">
                <a:latin typeface="+mn-lt"/>
              </a:rPr>
              <a:t>size </a:t>
            </a:r>
            <a:r>
              <a:rPr kumimoji="1" lang="ko-KR" altLang="en-US" sz="1200" b="0" dirty="0">
                <a:latin typeface="+mn-lt"/>
              </a:rPr>
              <a:t>내에서 가장 정확도 높일 수 있는 </a:t>
            </a:r>
            <a:r>
              <a:rPr kumimoji="1" lang="en-US" altLang="ko-KR" sz="1200" b="0" dirty="0">
                <a:latin typeface="+mn-lt"/>
              </a:rPr>
              <a:t>optimal 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object size </a:t>
            </a:r>
            <a:r>
              <a:rPr kumimoji="1" lang="ko-KR" altLang="en-US" sz="1200" b="0" dirty="0">
                <a:latin typeface="+mn-lt"/>
              </a:rPr>
              <a:t>찾는 것이 목표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68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2023.03.23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99558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Knobs Selection Experiment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&amp; Canvas size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Packing Implementation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Recursive Packing Method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30EDD-1027-9549-EA53-2A68DF9D702E}"/>
              </a:ext>
            </a:extLst>
          </p:cNvPr>
          <p:cNvSpPr txBox="1"/>
          <p:nvPr/>
        </p:nvSpPr>
        <p:spPr>
          <a:xfrm>
            <a:off x="-24030" y="6496254"/>
            <a:ext cx="8997522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Zhang,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priority heuristic for the guillotine rectangular packing problem." Information Processing Letters 116.1 (2016): 15-21.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B39A0-7A6F-F9B9-9187-1621A19F74D9}"/>
              </a:ext>
            </a:extLst>
          </p:cNvPr>
          <p:cNvSpPr txBox="1"/>
          <p:nvPr/>
        </p:nvSpPr>
        <p:spPr>
          <a:xfrm>
            <a:off x="5375255" y="1890265"/>
            <a:ext cx="312035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Packing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0513-27C5-A00D-845A-696DDFAFD8A8}"/>
              </a:ext>
            </a:extLst>
          </p:cNvPr>
          <p:cNvSpPr txBox="1"/>
          <p:nvPr/>
        </p:nvSpPr>
        <p:spPr>
          <a:xfrm>
            <a:off x="473515" y="1855113"/>
            <a:ext cx="352978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Patched Image without Packing Algorithm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37528-8540-E718-D871-9A5AFE31C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65" y="2978161"/>
            <a:ext cx="3958936" cy="25073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43A907-4F9D-5D88-19EA-09C0E4901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9" y="2959262"/>
            <a:ext cx="4018619" cy="25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Packing Implementation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24798" y="100064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Recursive Packing Method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B39A0-7A6F-F9B9-9187-1621A19F74D9}"/>
              </a:ext>
            </a:extLst>
          </p:cNvPr>
          <p:cNvSpPr txBox="1"/>
          <p:nvPr/>
        </p:nvSpPr>
        <p:spPr>
          <a:xfrm>
            <a:off x="850514" y="1633423"/>
            <a:ext cx="312035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Execution time per different canvas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0513-27C5-A00D-845A-696DDFAFD8A8}"/>
              </a:ext>
            </a:extLst>
          </p:cNvPr>
          <p:cNvSpPr txBox="1"/>
          <p:nvPr/>
        </p:nvSpPr>
        <p:spPr>
          <a:xfrm>
            <a:off x="5137720" y="1648892"/>
            <a:ext cx="40062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patching pipeline 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D27BF80-E42F-91D4-4BD7-CCBA07073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943654"/>
              </p:ext>
            </p:extLst>
          </p:nvPr>
        </p:nvGraphicFramePr>
        <p:xfrm>
          <a:off x="5880176" y="2229941"/>
          <a:ext cx="2521368" cy="352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7D69DDE-E5F3-BE8C-2647-5A3F0FA4C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297929"/>
              </p:ext>
            </p:extLst>
          </p:nvPr>
        </p:nvGraphicFramePr>
        <p:xfrm>
          <a:off x="550720" y="2432688"/>
          <a:ext cx="3719944" cy="311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0C1F4C-8C20-DC77-68A1-402A76CF0C72}"/>
              </a:ext>
            </a:extLst>
          </p:cNvPr>
          <p:cNvSpPr txBox="1"/>
          <p:nvPr/>
        </p:nvSpPr>
        <p:spPr>
          <a:xfrm>
            <a:off x="251233" y="5645577"/>
            <a:ext cx="867410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As canvas size increases, execution time of patching increases accordingly.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Patching covers 5% to 10% of the whole patching pipeline.</a:t>
            </a:r>
          </a:p>
        </p:txBody>
      </p:sp>
    </p:spTree>
    <p:extLst>
      <p:ext uri="{BB962C8B-B14F-4D97-AF65-F5344CB8AC3E}">
        <p14:creationId xmlns:p14="http://schemas.microsoft.com/office/powerpoint/2010/main" val="424112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size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with different combinations of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640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02D36-0036-4633-B3E5-B76C5E0F7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" t="5876" r="5573" b="5869"/>
          <a:stretch/>
        </p:blipFill>
        <p:spPr>
          <a:xfrm>
            <a:off x="699753" y="3429000"/>
            <a:ext cx="2600991" cy="146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983DAD-7697-4530-383F-370C0DEAC6CA}"/>
              </a:ext>
            </a:extLst>
          </p:cNvPr>
          <p:cNvSpPr txBox="1"/>
          <p:nvPr/>
        </p:nvSpPr>
        <p:spPr>
          <a:xfrm>
            <a:off x="430107" y="2348252"/>
            <a:ext cx="329594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combination of merge and canvas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3FB7F-79A9-3D40-B20E-C899B61C91F2}"/>
              </a:ext>
            </a:extLst>
          </p:cNvPr>
          <p:cNvSpPr txBox="1"/>
          <p:nvPr/>
        </p:nvSpPr>
        <p:spPr>
          <a:xfrm>
            <a:off x="4572000" y="1916538"/>
            <a:ext cx="392109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with different combination of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merge size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A6673-181A-77B1-011C-11A0BFF179DA}"/>
              </a:ext>
            </a:extLst>
          </p:cNvPr>
          <p:cNvSpPr txBox="1"/>
          <p:nvPr/>
        </p:nvSpPr>
        <p:spPr>
          <a:xfrm>
            <a:off x="1074564" y="5374277"/>
            <a:ext cx="6945373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Finding the balance between merge size and canvas size is critical for detection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Enlarging merge size shows higher accuracy results.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CF986-4E1A-C485-D138-5BB9C19E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69" y="2935556"/>
            <a:ext cx="3638570" cy="22646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1CDD33-C273-06F6-5065-CAC531630BB3}"/>
              </a:ext>
            </a:extLst>
          </p:cNvPr>
          <p:cNvSpPr/>
          <p:nvPr/>
        </p:nvSpPr>
        <p:spPr>
          <a:xfrm>
            <a:off x="789708" y="4249881"/>
            <a:ext cx="2421083" cy="3013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6A2433-0CE0-8B6B-98DC-CDDD9E08ED4D}"/>
              </a:ext>
            </a:extLst>
          </p:cNvPr>
          <p:cNvSpPr/>
          <p:nvPr/>
        </p:nvSpPr>
        <p:spPr>
          <a:xfrm rot="19668263">
            <a:off x="6428671" y="2977040"/>
            <a:ext cx="1239574" cy="174050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52A75-47D1-75C7-E7DC-EDBE052EC6A3}"/>
              </a:ext>
            </a:extLst>
          </p:cNvPr>
          <p:cNvSpPr/>
          <p:nvPr/>
        </p:nvSpPr>
        <p:spPr>
          <a:xfrm>
            <a:off x="789707" y="4217791"/>
            <a:ext cx="2421083" cy="591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8019" y="94698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09754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8576" y="1051030"/>
            <a:ext cx="9318331" cy="27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Assumption : Padding objects with no space may distract objects being localized. 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Knobs Selection Experiment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&amp; Canvas size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B5EA6D-3EAA-721A-CD1E-691FAD3AC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9" r="63299" b="85742"/>
          <a:stretch/>
        </p:blipFill>
        <p:spPr>
          <a:xfrm>
            <a:off x="2978104" y="4663120"/>
            <a:ext cx="2241680" cy="18287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8BE18B-0DF5-0F09-C63D-96B0FFBD5D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72857" b="85053"/>
          <a:stretch/>
        </p:blipFill>
        <p:spPr>
          <a:xfrm>
            <a:off x="330599" y="4663120"/>
            <a:ext cx="2241680" cy="182874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756C4C-88D9-65E3-826C-ED1C936080F6}"/>
              </a:ext>
            </a:extLst>
          </p:cNvPr>
          <p:cNvCxnSpPr>
            <a:cxnSpLocks/>
          </p:cNvCxnSpPr>
          <p:nvPr/>
        </p:nvCxnSpPr>
        <p:spPr>
          <a:xfrm>
            <a:off x="4338610" y="6023045"/>
            <a:ext cx="2258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131E0B-4AD2-D745-92C5-5B9741B7D88C}"/>
              </a:ext>
            </a:extLst>
          </p:cNvPr>
          <p:cNvCxnSpPr>
            <a:cxnSpLocks/>
          </p:cNvCxnSpPr>
          <p:nvPr/>
        </p:nvCxnSpPr>
        <p:spPr>
          <a:xfrm>
            <a:off x="3805210" y="5756345"/>
            <a:ext cx="2258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F96983-03A4-18DF-8C12-383A373BCFB9}"/>
              </a:ext>
            </a:extLst>
          </p:cNvPr>
          <p:cNvSpPr txBox="1"/>
          <p:nvPr/>
        </p:nvSpPr>
        <p:spPr>
          <a:xfrm>
            <a:off x="3449546" y="5652664"/>
            <a:ext cx="78944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B1DCE-EF2A-AD21-EE68-F8C4DB13FB32}"/>
              </a:ext>
            </a:extLst>
          </p:cNvPr>
          <p:cNvSpPr txBox="1"/>
          <p:nvPr/>
        </p:nvSpPr>
        <p:spPr>
          <a:xfrm>
            <a:off x="4256890" y="5976438"/>
            <a:ext cx="52877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D42320F-5E8C-A992-D489-0DF8ADDA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9069"/>
              </p:ext>
            </p:extLst>
          </p:nvPr>
        </p:nvGraphicFramePr>
        <p:xfrm>
          <a:off x="64208" y="4113417"/>
          <a:ext cx="5397795" cy="2504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1910">
                  <a:extLst>
                    <a:ext uri="{9D8B030D-6E8A-4147-A177-3AD203B41FA5}">
                      <a16:colId xmlns:a16="http://schemas.microsoft.com/office/drawing/2014/main" val="825881144"/>
                    </a:ext>
                  </a:extLst>
                </a:gridCol>
                <a:gridCol w="2685885">
                  <a:extLst>
                    <a:ext uri="{9D8B030D-6E8A-4147-A177-3AD203B41FA5}">
                      <a16:colId xmlns:a16="http://schemas.microsoft.com/office/drawing/2014/main" val="843556220"/>
                    </a:ext>
                  </a:extLst>
                </a:gridCol>
              </a:tblGrid>
              <a:tr h="497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Original Patching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Patching with black padding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32478"/>
                  </a:ext>
                </a:extLst>
              </a:tr>
              <a:tr h="200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4991"/>
                  </a:ext>
                </a:extLst>
              </a:tr>
            </a:tbl>
          </a:graphicData>
        </a:graphic>
      </p:graphicFrame>
      <p:graphicFrame>
        <p:nvGraphicFramePr>
          <p:cNvPr id="2" name="표 11">
            <a:extLst>
              <a:ext uri="{FF2B5EF4-FFF2-40B4-BE49-F238E27FC236}">
                <a16:creationId xmlns:a16="http://schemas.microsoft.com/office/drawing/2014/main" id="{35E87274-6598-A02A-B78A-EEF356D12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34104"/>
              </p:ext>
            </p:extLst>
          </p:nvPr>
        </p:nvGraphicFramePr>
        <p:xfrm>
          <a:off x="5624107" y="4050582"/>
          <a:ext cx="3290794" cy="25634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397">
                  <a:extLst>
                    <a:ext uri="{9D8B030D-6E8A-4147-A177-3AD203B41FA5}">
                      <a16:colId xmlns:a16="http://schemas.microsoft.com/office/drawing/2014/main" val="1043153298"/>
                    </a:ext>
                  </a:extLst>
                </a:gridCol>
                <a:gridCol w="1645397">
                  <a:extLst>
                    <a:ext uri="{9D8B030D-6E8A-4147-A177-3AD203B41FA5}">
                      <a16:colId xmlns:a16="http://schemas.microsoft.com/office/drawing/2014/main" val="2663159157"/>
                    </a:ext>
                  </a:extLst>
                </a:gridCol>
              </a:tblGrid>
              <a:tr h="349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2334"/>
                  </a:ext>
                </a:extLst>
              </a:tr>
              <a:tr h="87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0-32x32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64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32, 56, 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96840"/>
                  </a:ext>
                </a:extLst>
              </a:tr>
              <a:tr h="87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32x32-64x64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128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64,112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97281"/>
                  </a:ext>
                </a:extLst>
              </a:tr>
              <a:tr h="368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… 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73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2EB854-644E-6BD8-0815-6883FA2CF68F}"/>
              </a:ext>
            </a:extLst>
          </p:cNvPr>
          <p:cNvSpPr txBox="1"/>
          <p:nvPr/>
        </p:nvSpPr>
        <p:spPr>
          <a:xfrm>
            <a:off x="5790416" y="3510843"/>
            <a:ext cx="288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Set of possible object size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294969</TotalTime>
  <Words>581</Words>
  <Application>Microsoft Office PowerPoint</Application>
  <PresentationFormat>화면 슬라이드 쇼(4:3)</PresentationFormat>
  <Paragraphs>85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6459</cp:revision>
  <cp:lastPrinted>2021-08-19T05:10:09Z</cp:lastPrinted>
  <dcterms:created xsi:type="dcterms:W3CDTF">2020-05-28T10:10:30Z</dcterms:created>
  <dcterms:modified xsi:type="dcterms:W3CDTF">2023-06-22T05:30:33Z</dcterms:modified>
</cp:coreProperties>
</file>