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699" r:id="rId2"/>
    <p:sldId id="1227" r:id="rId3"/>
    <p:sldId id="1279" r:id="rId4"/>
    <p:sldId id="1288" r:id="rId5"/>
    <p:sldId id="1281" r:id="rId6"/>
    <p:sldId id="1287" r:id="rId7"/>
    <p:sldId id="1285" r:id="rId8"/>
    <p:sldId id="731" r:id="rId9"/>
    <p:sldId id="258" r:id="rId10"/>
  </p:sldIdLst>
  <p:sldSz cx="9144000" cy="6858000" type="screen4x3"/>
  <p:notesSz cx="9928225" cy="6797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85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강영은" initials="강" lastIdx="3" clrIdx="0">
    <p:extLst>
      <p:ext uri="{19B8F6BF-5375-455C-9EA6-DF929625EA0E}">
        <p15:presenceInfo xmlns:p15="http://schemas.microsoft.com/office/powerpoint/2012/main" userId="강영은" providerId="None"/>
      </p:ext>
    </p:extLst>
  </p:cmAuthor>
  <p:cmAuthor id="2" name="강영은" initials="강 [2]" lastIdx="2" clrIdx="1">
    <p:extLst>
      <p:ext uri="{19B8F6BF-5375-455C-9EA6-DF929625EA0E}">
        <p15:presenceInfo xmlns:p15="http://schemas.microsoft.com/office/powerpoint/2012/main" userId="S::kye0520@dgist.ac.kr::e4d3c785-0c13-4154-ab52-829c1906a33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BDD7EE"/>
    <a:srgbClr val="1270B9"/>
    <a:srgbClr val="EE5450"/>
    <a:srgbClr val="FD9491"/>
    <a:srgbClr val="E9B5AB"/>
    <a:srgbClr val="ED7D31"/>
    <a:srgbClr val="002060"/>
    <a:srgbClr val="FFFFFF"/>
    <a:srgbClr val="00E6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33" autoAdjust="0"/>
    <p:restoredTop sz="75000" autoAdjust="0"/>
  </p:normalViewPr>
  <p:slideViewPr>
    <p:cSldViewPr snapToGrid="0">
      <p:cViewPr varScale="1">
        <p:scale>
          <a:sx n="79" d="100"/>
          <a:sy n="79" d="100"/>
        </p:scale>
        <p:origin x="1008" y="84"/>
      </p:cViewPr>
      <p:guideLst>
        <p:guide orient="horz" pos="33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Localization</a:t>
            </a:r>
            <a:r>
              <a:rPr lang="en-US" altLang="ko-KR" baseline="0" dirty="0"/>
              <a:t> accuracy results</a:t>
            </a:r>
            <a:endParaRPr lang="ko-KR" altLang="en-US" dirty="0"/>
          </a:p>
        </c:rich>
      </c:tx>
      <c:layout>
        <c:manualLayout>
          <c:xMode val="edge"/>
          <c:yMode val="edge"/>
          <c:x val="0.17560473037810134"/>
          <c:y val="1.8939393939393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9.5096116142360201E-2"/>
          <c:y val="0.16481806251491293"/>
          <c:w val="0.5768261964735516"/>
          <c:h val="0.7295639465521355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Single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77.349999999999994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A6-4B6C-8806-85BEB3BEECC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Merged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77.8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A6-4B6C-8806-85BEB3BEECC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Patching w/o padding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73.52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A6-4B6C-8806-85BEB3BEECC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Patch w padding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73.739999999999995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3A6-4B6C-8806-85BEB3BEECC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-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A4-4314-9C4E-EF7C4FB6BB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9163760"/>
        <c:axId val="2106000976"/>
      </c:barChart>
      <c:catAx>
        <c:axId val="2991637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6000976"/>
        <c:crosses val="autoZero"/>
        <c:auto val="1"/>
        <c:lblAlgn val="ctr"/>
        <c:lblOffset val="100"/>
        <c:noMultiLvlLbl val="0"/>
      </c:catAx>
      <c:valAx>
        <c:axId val="2106000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99163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4"/>
        <c:delete val="1"/>
      </c:legendEntry>
      <c:layout>
        <c:manualLayout>
          <c:xMode val="edge"/>
          <c:yMode val="edge"/>
          <c:x val="0.58843976623062322"/>
          <c:y val="0.41223067287043663"/>
          <c:w val="0.36798409940025056"/>
          <c:h val="0.3339814483416845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537742673881925"/>
          <c:y val="7.5036443148688028E-2"/>
          <c:w val="0.80958831000059994"/>
          <c:h val="0.7963830981191465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1E9-4C4C-838A-F98BFE019777}"/>
              </c:ext>
            </c:extLst>
          </c:dPt>
          <c:cat>
            <c:strRef>
              <c:f>Sheet1!$A$3:$A$5</c:f>
              <c:strCache>
                <c:ptCount val="3"/>
                <c:pt idx="0">
                  <c:v>Vanilla 640</c:v>
                </c:pt>
                <c:pt idx="1">
                  <c:v>1920 obj</c:v>
                </c:pt>
                <c:pt idx="2">
                  <c:v>640 obj</c:v>
                </c:pt>
              </c:strCache>
            </c:strRef>
          </c:cat>
          <c:val>
            <c:numRef>
              <c:f>Sheet1!$B$3:$B$5</c:f>
              <c:numCache>
                <c:formatCode>General</c:formatCode>
                <c:ptCount val="3"/>
                <c:pt idx="0">
                  <c:v>67.87</c:v>
                </c:pt>
                <c:pt idx="1">
                  <c:v>71.680000000000007</c:v>
                </c:pt>
                <c:pt idx="2">
                  <c:v>64.400000000000006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1E9-4C4C-838A-F98BFE0197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48723424"/>
        <c:axId val="1448735904"/>
      </c:barChart>
      <c:catAx>
        <c:axId val="1448723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48735904"/>
        <c:crosses val="autoZero"/>
        <c:auto val="1"/>
        <c:lblAlgn val="ctr"/>
        <c:lblOffset val="100"/>
        <c:noMultiLvlLbl val="0"/>
      </c:catAx>
      <c:valAx>
        <c:axId val="1448735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487234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3702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6E78C-6F24-4C47-8404-8F319E51B92F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435350" y="849313"/>
            <a:ext cx="3057525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823" y="3271385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5" y="6456613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3702" y="6456613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CEE1C-692C-4CC6-A2F1-3935922D1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088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lvl="1" indent="-228600">
              <a:buFontTx/>
              <a:buAutoNum type="arabicPeriod"/>
            </a:pPr>
            <a:endParaRPr lang="en-US" altLang="ko-KR" sz="11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CEE1C-692C-4CC6-A2F1-3935922D1E62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4527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46142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dirty="0">
                <a:latin typeface="+mn-lt"/>
              </a:rPr>
              <a:t>640, merged 640, patched without padding 640 size</a:t>
            </a:r>
            <a:r>
              <a:rPr kumimoji="1" lang="ko-KR" altLang="en-US" sz="1200" b="0" dirty="0">
                <a:latin typeface="+mn-lt"/>
              </a:rPr>
              <a:t>로 </a:t>
            </a:r>
            <a:r>
              <a:rPr kumimoji="1" lang="en-US" altLang="ko-KR" sz="1200" b="0" dirty="0">
                <a:latin typeface="+mn-lt"/>
              </a:rPr>
              <a:t>patching.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dirty="0">
                <a:latin typeface="+mn-lt"/>
              </a:rPr>
              <a:t>Padding</a:t>
            </a:r>
            <a:r>
              <a:rPr kumimoji="1" lang="ko-KR" altLang="en-US" sz="1200" b="0" dirty="0">
                <a:latin typeface="+mn-lt"/>
              </a:rPr>
              <a:t>하고 </a:t>
            </a:r>
            <a:r>
              <a:rPr kumimoji="1" lang="en-US" altLang="ko-KR" sz="1200" b="0" dirty="0" err="1">
                <a:latin typeface="+mn-lt"/>
              </a:rPr>
              <a:t>patchin</a:t>
            </a:r>
            <a:r>
              <a:rPr kumimoji="1" lang="ko-KR" altLang="en-US" sz="1200" b="0" dirty="0">
                <a:latin typeface="+mn-lt"/>
              </a:rPr>
              <a:t>한 </a:t>
            </a:r>
            <a:r>
              <a:rPr kumimoji="1" lang="en-US" altLang="ko-KR" sz="1200" b="0" dirty="0">
                <a:latin typeface="+mn-lt"/>
              </a:rPr>
              <a:t>localization </a:t>
            </a:r>
            <a:r>
              <a:rPr kumimoji="1" lang="ko-KR" altLang="en-US" sz="1200" b="0" dirty="0">
                <a:latin typeface="+mn-lt"/>
              </a:rPr>
              <a:t>결과</a:t>
            </a:r>
            <a:r>
              <a:rPr kumimoji="1" lang="en-US" altLang="ko-KR" sz="1200" b="0" dirty="0">
                <a:latin typeface="+mn-lt"/>
              </a:rPr>
              <a:t>.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dirty="0">
                <a:latin typeface="+mn-lt"/>
              </a:rPr>
              <a:t>실제 </a:t>
            </a:r>
            <a:r>
              <a:rPr kumimoji="1" lang="en-US" altLang="ko-KR" sz="1200" b="0" dirty="0">
                <a:latin typeface="+mn-lt"/>
              </a:rPr>
              <a:t>patching</a:t>
            </a:r>
            <a:r>
              <a:rPr kumimoji="1" lang="ko-KR" altLang="en-US" sz="1200" b="0" dirty="0">
                <a:latin typeface="+mn-lt"/>
              </a:rPr>
              <a:t>을 진행했을 때에도 </a:t>
            </a:r>
            <a:r>
              <a:rPr kumimoji="1" lang="en-US" altLang="ko-KR" sz="1200" b="0" dirty="0">
                <a:latin typeface="+mn-lt"/>
              </a:rPr>
              <a:t>localization</a:t>
            </a:r>
            <a:r>
              <a:rPr kumimoji="1" lang="ko-KR" altLang="en-US" sz="1200" b="0" dirty="0">
                <a:latin typeface="+mn-lt"/>
              </a:rPr>
              <a:t>이 잘 되는지 여부를 판단하기 위해서 진행한 실험</a:t>
            </a:r>
            <a:r>
              <a:rPr kumimoji="1" lang="en-US" altLang="ko-KR" sz="1200" b="0" dirty="0">
                <a:latin typeface="+mn-lt"/>
              </a:rPr>
              <a:t>.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dirty="0">
              <a:latin typeface="+mn-lt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dirty="0">
                <a:latin typeface="+mn-lt"/>
              </a:rPr>
              <a:t> </a:t>
            </a:r>
            <a:r>
              <a:rPr kumimoji="1" lang="en-US" altLang="ko-KR" sz="1200" b="0" dirty="0">
                <a:latin typeface="+mn-lt"/>
              </a:rPr>
              <a:t>merge</a:t>
            </a:r>
            <a:r>
              <a:rPr kumimoji="1" lang="ko-KR" altLang="en-US" sz="1200" b="0" dirty="0">
                <a:latin typeface="+mn-lt"/>
              </a:rPr>
              <a:t> 했을 때에 </a:t>
            </a:r>
            <a:r>
              <a:rPr kumimoji="1" lang="en-US" altLang="ko-KR" sz="1200" b="0" dirty="0">
                <a:latin typeface="+mn-lt"/>
              </a:rPr>
              <a:t>accuracy loss</a:t>
            </a:r>
            <a:r>
              <a:rPr kumimoji="1" lang="ko-KR" altLang="en-US" sz="1200" b="0" dirty="0">
                <a:latin typeface="+mn-lt"/>
              </a:rPr>
              <a:t>가 없으나 </a:t>
            </a:r>
            <a:r>
              <a:rPr kumimoji="1" lang="en-US" altLang="ko-KR" sz="1200" b="0" dirty="0" err="1">
                <a:latin typeface="+mn-lt"/>
              </a:rPr>
              <a:t>patchin</a:t>
            </a:r>
            <a:r>
              <a:rPr kumimoji="1" lang="ko-KR" altLang="en-US" sz="1200" b="0" dirty="0">
                <a:latin typeface="+mn-lt"/>
              </a:rPr>
              <a:t>을 한 경우 약간의 </a:t>
            </a:r>
            <a:r>
              <a:rPr kumimoji="1" lang="en-US" altLang="ko-KR" sz="1200" b="0" dirty="0">
                <a:latin typeface="+mn-lt"/>
              </a:rPr>
              <a:t>localization accuracy  </a:t>
            </a:r>
            <a:r>
              <a:rPr kumimoji="1" lang="ko-KR" altLang="en-US" sz="1200" b="0" dirty="0">
                <a:latin typeface="+mn-lt"/>
              </a:rPr>
              <a:t>발생</a:t>
            </a:r>
            <a:endParaRPr kumimoji="1" lang="en-US" altLang="ko-KR" sz="1200" b="0" dirty="0">
              <a:latin typeface="+mn-lt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dirty="0">
                <a:latin typeface="+mn-lt"/>
              </a:rPr>
              <a:t> black padding</a:t>
            </a:r>
            <a:r>
              <a:rPr kumimoji="1" lang="ko-KR" altLang="en-US" sz="1200" b="0" dirty="0">
                <a:latin typeface="+mn-lt"/>
              </a:rPr>
              <a:t>을 통해서 차이를 </a:t>
            </a:r>
            <a:r>
              <a:rPr kumimoji="1" lang="en-US" altLang="ko-KR" sz="1200" b="0" dirty="0">
                <a:latin typeface="+mn-lt"/>
              </a:rPr>
              <a:t> </a:t>
            </a:r>
            <a:r>
              <a:rPr kumimoji="1" lang="ko-KR" altLang="en-US" sz="1200" b="0" dirty="0">
                <a:latin typeface="+mn-lt"/>
              </a:rPr>
              <a:t>소량 줄일 수 있었다</a:t>
            </a:r>
            <a:r>
              <a:rPr kumimoji="1" lang="en-US" altLang="ko-KR" sz="1200" b="0" dirty="0">
                <a:latin typeface="+mn-lt"/>
              </a:rPr>
              <a:t>. </a:t>
            </a:r>
            <a:br>
              <a:rPr kumimoji="1" lang="en-US" altLang="ko-KR" sz="1200" b="0" dirty="0">
                <a:latin typeface="+mn-lt"/>
              </a:rPr>
            </a:br>
            <a:endParaRPr kumimoji="1" lang="en-US" altLang="ko-KR" sz="1200" b="0" dirty="0">
              <a:latin typeface="+mn-lt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dirty="0">
                <a:latin typeface="+mn-lt"/>
              </a:rPr>
              <a:t>Localization result</a:t>
            </a:r>
            <a:r>
              <a:rPr kumimoji="1" lang="ko-KR" altLang="en-US" sz="1200" b="0" dirty="0">
                <a:latin typeface="+mn-lt"/>
              </a:rPr>
              <a:t>가 소량 떨어지는데 </a:t>
            </a:r>
            <a:endParaRPr kumimoji="1" lang="en-US" altLang="ko-KR" sz="1200" b="0" dirty="0">
              <a:latin typeface="+mn-lt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dirty="0">
                <a:latin typeface="+mn-lt"/>
              </a:rPr>
              <a:t>결국에는 다른 </a:t>
            </a:r>
            <a:r>
              <a:rPr kumimoji="1" lang="en-US" altLang="ko-KR" sz="1200" b="0" dirty="0">
                <a:latin typeface="+mn-lt"/>
              </a:rPr>
              <a:t>Object size</a:t>
            </a:r>
            <a:r>
              <a:rPr kumimoji="1" lang="ko-KR" altLang="en-US" sz="1200" b="0" dirty="0">
                <a:latin typeface="+mn-lt"/>
              </a:rPr>
              <a:t>로 </a:t>
            </a:r>
            <a:r>
              <a:rPr kumimoji="1" lang="en-US" altLang="ko-KR" sz="1200" b="0" dirty="0">
                <a:latin typeface="+mn-lt"/>
              </a:rPr>
              <a:t>patching</a:t>
            </a:r>
            <a:r>
              <a:rPr kumimoji="1" lang="ko-KR" altLang="en-US" sz="1200" b="0" dirty="0">
                <a:latin typeface="+mn-lt"/>
              </a:rPr>
              <a:t>을 할 것이기 때문에 </a:t>
            </a:r>
            <a:r>
              <a:rPr kumimoji="1" lang="en-US" altLang="ko-KR" sz="1200" b="0" dirty="0">
                <a:latin typeface="+mn-lt"/>
              </a:rPr>
              <a:t>object size</a:t>
            </a:r>
            <a:r>
              <a:rPr kumimoji="1" lang="ko-KR" altLang="en-US" sz="1200" b="0" dirty="0">
                <a:latin typeface="+mn-lt"/>
              </a:rPr>
              <a:t> 따라서 같은 결과에 대한 </a:t>
            </a:r>
            <a:r>
              <a:rPr kumimoji="1" lang="en-US" altLang="ko-KR" sz="1200" b="0" dirty="0">
                <a:latin typeface="+mn-lt"/>
              </a:rPr>
              <a:t>object size</a:t>
            </a:r>
            <a:r>
              <a:rPr kumimoji="1" lang="ko-KR" altLang="en-US" sz="1200" b="0" dirty="0">
                <a:latin typeface="+mn-lt"/>
              </a:rPr>
              <a:t>에 대한 </a:t>
            </a:r>
            <a:r>
              <a:rPr kumimoji="1" lang="ko-KR" altLang="en-US" sz="1200" b="0" dirty="0" err="1">
                <a:latin typeface="+mn-lt"/>
              </a:rPr>
              <a:t>l</a:t>
            </a:r>
            <a:r>
              <a:rPr kumimoji="1" lang="en-US" altLang="ko-KR" sz="1200" b="0" dirty="0" err="1">
                <a:latin typeface="+mn-lt"/>
              </a:rPr>
              <a:t>ocalization</a:t>
            </a:r>
            <a:r>
              <a:rPr kumimoji="1" lang="en-US" altLang="ko-KR" sz="1200" b="0" dirty="0">
                <a:latin typeface="+mn-lt"/>
              </a:rPr>
              <a:t> accuracy </a:t>
            </a:r>
            <a:r>
              <a:rPr kumimoji="1" lang="ko-KR" altLang="en-US" sz="1200" b="0" dirty="0">
                <a:latin typeface="+mn-lt"/>
              </a:rPr>
              <a:t>변화를 확인</a:t>
            </a:r>
            <a:endParaRPr kumimoji="1" lang="en-US" altLang="ko-KR" sz="1200" b="0" dirty="0">
              <a:latin typeface="+mn-lt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36457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dirty="0">
                <a:latin typeface="+mn-lt"/>
              </a:rPr>
              <a:t>기본 이미지 사이즈 </a:t>
            </a:r>
            <a:r>
              <a:rPr kumimoji="1" lang="en-US" altLang="ko-KR" sz="1200" b="0" dirty="0">
                <a:latin typeface="+mn-lt"/>
              </a:rPr>
              <a:t>640</a:t>
            </a:r>
            <a:r>
              <a:rPr kumimoji="1" lang="ko-KR" altLang="en-US" sz="1200" b="0" dirty="0">
                <a:latin typeface="+mn-lt"/>
              </a:rPr>
              <a:t>으로 설정하고</a:t>
            </a:r>
            <a:r>
              <a:rPr kumimoji="1" lang="en-US" altLang="ko-KR" sz="1200" b="0" dirty="0">
                <a:latin typeface="+mn-lt"/>
              </a:rPr>
              <a:t>, </a:t>
            </a:r>
            <a:r>
              <a:rPr kumimoji="1" lang="en-US" altLang="ko-KR" sz="1200" b="0" dirty="0" err="1">
                <a:latin typeface="+mn-lt"/>
              </a:rPr>
              <a:t>deadlin</a:t>
            </a:r>
            <a:r>
              <a:rPr kumimoji="1" lang="ko-KR" altLang="en-US" sz="1200" b="0" dirty="0">
                <a:latin typeface="+mn-lt"/>
              </a:rPr>
              <a:t>에 맞게 조합 가능한 </a:t>
            </a:r>
            <a:r>
              <a:rPr kumimoji="1" lang="en-US" altLang="ko-KR" sz="1200" b="0" dirty="0">
                <a:latin typeface="+mn-lt"/>
              </a:rPr>
              <a:t>canvas&amp; merge size</a:t>
            </a:r>
            <a:r>
              <a:rPr kumimoji="1" lang="ko-KR" altLang="en-US" sz="1200" b="0" dirty="0">
                <a:latin typeface="+mn-lt"/>
              </a:rPr>
              <a:t>들</a:t>
            </a:r>
            <a:r>
              <a:rPr kumimoji="1" lang="en-US" altLang="ko-KR" sz="1200" b="0" dirty="0"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5235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dirty="0">
                <a:latin typeface="+mn-lt"/>
              </a:rPr>
              <a:t>Merge size</a:t>
            </a:r>
            <a:r>
              <a:rPr kumimoji="1" lang="ko-KR" altLang="en-US" sz="1200" b="0" dirty="0">
                <a:latin typeface="+mn-lt"/>
              </a:rPr>
              <a:t>와 </a:t>
            </a:r>
            <a:r>
              <a:rPr kumimoji="1" lang="en-US" altLang="ko-KR" sz="1200" b="0" dirty="0">
                <a:latin typeface="+mn-lt"/>
              </a:rPr>
              <a:t>canvas size</a:t>
            </a:r>
            <a:r>
              <a:rPr kumimoji="1" lang="ko-KR" altLang="en-US" sz="1200" b="0" dirty="0">
                <a:latin typeface="+mn-lt"/>
              </a:rPr>
              <a:t>를 조절하여 정확도 실험 진행</a:t>
            </a:r>
            <a:endParaRPr kumimoji="1" lang="en-US" altLang="ko-KR" sz="1200" b="0" dirty="0">
              <a:latin typeface="+mn-lt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dirty="0">
                <a:latin typeface="+mn-lt"/>
              </a:rPr>
              <a:t>Merge size </a:t>
            </a:r>
            <a:r>
              <a:rPr kumimoji="1" lang="ko-KR" altLang="en-US" sz="1200" b="0" dirty="0">
                <a:latin typeface="+mn-lt"/>
              </a:rPr>
              <a:t>가 늘수록 </a:t>
            </a:r>
            <a:r>
              <a:rPr kumimoji="1" lang="en-US" altLang="ko-KR" sz="1200" b="0" dirty="0">
                <a:latin typeface="+mn-lt"/>
              </a:rPr>
              <a:t>patch size</a:t>
            </a:r>
            <a:r>
              <a:rPr kumimoji="1" lang="ko-KR" altLang="en-US" sz="1200" b="0" dirty="0">
                <a:latin typeface="+mn-lt"/>
              </a:rPr>
              <a:t>가 </a:t>
            </a:r>
            <a:r>
              <a:rPr kumimoji="1" lang="ko-KR" altLang="en-US" sz="1200" b="0" dirty="0" err="1">
                <a:latin typeface="+mn-lt"/>
              </a:rPr>
              <a:t>작아짐</a:t>
            </a:r>
            <a:r>
              <a:rPr kumimoji="1" lang="en-US" altLang="ko-KR" sz="1200" b="0" dirty="0">
                <a:latin typeface="+mn-lt"/>
              </a:rPr>
              <a:t>.</a:t>
            </a:r>
            <a:r>
              <a:rPr kumimoji="1" lang="ko-KR" altLang="en-US" sz="1200" b="0" dirty="0">
                <a:latin typeface="+mn-lt"/>
              </a:rPr>
              <a:t> </a:t>
            </a:r>
            <a:endParaRPr kumimoji="1" lang="en-US" altLang="ko-KR" sz="1200" b="0" dirty="0">
              <a:latin typeface="+mn-lt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dirty="0">
                <a:latin typeface="+mn-lt"/>
              </a:rPr>
              <a:t>Merge size</a:t>
            </a:r>
            <a:r>
              <a:rPr kumimoji="1" lang="ko-KR" altLang="en-US" sz="1200" b="0" dirty="0">
                <a:latin typeface="+mn-lt"/>
              </a:rPr>
              <a:t>가 늘어날 수록 정확도가 늘어</a:t>
            </a:r>
            <a:r>
              <a:rPr kumimoji="1" lang="en-US" altLang="ko-KR" sz="1200" b="0" dirty="0">
                <a:latin typeface="+mn-lt"/>
              </a:rPr>
              <a:t>s</a:t>
            </a:r>
            <a:r>
              <a:rPr kumimoji="1" lang="ko-KR" altLang="en-US" sz="1200" b="0" dirty="0">
                <a:latin typeface="+mn-lt"/>
              </a:rPr>
              <a:t>나다가</a:t>
            </a:r>
            <a:r>
              <a:rPr kumimoji="1" lang="en-US" altLang="ko-KR" sz="1200" b="0" dirty="0">
                <a:latin typeface="+mn-lt"/>
              </a:rPr>
              <a:t>.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dirty="0">
              <a:latin typeface="+mn-lt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dirty="0">
                <a:latin typeface="+mn-lt"/>
              </a:rPr>
              <a:t>일정 수치가 되니</a:t>
            </a:r>
            <a:r>
              <a:rPr kumimoji="1" lang="en-US" altLang="ko-KR" sz="1200" b="0" dirty="0">
                <a:latin typeface="+mn-lt"/>
              </a:rPr>
              <a:t>, </a:t>
            </a:r>
            <a:r>
              <a:rPr kumimoji="1" lang="ko-KR" altLang="en-US" sz="1200" b="0" dirty="0">
                <a:latin typeface="+mn-lt"/>
              </a:rPr>
              <a:t>더 이상 </a:t>
            </a:r>
            <a:r>
              <a:rPr kumimoji="1" lang="en-US" altLang="ko-KR" sz="1200" b="0" dirty="0">
                <a:latin typeface="+mn-lt"/>
              </a:rPr>
              <a:t>merge size</a:t>
            </a:r>
            <a:r>
              <a:rPr kumimoji="1" lang="ko-KR" altLang="en-US" sz="1200" b="0" dirty="0">
                <a:latin typeface="+mn-lt"/>
              </a:rPr>
              <a:t>를 키우더라도 정확도가 높아지지 않음</a:t>
            </a:r>
            <a:r>
              <a:rPr kumimoji="1" lang="en-US" altLang="ko-KR" sz="1200" b="0" dirty="0">
                <a:latin typeface="+mn-lt"/>
              </a:rPr>
              <a:t>.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dirty="0">
              <a:latin typeface="+mn-lt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dirty="0">
                <a:latin typeface="+mn-lt"/>
              </a:rPr>
              <a:t>가장 차이가 적게 난 경우가 </a:t>
            </a:r>
            <a:r>
              <a:rPr kumimoji="1" lang="en-US" altLang="ko-KR" sz="1200" b="0" dirty="0">
                <a:latin typeface="+mn-lt"/>
              </a:rPr>
              <a:t>4.3 </a:t>
            </a:r>
            <a:r>
              <a:rPr kumimoji="1" lang="ko-KR" altLang="en-US" sz="1200" b="0" dirty="0">
                <a:latin typeface="+mn-lt"/>
              </a:rPr>
              <a:t>정도</a:t>
            </a:r>
            <a:r>
              <a:rPr kumimoji="1" lang="en-US" altLang="ko-KR" sz="1200" b="0" dirty="0">
                <a:latin typeface="+mn-lt"/>
              </a:rPr>
              <a:t>.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dirty="0">
                <a:latin typeface="+mn-lt"/>
              </a:rPr>
              <a:t>따라서 </a:t>
            </a:r>
            <a:r>
              <a:rPr kumimoji="1" lang="en-US" altLang="ko-KR" sz="1200" b="0" dirty="0">
                <a:latin typeface="+mn-lt"/>
              </a:rPr>
              <a:t>merge size</a:t>
            </a:r>
            <a:r>
              <a:rPr kumimoji="1" lang="ko-KR" altLang="en-US" sz="1200" b="0" dirty="0">
                <a:latin typeface="+mn-lt"/>
              </a:rPr>
              <a:t>를 정할 때</a:t>
            </a:r>
            <a:r>
              <a:rPr kumimoji="1" lang="en-US" altLang="ko-KR" sz="1200" b="0" dirty="0">
                <a:latin typeface="+mn-lt"/>
              </a:rPr>
              <a:t> merge size</a:t>
            </a:r>
            <a:r>
              <a:rPr kumimoji="1" lang="ko-KR" altLang="en-US" sz="1200" b="0" dirty="0">
                <a:latin typeface="+mn-lt"/>
              </a:rPr>
              <a:t>를 키우면서도 </a:t>
            </a:r>
            <a:r>
              <a:rPr kumimoji="1" lang="en-US" altLang="ko-KR" sz="1200" b="0" dirty="0">
                <a:latin typeface="+mn-lt"/>
              </a:rPr>
              <a:t>maximize </a:t>
            </a:r>
            <a:r>
              <a:rPr kumimoji="1" lang="ko-KR" altLang="en-US" sz="1200" b="0" dirty="0">
                <a:latin typeface="+mn-lt"/>
              </a:rPr>
              <a:t>는 </a:t>
            </a:r>
            <a:r>
              <a:rPr kumimoji="1" lang="en-US" altLang="ko-KR" sz="1200" b="0" dirty="0">
                <a:latin typeface="+mn-lt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724743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dirty="0">
                <a:latin typeface="+mn-lt"/>
              </a:rPr>
              <a:t>4.3</a:t>
            </a:r>
            <a:r>
              <a:rPr kumimoji="1" lang="ko-KR" altLang="en-US" sz="1200" b="0" dirty="0">
                <a:latin typeface="+mn-lt"/>
              </a:rPr>
              <a:t>의 정확도를 따라서 보완하기 위해서 </a:t>
            </a:r>
            <a:r>
              <a:rPr kumimoji="1" lang="en-US" altLang="ko-KR" sz="1200" b="0" dirty="0">
                <a:latin typeface="+mn-lt"/>
              </a:rPr>
              <a:t>object size selection</a:t>
            </a:r>
            <a:r>
              <a:rPr kumimoji="1" lang="ko-KR" altLang="en-US" sz="1200" b="0" dirty="0">
                <a:latin typeface="+mn-lt"/>
              </a:rPr>
              <a:t>을 진행</a:t>
            </a:r>
            <a:endParaRPr kumimoji="1" lang="en-US" altLang="ko-KR" sz="1200" b="0" dirty="0">
              <a:latin typeface="+mn-lt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dirty="0">
                <a:latin typeface="+mn-lt"/>
              </a:rPr>
              <a:t>그 가능성을 보여주는 것이 다음 실험</a:t>
            </a:r>
            <a:r>
              <a:rPr kumimoji="1" lang="en-US" altLang="ko-KR" sz="1200" b="0" dirty="0">
                <a:latin typeface="+mn-lt"/>
              </a:rPr>
              <a:t>.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dirty="0">
                <a:latin typeface="+mn-lt"/>
              </a:rPr>
              <a:t>실험의 설계는 같은 </a:t>
            </a:r>
            <a:r>
              <a:rPr kumimoji="1" lang="en-US" altLang="ko-KR" sz="1200" b="0" dirty="0">
                <a:latin typeface="+mn-lt"/>
              </a:rPr>
              <a:t>localization</a:t>
            </a:r>
            <a:r>
              <a:rPr kumimoji="1" lang="ko-KR" altLang="en-US" sz="1200" b="0" dirty="0">
                <a:latin typeface="+mn-lt"/>
              </a:rPr>
              <a:t>을 진행했을 때</a:t>
            </a:r>
            <a:r>
              <a:rPr kumimoji="1" lang="en-US" altLang="ko-KR" sz="1200" b="0" dirty="0">
                <a:latin typeface="+mn-lt"/>
              </a:rPr>
              <a:t>, object </a:t>
            </a:r>
            <a:r>
              <a:rPr kumimoji="1" lang="ko-KR" altLang="en-US" sz="1200" b="0" dirty="0">
                <a:latin typeface="+mn-lt"/>
              </a:rPr>
              <a:t>의 </a:t>
            </a:r>
            <a:r>
              <a:rPr kumimoji="1" lang="en-US" altLang="ko-KR" sz="1200" b="0" dirty="0">
                <a:latin typeface="+mn-lt"/>
              </a:rPr>
              <a:t>size</a:t>
            </a:r>
            <a:r>
              <a:rPr kumimoji="1" lang="ko-KR" altLang="en-US" sz="1200" b="0" dirty="0">
                <a:latin typeface="+mn-lt"/>
              </a:rPr>
              <a:t>를 조절하는 것만으로 </a:t>
            </a:r>
            <a:r>
              <a:rPr kumimoji="1" lang="en-US" altLang="ko-KR" sz="1200" b="0" dirty="0">
                <a:latin typeface="+mn-lt"/>
              </a:rPr>
              <a:t>vanilla</a:t>
            </a:r>
            <a:r>
              <a:rPr kumimoji="1" lang="ko-KR" altLang="en-US" sz="1200" b="0" dirty="0">
                <a:latin typeface="+mn-lt"/>
              </a:rPr>
              <a:t>보다 좋은 결과를 보여줬었음</a:t>
            </a:r>
            <a:r>
              <a:rPr kumimoji="1" lang="en-US" altLang="ko-KR" sz="1200" b="0" dirty="0">
                <a:latin typeface="+mn-lt"/>
              </a:rPr>
              <a:t>.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dirty="0">
                <a:latin typeface="+mn-lt"/>
              </a:rPr>
              <a:t>다만</a:t>
            </a:r>
            <a:r>
              <a:rPr kumimoji="1" lang="en-US" altLang="ko-KR" sz="1200" b="0" dirty="0">
                <a:latin typeface="+mn-lt"/>
              </a:rPr>
              <a:t>, </a:t>
            </a:r>
            <a:r>
              <a:rPr kumimoji="1" lang="ko-KR" altLang="en-US" sz="1200" b="0" dirty="0">
                <a:latin typeface="+mn-lt"/>
              </a:rPr>
              <a:t>여기에서는 실행 시간에</a:t>
            </a:r>
            <a:r>
              <a:rPr kumimoji="1" lang="en-US" altLang="ko-KR" sz="1200" b="0" dirty="0">
                <a:latin typeface="+mn-lt"/>
              </a:rPr>
              <a:t> </a:t>
            </a:r>
            <a:r>
              <a:rPr kumimoji="1" lang="ko-KR" altLang="en-US" sz="1200" b="0" dirty="0">
                <a:latin typeface="+mn-lt"/>
              </a:rPr>
              <a:t>제한을 없게 실험을 진행</a:t>
            </a:r>
            <a:r>
              <a:rPr kumimoji="1" lang="en-US" altLang="ko-KR" sz="1200" b="0" dirty="0">
                <a:latin typeface="+mn-lt"/>
              </a:rPr>
              <a:t>.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dirty="0">
                <a:latin typeface="+mn-lt"/>
              </a:rPr>
              <a:t>따라서 </a:t>
            </a:r>
            <a:r>
              <a:rPr kumimoji="1" lang="en-US" altLang="ko-KR" sz="1200" b="0" dirty="0" err="1">
                <a:latin typeface="+mn-lt"/>
              </a:rPr>
              <a:t>objec</a:t>
            </a:r>
            <a:r>
              <a:rPr kumimoji="1" lang="ko-KR" altLang="en-US" sz="1200" b="0" dirty="0">
                <a:latin typeface="+mn-lt"/>
              </a:rPr>
              <a:t>의 </a:t>
            </a:r>
            <a:r>
              <a:rPr kumimoji="1" lang="en-US" altLang="ko-KR" sz="1200" b="0" dirty="0">
                <a:latin typeface="+mn-lt"/>
              </a:rPr>
              <a:t>size</a:t>
            </a:r>
            <a:r>
              <a:rPr kumimoji="1" lang="ko-KR" altLang="en-US" sz="1200" b="0" dirty="0">
                <a:latin typeface="+mn-lt"/>
              </a:rPr>
              <a:t>를 조절하면서 </a:t>
            </a:r>
            <a:r>
              <a:rPr kumimoji="1" lang="en-US" altLang="ko-KR" sz="1200" b="0" dirty="0">
                <a:latin typeface="+mn-lt"/>
              </a:rPr>
              <a:t>Map </a:t>
            </a:r>
            <a:r>
              <a:rPr kumimoji="1" lang="ko-KR" altLang="en-US" sz="1200" b="0" dirty="0">
                <a:latin typeface="+mn-lt"/>
              </a:rPr>
              <a:t>를 늘이면서도 실행 시간에 맞도록 하기 위한 실험을 진행중</a:t>
            </a:r>
            <a:r>
              <a:rPr kumimoji="1" lang="en-US" altLang="ko-KR" sz="1200" b="0" dirty="0">
                <a:latin typeface="+mn-lt"/>
              </a:rPr>
              <a:t>.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dirty="0">
              <a:latin typeface="+mn-lt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dirty="0">
                <a:latin typeface="+mn-lt"/>
              </a:rPr>
              <a:t>큰 </a:t>
            </a:r>
            <a:r>
              <a:rPr kumimoji="1" lang="en-US" altLang="ko-KR" sz="1200" b="0" dirty="0">
                <a:latin typeface="+mn-lt"/>
              </a:rPr>
              <a:t>object</a:t>
            </a:r>
            <a:r>
              <a:rPr kumimoji="1" lang="ko-KR" altLang="en-US" sz="1200" b="0" dirty="0">
                <a:latin typeface="+mn-lt"/>
              </a:rPr>
              <a:t>의 사이즈를 어느 정도 줄여도 정확도를 유지할 수 </a:t>
            </a:r>
            <a:r>
              <a:rPr kumimoji="1" lang="ko-KR" altLang="en-US" sz="1200" b="0" dirty="0" err="1">
                <a:latin typeface="+mn-lt"/>
              </a:rPr>
              <a:t>있는지와</a:t>
            </a:r>
            <a:r>
              <a:rPr kumimoji="1" lang="en-US" altLang="ko-KR" sz="1200" b="0" dirty="0">
                <a:latin typeface="+mn-lt"/>
              </a:rPr>
              <a:t> </a:t>
            </a:r>
            <a:r>
              <a:rPr kumimoji="1" lang="ko-KR" altLang="en-US" sz="1200" b="0" dirty="0">
                <a:latin typeface="+mn-lt"/>
              </a:rPr>
              <a:t>작은 </a:t>
            </a:r>
            <a:r>
              <a:rPr kumimoji="1" lang="en-US" altLang="ko-KR" sz="1200" b="0" dirty="0">
                <a:latin typeface="+mn-lt"/>
              </a:rPr>
              <a:t>object</a:t>
            </a:r>
            <a:r>
              <a:rPr kumimoji="1" lang="ko-KR" altLang="en-US" sz="1200" b="0" dirty="0">
                <a:latin typeface="+mn-lt"/>
              </a:rPr>
              <a:t>의 사이즈를 키우면 정확도가 늘어나는지 등의 결과를 확인할 예정</a:t>
            </a:r>
            <a:r>
              <a:rPr kumimoji="1" lang="en-US" altLang="ko-KR" sz="1200" b="0" dirty="0">
                <a:latin typeface="+mn-lt"/>
              </a:rPr>
              <a:t>.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04745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dirty="0">
                <a:latin typeface="+mn-lt"/>
              </a:rPr>
              <a:t>Canvas</a:t>
            </a:r>
            <a:r>
              <a:rPr kumimoji="1" lang="ko-KR" altLang="en-US" sz="1200" b="0" dirty="0">
                <a:latin typeface="+mn-lt"/>
              </a:rPr>
              <a:t>에 들어가는 </a:t>
            </a:r>
            <a:r>
              <a:rPr kumimoji="1" lang="en-US" altLang="ko-KR" sz="1200" b="0" dirty="0">
                <a:latin typeface="+mn-lt"/>
              </a:rPr>
              <a:t>size </a:t>
            </a:r>
            <a:r>
              <a:rPr kumimoji="1" lang="ko-KR" altLang="en-US" sz="1200" b="0" dirty="0">
                <a:latin typeface="+mn-lt"/>
              </a:rPr>
              <a:t>내에서 가장 정확도 높일 수 있는 </a:t>
            </a:r>
            <a:r>
              <a:rPr kumimoji="1" lang="en-US" altLang="ko-KR" sz="1200" b="0" dirty="0">
                <a:latin typeface="+mn-lt"/>
              </a:rPr>
              <a:t>optimal </a:t>
            </a:r>
            <a:r>
              <a:rPr kumimoji="1" lang="ko-KR" altLang="en-US" sz="1200" b="0" dirty="0">
                <a:latin typeface="+mn-lt"/>
              </a:rPr>
              <a:t>한 </a:t>
            </a:r>
            <a:r>
              <a:rPr kumimoji="1" lang="en-US" altLang="ko-KR" sz="1200" b="0" dirty="0">
                <a:latin typeface="+mn-lt"/>
              </a:rPr>
              <a:t>object size </a:t>
            </a:r>
            <a:r>
              <a:rPr kumimoji="1" lang="ko-KR" altLang="en-US" sz="1200" b="0" dirty="0">
                <a:latin typeface="+mn-lt"/>
              </a:rPr>
              <a:t>찾고 그렇게 </a:t>
            </a:r>
            <a:r>
              <a:rPr kumimoji="1" lang="en-US" altLang="ko-KR" sz="1200" b="0" dirty="0">
                <a:latin typeface="+mn-lt"/>
              </a:rPr>
              <a:t>object size</a:t>
            </a:r>
            <a:r>
              <a:rPr kumimoji="1" lang="ko-KR" altLang="en-US" sz="1200" b="0" dirty="0">
                <a:latin typeface="+mn-lt"/>
              </a:rPr>
              <a:t>를 적용했을 때의 정확도 구하기</a:t>
            </a:r>
            <a:r>
              <a:rPr kumimoji="1" lang="en-US" altLang="ko-KR" sz="1200" b="0" dirty="0">
                <a:latin typeface="+mn-lt"/>
              </a:rPr>
              <a:t>.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dirty="0">
                <a:latin typeface="+mn-lt"/>
              </a:rPr>
              <a:t>그리고 </a:t>
            </a:r>
            <a:r>
              <a:rPr kumimoji="1" lang="en-US" altLang="ko-KR" sz="1200" b="0" dirty="0">
                <a:latin typeface="+mn-lt"/>
              </a:rPr>
              <a:t>optimal </a:t>
            </a:r>
            <a:r>
              <a:rPr kumimoji="1" lang="ko-KR" altLang="en-US" sz="1200" b="0" dirty="0">
                <a:latin typeface="+mn-lt"/>
              </a:rPr>
              <a:t>한 </a:t>
            </a:r>
            <a:r>
              <a:rPr kumimoji="1" lang="en-US" altLang="ko-KR" sz="1200" b="0" dirty="0">
                <a:latin typeface="+mn-lt"/>
              </a:rPr>
              <a:t>object size</a:t>
            </a:r>
            <a:r>
              <a:rPr kumimoji="1" lang="ko-KR" altLang="en-US" sz="1200" b="0" dirty="0">
                <a:latin typeface="+mn-lt"/>
              </a:rPr>
              <a:t>를 적용했을 때의 </a:t>
            </a:r>
            <a:r>
              <a:rPr kumimoji="1" lang="en-US" altLang="ko-KR" sz="1200" b="0" dirty="0">
                <a:latin typeface="+mn-lt"/>
              </a:rPr>
              <a:t>localization </a:t>
            </a:r>
            <a:r>
              <a:rPr kumimoji="1" lang="ko-KR" altLang="en-US" sz="1200" b="0" dirty="0">
                <a:latin typeface="+mn-lt"/>
              </a:rPr>
              <a:t>결과까지 재 확인</a:t>
            </a:r>
            <a:endParaRPr kumimoji="1" lang="en-US" altLang="ko-KR" sz="12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97684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CEE1C-692C-4CC6-A2F1-3935922D1E6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473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CEE1C-692C-4CC6-A2F1-3935922D1E6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178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570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751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182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61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455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442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631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99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52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452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76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62595-2691-45CA-A9C9-B57440176AD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333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90A73214-B533-452F-8554-666DE071E9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3922814" y="5087502"/>
            <a:ext cx="1298367" cy="429085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09D70B81-8235-441B-B034-F866362B81CF}"/>
              </a:ext>
            </a:extLst>
          </p:cNvPr>
          <p:cNvGrpSpPr/>
          <p:nvPr/>
        </p:nvGrpSpPr>
        <p:grpSpPr>
          <a:xfrm>
            <a:off x="0" y="1770498"/>
            <a:ext cx="9144000" cy="2831291"/>
            <a:chOff x="0" y="1682575"/>
            <a:chExt cx="9144000" cy="2831291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1139A42-2018-48E7-94CA-8E5B7303B85A}"/>
                </a:ext>
              </a:extLst>
            </p:cNvPr>
            <p:cNvSpPr/>
            <p:nvPr/>
          </p:nvSpPr>
          <p:spPr>
            <a:xfrm>
              <a:off x="0" y="4369665"/>
              <a:ext cx="9144000" cy="144201"/>
            </a:xfrm>
            <a:prstGeom prst="rect">
              <a:avLst/>
            </a:prstGeom>
            <a:gradFill flip="none" rotWithShape="1">
              <a:gsLst>
                <a:gs pos="61000">
                  <a:srgbClr val="00206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F41A9F0-8D2F-43C3-9541-536B37B0E4FE}"/>
                </a:ext>
              </a:extLst>
            </p:cNvPr>
            <p:cNvSpPr/>
            <p:nvPr/>
          </p:nvSpPr>
          <p:spPr>
            <a:xfrm>
              <a:off x="0" y="1682575"/>
              <a:ext cx="9144000" cy="144201"/>
            </a:xfrm>
            <a:prstGeom prst="rect">
              <a:avLst/>
            </a:prstGeom>
            <a:gradFill flip="none" rotWithShape="1">
              <a:gsLst>
                <a:gs pos="61000">
                  <a:srgbClr val="00206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E4A91DB-303A-4F81-99F8-0D2A77C39D5B}"/>
              </a:ext>
            </a:extLst>
          </p:cNvPr>
          <p:cNvSpPr/>
          <p:nvPr/>
        </p:nvSpPr>
        <p:spPr>
          <a:xfrm>
            <a:off x="1113754" y="2202214"/>
            <a:ext cx="6978825" cy="14333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6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Weekly Meeting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1A635C-1642-419F-9A80-B71C2DC7C4C4}"/>
              </a:ext>
            </a:extLst>
          </p:cNvPr>
          <p:cNvSpPr txBox="1"/>
          <p:nvPr/>
        </p:nvSpPr>
        <p:spPr>
          <a:xfrm>
            <a:off x="2286000" y="3635555"/>
            <a:ext cx="4572000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2023.03.30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385A0FD-5E48-4E0E-9C94-D53FC4C1068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26876" y="143521"/>
            <a:ext cx="1228382" cy="25450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45F7EC6-6702-4AD9-B6D4-4B401C3A4168}"/>
              </a:ext>
            </a:extLst>
          </p:cNvPr>
          <p:cNvSpPr txBox="1"/>
          <p:nvPr/>
        </p:nvSpPr>
        <p:spPr>
          <a:xfrm>
            <a:off x="4508624" y="68172"/>
            <a:ext cx="4572000" cy="3435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Advisor : Hoon Sung Chwa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A9E7AC-451E-4B40-B0C0-4FAEDB5A95A9}"/>
              </a:ext>
            </a:extLst>
          </p:cNvPr>
          <p:cNvSpPr txBox="1"/>
          <p:nvPr/>
        </p:nvSpPr>
        <p:spPr>
          <a:xfrm>
            <a:off x="1691141" y="5735823"/>
            <a:ext cx="5761711" cy="885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 of Information &amp; Communication Engineering, DGIST</a:t>
            </a:r>
          </a:p>
          <a:p>
            <a:pPr algn="ctr">
              <a:lnSpc>
                <a:spcPct val="11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Computing Lab </a:t>
            </a:r>
          </a:p>
          <a:p>
            <a:pPr algn="ctr">
              <a:lnSpc>
                <a:spcPct val="11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Kang Young </a:t>
            </a:r>
            <a:r>
              <a:rPr lang="en-US" altLang="ko-KR" sz="16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Eun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kye0520 @dgist.ac.kr)</a:t>
            </a:r>
          </a:p>
        </p:txBody>
      </p:sp>
    </p:spTree>
    <p:extLst>
      <p:ext uri="{BB962C8B-B14F-4D97-AF65-F5344CB8AC3E}">
        <p14:creationId xmlns:p14="http://schemas.microsoft.com/office/powerpoint/2010/main" val="2886263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96981" y="116605"/>
            <a:ext cx="8676661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2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D38365-3E8F-9950-B286-11A2C3A35B57}"/>
              </a:ext>
            </a:extLst>
          </p:cNvPr>
          <p:cNvSpPr txBox="1"/>
          <p:nvPr/>
        </p:nvSpPr>
        <p:spPr>
          <a:xfrm>
            <a:off x="96981" y="999558"/>
            <a:ext cx="8900541" cy="2795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Localization Accuracy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of black padding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Knobs Selection Experiment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 size &amp; Canvas size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Size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0E2C4A-E5A5-1A98-7BCD-AB9E73EDFA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0134" y="3429000"/>
            <a:ext cx="5695364" cy="314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736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96981" y="116605"/>
            <a:ext cx="8676661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Localization</a:t>
            </a:r>
            <a:r>
              <a:rPr lang="ko-KR" altLang="en-US" sz="36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ko-KR" sz="36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Accuracy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3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8211044" y="88015"/>
            <a:ext cx="863919" cy="2855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D38365-3E8F-9950-B286-11A2C3A35B57}"/>
              </a:ext>
            </a:extLst>
          </p:cNvPr>
          <p:cNvSpPr txBox="1"/>
          <p:nvPr/>
        </p:nvSpPr>
        <p:spPr>
          <a:xfrm>
            <a:off x="64208" y="1108710"/>
            <a:ext cx="8900541" cy="2258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Localization Accuracy Results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Merging slightly increases localization accuracy.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Patching shows </a:t>
            </a:r>
            <a:r>
              <a:rPr lang="en-US" altLang="ko-KR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3.8</a:t>
            </a:r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 localization loss.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Assumption : Padding objects with no space may distract objects being localized.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Black padding </a:t>
            </a:r>
            <a:r>
              <a:rPr lang="en-US" altLang="ko-KR" u="sng" dirty="0">
                <a:latin typeface="Times" panose="02020603050405020304" pitchFamily="18" charset="0"/>
                <a:cs typeface="Times" panose="02020603050405020304" pitchFamily="18" charset="0"/>
              </a:rPr>
              <a:t>slightly increased </a:t>
            </a:r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localization accuracy and lowered loss to </a:t>
            </a:r>
            <a:r>
              <a:rPr lang="en-US" altLang="ko-KR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3.6</a:t>
            </a:r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. </a:t>
            </a:r>
          </a:p>
        </p:txBody>
      </p:sp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DE0CEACB-DE51-019E-6512-9F08360700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3662985"/>
              </p:ext>
            </p:extLst>
          </p:nvPr>
        </p:nvGraphicFramePr>
        <p:xfrm>
          <a:off x="720126" y="3476429"/>
          <a:ext cx="4371659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96132F23-F202-7ADF-4B7B-272FC787A1E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29" r="63299" b="85742"/>
          <a:stretch/>
        </p:blipFill>
        <p:spPr>
          <a:xfrm>
            <a:off x="5927181" y="4552143"/>
            <a:ext cx="2241680" cy="1828748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9AEFB06-BC05-7D0A-3386-0FD72F9E302E}"/>
              </a:ext>
            </a:extLst>
          </p:cNvPr>
          <p:cNvCxnSpPr>
            <a:cxnSpLocks/>
          </p:cNvCxnSpPr>
          <p:nvPr/>
        </p:nvCxnSpPr>
        <p:spPr>
          <a:xfrm>
            <a:off x="7287687" y="5912068"/>
            <a:ext cx="225815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E3A264B-E220-F477-4132-AD4CD8507B4A}"/>
              </a:ext>
            </a:extLst>
          </p:cNvPr>
          <p:cNvCxnSpPr>
            <a:cxnSpLocks/>
          </p:cNvCxnSpPr>
          <p:nvPr/>
        </p:nvCxnSpPr>
        <p:spPr>
          <a:xfrm>
            <a:off x="6754287" y="5645368"/>
            <a:ext cx="225815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CE42CCD-F91A-D813-7E40-8145D5118C3B}"/>
              </a:ext>
            </a:extLst>
          </p:cNvPr>
          <p:cNvSpPr txBox="1"/>
          <p:nvPr/>
        </p:nvSpPr>
        <p:spPr>
          <a:xfrm>
            <a:off x="6398623" y="5541687"/>
            <a:ext cx="789442" cy="417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5px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D1E733-9FA6-7B41-B98A-1FCDCF08A45D}"/>
              </a:ext>
            </a:extLst>
          </p:cNvPr>
          <p:cNvSpPr txBox="1"/>
          <p:nvPr/>
        </p:nvSpPr>
        <p:spPr>
          <a:xfrm>
            <a:off x="7205967" y="5865461"/>
            <a:ext cx="528772" cy="417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5px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F1575E-BE8B-981C-EFDC-9CF60FFFC276}"/>
              </a:ext>
            </a:extLst>
          </p:cNvPr>
          <p:cNvSpPr txBox="1"/>
          <p:nvPr/>
        </p:nvSpPr>
        <p:spPr>
          <a:xfrm>
            <a:off x="6298370" y="4036713"/>
            <a:ext cx="1499302" cy="417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Black padding</a:t>
            </a:r>
          </a:p>
        </p:txBody>
      </p:sp>
    </p:spTree>
    <p:extLst>
      <p:ext uri="{BB962C8B-B14F-4D97-AF65-F5344CB8AC3E}">
        <p14:creationId xmlns:p14="http://schemas.microsoft.com/office/powerpoint/2010/main" val="341427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96981" y="116605"/>
            <a:ext cx="8676661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Merge and Canvas Size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4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D38365-3E8F-9950-B286-11A2C3A35B57}"/>
              </a:ext>
            </a:extLst>
          </p:cNvPr>
          <p:cNvSpPr txBox="1"/>
          <p:nvPr/>
        </p:nvSpPr>
        <p:spPr>
          <a:xfrm>
            <a:off x="96981" y="1041283"/>
            <a:ext cx="8625363" cy="2437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Setup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with </a:t>
            </a:r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vanilla 640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 size and patch size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selected with the same execution time as vanilla 640.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were resized to fit in the canvas frame.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3F31C39-B900-5B5E-A8E3-7C4294FE11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473"/>
          <a:stretch/>
        </p:blipFill>
        <p:spPr>
          <a:xfrm>
            <a:off x="1288245" y="4430001"/>
            <a:ext cx="1512018" cy="21628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A013D0-0729-0390-8147-752941FDBE2C}"/>
              </a:ext>
            </a:extLst>
          </p:cNvPr>
          <p:cNvSpPr txBox="1"/>
          <p:nvPr/>
        </p:nvSpPr>
        <p:spPr>
          <a:xfrm>
            <a:off x="776167" y="3520663"/>
            <a:ext cx="2536173" cy="786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Possible combinations of Merge and Canvas size</a:t>
            </a:r>
          </a:p>
        </p:txBody>
      </p:sp>
    </p:spTree>
    <p:extLst>
      <p:ext uri="{BB962C8B-B14F-4D97-AF65-F5344CB8AC3E}">
        <p14:creationId xmlns:p14="http://schemas.microsoft.com/office/powerpoint/2010/main" val="2352431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863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96981" y="116605"/>
            <a:ext cx="8676661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Merge size and Canvas size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775200" y="6583363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5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F83FB7F-79A9-3D40-B20E-C899B61C91F2}"/>
              </a:ext>
            </a:extLst>
          </p:cNvPr>
          <p:cNvSpPr txBox="1"/>
          <p:nvPr/>
        </p:nvSpPr>
        <p:spPr>
          <a:xfrm>
            <a:off x="772610" y="1000239"/>
            <a:ext cx="7598777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with different combination of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canvas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merge size 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CFBB7F6-1A7B-D58E-3D02-229185474A2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510"/>
          <a:stretch/>
        </p:blipFill>
        <p:spPr>
          <a:xfrm>
            <a:off x="1187992" y="1477543"/>
            <a:ext cx="6590213" cy="3677005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8C27F8E-8C4B-C11C-4572-C9EF3A4EE4AE}"/>
              </a:ext>
            </a:extLst>
          </p:cNvPr>
          <p:cNvCxnSpPr>
            <a:cxnSpLocks/>
          </p:cNvCxnSpPr>
          <p:nvPr/>
        </p:nvCxnSpPr>
        <p:spPr>
          <a:xfrm>
            <a:off x="1695448" y="1909533"/>
            <a:ext cx="5753100" cy="30783"/>
          </a:xfrm>
          <a:prstGeom prst="line">
            <a:avLst/>
          </a:prstGeom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2304FC2-6656-A183-D1CC-5E0C070A6BE7}"/>
              </a:ext>
            </a:extLst>
          </p:cNvPr>
          <p:cNvSpPr txBox="1"/>
          <p:nvPr/>
        </p:nvSpPr>
        <p:spPr>
          <a:xfrm>
            <a:off x="7448548" y="1684705"/>
            <a:ext cx="1061542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Vanilla 640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0A7A079-112D-418B-ED73-066A6433D9F2}"/>
              </a:ext>
            </a:extLst>
          </p:cNvPr>
          <p:cNvCxnSpPr>
            <a:cxnSpLocks/>
          </p:cNvCxnSpPr>
          <p:nvPr/>
        </p:nvCxnSpPr>
        <p:spPr>
          <a:xfrm>
            <a:off x="6645267" y="1937910"/>
            <a:ext cx="1" cy="24725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C9ADCEE-53B1-4B70-16DE-FCB45CA929E3}"/>
              </a:ext>
            </a:extLst>
          </p:cNvPr>
          <p:cNvSpPr txBox="1"/>
          <p:nvPr/>
        </p:nvSpPr>
        <p:spPr>
          <a:xfrm>
            <a:off x="6645267" y="1817949"/>
            <a:ext cx="418072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2AAF394-4C72-749E-DB0E-F9695F6C2186}"/>
              </a:ext>
            </a:extLst>
          </p:cNvPr>
          <p:cNvCxnSpPr>
            <a:cxnSpLocks/>
          </p:cNvCxnSpPr>
          <p:nvPr/>
        </p:nvCxnSpPr>
        <p:spPr>
          <a:xfrm>
            <a:off x="6645267" y="2194783"/>
            <a:ext cx="0" cy="2510577"/>
          </a:xfrm>
          <a:prstGeom prst="line">
            <a:avLst/>
          </a:prstGeom>
          <a:ln w="12700">
            <a:prstDash val="sysDash"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D5428BD-E441-3D74-2724-0F3DF921F5F7}"/>
              </a:ext>
            </a:extLst>
          </p:cNvPr>
          <p:cNvSpPr txBox="1"/>
          <p:nvPr/>
        </p:nvSpPr>
        <p:spPr>
          <a:xfrm>
            <a:off x="6621909" y="4631690"/>
            <a:ext cx="441430" cy="295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1408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71A35F-9449-71AF-5479-CB1D9B580297}"/>
              </a:ext>
            </a:extLst>
          </p:cNvPr>
          <p:cNvSpPr txBox="1"/>
          <p:nvPr/>
        </p:nvSpPr>
        <p:spPr>
          <a:xfrm>
            <a:off x="632880" y="5288147"/>
            <a:ext cx="7878235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" panose="02020603050405020304" pitchFamily="18" charset="0"/>
                <a:cs typeface="Times" panose="02020603050405020304" pitchFamily="18" charset="0"/>
              </a:rPr>
              <a:t>As merge size increases, accuracy increases until a certain point.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" panose="02020603050405020304" pitchFamily="18" charset="0"/>
                <a:cs typeface="Times" panose="02020603050405020304" pitchFamily="18" charset="0"/>
              </a:rPr>
              <a:t>Results show maximizing merge size does not result in higher accuracy.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8475B60-ED72-59DF-458B-A92AF7AF2549}"/>
              </a:ext>
            </a:extLst>
          </p:cNvPr>
          <p:cNvCxnSpPr>
            <a:cxnSpLocks/>
          </p:cNvCxnSpPr>
          <p:nvPr/>
        </p:nvCxnSpPr>
        <p:spPr>
          <a:xfrm>
            <a:off x="6064242" y="2173711"/>
            <a:ext cx="0" cy="2510577"/>
          </a:xfrm>
          <a:prstGeom prst="line">
            <a:avLst/>
          </a:prstGeom>
          <a:ln w="12700">
            <a:prstDash val="sysDash"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05CA709-AEF2-175A-56B7-701400FCD8C5}"/>
              </a:ext>
            </a:extLst>
          </p:cNvPr>
          <p:cNvSpPr txBox="1"/>
          <p:nvPr/>
        </p:nvSpPr>
        <p:spPr>
          <a:xfrm>
            <a:off x="5843527" y="4660008"/>
            <a:ext cx="441430" cy="295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1280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9645CC-1CD9-0231-89DF-09E1B4FACA3E}"/>
              </a:ext>
            </a:extLst>
          </p:cNvPr>
          <p:cNvSpPr txBox="1"/>
          <p:nvPr/>
        </p:nvSpPr>
        <p:spPr>
          <a:xfrm>
            <a:off x="1365791" y="1629532"/>
            <a:ext cx="418072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A92A91-4166-2070-EB74-E3AA6C3FA405}"/>
              </a:ext>
            </a:extLst>
          </p:cNvPr>
          <p:cNvSpPr txBox="1"/>
          <p:nvPr/>
        </p:nvSpPr>
        <p:spPr>
          <a:xfrm>
            <a:off x="465121" y="4905280"/>
            <a:ext cx="1924336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Canvas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: 1536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791D08-14C0-134B-DF4C-FABAB673D518}"/>
              </a:ext>
            </a:extLst>
          </p:cNvPr>
          <p:cNvSpPr txBox="1"/>
          <p:nvPr/>
        </p:nvSpPr>
        <p:spPr>
          <a:xfrm>
            <a:off x="6171797" y="4899796"/>
            <a:ext cx="1924331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 Canvas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: 448</a:t>
            </a:r>
          </a:p>
        </p:txBody>
      </p:sp>
    </p:spTree>
    <p:extLst>
      <p:ext uri="{BB962C8B-B14F-4D97-AF65-F5344CB8AC3E}">
        <p14:creationId xmlns:p14="http://schemas.microsoft.com/office/powerpoint/2010/main" val="1001448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96981" y="116605"/>
            <a:ext cx="8676661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Object Size Selection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6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D38365-3E8F-9950-B286-11A2C3A35B57}"/>
              </a:ext>
            </a:extLst>
          </p:cNvPr>
          <p:cNvSpPr txBox="1"/>
          <p:nvPr/>
        </p:nvSpPr>
        <p:spPr>
          <a:xfrm>
            <a:off x="96981" y="1041283"/>
            <a:ext cx="8900541" cy="1514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of Patching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possibility of appropriate object size may increase detection accuracy.</a:t>
            </a:r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011938EB-8DF0-BBE1-751F-D5EF9E1013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4940026"/>
              </p:ext>
            </p:extLst>
          </p:nvPr>
        </p:nvGraphicFramePr>
        <p:xfrm>
          <a:off x="530468" y="3497458"/>
          <a:ext cx="3138284" cy="3100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79C048A-7A1F-B4A6-B13F-AC999B0F009B}"/>
              </a:ext>
            </a:extLst>
          </p:cNvPr>
          <p:cNvSpPr txBox="1"/>
          <p:nvPr/>
        </p:nvSpPr>
        <p:spPr>
          <a:xfrm>
            <a:off x="4402425" y="2509463"/>
            <a:ext cx="4211107" cy="1975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Setup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Localization 640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Patched object size 1920, 640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limit of execution time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1822F7-514C-746A-810D-135650E78362}"/>
              </a:ext>
            </a:extLst>
          </p:cNvPr>
          <p:cNvSpPr txBox="1"/>
          <p:nvPr/>
        </p:nvSpPr>
        <p:spPr>
          <a:xfrm>
            <a:off x="530468" y="2797496"/>
            <a:ext cx="3138284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Patching Accuracy comparison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94F58B-6493-A302-3668-01BD0DA17D7B}"/>
              </a:ext>
            </a:extLst>
          </p:cNvPr>
          <p:cNvSpPr txBox="1"/>
          <p:nvPr/>
        </p:nvSpPr>
        <p:spPr>
          <a:xfrm>
            <a:off x="4312548" y="4694612"/>
            <a:ext cx="4409796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Size over 512x512 downsizing impact on detection accuracy.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object size increment impact on accuracy</a:t>
            </a:r>
          </a:p>
        </p:txBody>
      </p:sp>
    </p:spTree>
    <p:extLst>
      <p:ext uri="{BB962C8B-B14F-4D97-AF65-F5344CB8AC3E}">
        <p14:creationId xmlns:p14="http://schemas.microsoft.com/office/powerpoint/2010/main" val="1131094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88019" y="94698"/>
            <a:ext cx="8676661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 Do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722344" y="6509754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7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D38365-3E8F-9950-B286-11A2C3A35B57}"/>
              </a:ext>
            </a:extLst>
          </p:cNvPr>
          <p:cNvSpPr txBox="1"/>
          <p:nvPr/>
        </p:nvSpPr>
        <p:spPr>
          <a:xfrm>
            <a:off x="8577" y="1051030"/>
            <a:ext cx="8901248" cy="2795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Knobs Selection Experiment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 size &amp; Canvas size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Size : Optimal Object size &amp; Accuracy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Localization Accuracy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of different patch size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986FCE-B056-4A6D-C407-11469C8AC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066" y="4621317"/>
            <a:ext cx="2600402" cy="1765194"/>
          </a:xfrm>
          <a:prstGeom prst="rect">
            <a:avLst/>
          </a:prstGeom>
        </p:spPr>
      </p:pic>
      <p:graphicFrame>
        <p:nvGraphicFramePr>
          <p:cNvPr id="6" name="표 11">
            <a:extLst>
              <a:ext uri="{FF2B5EF4-FFF2-40B4-BE49-F238E27FC236}">
                <a16:creationId xmlns:a16="http://schemas.microsoft.com/office/drawing/2014/main" id="{077EB90D-22E3-BC94-C910-0ABCF7CC3A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978928"/>
              </p:ext>
            </p:extLst>
          </p:nvPr>
        </p:nvGraphicFramePr>
        <p:xfrm>
          <a:off x="3256903" y="4498074"/>
          <a:ext cx="4768424" cy="20116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384212">
                  <a:extLst>
                    <a:ext uri="{9D8B030D-6E8A-4147-A177-3AD203B41FA5}">
                      <a16:colId xmlns:a16="http://schemas.microsoft.com/office/drawing/2014/main" val="1043153298"/>
                    </a:ext>
                  </a:extLst>
                </a:gridCol>
                <a:gridCol w="2384212">
                  <a:extLst>
                    <a:ext uri="{9D8B030D-6E8A-4147-A177-3AD203B41FA5}">
                      <a16:colId xmlns:a16="http://schemas.microsoft.com/office/drawing/2014/main" val="2663159157"/>
                    </a:ext>
                  </a:extLst>
                </a:gridCol>
              </a:tblGrid>
              <a:tr h="30507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942334"/>
                  </a:ext>
                </a:extLst>
              </a:tr>
              <a:tr h="5534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0-32x32</a:t>
                      </a:r>
                      <a:endParaRPr lang="ko-KR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Optimal : 64</a:t>
                      </a:r>
                    </a:p>
                    <a:p>
                      <a:pPr latinLnBrk="1"/>
                      <a:r>
                        <a:rPr lang="en-US" altLang="ko-KR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Possible : 32, 56, 64</a:t>
                      </a:r>
                      <a:endParaRPr lang="ko-KR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696840"/>
                  </a:ext>
                </a:extLst>
              </a:tr>
              <a:tr h="5534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32x32-64x64</a:t>
                      </a:r>
                      <a:endParaRPr lang="ko-KR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Optimal : 128</a:t>
                      </a:r>
                    </a:p>
                    <a:p>
                      <a:pPr latinLnBrk="1"/>
                      <a:r>
                        <a:rPr lang="en-US" altLang="ko-KR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Possible : 64,112</a:t>
                      </a:r>
                      <a:endParaRPr lang="ko-KR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697281"/>
                  </a:ext>
                </a:extLst>
              </a:tr>
              <a:tr h="3050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 … </a:t>
                      </a:r>
                      <a:endParaRPr lang="ko-KR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58730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1FC43ED-A762-77C5-D2A4-196FB99D322F}"/>
              </a:ext>
            </a:extLst>
          </p:cNvPr>
          <p:cNvSpPr txBox="1"/>
          <p:nvPr/>
        </p:nvSpPr>
        <p:spPr>
          <a:xfrm>
            <a:off x="4298935" y="3954079"/>
            <a:ext cx="2885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Set of possible object size</a:t>
            </a:r>
            <a:endParaRPr lang="ko-KR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978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7D927AE-833D-43DC-8A2C-D735685E0CE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841" y="2738539"/>
            <a:ext cx="1134318" cy="113431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CBFE469-2B2D-40CE-A2AE-5D93F35E6A83}"/>
              </a:ext>
            </a:extLst>
          </p:cNvPr>
          <p:cNvSpPr/>
          <p:nvPr/>
        </p:nvSpPr>
        <p:spPr>
          <a:xfrm>
            <a:off x="1" y="4390696"/>
            <a:ext cx="9144000" cy="144201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77D82F6-6608-46B6-B381-9916447EE76B}"/>
              </a:ext>
            </a:extLst>
          </p:cNvPr>
          <p:cNvSpPr/>
          <p:nvPr/>
        </p:nvSpPr>
        <p:spPr>
          <a:xfrm>
            <a:off x="3266091" y="1940695"/>
            <a:ext cx="2611815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dist"/>
            <a:r>
              <a:rPr lang="en-US" altLang="ko-K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F62E229-2378-4405-9087-57671A5FC3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8473"/>
          <a:stretch/>
        </p:blipFill>
        <p:spPr>
          <a:xfrm>
            <a:off x="3643414" y="5049482"/>
            <a:ext cx="1298367" cy="42908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B14AEF9-A9A0-4A4E-8490-94A1970A7DE9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26876" y="143521"/>
            <a:ext cx="1228382" cy="25450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8E3F5BE-94BC-4D0A-8CC1-AC4E9C90E8A0}"/>
              </a:ext>
            </a:extLst>
          </p:cNvPr>
          <p:cNvSpPr txBox="1"/>
          <p:nvPr/>
        </p:nvSpPr>
        <p:spPr>
          <a:xfrm>
            <a:off x="4508624" y="68172"/>
            <a:ext cx="4572000" cy="3435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Advisor : Hoon Sung Chwa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2EC63D-1CA9-4C0D-85F9-6274710D2EA5}"/>
              </a:ext>
            </a:extLst>
          </p:cNvPr>
          <p:cNvSpPr txBox="1"/>
          <p:nvPr/>
        </p:nvSpPr>
        <p:spPr>
          <a:xfrm>
            <a:off x="1691139" y="5711522"/>
            <a:ext cx="5761711" cy="885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 of Information &amp; Communication Engineering, DGIST</a:t>
            </a:r>
          </a:p>
          <a:p>
            <a:pPr algn="ctr">
              <a:lnSpc>
                <a:spcPct val="11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Computing Lab </a:t>
            </a:r>
          </a:p>
          <a:p>
            <a:pPr algn="ctr">
              <a:lnSpc>
                <a:spcPct val="11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Kang Young </a:t>
            </a:r>
            <a:r>
              <a:rPr lang="en-US" altLang="ko-KR" sz="16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Eun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(kye0520@dgist.ac.kr)</a:t>
            </a:r>
          </a:p>
        </p:txBody>
      </p:sp>
    </p:spTree>
    <p:extLst>
      <p:ext uri="{BB962C8B-B14F-4D97-AF65-F5344CB8AC3E}">
        <p14:creationId xmlns:p14="http://schemas.microsoft.com/office/powerpoint/2010/main" val="3913888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5D64A18C-FD4D-8F70-DC2E-86CAA852FA47}"/>
              </a:ext>
            </a:extLst>
          </p:cNvPr>
          <p:cNvSpPr/>
          <p:nvPr/>
        </p:nvSpPr>
        <p:spPr>
          <a:xfrm>
            <a:off x="591984" y="3584758"/>
            <a:ext cx="3544221" cy="1264355"/>
          </a:xfrm>
          <a:prstGeom prst="rect">
            <a:avLst/>
          </a:prstGeom>
          <a:solidFill>
            <a:srgbClr val="FDE3E7"/>
          </a:solidFill>
          <a:ln w="28575">
            <a:solidFill>
              <a:srgbClr val="FD9DA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A1E6210-14BA-7279-DEF9-85DA32615571}"/>
              </a:ext>
            </a:extLst>
          </p:cNvPr>
          <p:cNvSpPr/>
          <p:nvPr/>
        </p:nvSpPr>
        <p:spPr>
          <a:xfrm>
            <a:off x="4264159" y="3627762"/>
            <a:ext cx="4458185" cy="20628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795FBA-C4E7-7B6C-43A3-C82634861451}"/>
              </a:ext>
            </a:extLst>
          </p:cNvPr>
          <p:cNvSpPr txBox="1"/>
          <p:nvPr/>
        </p:nvSpPr>
        <p:spPr>
          <a:xfrm>
            <a:off x="649670" y="1620288"/>
            <a:ext cx="128592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b="1" dirty="0">
                <a:latin typeface="times" panose="02020603050405020304" pitchFamily="18" charset="0"/>
                <a:cs typeface="times" panose="02020603050405020304" pitchFamily="18" charset="0"/>
              </a:rPr>
              <a:t>Camera Image</a:t>
            </a:r>
            <a:endParaRPr lang="ko-KR" altLang="en-US" sz="135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3C810EA-072A-D0D0-106E-8AEECE09CA26}"/>
              </a:ext>
            </a:extLst>
          </p:cNvPr>
          <p:cNvSpPr/>
          <p:nvPr/>
        </p:nvSpPr>
        <p:spPr>
          <a:xfrm>
            <a:off x="528642" y="1620288"/>
            <a:ext cx="1494065" cy="2769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0B55B705-8223-3940-8EE6-2C3089403EBB}"/>
              </a:ext>
            </a:extLst>
          </p:cNvPr>
          <p:cNvSpPr/>
          <p:nvPr/>
        </p:nvSpPr>
        <p:spPr>
          <a:xfrm rot="5400000">
            <a:off x="1196952" y="1900635"/>
            <a:ext cx="145197" cy="1385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3A89FF-F769-47E5-82AB-2C11D3978507}"/>
              </a:ext>
            </a:extLst>
          </p:cNvPr>
          <p:cNvSpPr/>
          <p:nvPr/>
        </p:nvSpPr>
        <p:spPr>
          <a:xfrm>
            <a:off x="597386" y="2061613"/>
            <a:ext cx="6370454" cy="13536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75AC22-1F0D-55E8-97E6-CB2793DBED78}"/>
              </a:ext>
            </a:extLst>
          </p:cNvPr>
          <p:cNvSpPr txBox="1"/>
          <p:nvPr/>
        </p:nvSpPr>
        <p:spPr>
          <a:xfrm>
            <a:off x="989411" y="2068077"/>
            <a:ext cx="120898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b="1" dirty="0" err="1">
                <a:latin typeface="times" panose="02020603050405020304" pitchFamily="18" charset="0"/>
                <a:cs typeface="times" panose="02020603050405020304" pitchFamily="18" charset="0"/>
              </a:rPr>
              <a:t>RoI</a:t>
            </a:r>
            <a:r>
              <a:rPr lang="en-US" altLang="ko-KR" sz="1350" b="1" dirty="0">
                <a:latin typeface="times" panose="02020603050405020304" pitchFamily="18" charset="0"/>
                <a:cs typeface="times" panose="02020603050405020304" pitchFamily="18" charset="0"/>
              </a:rPr>
              <a:t> Detection</a:t>
            </a:r>
            <a:endParaRPr lang="ko-KR" altLang="en-US" sz="135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827C3C9-A0F5-E2C7-DC9A-875D58E93BA1}"/>
              </a:ext>
            </a:extLst>
          </p:cNvPr>
          <p:cNvSpPr/>
          <p:nvPr/>
        </p:nvSpPr>
        <p:spPr>
          <a:xfrm>
            <a:off x="905945" y="2367980"/>
            <a:ext cx="1428026" cy="90270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D4E365E-C6D6-C98B-64E6-587241BDC4A2}"/>
              </a:ext>
            </a:extLst>
          </p:cNvPr>
          <p:cNvSpPr/>
          <p:nvPr/>
        </p:nvSpPr>
        <p:spPr>
          <a:xfrm>
            <a:off x="4447856" y="2269710"/>
            <a:ext cx="2311838" cy="18500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E3DAF4-E495-C428-AACD-091F496594B8}"/>
              </a:ext>
            </a:extLst>
          </p:cNvPr>
          <p:cNvSpPr txBox="1"/>
          <p:nvPr/>
        </p:nvSpPr>
        <p:spPr>
          <a:xfrm>
            <a:off x="4906625" y="2345310"/>
            <a:ext cx="14030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b="1" dirty="0">
                <a:latin typeface="times" panose="02020603050405020304" pitchFamily="18" charset="0"/>
                <a:cs typeface="times" panose="02020603050405020304" pitchFamily="18" charset="0"/>
              </a:rPr>
              <a:t>Object Detector </a:t>
            </a:r>
            <a:endParaRPr lang="ko-KR" altLang="en-US" sz="135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F20D1A9-EA1F-1D39-271B-B3E3975BD103}"/>
              </a:ext>
            </a:extLst>
          </p:cNvPr>
          <p:cNvSpPr/>
          <p:nvPr/>
        </p:nvSpPr>
        <p:spPr>
          <a:xfrm>
            <a:off x="4703369" y="2814431"/>
            <a:ext cx="1789625" cy="106439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grpSp>
        <p:nvGrpSpPr>
          <p:cNvPr id="14" name="Group 11">
            <a:extLst>
              <a:ext uri="{FF2B5EF4-FFF2-40B4-BE49-F238E27FC236}">
                <a16:creationId xmlns:a16="http://schemas.microsoft.com/office/drawing/2014/main" id="{8F6C29EF-941A-DFB3-CE5C-E028ECEDCD17}"/>
              </a:ext>
            </a:extLst>
          </p:cNvPr>
          <p:cNvGrpSpPr/>
          <p:nvPr/>
        </p:nvGrpSpPr>
        <p:grpSpPr>
          <a:xfrm>
            <a:off x="4906625" y="2887980"/>
            <a:ext cx="1353350" cy="909812"/>
            <a:chOff x="1493021" y="2421413"/>
            <a:chExt cx="1732416" cy="1323416"/>
          </a:xfrm>
        </p:grpSpPr>
        <p:cxnSp>
          <p:nvCxnSpPr>
            <p:cNvPr id="15" name="Straight Connector 12">
              <a:extLst>
                <a:ext uri="{FF2B5EF4-FFF2-40B4-BE49-F238E27FC236}">
                  <a16:creationId xmlns:a16="http://schemas.microsoft.com/office/drawing/2014/main" id="{3762E8D4-C5B3-CD99-7D87-588301D70538}"/>
                </a:ext>
              </a:extLst>
            </p:cNvPr>
            <p:cNvCxnSpPr>
              <a:cxnSpLocks/>
              <a:stCxn id="27" idx="6"/>
              <a:endCxn id="39" idx="2"/>
            </p:cNvCxnSpPr>
            <p:nvPr/>
          </p:nvCxnSpPr>
          <p:spPr>
            <a:xfrm>
              <a:off x="1778379" y="2567609"/>
              <a:ext cx="219538" cy="157175"/>
            </a:xfrm>
            <a:prstGeom prst="line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miter lim="800000"/>
            </a:ln>
            <a:effectLst/>
          </p:spPr>
        </p:cxnSp>
        <p:cxnSp>
          <p:nvCxnSpPr>
            <p:cNvPr id="16" name="Straight Connector 13">
              <a:extLst>
                <a:ext uri="{FF2B5EF4-FFF2-40B4-BE49-F238E27FC236}">
                  <a16:creationId xmlns:a16="http://schemas.microsoft.com/office/drawing/2014/main" id="{A6C58283-F309-1519-1C1C-CE52A9D19A2E}"/>
                </a:ext>
              </a:extLst>
            </p:cNvPr>
            <p:cNvCxnSpPr>
              <a:cxnSpLocks/>
              <a:stCxn id="27" idx="6"/>
              <a:endCxn id="40" idx="2"/>
            </p:cNvCxnSpPr>
            <p:nvPr/>
          </p:nvCxnSpPr>
          <p:spPr>
            <a:xfrm>
              <a:off x="1778379" y="2567609"/>
              <a:ext cx="224314" cy="500130"/>
            </a:xfrm>
            <a:prstGeom prst="line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miter lim="800000"/>
            </a:ln>
            <a:effectLst/>
          </p:spPr>
        </p:cxnSp>
        <p:cxnSp>
          <p:nvCxnSpPr>
            <p:cNvPr id="17" name="Straight Connector 14">
              <a:extLst>
                <a:ext uri="{FF2B5EF4-FFF2-40B4-BE49-F238E27FC236}">
                  <a16:creationId xmlns:a16="http://schemas.microsoft.com/office/drawing/2014/main" id="{F4B58CD5-45A2-E3C8-2B2C-3AE7443DB3C3}"/>
                </a:ext>
              </a:extLst>
            </p:cNvPr>
            <p:cNvCxnSpPr>
              <a:cxnSpLocks/>
              <a:stCxn id="27" idx="6"/>
              <a:endCxn id="41" idx="2"/>
            </p:cNvCxnSpPr>
            <p:nvPr/>
          </p:nvCxnSpPr>
          <p:spPr>
            <a:xfrm>
              <a:off x="1778379" y="2567609"/>
              <a:ext cx="223238" cy="848406"/>
            </a:xfrm>
            <a:prstGeom prst="line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miter lim="800000"/>
            </a:ln>
            <a:effectLst/>
          </p:spPr>
        </p:cxnSp>
        <p:cxnSp>
          <p:nvCxnSpPr>
            <p:cNvPr id="18" name="Straight Connector 15">
              <a:extLst>
                <a:ext uri="{FF2B5EF4-FFF2-40B4-BE49-F238E27FC236}">
                  <a16:creationId xmlns:a16="http://schemas.microsoft.com/office/drawing/2014/main" id="{E28CDD1F-A735-1342-CEDD-3AC992EE7E11}"/>
                </a:ext>
              </a:extLst>
            </p:cNvPr>
            <p:cNvCxnSpPr>
              <a:cxnSpLocks/>
              <a:stCxn id="28" idx="6"/>
              <a:endCxn id="39" idx="2"/>
            </p:cNvCxnSpPr>
            <p:nvPr/>
          </p:nvCxnSpPr>
          <p:spPr>
            <a:xfrm flipV="1">
              <a:off x="1775331" y="2724784"/>
              <a:ext cx="222586" cy="186902"/>
            </a:xfrm>
            <a:prstGeom prst="line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miter lim="800000"/>
            </a:ln>
            <a:effectLst/>
          </p:spPr>
        </p:cxnSp>
        <p:cxnSp>
          <p:nvCxnSpPr>
            <p:cNvPr id="19" name="Straight Connector 16">
              <a:extLst>
                <a:ext uri="{FF2B5EF4-FFF2-40B4-BE49-F238E27FC236}">
                  <a16:creationId xmlns:a16="http://schemas.microsoft.com/office/drawing/2014/main" id="{2AB09394-1683-4393-46C4-D8B67C9E981D}"/>
                </a:ext>
              </a:extLst>
            </p:cNvPr>
            <p:cNvCxnSpPr>
              <a:cxnSpLocks/>
              <a:stCxn id="28" idx="6"/>
              <a:endCxn id="40" idx="2"/>
            </p:cNvCxnSpPr>
            <p:nvPr/>
          </p:nvCxnSpPr>
          <p:spPr>
            <a:xfrm>
              <a:off x="1775331" y="2911686"/>
              <a:ext cx="227362" cy="156053"/>
            </a:xfrm>
            <a:prstGeom prst="line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miter lim="800000"/>
            </a:ln>
            <a:effectLst/>
          </p:spPr>
        </p:cxnSp>
        <p:cxnSp>
          <p:nvCxnSpPr>
            <p:cNvPr id="20" name="Straight Connector 17">
              <a:extLst>
                <a:ext uri="{FF2B5EF4-FFF2-40B4-BE49-F238E27FC236}">
                  <a16:creationId xmlns:a16="http://schemas.microsoft.com/office/drawing/2014/main" id="{9E86CA01-9DF8-376D-799E-8084E6595573}"/>
                </a:ext>
              </a:extLst>
            </p:cNvPr>
            <p:cNvCxnSpPr>
              <a:cxnSpLocks/>
              <a:stCxn id="28" idx="6"/>
              <a:endCxn id="41" idx="2"/>
            </p:cNvCxnSpPr>
            <p:nvPr/>
          </p:nvCxnSpPr>
          <p:spPr>
            <a:xfrm>
              <a:off x="1775331" y="2911686"/>
              <a:ext cx="226286" cy="504329"/>
            </a:xfrm>
            <a:prstGeom prst="line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miter lim="800000"/>
            </a:ln>
            <a:effectLst/>
          </p:spPr>
        </p:cxnSp>
        <p:cxnSp>
          <p:nvCxnSpPr>
            <p:cNvPr id="21" name="Straight Connector 18">
              <a:extLst>
                <a:ext uri="{FF2B5EF4-FFF2-40B4-BE49-F238E27FC236}">
                  <a16:creationId xmlns:a16="http://schemas.microsoft.com/office/drawing/2014/main" id="{31E2C99A-9848-42B5-06F5-825A4988D2E6}"/>
                </a:ext>
              </a:extLst>
            </p:cNvPr>
            <p:cNvCxnSpPr>
              <a:cxnSpLocks/>
              <a:stCxn id="29" idx="6"/>
              <a:endCxn id="39" idx="2"/>
            </p:cNvCxnSpPr>
            <p:nvPr/>
          </p:nvCxnSpPr>
          <p:spPr>
            <a:xfrm flipV="1">
              <a:off x="1775331" y="2724784"/>
              <a:ext cx="222586" cy="528680"/>
            </a:xfrm>
            <a:prstGeom prst="line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miter lim="800000"/>
            </a:ln>
            <a:effectLst/>
          </p:spPr>
        </p:cxnSp>
        <p:cxnSp>
          <p:nvCxnSpPr>
            <p:cNvPr id="22" name="Straight Connector 19">
              <a:extLst>
                <a:ext uri="{FF2B5EF4-FFF2-40B4-BE49-F238E27FC236}">
                  <a16:creationId xmlns:a16="http://schemas.microsoft.com/office/drawing/2014/main" id="{505873D8-A0AF-01B0-14FF-D88C73C4ACA8}"/>
                </a:ext>
              </a:extLst>
            </p:cNvPr>
            <p:cNvCxnSpPr>
              <a:cxnSpLocks/>
              <a:stCxn id="29" idx="6"/>
              <a:endCxn id="40" idx="2"/>
            </p:cNvCxnSpPr>
            <p:nvPr/>
          </p:nvCxnSpPr>
          <p:spPr>
            <a:xfrm flipV="1">
              <a:off x="1775331" y="3067739"/>
              <a:ext cx="227362" cy="185725"/>
            </a:xfrm>
            <a:prstGeom prst="line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miter lim="800000"/>
            </a:ln>
            <a:effectLst/>
          </p:spPr>
        </p:cxnSp>
        <p:cxnSp>
          <p:nvCxnSpPr>
            <p:cNvPr id="23" name="Straight Connector 21">
              <a:extLst>
                <a:ext uri="{FF2B5EF4-FFF2-40B4-BE49-F238E27FC236}">
                  <a16:creationId xmlns:a16="http://schemas.microsoft.com/office/drawing/2014/main" id="{6F31CB61-0200-1524-BD6B-A649107A7FA1}"/>
                </a:ext>
              </a:extLst>
            </p:cNvPr>
            <p:cNvCxnSpPr>
              <a:cxnSpLocks/>
              <a:stCxn id="29" idx="6"/>
              <a:endCxn id="41" idx="2"/>
            </p:cNvCxnSpPr>
            <p:nvPr/>
          </p:nvCxnSpPr>
          <p:spPr>
            <a:xfrm>
              <a:off x="1775331" y="3253464"/>
              <a:ext cx="226286" cy="162551"/>
            </a:xfrm>
            <a:prstGeom prst="line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miter lim="800000"/>
            </a:ln>
            <a:effectLst/>
          </p:spPr>
        </p:cxnSp>
        <p:cxnSp>
          <p:nvCxnSpPr>
            <p:cNvPr id="24" name="Straight Connector 22">
              <a:extLst>
                <a:ext uri="{FF2B5EF4-FFF2-40B4-BE49-F238E27FC236}">
                  <a16:creationId xmlns:a16="http://schemas.microsoft.com/office/drawing/2014/main" id="{1880AF93-C1FA-7934-5181-847F9F4A6950}"/>
                </a:ext>
              </a:extLst>
            </p:cNvPr>
            <p:cNvCxnSpPr>
              <a:cxnSpLocks/>
              <a:stCxn id="30" idx="6"/>
              <a:endCxn id="39" idx="2"/>
            </p:cNvCxnSpPr>
            <p:nvPr/>
          </p:nvCxnSpPr>
          <p:spPr>
            <a:xfrm flipV="1">
              <a:off x="1775331" y="2724784"/>
              <a:ext cx="222586" cy="873849"/>
            </a:xfrm>
            <a:prstGeom prst="line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miter lim="800000"/>
            </a:ln>
            <a:effectLst/>
          </p:spPr>
        </p:cxnSp>
        <p:cxnSp>
          <p:nvCxnSpPr>
            <p:cNvPr id="25" name="Straight Connector 23">
              <a:extLst>
                <a:ext uri="{FF2B5EF4-FFF2-40B4-BE49-F238E27FC236}">
                  <a16:creationId xmlns:a16="http://schemas.microsoft.com/office/drawing/2014/main" id="{82F49E64-6787-94C5-DFF0-D40FE56A7E49}"/>
                </a:ext>
              </a:extLst>
            </p:cNvPr>
            <p:cNvCxnSpPr>
              <a:cxnSpLocks/>
              <a:stCxn id="30" idx="6"/>
              <a:endCxn id="40" idx="2"/>
            </p:cNvCxnSpPr>
            <p:nvPr/>
          </p:nvCxnSpPr>
          <p:spPr>
            <a:xfrm flipV="1">
              <a:off x="1775331" y="3067739"/>
              <a:ext cx="227362" cy="530894"/>
            </a:xfrm>
            <a:prstGeom prst="line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miter lim="800000"/>
            </a:ln>
            <a:effectLst/>
          </p:spPr>
        </p:cxnSp>
        <p:cxnSp>
          <p:nvCxnSpPr>
            <p:cNvPr id="26" name="Straight Connector 24">
              <a:extLst>
                <a:ext uri="{FF2B5EF4-FFF2-40B4-BE49-F238E27FC236}">
                  <a16:creationId xmlns:a16="http://schemas.microsoft.com/office/drawing/2014/main" id="{2D1CEA13-EDDC-D642-DE5E-A65E35422224}"/>
                </a:ext>
              </a:extLst>
            </p:cNvPr>
            <p:cNvCxnSpPr>
              <a:cxnSpLocks/>
              <a:stCxn id="30" idx="6"/>
              <a:endCxn id="41" idx="2"/>
            </p:cNvCxnSpPr>
            <p:nvPr/>
          </p:nvCxnSpPr>
          <p:spPr>
            <a:xfrm flipV="1">
              <a:off x="1775331" y="3416015"/>
              <a:ext cx="226286" cy="182618"/>
            </a:xfrm>
            <a:prstGeom prst="line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miter lim="800000"/>
            </a:ln>
            <a:effectLst/>
          </p:spPr>
        </p:cxnSp>
        <p:sp>
          <p:nvSpPr>
            <p:cNvPr id="27" name="Oval 25">
              <a:extLst>
                <a:ext uri="{FF2B5EF4-FFF2-40B4-BE49-F238E27FC236}">
                  <a16:creationId xmlns:a16="http://schemas.microsoft.com/office/drawing/2014/main" id="{2E991E39-D634-C16C-B35B-4F9DFB28F8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96069" y="2421413"/>
              <a:ext cx="282310" cy="292392"/>
            </a:xfrm>
            <a:prstGeom prst="ellipse">
              <a:avLst/>
            </a:prstGeom>
            <a:solidFill>
              <a:srgbClr val="FFFFFF">
                <a:lumMod val="95000"/>
              </a:srgbClr>
            </a:solidFill>
            <a:ln w="38100" cap="flat" cmpd="sng" algn="ctr">
              <a:solidFill>
                <a:schemeClr val="accent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Franklin Gothic Book" panose="020B0503020102020204"/>
              </a:endParaRPr>
            </a:p>
          </p:txBody>
        </p:sp>
        <p:sp>
          <p:nvSpPr>
            <p:cNvPr id="28" name="Oval 26">
              <a:extLst>
                <a:ext uri="{FF2B5EF4-FFF2-40B4-BE49-F238E27FC236}">
                  <a16:creationId xmlns:a16="http://schemas.microsoft.com/office/drawing/2014/main" id="{057138DF-7763-F6B5-CDE0-13290D3668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93021" y="2765490"/>
              <a:ext cx="282310" cy="292392"/>
            </a:xfrm>
            <a:prstGeom prst="ellipse">
              <a:avLst/>
            </a:prstGeom>
            <a:solidFill>
              <a:srgbClr val="FFFFFF">
                <a:lumMod val="95000"/>
              </a:srgbClr>
            </a:solidFill>
            <a:ln w="38100" cap="flat" cmpd="sng" algn="ctr">
              <a:solidFill>
                <a:schemeClr val="accent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Franklin Gothic Book" panose="020B0503020102020204"/>
              </a:endParaRPr>
            </a:p>
          </p:txBody>
        </p:sp>
        <p:sp>
          <p:nvSpPr>
            <p:cNvPr id="29" name="Oval 27">
              <a:extLst>
                <a:ext uri="{FF2B5EF4-FFF2-40B4-BE49-F238E27FC236}">
                  <a16:creationId xmlns:a16="http://schemas.microsoft.com/office/drawing/2014/main" id="{CE92A268-D7B9-AEB8-9CBF-2352A99B21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93021" y="3107268"/>
              <a:ext cx="282310" cy="292392"/>
            </a:xfrm>
            <a:prstGeom prst="ellipse">
              <a:avLst/>
            </a:prstGeom>
            <a:solidFill>
              <a:srgbClr val="FFFFFF">
                <a:lumMod val="95000"/>
              </a:srgbClr>
            </a:solidFill>
            <a:ln w="38100" cap="flat" cmpd="sng" algn="ctr">
              <a:solidFill>
                <a:schemeClr val="accent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Franklin Gothic Book" panose="020B0503020102020204"/>
              </a:endParaRPr>
            </a:p>
          </p:txBody>
        </p:sp>
        <p:sp>
          <p:nvSpPr>
            <p:cNvPr id="30" name="Oval 28">
              <a:extLst>
                <a:ext uri="{FF2B5EF4-FFF2-40B4-BE49-F238E27FC236}">
                  <a16:creationId xmlns:a16="http://schemas.microsoft.com/office/drawing/2014/main" id="{C464D592-6CE8-A573-1F37-4FEECCB90D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93021" y="3452437"/>
              <a:ext cx="282310" cy="292392"/>
            </a:xfrm>
            <a:prstGeom prst="ellipse">
              <a:avLst/>
            </a:prstGeom>
            <a:solidFill>
              <a:srgbClr val="FFFFFF">
                <a:lumMod val="95000"/>
              </a:srgbClr>
            </a:solidFill>
            <a:ln w="38100" cap="flat" cmpd="sng" algn="ctr">
              <a:solidFill>
                <a:schemeClr val="accent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Franklin Gothic Book" panose="020B0503020102020204"/>
              </a:endParaRPr>
            </a:p>
          </p:txBody>
        </p:sp>
        <p:cxnSp>
          <p:nvCxnSpPr>
            <p:cNvPr id="31" name="Straight Connector 29">
              <a:extLst>
                <a:ext uri="{FF2B5EF4-FFF2-40B4-BE49-F238E27FC236}">
                  <a16:creationId xmlns:a16="http://schemas.microsoft.com/office/drawing/2014/main" id="{68D5855C-CD68-B461-ED80-7BF87435A385}"/>
                </a:ext>
              </a:extLst>
            </p:cNvPr>
            <p:cNvCxnSpPr>
              <a:cxnSpLocks/>
              <a:stCxn id="39" idx="6"/>
              <a:endCxn id="37" idx="2"/>
            </p:cNvCxnSpPr>
            <p:nvPr/>
          </p:nvCxnSpPr>
          <p:spPr>
            <a:xfrm flipV="1">
              <a:off x="2280221" y="2723776"/>
              <a:ext cx="214940" cy="1008"/>
            </a:xfrm>
            <a:prstGeom prst="line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miter lim="800000"/>
            </a:ln>
            <a:effectLst/>
          </p:spPr>
        </p:cxnSp>
        <p:cxnSp>
          <p:nvCxnSpPr>
            <p:cNvPr id="32" name="Straight Connector 30">
              <a:extLst>
                <a:ext uri="{FF2B5EF4-FFF2-40B4-BE49-F238E27FC236}">
                  <a16:creationId xmlns:a16="http://schemas.microsoft.com/office/drawing/2014/main" id="{122265F6-7425-27F3-33D0-D187DEF6841A}"/>
                </a:ext>
              </a:extLst>
            </p:cNvPr>
            <p:cNvCxnSpPr>
              <a:cxnSpLocks/>
              <a:stCxn id="39" idx="6"/>
              <a:endCxn id="38" idx="2"/>
            </p:cNvCxnSpPr>
            <p:nvPr/>
          </p:nvCxnSpPr>
          <p:spPr>
            <a:xfrm>
              <a:off x="2280221" y="2724784"/>
              <a:ext cx="218641" cy="692107"/>
            </a:xfrm>
            <a:prstGeom prst="line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miter lim="800000"/>
            </a:ln>
            <a:effectLst/>
          </p:spPr>
        </p:cxnSp>
        <p:cxnSp>
          <p:nvCxnSpPr>
            <p:cNvPr id="33" name="Straight Connector 31">
              <a:extLst>
                <a:ext uri="{FF2B5EF4-FFF2-40B4-BE49-F238E27FC236}">
                  <a16:creationId xmlns:a16="http://schemas.microsoft.com/office/drawing/2014/main" id="{C3D04706-E0F0-7731-9E26-63755CEC1624}"/>
                </a:ext>
              </a:extLst>
            </p:cNvPr>
            <p:cNvCxnSpPr>
              <a:cxnSpLocks/>
              <a:stCxn id="40" idx="6"/>
              <a:endCxn id="37" idx="2"/>
            </p:cNvCxnSpPr>
            <p:nvPr/>
          </p:nvCxnSpPr>
          <p:spPr>
            <a:xfrm flipV="1">
              <a:off x="2284997" y="2723776"/>
              <a:ext cx="210164" cy="343963"/>
            </a:xfrm>
            <a:prstGeom prst="line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miter lim="800000"/>
            </a:ln>
            <a:effectLst/>
          </p:spPr>
        </p:cxnSp>
        <p:cxnSp>
          <p:nvCxnSpPr>
            <p:cNvPr id="34" name="Straight Connector 32">
              <a:extLst>
                <a:ext uri="{FF2B5EF4-FFF2-40B4-BE49-F238E27FC236}">
                  <a16:creationId xmlns:a16="http://schemas.microsoft.com/office/drawing/2014/main" id="{942EA188-152D-6B7D-12E6-6E6D865689D2}"/>
                </a:ext>
              </a:extLst>
            </p:cNvPr>
            <p:cNvCxnSpPr>
              <a:cxnSpLocks/>
              <a:stCxn id="40" idx="6"/>
              <a:endCxn id="38" idx="2"/>
            </p:cNvCxnSpPr>
            <p:nvPr/>
          </p:nvCxnSpPr>
          <p:spPr>
            <a:xfrm>
              <a:off x="2284997" y="3067739"/>
              <a:ext cx="213865" cy="349152"/>
            </a:xfrm>
            <a:prstGeom prst="line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miter lim="800000"/>
            </a:ln>
            <a:effectLst/>
          </p:spPr>
        </p:cxnSp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9D842CEA-D142-999E-8D12-8931F43A1145}"/>
                </a:ext>
              </a:extLst>
            </p:cNvPr>
            <p:cNvCxnSpPr>
              <a:cxnSpLocks/>
              <a:stCxn id="41" idx="6"/>
              <a:endCxn id="37" idx="2"/>
            </p:cNvCxnSpPr>
            <p:nvPr/>
          </p:nvCxnSpPr>
          <p:spPr>
            <a:xfrm flipV="1">
              <a:off x="2283921" y="2723776"/>
              <a:ext cx="211240" cy="692239"/>
            </a:xfrm>
            <a:prstGeom prst="line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3DFC0C55-A2F4-27ED-C7A7-863F5610D8FD}"/>
                </a:ext>
              </a:extLst>
            </p:cNvPr>
            <p:cNvCxnSpPr>
              <a:cxnSpLocks/>
              <a:stCxn id="41" idx="6"/>
              <a:endCxn id="38" idx="2"/>
            </p:cNvCxnSpPr>
            <p:nvPr/>
          </p:nvCxnSpPr>
          <p:spPr>
            <a:xfrm>
              <a:off x="2283921" y="3416015"/>
              <a:ext cx="214941" cy="876"/>
            </a:xfrm>
            <a:prstGeom prst="line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miter lim="800000"/>
            </a:ln>
            <a:effectLst/>
          </p:spPr>
        </p:cxnSp>
        <p:sp>
          <p:nvSpPr>
            <p:cNvPr id="37" name="Oval 35">
              <a:extLst>
                <a:ext uri="{FF2B5EF4-FFF2-40B4-BE49-F238E27FC236}">
                  <a16:creationId xmlns:a16="http://schemas.microsoft.com/office/drawing/2014/main" id="{E34EE3AD-2B24-941E-DCCF-50D6026F8F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95161" y="2577579"/>
              <a:ext cx="282304" cy="2923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 cap="flat" cmpd="sng" algn="ctr">
              <a:solidFill>
                <a:schemeClr val="accent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Franklin Gothic Book" panose="020B0503020102020204"/>
              </a:endParaRPr>
            </a:p>
          </p:txBody>
        </p:sp>
        <p:sp>
          <p:nvSpPr>
            <p:cNvPr id="38" name="Oval 36">
              <a:extLst>
                <a:ext uri="{FF2B5EF4-FFF2-40B4-BE49-F238E27FC236}">
                  <a16:creationId xmlns:a16="http://schemas.microsoft.com/office/drawing/2014/main" id="{90F957D4-45EE-0E3F-E529-86D98069F6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98862" y="3270694"/>
              <a:ext cx="282304" cy="2923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 cap="flat" cmpd="sng" algn="ctr">
              <a:solidFill>
                <a:schemeClr val="accent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Franklin Gothic Book" panose="020B0503020102020204"/>
              </a:endParaRPr>
            </a:p>
          </p:txBody>
        </p:sp>
        <p:sp>
          <p:nvSpPr>
            <p:cNvPr id="39" name="Oval 37">
              <a:extLst>
                <a:ext uri="{FF2B5EF4-FFF2-40B4-BE49-F238E27FC236}">
                  <a16:creationId xmlns:a16="http://schemas.microsoft.com/office/drawing/2014/main" id="{2989E953-5AAF-4B75-7640-3CDDAD4405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97917" y="2578587"/>
              <a:ext cx="282304" cy="29239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 cap="flat" cmpd="sng" algn="ctr">
              <a:solidFill>
                <a:schemeClr val="accent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 dirty="0">
                <a:solidFill>
                  <a:srgbClr val="FFFFFF"/>
                </a:solidFill>
                <a:latin typeface="Franklin Gothic Book" panose="020B0503020102020204"/>
              </a:endParaRPr>
            </a:p>
          </p:txBody>
        </p:sp>
        <p:sp>
          <p:nvSpPr>
            <p:cNvPr id="40" name="Oval 38">
              <a:extLst>
                <a:ext uri="{FF2B5EF4-FFF2-40B4-BE49-F238E27FC236}">
                  <a16:creationId xmlns:a16="http://schemas.microsoft.com/office/drawing/2014/main" id="{F64FDFF6-D407-F440-C46D-D8D6657AB5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2693" y="2921542"/>
              <a:ext cx="282304" cy="29239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 cap="flat" cmpd="sng" algn="ctr">
              <a:solidFill>
                <a:schemeClr val="accent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Franklin Gothic Book" panose="020B0503020102020204"/>
              </a:endParaRPr>
            </a:p>
          </p:txBody>
        </p:sp>
        <p:sp>
          <p:nvSpPr>
            <p:cNvPr id="41" name="Oval 39">
              <a:extLst>
                <a:ext uri="{FF2B5EF4-FFF2-40B4-BE49-F238E27FC236}">
                  <a16:creationId xmlns:a16="http://schemas.microsoft.com/office/drawing/2014/main" id="{C783D569-FEEA-D80C-DAA6-E4A3328970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1617" y="3269818"/>
              <a:ext cx="282304" cy="29239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 cap="flat" cmpd="sng" algn="ctr">
              <a:solidFill>
                <a:schemeClr val="accent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Franklin Gothic Book" panose="020B0503020102020204"/>
              </a:endParaRPr>
            </a:p>
          </p:txBody>
        </p:sp>
        <p:sp>
          <p:nvSpPr>
            <p:cNvPr id="42" name="Oval 40">
              <a:extLst>
                <a:ext uri="{FF2B5EF4-FFF2-40B4-BE49-F238E27FC236}">
                  <a16:creationId xmlns:a16="http://schemas.microsoft.com/office/drawing/2014/main" id="{B1804AF1-C221-0AF8-38E9-0653E6A579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96552" y="2923500"/>
              <a:ext cx="282304" cy="2923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 cap="flat" cmpd="sng" algn="ctr">
              <a:solidFill>
                <a:schemeClr val="accent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 dirty="0">
                <a:solidFill>
                  <a:srgbClr val="FFFFFF"/>
                </a:solidFill>
                <a:latin typeface="Franklin Gothic Book" panose="020B0503020102020204"/>
              </a:endParaRPr>
            </a:p>
          </p:txBody>
        </p:sp>
        <p:cxnSp>
          <p:nvCxnSpPr>
            <p:cNvPr id="43" name="Straight Connector 41">
              <a:extLst>
                <a:ext uri="{FF2B5EF4-FFF2-40B4-BE49-F238E27FC236}">
                  <a16:creationId xmlns:a16="http://schemas.microsoft.com/office/drawing/2014/main" id="{B48E96F8-CE73-5D48-E56D-3683F66948F4}"/>
                </a:ext>
              </a:extLst>
            </p:cNvPr>
            <p:cNvCxnSpPr>
              <a:cxnSpLocks/>
              <a:stCxn id="39" idx="6"/>
              <a:endCxn id="42" idx="2"/>
            </p:cNvCxnSpPr>
            <p:nvPr/>
          </p:nvCxnSpPr>
          <p:spPr>
            <a:xfrm>
              <a:off x="2280221" y="2724784"/>
              <a:ext cx="216331" cy="344913"/>
            </a:xfrm>
            <a:prstGeom prst="line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miter lim="800000"/>
            </a:ln>
            <a:effectLst/>
          </p:spPr>
        </p:cxnSp>
        <p:cxnSp>
          <p:nvCxnSpPr>
            <p:cNvPr id="44" name="Straight Connector 42">
              <a:extLst>
                <a:ext uri="{FF2B5EF4-FFF2-40B4-BE49-F238E27FC236}">
                  <a16:creationId xmlns:a16="http://schemas.microsoft.com/office/drawing/2014/main" id="{11C5142E-40A5-89C2-F064-E875B04EA462}"/>
                </a:ext>
              </a:extLst>
            </p:cNvPr>
            <p:cNvCxnSpPr>
              <a:cxnSpLocks/>
              <a:stCxn id="40" idx="6"/>
              <a:endCxn id="42" idx="2"/>
            </p:cNvCxnSpPr>
            <p:nvPr/>
          </p:nvCxnSpPr>
          <p:spPr>
            <a:xfrm>
              <a:off x="2284997" y="3067739"/>
              <a:ext cx="211555" cy="1958"/>
            </a:xfrm>
            <a:prstGeom prst="line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miter lim="800000"/>
            </a:ln>
            <a:effectLst/>
          </p:spPr>
        </p:cxnSp>
        <p:cxnSp>
          <p:nvCxnSpPr>
            <p:cNvPr id="45" name="Straight Connector 43">
              <a:extLst>
                <a:ext uri="{FF2B5EF4-FFF2-40B4-BE49-F238E27FC236}">
                  <a16:creationId xmlns:a16="http://schemas.microsoft.com/office/drawing/2014/main" id="{6026B5A8-8C02-1D8F-78C2-E0CDF2A358D3}"/>
                </a:ext>
              </a:extLst>
            </p:cNvPr>
            <p:cNvCxnSpPr>
              <a:cxnSpLocks/>
              <a:stCxn id="41" idx="6"/>
              <a:endCxn id="42" idx="2"/>
            </p:cNvCxnSpPr>
            <p:nvPr/>
          </p:nvCxnSpPr>
          <p:spPr>
            <a:xfrm flipV="1">
              <a:off x="2283921" y="3069697"/>
              <a:ext cx="212631" cy="346318"/>
            </a:xfrm>
            <a:prstGeom prst="line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miter lim="800000"/>
            </a:ln>
            <a:effectLst/>
          </p:spPr>
        </p:cxnSp>
        <p:sp>
          <p:nvSpPr>
            <p:cNvPr id="46" name="Oval 44">
              <a:extLst>
                <a:ext uri="{FF2B5EF4-FFF2-40B4-BE49-F238E27FC236}">
                  <a16:creationId xmlns:a16="http://schemas.microsoft.com/office/drawing/2014/main" id="{2E2B53BB-3C09-FD9A-FF7A-ECF3414DE1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41742" y="2730365"/>
              <a:ext cx="282304" cy="292393"/>
            </a:xfrm>
            <a:prstGeom prst="ellipse">
              <a:avLst/>
            </a:prstGeom>
            <a:noFill/>
            <a:ln w="38100" cap="flat" cmpd="sng" algn="ctr">
              <a:solidFill>
                <a:schemeClr val="accent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Franklin Gothic Book" panose="020B0503020102020204"/>
              </a:endParaRPr>
            </a:p>
          </p:txBody>
        </p:sp>
        <p:sp>
          <p:nvSpPr>
            <p:cNvPr id="47" name="Oval 45">
              <a:extLst>
                <a:ext uri="{FF2B5EF4-FFF2-40B4-BE49-F238E27FC236}">
                  <a16:creationId xmlns:a16="http://schemas.microsoft.com/office/drawing/2014/main" id="{F289D9C3-9470-3D52-195F-B9330D27DD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43133" y="3078557"/>
              <a:ext cx="282304" cy="292393"/>
            </a:xfrm>
            <a:prstGeom prst="ellipse">
              <a:avLst/>
            </a:prstGeom>
            <a:noFill/>
            <a:ln w="38100" cap="flat" cmpd="sng" algn="ctr">
              <a:solidFill>
                <a:schemeClr val="accent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Franklin Gothic Book" panose="020B0503020102020204"/>
              </a:endParaRPr>
            </a:p>
          </p:txBody>
        </p:sp>
        <p:cxnSp>
          <p:nvCxnSpPr>
            <p:cNvPr id="48" name="Straight Connector 46">
              <a:extLst>
                <a:ext uri="{FF2B5EF4-FFF2-40B4-BE49-F238E27FC236}">
                  <a16:creationId xmlns:a16="http://schemas.microsoft.com/office/drawing/2014/main" id="{3BFCA217-B303-4428-FB0F-C839F93D0375}"/>
                </a:ext>
              </a:extLst>
            </p:cNvPr>
            <p:cNvCxnSpPr>
              <a:cxnSpLocks/>
              <a:stCxn id="37" idx="6"/>
              <a:endCxn id="46" idx="2"/>
            </p:cNvCxnSpPr>
            <p:nvPr/>
          </p:nvCxnSpPr>
          <p:spPr>
            <a:xfrm>
              <a:off x="2777465" y="2723776"/>
              <a:ext cx="164277" cy="152786"/>
            </a:xfrm>
            <a:prstGeom prst="line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miter lim="800000"/>
            </a:ln>
            <a:effectLst/>
          </p:spPr>
        </p:cxnSp>
        <p:cxnSp>
          <p:nvCxnSpPr>
            <p:cNvPr id="49" name="Straight Connector 47">
              <a:extLst>
                <a:ext uri="{FF2B5EF4-FFF2-40B4-BE49-F238E27FC236}">
                  <a16:creationId xmlns:a16="http://schemas.microsoft.com/office/drawing/2014/main" id="{CFDC93C0-2927-3B29-0FF9-F0346B450C65}"/>
                </a:ext>
              </a:extLst>
            </p:cNvPr>
            <p:cNvCxnSpPr>
              <a:cxnSpLocks/>
              <a:stCxn id="42" idx="6"/>
              <a:endCxn id="46" idx="2"/>
            </p:cNvCxnSpPr>
            <p:nvPr/>
          </p:nvCxnSpPr>
          <p:spPr>
            <a:xfrm flipV="1">
              <a:off x="2778856" y="2876562"/>
              <a:ext cx="162886" cy="193135"/>
            </a:xfrm>
            <a:prstGeom prst="line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miter lim="800000"/>
            </a:ln>
            <a:effectLst/>
          </p:spPr>
        </p:cxnSp>
        <p:cxnSp>
          <p:nvCxnSpPr>
            <p:cNvPr id="50" name="Straight Connector 48">
              <a:extLst>
                <a:ext uri="{FF2B5EF4-FFF2-40B4-BE49-F238E27FC236}">
                  <a16:creationId xmlns:a16="http://schemas.microsoft.com/office/drawing/2014/main" id="{37A0A6C0-778F-BE9F-784B-BD8C455F8D87}"/>
                </a:ext>
              </a:extLst>
            </p:cNvPr>
            <p:cNvCxnSpPr>
              <a:cxnSpLocks/>
              <a:stCxn id="38" idx="6"/>
              <a:endCxn id="46" idx="2"/>
            </p:cNvCxnSpPr>
            <p:nvPr/>
          </p:nvCxnSpPr>
          <p:spPr>
            <a:xfrm flipV="1">
              <a:off x="2781166" y="2876562"/>
              <a:ext cx="160576" cy="540329"/>
            </a:xfrm>
            <a:prstGeom prst="line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miter lim="800000"/>
            </a:ln>
            <a:effectLst/>
          </p:spPr>
        </p:cxnSp>
        <p:cxnSp>
          <p:nvCxnSpPr>
            <p:cNvPr id="51" name="Straight Connector 49">
              <a:extLst>
                <a:ext uri="{FF2B5EF4-FFF2-40B4-BE49-F238E27FC236}">
                  <a16:creationId xmlns:a16="http://schemas.microsoft.com/office/drawing/2014/main" id="{FA1EEDA2-BE4D-299B-386A-85F2880279DC}"/>
                </a:ext>
              </a:extLst>
            </p:cNvPr>
            <p:cNvCxnSpPr>
              <a:cxnSpLocks/>
              <a:stCxn id="37" idx="6"/>
              <a:endCxn id="47" idx="2"/>
            </p:cNvCxnSpPr>
            <p:nvPr/>
          </p:nvCxnSpPr>
          <p:spPr>
            <a:xfrm>
              <a:off x="2777465" y="2723776"/>
              <a:ext cx="165668" cy="500978"/>
            </a:xfrm>
            <a:prstGeom prst="line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miter lim="800000"/>
            </a:ln>
            <a:effectLst/>
          </p:spPr>
        </p:cxnSp>
        <p:cxnSp>
          <p:nvCxnSpPr>
            <p:cNvPr id="52" name="Straight Connector 50">
              <a:extLst>
                <a:ext uri="{FF2B5EF4-FFF2-40B4-BE49-F238E27FC236}">
                  <a16:creationId xmlns:a16="http://schemas.microsoft.com/office/drawing/2014/main" id="{969A803C-C088-6114-BA43-285AC106FA0B}"/>
                </a:ext>
              </a:extLst>
            </p:cNvPr>
            <p:cNvCxnSpPr>
              <a:cxnSpLocks/>
              <a:stCxn id="42" idx="6"/>
              <a:endCxn id="47" idx="2"/>
            </p:cNvCxnSpPr>
            <p:nvPr/>
          </p:nvCxnSpPr>
          <p:spPr>
            <a:xfrm>
              <a:off x="2778856" y="3069697"/>
              <a:ext cx="164277" cy="155057"/>
            </a:xfrm>
            <a:prstGeom prst="line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miter lim="800000"/>
            </a:ln>
            <a:effectLst/>
          </p:spPr>
        </p:cxnSp>
        <p:cxnSp>
          <p:nvCxnSpPr>
            <p:cNvPr id="53" name="Straight Connector 51">
              <a:extLst>
                <a:ext uri="{FF2B5EF4-FFF2-40B4-BE49-F238E27FC236}">
                  <a16:creationId xmlns:a16="http://schemas.microsoft.com/office/drawing/2014/main" id="{7A38E0D8-3D60-4505-0B53-1F68A4CC6433}"/>
                </a:ext>
              </a:extLst>
            </p:cNvPr>
            <p:cNvCxnSpPr>
              <a:cxnSpLocks/>
              <a:stCxn id="38" idx="6"/>
              <a:endCxn id="47" idx="2"/>
            </p:cNvCxnSpPr>
            <p:nvPr/>
          </p:nvCxnSpPr>
          <p:spPr>
            <a:xfrm flipV="1">
              <a:off x="2781166" y="3224754"/>
              <a:ext cx="161967" cy="192137"/>
            </a:xfrm>
            <a:prstGeom prst="line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miter lim="800000"/>
            </a:ln>
            <a:effectLst/>
          </p:spPr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9C0E898B-021E-4CC8-4305-ABD00F102FC1}"/>
              </a:ext>
            </a:extLst>
          </p:cNvPr>
          <p:cNvSpPr txBox="1"/>
          <p:nvPr/>
        </p:nvSpPr>
        <p:spPr>
          <a:xfrm>
            <a:off x="5910024" y="3684956"/>
            <a:ext cx="594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times" panose="02020603050405020304" pitchFamily="18" charset="0"/>
                <a:cs typeface="times" panose="02020603050405020304" pitchFamily="18" charset="0"/>
              </a:rPr>
              <a:t>Yolov5</a:t>
            </a:r>
            <a:endParaRPr lang="ko-KR" altLang="en-US" sz="9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867D888A-A26C-0036-91E8-E0359CA4D4F3}"/>
              </a:ext>
            </a:extLst>
          </p:cNvPr>
          <p:cNvCxnSpPr>
            <a:cxnSpLocks/>
          </p:cNvCxnSpPr>
          <p:nvPr/>
        </p:nvCxnSpPr>
        <p:spPr>
          <a:xfrm>
            <a:off x="4024288" y="2639467"/>
            <a:ext cx="4144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AB3F337-CBFF-CF7D-21B0-29468D53F7D7}"/>
              </a:ext>
            </a:extLst>
          </p:cNvPr>
          <p:cNvSpPr txBox="1"/>
          <p:nvPr/>
        </p:nvSpPr>
        <p:spPr>
          <a:xfrm>
            <a:off x="5984122" y="5376021"/>
            <a:ext cx="121860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b="1" dirty="0">
                <a:latin typeface="times" panose="02020603050405020304" pitchFamily="18" charset="0"/>
                <a:cs typeface="times" panose="02020603050405020304" pitchFamily="18" charset="0"/>
              </a:rPr>
              <a:t>Patch Module</a:t>
            </a:r>
            <a:endParaRPr lang="ko-KR" altLang="en-US" sz="135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CE67B540-6F32-947E-E959-417B898053A6}"/>
              </a:ext>
            </a:extLst>
          </p:cNvPr>
          <p:cNvSpPr/>
          <p:nvPr/>
        </p:nvSpPr>
        <p:spPr>
          <a:xfrm>
            <a:off x="4438729" y="4406548"/>
            <a:ext cx="4094209" cy="94881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90E28DC8-1C57-EF6A-307F-CB21DA7E08B4}"/>
              </a:ext>
            </a:extLst>
          </p:cNvPr>
          <p:cNvCxnSpPr>
            <a:cxnSpLocks/>
          </p:cNvCxnSpPr>
          <p:nvPr/>
        </p:nvCxnSpPr>
        <p:spPr>
          <a:xfrm flipV="1">
            <a:off x="5585056" y="4119734"/>
            <a:ext cx="0" cy="286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2EB9A0D1-8E64-8835-EF81-D7F664B76ACF}"/>
              </a:ext>
            </a:extLst>
          </p:cNvPr>
          <p:cNvSpPr/>
          <p:nvPr/>
        </p:nvSpPr>
        <p:spPr>
          <a:xfrm>
            <a:off x="2551364" y="3821061"/>
            <a:ext cx="1428026" cy="603926"/>
          </a:xfrm>
          <a:prstGeom prst="rect">
            <a:avLst/>
          </a:prstGeom>
          <a:solidFill>
            <a:schemeClr val="bg1"/>
          </a:solidFill>
          <a:ln w="19050">
            <a:solidFill>
              <a:srgbClr val="FD9D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Bounding Box Mapping</a:t>
            </a:r>
            <a:endParaRPr lang="ko-KR" altLang="en-US" sz="135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D1C0AE74-481C-0200-BC36-A66901A53153}"/>
              </a:ext>
            </a:extLst>
          </p:cNvPr>
          <p:cNvSpPr/>
          <p:nvPr/>
        </p:nvSpPr>
        <p:spPr>
          <a:xfrm>
            <a:off x="719938" y="3902783"/>
            <a:ext cx="1428026" cy="329709"/>
          </a:xfrm>
          <a:prstGeom prst="rect">
            <a:avLst/>
          </a:prstGeom>
          <a:solidFill>
            <a:schemeClr val="bg1"/>
          </a:solidFill>
          <a:ln w="19050">
            <a:solidFill>
              <a:srgbClr val="FD9D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Detection Result</a:t>
            </a:r>
            <a:endParaRPr lang="ko-KR" altLang="en-US" sz="135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DA51B773-68A9-0EF6-4642-F591F9473538}"/>
              </a:ext>
            </a:extLst>
          </p:cNvPr>
          <p:cNvCxnSpPr>
            <a:cxnSpLocks/>
          </p:cNvCxnSpPr>
          <p:nvPr/>
        </p:nvCxnSpPr>
        <p:spPr>
          <a:xfrm flipH="1">
            <a:off x="2163353" y="4077350"/>
            <a:ext cx="3766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4A0F5413-BC02-2597-FF4E-ACC25AA70021}"/>
              </a:ext>
            </a:extLst>
          </p:cNvPr>
          <p:cNvCxnSpPr>
            <a:cxnSpLocks/>
          </p:cNvCxnSpPr>
          <p:nvPr/>
        </p:nvCxnSpPr>
        <p:spPr>
          <a:xfrm>
            <a:off x="2333971" y="2639467"/>
            <a:ext cx="3908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13B2A0C5-B428-60AC-C64D-67B9165FD5E8}"/>
              </a:ext>
            </a:extLst>
          </p:cNvPr>
          <p:cNvSpPr/>
          <p:nvPr/>
        </p:nvSpPr>
        <p:spPr>
          <a:xfrm>
            <a:off x="2718382" y="2356701"/>
            <a:ext cx="1305906" cy="91398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67B58202-FE28-0AC9-5803-3C8E5DE7C782}"/>
              </a:ext>
            </a:extLst>
          </p:cNvPr>
          <p:cNvSpPr/>
          <p:nvPr/>
        </p:nvSpPr>
        <p:spPr>
          <a:xfrm>
            <a:off x="4617936" y="4747500"/>
            <a:ext cx="1193790" cy="449164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Recursive Packing</a:t>
            </a:r>
            <a:endParaRPr lang="ko-KR" altLang="en-US" sz="135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5E8A5668-9BE9-6146-9E14-FD81554BD2F7}"/>
              </a:ext>
            </a:extLst>
          </p:cNvPr>
          <p:cNvSpPr/>
          <p:nvPr/>
        </p:nvSpPr>
        <p:spPr>
          <a:xfrm>
            <a:off x="7257321" y="4741563"/>
            <a:ext cx="1135627" cy="459937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 err="1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RoI</a:t>
            </a:r>
            <a:r>
              <a:rPr lang="en-US" altLang="ko-KR" sz="135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Crop</a:t>
            </a:r>
            <a:endParaRPr lang="ko-KR" altLang="en-US" sz="135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0A8EF9F-1FE9-A3AE-CA94-DA2B8CA7A0FC}"/>
              </a:ext>
            </a:extLst>
          </p:cNvPr>
          <p:cNvSpPr txBox="1"/>
          <p:nvPr/>
        </p:nvSpPr>
        <p:spPr>
          <a:xfrm>
            <a:off x="6005763" y="4416771"/>
            <a:ext cx="121860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>
                <a:latin typeface="times" panose="02020603050405020304" pitchFamily="18" charset="0"/>
                <a:cs typeface="times" panose="02020603050405020304" pitchFamily="18" charset="0"/>
              </a:rPr>
              <a:t>Image Packing</a:t>
            </a:r>
            <a:endParaRPr lang="ko-KR" altLang="en-US" sz="135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C7522947-9D16-01E1-EBB5-1479992C91F6}"/>
              </a:ext>
            </a:extLst>
          </p:cNvPr>
          <p:cNvSpPr/>
          <p:nvPr/>
        </p:nvSpPr>
        <p:spPr>
          <a:xfrm>
            <a:off x="5937628" y="4752887"/>
            <a:ext cx="1193790" cy="449163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 err="1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RoI</a:t>
            </a:r>
            <a:r>
              <a:rPr lang="en-US" altLang="ko-KR" sz="135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Size Decision</a:t>
            </a:r>
            <a:endParaRPr lang="ko-KR" altLang="en-US" sz="135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50D131F-0A93-3A1E-F850-D65DCEDF4487}"/>
              </a:ext>
            </a:extLst>
          </p:cNvPr>
          <p:cNvSpPr txBox="1"/>
          <p:nvPr/>
        </p:nvSpPr>
        <p:spPr>
          <a:xfrm>
            <a:off x="7002403" y="2259843"/>
            <a:ext cx="87235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 err="1">
                <a:latin typeface="times" panose="02020603050405020304" pitchFamily="18" charset="0"/>
                <a:cs typeface="times" panose="02020603050405020304" pitchFamily="18" charset="0"/>
              </a:rPr>
              <a:t>RoI</a:t>
            </a:r>
            <a:r>
              <a:rPr lang="en-US" altLang="ko-KR" sz="1350" dirty="0">
                <a:latin typeface="times" panose="02020603050405020304" pitchFamily="18" charset="0"/>
                <a:cs typeface="times" panose="02020603050405020304" pitchFamily="18" charset="0"/>
              </a:rPr>
              <a:t> result</a:t>
            </a:r>
            <a:endParaRPr lang="ko-KR" altLang="en-US" sz="135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56" name="화살표: 위로 굽음 155">
            <a:extLst>
              <a:ext uri="{FF2B5EF4-FFF2-40B4-BE49-F238E27FC236}">
                <a16:creationId xmlns:a16="http://schemas.microsoft.com/office/drawing/2014/main" id="{FC008C37-8404-32CB-E29A-0EABAD8160B8}"/>
              </a:ext>
            </a:extLst>
          </p:cNvPr>
          <p:cNvSpPr/>
          <p:nvPr/>
        </p:nvSpPr>
        <p:spPr>
          <a:xfrm flipV="1">
            <a:off x="6762101" y="2599551"/>
            <a:ext cx="635318" cy="1786333"/>
          </a:xfrm>
          <a:prstGeom prst="bentUpArrow">
            <a:avLst>
              <a:gd name="adj1" fmla="val 11986"/>
              <a:gd name="adj2" fmla="val 16486"/>
              <a:gd name="adj3" fmla="val 15890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60" name="화살표: 왼쪽 159">
            <a:extLst>
              <a:ext uri="{FF2B5EF4-FFF2-40B4-BE49-F238E27FC236}">
                <a16:creationId xmlns:a16="http://schemas.microsoft.com/office/drawing/2014/main" id="{95292579-B700-0119-06D0-439C1057762F}"/>
              </a:ext>
            </a:extLst>
          </p:cNvPr>
          <p:cNvSpPr/>
          <p:nvPr/>
        </p:nvSpPr>
        <p:spPr>
          <a:xfrm>
            <a:off x="3979500" y="3848247"/>
            <a:ext cx="459228" cy="171931"/>
          </a:xfrm>
          <a:prstGeom prst="lef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7EDC2D76-731E-B713-3B75-0AF19F5CA1EF}"/>
              </a:ext>
            </a:extLst>
          </p:cNvPr>
          <p:cNvSpPr txBox="1"/>
          <p:nvPr/>
        </p:nvSpPr>
        <p:spPr>
          <a:xfrm>
            <a:off x="1700090" y="4550517"/>
            <a:ext cx="133087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b="1" dirty="0">
                <a:latin typeface="times" panose="02020603050405020304" pitchFamily="18" charset="0"/>
                <a:cs typeface="times" panose="02020603050405020304" pitchFamily="18" charset="0"/>
              </a:rPr>
              <a:t>Post Processing</a:t>
            </a:r>
            <a:endParaRPr lang="ko-KR" altLang="en-US" sz="135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210F89AE-AFE3-3510-F009-339C409DBD02}"/>
              </a:ext>
            </a:extLst>
          </p:cNvPr>
          <p:cNvSpPr/>
          <p:nvPr/>
        </p:nvSpPr>
        <p:spPr>
          <a:xfrm>
            <a:off x="1023306" y="2741712"/>
            <a:ext cx="1193790" cy="224241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bg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Merge Size</a:t>
            </a:r>
            <a:endParaRPr lang="ko-KR" altLang="en-US" sz="1350" dirty="0">
              <a:solidFill>
                <a:schemeClr val="bg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36F6587C-763E-159C-3163-3FD81E109B15}"/>
              </a:ext>
            </a:extLst>
          </p:cNvPr>
          <p:cNvSpPr/>
          <p:nvPr/>
        </p:nvSpPr>
        <p:spPr>
          <a:xfrm>
            <a:off x="1023306" y="2999115"/>
            <a:ext cx="1193790" cy="224241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bg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Canvas Size</a:t>
            </a:r>
            <a:endParaRPr lang="ko-KR" altLang="en-US" sz="1350" dirty="0">
              <a:solidFill>
                <a:schemeClr val="bg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E537A89D-5530-86D8-2BB4-3D00CB040121}"/>
              </a:ext>
            </a:extLst>
          </p:cNvPr>
          <p:cNvSpPr txBox="1"/>
          <p:nvPr/>
        </p:nvSpPr>
        <p:spPr>
          <a:xfrm>
            <a:off x="2839579" y="2391765"/>
            <a:ext cx="11096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>
                <a:latin typeface="times" panose="02020603050405020304" pitchFamily="18" charset="0"/>
                <a:cs typeface="times" panose="02020603050405020304" pitchFamily="18" charset="0"/>
              </a:rPr>
              <a:t>Image Merge</a:t>
            </a:r>
            <a:endParaRPr lang="ko-KR" altLang="en-US" sz="135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EECC17C4-E271-6087-4DC0-8EE55D5FBA4C}"/>
              </a:ext>
            </a:extLst>
          </p:cNvPr>
          <p:cNvSpPr/>
          <p:nvPr/>
        </p:nvSpPr>
        <p:spPr>
          <a:xfrm>
            <a:off x="3097256" y="2710712"/>
            <a:ext cx="266341" cy="22756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1</a:t>
            </a:r>
            <a:endParaRPr lang="ko-KR" altLang="en-US" sz="1350" dirty="0"/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3929E79B-844D-3339-D3AD-9C67AE730EF5}"/>
              </a:ext>
            </a:extLst>
          </p:cNvPr>
          <p:cNvSpPr/>
          <p:nvPr/>
        </p:nvSpPr>
        <p:spPr>
          <a:xfrm>
            <a:off x="3356215" y="2710712"/>
            <a:ext cx="266341" cy="227560"/>
          </a:xfrm>
          <a:prstGeom prst="rect">
            <a:avLst/>
          </a:prstGeom>
          <a:solidFill>
            <a:srgbClr val="79CC5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2</a:t>
            </a:r>
            <a:endParaRPr lang="ko-KR" altLang="en-US" sz="1350" dirty="0"/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DD51AFBE-E75C-BE40-D27E-9ECF72512413}"/>
              </a:ext>
            </a:extLst>
          </p:cNvPr>
          <p:cNvSpPr/>
          <p:nvPr/>
        </p:nvSpPr>
        <p:spPr>
          <a:xfrm>
            <a:off x="3097256" y="2941269"/>
            <a:ext cx="266341" cy="224411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3</a:t>
            </a:r>
            <a:endParaRPr lang="ko-KR" altLang="en-US" sz="1350" dirty="0"/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DED3ED53-0EDA-43D0-9818-29007FD65B1A}"/>
              </a:ext>
            </a:extLst>
          </p:cNvPr>
          <p:cNvSpPr/>
          <p:nvPr/>
        </p:nvSpPr>
        <p:spPr>
          <a:xfrm>
            <a:off x="3355867" y="2938120"/>
            <a:ext cx="266341" cy="22756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4</a:t>
            </a:r>
            <a:endParaRPr lang="ko-KR" altLang="en-US" sz="1350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07826155-A214-84C9-6D76-2345EE87929B}"/>
              </a:ext>
            </a:extLst>
          </p:cNvPr>
          <p:cNvSpPr txBox="1"/>
          <p:nvPr/>
        </p:nvSpPr>
        <p:spPr>
          <a:xfrm>
            <a:off x="928111" y="2389879"/>
            <a:ext cx="1509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>
                <a:latin typeface="times" panose="02020603050405020304" pitchFamily="18" charset="0"/>
                <a:cs typeface="times" panose="02020603050405020304" pitchFamily="18" charset="0"/>
              </a:rPr>
              <a:t>Decision Module</a:t>
            </a:r>
            <a:endParaRPr lang="ko-KR" altLang="en-US" sz="135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D2ED4F2-D180-DA01-1C86-E33C423564EA}"/>
              </a:ext>
            </a:extLst>
          </p:cNvPr>
          <p:cNvCxnSpPr>
            <a:cxnSpLocks/>
            <a:endCxn id="154" idx="3"/>
          </p:cNvCxnSpPr>
          <p:nvPr/>
        </p:nvCxnSpPr>
        <p:spPr>
          <a:xfrm flipH="1">
            <a:off x="7131418" y="4977469"/>
            <a:ext cx="1259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F419FEF8-5BA8-16F6-B457-A580088D5B31}"/>
              </a:ext>
            </a:extLst>
          </p:cNvPr>
          <p:cNvCxnSpPr>
            <a:cxnSpLocks/>
          </p:cNvCxnSpPr>
          <p:nvPr/>
        </p:nvCxnSpPr>
        <p:spPr>
          <a:xfrm flipH="1">
            <a:off x="5811725" y="4977469"/>
            <a:ext cx="1259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D72CDCE-654E-15EB-F3AD-77FB993ECD32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8D1B5C-6A87-23C6-1006-A371B47B3AE9}"/>
              </a:ext>
            </a:extLst>
          </p:cNvPr>
          <p:cNvSpPr txBox="1">
            <a:spLocks/>
          </p:cNvSpPr>
          <p:nvPr/>
        </p:nvSpPr>
        <p:spPr>
          <a:xfrm>
            <a:off x="87341" y="116605"/>
            <a:ext cx="8686302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Model Design</a:t>
            </a:r>
            <a:endParaRPr lang="en-US" altLang="ko-KR" sz="24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E72AA9F-91E1-941C-79DA-CE8ED30D55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54" name="슬라이드 번호 개체 틀 1">
            <a:extLst>
              <a:ext uri="{FF2B5EF4-FFF2-40B4-BE49-F238E27FC236}">
                <a16:creationId xmlns:a16="http://schemas.microsoft.com/office/drawing/2014/main" id="{BDB1B36F-1233-D7D8-CA24-161C0A101CDA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9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480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303703</TotalTime>
  <Words>683</Words>
  <Application>Microsoft Office PowerPoint</Application>
  <PresentationFormat>화면 슬라이드 쇼(4:3)</PresentationFormat>
  <Paragraphs>126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9" baseType="lpstr">
      <vt:lpstr>맑은 고딕</vt:lpstr>
      <vt:lpstr>Arial</vt:lpstr>
      <vt:lpstr>Calibri</vt:lpstr>
      <vt:lpstr>Calibri Light</vt:lpstr>
      <vt:lpstr>Franklin Gothic Book</vt:lpstr>
      <vt:lpstr>Times</vt:lpstr>
      <vt:lpstr>Times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RTCL403</dc:creator>
  <cp:lastModifiedBy>영은 강</cp:lastModifiedBy>
  <cp:revision>6714</cp:revision>
  <cp:lastPrinted>2021-08-19T05:10:09Z</cp:lastPrinted>
  <dcterms:created xsi:type="dcterms:W3CDTF">2020-05-28T10:10:30Z</dcterms:created>
  <dcterms:modified xsi:type="dcterms:W3CDTF">2023-06-22T05:31:18Z</dcterms:modified>
</cp:coreProperties>
</file>