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699" r:id="rId2"/>
    <p:sldId id="1227" r:id="rId3"/>
    <p:sldId id="1293" r:id="rId4"/>
    <p:sldId id="1288" r:id="rId5"/>
    <p:sldId id="1290" r:id="rId6"/>
    <p:sldId id="1299" r:id="rId7"/>
    <p:sldId id="1287" r:id="rId8"/>
    <p:sldId id="1298" r:id="rId9"/>
    <p:sldId id="731" r:id="rId10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DD7EE"/>
    <a:srgbClr val="1270B9"/>
    <a:srgbClr val="EE5450"/>
    <a:srgbClr val="FD9491"/>
    <a:srgbClr val="E9B5AB"/>
    <a:srgbClr val="ED7D31"/>
    <a:srgbClr val="002060"/>
    <a:srgbClr val="FFFFFF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8" autoAdjust="0"/>
    <p:restoredTop sz="76617" autoAdjust="0"/>
  </p:normalViewPr>
  <p:slideViewPr>
    <p:cSldViewPr snapToGrid="0">
      <p:cViewPr varScale="1">
        <p:scale>
          <a:sx n="80" d="100"/>
          <a:sy n="80" d="100"/>
        </p:scale>
        <p:origin x="816" y="96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14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Deadline, </a:t>
            </a:r>
            <a:r>
              <a:rPr kumimoji="1" lang="en-US" altLang="ko-KR" sz="1200" b="0" dirty="0" err="1">
                <a:latin typeface="+mn-lt"/>
              </a:rPr>
              <a:t>canvas&amp;object</a:t>
            </a:r>
            <a:r>
              <a:rPr kumimoji="1" lang="en-US" altLang="ko-KR" sz="1200" b="0" dirty="0">
                <a:latin typeface="+mn-lt"/>
              </a:rPr>
              <a:t> size set, highest accuracy considering number of objects in a frame</a:t>
            </a:r>
          </a:p>
        </p:txBody>
      </p:sp>
    </p:spTree>
    <p:extLst>
      <p:ext uri="{BB962C8B-B14F-4D97-AF65-F5344CB8AC3E}">
        <p14:creationId xmlns:p14="http://schemas.microsoft.com/office/powerpoint/2010/main" val="65938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별 특이 사항은 없고 </a:t>
            </a:r>
            <a:r>
              <a:rPr kumimoji="1" lang="en-US" altLang="ko-KR" sz="1200" b="0" dirty="0">
                <a:latin typeface="+mn-lt"/>
              </a:rPr>
              <a:t>execution time</a:t>
            </a:r>
            <a:r>
              <a:rPr kumimoji="1" lang="ko-KR" altLang="en-US" sz="1200" b="0" dirty="0">
                <a:latin typeface="+mn-lt"/>
              </a:rPr>
              <a:t>에 있어서는 작은 것 </a:t>
            </a:r>
            <a:r>
              <a:rPr kumimoji="1" lang="en-US" altLang="ko-KR" sz="1200" b="0" dirty="0">
                <a:latin typeface="+mn-lt"/>
              </a:rPr>
              <a:t>merge </a:t>
            </a:r>
            <a:r>
              <a:rPr kumimoji="1" lang="ko-KR" altLang="en-US" sz="1200" b="0" dirty="0">
                <a:latin typeface="+mn-lt"/>
              </a:rPr>
              <a:t>하면 작고 </a:t>
            </a:r>
            <a:r>
              <a:rPr kumimoji="1" lang="ko-KR" altLang="en-US" sz="1200" b="0" dirty="0" err="1">
                <a:latin typeface="+mn-lt"/>
              </a:rPr>
              <a:t>큰거끼리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merge </a:t>
            </a:r>
            <a:r>
              <a:rPr kumimoji="1" lang="ko-KR" altLang="en-US" sz="1200" b="0" dirty="0">
                <a:latin typeface="+mn-lt"/>
              </a:rPr>
              <a:t>하면 커지는 그런 그래프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23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Canvas size</a:t>
            </a:r>
            <a:r>
              <a:rPr kumimoji="1" lang="ko-KR" altLang="en-US" sz="1200" b="0" dirty="0">
                <a:latin typeface="+mn-lt"/>
              </a:rPr>
              <a:t>는 키우고 </a:t>
            </a: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는 적당한 사이즈로 측정하도록 선택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Detection </a:t>
            </a:r>
            <a:r>
              <a:rPr kumimoji="1" lang="ko-KR" altLang="en-US" sz="1200" b="0" dirty="0">
                <a:latin typeface="+mn-lt"/>
              </a:rPr>
              <a:t>이미지 중에서 큰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가 많은 이미지의 비중이 많기 때문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89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실제로 더 </a:t>
            </a:r>
            <a:r>
              <a:rPr kumimoji="1" lang="ko-KR" altLang="en-US" sz="1200" b="0" dirty="0" err="1">
                <a:latin typeface="+mn-lt"/>
              </a:rPr>
              <a:t>높더라느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299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74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>
                <a:latin typeface="+mn-lt"/>
              </a:rPr>
              <a:t>Canvas</a:t>
            </a:r>
            <a:r>
              <a:rPr kumimoji="1" lang="ko-KR" altLang="en-US" sz="1200" b="0">
                <a:latin typeface="+mn-lt"/>
              </a:rPr>
              <a:t>에 들어가는 </a:t>
            </a:r>
            <a:r>
              <a:rPr kumimoji="1" lang="en-US" altLang="ko-KR" sz="1200" b="0">
                <a:latin typeface="+mn-lt"/>
              </a:rPr>
              <a:t>size </a:t>
            </a:r>
            <a:r>
              <a:rPr kumimoji="1" lang="ko-KR" altLang="en-US" sz="1200" b="0">
                <a:latin typeface="+mn-lt"/>
              </a:rPr>
              <a:t>내에서 가장 정확도 높일 수 있는 </a:t>
            </a:r>
            <a:r>
              <a:rPr kumimoji="1" lang="en-US" altLang="ko-KR" sz="1200" b="0">
                <a:latin typeface="+mn-lt"/>
              </a:rPr>
              <a:t>optimal </a:t>
            </a:r>
            <a:r>
              <a:rPr kumimoji="1" lang="ko-KR" altLang="en-US" sz="1200" b="0">
                <a:latin typeface="+mn-lt"/>
              </a:rPr>
              <a:t>한 </a:t>
            </a:r>
            <a:r>
              <a:rPr kumimoji="1" lang="en-US" altLang="ko-KR" sz="1200" b="0">
                <a:latin typeface="+mn-lt"/>
              </a:rPr>
              <a:t>object size </a:t>
            </a:r>
            <a:r>
              <a:rPr kumimoji="1" lang="ko-KR" altLang="en-US" sz="1200" b="0">
                <a:latin typeface="+mn-lt"/>
              </a:rPr>
              <a:t>찾고 그렇게 </a:t>
            </a:r>
            <a:r>
              <a:rPr kumimoji="1" lang="en-US" altLang="ko-KR" sz="1200" b="0">
                <a:latin typeface="+mn-lt"/>
              </a:rPr>
              <a:t>object size</a:t>
            </a:r>
            <a:r>
              <a:rPr kumimoji="1" lang="ko-KR" altLang="en-US" sz="1200" b="0">
                <a:latin typeface="+mn-lt"/>
              </a:rPr>
              <a:t>를 적용했을 때의 정확도 구하기</a:t>
            </a:r>
            <a:r>
              <a:rPr kumimoji="1" lang="en-US" altLang="ko-KR" sz="1200" b="0">
                <a:latin typeface="+mn-lt"/>
              </a:rPr>
              <a:t>.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11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2023.04.06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1" y="573582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121729" y="953182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Knob Selection Mechanism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Module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Size Decision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900E9C-E4C5-88FB-8540-C6C04B5A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27" y="2865206"/>
            <a:ext cx="7173312" cy="38761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5F1AF2-1E26-EC6A-B92D-B27B4C831CA7}"/>
              </a:ext>
            </a:extLst>
          </p:cNvPr>
          <p:cNvSpPr/>
          <p:nvPr/>
        </p:nvSpPr>
        <p:spPr>
          <a:xfrm>
            <a:off x="1545876" y="3608291"/>
            <a:ext cx="1166648" cy="78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3C55FE-9549-B72B-70F0-2680ACC0BBB6}"/>
              </a:ext>
            </a:extLst>
          </p:cNvPr>
          <p:cNvSpPr/>
          <p:nvPr/>
        </p:nvSpPr>
        <p:spPr>
          <a:xfrm>
            <a:off x="5707972" y="5616229"/>
            <a:ext cx="1019503" cy="384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62536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Mechanism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C138F7-42EA-274C-CC3B-E40F77709B13}"/>
              </a:ext>
            </a:extLst>
          </p:cNvPr>
          <p:cNvSpPr/>
          <p:nvPr/>
        </p:nvSpPr>
        <p:spPr>
          <a:xfrm>
            <a:off x="342900" y="2420601"/>
            <a:ext cx="6873977" cy="4115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3D3B4A-4E33-F724-3671-4995AF0D64FD}"/>
              </a:ext>
            </a:extLst>
          </p:cNvPr>
          <p:cNvSpPr/>
          <p:nvPr/>
        </p:nvSpPr>
        <p:spPr>
          <a:xfrm>
            <a:off x="6896022" y="3927935"/>
            <a:ext cx="1193790" cy="22424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Merge Size</a:t>
            </a:r>
            <a:endParaRPr lang="ko-KR" altLang="en-US" sz="135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C09391-5723-DCC0-41D1-69BDEB3C600E}"/>
              </a:ext>
            </a:extLst>
          </p:cNvPr>
          <p:cNvSpPr/>
          <p:nvPr/>
        </p:nvSpPr>
        <p:spPr>
          <a:xfrm>
            <a:off x="6882749" y="4315224"/>
            <a:ext cx="1193790" cy="22424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Canvas Size</a:t>
            </a:r>
            <a:endParaRPr lang="ko-KR" altLang="en-US" sz="135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A5EE6-BCAF-2311-0339-8C51270DECAB}"/>
              </a:ext>
            </a:extLst>
          </p:cNvPr>
          <p:cNvSpPr txBox="1"/>
          <p:nvPr/>
        </p:nvSpPr>
        <p:spPr>
          <a:xfrm>
            <a:off x="2697538" y="2494111"/>
            <a:ext cx="19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Decision Module</a:t>
            </a:r>
            <a:endParaRPr lang="ko-KR" alt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FFAB8-3757-FBEA-3330-8F14E7A8B848}"/>
              </a:ext>
            </a:extLst>
          </p:cNvPr>
          <p:cNvSpPr txBox="1"/>
          <p:nvPr/>
        </p:nvSpPr>
        <p:spPr>
          <a:xfrm>
            <a:off x="756656" y="1998405"/>
            <a:ext cx="12859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Camera Image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37789A-38D0-E5B7-8A39-661D494ECA85}"/>
              </a:ext>
            </a:extLst>
          </p:cNvPr>
          <p:cNvSpPr/>
          <p:nvPr/>
        </p:nvSpPr>
        <p:spPr>
          <a:xfrm>
            <a:off x="635628" y="1998405"/>
            <a:ext cx="1494065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CA82753-DDA8-9EE4-BEAB-DD237059D7B8}"/>
              </a:ext>
            </a:extLst>
          </p:cNvPr>
          <p:cNvSpPr/>
          <p:nvPr/>
        </p:nvSpPr>
        <p:spPr>
          <a:xfrm rot="5400000">
            <a:off x="1303938" y="2278752"/>
            <a:ext cx="145197" cy="138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A2E975F-F143-DB9F-B038-1F1E82B1C355}"/>
              </a:ext>
            </a:extLst>
          </p:cNvPr>
          <p:cNvSpPr/>
          <p:nvPr/>
        </p:nvSpPr>
        <p:spPr>
          <a:xfrm>
            <a:off x="585479" y="3177624"/>
            <a:ext cx="2843279" cy="3054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Deadline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8BA96B4-4303-78BE-B4E1-41EF0739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23" y="3670285"/>
            <a:ext cx="2165393" cy="1738361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49FBC68-B55F-7588-EDA6-078DAF42AE6D}"/>
              </a:ext>
            </a:extLst>
          </p:cNvPr>
          <p:cNvSpPr/>
          <p:nvPr/>
        </p:nvSpPr>
        <p:spPr>
          <a:xfrm>
            <a:off x="3824668" y="3175213"/>
            <a:ext cx="2891236" cy="3054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3A4FD0-FDF0-73CC-B5A3-88A112CEE74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3428758" y="4702513"/>
            <a:ext cx="395910" cy="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3785D6-D4AF-6EE0-0A29-864844137C33}"/>
              </a:ext>
            </a:extLst>
          </p:cNvPr>
          <p:cNvSpPr txBox="1"/>
          <p:nvPr/>
        </p:nvSpPr>
        <p:spPr>
          <a:xfrm>
            <a:off x="863416" y="56357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Set of size combination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23E6DE-0570-1AEF-A773-E52063A9E6DC}"/>
              </a:ext>
            </a:extLst>
          </p:cNvPr>
          <p:cNvSpPr txBox="1"/>
          <p:nvPr/>
        </p:nvSpPr>
        <p:spPr>
          <a:xfrm>
            <a:off x="1498004" y="323928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Deadline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CBC143-2569-C6C0-83B5-DAB22C0DE1BF}"/>
              </a:ext>
            </a:extLst>
          </p:cNvPr>
          <p:cNvSpPr txBox="1"/>
          <p:nvPr/>
        </p:nvSpPr>
        <p:spPr>
          <a:xfrm>
            <a:off x="3947855" y="5556669"/>
            <a:ext cx="256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Combination with highest accuracy 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F6E854-902E-B57F-43CD-53C239C484E0}"/>
              </a:ext>
            </a:extLst>
          </p:cNvPr>
          <p:cNvSpPr txBox="1"/>
          <p:nvPr/>
        </p:nvSpPr>
        <p:spPr>
          <a:xfrm>
            <a:off x="4706670" y="319663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Accuracy </a:t>
            </a:r>
            <a:endParaRPr lang="ko-KR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B62FD8-B72E-4047-ED7B-A229988C0A92}"/>
              </a:ext>
            </a:extLst>
          </p:cNvPr>
          <p:cNvSpPr/>
          <p:nvPr/>
        </p:nvSpPr>
        <p:spPr>
          <a:xfrm>
            <a:off x="7467736" y="5434339"/>
            <a:ext cx="1305906" cy="913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2C2904-9DFC-A1ED-E84F-3B87DEBB0DC2}"/>
              </a:ext>
            </a:extLst>
          </p:cNvPr>
          <p:cNvSpPr txBox="1"/>
          <p:nvPr/>
        </p:nvSpPr>
        <p:spPr>
          <a:xfrm>
            <a:off x="7588933" y="5469403"/>
            <a:ext cx="11096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Image Merge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1438B7-30AA-0977-AA71-F82EFC435609}"/>
              </a:ext>
            </a:extLst>
          </p:cNvPr>
          <p:cNvSpPr/>
          <p:nvPr/>
        </p:nvSpPr>
        <p:spPr>
          <a:xfrm>
            <a:off x="7846610" y="5788350"/>
            <a:ext cx="266341" cy="2275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C6C821-3784-5291-2FDF-D7CCF649BD8A}"/>
              </a:ext>
            </a:extLst>
          </p:cNvPr>
          <p:cNvSpPr/>
          <p:nvPr/>
        </p:nvSpPr>
        <p:spPr>
          <a:xfrm>
            <a:off x="8105569" y="5788350"/>
            <a:ext cx="266341" cy="227560"/>
          </a:xfrm>
          <a:prstGeom prst="rect">
            <a:avLst/>
          </a:prstGeom>
          <a:solidFill>
            <a:srgbClr val="79CC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7332BF-0EB8-0185-0CC4-1ED8E5690BA2}"/>
              </a:ext>
            </a:extLst>
          </p:cNvPr>
          <p:cNvSpPr/>
          <p:nvPr/>
        </p:nvSpPr>
        <p:spPr>
          <a:xfrm>
            <a:off x="7846610" y="6018907"/>
            <a:ext cx="266341" cy="22441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84350F-3FC1-5313-0CFD-1CB9A89DE706}"/>
              </a:ext>
            </a:extLst>
          </p:cNvPr>
          <p:cNvSpPr/>
          <p:nvPr/>
        </p:nvSpPr>
        <p:spPr>
          <a:xfrm>
            <a:off x="8105221" y="6015758"/>
            <a:ext cx="266341" cy="2275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1BC03B8-0C6D-E0A0-22B9-526D3264FAAC}"/>
              </a:ext>
            </a:extLst>
          </p:cNvPr>
          <p:cNvCxnSpPr>
            <a:cxnSpLocks/>
          </p:cNvCxnSpPr>
          <p:nvPr/>
        </p:nvCxnSpPr>
        <p:spPr>
          <a:xfrm>
            <a:off x="8126224" y="4702512"/>
            <a:ext cx="7730" cy="70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9B972D-114E-0643-5170-CB18F1470AA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715904" y="4702513"/>
            <a:ext cx="1404785" cy="2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BAD5CA-04E9-1B0B-9136-29808BBC9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413" y="3637750"/>
            <a:ext cx="2222291" cy="17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62536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of different Merge and Canvas size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1E9D07-67A8-70FB-FA20-741B10B9C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46" y="1714456"/>
            <a:ext cx="5789108" cy="46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3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different Merge and Canvas size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F2D625-542E-36AA-C7AB-2DEC6CCCF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01" y="1537897"/>
            <a:ext cx="5144532" cy="4093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F5D0B9-3522-1B54-5818-5EAD50CEF460}"/>
              </a:ext>
            </a:extLst>
          </p:cNvPr>
          <p:cNvSpPr txBox="1"/>
          <p:nvPr/>
        </p:nvSpPr>
        <p:spPr>
          <a:xfrm>
            <a:off x="665475" y="5631845"/>
            <a:ext cx="801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Minimize Merge size : Accuracy is not sensitive to merge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Maximize Canvas Size : Larger canvas size results in higher detection accuracy. 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65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625363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sample case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 Yolo </a:t>
            </a:r>
            <a:r>
              <a:rPr lang="en-US" altLang="ko-KR" sz="2000" dirty="0">
                <a:latin typeface="times" panose="02020603050405020304" pitchFamily="18" charset="0"/>
                <a:cs typeface="times" panose="02020603050405020304" pitchFamily="18" charset="0"/>
              </a:rPr>
              <a:t>172ms</a:t>
            </a:r>
            <a:r>
              <a:rPr lang="ko-KR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77.3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172ms 75.3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F0FF30-A7FD-706D-B882-C6F0ED734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07" y="2753895"/>
            <a:ext cx="4401578" cy="31968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B0D246-7797-0553-6C49-13ADE2F449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08" t="-1060" r="8924" b="1060"/>
          <a:stretch/>
        </p:blipFill>
        <p:spPr>
          <a:xfrm>
            <a:off x="5055171" y="2168175"/>
            <a:ext cx="3019926" cy="3782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DF7E87-37AA-B362-4A30-7202F6CD1F95}"/>
              </a:ext>
            </a:extLst>
          </p:cNvPr>
          <p:cNvSpPr txBox="1"/>
          <p:nvPr/>
        </p:nvSpPr>
        <p:spPr>
          <a:xfrm>
            <a:off x="1866400" y="6167087"/>
            <a:ext cx="56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2 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mAP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loss can be compensated with object scaling.  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Size Selection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4047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size Small Medium Large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resized in x0.6, x0.8, x1, x1.2, x1.4, x2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0174B0-78D1-C839-ABDB-B568C7B57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20" y="1211346"/>
            <a:ext cx="2600402" cy="17651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B7B786-A669-AF52-2855-BE641DC07CFD}"/>
              </a:ext>
            </a:extLst>
          </p:cNvPr>
          <p:cNvSpPr/>
          <p:nvPr/>
        </p:nvSpPr>
        <p:spPr>
          <a:xfrm>
            <a:off x="6863024" y="1582185"/>
            <a:ext cx="643095" cy="1161016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4DA00-EC0D-46E0-15FC-984D6EC2D4A5}"/>
              </a:ext>
            </a:extLst>
          </p:cNvPr>
          <p:cNvSpPr/>
          <p:nvPr/>
        </p:nvSpPr>
        <p:spPr>
          <a:xfrm>
            <a:off x="7506119" y="1582185"/>
            <a:ext cx="737420" cy="11610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BD6EF3-5F88-B86A-675E-6D78F0BA4ADC}"/>
              </a:ext>
            </a:extLst>
          </p:cNvPr>
          <p:cNvSpPr/>
          <p:nvPr/>
        </p:nvSpPr>
        <p:spPr>
          <a:xfrm>
            <a:off x="8243539" y="1582185"/>
            <a:ext cx="643095" cy="11610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12E32-82E4-4862-AA1E-7278AA692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62" y="3276105"/>
            <a:ext cx="4229526" cy="3397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033668-C9F3-A5FE-F01E-816B62CE1078}"/>
              </a:ext>
            </a:extLst>
          </p:cNvPr>
          <p:cNvSpPr txBox="1"/>
          <p:nvPr/>
        </p:nvSpPr>
        <p:spPr>
          <a:xfrm>
            <a:off x="1178085" y="2918452"/>
            <a:ext cx="25987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Accuracy results of resized objects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6CBD0-52E6-BE30-1F4F-A260C907D9ED}"/>
              </a:ext>
            </a:extLst>
          </p:cNvPr>
          <p:cNvSpPr txBox="1"/>
          <p:nvPr/>
        </p:nvSpPr>
        <p:spPr>
          <a:xfrm>
            <a:off x="5727136" y="3047297"/>
            <a:ext cx="22717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Accuracy results comparison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036972-6C5A-527D-CF15-5256D23CDBE1}"/>
              </a:ext>
            </a:extLst>
          </p:cNvPr>
          <p:cNvSpPr txBox="1"/>
          <p:nvPr/>
        </p:nvSpPr>
        <p:spPr>
          <a:xfrm>
            <a:off x="1385982" y="3554255"/>
            <a:ext cx="4010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1.4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5C44D2-37D4-A3AC-070C-08E1CDE4CA40}"/>
              </a:ext>
            </a:extLst>
          </p:cNvPr>
          <p:cNvSpPr txBox="1"/>
          <p:nvPr/>
        </p:nvSpPr>
        <p:spPr>
          <a:xfrm>
            <a:off x="2495098" y="3514678"/>
            <a:ext cx="4010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1.2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56906B-3873-08B9-E43A-8B41E301904D}"/>
              </a:ext>
            </a:extLst>
          </p:cNvPr>
          <p:cNvSpPr txBox="1"/>
          <p:nvPr/>
        </p:nvSpPr>
        <p:spPr>
          <a:xfrm>
            <a:off x="3715554" y="3514678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925CFB7-1345-BE3C-CC69-1948DDA23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932" y="3510622"/>
            <a:ext cx="2843470" cy="28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8019" y="94698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09754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8577" y="1051030"/>
            <a:ext cx="8901248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Size Applied Accuracy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Testing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B62FA-7460-6EFA-1233-768648AA5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60" y="2793513"/>
            <a:ext cx="4225865" cy="3362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9559A2-81FC-06EE-285D-D42D57491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555" y="2891361"/>
            <a:ext cx="4149134" cy="30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310390</TotalTime>
  <Words>316</Words>
  <Application>Microsoft Office PowerPoint</Application>
  <PresentationFormat>화면 슬라이드 쇼(4:3)</PresentationFormat>
  <Paragraphs>70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6981</cp:revision>
  <cp:lastPrinted>2021-08-19T05:10:09Z</cp:lastPrinted>
  <dcterms:created xsi:type="dcterms:W3CDTF">2020-05-28T10:10:30Z</dcterms:created>
  <dcterms:modified xsi:type="dcterms:W3CDTF">2023-06-22T05:32:22Z</dcterms:modified>
</cp:coreProperties>
</file>