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699" r:id="rId2"/>
    <p:sldId id="1227" r:id="rId3"/>
    <p:sldId id="1304" r:id="rId4"/>
    <p:sldId id="1290" r:id="rId5"/>
    <p:sldId id="1305" r:id="rId6"/>
    <p:sldId id="1299" r:id="rId7"/>
    <p:sldId id="1307" r:id="rId8"/>
    <p:sldId id="1306" r:id="rId9"/>
    <p:sldId id="731" r:id="rId10"/>
  </p:sldIdLst>
  <p:sldSz cx="9144000" cy="6858000" type="screen4x3"/>
  <p:notesSz cx="9928225" cy="67976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85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강영은" initials="강" lastIdx="3" clrIdx="0">
    <p:extLst>
      <p:ext uri="{19B8F6BF-5375-455C-9EA6-DF929625EA0E}">
        <p15:presenceInfo xmlns:p15="http://schemas.microsoft.com/office/powerpoint/2012/main" userId="강영은" providerId="None"/>
      </p:ext>
    </p:extLst>
  </p:cmAuthor>
  <p:cmAuthor id="2" name="강영은" initials="강 [2]" lastIdx="2" clrIdx="1">
    <p:extLst>
      <p:ext uri="{19B8F6BF-5375-455C-9EA6-DF929625EA0E}">
        <p15:presenceInfo xmlns:p15="http://schemas.microsoft.com/office/powerpoint/2012/main" userId="S::kye0520@dgist.ac.kr::e4d3c785-0c13-4154-ab52-829c1906a33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60"/>
    <a:srgbClr val="FF0000"/>
    <a:srgbClr val="BDD7EE"/>
    <a:srgbClr val="1270B9"/>
    <a:srgbClr val="EE5450"/>
    <a:srgbClr val="FD9491"/>
    <a:srgbClr val="E9B5AB"/>
    <a:srgbClr val="ED7D31"/>
    <a:srgbClr val="FFFFFF"/>
    <a:srgbClr val="00E6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78" autoAdjust="0"/>
    <p:restoredTop sz="81423" autoAdjust="0"/>
  </p:normalViewPr>
  <p:slideViewPr>
    <p:cSldViewPr snapToGrid="0">
      <p:cViewPr varScale="1">
        <p:scale>
          <a:sx n="86" d="100"/>
          <a:sy n="86" d="100"/>
        </p:scale>
        <p:origin x="636" y="60"/>
      </p:cViewPr>
      <p:guideLst>
        <p:guide orient="horz" pos="33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/>
              <a:t>Image Density </a:t>
            </a:r>
          </a:p>
        </c:rich>
      </c:tx>
      <c:layout>
        <c:manualLayout>
          <c:xMode val="edge"/>
          <c:yMode val="edge"/>
          <c:x val="0.14162142013358803"/>
          <c:y val="1.918465227817745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20699569415627664"/>
          <c:y val="0.22079155573179252"/>
          <c:w val="0.71642551931873932"/>
          <c:h val="0.3452470779282086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Density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MOT16-02</c:v>
                </c:pt>
                <c:pt idx="1">
                  <c:v>MOT16-04</c:v>
                </c:pt>
                <c:pt idx="2">
                  <c:v>MOT16-09</c:v>
                </c:pt>
                <c:pt idx="3">
                  <c:v>MOT16-11</c:v>
                </c:pt>
                <c:pt idx="4">
                  <c:v>MOT16-13</c:v>
                </c:pt>
                <c:pt idx="5">
                  <c:v>MOT16-10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29.7</c:v>
                </c:pt>
                <c:pt idx="1">
                  <c:v>45.3</c:v>
                </c:pt>
                <c:pt idx="2">
                  <c:v>10</c:v>
                </c:pt>
                <c:pt idx="3">
                  <c:v>10.199999999999999</c:v>
                </c:pt>
                <c:pt idx="4">
                  <c:v>15.3</c:v>
                </c:pt>
                <c:pt idx="5">
                  <c:v>15.3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451-4FD3-BC96-69ADF481D7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86263424"/>
        <c:axId val="1386266336"/>
      </c:barChart>
      <c:catAx>
        <c:axId val="13862634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86266336"/>
        <c:crosses val="autoZero"/>
        <c:auto val="1"/>
        <c:lblAlgn val="ctr"/>
        <c:lblOffset val="100"/>
        <c:noMultiLvlLbl val="0"/>
      </c:catAx>
      <c:valAx>
        <c:axId val="13862663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862634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6:13:33.4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6:15:46.2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6:16:00.4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6:16:11.7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6:16:14.5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6:16:15.8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5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3702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56E78C-6F24-4C47-8404-8F319E51B92F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435350" y="849313"/>
            <a:ext cx="3057525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2823" y="3271385"/>
            <a:ext cx="7942580" cy="26765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5" y="6456613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3702" y="6456613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0CEE1C-692C-4CC6-A2F1-3935922D1E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9088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85800" lvl="1" indent="-228600">
              <a:buFontTx/>
              <a:buAutoNum type="arabicPeriod"/>
            </a:pPr>
            <a:endParaRPr lang="en-US" altLang="ko-KR" sz="11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0CEE1C-692C-4CC6-A2F1-3935922D1E62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45272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461428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dirty="0">
                <a:latin typeface="+mn-lt"/>
              </a:rPr>
              <a:t>Scaling</a:t>
            </a:r>
            <a:r>
              <a:rPr kumimoji="1" lang="ko-KR" altLang="en-US" sz="1200" b="0" dirty="0">
                <a:latin typeface="+mn-lt"/>
              </a:rPr>
              <a:t>을 적용했을 때의 </a:t>
            </a:r>
            <a:r>
              <a:rPr kumimoji="1" lang="en-US" altLang="ko-KR" sz="1200" b="0" dirty="0">
                <a:latin typeface="+mn-lt"/>
              </a:rPr>
              <a:t>accuracy</a:t>
            </a:r>
            <a:r>
              <a:rPr kumimoji="1" lang="ko-KR" altLang="en-US" sz="1200" b="0" dirty="0">
                <a:latin typeface="+mn-lt"/>
              </a:rPr>
              <a:t>를 비교해보 </a:t>
            </a:r>
            <a:r>
              <a:rPr kumimoji="1" lang="en-US" altLang="ko-KR" sz="1200" b="0" dirty="0">
                <a:latin typeface="+mn-lt"/>
              </a:rPr>
              <a:t>minimize merge size</a:t>
            </a:r>
            <a:r>
              <a:rPr kumimoji="1" lang="ko-KR" altLang="en-US" sz="1200" b="0" dirty="0">
                <a:latin typeface="+mn-lt"/>
              </a:rPr>
              <a:t>하고 </a:t>
            </a:r>
            <a:endParaRPr kumimoji="1" lang="en-US" altLang="ko-KR" sz="1200" b="0" dirty="0">
              <a:latin typeface="+mn-lt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dirty="0">
                <a:latin typeface="+mn-lt"/>
              </a:rPr>
              <a:t>Maximize </a:t>
            </a:r>
            <a:r>
              <a:rPr kumimoji="1" lang="ko-KR" altLang="en-US" sz="1200" b="0" dirty="0" err="1">
                <a:latin typeface="+mn-lt"/>
              </a:rPr>
              <a:t>해야한다는</a:t>
            </a:r>
            <a:r>
              <a:rPr kumimoji="1" lang="ko-KR" altLang="en-US" sz="1200" b="0" dirty="0">
                <a:latin typeface="+mn-lt"/>
              </a:rPr>
              <a:t> 결론이 역시나 동일하게 나왔다</a:t>
            </a:r>
            <a:r>
              <a:rPr kumimoji="1" lang="en-US" altLang="ko-KR" sz="1200" b="0" dirty="0">
                <a:latin typeface="+mn-lt"/>
              </a:rPr>
              <a:t>. 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b="0" dirty="0">
              <a:latin typeface="+mn-lt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dirty="0">
                <a:latin typeface="+mn-lt"/>
              </a:rPr>
              <a:t>더 작은 </a:t>
            </a:r>
            <a:r>
              <a:rPr kumimoji="1" lang="en-US" altLang="ko-KR" sz="1200" b="0" dirty="0">
                <a:latin typeface="+mn-lt"/>
              </a:rPr>
              <a:t>merge size</a:t>
            </a:r>
            <a:r>
              <a:rPr kumimoji="1" lang="ko-KR" altLang="en-US" sz="1200" b="0" dirty="0">
                <a:latin typeface="+mn-lt"/>
              </a:rPr>
              <a:t>까지 측정했는데 </a:t>
            </a:r>
            <a:r>
              <a:rPr kumimoji="1" lang="en-US" altLang="ko-KR" sz="1200" b="0" dirty="0">
                <a:latin typeface="+mn-lt"/>
              </a:rPr>
              <a:t>merge size</a:t>
            </a:r>
            <a:r>
              <a:rPr kumimoji="1" lang="ko-KR" altLang="en-US" sz="1200" b="0" dirty="0">
                <a:latin typeface="+mn-lt"/>
              </a:rPr>
              <a:t>에 </a:t>
            </a:r>
            <a:r>
              <a:rPr kumimoji="1" lang="en-US" altLang="ko-KR" sz="1200" b="0" dirty="0">
                <a:latin typeface="+mn-lt"/>
              </a:rPr>
              <a:t>minimum size</a:t>
            </a:r>
            <a:r>
              <a:rPr kumimoji="1" lang="ko-KR" altLang="en-US" sz="1200" b="0" dirty="0">
                <a:latin typeface="+mn-lt"/>
              </a:rPr>
              <a:t>가 </a:t>
            </a:r>
            <a:r>
              <a:rPr kumimoji="1" lang="ko-KR" altLang="en-US" sz="1200" b="0" dirty="0" err="1">
                <a:latin typeface="+mn-lt"/>
              </a:rPr>
              <a:t>있어야한다는</a:t>
            </a:r>
            <a:r>
              <a:rPr kumimoji="1" lang="ko-KR" altLang="en-US" sz="1200" b="0" dirty="0">
                <a:latin typeface="+mn-lt"/>
              </a:rPr>
              <a:t> 결론</a:t>
            </a:r>
            <a:r>
              <a:rPr kumimoji="1" lang="en-US" altLang="ko-KR" sz="1200" b="0" dirty="0">
                <a:latin typeface="+mn-lt"/>
              </a:rPr>
              <a:t>. 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dirty="0">
                <a:latin typeface="+mn-lt"/>
              </a:rPr>
              <a:t>최소 하나의 </a:t>
            </a:r>
            <a:r>
              <a:rPr kumimoji="1" lang="en-US" altLang="ko-KR" sz="1200" b="0" dirty="0">
                <a:latin typeface="+mn-lt"/>
              </a:rPr>
              <a:t>image 448 merge </a:t>
            </a:r>
            <a:r>
              <a:rPr kumimoji="1" lang="ko-KR" altLang="en-US" sz="1200" b="0" dirty="0">
                <a:latin typeface="+mn-lt"/>
              </a:rPr>
              <a:t>까지는 그래도 </a:t>
            </a:r>
            <a:r>
              <a:rPr kumimoji="1" lang="en-US" altLang="ko-KR" sz="1200" b="0" dirty="0">
                <a:latin typeface="+mn-lt"/>
              </a:rPr>
              <a:t>50%</a:t>
            </a:r>
            <a:r>
              <a:rPr kumimoji="1" lang="ko-KR" altLang="en-US" sz="1200" b="0" dirty="0">
                <a:latin typeface="+mn-lt"/>
              </a:rPr>
              <a:t>의 정확도는 나왔는데</a:t>
            </a:r>
            <a:r>
              <a:rPr kumimoji="1" lang="en-US" altLang="ko-KR" sz="1200" b="0" dirty="0">
                <a:latin typeface="+mn-lt"/>
              </a:rPr>
              <a:t>, </a:t>
            </a:r>
            <a:r>
              <a:rPr kumimoji="1" lang="ko-KR" altLang="en-US" sz="1200" b="0" dirty="0">
                <a:latin typeface="+mn-lt"/>
              </a:rPr>
              <a:t>더 떨어지니 낮아짐</a:t>
            </a:r>
            <a:r>
              <a:rPr kumimoji="1" lang="en-US" altLang="ko-KR" sz="1200" b="0" dirty="0">
                <a:latin typeface="+mn-lt"/>
              </a:rPr>
              <a:t>, </a:t>
            </a:r>
            <a:r>
              <a:rPr kumimoji="1" lang="en-US" altLang="ko-KR" sz="1200" b="0" dirty="0" err="1">
                <a:latin typeface="+mn-lt"/>
              </a:rPr>
              <a:t>vanill</a:t>
            </a:r>
            <a:r>
              <a:rPr kumimoji="1" lang="ko-KR" altLang="en-US" sz="1200" b="0" dirty="0">
                <a:latin typeface="+mn-lt"/>
              </a:rPr>
              <a:t>도 떨어지긴 마찬가지</a:t>
            </a:r>
            <a:r>
              <a:rPr kumimoji="1" lang="en-US" altLang="ko-KR" sz="1200" b="0" dirty="0">
                <a:latin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257105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dirty="0">
                <a:latin typeface="+mn-lt"/>
              </a:rPr>
              <a:t>이전 </a:t>
            </a:r>
            <a:r>
              <a:rPr kumimoji="1" lang="en-US" altLang="ko-KR" sz="1200" b="0" dirty="0">
                <a:latin typeface="+mn-lt"/>
              </a:rPr>
              <a:t>scaling</a:t>
            </a:r>
            <a:r>
              <a:rPr kumimoji="1" lang="ko-KR" altLang="en-US" sz="1200" b="0" dirty="0">
                <a:latin typeface="+mn-lt"/>
              </a:rPr>
              <a:t> 이전과 비교해서도 모든 부분에서 </a:t>
            </a:r>
            <a:r>
              <a:rPr kumimoji="1" lang="ko-KR" altLang="en-US" sz="1200" b="0" dirty="0" err="1">
                <a:latin typeface="+mn-lt"/>
              </a:rPr>
              <a:t>살작의</a:t>
            </a:r>
            <a:r>
              <a:rPr kumimoji="1" lang="ko-KR" altLang="en-US" sz="1200" b="0" dirty="0">
                <a:latin typeface="+mn-lt"/>
              </a:rPr>
              <a:t> </a:t>
            </a:r>
            <a:r>
              <a:rPr kumimoji="1" lang="en-US" altLang="ko-KR" sz="1200" b="0" dirty="0">
                <a:latin typeface="+mn-lt"/>
              </a:rPr>
              <a:t>accuracy increase</a:t>
            </a:r>
            <a:r>
              <a:rPr kumimoji="1" lang="ko-KR" altLang="en-US" sz="1200" b="0" dirty="0">
                <a:latin typeface="+mn-lt"/>
              </a:rPr>
              <a:t>가 있었다</a:t>
            </a:r>
            <a:r>
              <a:rPr kumimoji="1" lang="en-US" altLang="ko-KR" sz="1200" b="0" dirty="0">
                <a:latin typeface="+mn-lt"/>
              </a:rPr>
              <a:t>. 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dirty="0">
                <a:latin typeface="+mn-lt"/>
              </a:rPr>
              <a:t>높은 </a:t>
            </a:r>
            <a:r>
              <a:rPr kumimoji="1" lang="en-US" altLang="ko-KR" sz="1200" b="0" dirty="0">
                <a:latin typeface="+mn-lt"/>
              </a:rPr>
              <a:t>accuracy region</a:t>
            </a:r>
            <a:r>
              <a:rPr kumimoji="1" lang="ko-KR" altLang="en-US" sz="1200" b="0" dirty="0">
                <a:latin typeface="+mn-lt"/>
              </a:rPr>
              <a:t>이 늘었다는</a:t>
            </a:r>
            <a:r>
              <a:rPr kumimoji="1" lang="en-US" altLang="ko-KR" sz="1200" b="0" dirty="0">
                <a:latin typeface="+mn-lt"/>
              </a:rPr>
              <a:t> </a:t>
            </a:r>
            <a:r>
              <a:rPr kumimoji="1" lang="ko-KR" altLang="en-US" sz="1200" b="0" dirty="0">
                <a:latin typeface="+mn-lt"/>
              </a:rPr>
              <a:t>것 확인 가능</a:t>
            </a:r>
            <a:r>
              <a:rPr kumimoji="1" lang="en-US" altLang="ko-KR" sz="1200" b="0" dirty="0">
                <a:latin typeface="+mn-lt"/>
              </a:rPr>
              <a:t>.  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dirty="0">
                <a:latin typeface="+mn-lt"/>
              </a:rPr>
              <a:t>낮은 보라 면적이 줄었다</a:t>
            </a:r>
            <a:r>
              <a:rPr kumimoji="1" lang="en-US" altLang="ko-KR" sz="1200" b="0" dirty="0">
                <a:latin typeface="+mn-lt"/>
              </a:rPr>
              <a:t>. </a:t>
            </a:r>
            <a:r>
              <a:rPr kumimoji="1" lang="ko-KR" altLang="en-US" sz="1200" b="0" dirty="0">
                <a:latin typeface="+mn-lt"/>
              </a:rPr>
              <a:t>이는 </a:t>
            </a:r>
            <a:r>
              <a:rPr kumimoji="1" lang="en-US" altLang="ko-KR" sz="1200" b="0" dirty="0">
                <a:latin typeface="+mn-lt"/>
              </a:rPr>
              <a:t>object </a:t>
            </a:r>
            <a:r>
              <a:rPr kumimoji="1" lang="ko-KR" altLang="en-US" sz="1200" b="0" dirty="0">
                <a:latin typeface="+mn-lt"/>
              </a:rPr>
              <a:t>의 사이즈가 너무 작아져서 문제가 </a:t>
            </a:r>
            <a:endParaRPr kumimoji="1" lang="en-US" altLang="ko-KR" sz="12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28986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dirty="0">
                <a:latin typeface="+mn-lt"/>
              </a:rPr>
              <a:t>그리고 </a:t>
            </a:r>
            <a:r>
              <a:rPr kumimoji="1" lang="en-US" altLang="ko-KR" sz="1200" b="0" dirty="0">
                <a:latin typeface="+mn-lt"/>
              </a:rPr>
              <a:t>vanilla</a:t>
            </a:r>
            <a:r>
              <a:rPr kumimoji="1" lang="ko-KR" altLang="en-US" sz="1200" b="0" dirty="0">
                <a:latin typeface="+mn-lt"/>
              </a:rPr>
              <a:t>와 비교한 결과이다</a:t>
            </a:r>
            <a:r>
              <a:rPr kumimoji="1" lang="en-US" altLang="ko-KR" sz="1200" b="0" dirty="0">
                <a:latin typeface="+mn-lt"/>
              </a:rPr>
              <a:t>. 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dirty="0">
                <a:latin typeface="+mn-lt"/>
              </a:rPr>
              <a:t>Vanilla</a:t>
            </a:r>
            <a:r>
              <a:rPr kumimoji="1" lang="ko-KR" altLang="en-US" sz="1200" b="0" dirty="0">
                <a:latin typeface="+mn-lt"/>
              </a:rPr>
              <a:t>와 실행시간이 비슷한데 정확도가 같거나 유사한 것은 표시를 했다</a:t>
            </a:r>
            <a:r>
              <a:rPr kumimoji="1" lang="en-US" altLang="ko-KR" sz="1200" b="0" dirty="0">
                <a:latin typeface="+mn-lt"/>
              </a:rPr>
              <a:t>. 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dirty="0">
                <a:latin typeface="+mn-lt"/>
              </a:rPr>
              <a:t>심지어 정확도가 높다고 나오는 결과 값도 있었다</a:t>
            </a:r>
            <a:r>
              <a:rPr kumimoji="1" lang="en-US" altLang="ko-KR" sz="1200" b="0" dirty="0">
                <a:latin typeface="+mn-lt"/>
              </a:rPr>
              <a:t>. 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dirty="0">
                <a:latin typeface="+mn-lt"/>
              </a:rPr>
              <a:t>이를 통해서 </a:t>
            </a:r>
            <a:r>
              <a:rPr kumimoji="1" lang="en-US" altLang="ko-KR" sz="1200" b="0" dirty="0">
                <a:latin typeface="+mn-lt"/>
              </a:rPr>
              <a:t>validity</a:t>
            </a:r>
            <a:r>
              <a:rPr kumimoji="1" lang="ko-KR" altLang="en-US" sz="1200" b="0" dirty="0">
                <a:latin typeface="+mn-lt"/>
              </a:rPr>
              <a:t>를 확인할 수 있었다</a:t>
            </a:r>
            <a:r>
              <a:rPr kumimoji="1" lang="en-US" altLang="ko-KR" sz="1200" b="0" dirty="0">
                <a:latin typeface="+mn-lt"/>
              </a:rPr>
              <a:t>. 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b="0" dirty="0">
              <a:latin typeface="+mn-lt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dirty="0">
                <a:latin typeface="+mn-lt"/>
              </a:rPr>
              <a:t>Execution time </a:t>
            </a:r>
            <a:r>
              <a:rPr kumimoji="1" lang="ko-KR" altLang="en-US" sz="1200" b="0" dirty="0">
                <a:latin typeface="+mn-lt"/>
              </a:rPr>
              <a:t>에 따라서 맞게 선택 가능</a:t>
            </a:r>
            <a:endParaRPr kumimoji="1" lang="en-US" altLang="ko-KR" sz="1200" b="0" dirty="0">
              <a:latin typeface="+mn-lt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b="0" dirty="0">
              <a:latin typeface="+mn-lt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dirty="0">
                <a:latin typeface="+mn-lt"/>
              </a:rPr>
              <a:t>특히나</a:t>
            </a:r>
            <a:r>
              <a:rPr kumimoji="1" lang="en-US" altLang="ko-KR" sz="1200" b="0" dirty="0">
                <a:latin typeface="+mn-lt"/>
              </a:rPr>
              <a:t>, </a:t>
            </a:r>
            <a:r>
              <a:rPr kumimoji="1" lang="ko-KR" altLang="en-US" sz="1200" b="0" dirty="0">
                <a:latin typeface="+mn-lt"/>
              </a:rPr>
              <a:t>크기가 큰 </a:t>
            </a:r>
            <a:r>
              <a:rPr kumimoji="1" lang="en-US" altLang="ko-KR" sz="1200" b="0" dirty="0">
                <a:latin typeface="+mn-lt"/>
              </a:rPr>
              <a:t>frame</a:t>
            </a:r>
            <a:r>
              <a:rPr kumimoji="1" lang="ko-KR" altLang="en-US" sz="1200" b="0" dirty="0">
                <a:latin typeface="+mn-lt"/>
              </a:rPr>
              <a:t>의 경우에 더욱 효과적이다</a:t>
            </a:r>
            <a:r>
              <a:rPr kumimoji="1" lang="en-US" altLang="ko-KR" sz="1200" b="0" dirty="0">
                <a:latin typeface="+mn-lt"/>
              </a:rPr>
              <a:t>.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dirty="0">
                <a:latin typeface="+mn-lt"/>
              </a:rPr>
              <a:t>불필요한 </a:t>
            </a:r>
            <a:r>
              <a:rPr kumimoji="1" lang="en-US" altLang="ko-KR" sz="1200" b="0" dirty="0">
                <a:latin typeface="+mn-lt"/>
              </a:rPr>
              <a:t>background</a:t>
            </a:r>
            <a:r>
              <a:rPr kumimoji="1" lang="ko-KR" altLang="en-US" sz="1200" b="0" dirty="0">
                <a:latin typeface="+mn-lt"/>
              </a:rPr>
              <a:t>제거의 효과를 더 많이 볼 수 있다</a:t>
            </a:r>
            <a:r>
              <a:rPr kumimoji="1" lang="en-US" altLang="ko-KR" sz="1200" b="0" dirty="0">
                <a:latin typeface="+mn-lt"/>
              </a:rPr>
              <a:t>.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940630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dirty="0">
                <a:latin typeface="+mn-lt"/>
              </a:rPr>
              <a:t>Frame</a:t>
            </a:r>
            <a:r>
              <a:rPr kumimoji="1" lang="ko-KR" altLang="en-US" sz="1200" b="0" dirty="0">
                <a:latin typeface="+mn-lt"/>
              </a:rPr>
              <a:t>에 </a:t>
            </a:r>
            <a:r>
              <a:rPr kumimoji="1" lang="en-US" altLang="ko-KR" sz="1200" b="0" dirty="0">
                <a:latin typeface="+mn-lt"/>
              </a:rPr>
              <a:t>object</a:t>
            </a:r>
            <a:r>
              <a:rPr kumimoji="1" lang="ko-KR" altLang="en-US" sz="1200" b="0" dirty="0">
                <a:latin typeface="+mn-lt"/>
              </a:rPr>
              <a:t>가 많은 경우</a:t>
            </a:r>
            <a:r>
              <a:rPr kumimoji="1" lang="en-US" altLang="ko-KR" sz="1200" b="0" dirty="0">
                <a:latin typeface="+mn-lt"/>
              </a:rPr>
              <a:t>, </a:t>
            </a:r>
          </a:p>
        </p:txBody>
      </p:sp>
    </p:spTree>
    <p:extLst>
      <p:ext uri="{BB962C8B-B14F-4D97-AF65-F5344CB8AC3E}">
        <p14:creationId xmlns:p14="http://schemas.microsoft.com/office/powerpoint/2010/main" val="9029925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dirty="0">
                <a:latin typeface="+mn-lt"/>
              </a:rPr>
              <a:t>Frame</a:t>
            </a:r>
            <a:r>
              <a:rPr kumimoji="1" lang="ko-KR" altLang="en-US" sz="1200" b="0" dirty="0">
                <a:latin typeface="+mn-lt"/>
              </a:rPr>
              <a:t>에 </a:t>
            </a:r>
            <a:r>
              <a:rPr kumimoji="1" lang="en-US" altLang="ko-KR" sz="1200" b="0" dirty="0">
                <a:latin typeface="+mn-lt"/>
              </a:rPr>
              <a:t>object</a:t>
            </a:r>
            <a:r>
              <a:rPr kumimoji="1" lang="ko-KR" altLang="en-US" sz="1200" b="0" dirty="0">
                <a:latin typeface="+mn-lt"/>
              </a:rPr>
              <a:t>가 많은 경우</a:t>
            </a:r>
            <a:r>
              <a:rPr kumimoji="1" lang="en-US" altLang="ko-KR" sz="1200" b="0" dirty="0">
                <a:latin typeface="+mn-lt"/>
              </a:rPr>
              <a:t>, </a:t>
            </a:r>
          </a:p>
        </p:txBody>
      </p:sp>
    </p:spTree>
    <p:extLst>
      <p:ext uri="{BB962C8B-B14F-4D97-AF65-F5344CB8AC3E}">
        <p14:creationId xmlns:p14="http://schemas.microsoft.com/office/powerpoint/2010/main" val="1746674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dirty="0">
                <a:latin typeface="+mn-lt"/>
              </a:rPr>
              <a:t>Canvas</a:t>
            </a:r>
            <a:r>
              <a:rPr kumimoji="1" lang="ko-KR" altLang="en-US" sz="1200" b="0" dirty="0">
                <a:latin typeface="+mn-lt"/>
              </a:rPr>
              <a:t>에 들어가는 </a:t>
            </a:r>
            <a:r>
              <a:rPr kumimoji="1" lang="en-US" altLang="ko-KR" sz="1200" b="0" dirty="0">
                <a:latin typeface="+mn-lt"/>
              </a:rPr>
              <a:t>size </a:t>
            </a:r>
            <a:r>
              <a:rPr kumimoji="1" lang="ko-KR" altLang="en-US" sz="1200" b="0" dirty="0">
                <a:latin typeface="+mn-lt"/>
              </a:rPr>
              <a:t>내에서 가장 정확도 높일 수 있는 </a:t>
            </a:r>
            <a:r>
              <a:rPr kumimoji="1" lang="en-US" altLang="ko-KR" sz="1200" b="0" dirty="0">
                <a:latin typeface="+mn-lt"/>
              </a:rPr>
              <a:t>optimal </a:t>
            </a:r>
            <a:r>
              <a:rPr kumimoji="1" lang="ko-KR" altLang="en-US" sz="1200" b="0" dirty="0">
                <a:latin typeface="+mn-lt"/>
              </a:rPr>
              <a:t>한 </a:t>
            </a:r>
            <a:r>
              <a:rPr kumimoji="1" lang="en-US" altLang="ko-KR" sz="1200" b="0" dirty="0">
                <a:latin typeface="+mn-lt"/>
              </a:rPr>
              <a:t>object size </a:t>
            </a:r>
            <a:r>
              <a:rPr kumimoji="1" lang="ko-KR" altLang="en-US" sz="1200" b="0" dirty="0">
                <a:latin typeface="+mn-lt"/>
              </a:rPr>
              <a:t>찾고 그렇게 </a:t>
            </a:r>
            <a:r>
              <a:rPr kumimoji="1" lang="en-US" altLang="ko-KR" sz="1200" b="0" dirty="0">
                <a:latin typeface="+mn-lt"/>
              </a:rPr>
              <a:t>object size</a:t>
            </a:r>
            <a:r>
              <a:rPr kumimoji="1" lang="ko-KR" altLang="en-US" sz="1200" b="0" dirty="0">
                <a:latin typeface="+mn-lt"/>
              </a:rPr>
              <a:t>를 적용했을 때의 정확도 구하기</a:t>
            </a:r>
            <a:r>
              <a:rPr kumimoji="1" lang="en-US" altLang="ko-KR" sz="1200" b="0" dirty="0">
                <a:latin typeface="+mn-lt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050097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0CEE1C-692C-4CC6-A2F1-3935922D1E6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473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2595-2691-45CA-A9C9-B57440176AD7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8FEAB-2320-4420-9F57-C0D6FAAC7C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2570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2595-2691-45CA-A9C9-B57440176AD7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8FEAB-2320-4420-9F57-C0D6FAAC7C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751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2595-2691-45CA-A9C9-B57440176AD7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8FEAB-2320-4420-9F57-C0D6FAAC7C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6182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2595-2691-45CA-A9C9-B57440176AD7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8FEAB-2320-4420-9F57-C0D6FAAC7C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612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2595-2691-45CA-A9C9-B57440176AD7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8FEAB-2320-4420-9F57-C0D6FAAC7C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3455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2595-2691-45CA-A9C9-B57440176AD7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8FEAB-2320-4420-9F57-C0D6FAAC7C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7442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2595-2691-45CA-A9C9-B57440176AD7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8FEAB-2320-4420-9F57-C0D6FAAC7C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8631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2595-2691-45CA-A9C9-B57440176AD7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8FEAB-2320-4420-9F57-C0D6FAAC7C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3991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2595-2691-45CA-A9C9-B57440176AD7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8FEAB-2320-4420-9F57-C0D6FAAC7C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852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2595-2691-45CA-A9C9-B57440176AD7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8FEAB-2320-4420-9F57-C0D6FAAC7C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1452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2595-2691-45CA-A9C9-B57440176AD7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8FEAB-2320-4420-9F57-C0D6FAAC7C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7761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62595-2691-45CA-A9C9-B57440176AD7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48FEAB-2320-4420-9F57-C0D6FAAC7C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4333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12" Type="http://schemas.openxmlformats.org/officeDocument/2006/relationships/customXml" Target="../ink/ink6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customXml" Target="../ink/ink5.xml"/><Relationship Id="rId5" Type="http://schemas.openxmlformats.org/officeDocument/2006/relationships/customXml" Target="../ink/ink1.xml"/><Relationship Id="rId10" Type="http://schemas.openxmlformats.org/officeDocument/2006/relationships/customXml" Target="../ink/ink4.xml"/><Relationship Id="rId4" Type="http://schemas.openxmlformats.org/officeDocument/2006/relationships/image" Target="../media/image7.png"/><Relationship Id="rId9" Type="http://schemas.openxmlformats.org/officeDocument/2006/relationships/customXml" Target="../ink/ink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chart" Target="../charts/char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90A73214-B533-452F-8554-666DE071E9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8473"/>
          <a:stretch/>
        </p:blipFill>
        <p:spPr>
          <a:xfrm>
            <a:off x="3922814" y="5087502"/>
            <a:ext cx="1298367" cy="429085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09D70B81-8235-441B-B034-F866362B81CF}"/>
              </a:ext>
            </a:extLst>
          </p:cNvPr>
          <p:cNvGrpSpPr/>
          <p:nvPr/>
        </p:nvGrpSpPr>
        <p:grpSpPr>
          <a:xfrm>
            <a:off x="0" y="1770498"/>
            <a:ext cx="9144000" cy="2831291"/>
            <a:chOff x="0" y="1682575"/>
            <a:chExt cx="9144000" cy="2831291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31139A42-2018-48E7-94CA-8E5B7303B85A}"/>
                </a:ext>
              </a:extLst>
            </p:cNvPr>
            <p:cNvSpPr/>
            <p:nvPr/>
          </p:nvSpPr>
          <p:spPr>
            <a:xfrm>
              <a:off x="0" y="4369665"/>
              <a:ext cx="9144000" cy="144201"/>
            </a:xfrm>
            <a:prstGeom prst="rect">
              <a:avLst/>
            </a:prstGeom>
            <a:gradFill flip="none" rotWithShape="1">
              <a:gsLst>
                <a:gs pos="61000">
                  <a:srgbClr val="002060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F41A9F0-8D2F-43C3-9541-536B37B0E4FE}"/>
                </a:ext>
              </a:extLst>
            </p:cNvPr>
            <p:cNvSpPr/>
            <p:nvPr/>
          </p:nvSpPr>
          <p:spPr>
            <a:xfrm>
              <a:off x="0" y="1682575"/>
              <a:ext cx="9144000" cy="144201"/>
            </a:xfrm>
            <a:prstGeom prst="rect">
              <a:avLst/>
            </a:prstGeom>
            <a:gradFill flip="none" rotWithShape="1">
              <a:gsLst>
                <a:gs pos="61000">
                  <a:srgbClr val="002060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E4A91DB-303A-4F81-99F8-0D2A77C39D5B}"/>
              </a:ext>
            </a:extLst>
          </p:cNvPr>
          <p:cNvSpPr/>
          <p:nvPr/>
        </p:nvSpPr>
        <p:spPr>
          <a:xfrm>
            <a:off x="1113754" y="2202214"/>
            <a:ext cx="6978825" cy="14333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en-US" altLang="ko-KR" sz="66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Weekly Meeting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21A635C-1642-419F-9A80-B71C2DC7C4C4}"/>
              </a:ext>
            </a:extLst>
          </p:cNvPr>
          <p:cNvSpPr txBox="1"/>
          <p:nvPr/>
        </p:nvSpPr>
        <p:spPr>
          <a:xfrm>
            <a:off x="2286000" y="3635555"/>
            <a:ext cx="4572000" cy="498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2023.04.13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A385A0FD-5E48-4E0E-9C94-D53FC4C1068E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26876" y="143521"/>
            <a:ext cx="1228382" cy="25450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45F7EC6-6702-4AD9-B6D4-4B401C3A4168}"/>
              </a:ext>
            </a:extLst>
          </p:cNvPr>
          <p:cNvSpPr txBox="1"/>
          <p:nvPr/>
        </p:nvSpPr>
        <p:spPr>
          <a:xfrm>
            <a:off x="4508624" y="68172"/>
            <a:ext cx="4572000" cy="3435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10000"/>
              </a:lnSpc>
            </a:pP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Advisor : Hoon Sung Chwa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EA9E7AC-451E-4B40-B0C0-4FAEDB5A95A9}"/>
              </a:ext>
            </a:extLst>
          </p:cNvPr>
          <p:cNvSpPr txBox="1"/>
          <p:nvPr/>
        </p:nvSpPr>
        <p:spPr>
          <a:xfrm>
            <a:off x="1691141" y="5735823"/>
            <a:ext cx="5761711" cy="885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 of Information &amp; Communication Engineering, DGIST</a:t>
            </a:r>
          </a:p>
          <a:p>
            <a:pPr algn="ctr">
              <a:lnSpc>
                <a:spcPct val="110000"/>
              </a:lnSpc>
            </a:pP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Real-Time Computing Lab </a:t>
            </a:r>
          </a:p>
          <a:p>
            <a:pPr algn="ctr">
              <a:lnSpc>
                <a:spcPct val="110000"/>
              </a:lnSpc>
            </a:pP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Kang Young </a:t>
            </a:r>
            <a:r>
              <a:rPr lang="en-US" altLang="ko-KR" sz="1600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Eun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 kye0520 @dgist.ac.kr)</a:t>
            </a:r>
          </a:p>
        </p:txBody>
      </p:sp>
    </p:spTree>
    <p:extLst>
      <p:ext uri="{BB962C8B-B14F-4D97-AF65-F5344CB8AC3E}">
        <p14:creationId xmlns:p14="http://schemas.microsoft.com/office/powerpoint/2010/main" val="2886263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8D8FFF8E-E266-41CD-B685-6FDF28B12A58}"/>
              </a:ext>
            </a:extLst>
          </p:cNvPr>
          <p:cNvSpPr/>
          <p:nvPr/>
        </p:nvSpPr>
        <p:spPr>
          <a:xfrm>
            <a:off x="0" y="953182"/>
            <a:ext cx="9144000" cy="46376"/>
          </a:xfrm>
          <a:prstGeom prst="rect">
            <a:avLst/>
          </a:prstGeom>
          <a:gradFill flip="none" rotWithShape="1">
            <a:gsLst>
              <a:gs pos="61000">
                <a:srgbClr val="00206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E59A305C-D70C-4242-8907-4F4A9CF91510}"/>
              </a:ext>
            </a:extLst>
          </p:cNvPr>
          <p:cNvSpPr txBox="1">
            <a:spLocks/>
          </p:cNvSpPr>
          <p:nvPr/>
        </p:nvSpPr>
        <p:spPr>
          <a:xfrm>
            <a:off x="96981" y="116605"/>
            <a:ext cx="8676661" cy="72742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404041"/>
              </a:buClr>
            </a:pPr>
            <a:r>
              <a:rPr lang="en-US" altLang="ko-KR" sz="3600" b="1" dirty="0">
                <a:solidFill>
                  <a:srgbClr val="00206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Content</a:t>
            </a:r>
          </a:p>
        </p:txBody>
      </p:sp>
      <p:sp>
        <p:nvSpPr>
          <p:cNvPr id="9" name="슬라이드 번호 개체 틀 1">
            <a:extLst>
              <a:ext uri="{FF2B5EF4-FFF2-40B4-BE49-F238E27FC236}">
                <a16:creationId xmlns:a16="http://schemas.microsoft.com/office/drawing/2014/main" id="{124B6C38-53F6-4AF2-AD65-76429027ED16}"/>
              </a:ext>
            </a:extLst>
          </p:cNvPr>
          <p:cNvSpPr txBox="1">
            <a:spLocks/>
          </p:cNvSpPr>
          <p:nvPr/>
        </p:nvSpPr>
        <p:spPr>
          <a:xfrm>
            <a:off x="8722344" y="6536419"/>
            <a:ext cx="385114" cy="27463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0D6FD427-C31C-4AAD-939B-7D4497EF1332}" type="slidenum">
              <a:rPr lang="ko-KR" altLang="en-US" sz="1400" b="1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r"/>
              <a:t>2</a:t>
            </a:fld>
            <a:endParaRPr lang="ko-KR" altLang="en-US" sz="1400" b="1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DADEE9A8-7B0F-41FE-89FA-056A139B66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8473"/>
          <a:stretch/>
        </p:blipFill>
        <p:spPr>
          <a:xfrm>
            <a:off x="8243539" y="46944"/>
            <a:ext cx="863919" cy="28550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FD38365-3E8F-9950-B286-11A2C3A35B57}"/>
              </a:ext>
            </a:extLst>
          </p:cNvPr>
          <p:cNvSpPr txBox="1"/>
          <p:nvPr/>
        </p:nvSpPr>
        <p:spPr>
          <a:xfrm>
            <a:off x="96981" y="953182"/>
            <a:ext cx="8900541" cy="1514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Canvas Size and Merge Size 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Resize Accuracy results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Method 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6900E9C-E4C5-88FB-8540-C6C04B5AFE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5021" y="3088237"/>
            <a:ext cx="6246573" cy="3375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736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8D8FFF8E-E266-41CD-B685-6FDF28B12A58}"/>
              </a:ext>
            </a:extLst>
          </p:cNvPr>
          <p:cNvSpPr/>
          <p:nvPr/>
        </p:nvSpPr>
        <p:spPr>
          <a:xfrm>
            <a:off x="0" y="953182"/>
            <a:ext cx="9144000" cy="46376"/>
          </a:xfrm>
          <a:prstGeom prst="rect">
            <a:avLst/>
          </a:prstGeom>
          <a:gradFill flip="none" rotWithShape="1">
            <a:gsLst>
              <a:gs pos="61000">
                <a:srgbClr val="00206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E59A305C-D70C-4242-8907-4F4A9CF91510}"/>
              </a:ext>
            </a:extLst>
          </p:cNvPr>
          <p:cNvSpPr txBox="1">
            <a:spLocks/>
          </p:cNvSpPr>
          <p:nvPr/>
        </p:nvSpPr>
        <p:spPr>
          <a:xfrm>
            <a:off x="96981" y="116605"/>
            <a:ext cx="8676661" cy="72742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404041"/>
              </a:buClr>
            </a:pPr>
            <a:r>
              <a:rPr lang="en-US" altLang="ko-KR" sz="3600" b="1" dirty="0">
                <a:solidFill>
                  <a:srgbClr val="00206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Merge and Canvas Size</a:t>
            </a:r>
          </a:p>
        </p:txBody>
      </p:sp>
      <p:sp>
        <p:nvSpPr>
          <p:cNvPr id="9" name="슬라이드 번호 개체 틀 1">
            <a:extLst>
              <a:ext uri="{FF2B5EF4-FFF2-40B4-BE49-F238E27FC236}">
                <a16:creationId xmlns:a16="http://schemas.microsoft.com/office/drawing/2014/main" id="{124B6C38-53F6-4AF2-AD65-76429027ED16}"/>
              </a:ext>
            </a:extLst>
          </p:cNvPr>
          <p:cNvSpPr txBox="1">
            <a:spLocks/>
          </p:cNvSpPr>
          <p:nvPr/>
        </p:nvSpPr>
        <p:spPr>
          <a:xfrm>
            <a:off x="8722344" y="6536419"/>
            <a:ext cx="385114" cy="27463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0D6FD427-C31C-4AAD-939B-7D4497EF1332}" type="slidenum">
              <a:rPr lang="ko-KR" altLang="en-US" sz="1400" b="1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r"/>
              <a:t>3</a:t>
            </a:fld>
            <a:endParaRPr lang="ko-KR" altLang="en-US" sz="1400" b="1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DADEE9A8-7B0F-41FE-89FA-056A139B66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8473"/>
          <a:stretch/>
        </p:blipFill>
        <p:spPr>
          <a:xfrm>
            <a:off x="8243539" y="46944"/>
            <a:ext cx="863919" cy="28550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FD38365-3E8F-9950-B286-11A2C3A35B57}"/>
              </a:ext>
            </a:extLst>
          </p:cNvPr>
          <p:cNvSpPr txBox="1"/>
          <p:nvPr/>
        </p:nvSpPr>
        <p:spPr>
          <a:xfrm>
            <a:off x="96981" y="953182"/>
            <a:ext cx="8625363" cy="579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Scaling Applied Accuracy results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F5D0B9-3522-1B54-5818-5EAD50CEF460}"/>
              </a:ext>
            </a:extLst>
          </p:cNvPr>
          <p:cNvSpPr txBox="1"/>
          <p:nvPr/>
        </p:nvSpPr>
        <p:spPr>
          <a:xfrm>
            <a:off x="566988" y="5452324"/>
            <a:ext cx="8010023" cy="1289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times" panose="02020603050405020304" pitchFamily="18" charset="0"/>
                <a:cs typeface="times" panose="02020603050405020304" pitchFamily="18" charset="0"/>
              </a:rPr>
              <a:t>Merge Size drops below starting from 384 ( one image size : 192 )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times" panose="02020603050405020304" pitchFamily="18" charset="0"/>
                <a:cs typeface="times" panose="02020603050405020304" pitchFamily="18" charset="0"/>
              </a:rPr>
              <a:t>Minimize Merge size : Accuracy is not sensitive to merge size.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times" panose="02020603050405020304" pitchFamily="18" charset="0"/>
                <a:cs typeface="times" panose="02020603050405020304" pitchFamily="18" charset="0"/>
              </a:rPr>
              <a:t>Maximize Canvas Size : Larger canvas size results in higher detection accuracy. </a:t>
            </a:r>
            <a:endParaRPr lang="ko-KR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EF6293D-662E-3527-94E3-53155F7472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6313" y="1562033"/>
            <a:ext cx="4391839" cy="3895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990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8D8FFF8E-E266-41CD-B685-6FDF28B12A58}"/>
              </a:ext>
            </a:extLst>
          </p:cNvPr>
          <p:cNvSpPr/>
          <p:nvPr/>
        </p:nvSpPr>
        <p:spPr>
          <a:xfrm>
            <a:off x="0" y="953182"/>
            <a:ext cx="9144000" cy="46376"/>
          </a:xfrm>
          <a:prstGeom prst="rect">
            <a:avLst/>
          </a:prstGeom>
          <a:gradFill flip="none" rotWithShape="1">
            <a:gsLst>
              <a:gs pos="61000">
                <a:srgbClr val="00206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E59A305C-D70C-4242-8907-4F4A9CF91510}"/>
              </a:ext>
            </a:extLst>
          </p:cNvPr>
          <p:cNvSpPr txBox="1">
            <a:spLocks/>
          </p:cNvSpPr>
          <p:nvPr/>
        </p:nvSpPr>
        <p:spPr>
          <a:xfrm>
            <a:off x="96981" y="116605"/>
            <a:ext cx="8676661" cy="72742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404041"/>
              </a:buClr>
            </a:pPr>
            <a:r>
              <a:rPr lang="en-US" altLang="ko-KR" sz="3600" b="1" dirty="0">
                <a:solidFill>
                  <a:srgbClr val="00206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Merge and Canvas Size</a:t>
            </a:r>
          </a:p>
        </p:txBody>
      </p:sp>
      <p:sp>
        <p:nvSpPr>
          <p:cNvPr id="9" name="슬라이드 번호 개체 틀 1">
            <a:extLst>
              <a:ext uri="{FF2B5EF4-FFF2-40B4-BE49-F238E27FC236}">
                <a16:creationId xmlns:a16="http://schemas.microsoft.com/office/drawing/2014/main" id="{124B6C38-53F6-4AF2-AD65-76429027ED16}"/>
              </a:ext>
            </a:extLst>
          </p:cNvPr>
          <p:cNvSpPr txBox="1">
            <a:spLocks/>
          </p:cNvSpPr>
          <p:nvPr/>
        </p:nvSpPr>
        <p:spPr>
          <a:xfrm>
            <a:off x="8722344" y="6536419"/>
            <a:ext cx="385114" cy="27463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0D6FD427-C31C-4AAD-939B-7D4497EF1332}" type="slidenum">
              <a:rPr lang="ko-KR" altLang="en-US" sz="1400" b="1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r"/>
              <a:t>4</a:t>
            </a:fld>
            <a:endParaRPr lang="ko-KR" altLang="en-US" sz="1400" b="1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DADEE9A8-7B0F-41FE-89FA-056A139B66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8473"/>
          <a:stretch/>
        </p:blipFill>
        <p:spPr>
          <a:xfrm>
            <a:off x="8243539" y="46944"/>
            <a:ext cx="863919" cy="28550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FD38365-3E8F-9950-B286-11A2C3A35B57}"/>
              </a:ext>
            </a:extLst>
          </p:cNvPr>
          <p:cNvSpPr txBox="1"/>
          <p:nvPr/>
        </p:nvSpPr>
        <p:spPr>
          <a:xfrm>
            <a:off x="96981" y="953182"/>
            <a:ext cx="8625363" cy="96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Scaling Applied Accuracy results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 with no object scaling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F5D0B9-3522-1B54-5818-5EAD50CEF460}"/>
              </a:ext>
            </a:extLst>
          </p:cNvPr>
          <p:cNvSpPr txBox="1"/>
          <p:nvPr/>
        </p:nvSpPr>
        <p:spPr>
          <a:xfrm>
            <a:off x="859875" y="5330849"/>
            <a:ext cx="7876360" cy="1289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times" panose="02020603050405020304" pitchFamily="18" charset="0"/>
                <a:cs typeface="times" panose="02020603050405020304" pitchFamily="18" charset="0"/>
              </a:rPr>
              <a:t>Area of 70 - 80 </a:t>
            </a:r>
            <a:r>
              <a:rPr lang="en-US" altLang="ko-KR" dirty="0" err="1">
                <a:latin typeface="times" panose="02020603050405020304" pitchFamily="18" charset="0"/>
                <a:cs typeface="times" panose="02020603050405020304" pitchFamily="18" charset="0"/>
              </a:rPr>
              <a:t>mAP</a:t>
            </a:r>
            <a:r>
              <a:rPr lang="en-US" altLang="ko-KR" dirty="0">
                <a:latin typeface="times" panose="02020603050405020304" pitchFamily="18" charset="0"/>
                <a:cs typeface="times" panose="02020603050405020304" pitchFamily="18" charset="0"/>
              </a:rPr>
              <a:t> slightly increased compared to no object scaling.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times" panose="02020603050405020304" pitchFamily="18" charset="0"/>
                <a:cs typeface="times" panose="02020603050405020304" pitchFamily="18" charset="0"/>
              </a:rPr>
              <a:t>Accuracy of </a:t>
            </a:r>
            <a:r>
              <a:rPr lang="en-US" altLang="ko-KR" dirty="0">
                <a:solidFill>
                  <a:srgbClr val="7030A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30-40</a:t>
            </a:r>
            <a:r>
              <a:rPr lang="en-US" altLang="ko-KR" dirty="0">
                <a:latin typeface="times" panose="02020603050405020304" pitchFamily="18" charset="0"/>
                <a:cs typeface="times" panose="02020603050405020304" pitchFamily="18" charset="0"/>
              </a:rPr>
              <a:t> area and </a:t>
            </a:r>
            <a:r>
              <a:rPr lang="en-US" altLang="ko-KR" dirty="0">
                <a:solidFill>
                  <a:srgbClr val="00B0F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50-60</a:t>
            </a:r>
            <a:r>
              <a:rPr lang="en-US" altLang="ko-KR" dirty="0">
                <a:latin typeface="times" panose="02020603050405020304" pitchFamily="18" charset="0"/>
                <a:cs typeface="times" panose="02020603050405020304" pitchFamily="18" charset="0"/>
              </a:rPr>
              <a:t> had accuracy increase.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times" panose="02020603050405020304" pitchFamily="18" charset="0"/>
                <a:cs typeface="times" panose="02020603050405020304" pitchFamily="18" charset="0"/>
              </a:rPr>
              <a:t>Overall, object scaling helped increase </a:t>
            </a:r>
            <a:r>
              <a:rPr lang="en-US" altLang="ko-KR" dirty="0" err="1">
                <a:latin typeface="times" panose="02020603050405020304" pitchFamily="18" charset="0"/>
                <a:cs typeface="times" panose="02020603050405020304" pitchFamily="18" charset="0"/>
              </a:rPr>
              <a:t>mAP</a:t>
            </a:r>
            <a:r>
              <a:rPr lang="en-US" altLang="ko-KR" dirty="0">
                <a:latin typeface="times" panose="02020603050405020304" pitchFamily="18" charset="0"/>
                <a:cs typeface="times" panose="02020603050405020304" pitchFamily="18" charset="0"/>
              </a:rPr>
              <a:t>.</a:t>
            </a: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869B0E4A-4C96-44B1-38A7-8C6A29230D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671" y="1960247"/>
            <a:ext cx="4325329" cy="337060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71DA871-38C4-E814-9F96-B496A5FB5B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6387" y="1934347"/>
            <a:ext cx="3577738" cy="3422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658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8D8FFF8E-E266-41CD-B685-6FDF28B12A58}"/>
              </a:ext>
            </a:extLst>
          </p:cNvPr>
          <p:cNvSpPr/>
          <p:nvPr/>
        </p:nvSpPr>
        <p:spPr>
          <a:xfrm>
            <a:off x="0" y="953182"/>
            <a:ext cx="9144000" cy="46376"/>
          </a:xfrm>
          <a:prstGeom prst="rect">
            <a:avLst/>
          </a:prstGeom>
          <a:gradFill flip="none" rotWithShape="1">
            <a:gsLst>
              <a:gs pos="61000">
                <a:srgbClr val="00206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E59A305C-D70C-4242-8907-4F4A9CF91510}"/>
              </a:ext>
            </a:extLst>
          </p:cNvPr>
          <p:cNvSpPr txBox="1">
            <a:spLocks/>
          </p:cNvSpPr>
          <p:nvPr/>
        </p:nvSpPr>
        <p:spPr>
          <a:xfrm>
            <a:off x="96981" y="116605"/>
            <a:ext cx="8676661" cy="72742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404041"/>
              </a:buClr>
            </a:pPr>
            <a:r>
              <a:rPr lang="en-US" altLang="ko-KR" sz="3600" b="1" dirty="0">
                <a:solidFill>
                  <a:srgbClr val="00206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Merge and Canvas Size</a:t>
            </a:r>
          </a:p>
        </p:txBody>
      </p:sp>
      <p:sp>
        <p:nvSpPr>
          <p:cNvPr id="9" name="슬라이드 번호 개체 틀 1">
            <a:extLst>
              <a:ext uri="{FF2B5EF4-FFF2-40B4-BE49-F238E27FC236}">
                <a16:creationId xmlns:a16="http://schemas.microsoft.com/office/drawing/2014/main" id="{124B6C38-53F6-4AF2-AD65-76429027ED16}"/>
              </a:ext>
            </a:extLst>
          </p:cNvPr>
          <p:cNvSpPr txBox="1">
            <a:spLocks/>
          </p:cNvSpPr>
          <p:nvPr/>
        </p:nvSpPr>
        <p:spPr>
          <a:xfrm>
            <a:off x="8722344" y="6536419"/>
            <a:ext cx="385114" cy="27463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0D6FD427-C31C-4AAD-939B-7D4497EF1332}" type="slidenum">
              <a:rPr lang="ko-KR" altLang="en-US" sz="1400" b="1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r"/>
              <a:t>5</a:t>
            </a:fld>
            <a:endParaRPr lang="ko-KR" altLang="en-US" sz="1400" b="1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DADEE9A8-7B0F-41FE-89FA-056A139B66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8473"/>
          <a:stretch/>
        </p:blipFill>
        <p:spPr>
          <a:xfrm>
            <a:off x="8243539" y="46944"/>
            <a:ext cx="863919" cy="28550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FD38365-3E8F-9950-B286-11A2C3A35B57}"/>
              </a:ext>
            </a:extLst>
          </p:cNvPr>
          <p:cNvSpPr txBox="1"/>
          <p:nvPr/>
        </p:nvSpPr>
        <p:spPr>
          <a:xfrm>
            <a:off x="96981" y="953182"/>
            <a:ext cx="8625363" cy="579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case of Patching with object scaling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AC3788-6167-1DDC-9C99-C2077CE64D71}"/>
              </a:ext>
            </a:extLst>
          </p:cNvPr>
          <p:cNvSpPr txBox="1"/>
          <p:nvPr/>
        </p:nvSpPr>
        <p:spPr>
          <a:xfrm>
            <a:off x="529567" y="6297058"/>
            <a:ext cx="8192417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times" panose="02020603050405020304" pitchFamily="18" charset="0"/>
                <a:cs typeface="times" panose="02020603050405020304" pitchFamily="18" charset="0"/>
              </a:rPr>
              <a:t>Therefore, patching is a valid approach especially for images with large resolutions.    </a:t>
            </a:r>
          </a:p>
        </p:txBody>
      </p:sp>
      <p:graphicFrame>
        <p:nvGraphicFramePr>
          <p:cNvPr id="11" name="표 12">
            <a:extLst>
              <a:ext uri="{FF2B5EF4-FFF2-40B4-BE49-F238E27FC236}">
                <a16:creationId xmlns:a16="http://schemas.microsoft.com/office/drawing/2014/main" id="{FB25DB55-5572-6FE4-ADAB-1FA3ABE5E0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4805382"/>
              </p:ext>
            </p:extLst>
          </p:nvPr>
        </p:nvGraphicFramePr>
        <p:xfrm>
          <a:off x="1750959" y="1666682"/>
          <a:ext cx="5775462" cy="1998642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925154">
                  <a:extLst>
                    <a:ext uri="{9D8B030D-6E8A-4147-A177-3AD203B41FA5}">
                      <a16:colId xmlns:a16="http://schemas.microsoft.com/office/drawing/2014/main" val="891040818"/>
                    </a:ext>
                  </a:extLst>
                </a:gridCol>
                <a:gridCol w="1925154">
                  <a:extLst>
                    <a:ext uri="{9D8B030D-6E8A-4147-A177-3AD203B41FA5}">
                      <a16:colId xmlns:a16="http://schemas.microsoft.com/office/drawing/2014/main" val="2833757653"/>
                    </a:ext>
                  </a:extLst>
                </a:gridCol>
                <a:gridCol w="1925154">
                  <a:extLst>
                    <a:ext uri="{9D8B030D-6E8A-4147-A177-3AD203B41FA5}">
                      <a16:colId xmlns:a16="http://schemas.microsoft.com/office/drawing/2014/main" val="775707896"/>
                    </a:ext>
                  </a:extLst>
                </a:gridCol>
              </a:tblGrid>
              <a:tr h="400967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Execution time </a:t>
                      </a:r>
                      <a:endParaRPr lang="ko-KR" altLang="en-US" sz="1600" b="0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err="1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mAP</a:t>
                      </a:r>
                      <a:endParaRPr lang="ko-KR" altLang="en-US" sz="1600" b="0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2882500"/>
                  </a:ext>
                </a:extLst>
              </a:tr>
              <a:tr h="4650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Vanilla Yolo</a:t>
                      </a:r>
                      <a:endParaRPr lang="ko-KR" altLang="en-US" sz="1600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172ms </a:t>
                      </a:r>
                      <a:endParaRPr lang="ko-KR" altLang="en-US" sz="1600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77.5</a:t>
                      </a:r>
                      <a:endParaRPr lang="ko-KR" altLang="en-US" sz="1600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3560042"/>
                  </a:ext>
                </a:extLst>
              </a:tr>
              <a:tr h="4650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Patching </a:t>
                      </a:r>
                      <a:endParaRPr lang="ko-KR" altLang="en-US" sz="1600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172ms </a:t>
                      </a:r>
                      <a:endParaRPr lang="ko-KR" altLang="en-US" sz="1600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75.3</a:t>
                      </a:r>
                      <a:endParaRPr lang="ko-KR" altLang="en-US" sz="1600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67421"/>
                  </a:ext>
                </a:extLst>
              </a:tr>
              <a:tr h="6674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Patching with object scaling </a:t>
                      </a:r>
                      <a:endParaRPr lang="ko-KR" altLang="en-US" sz="1600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167ms </a:t>
                      </a:r>
                      <a:endParaRPr lang="ko-KR" altLang="en-US" sz="1600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77.7</a:t>
                      </a:r>
                      <a:endParaRPr lang="ko-KR" altLang="en-US" sz="1600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8970999"/>
                  </a:ext>
                </a:extLst>
              </a:tr>
            </a:tbl>
          </a:graphicData>
        </a:graphic>
      </p:graphicFrame>
      <p:pic>
        <p:nvPicPr>
          <p:cNvPr id="13" name="그림 12">
            <a:extLst>
              <a:ext uri="{FF2B5EF4-FFF2-40B4-BE49-F238E27FC236}">
                <a16:creationId xmlns:a16="http://schemas.microsoft.com/office/drawing/2014/main" id="{47D5FFE6-C274-8A03-26A9-DCC3E46EAB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9691" y="3781466"/>
            <a:ext cx="3628672" cy="263545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89C5890-1F49-E59E-61AD-410F39EE2485}"/>
              </a:ext>
            </a:extLst>
          </p:cNvPr>
          <p:cNvSpPr txBox="1"/>
          <p:nvPr/>
        </p:nvSpPr>
        <p:spPr>
          <a:xfrm>
            <a:off x="4908160" y="2982788"/>
            <a:ext cx="863932" cy="3768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5 </a:t>
            </a:r>
            <a:r>
              <a:rPr lang="en-US" altLang="ko-KR" sz="1400" dirty="0" err="1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ms</a:t>
            </a:r>
            <a:r>
              <a:rPr lang="en-US" altLang="ko-KR" sz="1400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↓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DDE5B1-8035-A38F-1728-0D5264FABDF8}"/>
              </a:ext>
            </a:extLst>
          </p:cNvPr>
          <p:cNvSpPr txBox="1"/>
          <p:nvPr/>
        </p:nvSpPr>
        <p:spPr>
          <a:xfrm>
            <a:off x="6748656" y="2973771"/>
            <a:ext cx="565346" cy="3768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0.2 ↑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8" name="잉크 17">
                <a:extLst>
                  <a:ext uri="{FF2B5EF4-FFF2-40B4-BE49-F238E27FC236}">
                    <a16:creationId xmlns:a16="http://schemas.microsoft.com/office/drawing/2014/main" id="{8166FA9C-4698-2199-112E-89F755C0857E}"/>
                  </a:ext>
                </a:extLst>
              </p14:cNvPr>
              <p14:cNvContentPartPr/>
              <p14:nvPr/>
            </p14:nvContentPartPr>
            <p14:xfrm>
              <a:off x="-1261655" y="956036"/>
              <a:ext cx="360" cy="360"/>
            </p14:xfrm>
          </p:contentPart>
        </mc:Choice>
        <mc:Fallback xmlns="">
          <p:pic>
            <p:nvPicPr>
              <p:cNvPr id="18" name="잉크 17">
                <a:extLst>
                  <a:ext uri="{FF2B5EF4-FFF2-40B4-BE49-F238E27FC236}">
                    <a16:creationId xmlns:a16="http://schemas.microsoft.com/office/drawing/2014/main" id="{8166FA9C-4698-2199-112E-89F755C0857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1270655" y="947396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21" name="그림 20">
            <a:extLst>
              <a:ext uri="{FF2B5EF4-FFF2-40B4-BE49-F238E27FC236}">
                <a16:creationId xmlns:a16="http://schemas.microsoft.com/office/drawing/2014/main" id="{C2FFE946-C243-5277-3693-E32A8ED947F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68363" y="3849687"/>
            <a:ext cx="2458058" cy="244737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2" name="잉크 21">
                <a:extLst>
                  <a:ext uri="{FF2B5EF4-FFF2-40B4-BE49-F238E27FC236}">
                    <a16:creationId xmlns:a16="http://schemas.microsoft.com/office/drawing/2014/main" id="{91D7EA90-9746-EB7A-C394-87F0ABE3907F}"/>
                  </a:ext>
                </a:extLst>
              </p14:cNvPr>
              <p14:cNvContentPartPr/>
              <p14:nvPr/>
            </p14:nvContentPartPr>
            <p14:xfrm>
              <a:off x="5517966" y="3989477"/>
              <a:ext cx="360" cy="360"/>
            </p14:xfrm>
          </p:contentPart>
        </mc:Choice>
        <mc:Fallback xmlns="">
          <p:pic>
            <p:nvPicPr>
              <p:cNvPr id="22" name="잉크 21">
                <a:extLst>
                  <a:ext uri="{FF2B5EF4-FFF2-40B4-BE49-F238E27FC236}">
                    <a16:creationId xmlns:a16="http://schemas.microsoft.com/office/drawing/2014/main" id="{91D7EA90-9746-EB7A-C394-87F0ABE3907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509326" y="398047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3" name="잉크 22">
                <a:extLst>
                  <a:ext uri="{FF2B5EF4-FFF2-40B4-BE49-F238E27FC236}">
                    <a16:creationId xmlns:a16="http://schemas.microsoft.com/office/drawing/2014/main" id="{450268F3-A9BE-964C-8557-5F06EE58CE13}"/>
                  </a:ext>
                </a:extLst>
              </p14:cNvPr>
              <p14:cNvContentPartPr/>
              <p14:nvPr/>
            </p14:nvContentPartPr>
            <p14:xfrm>
              <a:off x="5422566" y="3989477"/>
              <a:ext cx="360" cy="360"/>
            </p14:xfrm>
          </p:contentPart>
        </mc:Choice>
        <mc:Fallback xmlns="">
          <p:pic>
            <p:nvPicPr>
              <p:cNvPr id="23" name="잉크 22">
                <a:extLst>
                  <a:ext uri="{FF2B5EF4-FFF2-40B4-BE49-F238E27FC236}">
                    <a16:creationId xmlns:a16="http://schemas.microsoft.com/office/drawing/2014/main" id="{450268F3-A9BE-964C-8557-5F06EE58CE1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413926" y="398047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4" name="잉크 23">
                <a:extLst>
                  <a:ext uri="{FF2B5EF4-FFF2-40B4-BE49-F238E27FC236}">
                    <a16:creationId xmlns:a16="http://schemas.microsoft.com/office/drawing/2014/main" id="{93D29FBC-632D-EA71-43EC-8401FD6F91A1}"/>
                  </a:ext>
                </a:extLst>
              </p14:cNvPr>
              <p14:cNvContentPartPr/>
              <p14:nvPr/>
            </p14:nvContentPartPr>
            <p14:xfrm>
              <a:off x="5606886" y="3989477"/>
              <a:ext cx="360" cy="360"/>
            </p14:xfrm>
          </p:contentPart>
        </mc:Choice>
        <mc:Fallback xmlns="">
          <p:pic>
            <p:nvPicPr>
              <p:cNvPr id="24" name="잉크 23">
                <a:extLst>
                  <a:ext uri="{FF2B5EF4-FFF2-40B4-BE49-F238E27FC236}">
                    <a16:creationId xmlns:a16="http://schemas.microsoft.com/office/drawing/2014/main" id="{93D29FBC-632D-EA71-43EC-8401FD6F91A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598246" y="398047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5" name="잉크 24">
                <a:extLst>
                  <a:ext uri="{FF2B5EF4-FFF2-40B4-BE49-F238E27FC236}">
                    <a16:creationId xmlns:a16="http://schemas.microsoft.com/office/drawing/2014/main" id="{726C41E3-C2DF-25EE-FD51-DD0EA2D1C045}"/>
                  </a:ext>
                </a:extLst>
              </p14:cNvPr>
              <p14:cNvContentPartPr/>
              <p14:nvPr/>
            </p14:nvContentPartPr>
            <p14:xfrm>
              <a:off x="5422566" y="4084517"/>
              <a:ext cx="360" cy="360"/>
            </p14:xfrm>
          </p:contentPart>
        </mc:Choice>
        <mc:Fallback xmlns="">
          <p:pic>
            <p:nvPicPr>
              <p:cNvPr id="25" name="잉크 24">
                <a:extLst>
                  <a:ext uri="{FF2B5EF4-FFF2-40B4-BE49-F238E27FC236}">
                    <a16:creationId xmlns:a16="http://schemas.microsoft.com/office/drawing/2014/main" id="{726C41E3-C2DF-25EE-FD51-DD0EA2D1C04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413926" y="407551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6" name="잉크 25">
                <a:extLst>
                  <a:ext uri="{FF2B5EF4-FFF2-40B4-BE49-F238E27FC236}">
                    <a16:creationId xmlns:a16="http://schemas.microsoft.com/office/drawing/2014/main" id="{D122949C-19D0-32A1-DAF9-F806C446F571}"/>
                  </a:ext>
                </a:extLst>
              </p14:cNvPr>
              <p14:cNvContentPartPr/>
              <p14:nvPr/>
            </p14:nvContentPartPr>
            <p14:xfrm>
              <a:off x="5422566" y="4166957"/>
              <a:ext cx="360" cy="360"/>
            </p14:xfrm>
          </p:contentPart>
        </mc:Choice>
        <mc:Fallback xmlns="">
          <p:pic>
            <p:nvPicPr>
              <p:cNvPr id="26" name="잉크 25">
                <a:extLst>
                  <a:ext uri="{FF2B5EF4-FFF2-40B4-BE49-F238E27FC236}">
                    <a16:creationId xmlns:a16="http://schemas.microsoft.com/office/drawing/2014/main" id="{D122949C-19D0-32A1-DAF9-F806C446F57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413926" y="4158317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49791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8D8FFF8E-E266-41CD-B685-6FDF28B12A58}"/>
              </a:ext>
            </a:extLst>
          </p:cNvPr>
          <p:cNvSpPr/>
          <p:nvPr/>
        </p:nvSpPr>
        <p:spPr>
          <a:xfrm>
            <a:off x="0" y="953182"/>
            <a:ext cx="9144000" cy="46376"/>
          </a:xfrm>
          <a:prstGeom prst="rect">
            <a:avLst/>
          </a:prstGeom>
          <a:gradFill flip="none" rotWithShape="1">
            <a:gsLst>
              <a:gs pos="61000">
                <a:srgbClr val="00206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E59A305C-D70C-4242-8907-4F4A9CF91510}"/>
              </a:ext>
            </a:extLst>
          </p:cNvPr>
          <p:cNvSpPr txBox="1">
            <a:spLocks/>
          </p:cNvSpPr>
          <p:nvPr/>
        </p:nvSpPr>
        <p:spPr>
          <a:xfrm>
            <a:off x="96981" y="116605"/>
            <a:ext cx="8676661" cy="72742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404041"/>
              </a:buClr>
            </a:pPr>
            <a:r>
              <a:rPr lang="en-US" altLang="ko-KR" sz="3600" b="1" dirty="0">
                <a:solidFill>
                  <a:srgbClr val="00206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Merge and Canvas Size</a:t>
            </a:r>
          </a:p>
        </p:txBody>
      </p:sp>
      <p:sp>
        <p:nvSpPr>
          <p:cNvPr id="9" name="슬라이드 번호 개체 틀 1">
            <a:extLst>
              <a:ext uri="{FF2B5EF4-FFF2-40B4-BE49-F238E27FC236}">
                <a16:creationId xmlns:a16="http://schemas.microsoft.com/office/drawing/2014/main" id="{124B6C38-53F6-4AF2-AD65-76429027ED16}"/>
              </a:ext>
            </a:extLst>
          </p:cNvPr>
          <p:cNvSpPr txBox="1">
            <a:spLocks/>
          </p:cNvSpPr>
          <p:nvPr/>
        </p:nvSpPr>
        <p:spPr>
          <a:xfrm>
            <a:off x="8722344" y="6536419"/>
            <a:ext cx="385114" cy="27463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0D6FD427-C31C-4AAD-939B-7D4497EF1332}" type="slidenum">
              <a:rPr lang="ko-KR" altLang="en-US" sz="1400" b="1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r"/>
              <a:t>6</a:t>
            </a:fld>
            <a:endParaRPr lang="ko-KR" altLang="en-US" sz="1400" b="1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DADEE9A8-7B0F-41FE-89FA-056A139B66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8473"/>
          <a:stretch/>
        </p:blipFill>
        <p:spPr>
          <a:xfrm>
            <a:off x="8243539" y="46944"/>
            <a:ext cx="863919" cy="28550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FD38365-3E8F-9950-B286-11A2C3A35B57}"/>
              </a:ext>
            </a:extLst>
          </p:cNvPr>
          <p:cNvSpPr txBox="1"/>
          <p:nvPr/>
        </p:nvSpPr>
        <p:spPr>
          <a:xfrm>
            <a:off x="96981" y="1041283"/>
            <a:ext cx="8625363" cy="1975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 of number of objects in a frame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Density </a:t>
            </a:r>
          </a:p>
          <a:p>
            <a:pPr marL="1257300" lvl="2" indent="-342900">
              <a:lnSpc>
                <a:spcPct val="150000"/>
              </a:lnSpc>
              <a:buFontTx/>
              <a:buChar char="-"/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image density == Large number of objects per frame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density impacts localization accuracy.  </a:t>
            </a:r>
          </a:p>
        </p:txBody>
      </p:sp>
      <p:graphicFrame>
        <p:nvGraphicFramePr>
          <p:cNvPr id="5" name="차트 4">
            <a:extLst>
              <a:ext uri="{FF2B5EF4-FFF2-40B4-BE49-F238E27FC236}">
                <a16:creationId xmlns:a16="http://schemas.microsoft.com/office/drawing/2014/main" id="{8CF06D08-9895-0508-AA48-6F73EC42696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72430287"/>
              </p:ext>
            </p:extLst>
          </p:nvPr>
        </p:nvGraphicFramePr>
        <p:xfrm>
          <a:off x="7082564" y="3732941"/>
          <a:ext cx="1824265" cy="26479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70E3547F-699B-7648-C3BE-E4DBFB734CD9}"/>
              </a:ext>
            </a:extLst>
          </p:cNvPr>
          <p:cNvSpPr/>
          <p:nvPr/>
        </p:nvSpPr>
        <p:spPr>
          <a:xfrm>
            <a:off x="7447192" y="4312909"/>
            <a:ext cx="457200" cy="17076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B41D4CA-58F0-6938-191F-C7ED084FE0B8}"/>
              </a:ext>
            </a:extLst>
          </p:cNvPr>
          <p:cNvSpPr/>
          <p:nvPr/>
        </p:nvSpPr>
        <p:spPr>
          <a:xfrm>
            <a:off x="7904392" y="4312909"/>
            <a:ext cx="949944" cy="17076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363D0F-A0C2-A1FC-B20E-B146BD7ABC3B}"/>
              </a:ext>
            </a:extLst>
          </p:cNvPr>
          <p:cNvSpPr txBox="1"/>
          <p:nvPr/>
        </p:nvSpPr>
        <p:spPr>
          <a:xfrm>
            <a:off x="7411849" y="4307672"/>
            <a:ext cx="4347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Times" panose="02020603050405020304" pitchFamily="18" charset="0"/>
                <a:cs typeface="Times" panose="02020603050405020304" pitchFamily="18" charset="0"/>
              </a:rPr>
              <a:t>D1</a:t>
            </a:r>
            <a:endParaRPr lang="ko-KR" altLang="en-US" sz="16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2EAA2D-CA09-FF7D-321E-0924434EC6D9}"/>
              </a:ext>
            </a:extLst>
          </p:cNvPr>
          <p:cNvSpPr txBox="1"/>
          <p:nvPr/>
        </p:nvSpPr>
        <p:spPr>
          <a:xfrm>
            <a:off x="7846583" y="4307672"/>
            <a:ext cx="4347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Times" panose="02020603050405020304" pitchFamily="18" charset="0"/>
                <a:cs typeface="Times" panose="02020603050405020304" pitchFamily="18" charset="0"/>
              </a:rPr>
              <a:t>D2</a:t>
            </a:r>
            <a:endParaRPr lang="ko-KR" altLang="en-US" sz="16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796DF14-4E0E-4CF4-5116-693D81939584}"/>
              </a:ext>
            </a:extLst>
          </p:cNvPr>
          <p:cNvSpPr txBox="1"/>
          <p:nvPr/>
        </p:nvSpPr>
        <p:spPr>
          <a:xfrm>
            <a:off x="1321925" y="6134584"/>
            <a:ext cx="5415760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>
                <a:latin typeface="times" panose="02020603050405020304" pitchFamily="18" charset="0"/>
                <a:cs typeface="times" panose="02020603050405020304" pitchFamily="18" charset="0"/>
              </a:rPr>
              <a:t>Dense images are more sensitive to downscaling.  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438C85CB-B05F-ECF0-AA87-02B7B1C835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4635" y="3188057"/>
            <a:ext cx="4909859" cy="3071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09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8D8FFF8E-E266-41CD-B685-6FDF28B12A58}"/>
              </a:ext>
            </a:extLst>
          </p:cNvPr>
          <p:cNvSpPr/>
          <p:nvPr/>
        </p:nvSpPr>
        <p:spPr>
          <a:xfrm>
            <a:off x="0" y="953182"/>
            <a:ext cx="9144000" cy="46376"/>
          </a:xfrm>
          <a:prstGeom prst="rect">
            <a:avLst/>
          </a:prstGeom>
          <a:gradFill flip="none" rotWithShape="1">
            <a:gsLst>
              <a:gs pos="61000">
                <a:srgbClr val="00206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E59A305C-D70C-4242-8907-4F4A9CF91510}"/>
              </a:ext>
            </a:extLst>
          </p:cNvPr>
          <p:cNvSpPr txBox="1">
            <a:spLocks/>
          </p:cNvSpPr>
          <p:nvPr/>
        </p:nvSpPr>
        <p:spPr>
          <a:xfrm>
            <a:off x="96981" y="116605"/>
            <a:ext cx="8676661" cy="72742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404041"/>
              </a:buClr>
            </a:pPr>
            <a:r>
              <a:rPr lang="en-US" altLang="ko-KR" sz="3600" b="1" dirty="0">
                <a:solidFill>
                  <a:srgbClr val="00206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Merge and Canvas Size</a:t>
            </a:r>
          </a:p>
        </p:txBody>
      </p:sp>
      <p:sp>
        <p:nvSpPr>
          <p:cNvPr id="9" name="슬라이드 번호 개체 틀 1">
            <a:extLst>
              <a:ext uri="{FF2B5EF4-FFF2-40B4-BE49-F238E27FC236}">
                <a16:creationId xmlns:a16="http://schemas.microsoft.com/office/drawing/2014/main" id="{124B6C38-53F6-4AF2-AD65-76429027ED16}"/>
              </a:ext>
            </a:extLst>
          </p:cNvPr>
          <p:cNvSpPr txBox="1">
            <a:spLocks/>
          </p:cNvSpPr>
          <p:nvPr/>
        </p:nvSpPr>
        <p:spPr>
          <a:xfrm>
            <a:off x="8722344" y="6536419"/>
            <a:ext cx="385114" cy="27463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0D6FD427-C31C-4AAD-939B-7D4497EF1332}" type="slidenum">
              <a:rPr lang="ko-KR" altLang="en-US" sz="1400" b="1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r"/>
              <a:t>7</a:t>
            </a:fld>
            <a:endParaRPr lang="ko-KR" altLang="en-US" sz="1400" b="1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DADEE9A8-7B0F-41FE-89FA-056A139B66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8473"/>
          <a:stretch/>
        </p:blipFill>
        <p:spPr>
          <a:xfrm>
            <a:off x="8243539" y="46944"/>
            <a:ext cx="863919" cy="28550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FD38365-3E8F-9950-B286-11A2C3A35B57}"/>
              </a:ext>
            </a:extLst>
          </p:cNvPr>
          <p:cNvSpPr txBox="1"/>
          <p:nvPr/>
        </p:nvSpPr>
        <p:spPr>
          <a:xfrm>
            <a:off x="96981" y="1041283"/>
            <a:ext cx="8625363" cy="2899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Method 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of canvas – merge size according to deadline 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Minimize Merge Size and Maximize Canvas Size</a:t>
            </a: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image density from previous frame. 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If image density is high , </a:t>
            </a:r>
          </a:p>
          <a:p>
            <a:pPr lvl="3">
              <a:lnSpc>
                <a:spcPct val="150000"/>
              </a:lnSpc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merge size above higher than </a:t>
            </a:r>
            <a:r>
              <a:rPr lang="en-US" altLang="ko-KR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certain size.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F1D6C03-8DF7-A580-86D2-4BE8CD9576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3018" y="3935406"/>
            <a:ext cx="4913897" cy="2738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736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8D8FFF8E-E266-41CD-B685-6FDF28B12A58}"/>
              </a:ext>
            </a:extLst>
          </p:cNvPr>
          <p:cNvSpPr/>
          <p:nvPr/>
        </p:nvSpPr>
        <p:spPr>
          <a:xfrm>
            <a:off x="0" y="953182"/>
            <a:ext cx="9144000" cy="46376"/>
          </a:xfrm>
          <a:prstGeom prst="rect">
            <a:avLst/>
          </a:prstGeom>
          <a:gradFill flip="none" rotWithShape="1">
            <a:gsLst>
              <a:gs pos="61000">
                <a:srgbClr val="00206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E59A305C-D70C-4242-8907-4F4A9CF91510}"/>
              </a:ext>
            </a:extLst>
          </p:cNvPr>
          <p:cNvSpPr txBox="1">
            <a:spLocks/>
          </p:cNvSpPr>
          <p:nvPr/>
        </p:nvSpPr>
        <p:spPr>
          <a:xfrm>
            <a:off x="88019" y="94698"/>
            <a:ext cx="8676661" cy="72742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404041"/>
              </a:buClr>
            </a:pPr>
            <a:r>
              <a:rPr lang="en-US" altLang="ko-KR" sz="3600" b="1" dirty="0">
                <a:solidFill>
                  <a:srgbClr val="00206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To Do</a:t>
            </a:r>
          </a:p>
        </p:txBody>
      </p:sp>
      <p:sp>
        <p:nvSpPr>
          <p:cNvPr id="9" name="슬라이드 번호 개체 틀 1">
            <a:extLst>
              <a:ext uri="{FF2B5EF4-FFF2-40B4-BE49-F238E27FC236}">
                <a16:creationId xmlns:a16="http://schemas.microsoft.com/office/drawing/2014/main" id="{124B6C38-53F6-4AF2-AD65-76429027ED16}"/>
              </a:ext>
            </a:extLst>
          </p:cNvPr>
          <p:cNvSpPr txBox="1">
            <a:spLocks/>
          </p:cNvSpPr>
          <p:nvPr/>
        </p:nvSpPr>
        <p:spPr>
          <a:xfrm>
            <a:off x="8722344" y="6509754"/>
            <a:ext cx="385114" cy="27463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0D6FD427-C31C-4AAD-939B-7D4497EF1332}" type="slidenum">
              <a:rPr lang="ko-KR" altLang="en-US" sz="1400" b="1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r"/>
              <a:t>8</a:t>
            </a:fld>
            <a:endParaRPr lang="ko-KR" altLang="en-US" sz="1400" b="1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DADEE9A8-7B0F-41FE-89FA-056A139B66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8473"/>
          <a:stretch/>
        </p:blipFill>
        <p:spPr>
          <a:xfrm>
            <a:off x="8243539" y="46944"/>
            <a:ext cx="863919" cy="28550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FD38365-3E8F-9950-B286-11A2C3A35B57}"/>
              </a:ext>
            </a:extLst>
          </p:cNvPr>
          <p:cNvSpPr txBox="1"/>
          <p:nvPr/>
        </p:nvSpPr>
        <p:spPr>
          <a:xfrm>
            <a:off x="8577" y="1051030"/>
            <a:ext cx="8901248" cy="3453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 of number of objects in a frame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 to get level minimum merge size for dense images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Plans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results compared to vanilla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 on localization accuracy of merging / patching / object scaling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Execution time (Deadline) comparison with vanilla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Breakdown latency of proposed framework</a:t>
            </a:r>
          </a:p>
        </p:txBody>
      </p:sp>
    </p:spTree>
    <p:extLst>
      <p:ext uri="{BB962C8B-B14F-4D97-AF65-F5344CB8AC3E}">
        <p14:creationId xmlns:p14="http://schemas.microsoft.com/office/powerpoint/2010/main" val="4157322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7D927AE-833D-43DC-8A2C-D735685E0CE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4841" y="2738539"/>
            <a:ext cx="1134318" cy="1134318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CCBFE469-2B2D-40CE-A2AE-5D93F35E6A83}"/>
              </a:ext>
            </a:extLst>
          </p:cNvPr>
          <p:cNvSpPr/>
          <p:nvPr/>
        </p:nvSpPr>
        <p:spPr>
          <a:xfrm>
            <a:off x="1" y="4390696"/>
            <a:ext cx="9144000" cy="144201"/>
          </a:xfrm>
          <a:prstGeom prst="rect">
            <a:avLst/>
          </a:prstGeom>
          <a:gradFill flip="none" rotWithShape="1">
            <a:gsLst>
              <a:gs pos="61000">
                <a:srgbClr val="00206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77D82F6-6608-46B6-B381-9916447EE76B}"/>
              </a:ext>
            </a:extLst>
          </p:cNvPr>
          <p:cNvSpPr/>
          <p:nvPr/>
        </p:nvSpPr>
        <p:spPr>
          <a:xfrm>
            <a:off x="3266091" y="1940695"/>
            <a:ext cx="2611815" cy="5847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dist"/>
            <a:r>
              <a:rPr lang="en-US" altLang="ko-K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F62E229-2378-4405-9087-57671A5FC33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8473"/>
          <a:stretch/>
        </p:blipFill>
        <p:spPr>
          <a:xfrm>
            <a:off x="3643414" y="5049482"/>
            <a:ext cx="1298367" cy="42908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B14AEF9-A9A0-4A4E-8490-94A1970A7DE9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26876" y="143521"/>
            <a:ext cx="1228382" cy="25450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8E3F5BE-94BC-4D0A-8CC1-AC4E9C90E8A0}"/>
              </a:ext>
            </a:extLst>
          </p:cNvPr>
          <p:cNvSpPr txBox="1"/>
          <p:nvPr/>
        </p:nvSpPr>
        <p:spPr>
          <a:xfrm>
            <a:off x="4508624" y="68172"/>
            <a:ext cx="4572000" cy="3435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10000"/>
              </a:lnSpc>
            </a:pP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Advisor : Hoon Sung Chwa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2EC63D-1CA9-4C0D-85F9-6274710D2EA5}"/>
              </a:ext>
            </a:extLst>
          </p:cNvPr>
          <p:cNvSpPr txBox="1"/>
          <p:nvPr/>
        </p:nvSpPr>
        <p:spPr>
          <a:xfrm>
            <a:off x="1691139" y="5711522"/>
            <a:ext cx="5761711" cy="885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 of Information &amp; Communication Engineering, DGIST</a:t>
            </a:r>
          </a:p>
          <a:p>
            <a:pPr algn="ctr">
              <a:lnSpc>
                <a:spcPct val="110000"/>
              </a:lnSpc>
            </a:pP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Real-Time Computing Lab </a:t>
            </a:r>
          </a:p>
          <a:p>
            <a:pPr algn="ctr">
              <a:lnSpc>
                <a:spcPct val="110000"/>
              </a:lnSpc>
            </a:pP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Kang Young </a:t>
            </a:r>
            <a:r>
              <a:rPr lang="en-US" altLang="ko-KR" sz="1600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Eun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(kye0520@dgist.ac.kr)</a:t>
            </a:r>
          </a:p>
        </p:txBody>
      </p:sp>
    </p:spTree>
    <p:extLst>
      <p:ext uri="{BB962C8B-B14F-4D97-AF65-F5344CB8AC3E}">
        <p14:creationId xmlns:p14="http://schemas.microsoft.com/office/powerpoint/2010/main" val="3913888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318485</TotalTime>
  <Words>546</Words>
  <Application>Microsoft Office PowerPoint</Application>
  <PresentationFormat>화면 슬라이드 쇼(4:3)</PresentationFormat>
  <Paragraphs>95</Paragraphs>
  <Slides>9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8" baseType="lpstr">
      <vt:lpstr>맑은 고딕</vt:lpstr>
      <vt:lpstr>Arial</vt:lpstr>
      <vt:lpstr>Calibri</vt:lpstr>
      <vt:lpstr>Calibri Light</vt:lpstr>
      <vt:lpstr>Times</vt:lpstr>
      <vt:lpstr>Times</vt:lpstr>
      <vt:lpstr>Times New Roman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RTCL403</dc:creator>
  <cp:lastModifiedBy>영은 강</cp:lastModifiedBy>
  <cp:revision>7229</cp:revision>
  <cp:lastPrinted>2021-08-19T05:10:09Z</cp:lastPrinted>
  <dcterms:created xsi:type="dcterms:W3CDTF">2020-05-28T10:10:30Z</dcterms:created>
  <dcterms:modified xsi:type="dcterms:W3CDTF">2023-06-22T05:33:02Z</dcterms:modified>
</cp:coreProperties>
</file>