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699" r:id="rId2"/>
    <p:sldId id="1227" r:id="rId3"/>
    <p:sldId id="1157" r:id="rId4"/>
    <p:sldId id="1346" r:id="rId5"/>
    <p:sldId id="1345" r:id="rId6"/>
    <p:sldId id="1311" r:id="rId7"/>
    <p:sldId id="1347" r:id="rId8"/>
    <p:sldId id="1348" r:id="rId9"/>
    <p:sldId id="1349" r:id="rId10"/>
    <p:sldId id="1335" r:id="rId11"/>
    <p:sldId id="1313" r:id="rId12"/>
    <p:sldId id="731" r:id="rId13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영은" initials="강" lastIdx="3" clrIdx="0">
    <p:extLst>
      <p:ext uri="{19B8F6BF-5375-455C-9EA6-DF929625EA0E}">
        <p15:presenceInfo xmlns:p15="http://schemas.microsoft.com/office/powerpoint/2012/main" userId="강영은" providerId="None"/>
      </p:ext>
    </p:extLst>
  </p:cmAuthor>
  <p:cmAuthor id="2" name="강영은" initials="강 [2]" lastIdx="2" clrIdx="1">
    <p:extLst>
      <p:ext uri="{19B8F6BF-5375-455C-9EA6-DF929625EA0E}">
        <p15:presenceInfo xmlns:p15="http://schemas.microsoft.com/office/powerpoint/2012/main" userId="S::kye0520@dgist.ac.kr::e4d3c785-0c13-4154-ab52-829c1906a3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E668"/>
    <a:srgbClr val="ED7D31"/>
    <a:srgbClr val="1270B9"/>
    <a:srgbClr val="002060"/>
    <a:srgbClr val="BDD7EE"/>
    <a:srgbClr val="EE5450"/>
    <a:srgbClr val="FD9491"/>
    <a:srgbClr val="E9B5A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2" autoAdjust="0"/>
    <p:restoredTop sz="76366" autoAdjust="0"/>
  </p:normalViewPr>
  <p:slideViewPr>
    <p:cSldViewPr snapToGrid="0">
      <p:cViewPr varScale="1">
        <p:scale>
          <a:sx n="80" d="100"/>
          <a:sy n="80" d="100"/>
        </p:scale>
        <p:origin x="906" y="90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6E78C-6F24-4C47-8404-8F319E51B92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5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CEE1C-692C-4CC6-A2F1-3935922D1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Tx/>
              <a:buAutoNum type="arabicPeriod"/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527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Merge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Patch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35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200" b="0" dirty="0">
                <a:latin typeface="+mn-lt"/>
              </a:rPr>
              <a:t>deadline miss ratio </a:t>
            </a: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200" b="0" dirty="0">
                <a:latin typeface="+mn-lt"/>
              </a:rPr>
              <a:t>Classification accuracy </a:t>
            </a: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ko-KR" sz="1200" b="0" dirty="0">
                <a:latin typeface="+mn-lt"/>
              </a:rPr>
              <a:t>Breakdown</a:t>
            </a:r>
            <a:r>
              <a:rPr kumimoji="1" lang="ko-KR" altLang="en-US" sz="1200" b="0" dirty="0">
                <a:latin typeface="+mn-lt"/>
              </a:rPr>
              <a:t> </a:t>
            </a:r>
            <a:r>
              <a:rPr kumimoji="1" lang="en-US" altLang="ko-KR" sz="1200" b="0" dirty="0">
                <a:latin typeface="+mn-lt"/>
              </a:rPr>
              <a:t>latency of patching framework </a:t>
            </a:r>
          </a:p>
        </p:txBody>
      </p:sp>
    </p:spTree>
    <p:extLst>
      <p:ext uri="{BB962C8B-B14F-4D97-AF65-F5344CB8AC3E}">
        <p14:creationId xmlns:p14="http://schemas.microsoft.com/office/powerpoint/2010/main" val="112324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7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614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 err="1">
                <a:latin typeface="+mn-lt"/>
              </a:rPr>
              <a:t>Dnn</a:t>
            </a:r>
            <a:r>
              <a:rPr kumimoji="1" lang="ko-KR" altLang="en-US" sz="1200" b="0" dirty="0">
                <a:latin typeface="+mn-lt"/>
              </a:rPr>
              <a:t>의 발전으로 많은 </a:t>
            </a:r>
            <a:r>
              <a:rPr kumimoji="1" lang="en-US" altLang="ko-KR" sz="1200" b="0" dirty="0">
                <a:latin typeface="+mn-lt"/>
              </a:rPr>
              <a:t>AV</a:t>
            </a:r>
            <a:r>
              <a:rPr kumimoji="1" lang="ko-KR" altLang="en-US" sz="1200" b="0" dirty="0">
                <a:latin typeface="+mn-lt"/>
              </a:rPr>
              <a:t>에 </a:t>
            </a:r>
            <a:r>
              <a:rPr kumimoji="1" lang="en-US" altLang="ko-KR" sz="1200" b="0" dirty="0">
                <a:latin typeface="+mn-lt"/>
              </a:rPr>
              <a:t>DNN based object detection</a:t>
            </a:r>
            <a:r>
              <a:rPr kumimoji="1" lang="ko-KR" altLang="en-US" sz="1200" b="0" dirty="0">
                <a:latin typeface="+mn-lt"/>
              </a:rPr>
              <a:t>에 적용되고 있다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Real time object detection task</a:t>
            </a:r>
            <a:r>
              <a:rPr kumimoji="1" lang="ko-KR" altLang="en-US" sz="1200" b="0" dirty="0">
                <a:latin typeface="+mn-lt"/>
              </a:rPr>
              <a:t>는 </a:t>
            </a:r>
            <a:r>
              <a:rPr kumimoji="1" lang="en-US" altLang="ko-KR" sz="1200" b="0" dirty="0">
                <a:latin typeface="+mn-lt"/>
              </a:rPr>
              <a:t>AV</a:t>
            </a:r>
            <a:r>
              <a:rPr kumimoji="1" lang="ko-KR" altLang="en-US" sz="1200" b="0" dirty="0">
                <a:latin typeface="+mn-lt"/>
              </a:rPr>
              <a:t>의 안전을 보장하는데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굉장히 중요하다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그리고 최근에는 기존의 </a:t>
            </a:r>
            <a:r>
              <a:rPr kumimoji="1" lang="en-US" altLang="ko-KR" sz="1200" b="0" dirty="0">
                <a:latin typeface="+mn-lt"/>
              </a:rPr>
              <a:t>traditional object detection</a:t>
            </a:r>
            <a:r>
              <a:rPr kumimoji="1" lang="ko-KR" altLang="en-US" sz="1200" b="0" dirty="0">
                <a:latin typeface="+mn-lt"/>
              </a:rPr>
              <a:t>을 넘어</a:t>
            </a:r>
            <a:r>
              <a:rPr kumimoji="1" lang="en-US" altLang="ko-KR" sz="1200" b="0" dirty="0">
                <a:latin typeface="+mn-lt"/>
              </a:rPr>
              <a:t>, </a:t>
            </a:r>
            <a:r>
              <a:rPr kumimoji="1" lang="ko-KR" altLang="en-US" sz="1200" b="0" dirty="0">
                <a:latin typeface="+mn-lt"/>
              </a:rPr>
              <a:t>여러 대의 카메라를 활용하는 </a:t>
            </a:r>
            <a:r>
              <a:rPr kumimoji="1" lang="en-US" altLang="ko-KR" sz="1200" b="0" dirty="0">
                <a:latin typeface="+mn-lt"/>
              </a:rPr>
              <a:t>multi camera object</a:t>
            </a:r>
            <a:r>
              <a:rPr kumimoji="1" lang="ko-KR" altLang="en-US" sz="1200" b="0" dirty="0">
                <a:latin typeface="+mn-lt"/>
              </a:rPr>
              <a:t> </a:t>
            </a:r>
            <a:r>
              <a:rPr kumimoji="1" lang="en-US" altLang="ko-KR" sz="1200" b="0" dirty="0" err="1">
                <a:latin typeface="+mn-lt"/>
              </a:rPr>
              <a:t>detectio</a:t>
            </a:r>
            <a:r>
              <a:rPr kumimoji="1" lang="ko-KR" altLang="en-US" sz="1200" b="0" dirty="0">
                <a:latin typeface="+mn-lt"/>
              </a:rPr>
              <a:t>을 통하여 주변의 환경을 파악한다</a:t>
            </a:r>
            <a:r>
              <a:rPr kumimoji="1" lang="en-US" altLang="ko-KR" sz="1200" b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244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6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i="0" dirty="0">
                <a:solidFill>
                  <a:srgbClr val="D1D5DB"/>
                </a:solidFill>
                <a:effectLst/>
                <a:latin typeface="Söhne"/>
              </a:rPr>
              <a:t>The current approach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i="0" dirty="0">
                <a:solidFill>
                  <a:srgbClr val="D1D5DB"/>
                </a:solidFill>
                <a:effectLst/>
                <a:latin typeface="Söhne"/>
              </a:rPr>
              <a:t>1.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i="0" dirty="0">
                <a:solidFill>
                  <a:srgbClr val="D1D5DB"/>
                </a:solidFill>
                <a:effectLst/>
                <a:latin typeface="Söhne"/>
              </a:rPr>
              <a:t>1.does not guarantee deadline, and all frames are processed at the same resolution regardless of their content.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" b="0" i="0" dirty="0">
                <a:solidFill>
                  <a:srgbClr val="D1D5DB"/>
                </a:solidFill>
                <a:effectLst/>
                <a:latin typeface="Söhne"/>
              </a:rPr>
              <a:t>2. </a:t>
            </a:r>
            <a:r>
              <a:rPr lang="en-US" altLang="ko-KR" sz="1050" b="0" i="0" dirty="0">
                <a:solidFill>
                  <a:srgbClr val="D1D5DB"/>
                </a:solidFill>
                <a:effectLst/>
                <a:latin typeface="Söhne"/>
              </a:rPr>
              <a:t>execute computations without considering the importance of the input image, leading to unnecessary computation on unimportant regions.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dirty="0">
                <a:solidFill>
                  <a:srgbClr val="D1D5DB"/>
                </a:solidFill>
                <a:effectLst/>
                <a:latin typeface="Söhne"/>
              </a:rPr>
              <a:t>3. </a:t>
            </a:r>
            <a:endParaRPr kumimoji="1" lang="en-US" altLang="ko-KR" sz="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638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따라서 </a:t>
            </a:r>
            <a:r>
              <a:rPr kumimoji="1" lang="en-US" altLang="ko-KR" sz="1200" b="0" dirty="0" err="1">
                <a:latin typeface="+mn-lt"/>
              </a:rPr>
              <a:t>syste</a:t>
            </a:r>
            <a:r>
              <a:rPr kumimoji="1" lang="ko-KR" altLang="en-US" sz="1200" b="0" dirty="0">
                <a:latin typeface="+mn-lt"/>
              </a:rPr>
              <a:t>의</a:t>
            </a:r>
            <a:r>
              <a:rPr kumimoji="1" lang="en-US" altLang="ko-KR" sz="1200" b="0" dirty="0">
                <a:latin typeface="+mn-lt"/>
              </a:rPr>
              <a:t> goal</a:t>
            </a:r>
            <a:r>
              <a:rPr kumimoji="1" lang="ko-KR" altLang="en-US" sz="1200" b="0" dirty="0">
                <a:latin typeface="+mn-lt"/>
              </a:rPr>
              <a:t>을 </a:t>
            </a:r>
            <a:r>
              <a:rPr kumimoji="1" lang="en-US" altLang="ko-KR" sz="1200" b="0" dirty="0">
                <a:latin typeface="+mn-lt"/>
              </a:rPr>
              <a:t>3</a:t>
            </a:r>
            <a:r>
              <a:rPr kumimoji="1" lang="ko-KR" altLang="en-US" sz="1200" b="0" dirty="0">
                <a:latin typeface="+mn-lt"/>
              </a:rPr>
              <a:t>가지의 기법을 활용하여 </a:t>
            </a:r>
            <a:r>
              <a:rPr kumimoji="1" lang="en-US" altLang="ko-KR" sz="1200" b="0" dirty="0">
                <a:latin typeface="+mn-lt"/>
              </a:rPr>
              <a:t>DNN</a:t>
            </a:r>
            <a:r>
              <a:rPr kumimoji="1" lang="ko-KR" altLang="en-US" sz="1200" b="0" dirty="0">
                <a:latin typeface="+mn-lt"/>
              </a:rPr>
              <a:t>의 </a:t>
            </a:r>
            <a:r>
              <a:rPr kumimoji="1" lang="en-US" altLang="ko-KR" sz="1200" b="0" dirty="0" err="1">
                <a:latin typeface="+mn-lt"/>
              </a:rPr>
              <a:t>computatio</a:t>
            </a:r>
            <a:r>
              <a:rPr kumimoji="1" lang="ko-KR" altLang="en-US" sz="1200" b="0" dirty="0">
                <a:latin typeface="+mn-lt"/>
              </a:rPr>
              <a:t>을 줄일 수 있는 </a:t>
            </a:r>
            <a:r>
              <a:rPr kumimoji="1" lang="en-US" altLang="ko-KR" sz="1200" b="0" dirty="0" err="1">
                <a:latin typeface="+mn-lt"/>
              </a:rPr>
              <a:t>syste</a:t>
            </a:r>
            <a:r>
              <a:rPr kumimoji="1" lang="ko-KR" altLang="en-US" sz="1200" b="0" dirty="0">
                <a:latin typeface="+mn-lt"/>
              </a:rPr>
              <a:t>을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제안하여 </a:t>
            </a:r>
            <a:r>
              <a:rPr kumimoji="1" lang="en-US" altLang="ko-KR" sz="1200" b="0" dirty="0">
                <a:latin typeface="+mn-lt"/>
              </a:rPr>
              <a:t>multi camera object detection</a:t>
            </a:r>
            <a:r>
              <a:rPr kumimoji="1" lang="ko-KR" altLang="en-US" sz="1200" b="0" dirty="0">
                <a:latin typeface="+mn-lt"/>
              </a:rPr>
              <a:t> </a:t>
            </a:r>
            <a:r>
              <a:rPr kumimoji="1" lang="en-US" altLang="ko-KR" sz="1200" b="0" dirty="0">
                <a:latin typeface="+mn-lt"/>
              </a:rPr>
              <a:t>system</a:t>
            </a:r>
            <a:r>
              <a:rPr kumimoji="1" lang="ko-KR" altLang="en-US" sz="1200" b="0" dirty="0">
                <a:latin typeface="+mn-lt"/>
              </a:rPr>
              <a:t>의 안전성을 보장하는 것</a:t>
            </a:r>
            <a:r>
              <a:rPr kumimoji="1" lang="en-US" altLang="ko-KR" sz="1200" b="0" dirty="0">
                <a:latin typeface="+mn-lt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Image merge + patch</a:t>
            </a:r>
            <a:r>
              <a:rPr kumimoji="1" lang="ko-KR" altLang="en-US" sz="1200" b="0" dirty="0">
                <a:latin typeface="+mn-lt"/>
              </a:rPr>
              <a:t>와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같은 </a:t>
            </a:r>
            <a:r>
              <a:rPr kumimoji="1" lang="en-US" altLang="ko-KR" sz="1200" b="0" dirty="0">
                <a:latin typeface="+mn-lt"/>
              </a:rPr>
              <a:t>computation saving framework</a:t>
            </a:r>
            <a:r>
              <a:rPr kumimoji="1" lang="ko-KR" altLang="en-US" sz="1200" b="0" dirty="0">
                <a:latin typeface="+mn-lt"/>
              </a:rPr>
              <a:t>를 활용하여 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4405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이와 같은 접근이 나오게 된 </a:t>
            </a:r>
            <a:r>
              <a:rPr kumimoji="1" lang="en-US" altLang="ko-KR" sz="1200" b="0" dirty="0">
                <a:latin typeface="+mn-lt"/>
              </a:rPr>
              <a:t>3</a:t>
            </a:r>
            <a:r>
              <a:rPr kumimoji="1" lang="ko-KR" altLang="en-US" sz="1200" b="0" dirty="0">
                <a:latin typeface="+mn-lt"/>
              </a:rPr>
              <a:t>가지 </a:t>
            </a:r>
            <a:r>
              <a:rPr kumimoji="1" lang="en-US" altLang="ko-KR" sz="1200" b="0" dirty="0">
                <a:latin typeface="+mn-lt"/>
              </a:rPr>
              <a:t>observation</a:t>
            </a:r>
            <a:r>
              <a:rPr kumimoji="1" lang="ko-KR" altLang="en-US" sz="1200" b="0" dirty="0">
                <a:latin typeface="+mn-lt"/>
              </a:rPr>
              <a:t>이 있다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먼저 </a:t>
            </a:r>
            <a:r>
              <a:rPr kumimoji="1" lang="en-US" altLang="ko-KR" sz="1200" b="0" dirty="0">
                <a:latin typeface="+mn-lt"/>
              </a:rPr>
              <a:t>image merge</a:t>
            </a:r>
            <a:r>
              <a:rPr kumimoji="1" lang="ko-KR" altLang="en-US" sz="1200" b="0" dirty="0">
                <a:latin typeface="+mn-lt"/>
              </a:rPr>
              <a:t>를 통하여 </a:t>
            </a: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62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이 문제점을 해결하기 위해서 </a:t>
            </a:r>
            <a:r>
              <a:rPr kumimoji="1" lang="en-US" altLang="ko-KR" sz="1200" b="0" dirty="0">
                <a:latin typeface="+mn-lt"/>
              </a:rPr>
              <a:t>frame</a:t>
            </a:r>
            <a:r>
              <a:rPr kumimoji="1" lang="ko-KR" altLang="en-US" sz="1200" b="0" dirty="0">
                <a:latin typeface="+mn-lt"/>
              </a:rPr>
              <a:t>에서 </a:t>
            </a:r>
            <a:r>
              <a:rPr kumimoji="1" lang="en-US" altLang="ko-KR" sz="1200" b="0" dirty="0" err="1">
                <a:latin typeface="+mn-lt"/>
              </a:rPr>
              <a:t>roi</a:t>
            </a:r>
            <a:r>
              <a:rPr kumimoji="1" lang="ko-KR" altLang="en-US" sz="1200" b="0" dirty="0">
                <a:latin typeface="+mn-lt"/>
              </a:rPr>
              <a:t>의 특성을 활용하고자 한다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 err="1">
                <a:latin typeface="+mn-lt"/>
              </a:rPr>
              <a:t>RoI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의 </a:t>
            </a:r>
            <a:r>
              <a:rPr kumimoji="1" lang="en-US" altLang="ko-KR" sz="1200" b="0" dirty="0">
                <a:latin typeface="+mn-lt"/>
              </a:rPr>
              <a:t>occupancy ratio</a:t>
            </a:r>
            <a:r>
              <a:rPr kumimoji="1" lang="ko-KR" altLang="en-US" sz="1200" b="0" dirty="0">
                <a:latin typeface="+mn-lt"/>
              </a:rPr>
              <a:t>를 측정한 결과</a:t>
            </a:r>
            <a:r>
              <a:rPr kumimoji="1" lang="en-US" altLang="ko-KR" sz="1200" b="0" dirty="0">
                <a:latin typeface="+mn-lt"/>
              </a:rPr>
              <a:t>, </a:t>
            </a:r>
            <a:r>
              <a:rPr kumimoji="1" lang="ko-KR" altLang="en-US" sz="1200" b="0" dirty="0">
                <a:latin typeface="+mn-lt"/>
              </a:rPr>
              <a:t>이미지에서 차지하는 </a:t>
            </a:r>
            <a:r>
              <a:rPr kumimoji="1" lang="en-US" altLang="ko-KR" sz="1200" b="0" dirty="0" err="1">
                <a:latin typeface="+mn-lt"/>
              </a:rPr>
              <a:t>roi</a:t>
            </a:r>
            <a:r>
              <a:rPr kumimoji="1" lang="ko-KR" altLang="en-US" sz="1200" b="0" dirty="0">
                <a:latin typeface="+mn-lt"/>
              </a:rPr>
              <a:t>의 비중이 </a:t>
            </a:r>
            <a:r>
              <a:rPr kumimoji="1" lang="en-US" altLang="ko-KR" sz="1200" b="0" dirty="0">
                <a:latin typeface="+mn-lt"/>
              </a:rPr>
              <a:t>50%</a:t>
            </a:r>
            <a:r>
              <a:rPr kumimoji="1" lang="ko-KR" altLang="en-US" sz="1200" b="0" dirty="0">
                <a:latin typeface="+mn-lt"/>
              </a:rPr>
              <a:t>도 차지하지 않는 경우가 </a:t>
            </a:r>
            <a:r>
              <a:rPr kumimoji="1" lang="en-US" altLang="ko-KR" sz="1200" b="0" dirty="0">
                <a:latin typeface="+mn-lt"/>
              </a:rPr>
              <a:t>dataset</a:t>
            </a:r>
            <a:r>
              <a:rPr kumimoji="1" lang="ko-KR" altLang="en-US" sz="1200" b="0" dirty="0">
                <a:latin typeface="+mn-lt"/>
              </a:rPr>
              <a:t>의 </a:t>
            </a:r>
            <a:r>
              <a:rPr kumimoji="1" lang="en-US" altLang="ko-KR" sz="1200" b="0" dirty="0">
                <a:latin typeface="+mn-lt"/>
              </a:rPr>
              <a:t>77%</a:t>
            </a:r>
            <a:r>
              <a:rPr kumimoji="1" lang="ko-KR" altLang="en-US" sz="1200" b="0" dirty="0">
                <a:latin typeface="+mn-lt"/>
              </a:rPr>
              <a:t>나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되었다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220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이 문제점을 해결하기 위해서 </a:t>
            </a:r>
            <a:r>
              <a:rPr kumimoji="1" lang="en-US" altLang="ko-KR" sz="1200" b="0" dirty="0">
                <a:latin typeface="+mn-lt"/>
              </a:rPr>
              <a:t>frame</a:t>
            </a:r>
            <a:r>
              <a:rPr kumimoji="1" lang="ko-KR" altLang="en-US" sz="1200" b="0" dirty="0">
                <a:latin typeface="+mn-lt"/>
              </a:rPr>
              <a:t>에서 </a:t>
            </a:r>
            <a:r>
              <a:rPr kumimoji="1" lang="en-US" altLang="ko-KR" sz="1200" b="0" dirty="0" err="1">
                <a:latin typeface="+mn-lt"/>
              </a:rPr>
              <a:t>roi</a:t>
            </a:r>
            <a:r>
              <a:rPr kumimoji="1" lang="ko-KR" altLang="en-US" sz="1200" b="0" dirty="0">
                <a:latin typeface="+mn-lt"/>
              </a:rPr>
              <a:t>의 특성을 활용하고자 한다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 err="1">
                <a:latin typeface="+mn-lt"/>
              </a:rPr>
              <a:t>RoI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의 </a:t>
            </a:r>
            <a:r>
              <a:rPr kumimoji="1" lang="en-US" altLang="ko-KR" sz="1200" b="0" dirty="0">
                <a:latin typeface="+mn-lt"/>
              </a:rPr>
              <a:t>occupancy ratio</a:t>
            </a:r>
            <a:r>
              <a:rPr kumimoji="1" lang="ko-KR" altLang="en-US" sz="1200" b="0" dirty="0">
                <a:latin typeface="+mn-lt"/>
              </a:rPr>
              <a:t>를 측정한 결과</a:t>
            </a:r>
            <a:r>
              <a:rPr kumimoji="1" lang="en-US" altLang="ko-KR" sz="1200" b="0" dirty="0">
                <a:latin typeface="+mn-lt"/>
              </a:rPr>
              <a:t>, </a:t>
            </a:r>
            <a:r>
              <a:rPr kumimoji="1" lang="ko-KR" altLang="en-US" sz="1200" b="0" dirty="0">
                <a:latin typeface="+mn-lt"/>
              </a:rPr>
              <a:t>이미지에서 차지하는 </a:t>
            </a:r>
            <a:r>
              <a:rPr kumimoji="1" lang="en-US" altLang="ko-KR" sz="1200" b="0" dirty="0" err="1">
                <a:latin typeface="+mn-lt"/>
              </a:rPr>
              <a:t>roi</a:t>
            </a:r>
            <a:r>
              <a:rPr kumimoji="1" lang="ko-KR" altLang="en-US" sz="1200" b="0" dirty="0">
                <a:latin typeface="+mn-lt"/>
              </a:rPr>
              <a:t>의 비중이 </a:t>
            </a:r>
            <a:r>
              <a:rPr kumimoji="1" lang="en-US" altLang="ko-KR" sz="1200" b="0" dirty="0">
                <a:latin typeface="+mn-lt"/>
              </a:rPr>
              <a:t>50%</a:t>
            </a:r>
            <a:r>
              <a:rPr kumimoji="1" lang="ko-KR" altLang="en-US" sz="1200" b="0" dirty="0">
                <a:latin typeface="+mn-lt"/>
              </a:rPr>
              <a:t>도 차지하지 않는 경우가 </a:t>
            </a:r>
            <a:r>
              <a:rPr kumimoji="1" lang="en-US" altLang="ko-KR" sz="1200" b="0" dirty="0">
                <a:latin typeface="+mn-lt"/>
              </a:rPr>
              <a:t>dataset</a:t>
            </a:r>
            <a:r>
              <a:rPr kumimoji="1" lang="ko-KR" altLang="en-US" sz="1200" b="0" dirty="0">
                <a:latin typeface="+mn-lt"/>
              </a:rPr>
              <a:t>의 </a:t>
            </a:r>
            <a:r>
              <a:rPr kumimoji="1" lang="en-US" altLang="ko-KR" sz="1200" b="0" dirty="0">
                <a:latin typeface="+mn-lt"/>
              </a:rPr>
              <a:t>77%</a:t>
            </a:r>
            <a:r>
              <a:rPr kumimoji="1" lang="ko-KR" altLang="en-US" sz="1200" b="0" dirty="0">
                <a:latin typeface="+mn-lt"/>
              </a:rPr>
              <a:t>나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되었다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6489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4650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7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1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3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73214-B533-452F-8554-666DE071E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3922814" y="5087502"/>
            <a:ext cx="1298367" cy="42908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D70B81-8235-441B-B034-F866362B81CF}"/>
              </a:ext>
            </a:extLst>
          </p:cNvPr>
          <p:cNvGrpSpPr/>
          <p:nvPr/>
        </p:nvGrpSpPr>
        <p:grpSpPr>
          <a:xfrm>
            <a:off x="0" y="1770498"/>
            <a:ext cx="9144000" cy="2831291"/>
            <a:chOff x="0" y="1682575"/>
            <a:chExt cx="9144000" cy="283129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139A42-2018-48E7-94CA-8E5B7303B85A}"/>
                </a:ext>
              </a:extLst>
            </p:cNvPr>
            <p:cNvSpPr/>
            <p:nvPr/>
          </p:nvSpPr>
          <p:spPr>
            <a:xfrm>
              <a:off x="0" y="436966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41A9F0-8D2F-43C3-9541-536B37B0E4FE}"/>
                </a:ext>
              </a:extLst>
            </p:cNvPr>
            <p:cNvSpPr/>
            <p:nvPr/>
          </p:nvSpPr>
          <p:spPr>
            <a:xfrm>
              <a:off x="0" y="168257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4A91DB-303A-4F81-99F8-0D2A77C39D5B}"/>
              </a:ext>
            </a:extLst>
          </p:cNvPr>
          <p:cNvSpPr/>
          <p:nvPr/>
        </p:nvSpPr>
        <p:spPr>
          <a:xfrm>
            <a:off x="1113754" y="2202214"/>
            <a:ext cx="6978825" cy="1458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Weekly Meeting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A635C-1642-419F-9A80-B71C2DC7C4C4}"/>
              </a:ext>
            </a:extLst>
          </p:cNvPr>
          <p:cNvSpPr txBox="1"/>
          <p:nvPr/>
        </p:nvSpPr>
        <p:spPr>
          <a:xfrm>
            <a:off x="2286000" y="3635555"/>
            <a:ext cx="4572000" cy="504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2023.04.24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85A0FD-5E48-4E0E-9C94-D53FC4C106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5F7EC6-6702-4AD9-B6D4-4B401C3A4168}"/>
              </a:ext>
            </a:extLst>
          </p:cNvPr>
          <p:cNvSpPr txBox="1"/>
          <p:nvPr/>
        </p:nvSpPr>
        <p:spPr>
          <a:xfrm>
            <a:off x="4508624" y="68172"/>
            <a:ext cx="4572000" cy="349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Advisor : Hoon Sung Chwa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9E7AC-451E-4B40-B0C0-4FAEDB5A95A9}"/>
              </a:ext>
            </a:extLst>
          </p:cNvPr>
          <p:cNvSpPr txBox="1"/>
          <p:nvPr/>
        </p:nvSpPr>
        <p:spPr>
          <a:xfrm>
            <a:off x="1691141" y="5735823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kye0520 @dgist.ac.kr)</a:t>
            </a:r>
          </a:p>
        </p:txBody>
      </p:sp>
    </p:spTree>
    <p:extLst>
      <p:ext uri="{BB962C8B-B14F-4D97-AF65-F5344CB8AC3E}">
        <p14:creationId xmlns:p14="http://schemas.microsoft.com/office/powerpoint/2010/main" val="288626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1E66BC37-D7EE-44DB-9666-1116139BF7B9}"/>
              </a:ext>
            </a:extLst>
          </p:cNvPr>
          <p:cNvSpPr/>
          <p:nvPr/>
        </p:nvSpPr>
        <p:spPr>
          <a:xfrm>
            <a:off x="591984" y="2433088"/>
            <a:ext cx="1791796" cy="1391606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D64A18C-FD4D-8F70-DC2E-86CAA852FA47}"/>
              </a:ext>
            </a:extLst>
          </p:cNvPr>
          <p:cNvSpPr/>
          <p:nvPr/>
        </p:nvSpPr>
        <p:spPr>
          <a:xfrm>
            <a:off x="591984" y="3994237"/>
            <a:ext cx="3544221" cy="1264355"/>
          </a:xfrm>
          <a:prstGeom prst="rect">
            <a:avLst/>
          </a:prstGeom>
          <a:solidFill>
            <a:srgbClr val="FDE3E7"/>
          </a:solidFill>
          <a:ln w="28575">
            <a:solidFill>
              <a:srgbClr val="FD9DA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A1E6210-14BA-7279-DEF9-85DA32615571}"/>
              </a:ext>
            </a:extLst>
          </p:cNvPr>
          <p:cNvSpPr/>
          <p:nvPr/>
        </p:nvSpPr>
        <p:spPr>
          <a:xfrm>
            <a:off x="4264159" y="4037241"/>
            <a:ext cx="4458185" cy="2062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95FBA-C4E7-7B6C-43A3-C82634861451}"/>
              </a:ext>
            </a:extLst>
          </p:cNvPr>
          <p:cNvSpPr txBox="1"/>
          <p:nvPr/>
        </p:nvSpPr>
        <p:spPr>
          <a:xfrm>
            <a:off x="649670" y="2029767"/>
            <a:ext cx="12859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latin typeface="times" panose="02020603050405020304" pitchFamily="18" charset="0"/>
                <a:cs typeface="times" panose="02020603050405020304" pitchFamily="18" charset="0"/>
              </a:rPr>
              <a:t>Camera Image</a:t>
            </a:r>
            <a:endParaRPr lang="ko-KR" altLang="en-US" sz="135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C810EA-072A-D0D0-106E-8AEECE09CA26}"/>
              </a:ext>
            </a:extLst>
          </p:cNvPr>
          <p:cNvSpPr/>
          <p:nvPr/>
        </p:nvSpPr>
        <p:spPr>
          <a:xfrm>
            <a:off x="528642" y="2029767"/>
            <a:ext cx="1494065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B55B705-8223-3940-8EE6-2C3089403EBB}"/>
              </a:ext>
            </a:extLst>
          </p:cNvPr>
          <p:cNvSpPr/>
          <p:nvPr/>
        </p:nvSpPr>
        <p:spPr>
          <a:xfrm rot="5400000">
            <a:off x="1196952" y="2310114"/>
            <a:ext cx="145197" cy="138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3A89FF-F769-47E5-82AB-2C11D3978507}"/>
              </a:ext>
            </a:extLst>
          </p:cNvPr>
          <p:cNvSpPr/>
          <p:nvPr/>
        </p:nvSpPr>
        <p:spPr>
          <a:xfrm>
            <a:off x="2450056" y="2471092"/>
            <a:ext cx="4517784" cy="1353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5AC22-1F0D-55E8-97E6-CB2793DBED78}"/>
              </a:ext>
            </a:extLst>
          </p:cNvPr>
          <p:cNvSpPr txBox="1"/>
          <p:nvPr/>
        </p:nvSpPr>
        <p:spPr>
          <a:xfrm>
            <a:off x="2757539" y="2506670"/>
            <a:ext cx="12089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 err="1">
                <a:latin typeface="times" panose="02020603050405020304" pitchFamily="18" charset="0"/>
                <a:cs typeface="times" panose="02020603050405020304" pitchFamily="18" charset="0"/>
              </a:rPr>
              <a:t>RoI</a:t>
            </a:r>
            <a:r>
              <a:rPr lang="en-US" altLang="ko-KR" sz="1350" b="1" dirty="0">
                <a:latin typeface="times" panose="02020603050405020304" pitchFamily="18" charset="0"/>
                <a:cs typeface="times" panose="02020603050405020304" pitchFamily="18" charset="0"/>
              </a:rPr>
              <a:t> Detection</a:t>
            </a:r>
            <a:endParaRPr lang="ko-KR" altLang="en-US" sz="135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27C3C9-A0F5-E2C7-DC9A-875D58E93BA1}"/>
              </a:ext>
            </a:extLst>
          </p:cNvPr>
          <p:cNvSpPr/>
          <p:nvPr/>
        </p:nvSpPr>
        <p:spPr>
          <a:xfrm>
            <a:off x="769128" y="2944554"/>
            <a:ext cx="1428026" cy="731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4E365E-C6D6-C98B-64E6-587241BDC4A2}"/>
              </a:ext>
            </a:extLst>
          </p:cNvPr>
          <p:cNvSpPr/>
          <p:nvPr/>
        </p:nvSpPr>
        <p:spPr>
          <a:xfrm>
            <a:off x="4447856" y="2679189"/>
            <a:ext cx="2311838" cy="1850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E3DAF4-E495-C428-AACD-091F496594B8}"/>
              </a:ext>
            </a:extLst>
          </p:cNvPr>
          <p:cNvSpPr txBox="1"/>
          <p:nvPr/>
        </p:nvSpPr>
        <p:spPr>
          <a:xfrm>
            <a:off x="4906625" y="2754789"/>
            <a:ext cx="1403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latin typeface="times" panose="02020603050405020304" pitchFamily="18" charset="0"/>
                <a:cs typeface="times" panose="02020603050405020304" pitchFamily="18" charset="0"/>
              </a:rPr>
              <a:t>Object Detector </a:t>
            </a:r>
            <a:endParaRPr lang="ko-KR" altLang="en-US" sz="135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20D1A9-EA1F-1D39-271B-B3E3975BD103}"/>
              </a:ext>
            </a:extLst>
          </p:cNvPr>
          <p:cNvSpPr/>
          <p:nvPr/>
        </p:nvSpPr>
        <p:spPr>
          <a:xfrm>
            <a:off x="4703369" y="3223910"/>
            <a:ext cx="1789625" cy="10643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F6C29EF-941A-DFB3-CE5C-E028ECEDCD17}"/>
              </a:ext>
            </a:extLst>
          </p:cNvPr>
          <p:cNvGrpSpPr/>
          <p:nvPr/>
        </p:nvGrpSpPr>
        <p:grpSpPr>
          <a:xfrm>
            <a:off x="4906625" y="3297459"/>
            <a:ext cx="1353350" cy="909812"/>
            <a:chOff x="1493021" y="2421413"/>
            <a:chExt cx="1732416" cy="1323416"/>
          </a:xfrm>
        </p:grpSpPr>
        <p:cxnSp>
          <p:nvCxnSpPr>
            <p:cNvPr id="15" name="Straight Connector 12">
              <a:extLst>
                <a:ext uri="{FF2B5EF4-FFF2-40B4-BE49-F238E27FC236}">
                  <a16:creationId xmlns:a16="http://schemas.microsoft.com/office/drawing/2014/main" id="{3762E8D4-C5B3-CD99-7D87-588301D70538}"/>
                </a:ext>
              </a:extLst>
            </p:cNvPr>
            <p:cNvCxnSpPr>
              <a:cxnSpLocks/>
              <a:stCxn id="27" idx="6"/>
              <a:endCxn id="39" idx="2"/>
            </p:cNvCxnSpPr>
            <p:nvPr/>
          </p:nvCxnSpPr>
          <p:spPr>
            <a:xfrm>
              <a:off x="1778379" y="2567609"/>
              <a:ext cx="219538" cy="157175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3">
              <a:extLst>
                <a:ext uri="{FF2B5EF4-FFF2-40B4-BE49-F238E27FC236}">
                  <a16:creationId xmlns:a16="http://schemas.microsoft.com/office/drawing/2014/main" id="{A6C58283-F309-1519-1C1C-CE52A9D19A2E}"/>
                </a:ext>
              </a:extLst>
            </p:cNvPr>
            <p:cNvCxnSpPr>
              <a:cxnSpLocks/>
              <a:stCxn id="27" idx="6"/>
              <a:endCxn id="40" idx="2"/>
            </p:cNvCxnSpPr>
            <p:nvPr/>
          </p:nvCxnSpPr>
          <p:spPr>
            <a:xfrm>
              <a:off x="1778379" y="2567609"/>
              <a:ext cx="224314" cy="500130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4">
              <a:extLst>
                <a:ext uri="{FF2B5EF4-FFF2-40B4-BE49-F238E27FC236}">
                  <a16:creationId xmlns:a16="http://schemas.microsoft.com/office/drawing/2014/main" id="{F4B58CD5-45A2-E3C8-2B2C-3AE7443DB3C3}"/>
                </a:ext>
              </a:extLst>
            </p:cNvPr>
            <p:cNvCxnSpPr>
              <a:cxnSpLocks/>
              <a:stCxn id="27" idx="6"/>
              <a:endCxn id="41" idx="2"/>
            </p:cNvCxnSpPr>
            <p:nvPr/>
          </p:nvCxnSpPr>
          <p:spPr>
            <a:xfrm>
              <a:off x="1778379" y="2567609"/>
              <a:ext cx="223238" cy="848406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5">
              <a:extLst>
                <a:ext uri="{FF2B5EF4-FFF2-40B4-BE49-F238E27FC236}">
                  <a16:creationId xmlns:a16="http://schemas.microsoft.com/office/drawing/2014/main" id="{E28CDD1F-A735-1342-CEDD-3AC992EE7E11}"/>
                </a:ext>
              </a:extLst>
            </p:cNvPr>
            <p:cNvCxnSpPr>
              <a:cxnSpLocks/>
              <a:stCxn id="28" idx="6"/>
              <a:endCxn id="39" idx="2"/>
            </p:cNvCxnSpPr>
            <p:nvPr/>
          </p:nvCxnSpPr>
          <p:spPr>
            <a:xfrm flipV="1">
              <a:off x="1775331" y="2724784"/>
              <a:ext cx="222586" cy="186902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6">
              <a:extLst>
                <a:ext uri="{FF2B5EF4-FFF2-40B4-BE49-F238E27FC236}">
                  <a16:creationId xmlns:a16="http://schemas.microsoft.com/office/drawing/2014/main" id="{2AB09394-1683-4393-46C4-D8B67C9E981D}"/>
                </a:ext>
              </a:extLst>
            </p:cNvPr>
            <p:cNvCxnSpPr>
              <a:cxnSpLocks/>
              <a:stCxn id="28" idx="6"/>
              <a:endCxn id="40" idx="2"/>
            </p:cNvCxnSpPr>
            <p:nvPr/>
          </p:nvCxnSpPr>
          <p:spPr>
            <a:xfrm>
              <a:off x="1775331" y="2911686"/>
              <a:ext cx="227362" cy="156053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7">
              <a:extLst>
                <a:ext uri="{FF2B5EF4-FFF2-40B4-BE49-F238E27FC236}">
                  <a16:creationId xmlns:a16="http://schemas.microsoft.com/office/drawing/2014/main" id="{9E86CA01-9DF8-376D-799E-8084E6595573}"/>
                </a:ext>
              </a:extLst>
            </p:cNvPr>
            <p:cNvCxnSpPr>
              <a:cxnSpLocks/>
              <a:stCxn id="28" idx="6"/>
              <a:endCxn id="41" idx="2"/>
            </p:cNvCxnSpPr>
            <p:nvPr/>
          </p:nvCxnSpPr>
          <p:spPr>
            <a:xfrm>
              <a:off x="1775331" y="2911686"/>
              <a:ext cx="226286" cy="504329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18">
              <a:extLst>
                <a:ext uri="{FF2B5EF4-FFF2-40B4-BE49-F238E27FC236}">
                  <a16:creationId xmlns:a16="http://schemas.microsoft.com/office/drawing/2014/main" id="{31E2C99A-9848-42B5-06F5-825A4988D2E6}"/>
                </a:ext>
              </a:extLst>
            </p:cNvPr>
            <p:cNvCxnSpPr>
              <a:cxnSpLocks/>
              <a:stCxn id="29" idx="6"/>
              <a:endCxn id="39" idx="2"/>
            </p:cNvCxnSpPr>
            <p:nvPr/>
          </p:nvCxnSpPr>
          <p:spPr>
            <a:xfrm flipV="1">
              <a:off x="1775331" y="2724784"/>
              <a:ext cx="222586" cy="528680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19">
              <a:extLst>
                <a:ext uri="{FF2B5EF4-FFF2-40B4-BE49-F238E27FC236}">
                  <a16:creationId xmlns:a16="http://schemas.microsoft.com/office/drawing/2014/main" id="{505873D8-A0AF-01B0-14FF-D88C73C4ACA8}"/>
                </a:ext>
              </a:extLst>
            </p:cNvPr>
            <p:cNvCxnSpPr>
              <a:cxnSpLocks/>
              <a:stCxn id="29" idx="6"/>
              <a:endCxn id="40" idx="2"/>
            </p:cNvCxnSpPr>
            <p:nvPr/>
          </p:nvCxnSpPr>
          <p:spPr>
            <a:xfrm flipV="1">
              <a:off x="1775331" y="3067739"/>
              <a:ext cx="227362" cy="185725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6F31CB61-0200-1524-BD6B-A649107A7FA1}"/>
                </a:ext>
              </a:extLst>
            </p:cNvPr>
            <p:cNvCxnSpPr>
              <a:cxnSpLocks/>
              <a:stCxn id="29" idx="6"/>
              <a:endCxn id="41" idx="2"/>
            </p:cNvCxnSpPr>
            <p:nvPr/>
          </p:nvCxnSpPr>
          <p:spPr>
            <a:xfrm>
              <a:off x="1775331" y="3253464"/>
              <a:ext cx="226286" cy="162551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2">
              <a:extLst>
                <a:ext uri="{FF2B5EF4-FFF2-40B4-BE49-F238E27FC236}">
                  <a16:creationId xmlns:a16="http://schemas.microsoft.com/office/drawing/2014/main" id="{1880AF93-C1FA-7934-5181-847F9F4A6950}"/>
                </a:ext>
              </a:extLst>
            </p:cNvPr>
            <p:cNvCxnSpPr>
              <a:cxnSpLocks/>
              <a:stCxn id="30" idx="6"/>
              <a:endCxn id="39" idx="2"/>
            </p:cNvCxnSpPr>
            <p:nvPr/>
          </p:nvCxnSpPr>
          <p:spPr>
            <a:xfrm flipV="1">
              <a:off x="1775331" y="2724784"/>
              <a:ext cx="222586" cy="873849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3">
              <a:extLst>
                <a:ext uri="{FF2B5EF4-FFF2-40B4-BE49-F238E27FC236}">
                  <a16:creationId xmlns:a16="http://schemas.microsoft.com/office/drawing/2014/main" id="{82F49E64-6787-94C5-DFF0-D40FE56A7E49}"/>
                </a:ext>
              </a:extLst>
            </p:cNvPr>
            <p:cNvCxnSpPr>
              <a:cxnSpLocks/>
              <a:stCxn id="30" idx="6"/>
              <a:endCxn id="40" idx="2"/>
            </p:cNvCxnSpPr>
            <p:nvPr/>
          </p:nvCxnSpPr>
          <p:spPr>
            <a:xfrm flipV="1">
              <a:off x="1775331" y="3067739"/>
              <a:ext cx="227362" cy="530894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24">
              <a:extLst>
                <a:ext uri="{FF2B5EF4-FFF2-40B4-BE49-F238E27FC236}">
                  <a16:creationId xmlns:a16="http://schemas.microsoft.com/office/drawing/2014/main" id="{2D1CEA13-EDDC-D642-DE5E-A65E35422224}"/>
                </a:ext>
              </a:extLst>
            </p:cNvPr>
            <p:cNvCxnSpPr>
              <a:cxnSpLocks/>
              <a:stCxn id="30" idx="6"/>
              <a:endCxn id="41" idx="2"/>
            </p:cNvCxnSpPr>
            <p:nvPr/>
          </p:nvCxnSpPr>
          <p:spPr>
            <a:xfrm flipV="1">
              <a:off x="1775331" y="3416015"/>
              <a:ext cx="226286" cy="182618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2E991E39-D634-C16C-B35B-4F9DFB28F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6069" y="2421413"/>
              <a:ext cx="282310" cy="29239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057138DF-7763-F6B5-CDE0-13290D366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3021" y="2765490"/>
              <a:ext cx="282310" cy="29239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CE92A268-D7B9-AEB8-9CBF-2352A99B2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3021" y="3107268"/>
              <a:ext cx="282310" cy="29239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C464D592-6CE8-A573-1F37-4FEECCB90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3021" y="3452437"/>
              <a:ext cx="282310" cy="292392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cxnSp>
          <p:nvCxnSpPr>
            <p:cNvPr id="31" name="Straight Connector 29">
              <a:extLst>
                <a:ext uri="{FF2B5EF4-FFF2-40B4-BE49-F238E27FC236}">
                  <a16:creationId xmlns:a16="http://schemas.microsoft.com/office/drawing/2014/main" id="{68D5855C-CD68-B461-ED80-7BF87435A385}"/>
                </a:ext>
              </a:extLst>
            </p:cNvPr>
            <p:cNvCxnSpPr>
              <a:cxnSpLocks/>
              <a:stCxn id="39" idx="6"/>
              <a:endCxn id="37" idx="2"/>
            </p:cNvCxnSpPr>
            <p:nvPr/>
          </p:nvCxnSpPr>
          <p:spPr>
            <a:xfrm flipV="1">
              <a:off x="2280221" y="2723776"/>
              <a:ext cx="214940" cy="1008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0">
              <a:extLst>
                <a:ext uri="{FF2B5EF4-FFF2-40B4-BE49-F238E27FC236}">
                  <a16:creationId xmlns:a16="http://schemas.microsoft.com/office/drawing/2014/main" id="{122265F6-7425-27F3-33D0-D187DEF6841A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2280221" y="2724784"/>
              <a:ext cx="218641" cy="692107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1">
              <a:extLst>
                <a:ext uri="{FF2B5EF4-FFF2-40B4-BE49-F238E27FC236}">
                  <a16:creationId xmlns:a16="http://schemas.microsoft.com/office/drawing/2014/main" id="{C3D04706-E0F0-7731-9E26-63755CEC1624}"/>
                </a:ext>
              </a:extLst>
            </p:cNvPr>
            <p:cNvCxnSpPr>
              <a:cxnSpLocks/>
              <a:stCxn id="40" idx="6"/>
              <a:endCxn id="37" idx="2"/>
            </p:cNvCxnSpPr>
            <p:nvPr/>
          </p:nvCxnSpPr>
          <p:spPr>
            <a:xfrm flipV="1">
              <a:off x="2284997" y="2723776"/>
              <a:ext cx="210164" cy="343963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34" name="Straight Connector 32">
              <a:extLst>
                <a:ext uri="{FF2B5EF4-FFF2-40B4-BE49-F238E27FC236}">
                  <a16:creationId xmlns:a16="http://schemas.microsoft.com/office/drawing/2014/main" id="{942EA188-152D-6B7D-12E6-6E6D865689D2}"/>
                </a:ext>
              </a:extLst>
            </p:cNvPr>
            <p:cNvCxnSpPr>
              <a:cxnSpLocks/>
              <a:stCxn id="40" idx="6"/>
              <a:endCxn id="38" idx="2"/>
            </p:cNvCxnSpPr>
            <p:nvPr/>
          </p:nvCxnSpPr>
          <p:spPr>
            <a:xfrm>
              <a:off x="2284997" y="3067739"/>
              <a:ext cx="213865" cy="349152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9D842CEA-D142-999E-8D12-8931F43A1145}"/>
                </a:ext>
              </a:extLst>
            </p:cNvPr>
            <p:cNvCxnSpPr>
              <a:cxnSpLocks/>
              <a:stCxn id="41" idx="6"/>
              <a:endCxn id="37" idx="2"/>
            </p:cNvCxnSpPr>
            <p:nvPr/>
          </p:nvCxnSpPr>
          <p:spPr>
            <a:xfrm flipV="1">
              <a:off x="2283921" y="2723776"/>
              <a:ext cx="211240" cy="692239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3DFC0C55-A2F4-27ED-C7A7-863F5610D8FD}"/>
                </a:ext>
              </a:extLst>
            </p:cNvPr>
            <p:cNvCxnSpPr>
              <a:cxnSpLocks/>
              <a:stCxn id="41" idx="6"/>
              <a:endCxn id="38" idx="2"/>
            </p:cNvCxnSpPr>
            <p:nvPr/>
          </p:nvCxnSpPr>
          <p:spPr>
            <a:xfrm>
              <a:off x="2283921" y="3416015"/>
              <a:ext cx="214941" cy="876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sp>
          <p:nvSpPr>
            <p:cNvPr id="37" name="Oval 35">
              <a:extLst>
                <a:ext uri="{FF2B5EF4-FFF2-40B4-BE49-F238E27FC236}">
                  <a16:creationId xmlns:a16="http://schemas.microsoft.com/office/drawing/2014/main" id="{E34EE3AD-2B24-941E-DCCF-50D6026F8F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5161" y="2577579"/>
              <a:ext cx="282304" cy="2923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38" name="Oval 36">
              <a:extLst>
                <a:ext uri="{FF2B5EF4-FFF2-40B4-BE49-F238E27FC236}">
                  <a16:creationId xmlns:a16="http://schemas.microsoft.com/office/drawing/2014/main" id="{90F957D4-45EE-0E3F-E529-86D98069F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8862" y="3270694"/>
              <a:ext cx="282304" cy="2923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39" name="Oval 37">
              <a:extLst>
                <a:ext uri="{FF2B5EF4-FFF2-40B4-BE49-F238E27FC236}">
                  <a16:creationId xmlns:a16="http://schemas.microsoft.com/office/drawing/2014/main" id="{2989E953-5AAF-4B75-7640-3CDDAD440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7917" y="2578587"/>
              <a:ext cx="282304" cy="29239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id="{F64FDFF6-D407-F440-C46D-D8D6657AB5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2693" y="2921542"/>
              <a:ext cx="282304" cy="29239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41" name="Oval 39">
              <a:extLst>
                <a:ext uri="{FF2B5EF4-FFF2-40B4-BE49-F238E27FC236}">
                  <a16:creationId xmlns:a16="http://schemas.microsoft.com/office/drawing/2014/main" id="{C783D569-FEEA-D80C-DAA6-E4A3328970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1617" y="3269818"/>
              <a:ext cx="282304" cy="29239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42" name="Oval 40">
              <a:extLst>
                <a:ext uri="{FF2B5EF4-FFF2-40B4-BE49-F238E27FC236}">
                  <a16:creationId xmlns:a16="http://schemas.microsoft.com/office/drawing/2014/main" id="{B1804AF1-C221-0AF8-38E9-0653E6A57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552" y="2923500"/>
              <a:ext cx="282304" cy="2923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cxnSp>
          <p:nvCxnSpPr>
            <p:cNvPr id="43" name="Straight Connector 41">
              <a:extLst>
                <a:ext uri="{FF2B5EF4-FFF2-40B4-BE49-F238E27FC236}">
                  <a16:creationId xmlns:a16="http://schemas.microsoft.com/office/drawing/2014/main" id="{B48E96F8-CE73-5D48-E56D-3683F66948F4}"/>
                </a:ext>
              </a:extLst>
            </p:cNvPr>
            <p:cNvCxnSpPr>
              <a:cxnSpLocks/>
              <a:stCxn id="39" idx="6"/>
              <a:endCxn id="42" idx="2"/>
            </p:cNvCxnSpPr>
            <p:nvPr/>
          </p:nvCxnSpPr>
          <p:spPr>
            <a:xfrm>
              <a:off x="2280221" y="2724784"/>
              <a:ext cx="216331" cy="344913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42">
              <a:extLst>
                <a:ext uri="{FF2B5EF4-FFF2-40B4-BE49-F238E27FC236}">
                  <a16:creationId xmlns:a16="http://schemas.microsoft.com/office/drawing/2014/main" id="{11C5142E-40A5-89C2-F064-E875B04EA462}"/>
                </a:ext>
              </a:extLst>
            </p:cNvPr>
            <p:cNvCxnSpPr>
              <a:cxnSpLocks/>
              <a:stCxn id="40" idx="6"/>
              <a:endCxn id="42" idx="2"/>
            </p:cNvCxnSpPr>
            <p:nvPr/>
          </p:nvCxnSpPr>
          <p:spPr>
            <a:xfrm>
              <a:off x="2284997" y="3067739"/>
              <a:ext cx="211555" cy="1958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43">
              <a:extLst>
                <a:ext uri="{FF2B5EF4-FFF2-40B4-BE49-F238E27FC236}">
                  <a16:creationId xmlns:a16="http://schemas.microsoft.com/office/drawing/2014/main" id="{6026B5A8-8C02-1D8F-78C2-E0CDF2A358D3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 flipV="1">
              <a:off x="2283921" y="3069697"/>
              <a:ext cx="212631" cy="346318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sp>
          <p:nvSpPr>
            <p:cNvPr id="46" name="Oval 44">
              <a:extLst>
                <a:ext uri="{FF2B5EF4-FFF2-40B4-BE49-F238E27FC236}">
                  <a16:creationId xmlns:a16="http://schemas.microsoft.com/office/drawing/2014/main" id="{2E2B53BB-3C09-FD9A-FF7A-ECF3414DE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1742" y="2730365"/>
              <a:ext cx="282304" cy="292393"/>
            </a:xfrm>
            <a:prstGeom prst="ellipse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47" name="Oval 45">
              <a:extLst>
                <a:ext uri="{FF2B5EF4-FFF2-40B4-BE49-F238E27FC236}">
                  <a16:creationId xmlns:a16="http://schemas.microsoft.com/office/drawing/2014/main" id="{F289D9C3-9470-3D52-195F-B9330D27DD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3133" y="3078557"/>
              <a:ext cx="282304" cy="292393"/>
            </a:xfrm>
            <a:prstGeom prst="ellipse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cxnSp>
          <p:nvCxnSpPr>
            <p:cNvPr id="48" name="Straight Connector 46">
              <a:extLst>
                <a:ext uri="{FF2B5EF4-FFF2-40B4-BE49-F238E27FC236}">
                  <a16:creationId xmlns:a16="http://schemas.microsoft.com/office/drawing/2014/main" id="{3BFCA217-B303-4428-FB0F-C839F93D0375}"/>
                </a:ext>
              </a:extLst>
            </p:cNvPr>
            <p:cNvCxnSpPr>
              <a:cxnSpLocks/>
              <a:stCxn id="37" idx="6"/>
              <a:endCxn id="46" idx="2"/>
            </p:cNvCxnSpPr>
            <p:nvPr/>
          </p:nvCxnSpPr>
          <p:spPr>
            <a:xfrm>
              <a:off x="2777465" y="2723776"/>
              <a:ext cx="164277" cy="152786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49" name="Straight Connector 47">
              <a:extLst>
                <a:ext uri="{FF2B5EF4-FFF2-40B4-BE49-F238E27FC236}">
                  <a16:creationId xmlns:a16="http://schemas.microsoft.com/office/drawing/2014/main" id="{CFDC93C0-2927-3B29-0FF9-F0346B450C65}"/>
                </a:ext>
              </a:extLst>
            </p:cNvPr>
            <p:cNvCxnSpPr>
              <a:cxnSpLocks/>
              <a:stCxn id="42" idx="6"/>
              <a:endCxn id="46" idx="2"/>
            </p:cNvCxnSpPr>
            <p:nvPr/>
          </p:nvCxnSpPr>
          <p:spPr>
            <a:xfrm flipV="1">
              <a:off x="2778856" y="2876562"/>
              <a:ext cx="162886" cy="193135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50" name="Straight Connector 48">
              <a:extLst>
                <a:ext uri="{FF2B5EF4-FFF2-40B4-BE49-F238E27FC236}">
                  <a16:creationId xmlns:a16="http://schemas.microsoft.com/office/drawing/2014/main" id="{37A0A6C0-778F-BE9F-784B-BD8C455F8D87}"/>
                </a:ext>
              </a:extLst>
            </p:cNvPr>
            <p:cNvCxnSpPr>
              <a:cxnSpLocks/>
              <a:stCxn id="38" idx="6"/>
              <a:endCxn id="46" idx="2"/>
            </p:cNvCxnSpPr>
            <p:nvPr/>
          </p:nvCxnSpPr>
          <p:spPr>
            <a:xfrm flipV="1">
              <a:off x="2781166" y="2876562"/>
              <a:ext cx="160576" cy="540329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49">
              <a:extLst>
                <a:ext uri="{FF2B5EF4-FFF2-40B4-BE49-F238E27FC236}">
                  <a16:creationId xmlns:a16="http://schemas.microsoft.com/office/drawing/2014/main" id="{FA1EEDA2-BE4D-299B-386A-85F2880279DC}"/>
                </a:ext>
              </a:extLst>
            </p:cNvPr>
            <p:cNvCxnSpPr>
              <a:cxnSpLocks/>
              <a:stCxn id="37" idx="6"/>
              <a:endCxn id="47" idx="2"/>
            </p:cNvCxnSpPr>
            <p:nvPr/>
          </p:nvCxnSpPr>
          <p:spPr>
            <a:xfrm>
              <a:off x="2777465" y="2723776"/>
              <a:ext cx="165668" cy="500978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Connector 50">
              <a:extLst>
                <a:ext uri="{FF2B5EF4-FFF2-40B4-BE49-F238E27FC236}">
                  <a16:creationId xmlns:a16="http://schemas.microsoft.com/office/drawing/2014/main" id="{969A803C-C088-6114-BA43-285AC106FA0B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>
              <a:off x="2778856" y="3069697"/>
              <a:ext cx="164277" cy="155057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  <p:cxnSp>
          <p:nvCxnSpPr>
            <p:cNvPr id="53" name="Straight Connector 51">
              <a:extLst>
                <a:ext uri="{FF2B5EF4-FFF2-40B4-BE49-F238E27FC236}">
                  <a16:creationId xmlns:a16="http://schemas.microsoft.com/office/drawing/2014/main" id="{7A38E0D8-3D60-4505-0B53-1F68A4CC6433}"/>
                </a:ext>
              </a:extLst>
            </p:cNvPr>
            <p:cNvCxnSpPr>
              <a:cxnSpLocks/>
              <a:stCxn id="38" idx="6"/>
              <a:endCxn id="47" idx="2"/>
            </p:cNvCxnSpPr>
            <p:nvPr/>
          </p:nvCxnSpPr>
          <p:spPr>
            <a:xfrm flipV="1">
              <a:off x="2781166" y="3224754"/>
              <a:ext cx="161967" cy="192137"/>
            </a:xfrm>
            <a:prstGeom prst="line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miter lim="800000"/>
            </a:ln>
            <a:effectLst/>
          </p:spPr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C0E898B-021E-4CC8-4305-ABD00F102FC1}"/>
              </a:ext>
            </a:extLst>
          </p:cNvPr>
          <p:cNvSpPr txBox="1"/>
          <p:nvPr/>
        </p:nvSpPr>
        <p:spPr>
          <a:xfrm>
            <a:off x="5910024" y="4094435"/>
            <a:ext cx="594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times" panose="02020603050405020304" pitchFamily="18" charset="0"/>
                <a:cs typeface="times" panose="02020603050405020304" pitchFamily="18" charset="0"/>
              </a:rPr>
              <a:t>Yolov5</a:t>
            </a:r>
            <a:endParaRPr lang="ko-KR" altLang="en-US" sz="9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67D888A-A26C-0036-91E8-E0359CA4D4F3}"/>
              </a:ext>
            </a:extLst>
          </p:cNvPr>
          <p:cNvCxnSpPr>
            <a:cxnSpLocks/>
          </p:cNvCxnSpPr>
          <p:nvPr/>
        </p:nvCxnSpPr>
        <p:spPr>
          <a:xfrm>
            <a:off x="4024288" y="3300052"/>
            <a:ext cx="41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AB3F337-CBFF-CF7D-21B0-29468D53F7D7}"/>
              </a:ext>
            </a:extLst>
          </p:cNvPr>
          <p:cNvSpPr txBox="1"/>
          <p:nvPr/>
        </p:nvSpPr>
        <p:spPr>
          <a:xfrm>
            <a:off x="5984122" y="5785500"/>
            <a:ext cx="12186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latin typeface="times" panose="02020603050405020304" pitchFamily="18" charset="0"/>
                <a:cs typeface="times" panose="02020603050405020304" pitchFamily="18" charset="0"/>
              </a:rPr>
              <a:t>Patch Module</a:t>
            </a:r>
            <a:endParaRPr lang="ko-KR" altLang="en-US" sz="135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E67B540-6F32-947E-E959-417B898053A6}"/>
              </a:ext>
            </a:extLst>
          </p:cNvPr>
          <p:cNvSpPr/>
          <p:nvPr/>
        </p:nvSpPr>
        <p:spPr>
          <a:xfrm>
            <a:off x="4438729" y="4816027"/>
            <a:ext cx="4094209" cy="94881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0E28DC8-1C57-EF6A-307F-CB21DA7E08B4}"/>
              </a:ext>
            </a:extLst>
          </p:cNvPr>
          <p:cNvCxnSpPr>
            <a:cxnSpLocks/>
          </p:cNvCxnSpPr>
          <p:nvPr/>
        </p:nvCxnSpPr>
        <p:spPr>
          <a:xfrm flipV="1">
            <a:off x="5585056" y="4529213"/>
            <a:ext cx="0" cy="28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EB9A0D1-8E64-8835-EF81-D7F664B76ACF}"/>
              </a:ext>
            </a:extLst>
          </p:cNvPr>
          <p:cNvSpPr/>
          <p:nvPr/>
        </p:nvSpPr>
        <p:spPr>
          <a:xfrm>
            <a:off x="2551364" y="4230540"/>
            <a:ext cx="1428026" cy="603926"/>
          </a:xfrm>
          <a:prstGeom prst="rect">
            <a:avLst/>
          </a:prstGeom>
          <a:solidFill>
            <a:schemeClr val="bg1"/>
          </a:solidFill>
          <a:ln w="19050">
            <a:solidFill>
              <a:srgbClr val="FD9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Bounding Box Mapping</a:t>
            </a:r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1C0AE74-481C-0200-BC36-A66901A53153}"/>
              </a:ext>
            </a:extLst>
          </p:cNvPr>
          <p:cNvSpPr/>
          <p:nvPr/>
        </p:nvSpPr>
        <p:spPr>
          <a:xfrm>
            <a:off x="719938" y="4312262"/>
            <a:ext cx="1428026" cy="329709"/>
          </a:xfrm>
          <a:prstGeom prst="rect">
            <a:avLst/>
          </a:prstGeom>
          <a:solidFill>
            <a:schemeClr val="bg1"/>
          </a:solidFill>
          <a:ln w="19050">
            <a:solidFill>
              <a:srgbClr val="FD9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Detection Result</a:t>
            </a:r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A51B773-68A9-0EF6-4642-F591F9473538}"/>
              </a:ext>
            </a:extLst>
          </p:cNvPr>
          <p:cNvCxnSpPr>
            <a:cxnSpLocks/>
          </p:cNvCxnSpPr>
          <p:nvPr/>
        </p:nvCxnSpPr>
        <p:spPr>
          <a:xfrm flipH="1">
            <a:off x="2163353" y="4486829"/>
            <a:ext cx="376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A0F5413-BC02-2597-FF4E-ACC25AA70021}"/>
              </a:ext>
            </a:extLst>
          </p:cNvPr>
          <p:cNvCxnSpPr>
            <a:cxnSpLocks/>
          </p:cNvCxnSpPr>
          <p:nvPr/>
        </p:nvCxnSpPr>
        <p:spPr>
          <a:xfrm>
            <a:off x="2327501" y="3297459"/>
            <a:ext cx="390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3B2A0C5-B428-60AC-C64D-67B9165FD5E8}"/>
              </a:ext>
            </a:extLst>
          </p:cNvPr>
          <p:cNvSpPr/>
          <p:nvPr/>
        </p:nvSpPr>
        <p:spPr>
          <a:xfrm>
            <a:off x="2718382" y="2766180"/>
            <a:ext cx="1305906" cy="913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7B58202-FE28-0AC9-5803-3C8E5DE7C782}"/>
              </a:ext>
            </a:extLst>
          </p:cNvPr>
          <p:cNvSpPr/>
          <p:nvPr/>
        </p:nvSpPr>
        <p:spPr>
          <a:xfrm>
            <a:off x="4617936" y="5156979"/>
            <a:ext cx="1193790" cy="449164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Recursive Packing</a:t>
            </a:r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E8A5668-9BE9-6146-9E14-FD81554BD2F7}"/>
              </a:ext>
            </a:extLst>
          </p:cNvPr>
          <p:cNvSpPr/>
          <p:nvPr/>
        </p:nvSpPr>
        <p:spPr>
          <a:xfrm>
            <a:off x="7257321" y="5151042"/>
            <a:ext cx="1135627" cy="459937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RoI</a:t>
            </a:r>
            <a:r>
              <a:rPr lang="en-US" altLang="ko-KR" sz="135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Crop</a:t>
            </a:r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0A8EF9F-1FE9-A3AE-CA94-DA2B8CA7A0FC}"/>
              </a:ext>
            </a:extLst>
          </p:cNvPr>
          <p:cNvSpPr txBox="1"/>
          <p:nvPr/>
        </p:nvSpPr>
        <p:spPr>
          <a:xfrm>
            <a:off x="5881919" y="4826344"/>
            <a:ext cx="12666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imes" panose="02020603050405020304" pitchFamily="18" charset="0"/>
                <a:cs typeface="times" panose="02020603050405020304" pitchFamily="18" charset="0"/>
              </a:rPr>
              <a:t>Image Patching</a:t>
            </a:r>
            <a:endParaRPr lang="ko-KR" altLang="en-US" sz="135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7522947-9D16-01E1-EBB5-1479992C91F6}"/>
              </a:ext>
            </a:extLst>
          </p:cNvPr>
          <p:cNvSpPr/>
          <p:nvPr/>
        </p:nvSpPr>
        <p:spPr>
          <a:xfrm>
            <a:off x="5937628" y="5162366"/>
            <a:ext cx="1193790" cy="44916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RoI</a:t>
            </a:r>
            <a:r>
              <a:rPr lang="en-US" altLang="ko-KR" sz="135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Size Decision</a:t>
            </a:r>
            <a:endParaRPr lang="ko-KR" altLang="en-US" sz="135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50D131F-0A93-3A1E-F850-D65DCEDF4487}"/>
              </a:ext>
            </a:extLst>
          </p:cNvPr>
          <p:cNvSpPr txBox="1"/>
          <p:nvPr/>
        </p:nvSpPr>
        <p:spPr>
          <a:xfrm>
            <a:off x="7002403" y="2669322"/>
            <a:ext cx="8723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 err="1">
                <a:latin typeface="times" panose="02020603050405020304" pitchFamily="18" charset="0"/>
                <a:cs typeface="times" panose="02020603050405020304" pitchFamily="18" charset="0"/>
              </a:rPr>
              <a:t>RoI</a:t>
            </a:r>
            <a:r>
              <a:rPr lang="en-US" altLang="ko-KR" sz="1350" dirty="0">
                <a:latin typeface="times" panose="02020603050405020304" pitchFamily="18" charset="0"/>
                <a:cs typeface="times" panose="02020603050405020304" pitchFamily="18" charset="0"/>
              </a:rPr>
              <a:t> result</a:t>
            </a:r>
            <a:endParaRPr lang="ko-KR" altLang="en-US" sz="135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6" name="화살표: 위로 굽음 155">
            <a:extLst>
              <a:ext uri="{FF2B5EF4-FFF2-40B4-BE49-F238E27FC236}">
                <a16:creationId xmlns:a16="http://schemas.microsoft.com/office/drawing/2014/main" id="{FC008C37-8404-32CB-E29A-0EABAD8160B8}"/>
              </a:ext>
            </a:extLst>
          </p:cNvPr>
          <p:cNvSpPr/>
          <p:nvPr/>
        </p:nvSpPr>
        <p:spPr>
          <a:xfrm flipV="1">
            <a:off x="6762101" y="3009030"/>
            <a:ext cx="635318" cy="1786333"/>
          </a:xfrm>
          <a:prstGeom prst="bentUpArrow">
            <a:avLst>
              <a:gd name="adj1" fmla="val 11986"/>
              <a:gd name="adj2" fmla="val 16486"/>
              <a:gd name="adj3" fmla="val 1589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0" name="화살표: 왼쪽 159">
            <a:extLst>
              <a:ext uri="{FF2B5EF4-FFF2-40B4-BE49-F238E27FC236}">
                <a16:creationId xmlns:a16="http://schemas.microsoft.com/office/drawing/2014/main" id="{95292579-B700-0119-06D0-439C1057762F}"/>
              </a:ext>
            </a:extLst>
          </p:cNvPr>
          <p:cNvSpPr/>
          <p:nvPr/>
        </p:nvSpPr>
        <p:spPr>
          <a:xfrm>
            <a:off x="3979500" y="4257726"/>
            <a:ext cx="459228" cy="171931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EDC2D76-731E-B713-3B75-0AF19F5CA1EF}"/>
              </a:ext>
            </a:extLst>
          </p:cNvPr>
          <p:cNvSpPr txBox="1"/>
          <p:nvPr/>
        </p:nvSpPr>
        <p:spPr>
          <a:xfrm>
            <a:off x="1700090" y="4959996"/>
            <a:ext cx="13308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latin typeface="times" panose="02020603050405020304" pitchFamily="18" charset="0"/>
                <a:cs typeface="times" panose="02020603050405020304" pitchFamily="18" charset="0"/>
              </a:rPr>
              <a:t>Post Processing</a:t>
            </a:r>
            <a:endParaRPr lang="ko-KR" altLang="en-US" sz="135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10F89AE-AFE3-3510-F009-339C409DBD02}"/>
              </a:ext>
            </a:extLst>
          </p:cNvPr>
          <p:cNvSpPr/>
          <p:nvPr/>
        </p:nvSpPr>
        <p:spPr>
          <a:xfrm>
            <a:off x="886489" y="3048284"/>
            <a:ext cx="1193790" cy="224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Merge Size</a:t>
            </a:r>
            <a:endParaRPr lang="ko-KR" altLang="en-US" sz="135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6F6587C-763E-159C-3163-3FD81E109B15}"/>
              </a:ext>
            </a:extLst>
          </p:cNvPr>
          <p:cNvSpPr/>
          <p:nvPr/>
        </p:nvSpPr>
        <p:spPr>
          <a:xfrm>
            <a:off x="886489" y="3330285"/>
            <a:ext cx="1193790" cy="224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Canvas Size</a:t>
            </a:r>
            <a:endParaRPr lang="ko-KR" altLang="en-US" sz="135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537A89D-5530-86D8-2BB4-3D00CB040121}"/>
              </a:ext>
            </a:extLst>
          </p:cNvPr>
          <p:cNvSpPr txBox="1"/>
          <p:nvPr/>
        </p:nvSpPr>
        <p:spPr>
          <a:xfrm>
            <a:off x="2839579" y="2801244"/>
            <a:ext cx="11096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imes" panose="02020603050405020304" pitchFamily="18" charset="0"/>
                <a:cs typeface="times" panose="02020603050405020304" pitchFamily="18" charset="0"/>
              </a:rPr>
              <a:t>Image Merge</a:t>
            </a:r>
            <a:endParaRPr lang="ko-KR" altLang="en-US" sz="135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ECC17C4-E271-6087-4DC0-8EE55D5FBA4C}"/>
              </a:ext>
            </a:extLst>
          </p:cNvPr>
          <p:cNvSpPr/>
          <p:nvPr/>
        </p:nvSpPr>
        <p:spPr>
          <a:xfrm>
            <a:off x="3097256" y="3120191"/>
            <a:ext cx="266341" cy="22756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1</a:t>
            </a:r>
            <a:endParaRPr lang="ko-KR" altLang="en-US" sz="1350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929E79B-844D-3339-D3AD-9C67AE730EF5}"/>
              </a:ext>
            </a:extLst>
          </p:cNvPr>
          <p:cNvSpPr/>
          <p:nvPr/>
        </p:nvSpPr>
        <p:spPr>
          <a:xfrm>
            <a:off x="3356215" y="3120191"/>
            <a:ext cx="266341" cy="227560"/>
          </a:xfrm>
          <a:prstGeom prst="rect">
            <a:avLst/>
          </a:prstGeom>
          <a:solidFill>
            <a:srgbClr val="79CC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2</a:t>
            </a:r>
            <a:endParaRPr lang="ko-KR" altLang="en-US" sz="135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D51AFBE-E75C-BE40-D27E-9ECF72512413}"/>
              </a:ext>
            </a:extLst>
          </p:cNvPr>
          <p:cNvSpPr/>
          <p:nvPr/>
        </p:nvSpPr>
        <p:spPr>
          <a:xfrm>
            <a:off x="3097256" y="3350748"/>
            <a:ext cx="266341" cy="22441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3</a:t>
            </a:r>
            <a:endParaRPr lang="ko-KR" altLang="en-US" sz="1350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ED3ED53-0EDA-43D0-9818-29007FD65B1A}"/>
              </a:ext>
            </a:extLst>
          </p:cNvPr>
          <p:cNvSpPr/>
          <p:nvPr/>
        </p:nvSpPr>
        <p:spPr>
          <a:xfrm>
            <a:off x="3355867" y="3347599"/>
            <a:ext cx="266341" cy="2275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4</a:t>
            </a:r>
            <a:endParaRPr lang="ko-KR" altLang="en-US" sz="135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7826155-A214-84C9-6D76-2345EE87929B}"/>
              </a:ext>
            </a:extLst>
          </p:cNvPr>
          <p:cNvSpPr txBox="1"/>
          <p:nvPr/>
        </p:nvSpPr>
        <p:spPr>
          <a:xfrm>
            <a:off x="792849" y="2557037"/>
            <a:ext cx="14997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times" panose="02020603050405020304" pitchFamily="18" charset="0"/>
                <a:cs typeface="times" panose="02020603050405020304" pitchFamily="18" charset="0"/>
              </a:rPr>
              <a:t>Decision Module</a:t>
            </a:r>
            <a:endParaRPr lang="ko-KR" altLang="en-US" sz="135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2ED4F2-D180-DA01-1C86-E33C423564EA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7131418" y="5386948"/>
            <a:ext cx="125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419FEF8-5BA8-16F6-B457-A580088D5B31}"/>
              </a:ext>
            </a:extLst>
          </p:cNvPr>
          <p:cNvCxnSpPr>
            <a:cxnSpLocks/>
          </p:cNvCxnSpPr>
          <p:nvPr/>
        </p:nvCxnSpPr>
        <p:spPr>
          <a:xfrm flipH="1">
            <a:off x="5811725" y="5386948"/>
            <a:ext cx="125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72CDCE-654E-15EB-F3AD-77FB993ECD32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8D1B5C-6A87-23C6-1006-A371B47B3AE9}"/>
              </a:ext>
            </a:extLst>
          </p:cNvPr>
          <p:cNvSpPr txBox="1">
            <a:spLocks/>
          </p:cNvSpPr>
          <p:nvPr/>
        </p:nvSpPr>
        <p:spPr>
          <a:xfrm>
            <a:off x="87341" y="116605"/>
            <a:ext cx="8686302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Design</a:t>
            </a:r>
            <a:endParaRPr lang="en-US" altLang="ko-KR" sz="2400" dirty="0">
              <a:solidFill>
                <a:srgbClr val="00206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72AA9F-91E1-941C-79DA-CE8ED30D5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54" name="슬라이드 번호 개체 틀 1">
            <a:extLst>
              <a:ext uri="{FF2B5EF4-FFF2-40B4-BE49-F238E27FC236}">
                <a16:creationId xmlns:a16="http://schemas.microsoft.com/office/drawing/2014/main" id="{BDB1B36F-1233-D7D8-CA24-161C0A101CDA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10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3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Evaluation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11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625363" cy="221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Evaluation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Deadline Miss Comparison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 Computation workload comparison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Classification Accuracy  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Breakdown latency of Patching framework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7A46A-AF01-AAD6-9112-6E8719A0A698}"/>
              </a:ext>
            </a:extLst>
          </p:cNvPr>
          <p:cNvSpPr txBox="1"/>
          <p:nvPr/>
        </p:nvSpPr>
        <p:spPr>
          <a:xfrm>
            <a:off x="122629" y="5233801"/>
            <a:ext cx="8625363" cy="13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Comparison Models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Vanilla : YOLOv5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7C751-1B5B-9C12-2EF5-E7A68CBBB5EF}"/>
              </a:ext>
            </a:extLst>
          </p:cNvPr>
          <p:cNvSpPr txBox="1"/>
          <p:nvPr/>
        </p:nvSpPr>
        <p:spPr>
          <a:xfrm>
            <a:off x="0" y="3391708"/>
            <a:ext cx="8625363" cy="17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Setup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Yolov5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MOT dataset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288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D927AE-833D-43DC-8A2C-D735685E0C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41" y="2738539"/>
            <a:ext cx="1134318" cy="1134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FE469-2B2D-40CE-A2AE-5D93F35E6A83}"/>
              </a:ext>
            </a:extLst>
          </p:cNvPr>
          <p:cNvSpPr/>
          <p:nvPr/>
        </p:nvSpPr>
        <p:spPr>
          <a:xfrm>
            <a:off x="1" y="4390696"/>
            <a:ext cx="9144000" cy="144201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7D82F6-6608-46B6-B381-9916447EE76B}"/>
              </a:ext>
            </a:extLst>
          </p:cNvPr>
          <p:cNvSpPr/>
          <p:nvPr/>
        </p:nvSpPr>
        <p:spPr>
          <a:xfrm>
            <a:off x="3266091" y="1940695"/>
            <a:ext cx="261181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2E229-2378-4405-9087-57671A5FC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3643414" y="5049482"/>
            <a:ext cx="1298367" cy="429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14AEF9-A9A0-4A4E-8490-94A1970A7D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E3F5BE-94BC-4D0A-8CC1-AC4E9C90E8A0}"/>
              </a:ext>
            </a:extLst>
          </p:cNvPr>
          <p:cNvSpPr txBox="1"/>
          <p:nvPr/>
        </p:nvSpPr>
        <p:spPr>
          <a:xfrm>
            <a:off x="4508624" y="68172"/>
            <a:ext cx="4572000" cy="349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Advisor : Hoon Sung Chwa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EC63D-1CA9-4C0D-85F9-6274710D2EA5}"/>
              </a:ext>
            </a:extLst>
          </p:cNvPr>
          <p:cNvSpPr txBox="1"/>
          <p:nvPr/>
        </p:nvSpPr>
        <p:spPr>
          <a:xfrm>
            <a:off x="1691139" y="5711522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(kye0520@dgist.ac.kr)</a:t>
            </a:r>
          </a:p>
        </p:txBody>
      </p:sp>
    </p:spTree>
    <p:extLst>
      <p:ext uri="{BB962C8B-B14F-4D97-AF65-F5344CB8AC3E}">
        <p14:creationId xmlns:p14="http://schemas.microsoft.com/office/powerpoint/2010/main" val="391388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900541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Motivation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Model Design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Evaluation </a:t>
            </a:r>
          </a:p>
        </p:txBody>
      </p:sp>
    </p:spTree>
    <p:extLst>
      <p:ext uri="{BB962C8B-B14F-4D97-AF65-F5344CB8AC3E}">
        <p14:creationId xmlns:p14="http://schemas.microsoft.com/office/powerpoint/2010/main" val="356673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현 32">
            <a:extLst>
              <a:ext uri="{FF2B5EF4-FFF2-40B4-BE49-F238E27FC236}">
                <a16:creationId xmlns:a16="http://schemas.microsoft.com/office/drawing/2014/main" id="{2C4AAD13-9A71-0035-3808-8369635EEE54}"/>
              </a:ext>
            </a:extLst>
          </p:cNvPr>
          <p:cNvSpPr/>
          <p:nvPr/>
        </p:nvSpPr>
        <p:spPr>
          <a:xfrm rot="17551379">
            <a:off x="7665127" y="5423755"/>
            <a:ext cx="1109666" cy="1004932"/>
          </a:xfrm>
          <a:prstGeom prst="chor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현 31">
            <a:extLst>
              <a:ext uri="{FF2B5EF4-FFF2-40B4-BE49-F238E27FC236}">
                <a16:creationId xmlns:a16="http://schemas.microsoft.com/office/drawing/2014/main" id="{07647A15-8E19-5755-0B31-A69ACB5EBC0C}"/>
              </a:ext>
            </a:extLst>
          </p:cNvPr>
          <p:cNvSpPr/>
          <p:nvPr/>
        </p:nvSpPr>
        <p:spPr>
          <a:xfrm rot="12067771">
            <a:off x="8118774" y="4905695"/>
            <a:ext cx="1109666" cy="1004932"/>
          </a:xfrm>
          <a:prstGeom prst="chor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현 30">
            <a:extLst>
              <a:ext uri="{FF2B5EF4-FFF2-40B4-BE49-F238E27FC236}">
                <a16:creationId xmlns:a16="http://schemas.microsoft.com/office/drawing/2014/main" id="{7B7280C6-1675-E3A2-C267-9973D5274B74}"/>
              </a:ext>
            </a:extLst>
          </p:cNvPr>
          <p:cNvSpPr/>
          <p:nvPr/>
        </p:nvSpPr>
        <p:spPr>
          <a:xfrm rot="6913798">
            <a:off x="7518304" y="4356351"/>
            <a:ext cx="1109666" cy="1004932"/>
          </a:xfrm>
          <a:prstGeom prst="chor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현 29">
            <a:extLst>
              <a:ext uri="{FF2B5EF4-FFF2-40B4-BE49-F238E27FC236}">
                <a16:creationId xmlns:a16="http://schemas.microsoft.com/office/drawing/2014/main" id="{1B9F31EF-44E4-00AB-D1C8-8E9AADECE7D6}"/>
              </a:ext>
            </a:extLst>
          </p:cNvPr>
          <p:cNvSpPr/>
          <p:nvPr/>
        </p:nvSpPr>
        <p:spPr>
          <a:xfrm rot="17817473">
            <a:off x="6651645" y="5454683"/>
            <a:ext cx="1109666" cy="1004932"/>
          </a:xfrm>
          <a:prstGeom prst="chor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현 28">
            <a:extLst>
              <a:ext uri="{FF2B5EF4-FFF2-40B4-BE49-F238E27FC236}">
                <a16:creationId xmlns:a16="http://schemas.microsoft.com/office/drawing/2014/main" id="{924EE038-B70C-4013-9F4F-A1F879FB9926}"/>
              </a:ext>
            </a:extLst>
          </p:cNvPr>
          <p:cNvSpPr/>
          <p:nvPr/>
        </p:nvSpPr>
        <p:spPr>
          <a:xfrm rot="1215560">
            <a:off x="6037635" y="4956839"/>
            <a:ext cx="1109666" cy="1004932"/>
          </a:xfrm>
          <a:prstGeom prst="chor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현 27">
            <a:extLst>
              <a:ext uri="{FF2B5EF4-FFF2-40B4-BE49-F238E27FC236}">
                <a16:creationId xmlns:a16="http://schemas.microsoft.com/office/drawing/2014/main" id="{58A575AE-6FD0-8109-B5C2-50AD96F4024C}"/>
              </a:ext>
            </a:extLst>
          </p:cNvPr>
          <p:cNvSpPr/>
          <p:nvPr/>
        </p:nvSpPr>
        <p:spPr>
          <a:xfrm rot="6913798">
            <a:off x="6591608" y="4413377"/>
            <a:ext cx="1109666" cy="1004932"/>
          </a:xfrm>
          <a:prstGeom prst="chor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Introduction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3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31778"/>
            <a:ext cx="9047019" cy="3089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Real time object detection in AVs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Deep Neural Network based Object detection tasks are applied.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detection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AVs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critical to ensure safety of the system. 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Current trend extends from traditional object detection to </a:t>
            </a:r>
            <a:r>
              <a:rPr lang="en-US" altLang="ko-K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multi-camera object detection.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Multi camera object detection made possible to handle complex and dynamic environments capturing different perspectives of scenes. 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8C54544E-6093-06A6-877D-FB5EA5AB4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95" y="4605211"/>
            <a:ext cx="2502878" cy="1669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3D21636-6A62-93F9-BA90-E0A450215637}"/>
              </a:ext>
            </a:extLst>
          </p:cNvPr>
          <p:cNvSpPr txBox="1"/>
          <p:nvPr/>
        </p:nvSpPr>
        <p:spPr>
          <a:xfrm>
            <a:off x="404194" y="6393634"/>
            <a:ext cx="236021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Autonomous Vehicles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7F5B2C-38AE-245B-DC4A-101C459EECB3}"/>
              </a:ext>
            </a:extLst>
          </p:cNvPr>
          <p:cNvSpPr txBox="1"/>
          <p:nvPr/>
        </p:nvSpPr>
        <p:spPr>
          <a:xfrm>
            <a:off x="3509366" y="6323973"/>
            <a:ext cx="236021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Object Detection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27B046D5-EF7D-7EFD-161D-2D418F938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250" y="4671989"/>
            <a:ext cx="2502877" cy="1676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5122AF-188E-58BC-9250-1AC5DA54A07F}"/>
              </a:ext>
            </a:extLst>
          </p:cNvPr>
          <p:cNvSpPr txBox="1"/>
          <p:nvPr/>
        </p:nvSpPr>
        <p:spPr>
          <a:xfrm>
            <a:off x="6506956" y="6328929"/>
            <a:ext cx="2308659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Multi Camera</a:t>
            </a:r>
          </a:p>
        </p:txBody>
      </p:sp>
      <p:pic>
        <p:nvPicPr>
          <p:cNvPr id="5" name="그림 4" descr="다크, 빛이(가) 표시된 사진&#10;&#10;자동 생성된 설명">
            <a:extLst>
              <a:ext uri="{FF2B5EF4-FFF2-40B4-BE49-F238E27FC236}">
                <a16:creationId xmlns:a16="http://schemas.microsoft.com/office/drawing/2014/main" id="{3ABD8ACD-1CCA-5C9D-0998-9FCC3DC9BA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2"/>
          <a:stretch/>
        </p:blipFill>
        <p:spPr>
          <a:xfrm>
            <a:off x="6364946" y="4643077"/>
            <a:ext cx="2457436" cy="165995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83AEA199-B0DD-EAC0-47C4-4CD3EB3089BB}"/>
              </a:ext>
            </a:extLst>
          </p:cNvPr>
          <p:cNvGrpSpPr/>
          <p:nvPr/>
        </p:nvGrpSpPr>
        <p:grpSpPr>
          <a:xfrm>
            <a:off x="8150506" y="4951032"/>
            <a:ext cx="186065" cy="298611"/>
            <a:chOff x="-585766" y="2745700"/>
            <a:chExt cx="692316" cy="9144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9DAE0E8-1D71-7581-AF6F-DA0E70A9BD73}"/>
                </a:ext>
              </a:extLst>
            </p:cNvPr>
            <p:cNvSpPr/>
            <p:nvPr/>
          </p:nvSpPr>
          <p:spPr>
            <a:xfrm>
              <a:off x="-585766" y="3060775"/>
              <a:ext cx="692316" cy="599326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B06955F9-A9F9-D36C-FE26-BFB739E619F0}"/>
                </a:ext>
              </a:extLst>
            </p:cNvPr>
            <p:cNvSpPr/>
            <p:nvPr/>
          </p:nvSpPr>
          <p:spPr>
            <a:xfrm rot="10800000">
              <a:off x="-474724" y="2745700"/>
              <a:ext cx="474724" cy="315073"/>
            </a:xfrm>
            <a:prstGeom prst="trapezoi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6DD613-0B7A-51A8-F06E-26A2700696AA}"/>
              </a:ext>
            </a:extLst>
          </p:cNvPr>
          <p:cNvGrpSpPr/>
          <p:nvPr/>
        </p:nvGrpSpPr>
        <p:grpSpPr>
          <a:xfrm rot="10800000">
            <a:off x="8180348" y="5699676"/>
            <a:ext cx="186065" cy="298611"/>
            <a:chOff x="-585766" y="2745700"/>
            <a:chExt cx="692316" cy="9144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9A77B97-B8E2-728E-C120-358192E41193}"/>
                </a:ext>
              </a:extLst>
            </p:cNvPr>
            <p:cNvSpPr/>
            <p:nvPr/>
          </p:nvSpPr>
          <p:spPr>
            <a:xfrm>
              <a:off x="-585766" y="3060775"/>
              <a:ext cx="692316" cy="599326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다리꼴 12">
              <a:extLst>
                <a:ext uri="{FF2B5EF4-FFF2-40B4-BE49-F238E27FC236}">
                  <a16:creationId xmlns:a16="http://schemas.microsoft.com/office/drawing/2014/main" id="{BFECFD24-71D7-A96B-A50A-0C09F47E7AF5}"/>
                </a:ext>
              </a:extLst>
            </p:cNvPr>
            <p:cNvSpPr/>
            <p:nvPr/>
          </p:nvSpPr>
          <p:spPr>
            <a:xfrm rot="10800000">
              <a:off x="-474724" y="2745700"/>
              <a:ext cx="474724" cy="315073"/>
            </a:xfrm>
            <a:prstGeom prst="trapezoi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98D3DAE-04DB-4512-2083-01321BE2BF92}"/>
              </a:ext>
            </a:extLst>
          </p:cNvPr>
          <p:cNvGrpSpPr/>
          <p:nvPr/>
        </p:nvGrpSpPr>
        <p:grpSpPr>
          <a:xfrm rot="5400000">
            <a:off x="8573277" y="5312052"/>
            <a:ext cx="186065" cy="298611"/>
            <a:chOff x="-585766" y="2745700"/>
            <a:chExt cx="692316" cy="9144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3CC59D7-B998-4794-D3A2-FD743D5CEE5D}"/>
                </a:ext>
              </a:extLst>
            </p:cNvPr>
            <p:cNvSpPr/>
            <p:nvPr/>
          </p:nvSpPr>
          <p:spPr>
            <a:xfrm>
              <a:off x="-585766" y="3060775"/>
              <a:ext cx="692316" cy="599326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>
              <a:extLst>
                <a:ext uri="{FF2B5EF4-FFF2-40B4-BE49-F238E27FC236}">
                  <a16:creationId xmlns:a16="http://schemas.microsoft.com/office/drawing/2014/main" id="{B34918E8-4706-35BA-5955-71991F27F1E2}"/>
                </a:ext>
              </a:extLst>
            </p:cNvPr>
            <p:cNvSpPr/>
            <p:nvPr/>
          </p:nvSpPr>
          <p:spPr>
            <a:xfrm rot="10800000">
              <a:off x="-474724" y="2745700"/>
              <a:ext cx="474724" cy="315073"/>
            </a:xfrm>
            <a:prstGeom prst="trapezoi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EEAC630-7D9A-19FD-8C4C-5B5008C6B684}"/>
              </a:ext>
            </a:extLst>
          </p:cNvPr>
          <p:cNvGrpSpPr/>
          <p:nvPr/>
        </p:nvGrpSpPr>
        <p:grpSpPr>
          <a:xfrm rot="16200000">
            <a:off x="6572562" y="5323252"/>
            <a:ext cx="186065" cy="298611"/>
            <a:chOff x="-585766" y="2745700"/>
            <a:chExt cx="692316" cy="9144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1CF3E29-95C9-4210-8D66-1717E00EFA9C}"/>
                </a:ext>
              </a:extLst>
            </p:cNvPr>
            <p:cNvSpPr/>
            <p:nvPr/>
          </p:nvSpPr>
          <p:spPr>
            <a:xfrm>
              <a:off x="-585766" y="3060775"/>
              <a:ext cx="692316" cy="599326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F714C37D-BC29-E481-485A-E71BBDF7217D}"/>
                </a:ext>
              </a:extLst>
            </p:cNvPr>
            <p:cNvSpPr/>
            <p:nvPr/>
          </p:nvSpPr>
          <p:spPr>
            <a:xfrm rot="10800000">
              <a:off x="-474724" y="2745700"/>
              <a:ext cx="474724" cy="315073"/>
            </a:xfrm>
            <a:prstGeom prst="trapezoi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940A93-8964-2C81-5ED1-621636DD1D64}"/>
              </a:ext>
            </a:extLst>
          </p:cNvPr>
          <p:cNvGrpSpPr/>
          <p:nvPr/>
        </p:nvGrpSpPr>
        <p:grpSpPr>
          <a:xfrm>
            <a:off x="6975450" y="4954033"/>
            <a:ext cx="186065" cy="298611"/>
            <a:chOff x="-585766" y="2745700"/>
            <a:chExt cx="692316" cy="9144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EFDEE22-2668-7238-B4AC-836028E3AD6B}"/>
                </a:ext>
              </a:extLst>
            </p:cNvPr>
            <p:cNvSpPr/>
            <p:nvPr/>
          </p:nvSpPr>
          <p:spPr>
            <a:xfrm>
              <a:off x="-585766" y="3060775"/>
              <a:ext cx="692316" cy="599326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다리꼴 23">
              <a:extLst>
                <a:ext uri="{FF2B5EF4-FFF2-40B4-BE49-F238E27FC236}">
                  <a16:creationId xmlns:a16="http://schemas.microsoft.com/office/drawing/2014/main" id="{DB5757B7-B421-DDF8-7783-E9BE27D56F04}"/>
                </a:ext>
              </a:extLst>
            </p:cNvPr>
            <p:cNvSpPr/>
            <p:nvPr/>
          </p:nvSpPr>
          <p:spPr>
            <a:xfrm rot="10800000">
              <a:off x="-474724" y="2745700"/>
              <a:ext cx="474724" cy="315073"/>
            </a:xfrm>
            <a:prstGeom prst="trapezoi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5AF3711-6166-280D-98FE-7FDF69D88195}"/>
              </a:ext>
            </a:extLst>
          </p:cNvPr>
          <p:cNvGrpSpPr/>
          <p:nvPr/>
        </p:nvGrpSpPr>
        <p:grpSpPr>
          <a:xfrm rot="10800000">
            <a:off x="6978600" y="5656264"/>
            <a:ext cx="186065" cy="298611"/>
            <a:chOff x="-585766" y="2745700"/>
            <a:chExt cx="692316" cy="9144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5849A819-0F64-5A8E-008A-FF8E49D7E64C}"/>
                </a:ext>
              </a:extLst>
            </p:cNvPr>
            <p:cNvSpPr/>
            <p:nvPr/>
          </p:nvSpPr>
          <p:spPr>
            <a:xfrm>
              <a:off x="-585766" y="3060775"/>
              <a:ext cx="692316" cy="599326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>
              <a:extLst>
                <a:ext uri="{FF2B5EF4-FFF2-40B4-BE49-F238E27FC236}">
                  <a16:creationId xmlns:a16="http://schemas.microsoft.com/office/drawing/2014/main" id="{19A9841D-826C-8A83-591B-3C57AF312883}"/>
                </a:ext>
              </a:extLst>
            </p:cNvPr>
            <p:cNvSpPr/>
            <p:nvPr/>
          </p:nvSpPr>
          <p:spPr>
            <a:xfrm rot="10800000">
              <a:off x="-474724" y="2745700"/>
              <a:ext cx="474724" cy="315073"/>
            </a:xfrm>
            <a:prstGeom prst="trapezoi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723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Introduction 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625363" cy="184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DNN based Object detection tasks,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image one at a time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in a single computation cycle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compute heavy DNNs without considering the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 of the input image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does not guarantee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deadline constraints </a:t>
            </a:r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B7920AF1-2D17-CCA0-15E2-0F9FF6E9F00F}"/>
              </a:ext>
            </a:extLst>
          </p:cNvPr>
          <p:cNvGrpSpPr/>
          <p:nvPr/>
        </p:nvGrpSpPr>
        <p:grpSpPr>
          <a:xfrm>
            <a:off x="3825235" y="3901353"/>
            <a:ext cx="1353350" cy="909812"/>
            <a:chOff x="1493021" y="2421413"/>
            <a:chExt cx="1732416" cy="1323416"/>
          </a:xfrm>
          <a:solidFill>
            <a:schemeClr val="bg1">
              <a:lumMod val="85000"/>
            </a:schemeClr>
          </a:solidFill>
        </p:grpSpPr>
        <p:cxnSp>
          <p:nvCxnSpPr>
            <p:cNvPr id="8" name="Straight Connector 12">
              <a:extLst>
                <a:ext uri="{FF2B5EF4-FFF2-40B4-BE49-F238E27FC236}">
                  <a16:creationId xmlns:a16="http://schemas.microsoft.com/office/drawing/2014/main" id="{5BBC9503-F550-DE59-E401-7AF5447ADF85}"/>
                </a:ext>
              </a:extLst>
            </p:cNvPr>
            <p:cNvCxnSpPr>
              <a:cxnSpLocks/>
              <a:stCxn id="22" idx="6"/>
              <a:endCxn id="35" idx="2"/>
            </p:cNvCxnSpPr>
            <p:nvPr/>
          </p:nvCxnSpPr>
          <p:spPr>
            <a:xfrm>
              <a:off x="1778379" y="2567609"/>
              <a:ext cx="219538" cy="157175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13">
              <a:extLst>
                <a:ext uri="{FF2B5EF4-FFF2-40B4-BE49-F238E27FC236}">
                  <a16:creationId xmlns:a16="http://schemas.microsoft.com/office/drawing/2014/main" id="{EB1F2E24-9A03-F947-8B93-307628BDB3F5}"/>
                </a:ext>
              </a:extLst>
            </p:cNvPr>
            <p:cNvCxnSpPr>
              <a:cxnSpLocks/>
              <a:stCxn id="22" idx="6"/>
              <a:endCxn id="36" idx="2"/>
            </p:cNvCxnSpPr>
            <p:nvPr/>
          </p:nvCxnSpPr>
          <p:spPr>
            <a:xfrm>
              <a:off x="1778379" y="2567609"/>
              <a:ext cx="224314" cy="500130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CC402E0D-1FE1-A0F4-0CC8-F3452FE072FB}"/>
                </a:ext>
              </a:extLst>
            </p:cNvPr>
            <p:cNvCxnSpPr>
              <a:cxnSpLocks/>
              <a:stCxn id="22" idx="6"/>
              <a:endCxn id="37" idx="2"/>
            </p:cNvCxnSpPr>
            <p:nvPr/>
          </p:nvCxnSpPr>
          <p:spPr>
            <a:xfrm>
              <a:off x="1778379" y="2567609"/>
              <a:ext cx="223238" cy="848406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15">
              <a:extLst>
                <a:ext uri="{FF2B5EF4-FFF2-40B4-BE49-F238E27FC236}">
                  <a16:creationId xmlns:a16="http://schemas.microsoft.com/office/drawing/2014/main" id="{3EA5FCB3-2A4D-E712-1600-7B6AFA9B69C0}"/>
                </a:ext>
              </a:extLst>
            </p:cNvPr>
            <p:cNvCxnSpPr>
              <a:cxnSpLocks/>
              <a:stCxn id="23" idx="6"/>
              <a:endCxn id="35" idx="2"/>
            </p:cNvCxnSpPr>
            <p:nvPr/>
          </p:nvCxnSpPr>
          <p:spPr>
            <a:xfrm flipV="1">
              <a:off x="1775331" y="2724784"/>
              <a:ext cx="222586" cy="186902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6">
              <a:extLst>
                <a:ext uri="{FF2B5EF4-FFF2-40B4-BE49-F238E27FC236}">
                  <a16:creationId xmlns:a16="http://schemas.microsoft.com/office/drawing/2014/main" id="{B98028B1-2D14-D3FC-B6EA-772AA02CB94D}"/>
                </a:ext>
              </a:extLst>
            </p:cNvPr>
            <p:cNvCxnSpPr>
              <a:cxnSpLocks/>
              <a:stCxn id="23" idx="6"/>
              <a:endCxn id="36" idx="2"/>
            </p:cNvCxnSpPr>
            <p:nvPr/>
          </p:nvCxnSpPr>
          <p:spPr>
            <a:xfrm>
              <a:off x="1775331" y="2911686"/>
              <a:ext cx="227362" cy="156053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7">
              <a:extLst>
                <a:ext uri="{FF2B5EF4-FFF2-40B4-BE49-F238E27FC236}">
                  <a16:creationId xmlns:a16="http://schemas.microsoft.com/office/drawing/2014/main" id="{57B04F65-5F4D-CA11-774A-B3A3053BAAE6}"/>
                </a:ext>
              </a:extLst>
            </p:cNvPr>
            <p:cNvCxnSpPr>
              <a:cxnSpLocks/>
              <a:stCxn id="23" idx="6"/>
              <a:endCxn id="37" idx="2"/>
            </p:cNvCxnSpPr>
            <p:nvPr/>
          </p:nvCxnSpPr>
          <p:spPr>
            <a:xfrm>
              <a:off x="1775331" y="2911686"/>
              <a:ext cx="226286" cy="504329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8">
              <a:extLst>
                <a:ext uri="{FF2B5EF4-FFF2-40B4-BE49-F238E27FC236}">
                  <a16:creationId xmlns:a16="http://schemas.microsoft.com/office/drawing/2014/main" id="{CD30F609-2F52-7A11-805C-94CC9BE0EF0A}"/>
                </a:ext>
              </a:extLst>
            </p:cNvPr>
            <p:cNvCxnSpPr>
              <a:cxnSpLocks/>
              <a:stCxn id="24" idx="6"/>
              <a:endCxn id="35" idx="2"/>
            </p:cNvCxnSpPr>
            <p:nvPr/>
          </p:nvCxnSpPr>
          <p:spPr>
            <a:xfrm flipV="1">
              <a:off x="1775331" y="2724784"/>
              <a:ext cx="222586" cy="528680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9">
              <a:extLst>
                <a:ext uri="{FF2B5EF4-FFF2-40B4-BE49-F238E27FC236}">
                  <a16:creationId xmlns:a16="http://schemas.microsoft.com/office/drawing/2014/main" id="{0802F4AD-4641-6015-4D30-CA3085B6A07E}"/>
                </a:ext>
              </a:extLst>
            </p:cNvPr>
            <p:cNvCxnSpPr>
              <a:cxnSpLocks/>
              <a:stCxn id="24" idx="6"/>
              <a:endCxn id="36" idx="2"/>
            </p:cNvCxnSpPr>
            <p:nvPr/>
          </p:nvCxnSpPr>
          <p:spPr>
            <a:xfrm flipV="1">
              <a:off x="1775331" y="3067739"/>
              <a:ext cx="227362" cy="185725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21">
              <a:extLst>
                <a:ext uri="{FF2B5EF4-FFF2-40B4-BE49-F238E27FC236}">
                  <a16:creationId xmlns:a16="http://schemas.microsoft.com/office/drawing/2014/main" id="{D1FBC061-5A60-476A-2A21-CB4173E02396}"/>
                </a:ext>
              </a:extLst>
            </p:cNvPr>
            <p:cNvCxnSpPr>
              <a:cxnSpLocks/>
              <a:stCxn id="24" idx="6"/>
              <a:endCxn id="37" idx="2"/>
            </p:cNvCxnSpPr>
            <p:nvPr/>
          </p:nvCxnSpPr>
          <p:spPr>
            <a:xfrm>
              <a:off x="1775331" y="3253464"/>
              <a:ext cx="226286" cy="162551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22">
              <a:extLst>
                <a:ext uri="{FF2B5EF4-FFF2-40B4-BE49-F238E27FC236}">
                  <a16:creationId xmlns:a16="http://schemas.microsoft.com/office/drawing/2014/main" id="{029D9104-9DA1-5491-90F6-1B681F5E3C6B}"/>
                </a:ext>
              </a:extLst>
            </p:cNvPr>
            <p:cNvCxnSpPr>
              <a:cxnSpLocks/>
              <a:stCxn id="25" idx="6"/>
              <a:endCxn id="35" idx="2"/>
            </p:cNvCxnSpPr>
            <p:nvPr/>
          </p:nvCxnSpPr>
          <p:spPr>
            <a:xfrm flipV="1">
              <a:off x="1775331" y="2724784"/>
              <a:ext cx="222586" cy="873849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23">
              <a:extLst>
                <a:ext uri="{FF2B5EF4-FFF2-40B4-BE49-F238E27FC236}">
                  <a16:creationId xmlns:a16="http://schemas.microsoft.com/office/drawing/2014/main" id="{449220AC-87EF-A9DC-80E4-D9056846A0CD}"/>
                </a:ext>
              </a:extLst>
            </p:cNvPr>
            <p:cNvCxnSpPr>
              <a:cxnSpLocks/>
              <a:stCxn id="25" idx="6"/>
              <a:endCxn id="36" idx="2"/>
            </p:cNvCxnSpPr>
            <p:nvPr/>
          </p:nvCxnSpPr>
          <p:spPr>
            <a:xfrm flipV="1">
              <a:off x="1775331" y="3067739"/>
              <a:ext cx="227362" cy="530894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4">
              <a:extLst>
                <a:ext uri="{FF2B5EF4-FFF2-40B4-BE49-F238E27FC236}">
                  <a16:creationId xmlns:a16="http://schemas.microsoft.com/office/drawing/2014/main" id="{6DFBC3A7-6EDF-30C1-45ED-486097C62182}"/>
                </a:ext>
              </a:extLst>
            </p:cNvPr>
            <p:cNvCxnSpPr>
              <a:cxnSpLocks/>
              <a:stCxn id="25" idx="6"/>
              <a:endCxn id="37" idx="2"/>
            </p:cNvCxnSpPr>
            <p:nvPr/>
          </p:nvCxnSpPr>
          <p:spPr>
            <a:xfrm flipV="1">
              <a:off x="1775331" y="3416015"/>
              <a:ext cx="226286" cy="182618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527E9A0C-F045-09A3-189B-6F67D90CF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6069" y="2421413"/>
              <a:ext cx="282310" cy="292392"/>
            </a:xfrm>
            <a:prstGeom prst="ellipse">
              <a:avLst/>
            </a:prstGeom>
            <a:grpFill/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0C00260E-9A54-871D-47EE-D75DA1B481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3021" y="2765490"/>
              <a:ext cx="282310" cy="292392"/>
            </a:xfrm>
            <a:prstGeom prst="ellipse">
              <a:avLst/>
            </a:prstGeom>
            <a:grpFill/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2465A9AF-0818-8557-E8F2-1C07C3EC83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3021" y="3107268"/>
              <a:ext cx="282310" cy="292392"/>
            </a:xfrm>
            <a:prstGeom prst="ellipse">
              <a:avLst/>
            </a:prstGeom>
            <a:grpFill/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18971B71-7984-26C4-577E-F3F78B4C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3021" y="3452437"/>
              <a:ext cx="282310" cy="292392"/>
            </a:xfrm>
            <a:prstGeom prst="ellipse">
              <a:avLst/>
            </a:prstGeom>
            <a:grpFill/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cxnSp>
          <p:nvCxnSpPr>
            <p:cNvPr id="26" name="Straight Connector 29">
              <a:extLst>
                <a:ext uri="{FF2B5EF4-FFF2-40B4-BE49-F238E27FC236}">
                  <a16:creationId xmlns:a16="http://schemas.microsoft.com/office/drawing/2014/main" id="{A189DE40-1D65-FC08-479B-5608345CBA04}"/>
                </a:ext>
              </a:extLst>
            </p:cNvPr>
            <p:cNvCxnSpPr>
              <a:cxnSpLocks/>
              <a:stCxn id="35" idx="6"/>
              <a:endCxn id="32" idx="2"/>
            </p:cNvCxnSpPr>
            <p:nvPr/>
          </p:nvCxnSpPr>
          <p:spPr>
            <a:xfrm flipV="1">
              <a:off x="2280221" y="2723776"/>
              <a:ext cx="214940" cy="1008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27" name="Straight Connector 30">
              <a:extLst>
                <a:ext uri="{FF2B5EF4-FFF2-40B4-BE49-F238E27FC236}">
                  <a16:creationId xmlns:a16="http://schemas.microsoft.com/office/drawing/2014/main" id="{48CC6FAB-DFD8-8208-8D73-7CB8B654941B}"/>
                </a:ext>
              </a:extLst>
            </p:cNvPr>
            <p:cNvCxnSpPr>
              <a:cxnSpLocks/>
              <a:stCxn id="35" idx="6"/>
              <a:endCxn id="33" idx="2"/>
            </p:cNvCxnSpPr>
            <p:nvPr/>
          </p:nvCxnSpPr>
          <p:spPr>
            <a:xfrm>
              <a:off x="2280221" y="2724784"/>
              <a:ext cx="218641" cy="692107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A4733C2C-DD5F-6117-9939-E90F755494C4}"/>
                </a:ext>
              </a:extLst>
            </p:cNvPr>
            <p:cNvCxnSpPr>
              <a:cxnSpLocks/>
              <a:stCxn id="36" idx="6"/>
              <a:endCxn id="32" idx="2"/>
            </p:cNvCxnSpPr>
            <p:nvPr/>
          </p:nvCxnSpPr>
          <p:spPr>
            <a:xfrm flipV="1">
              <a:off x="2284997" y="2723776"/>
              <a:ext cx="210164" cy="343963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2">
              <a:extLst>
                <a:ext uri="{FF2B5EF4-FFF2-40B4-BE49-F238E27FC236}">
                  <a16:creationId xmlns:a16="http://schemas.microsoft.com/office/drawing/2014/main" id="{65F91DB6-0F95-EB0C-CAB8-203765CC3BEB}"/>
                </a:ext>
              </a:extLst>
            </p:cNvPr>
            <p:cNvCxnSpPr>
              <a:cxnSpLocks/>
              <a:stCxn id="36" idx="6"/>
              <a:endCxn id="33" idx="2"/>
            </p:cNvCxnSpPr>
            <p:nvPr/>
          </p:nvCxnSpPr>
          <p:spPr>
            <a:xfrm>
              <a:off x="2284997" y="3067739"/>
              <a:ext cx="213865" cy="349152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8E34FD48-E6B0-C789-648D-A31FBD95F7D5}"/>
                </a:ext>
              </a:extLst>
            </p:cNvPr>
            <p:cNvCxnSpPr>
              <a:cxnSpLocks/>
              <a:stCxn id="37" idx="6"/>
              <a:endCxn id="32" idx="2"/>
            </p:cNvCxnSpPr>
            <p:nvPr/>
          </p:nvCxnSpPr>
          <p:spPr>
            <a:xfrm flipV="1">
              <a:off x="2283921" y="2723776"/>
              <a:ext cx="211240" cy="692239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F03241F2-C27E-73D7-A11E-26C3340ABFFA}"/>
                </a:ext>
              </a:extLst>
            </p:cNvPr>
            <p:cNvCxnSpPr>
              <a:cxnSpLocks/>
              <a:stCxn id="37" idx="6"/>
              <a:endCxn id="33" idx="2"/>
            </p:cNvCxnSpPr>
            <p:nvPr/>
          </p:nvCxnSpPr>
          <p:spPr>
            <a:xfrm>
              <a:off x="2283921" y="3416015"/>
              <a:ext cx="214941" cy="876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D3899276-8F35-1E4B-5247-EEEA18835E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5161" y="2577579"/>
              <a:ext cx="282304" cy="292393"/>
            </a:xfrm>
            <a:prstGeom prst="ellipse">
              <a:avLst/>
            </a:prstGeom>
            <a:grpFill/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CF450E47-410D-D062-B388-8803386FD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8862" y="3270694"/>
              <a:ext cx="282304" cy="292393"/>
            </a:xfrm>
            <a:prstGeom prst="ellipse">
              <a:avLst/>
            </a:prstGeom>
            <a:grpFill/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35" name="Oval 37">
              <a:extLst>
                <a:ext uri="{FF2B5EF4-FFF2-40B4-BE49-F238E27FC236}">
                  <a16:creationId xmlns:a16="http://schemas.microsoft.com/office/drawing/2014/main" id="{4AA271F9-C9FB-58D0-F229-319C8AFBB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7917" y="2578587"/>
              <a:ext cx="282304" cy="29239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/>
              </a:endParaRPr>
            </a:p>
          </p:txBody>
        </p:sp>
        <p:sp>
          <p:nvSpPr>
            <p:cNvPr id="36" name="Oval 38">
              <a:extLst>
                <a:ext uri="{FF2B5EF4-FFF2-40B4-BE49-F238E27FC236}">
                  <a16:creationId xmlns:a16="http://schemas.microsoft.com/office/drawing/2014/main" id="{724F199B-3442-3A08-B4FB-D2B8B6CB4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2693" y="2921542"/>
              <a:ext cx="282304" cy="29239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37" name="Oval 39">
              <a:extLst>
                <a:ext uri="{FF2B5EF4-FFF2-40B4-BE49-F238E27FC236}">
                  <a16:creationId xmlns:a16="http://schemas.microsoft.com/office/drawing/2014/main" id="{64DFD4F5-0530-FC36-932C-F3BED78EF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1617" y="3269818"/>
              <a:ext cx="282304" cy="29239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38" name="Oval 40">
              <a:extLst>
                <a:ext uri="{FF2B5EF4-FFF2-40B4-BE49-F238E27FC236}">
                  <a16:creationId xmlns:a16="http://schemas.microsoft.com/office/drawing/2014/main" id="{6506710F-43FE-6305-E6DB-F697FD209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6552" y="2923500"/>
              <a:ext cx="282304" cy="292393"/>
            </a:xfrm>
            <a:prstGeom prst="ellipse">
              <a:avLst/>
            </a:prstGeom>
            <a:grpFill/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cxnSp>
          <p:nvCxnSpPr>
            <p:cNvPr id="39" name="Straight Connector 41">
              <a:extLst>
                <a:ext uri="{FF2B5EF4-FFF2-40B4-BE49-F238E27FC236}">
                  <a16:creationId xmlns:a16="http://schemas.microsoft.com/office/drawing/2014/main" id="{7F2CA84A-C05C-CBC3-D225-990E4D8D2BEF}"/>
                </a:ext>
              </a:extLst>
            </p:cNvPr>
            <p:cNvCxnSpPr>
              <a:cxnSpLocks/>
              <a:stCxn id="35" idx="6"/>
              <a:endCxn id="38" idx="2"/>
            </p:cNvCxnSpPr>
            <p:nvPr/>
          </p:nvCxnSpPr>
          <p:spPr>
            <a:xfrm>
              <a:off x="2280221" y="2724784"/>
              <a:ext cx="216331" cy="344913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Connector 42">
              <a:extLst>
                <a:ext uri="{FF2B5EF4-FFF2-40B4-BE49-F238E27FC236}">
                  <a16:creationId xmlns:a16="http://schemas.microsoft.com/office/drawing/2014/main" id="{5CD0CDE9-DF3B-ACED-2FB8-D2E8E18DB28C}"/>
                </a:ext>
              </a:extLst>
            </p:cNvPr>
            <p:cNvCxnSpPr>
              <a:cxnSpLocks/>
              <a:stCxn id="36" idx="6"/>
              <a:endCxn id="38" idx="2"/>
            </p:cNvCxnSpPr>
            <p:nvPr/>
          </p:nvCxnSpPr>
          <p:spPr>
            <a:xfrm>
              <a:off x="2284997" y="3067739"/>
              <a:ext cx="211555" cy="1958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43">
              <a:extLst>
                <a:ext uri="{FF2B5EF4-FFF2-40B4-BE49-F238E27FC236}">
                  <a16:creationId xmlns:a16="http://schemas.microsoft.com/office/drawing/2014/main" id="{92FCB2EF-C363-CC6B-2611-833140878ACF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 flipV="1">
              <a:off x="2283921" y="3069697"/>
              <a:ext cx="212631" cy="346318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42" name="Oval 44">
              <a:extLst>
                <a:ext uri="{FF2B5EF4-FFF2-40B4-BE49-F238E27FC236}">
                  <a16:creationId xmlns:a16="http://schemas.microsoft.com/office/drawing/2014/main" id="{7323FA82-A03C-E27D-37BE-A7B883685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1742" y="2730365"/>
              <a:ext cx="282304" cy="29239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 dirty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sp>
          <p:nvSpPr>
            <p:cNvPr id="43" name="Oval 45">
              <a:extLst>
                <a:ext uri="{FF2B5EF4-FFF2-40B4-BE49-F238E27FC236}">
                  <a16:creationId xmlns:a16="http://schemas.microsoft.com/office/drawing/2014/main" id="{8190CA77-B3C0-127D-3F75-04D9F996B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3133" y="3078557"/>
              <a:ext cx="282304" cy="29239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Franklin Gothic Book" panose="020B0503020102020204"/>
              </a:endParaRPr>
            </a:p>
          </p:txBody>
        </p:sp>
        <p:cxnSp>
          <p:nvCxnSpPr>
            <p:cNvPr id="44" name="Straight Connector 46">
              <a:extLst>
                <a:ext uri="{FF2B5EF4-FFF2-40B4-BE49-F238E27FC236}">
                  <a16:creationId xmlns:a16="http://schemas.microsoft.com/office/drawing/2014/main" id="{12B5CED6-F625-CDB4-5519-A388E24993C5}"/>
                </a:ext>
              </a:extLst>
            </p:cNvPr>
            <p:cNvCxnSpPr>
              <a:cxnSpLocks/>
              <a:stCxn id="32" idx="6"/>
              <a:endCxn id="42" idx="2"/>
            </p:cNvCxnSpPr>
            <p:nvPr/>
          </p:nvCxnSpPr>
          <p:spPr>
            <a:xfrm>
              <a:off x="2777465" y="2723776"/>
              <a:ext cx="164277" cy="152786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47">
              <a:extLst>
                <a:ext uri="{FF2B5EF4-FFF2-40B4-BE49-F238E27FC236}">
                  <a16:creationId xmlns:a16="http://schemas.microsoft.com/office/drawing/2014/main" id="{1578BBDF-E9FD-06DA-04D5-A862D15FADCE}"/>
                </a:ext>
              </a:extLst>
            </p:cNvPr>
            <p:cNvCxnSpPr>
              <a:cxnSpLocks/>
              <a:stCxn id="38" idx="6"/>
              <a:endCxn id="42" idx="2"/>
            </p:cNvCxnSpPr>
            <p:nvPr/>
          </p:nvCxnSpPr>
          <p:spPr>
            <a:xfrm flipV="1">
              <a:off x="2778856" y="2876562"/>
              <a:ext cx="162886" cy="193135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48">
              <a:extLst>
                <a:ext uri="{FF2B5EF4-FFF2-40B4-BE49-F238E27FC236}">
                  <a16:creationId xmlns:a16="http://schemas.microsoft.com/office/drawing/2014/main" id="{4C07E584-006F-B3C5-E08F-E37C4D42009B}"/>
                </a:ext>
              </a:extLst>
            </p:cNvPr>
            <p:cNvCxnSpPr>
              <a:cxnSpLocks/>
              <a:stCxn id="33" idx="6"/>
              <a:endCxn id="42" idx="2"/>
            </p:cNvCxnSpPr>
            <p:nvPr/>
          </p:nvCxnSpPr>
          <p:spPr>
            <a:xfrm flipV="1">
              <a:off x="2781166" y="2876562"/>
              <a:ext cx="160576" cy="540329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47" name="Straight Connector 49">
              <a:extLst>
                <a:ext uri="{FF2B5EF4-FFF2-40B4-BE49-F238E27FC236}">
                  <a16:creationId xmlns:a16="http://schemas.microsoft.com/office/drawing/2014/main" id="{49322D63-4750-0373-A84E-F1E73704D90E}"/>
                </a:ext>
              </a:extLst>
            </p:cNvPr>
            <p:cNvCxnSpPr>
              <a:cxnSpLocks/>
              <a:stCxn id="32" idx="6"/>
              <a:endCxn id="43" idx="2"/>
            </p:cNvCxnSpPr>
            <p:nvPr/>
          </p:nvCxnSpPr>
          <p:spPr>
            <a:xfrm>
              <a:off x="2777465" y="2723776"/>
              <a:ext cx="165668" cy="500978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50">
              <a:extLst>
                <a:ext uri="{FF2B5EF4-FFF2-40B4-BE49-F238E27FC236}">
                  <a16:creationId xmlns:a16="http://schemas.microsoft.com/office/drawing/2014/main" id="{A911C627-0287-8EFC-9E9F-035752F6F9BD}"/>
                </a:ext>
              </a:extLst>
            </p:cNvPr>
            <p:cNvCxnSpPr>
              <a:cxnSpLocks/>
              <a:stCxn id="38" idx="6"/>
              <a:endCxn id="43" idx="2"/>
            </p:cNvCxnSpPr>
            <p:nvPr/>
          </p:nvCxnSpPr>
          <p:spPr>
            <a:xfrm>
              <a:off x="2778856" y="3069697"/>
              <a:ext cx="164277" cy="155057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49" name="Straight Connector 51">
              <a:extLst>
                <a:ext uri="{FF2B5EF4-FFF2-40B4-BE49-F238E27FC236}">
                  <a16:creationId xmlns:a16="http://schemas.microsoft.com/office/drawing/2014/main" id="{CF20E660-FEE3-87B7-417E-19372AC4F092}"/>
                </a:ext>
              </a:extLst>
            </p:cNvPr>
            <p:cNvCxnSpPr>
              <a:cxnSpLocks/>
              <a:stCxn id="33" idx="6"/>
              <a:endCxn id="43" idx="2"/>
            </p:cNvCxnSpPr>
            <p:nvPr/>
          </p:nvCxnSpPr>
          <p:spPr>
            <a:xfrm flipV="1">
              <a:off x="2781166" y="3224754"/>
              <a:ext cx="161967" cy="192137"/>
            </a:xfrm>
            <a:prstGeom prst="line">
              <a:avLst/>
            </a:prstGeom>
            <a:grp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770CA6E-3EB4-BF6C-7443-32778F7085D6}"/>
              </a:ext>
            </a:extLst>
          </p:cNvPr>
          <p:cNvSpPr txBox="1"/>
          <p:nvPr/>
        </p:nvSpPr>
        <p:spPr>
          <a:xfrm>
            <a:off x="2713489" y="2940019"/>
            <a:ext cx="371702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Traditional Object Detection System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A041F55-916B-694F-44A9-15480B7CD195}"/>
              </a:ext>
            </a:extLst>
          </p:cNvPr>
          <p:cNvCxnSpPr>
            <a:cxnSpLocks/>
          </p:cNvCxnSpPr>
          <p:nvPr/>
        </p:nvCxnSpPr>
        <p:spPr>
          <a:xfrm>
            <a:off x="3202310" y="4315815"/>
            <a:ext cx="275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7948908-3BA7-48CE-7D14-CC20B9A94268}"/>
              </a:ext>
            </a:extLst>
          </p:cNvPr>
          <p:cNvCxnSpPr>
            <a:cxnSpLocks/>
          </p:cNvCxnSpPr>
          <p:nvPr/>
        </p:nvCxnSpPr>
        <p:spPr>
          <a:xfrm>
            <a:off x="5512182" y="4305400"/>
            <a:ext cx="324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BA85E0D-ACD2-B39E-6AD5-2AFEF377064C}"/>
              </a:ext>
            </a:extLst>
          </p:cNvPr>
          <p:cNvSpPr txBox="1"/>
          <p:nvPr/>
        </p:nvSpPr>
        <p:spPr>
          <a:xfrm>
            <a:off x="1837444" y="4784058"/>
            <a:ext cx="69696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F2C992-D7D9-8FA6-3166-F608771571F5}"/>
              </a:ext>
            </a:extLst>
          </p:cNvPr>
          <p:cNvSpPr txBox="1"/>
          <p:nvPr/>
        </p:nvSpPr>
        <p:spPr>
          <a:xfrm>
            <a:off x="6589730" y="4784058"/>
            <a:ext cx="87293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431C7C-AF19-0762-A2EA-77690B1078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2571"/>
          <a:stretch/>
        </p:blipFill>
        <p:spPr>
          <a:xfrm>
            <a:off x="5969248" y="3702947"/>
            <a:ext cx="1745876" cy="1161512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9455425D-AC3E-9A3C-274A-64FA5F03274A}"/>
              </a:ext>
            </a:extLst>
          </p:cNvPr>
          <p:cNvSpPr/>
          <p:nvPr/>
        </p:nvSpPr>
        <p:spPr>
          <a:xfrm>
            <a:off x="6653784" y="3901353"/>
            <a:ext cx="376805" cy="870852"/>
          </a:xfrm>
          <a:prstGeom prst="rect">
            <a:avLst/>
          </a:prstGeom>
          <a:noFill/>
          <a:ln>
            <a:solidFill>
              <a:srgbClr val="00E66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3A8733D-8B32-AC91-DA77-189587AF8666}"/>
              </a:ext>
            </a:extLst>
          </p:cNvPr>
          <p:cNvSpPr/>
          <p:nvPr/>
        </p:nvSpPr>
        <p:spPr>
          <a:xfrm>
            <a:off x="6232730" y="3883205"/>
            <a:ext cx="376805" cy="922152"/>
          </a:xfrm>
          <a:prstGeom prst="rect">
            <a:avLst/>
          </a:prstGeom>
          <a:noFill/>
          <a:ln>
            <a:solidFill>
              <a:srgbClr val="00E66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972C1C7-DB1F-E4A1-D75C-6F412FE6298E}"/>
              </a:ext>
            </a:extLst>
          </p:cNvPr>
          <p:cNvSpPr/>
          <p:nvPr/>
        </p:nvSpPr>
        <p:spPr>
          <a:xfrm>
            <a:off x="7114449" y="4109219"/>
            <a:ext cx="212348" cy="227120"/>
          </a:xfrm>
          <a:prstGeom prst="rect">
            <a:avLst/>
          </a:prstGeom>
          <a:noFill/>
          <a:ln>
            <a:solidFill>
              <a:srgbClr val="00E66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C3D922A-9170-B5E2-B914-4910BA5BB3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2571"/>
          <a:stretch/>
        </p:blipFill>
        <p:spPr>
          <a:xfrm>
            <a:off x="1276457" y="3703725"/>
            <a:ext cx="1697012" cy="113725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2978924-159C-B1B8-B9AA-43F7E8AB9C8D}"/>
              </a:ext>
            </a:extLst>
          </p:cNvPr>
          <p:cNvSpPr txBox="1"/>
          <p:nvPr/>
        </p:nvSpPr>
        <p:spPr>
          <a:xfrm>
            <a:off x="953251" y="5739399"/>
            <a:ext cx="72374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These facts make it difficult to enhance safety of real-time object detection tasks in AVs!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38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2A7EA62B-7066-F183-0F42-40F9DA724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8" y="3441791"/>
            <a:ext cx="3749953" cy="112819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Introduction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31778"/>
            <a:ext cx="9010477" cy="143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/>
              <a:t>Goal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Enhance safety of multi camera object detection system by presenting a  timely object detection framework by utilizing </a:t>
            </a:r>
            <a:r>
              <a:rPr lang="en-US" altLang="ko-KR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A749F-9C15-5788-C67E-6B3029ACDC96}"/>
              </a:ext>
            </a:extLst>
          </p:cNvPr>
          <p:cNvSpPr txBox="1"/>
          <p:nvPr/>
        </p:nvSpPr>
        <p:spPr>
          <a:xfrm>
            <a:off x="1199505" y="2479545"/>
            <a:ext cx="143300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Merge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9EB9D-6B49-D3BD-4BAC-B60746B4205D}"/>
              </a:ext>
            </a:extLst>
          </p:cNvPr>
          <p:cNvSpPr txBox="1"/>
          <p:nvPr/>
        </p:nvSpPr>
        <p:spPr>
          <a:xfrm>
            <a:off x="4436563" y="2479545"/>
            <a:ext cx="143300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Patch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6325A-1E65-4243-348F-E41B992464DC}"/>
              </a:ext>
            </a:extLst>
          </p:cNvPr>
          <p:cNvSpPr txBox="1"/>
          <p:nvPr/>
        </p:nvSpPr>
        <p:spPr>
          <a:xfrm>
            <a:off x="6304750" y="2479545"/>
            <a:ext cx="224171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Resize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6364FF-5B41-FBEA-CD97-FFFFAE837DFF}"/>
              </a:ext>
            </a:extLst>
          </p:cNvPr>
          <p:cNvSpPr/>
          <p:nvPr/>
        </p:nvSpPr>
        <p:spPr>
          <a:xfrm>
            <a:off x="4305197" y="5020945"/>
            <a:ext cx="1564373" cy="933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970DE8-5F43-34D4-AD6D-37C5B4C05827}"/>
              </a:ext>
            </a:extLst>
          </p:cNvPr>
          <p:cNvSpPr/>
          <p:nvPr/>
        </p:nvSpPr>
        <p:spPr>
          <a:xfrm>
            <a:off x="4310977" y="3217382"/>
            <a:ext cx="116468" cy="90352"/>
          </a:xfrm>
          <a:prstGeom prst="rect">
            <a:avLst/>
          </a:prstGeom>
          <a:ln>
            <a:solidFill>
              <a:srgbClr val="00E66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C76E8-5856-C0A6-A14A-F7C365802F90}"/>
              </a:ext>
            </a:extLst>
          </p:cNvPr>
          <p:cNvSpPr txBox="1"/>
          <p:nvPr/>
        </p:nvSpPr>
        <p:spPr>
          <a:xfrm>
            <a:off x="7673113" y="3076292"/>
            <a:ext cx="986970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Deadline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922EE4-0A0C-B087-CDAD-D3A401F24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026" y="3417026"/>
            <a:ext cx="1544606" cy="990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C7E620-451A-AD6F-B8AC-10B1F696D8C4}"/>
              </a:ext>
            </a:extLst>
          </p:cNvPr>
          <p:cNvSpPr/>
          <p:nvPr/>
        </p:nvSpPr>
        <p:spPr>
          <a:xfrm>
            <a:off x="4309187" y="5013597"/>
            <a:ext cx="439462" cy="657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2D91E1-1900-8AAE-59E2-72B2A1833B43}"/>
              </a:ext>
            </a:extLst>
          </p:cNvPr>
          <p:cNvSpPr/>
          <p:nvPr/>
        </p:nvSpPr>
        <p:spPr>
          <a:xfrm>
            <a:off x="4538532" y="5012440"/>
            <a:ext cx="210116" cy="658985"/>
          </a:xfrm>
          <a:prstGeom prst="rect">
            <a:avLst/>
          </a:prstGeom>
          <a:ln>
            <a:solidFill>
              <a:srgbClr val="00E66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ABB3A9-14E0-BA2C-CE16-3096B7424C07}"/>
              </a:ext>
            </a:extLst>
          </p:cNvPr>
          <p:cNvSpPr/>
          <p:nvPr/>
        </p:nvSpPr>
        <p:spPr>
          <a:xfrm>
            <a:off x="4421203" y="5012440"/>
            <a:ext cx="129184" cy="351696"/>
          </a:xfrm>
          <a:prstGeom prst="rect">
            <a:avLst/>
          </a:prstGeom>
          <a:ln>
            <a:solidFill>
              <a:srgbClr val="00E66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545B1D-D403-DF98-9636-9B26552DFAFB}"/>
              </a:ext>
            </a:extLst>
          </p:cNvPr>
          <p:cNvSpPr/>
          <p:nvPr/>
        </p:nvSpPr>
        <p:spPr>
          <a:xfrm>
            <a:off x="4310242" y="5017439"/>
            <a:ext cx="117937" cy="287371"/>
          </a:xfrm>
          <a:prstGeom prst="rect">
            <a:avLst/>
          </a:prstGeom>
          <a:ln>
            <a:solidFill>
              <a:srgbClr val="00E66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3A7D6-44D2-17B6-FD40-C85BB6A61CDE}"/>
              </a:ext>
            </a:extLst>
          </p:cNvPr>
          <p:cNvSpPr txBox="1"/>
          <p:nvPr/>
        </p:nvSpPr>
        <p:spPr>
          <a:xfrm>
            <a:off x="4175774" y="5632553"/>
            <a:ext cx="1823217" cy="339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Original Image Size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BABAB02-E0A9-05BD-9AB1-66C9599F1D18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643590" y="3936502"/>
            <a:ext cx="748465" cy="107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00FB924-E4AB-BDC5-3CB8-D2FE350F1A0D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485795" y="4048266"/>
            <a:ext cx="262853" cy="9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0F5347D-EC62-720B-1D73-C785ECEA3D3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369211" y="4122529"/>
            <a:ext cx="211699" cy="89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E6467162-2473-16D1-D508-383913BF4F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-2571"/>
          <a:stretch/>
        </p:blipFill>
        <p:spPr>
          <a:xfrm>
            <a:off x="6785936" y="3500256"/>
            <a:ext cx="639671" cy="42556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21CE701-B691-B797-5731-69562CD7148E}"/>
              </a:ext>
            </a:extLst>
          </p:cNvPr>
          <p:cNvSpPr txBox="1"/>
          <p:nvPr/>
        </p:nvSpPr>
        <p:spPr>
          <a:xfrm>
            <a:off x="4323019" y="3068026"/>
            <a:ext cx="1675972" cy="339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Region-of-Interest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967160-2C67-E50B-2A63-5AF669FDBE0F}"/>
              </a:ext>
            </a:extLst>
          </p:cNvPr>
          <p:cNvSpPr txBox="1"/>
          <p:nvPr/>
        </p:nvSpPr>
        <p:spPr>
          <a:xfrm>
            <a:off x="4175774" y="6221010"/>
            <a:ext cx="1957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computation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F1082D-ABE9-E1CF-2751-550ABEA8728C}"/>
              </a:ext>
            </a:extLst>
          </p:cNvPr>
          <p:cNvSpPr txBox="1"/>
          <p:nvPr/>
        </p:nvSpPr>
        <p:spPr>
          <a:xfrm>
            <a:off x="6393014" y="6221010"/>
            <a:ext cx="2823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 deadline constraints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BE563E-3206-6F97-ADB0-4C9F385D1B5D}"/>
              </a:ext>
            </a:extLst>
          </p:cNvPr>
          <p:cNvSpPr txBox="1"/>
          <p:nvPr/>
        </p:nvSpPr>
        <p:spPr>
          <a:xfrm>
            <a:off x="467444" y="6221010"/>
            <a:ext cx="2924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 resource utilization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09228-6231-BB38-C3B0-C6D63C94F9A5}"/>
              </a:ext>
            </a:extLst>
          </p:cNvPr>
          <p:cNvSpPr txBox="1"/>
          <p:nvPr/>
        </p:nvSpPr>
        <p:spPr>
          <a:xfrm>
            <a:off x="7735374" y="3569423"/>
            <a:ext cx="986970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59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32D77D2-915D-4936-88A3-5F49D5C067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-2571"/>
          <a:stretch/>
        </p:blipFill>
        <p:spPr>
          <a:xfrm>
            <a:off x="6713629" y="4106101"/>
            <a:ext cx="904815" cy="6019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718F068-CC6F-DACA-EBFA-370280593417}"/>
              </a:ext>
            </a:extLst>
          </p:cNvPr>
          <p:cNvSpPr txBox="1"/>
          <p:nvPr/>
        </p:nvSpPr>
        <p:spPr>
          <a:xfrm>
            <a:off x="7735374" y="4245307"/>
            <a:ext cx="986970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90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097302-758B-C2D6-8DED-606ACB95E015}"/>
              </a:ext>
            </a:extLst>
          </p:cNvPr>
          <p:cNvSpPr txBox="1"/>
          <p:nvPr/>
        </p:nvSpPr>
        <p:spPr>
          <a:xfrm>
            <a:off x="7735374" y="4953553"/>
            <a:ext cx="986970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Calibri" panose="020F0502020204030204" pitchFamily="34" charset="0"/>
                <a:cs typeface="Calibri" panose="020F0502020204030204" pitchFamily="34" charset="0"/>
              </a:rPr>
              <a:t>120 </a:t>
            </a:r>
            <a:r>
              <a:rPr lang="en-US" altLang="ko-KR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C3C361F-7715-DE39-0F56-7FADB76C06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-2571"/>
          <a:stretch/>
        </p:blipFill>
        <p:spPr>
          <a:xfrm>
            <a:off x="6713628" y="4874378"/>
            <a:ext cx="986970" cy="65662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1230C0-A489-BDEA-7F66-D6EABB8E692F}"/>
              </a:ext>
            </a:extLst>
          </p:cNvPr>
          <p:cNvSpPr/>
          <p:nvPr/>
        </p:nvSpPr>
        <p:spPr>
          <a:xfrm>
            <a:off x="6588386" y="4014403"/>
            <a:ext cx="2185255" cy="77681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46B803-F530-7E62-6BF8-26D51789B3A1}"/>
              </a:ext>
            </a:extLst>
          </p:cNvPr>
          <p:cNvSpPr txBox="1"/>
          <p:nvPr/>
        </p:nvSpPr>
        <p:spPr>
          <a:xfrm>
            <a:off x="1456228" y="4194816"/>
            <a:ext cx="895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times </a:t>
            </a:r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1FF3F160-4E00-9EDA-E9F8-787D8166B1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7" y="4849755"/>
            <a:ext cx="3813484" cy="12836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16404D5-27A1-7A7D-BDA3-E5E475312E4D}"/>
              </a:ext>
            </a:extLst>
          </p:cNvPr>
          <p:cNvSpPr txBox="1"/>
          <p:nvPr/>
        </p:nvSpPr>
        <p:spPr>
          <a:xfrm>
            <a:off x="1312358" y="5747135"/>
            <a:ext cx="1233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1 time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2A03916-82FD-56C4-5E6A-AE59B0CF2992}"/>
              </a:ext>
            </a:extLst>
          </p:cNvPr>
          <p:cNvCxnSpPr>
            <a:cxnSpLocks/>
          </p:cNvCxnSpPr>
          <p:nvPr/>
        </p:nvCxnSpPr>
        <p:spPr>
          <a:xfrm>
            <a:off x="96981" y="3888700"/>
            <a:ext cx="3827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388D84-CAF9-181D-CFBE-9B834E2B98A2}"/>
              </a:ext>
            </a:extLst>
          </p:cNvPr>
          <p:cNvCxnSpPr>
            <a:cxnSpLocks/>
          </p:cNvCxnSpPr>
          <p:nvPr/>
        </p:nvCxnSpPr>
        <p:spPr>
          <a:xfrm>
            <a:off x="9267" y="5487578"/>
            <a:ext cx="39150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2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  <p:bldP spid="10" grpId="0" animBg="1"/>
      <p:bldP spid="11" grpId="0"/>
      <p:bldP spid="13" grpId="0" animBg="1"/>
      <p:bldP spid="14" grpId="0" animBg="1"/>
      <p:bldP spid="15" grpId="0" animBg="1"/>
      <p:bldP spid="17" grpId="0" animBg="1"/>
      <p:bldP spid="18" grpId="0"/>
      <p:bldP spid="35" grpId="0"/>
      <p:bldP spid="38" grpId="0"/>
      <p:bldP spid="39" grpId="0"/>
      <p:bldP spid="40" grpId="0"/>
      <p:bldP spid="8" grpId="0"/>
      <p:bldP spid="23" grpId="0"/>
      <p:bldP spid="24" grpId="0"/>
      <p:bldP spid="29" grpId="0" animBg="1"/>
      <p:bldP spid="42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Motivation 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6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1004987"/>
            <a:ext cx="8625363" cy="143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Observation 1 :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Image Merge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enhances resource utilization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Utilization comparison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Common Approach : Batching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EAA3DC-66D8-EC64-FD97-6F300FBDC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612" y="3134315"/>
            <a:ext cx="3539383" cy="10648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34CFE5-0B4B-15F3-400B-70C1FD625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651" y="4208903"/>
            <a:ext cx="3657344" cy="12310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EF232F-2573-CE90-1C3A-D3A5A957D132}"/>
              </a:ext>
            </a:extLst>
          </p:cNvPr>
          <p:cNvSpPr txBox="1"/>
          <p:nvPr/>
        </p:nvSpPr>
        <p:spPr>
          <a:xfrm>
            <a:off x="78176" y="3331436"/>
            <a:ext cx="1185411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Traditional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16A216-4645-1148-57A8-5806C8255902}"/>
              </a:ext>
            </a:extLst>
          </p:cNvPr>
          <p:cNvSpPr txBox="1"/>
          <p:nvPr/>
        </p:nvSpPr>
        <p:spPr>
          <a:xfrm>
            <a:off x="264481" y="4600201"/>
            <a:ext cx="81279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Merge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D2B5D7-5F36-66A4-E8B3-223DA6AB6FA2}"/>
              </a:ext>
            </a:extLst>
          </p:cNvPr>
          <p:cNvSpPr txBox="1"/>
          <p:nvPr/>
        </p:nvSpPr>
        <p:spPr>
          <a:xfrm>
            <a:off x="5503391" y="2497027"/>
            <a:ext cx="287251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GPU Utilization Comparison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84B026-7B95-6831-0658-08C79958BBC0}"/>
              </a:ext>
            </a:extLst>
          </p:cNvPr>
          <p:cNvSpPr txBox="1"/>
          <p:nvPr/>
        </p:nvSpPr>
        <p:spPr>
          <a:xfrm>
            <a:off x="5455878" y="5439947"/>
            <a:ext cx="3219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Merge utilize resource at a maximum of over 80%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AD3767-F717-5678-59EC-7CED6687B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290" y="2972483"/>
            <a:ext cx="3566720" cy="23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5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C04407-5004-3047-2534-E4CA198CFC91}"/>
              </a:ext>
            </a:extLst>
          </p:cNvPr>
          <p:cNvSpPr/>
          <p:nvPr/>
        </p:nvSpPr>
        <p:spPr>
          <a:xfrm>
            <a:off x="7091836" y="3440686"/>
            <a:ext cx="1056249" cy="9380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Motivation 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7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625363" cy="101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Observation 2 :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Image Patching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lowers DNN computation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Proportion of </a:t>
            </a:r>
            <a:r>
              <a:rPr lang="en-US" altLang="ko-K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 of Interest (</a:t>
            </a:r>
            <a:r>
              <a:rPr lang="en-US" altLang="ko-KR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RoI</a:t>
            </a:r>
            <a:r>
              <a:rPr lang="en-US" altLang="ko-K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 in an image </a:t>
            </a:r>
            <a:r>
              <a:rPr lang="en-US" altLang="ko-KR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covers a small amount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2534E-D24D-5AD2-AF11-4ECF970ECC8E}"/>
              </a:ext>
            </a:extLst>
          </p:cNvPr>
          <p:cNvSpPr txBox="1"/>
          <p:nvPr/>
        </p:nvSpPr>
        <p:spPr>
          <a:xfrm>
            <a:off x="1502432" y="5649149"/>
            <a:ext cx="6193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77% of possibility to lower computation over 50% of an image!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BD004-B000-7EFD-2F54-32F91DDAB442}"/>
              </a:ext>
            </a:extLst>
          </p:cNvPr>
          <p:cNvSpPr txBox="1"/>
          <p:nvPr/>
        </p:nvSpPr>
        <p:spPr>
          <a:xfrm>
            <a:off x="267472" y="2327122"/>
            <a:ext cx="3331150" cy="42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Occupancy Ratio of </a:t>
            </a:r>
            <a:r>
              <a:rPr lang="en-US" altLang="ko-K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RoI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in an image</a:t>
            </a: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66506710-6AC1-3B9C-B774-DE9E54301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5" y="2872153"/>
            <a:ext cx="2880968" cy="255500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1826624-1411-C347-C4A8-025E52F4F27F}"/>
              </a:ext>
            </a:extLst>
          </p:cNvPr>
          <p:cNvCxnSpPr>
            <a:cxnSpLocks/>
          </p:cNvCxnSpPr>
          <p:nvPr/>
        </p:nvCxnSpPr>
        <p:spPr>
          <a:xfrm>
            <a:off x="646127" y="2981080"/>
            <a:ext cx="12153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03C546-A9D2-B192-54E5-6048CB1E3DC0}"/>
              </a:ext>
            </a:extLst>
          </p:cNvPr>
          <p:cNvSpPr txBox="1"/>
          <p:nvPr/>
        </p:nvSpPr>
        <p:spPr>
          <a:xfrm>
            <a:off x="864728" y="2967275"/>
            <a:ext cx="829087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77.8%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02AC96-61D3-073C-DD54-EF97F335A420}"/>
              </a:ext>
            </a:extLst>
          </p:cNvPr>
          <p:cNvCxnSpPr>
            <a:cxnSpLocks/>
          </p:cNvCxnSpPr>
          <p:nvPr/>
        </p:nvCxnSpPr>
        <p:spPr>
          <a:xfrm>
            <a:off x="1933047" y="2789604"/>
            <a:ext cx="0" cy="25106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8240F3D1-E6C7-83A3-EBD0-F120DF5689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571"/>
          <a:stretch/>
        </p:blipFill>
        <p:spPr>
          <a:xfrm>
            <a:off x="4162047" y="3383873"/>
            <a:ext cx="1697012" cy="113725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D0FCAF0-9CC0-D9E9-63AF-7A88320BCF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092" t="15867" r="63326" b="1998"/>
          <a:stretch/>
        </p:blipFill>
        <p:spPr>
          <a:xfrm>
            <a:off x="7090715" y="3436886"/>
            <a:ext cx="376805" cy="94186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6803DAA-5871-9691-AB79-161D3D0ABF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860" t="20144" r="37680" b="784"/>
          <a:stretch/>
        </p:blipFill>
        <p:spPr>
          <a:xfrm>
            <a:off x="7467520" y="3436886"/>
            <a:ext cx="444500" cy="94186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F46D9C7-28D2-CC80-EFF9-F4ACFA28A9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398" t="34095" r="23614" b="35920"/>
          <a:stretch/>
        </p:blipFill>
        <p:spPr>
          <a:xfrm>
            <a:off x="7912020" y="3436886"/>
            <a:ext cx="244215" cy="33955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71580EF-7A07-2C2D-C80C-9FFB04AC6F92}"/>
              </a:ext>
            </a:extLst>
          </p:cNvPr>
          <p:cNvSpPr txBox="1"/>
          <p:nvPr/>
        </p:nvSpPr>
        <p:spPr>
          <a:xfrm>
            <a:off x="4509357" y="4666542"/>
            <a:ext cx="3450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Lowered over 50% </a:t>
            </a:r>
            <a:r>
              <a:rPr lang="en-US" altLang="ko-KR" dirty="0"/>
              <a:t>of original input</a:t>
            </a:r>
            <a:endParaRPr lang="ko-KR" altLang="en-US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8030D575-3165-100C-8289-48B632A1EC62}"/>
              </a:ext>
            </a:extLst>
          </p:cNvPr>
          <p:cNvSpPr/>
          <p:nvPr/>
        </p:nvSpPr>
        <p:spPr>
          <a:xfrm>
            <a:off x="6234743" y="3763650"/>
            <a:ext cx="376805" cy="3693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4CE582-70EB-2966-8CE4-7C32B1576A6D}"/>
              </a:ext>
            </a:extLst>
          </p:cNvPr>
          <p:cNvSpPr txBox="1"/>
          <p:nvPr/>
        </p:nvSpPr>
        <p:spPr>
          <a:xfrm>
            <a:off x="1343151" y="6085744"/>
            <a:ext cx="6457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Therefore, image patching helps save DNN computational workload.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76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Motivation 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8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625363" cy="171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Observation 3 :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Image Resizing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helps timely inferences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DNNs perform operations, such as convolution, pooling, and fully connected layers depending on the number of pixels in the image.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Therefore, execution time depends on image size.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2E612-E29E-169C-98C8-3FBEB3C3EEB6}"/>
              </a:ext>
            </a:extLst>
          </p:cNvPr>
          <p:cNvSpPr txBox="1"/>
          <p:nvPr/>
        </p:nvSpPr>
        <p:spPr>
          <a:xfrm>
            <a:off x="1520428" y="6001963"/>
            <a:ext cx="6103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Therefore, resizing images helps meet task deadlines. </a:t>
            </a: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CF4A6AB8-0CAA-71DD-A813-A88C25CF7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06" y="3254671"/>
            <a:ext cx="3946311" cy="2747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B47539-17D6-C23F-E205-4CDC77698443}"/>
              </a:ext>
            </a:extLst>
          </p:cNvPr>
          <p:cNvSpPr txBox="1"/>
          <p:nvPr/>
        </p:nvSpPr>
        <p:spPr>
          <a:xfrm>
            <a:off x="1807570" y="2750257"/>
            <a:ext cx="5528850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cs typeface="Times New Roman" panose="02020603050405020304" pitchFamily="18" charset="0"/>
              </a:rPr>
              <a:t>Inference execution time with different image resolution </a:t>
            </a:r>
          </a:p>
        </p:txBody>
      </p:sp>
    </p:spTree>
    <p:extLst>
      <p:ext uri="{BB962C8B-B14F-4D97-AF65-F5344CB8AC3E}">
        <p14:creationId xmlns:p14="http://schemas.microsoft.com/office/powerpoint/2010/main" val="345161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Motivation 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9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625363" cy="101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Observation 3: </a:t>
            </a: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Image Resizing 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helps timely inferences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Accuracy of Image Resizing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BACEA-3C93-59A6-AE07-2C2B031BD2C8}"/>
              </a:ext>
            </a:extLst>
          </p:cNvPr>
          <p:cNvSpPr txBox="1"/>
          <p:nvPr/>
        </p:nvSpPr>
        <p:spPr>
          <a:xfrm>
            <a:off x="1823162" y="6223972"/>
            <a:ext cx="5676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Therefore, we apply image resizing in </a:t>
            </a:r>
            <a:r>
              <a:rPr lang="en-US" altLang="ko-KR" dirty="0" err="1">
                <a:solidFill>
                  <a:srgbClr val="FF0000"/>
                </a:solidFill>
              </a:rPr>
              <a:t>RoI</a:t>
            </a:r>
            <a:r>
              <a:rPr lang="en-US" altLang="ko-KR" dirty="0">
                <a:solidFill>
                  <a:srgbClr val="FF0000"/>
                </a:solidFill>
              </a:rPr>
              <a:t> extraction phase.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7FCFF-1FFE-CD83-E209-9672B4BCE9DA}"/>
              </a:ext>
            </a:extLst>
          </p:cNvPr>
          <p:cNvSpPr txBox="1"/>
          <p:nvPr/>
        </p:nvSpPr>
        <p:spPr>
          <a:xfrm>
            <a:off x="2456655" y="1868855"/>
            <a:ext cx="423068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cs typeface="Times New Roman" panose="02020603050405020304" pitchFamily="18" charset="0"/>
              </a:rPr>
              <a:t>Impact of Localization Accuracy on image resizing with Execution time </a:t>
            </a:r>
          </a:p>
        </p:txBody>
      </p:sp>
      <p:pic>
        <p:nvPicPr>
          <p:cNvPr id="10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47C0B12A-F824-5EC4-205F-ABDC7EABA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33" y="2702425"/>
            <a:ext cx="4819931" cy="29894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2981B2-D617-71CC-4D75-0502F9FBB7B5}"/>
              </a:ext>
            </a:extLst>
          </p:cNvPr>
          <p:cNvSpPr txBox="1"/>
          <p:nvPr/>
        </p:nvSpPr>
        <p:spPr>
          <a:xfrm>
            <a:off x="1867412" y="5712735"/>
            <a:ext cx="552328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cs typeface="Times New Roman" panose="02020603050405020304" pitchFamily="18" charset="0"/>
              </a:rPr>
              <a:t>Localization accuracy is insensitive to image downsizing</a:t>
            </a:r>
            <a:r>
              <a:rPr lang="en-US" altLang="ko-KR" sz="1600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629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330568</TotalTime>
  <Words>765</Words>
  <Application>Microsoft Office PowerPoint</Application>
  <PresentationFormat>화면 슬라이드 쇼(4:3)</PresentationFormat>
  <Paragraphs>151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Söhne</vt:lpstr>
      <vt:lpstr>맑은 고딕</vt:lpstr>
      <vt:lpstr>Arial</vt:lpstr>
      <vt:lpstr>Calibri</vt:lpstr>
      <vt:lpstr>Calibri Light</vt:lpstr>
      <vt:lpstr>Franklin Gothic Book</vt:lpstr>
      <vt:lpstr>times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RTCL403</dc:creator>
  <cp:lastModifiedBy>영은 강</cp:lastModifiedBy>
  <cp:revision>8409</cp:revision>
  <cp:lastPrinted>2021-08-19T05:10:09Z</cp:lastPrinted>
  <dcterms:created xsi:type="dcterms:W3CDTF">2020-05-28T10:10:30Z</dcterms:created>
  <dcterms:modified xsi:type="dcterms:W3CDTF">2023-06-22T05:35:21Z</dcterms:modified>
</cp:coreProperties>
</file>