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99" r:id="rId2"/>
    <p:sldId id="1363" r:id="rId3"/>
    <p:sldId id="1365" r:id="rId4"/>
    <p:sldId id="1341" r:id="rId5"/>
    <p:sldId id="1356" r:id="rId6"/>
    <p:sldId id="1335" r:id="rId7"/>
    <p:sldId id="1313" r:id="rId8"/>
    <p:sldId id="1360" r:id="rId9"/>
    <p:sldId id="1361" r:id="rId10"/>
    <p:sldId id="1323" r:id="rId11"/>
    <p:sldId id="731" r:id="rId12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E668"/>
    <a:srgbClr val="ED7D31"/>
    <a:srgbClr val="1270B9"/>
    <a:srgbClr val="002060"/>
    <a:srgbClr val="BDD7EE"/>
    <a:srgbClr val="EE5450"/>
    <a:srgbClr val="FD9491"/>
    <a:srgbClr val="E9B5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3780" autoAdjust="0"/>
  </p:normalViewPr>
  <p:slideViewPr>
    <p:cSldViewPr snapToGrid="0">
      <p:cViewPr varScale="1">
        <p:scale>
          <a:sx n="88" d="100"/>
          <a:sy n="88" d="100"/>
        </p:scale>
        <p:origin x="456" y="9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Number of objects over 50%</a:t>
            </a:r>
            <a:r>
              <a:rPr kumimoji="1" lang="ko-KR" altLang="en-US" sz="1200" b="0" dirty="0">
                <a:latin typeface="+mn-lt"/>
              </a:rPr>
              <a:t>가 되더라도 </a:t>
            </a:r>
            <a:r>
              <a:rPr kumimoji="1" lang="en-US" altLang="ko-KR" sz="1200" b="0" dirty="0">
                <a:latin typeface="+mn-lt"/>
              </a:rPr>
              <a:t>execution time </a:t>
            </a:r>
            <a:r>
              <a:rPr kumimoji="1" lang="ko-KR" altLang="en-US" sz="1200" b="0" dirty="0">
                <a:latin typeface="+mn-lt"/>
              </a:rPr>
              <a:t>증가 정도가 </a:t>
            </a:r>
            <a:r>
              <a:rPr kumimoji="1" lang="en-US" altLang="ko-KR" sz="1200" b="0" dirty="0">
                <a:latin typeface="+mn-lt"/>
              </a:rPr>
              <a:t>~ </a:t>
            </a:r>
            <a:r>
              <a:rPr kumimoji="1" lang="ko-KR" altLang="en-US" sz="1200" b="0" dirty="0">
                <a:latin typeface="+mn-lt"/>
              </a:rPr>
              <a:t>밖에 되지 않더라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그리 </a:t>
            </a:r>
            <a:r>
              <a:rPr kumimoji="1" lang="en-US" altLang="ko-KR" sz="1200" b="0" dirty="0">
                <a:latin typeface="+mn-lt"/>
              </a:rPr>
              <a:t>patching overhead</a:t>
            </a:r>
            <a:r>
              <a:rPr kumimoji="1" lang="ko-KR" altLang="en-US" sz="1200" b="0" dirty="0">
                <a:latin typeface="+mn-lt"/>
              </a:rPr>
              <a:t>가 크지 않다는 </a:t>
            </a:r>
            <a:r>
              <a:rPr kumimoji="1" lang="ko-KR" altLang="en-US" sz="1200" b="0" dirty="0" err="1">
                <a:latin typeface="+mn-lt"/>
              </a:rPr>
              <a:t>것보이기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095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바닐라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과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비겨 한 결과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vanilla object detection </a:t>
            </a:r>
            <a:r>
              <a:rPr kumimoji="1" lang="ko-KR" altLang="en-US" sz="1200" b="0" dirty="0">
                <a:latin typeface="+mn-lt"/>
              </a:rPr>
              <a:t>을 그냥 진행하는 경우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으로 진행되기 때문에 이로 설정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모든 경우 </a:t>
            </a:r>
            <a:r>
              <a:rPr kumimoji="1" lang="en-US" altLang="ko-KR" sz="1200" b="0" dirty="0">
                <a:latin typeface="+mn-lt"/>
              </a:rPr>
              <a:t>vanilla</a:t>
            </a:r>
            <a:r>
              <a:rPr kumimoji="1" lang="ko-KR" altLang="en-US" sz="1200" b="0" dirty="0">
                <a:latin typeface="+mn-lt"/>
              </a:rPr>
              <a:t>가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을 만족한다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를 점차 키워서 원본의 이미지 사이즈에 가깝게 중요한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detect</a:t>
            </a:r>
            <a:r>
              <a:rPr kumimoji="1" lang="ko-KR" altLang="en-US" sz="1200" b="0" dirty="0">
                <a:latin typeface="+mn-lt"/>
              </a:rPr>
              <a:t>할 수 있다는 점이 갈 수록 </a:t>
            </a:r>
            <a:r>
              <a:rPr kumimoji="1" lang="en-US" altLang="ko-KR" sz="1200" b="0" dirty="0">
                <a:latin typeface="+mn-lt"/>
              </a:rPr>
              <a:t>resizing</a:t>
            </a:r>
            <a:r>
              <a:rPr kumimoji="1" lang="ko-KR" altLang="en-US" sz="1200" b="0" dirty="0">
                <a:latin typeface="+mn-lt"/>
              </a:rPr>
              <a:t>과의 차이를 낸 것으로 보인다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반면 </a:t>
            </a:r>
            <a:r>
              <a:rPr kumimoji="1" lang="en-US" altLang="ko-KR" sz="1200" b="0" dirty="0">
                <a:latin typeface="+mn-lt"/>
              </a:rPr>
              <a:t>resizing</a:t>
            </a:r>
            <a:r>
              <a:rPr kumimoji="1" lang="ko-KR" altLang="en-US" sz="1200" b="0" dirty="0">
                <a:latin typeface="+mn-lt"/>
              </a:rPr>
              <a:t>의 경우 이미지의 크기를 일정 부분 키우면 </a:t>
            </a:r>
            <a:r>
              <a:rPr kumimoji="1" lang="en-US" altLang="ko-KR" sz="1200" b="0" dirty="0">
                <a:latin typeface="+mn-lt"/>
              </a:rPr>
              <a:t>saturate</a:t>
            </a:r>
            <a:r>
              <a:rPr kumimoji="1" lang="ko-KR" altLang="en-US" sz="1200" b="0" dirty="0">
                <a:latin typeface="+mn-lt"/>
              </a:rPr>
              <a:t>된다는 점이 우리 모델과의 차이를 더 크게 </a:t>
            </a:r>
            <a:r>
              <a:rPr kumimoji="1" lang="ko-KR" altLang="en-US" sz="1200" b="0" dirty="0" err="1">
                <a:latin typeface="+mn-lt"/>
              </a:rPr>
              <a:t>만든것</a:t>
            </a:r>
            <a:r>
              <a:rPr kumimoji="1" lang="en-US" altLang="ko-KR" sz="1200" b="0" dirty="0">
                <a:latin typeface="+mn-lt"/>
              </a:rPr>
              <a:t>.</a:t>
            </a:r>
            <a:r>
              <a:rPr kumimoji="1" lang="ko-KR" altLang="en-US" sz="1200" b="0" dirty="0">
                <a:latin typeface="+mn-lt"/>
              </a:rPr>
              <a:t>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643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</a:t>
            </a:r>
            <a:r>
              <a:rPr kumimoji="1" lang="en-US" altLang="ko-KR" sz="1200" b="0" dirty="0">
                <a:latin typeface="+mn-lt"/>
              </a:rPr>
              <a:t>960</a:t>
            </a:r>
            <a:r>
              <a:rPr kumimoji="1" lang="ko-KR" altLang="en-US" sz="1200" b="0" dirty="0">
                <a:latin typeface="+mn-lt"/>
              </a:rPr>
              <a:t>의 바닐라 이미지 사이즈와 비교한 결과이다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deadlin</a:t>
            </a:r>
            <a:r>
              <a:rPr kumimoji="1" lang="ko-KR" altLang="en-US" sz="1200" b="0" dirty="0">
                <a:latin typeface="+mn-lt"/>
              </a:rPr>
              <a:t>이 </a:t>
            </a:r>
            <a:r>
              <a:rPr kumimoji="1" lang="en-US" altLang="ko-KR" sz="1200" b="0" dirty="0">
                <a:latin typeface="+mn-lt"/>
              </a:rPr>
              <a:t>100</a:t>
            </a:r>
            <a:r>
              <a:rPr kumimoji="1" lang="ko-KR" altLang="en-US" sz="1200" b="0" dirty="0">
                <a:latin typeface="+mn-lt"/>
              </a:rPr>
              <a:t>인 경우와 </a:t>
            </a:r>
            <a:r>
              <a:rPr kumimoji="1" lang="en-US" altLang="ko-KR" sz="1200" b="0" dirty="0">
                <a:latin typeface="+mn-lt"/>
              </a:rPr>
              <a:t>120</a:t>
            </a:r>
            <a:r>
              <a:rPr kumimoji="1" lang="ko-KR" altLang="en-US" sz="1200" b="0" dirty="0">
                <a:latin typeface="+mn-lt"/>
              </a:rPr>
              <a:t>인 경우에 </a:t>
            </a:r>
            <a:r>
              <a:rPr kumimoji="1" lang="en-US" altLang="ko-KR" sz="1200" b="0" dirty="0">
                <a:latin typeface="+mn-lt"/>
              </a:rPr>
              <a:t>resizing</a:t>
            </a:r>
            <a:r>
              <a:rPr kumimoji="1" lang="ko-KR" altLang="en-US" sz="1200" b="0" dirty="0">
                <a:latin typeface="+mn-lt"/>
              </a:rPr>
              <a:t>과 우리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모델 보다 크게 되는데 이는 </a:t>
            </a:r>
            <a:r>
              <a:rPr kumimoji="1" lang="en-US" altLang="ko-KR" sz="1200" b="0" dirty="0">
                <a:latin typeface="+mn-lt"/>
              </a:rPr>
              <a:t>deadline miss</a:t>
            </a:r>
            <a:r>
              <a:rPr kumimoji="1" lang="ko-KR" altLang="en-US" sz="1200" b="0" dirty="0">
                <a:latin typeface="+mn-lt"/>
              </a:rPr>
              <a:t>를 하는 값들이다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또한 </a:t>
            </a:r>
            <a:r>
              <a:rPr kumimoji="1" lang="en-US" altLang="ko-KR" sz="1200" b="0" dirty="0">
                <a:latin typeface="+mn-lt"/>
              </a:rPr>
              <a:t>150, 180ms</a:t>
            </a: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을 만족시키는 바닐라의 경우에는 </a:t>
            </a:r>
            <a:r>
              <a:rPr kumimoji="1" lang="en-US" altLang="ko-KR" sz="1200" b="0" dirty="0">
                <a:latin typeface="+mn-lt"/>
              </a:rPr>
              <a:t>vanilla</a:t>
            </a:r>
            <a:r>
              <a:rPr kumimoji="1" lang="ko-KR" altLang="en-US" sz="1200" b="0" dirty="0">
                <a:latin typeface="+mn-lt"/>
              </a:rPr>
              <a:t>보다 더 좋은 결과를 보였다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542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54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맑은 고딕" panose="020B0503020000020004" pitchFamily="50" charset="-127"/>
              </a:rPr>
              <a:t>1344-1536(100)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맑은 고딕" panose="020B0503020000020004" pitchFamily="50" charset="-127"/>
              </a:rPr>
              <a:t>1600-1280(120)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맑은 고딕" panose="020B0503020000020004" pitchFamily="50" charset="-127"/>
              </a:rPr>
              <a:t>1600-1664</a:t>
            </a:r>
            <a:r>
              <a:rPr lang="ko-KR" altLang="en-US" dirty="0"/>
              <a:t> </a:t>
            </a:r>
            <a:r>
              <a:rPr lang="en-US" altLang="ko-KR" dirty="0"/>
              <a:t>(140)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optimal</a:t>
            </a:r>
            <a:r>
              <a:rPr kumimoji="1" lang="ko-KR" altLang="en-US" sz="1200" b="0" dirty="0">
                <a:latin typeface="+mn-lt"/>
              </a:rPr>
              <a:t> 한 </a:t>
            </a:r>
            <a:r>
              <a:rPr kumimoji="1" lang="en-US" altLang="ko-KR" sz="1200" b="0" dirty="0">
                <a:latin typeface="+mn-lt"/>
              </a:rPr>
              <a:t>batching </a:t>
            </a:r>
            <a:r>
              <a:rPr kumimoji="1" lang="ko-KR" altLang="en-US" sz="1200" b="0" dirty="0">
                <a:latin typeface="+mn-lt"/>
              </a:rPr>
              <a:t>값이 있는데 우리 기준이 되는 개수로는 </a:t>
            </a:r>
            <a:r>
              <a:rPr kumimoji="1" lang="en-US" altLang="ko-KR" sz="1200" b="0" dirty="0">
                <a:latin typeface="+mn-lt"/>
              </a:rPr>
              <a:t>optimal </a:t>
            </a:r>
            <a:r>
              <a:rPr kumimoji="1" lang="ko-KR" altLang="en-US" sz="1200" b="0" dirty="0">
                <a:latin typeface="+mn-lt"/>
              </a:rPr>
              <a:t>하지 못하다는 것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10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Merge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Patch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3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200" b="0" dirty="0">
                <a:latin typeface="+mn-lt"/>
              </a:rPr>
              <a:t>deadline miss ratio 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200" b="0" dirty="0">
                <a:latin typeface="+mn-lt"/>
              </a:rPr>
              <a:t>Classification accuracy 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200" b="0" dirty="0">
                <a:latin typeface="+mn-lt"/>
              </a:rPr>
              <a:t>Breakdown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latency of patching framework </a:t>
            </a:r>
          </a:p>
        </p:txBody>
      </p:sp>
    </p:spTree>
    <p:extLst>
      <p:ext uri="{BB962C8B-B14F-4D97-AF65-F5344CB8AC3E}">
        <p14:creationId xmlns:p14="http://schemas.microsoft.com/office/powerpoint/2010/main" val="112324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Fps requirement/ deadline</a:t>
            </a:r>
            <a:r>
              <a:rPr kumimoji="1" lang="ko-KR" altLang="en-US" sz="1200" b="0" dirty="0">
                <a:latin typeface="+mn-lt"/>
              </a:rPr>
              <a:t>을 결정할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142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>
                <a:latin typeface="+mn-lt"/>
              </a:rPr>
              <a:t>Fps requirement/ deadline</a:t>
            </a:r>
            <a:r>
              <a:rPr kumimoji="1" lang="ko-KR" altLang="en-US" sz="1200" b="0">
                <a:latin typeface="+mn-lt"/>
              </a:rPr>
              <a:t>을 결정할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3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5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2023.04.24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31DBB631-49B7-5959-B326-325ADCFE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2" y="2307997"/>
            <a:ext cx="3976286" cy="287318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Breakdown latency of Patching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44130-6F57-F6AD-F06C-7C2CF5C34E21}"/>
              </a:ext>
            </a:extLst>
          </p:cNvPr>
          <p:cNvSpPr txBox="1"/>
          <p:nvPr/>
        </p:nvSpPr>
        <p:spPr>
          <a:xfrm>
            <a:off x="568552" y="5256884"/>
            <a:ext cx="369202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Execution time of patching only covers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5%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8%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respectively.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D1528-03C0-B0DA-6C1B-DC50E103B590}"/>
              </a:ext>
            </a:extLst>
          </p:cNvPr>
          <p:cNvSpPr txBox="1"/>
          <p:nvPr/>
        </p:nvSpPr>
        <p:spPr>
          <a:xfrm>
            <a:off x="1159518" y="1460936"/>
            <a:ext cx="251009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Breakdown latency of Patching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26056-B74F-0081-31D8-5C334770D746}"/>
              </a:ext>
            </a:extLst>
          </p:cNvPr>
          <p:cNvSpPr txBox="1"/>
          <p:nvPr/>
        </p:nvSpPr>
        <p:spPr>
          <a:xfrm>
            <a:off x="5733445" y="1503807"/>
            <a:ext cx="251009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Patching execution time with the number of objects</a:t>
            </a:r>
          </a:p>
        </p:txBody>
      </p:sp>
      <p:pic>
        <p:nvPicPr>
          <p:cNvPr id="8" name="그림 7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E60E0C00-CD11-0B3A-C2E3-33623740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52" y="2435856"/>
            <a:ext cx="3208639" cy="26652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0E6439-B802-3760-656C-6625817C86FC}"/>
              </a:ext>
            </a:extLst>
          </p:cNvPr>
          <p:cNvSpPr/>
          <p:nvPr/>
        </p:nvSpPr>
        <p:spPr>
          <a:xfrm>
            <a:off x="1346200" y="3333750"/>
            <a:ext cx="415925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3CE0B-0BBE-CD5A-3E27-A24D50CB5EBB}"/>
              </a:ext>
            </a:extLst>
          </p:cNvPr>
          <p:cNvSpPr/>
          <p:nvPr/>
        </p:nvSpPr>
        <p:spPr>
          <a:xfrm>
            <a:off x="2346325" y="3692265"/>
            <a:ext cx="415925" cy="22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265D93-7C72-0E97-62E2-0113B92CF192}"/>
              </a:ext>
            </a:extLst>
          </p:cNvPr>
          <p:cNvSpPr txBox="1"/>
          <p:nvPr/>
        </p:nvSpPr>
        <p:spPr>
          <a:xfrm>
            <a:off x="5610848" y="5101074"/>
            <a:ext cx="2964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Number of objects increases execution time.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Low gap between number of objects.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8CD3F-C488-DEA5-87F1-618578CB9F78}"/>
              </a:ext>
            </a:extLst>
          </p:cNvPr>
          <p:cNvSpPr txBox="1"/>
          <p:nvPr/>
        </p:nvSpPr>
        <p:spPr>
          <a:xfrm>
            <a:off x="6296198" y="3225284"/>
            <a:ext cx="50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0.9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B2B494-6C04-731F-FD28-CBD5646E4CFD}"/>
              </a:ext>
            </a:extLst>
          </p:cNvPr>
          <p:cNvCxnSpPr>
            <a:cxnSpLocks/>
          </p:cNvCxnSpPr>
          <p:nvPr/>
        </p:nvCxnSpPr>
        <p:spPr>
          <a:xfrm>
            <a:off x="6296198" y="2985457"/>
            <a:ext cx="0" cy="8489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FCDA60-D66F-FA83-BC03-9B2D2667F4CA}"/>
              </a:ext>
            </a:extLst>
          </p:cNvPr>
          <p:cNvCxnSpPr>
            <a:cxnSpLocks/>
          </p:cNvCxnSpPr>
          <p:nvPr/>
        </p:nvCxnSpPr>
        <p:spPr>
          <a:xfrm>
            <a:off x="6296198" y="2997720"/>
            <a:ext cx="194734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E51E38-6C3E-FDEC-03C6-C9171DCCFC36}"/>
              </a:ext>
            </a:extLst>
          </p:cNvPr>
          <p:cNvSpPr txBox="1"/>
          <p:nvPr/>
        </p:nvSpPr>
        <p:spPr>
          <a:xfrm>
            <a:off x="1605371" y="938893"/>
            <a:ext cx="593325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Average detection accuracy comparison with baselines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C7F7F-73F7-E717-37CE-64A0B24BF89C}"/>
              </a:ext>
            </a:extLst>
          </p:cNvPr>
          <p:cNvSpPr txBox="1"/>
          <p:nvPr/>
        </p:nvSpPr>
        <p:spPr>
          <a:xfrm>
            <a:off x="406242" y="4955167"/>
            <a:ext cx="2791795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Corresponding Image Resolution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AC8AC901-1A4C-B723-96F9-0704A936C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2" y="1444121"/>
            <a:ext cx="8628061" cy="35110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9F6244-3C7B-BD70-7D16-54486C5A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1" y="5399730"/>
            <a:ext cx="3449995" cy="13416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0F4AA8-7492-5721-7384-B5C8576844D3}"/>
              </a:ext>
            </a:extLst>
          </p:cNvPr>
          <p:cNvSpPr/>
          <p:nvPr/>
        </p:nvSpPr>
        <p:spPr>
          <a:xfrm>
            <a:off x="265814" y="5904818"/>
            <a:ext cx="3200399" cy="17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E51E38-6C3E-FDEC-03C6-C9171DCCFC36}"/>
              </a:ext>
            </a:extLst>
          </p:cNvPr>
          <p:cNvSpPr txBox="1"/>
          <p:nvPr/>
        </p:nvSpPr>
        <p:spPr>
          <a:xfrm>
            <a:off x="1605371" y="938893"/>
            <a:ext cx="593325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Average detection accuracy comparison with baselines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C7F7F-73F7-E717-37CE-64A0B24BF89C}"/>
              </a:ext>
            </a:extLst>
          </p:cNvPr>
          <p:cNvSpPr txBox="1"/>
          <p:nvPr/>
        </p:nvSpPr>
        <p:spPr>
          <a:xfrm>
            <a:off x="406242" y="4955167"/>
            <a:ext cx="2791795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Corresponding Image Resolution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9F6244-3C7B-BD70-7D16-54486C5A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6" y="5329851"/>
            <a:ext cx="3449995" cy="1341665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9028335B-B438-0FE3-6215-F82C657BC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8" y="1374242"/>
            <a:ext cx="8722344" cy="3580925"/>
          </a:xfrm>
          <a:prstGeom prst="rect">
            <a:avLst/>
          </a:prstGeom>
        </p:spPr>
      </p:pic>
      <p:sp>
        <p:nvSpPr>
          <p:cNvPr id="4" name="번개 3">
            <a:extLst>
              <a:ext uri="{FF2B5EF4-FFF2-40B4-BE49-F238E27FC236}">
                <a16:creationId xmlns:a16="http://schemas.microsoft.com/office/drawing/2014/main" id="{40C76A54-4141-F1D6-EC7A-D01A10B47D8C}"/>
              </a:ext>
            </a:extLst>
          </p:cNvPr>
          <p:cNvSpPr/>
          <p:nvPr/>
        </p:nvSpPr>
        <p:spPr>
          <a:xfrm rot="1121706">
            <a:off x="1164939" y="2075769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7814FD3D-7C1F-39CF-2248-9A59CCBC2CB8}"/>
              </a:ext>
            </a:extLst>
          </p:cNvPr>
          <p:cNvSpPr/>
          <p:nvPr/>
        </p:nvSpPr>
        <p:spPr>
          <a:xfrm rot="1121706">
            <a:off x="3115568" y="2075769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75A050-FD22-0B61-86EB-79D16036582C}"/>
              </a:ext>
            </a:extLst>
          </p:cNvPr>
          <p:cNvSpPr/>
          <p:nvPr/>
        </p:nvSpPr>
        <p:spPr>
          <a:xfrm>
            <a:off x="230803" y="6021730"/>
            <a:ext cx="3200399" cy="17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004643CB-247B-E4C8-E6F1-6B5708783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0" y="2501053"/>
            <a:ext cx="5395380" cy="311579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51E38-6C3E-FDEC-03C6-C9171DCCFC36}"/>
              </a:ext>
            </a:extLst>
          </p:cNvPr>
          <p:cNvSpPr txBox="1"/>
          <p:nvPr/>
        </p:nvSpPr>
        <p:spPr>
          <a:xfrm>
            <a:off x="594864" y="1505164"/>
            <a:ext cx="343504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Average detection accuracy comparison with baselines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864F-C696-3CAD-0B43-C34FD702FC90}"/>
              </a:ext>
            </a:extLst>
          </p:cNvPr>
          <p:cNvSpPr txBox="1"/>
          <p:nvPr/>
        </p:nvSpPr>
        <p:spPr>
          <a:xfrm>
            <a:off x="1877064" y="5877581"/>
            <a:ext cx="581808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Results show our higher accuracy results without deadline miss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66A18-37E5-AE32-9677-F80C57554414}"/>
              </a:ext>
            </a:extLst>
          </p:cNvPr>
          <p:cNvSpPr/>
          <p:nvPr/>
        </p:nvSpPr>
        <p:spPr>
          <a:xfrm>
            <a:off x="1280603" y="2891204"/>
            <a:ext cx="285562" cy="2365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615A8-C3B5-9FD8-9D3F-D464952A9E0C}"/>
              </a:ext>
            </a:extLst>
          </p:cNvPr>
          <p:cNvSpPr/>
          <p:nvPr/>
        </p:nvSpPr>
        <p:spPr>
          <a:xfrm>
            <a:off x="3691884" y="2835158"/>
            <a:ext cx="263793" cy="2412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9F1AE4-44FA-65C7-CBFB-E53190656C75}"/>
              </a:ext>
            </a:extLst>
          </p:cNvPr>
          <p:cNvSpPr/>
          <p:nvPr/>
        </p:nvSpPr>
        <p:spPr>
          <a:xfrm>
            <a:off x="4879181" y="2771193"/>
            <a:ext cx="288131" cy="2476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40675-C317-77C0-233B-1B3B0B36554C}"/>
              </a:ext>
            </a:extLst>
          </p:cNvPr>
          <p:cNvSpPr txBox="1"/>
          <p:nvPr/>
        </p:nvSpPr>
        <p:spPr>
          <a:xfrm>
            <a:off x="3637692" y="5392729"/>
            <a:ext cx="1635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Deadline Miss!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C7F7F-73F7-E717-37CE-64A0B24BF89C}"/>
              </a:ext>
            </a:extLst>
          </p:cNvPr>
          <p:cNvSpPr txBox="1"/>
          <p:nvPr/>
        </p:nvSpPr>
        <p:spPr>
          <a:xfrm>
            <a:off x="6108785" y="3202195"/>
            <a:ext cx="2791795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Corresponding Image Resolution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EAB304-12FE-AF92-8E67-BDF722FB8C6D}"/>
              </a:ext>
            </a:extLst>
          </p:cNvPr>
          <p:cNvSpPr/>
          <p:nvPr/>
        </p:nvSpPr>
        <p:spPr>
          <a:xfrm>
            <a:off x="2472659" y="2857900"/>
            <a:ext cx="285564" cy="2412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CE87D6-07C6-8EAF-90FD-405CF6E68AC1}"/>
              </a:ext>
            </a:extLst>
          </p:cNvPr>
          <p:cNvCxnSpPr>
            <a:cxnSpLocks/>
          </p:cNvCxnSpPr>
          <p:nvPr/>
        </p:nvCxnSpPr>
        <p:spPr>
          <a:xfrm flipV="1">
            <a:off x="4202839" y="2771193"/>
            <a:ext cx="0" cy="25183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번개 49">
            <a:extLst>
              <a:ext uri="{FF2B5EF4-FFF2-40B4-BE49-F238E27FC236}">
                <a16:creationId xmlns:a16="http://schemas.microsoft.com/office/drawing/2014/main" id="{F45E1B46-C113-84CB-5A0D-5B124F008DDF}"/>
              </a:ext>
            </a:extLst>
          </p:cNvPr>
          <p:cNvSpPr/>
          <p:nvPr/>
        </p:nvSpPr>
        <p:spPr>
          <a:xfrm rot="1121706">
            <a:off x="651727" y="3868189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번개 50">
            <a:extLst>
              <a:ext uri="{FF2B5EF4-FFF2-40B4-BE49-F238E27FC236}">
                <a16:creationId xmlns:a16="http://schemas.microsoft.com/office/drawing/2014/main" id="{4F39BBAC-008F-40B1-E996-A9A2895C9E95}"/>
              </a:ext>
            </a:extLst>
          </p:cNvPr>
          <p:cNvSpPr/>
          <p:nvPr/>
        </p:nvSpPr>
        <p:spPr>
          <a:xfrm rot="1121706">
            <a:off x="1839690" y="3314450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번개 51">
            <a:extLst>
              <a:ext uri="{FF2B5EF4-FFF2-40B4-BE49-F238E27FC236}">
                <a16:creationId xmlns:a16="http://schemas.microsoft.com/office/drawing/2014/main" id="{C9FD2EB1-6FCF-9934-E737-C552F5CACF70}"/>
              </a:ext>
            </a:extLst>
          </p:cNvPr>
          <p:cNvSpPr/>
          <p:nvPr/>
        </p:nvSpPr>
        <p:spPr>
          <a:xfrm rot="1121706">
            <a:off x="3031979" y="3283583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테이블이(가) 표시된 사진&#10;&#10;자동 생성된 설명">
            <a:extLst>
              <a:ext uri="{FF2B5EF4-FFF2-40B4-BE49-F238E27FC236}">
                <a16:creationId xmlns:a16="http://schemas.microsoft.com/office/drawing/2014/main" id="{F935E617-F743-C96F-7995-E119AB620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75" y="3689577"/>
            <a:ext cx="3230831" cy="12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43" grpId="0" animBg="1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Deadline miss comparison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51E38-6C3E-FDEC-03C6-C9171DCCFC36}"/>
              </a:ext>
            </a:extLst>
          </p:cNvPr>
          <p:cNvSpPr txBox="1"/>
          <p:nvPr/>
        </p:nvSpPr>
        <p:spPr>
          <a:xfrm>
            <a:off x="962485" y="1679675"/>
            <a:ext cx="34471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Deadline Miss ratio comparison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26A44-10DC-6390-1E20-8B89EDF1498D}"/>
              </a:ext>
            </a:extLst>
          </p:cNvPr>
          <p:cNvSpPr txBox="1"/>
          <p:nvPr/>
        </p:nvSpPr>
        <p:spPr>
          <a:xfrm>
            <a:off x="5027763" y="1863897"/>
            <a:ext cx="376166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Vanilla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is vulnerable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to dynamically changing deadlines.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B715F7-F65A-944F-A968-1C2F417DC7BC}"/>
              </a:ext>
            </a:extLst>
          </p:cNvPr>
          <p:cNvSpPr/>
          <p:nvPr/>
        </p:nvSpPr>
        <p:spPr>
          <a:xfrm>
            <a:off x="733424" y="4838701"/>
            <a:ext cx="3952875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F3F8C-B0E2-CC18-9EFF-B0587E56E5A0}"/>
              </a:ext>
            </a:extLst>
          </p:cNvPr>
          <p:cNvSpPr txBox="1"/>
          <p:nvPr/>
        </p:nvSpPr>
        <p:spPr>
          <a:xfrm>
            <a:off x="5027763" y="4364400"/>
            <a:ext cx="376166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deciding  Merge and Canvas size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according to deadline helps meet deadline at any dynamically changing circumstances.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F6006-7FBF-8354-BB68-85E1239FEAD6}"/>
              </a:ext>
            </a:extLst>
          </p:cNvPr>
          <p:cNvSpPr txBox="1"/>
          <p:nvPr/>
        </p:nvSpPr>
        <p:spPr>
          <a:xfrm>
            <a:off x="5011971" y="3166573"/>
            <a:ext cx="376166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Batching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also misses deadline due to static image size. </a:t>
            </a:r>
          </a:p>
        </p:txBody>
      </p:sp>
    </p:spTree>
    <p:extLst>
      <p:ext uri="{BB962C8B-B14F-4D97-AF65-F5344CB8AC3E}">
        <p14:creationId xmlns:p14="http://schemas.microsoft.com/office/powerpoint/2010/main" val="9166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66BC37-D7EE-44DB-9666-1116139BF7B9}"/>
              </a:ext>
            </a:extLst>
          </p:cNvPr>
          <p:cNvSpPr/>
          <p:nvPr/>
        </p:nvSpPr>
        <p:spPr>
          <a:xfrm>
            <a:off x="591984" y="2433088"/>
            <a:ext cx="1791796" cy="139160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D64A18C-FD4D-8F70-DC2E-86CAA852FA47}"/>
              </a:ext>
            </a:extLst>
          </p:cNvPr>
          <p:cNvSpPr/>
          <p:nvPr/>
        </p:nvSpPr>
        <p:spPr>
          <a:xfrm>
            <a:off x="591984" y="3994237"/>
            <a:ext cx="3544221" cy="1264355"/>
          </a:xfrm>
          <a:prstGeom prst="rect">
            <a:avLst/>
          </a:prstGeom>
          <a:solidFill>
            <a:srgbClr val="FDE3E7"/>
          </a:solidFill>
          <a:ln w="28575">
            <a:solidFill>
              <a:srgbClr val="FD9D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1E6210-14BA-7279-DEF9-85DA32615571}"/>
              </a:ext>
            </a:extLst>
          </p:cNvPr>
          <p:cNvSpPr/>
          <p:nvPr/>
        </p:nvSpPr>
        <p:spPr>
          <a:xfrm>
            <a:off x="4264159" y="4037241"/>
            <a:ext cx="4458185" cy="206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5FBA-C4E7-7B6C-43A3-C82634861451}"/>
              </a:ext>
            </a:extLst>
          </p:cNvPr>
          <p:cNvSpPr txBox="1"/>
          <p:nvPr/>
        </p:nvSpPr>
        <p:spPr>
          <a:xfrm>
            <a:off x="649670" y="2029767"/>
            <a:ext cx="12859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Camera Image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C810EA-072A-D0D0-106E-8AEECE09CA26}"/>
              </a:ext>
            </a:extLst>
          </p:cNvPr>
          <p:cNvSpPr/>
          <p:nvPr/>
        </p:nvSpPr>
        <p:spPr>
          <a:xfrm>
            <a:off x="528642" y="2029767"/>
            <a:ext cx="1494065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55B705-8223-3940-8EE6-2C3089403EBB}"/>
              </a:ext>
            </a:extLst>
          </p:cNvPr>
          <p:cNvSpPr/>
          <p:nvPr/>
        </p:nvSpPr>
        <p:spPr>
          <a:xfrm rot="5400000">
            <a:off x="1196952" y="2310114"/>
            <a:ext cx="145197" cy="138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3A89FF-F769-47E5-82AB-2C11D3978507}"/>
              </a:ext>
            </a:extLst>
          </p:cNvPr>
          <p:cNvSpPr/>
          <p:nvPr/>
        </p:nvSpPr>
        <p:spPr>
          <a:xfrm>
            <a:off x="2450056" y="2471092"/>
            <a:ext cx="4517784" cy="1353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5AC22-1F0D-55E8-97E6-CB2793DBED78}"/>
              </a:ext>
            </a:extLst>
          </p:cNvPr>
          <p:cNvSpPr txBox="1"/>
          <p:nvPr/>
        </p:nvSpPr>
        <p:spPr>
          <a:xfrm>
            <a:off x="2757539" y="2506670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 err="1"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 Detection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27C3C9-A0F5-E2C7-DC9A-875D58E93BA1}"/>
              </a:ext>
            </a:extLst>
          </p:cNvPr>
          <p:cNvSpPr/>
          <p:nvPr/>
        </p:nvSpPr>
        <p:spPr>
          <a:xfrm>
            <a:off x="769128" y="2944554"/>
            <a:ext cx="1428026" cy="731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E365E-C6D6-C98B-64E6-587241BDC4A2}"/>
              </a:ext>
            </a:extLst>
          </p:cNvPr>
          <p:cNvSpPr/>
          <p:nvPr/>
        </p:nvSpPr>
        <p:spPr>
          <a:xfrm>
            <a:off x="4447856" y="2679189"/>
            <a:ext cx="2311838" cy="1850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3DAF4-E495-C428-AACD-091F496594B8}"/>
              </a:ext>
            </a:extLst>
          </p:cNvPr>
          <p:cNvSpPr txBox="1"/>
          <p:nvPr/>
        </p:nvSpPr>
        <p:spPr>
          <a:xfrm>
            <a:off x="4906625" y="2754789"/>
            <a:ext cx="1403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Object Detector 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20D1A9-EA1F-1D39-271B-B3E3975BD103}"/>
              </a:ext>
            </a:extLst>
          </p:cNvPr>
          <p:cNvSpPr/>
          <p:nvPr/>
        </p:nvSpPr>
        <p:spPr>
          <a:xfrm>
            <a:off x="4703369" y="3223910"/>
            <a:ext cx="1789625" cy="10643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F6C29EF-941A-DFB3-CE5C-E028ECEDCD17}"/>
              </a:ext>
            </a:extLst>
          </p:cNvPr>
          <p:cNvGrpSpPr/>
          <p:nvPr/>
        </p:nvGrpSpPr>
        <p:grpSpPr>
          <a:xfrm>
            <a:off x="4906625" y="3297459"/>
            <a:ext cx="1353350" cy="909812"/>
            <a:chOff x="1493021" y="2421413"/>
            <a:chExt cx="1732416" cy="1323416"/>
          </a:xfrm>
        </p:grpSpPr>
        <p:cxnSp>
          <p:nvCxnSpPr>
            <p:cNvPr id="15" name="Straight Connector 12">
              <a:extLst>
                <a:ext uri="{FF2B5EF4-FFF2-40B4-BE49-F238E27FC236}">
                  <a16:creationId xmlns:a16="http://schemas.microsoft.com/office/drawing/2014/main" id="{3762E8D4-C5B3-CD99-7D87-588301D70538}"/>
                </a:ext>
              </a:extLst>
            </p:cNvPr>
            <p:cNvCxnSpPr>
              <a:cxnSpLocks/>
              <a:stCxn id="27" idx="6"/>
              <a:endCxn id="39" idx="2"/>
            </p:cNvCxnSpPr>
            <p:nvPr/>
          </p:nvCxnSpPr>
          <p:spPr>
            <a:xfrm>
              <a:off x="1778379" y="2567609"/>
              <a:ext cx="219538" cy="15717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A6C58283-F309-1519-1C1C-CE52A9D19A2E}"/>
                </a:ext>
              </a:extLst>
            </p:cNvPr>
            <p:cNvCxnSpPr>
              <a:cxnSpLocks/>
              <a:stCxn id="27" idx="6"/>
              <a:endCxn id="40" idx="2"/>
            </p:cNvCxnSpPr>
            <p:nvPr/>
          </p:nvCxnSpPr>
          <p:spPr>
            <a:xfrm>
              <a:off x="1778379" y="2567609"/>
              <a:ext cx="224314" cy="500130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F4B58CD5-45A2-E3C8-2B2C-3AE7443DB3C3}"/>
                </a:ext>
              </a:extLst>
            </p:cNvPr>
            <p:cNvCxnSpPr>
              <a:cxnSpLocks/>
              <a:stCxn id="27" idx="6"/>
              <a:endCxn id="41" idx="2"/>
            </p:cNvCxnSpPr>
            <p:nvPr/>
          </p:nvCxnSpPr>
          <p:spPr>
            <a:xfrm>
              <a:off x="1778379" y="2567609"/>
              <a:ext cx="223238" cy="84840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5">
              <a:extLst>
                <a:ext uri="{FF2B5EF4-FFF2-40B4-BE49-F238E27FC236}">
                  <a16:creationId xmlns:a16="http://schemas.microsoft.com/office/drawing/2014/main" id="{E28CDD1F-A735-1342-CEDD-3AC992EE7E11}"/>
                </a:ext>
              </a:extLst>
            </p:cNvPr>
            <p:cNvCxnSpPr>
              <a:cxnSpLocks/>
              <a:stCxn id="28" idx="6"/>
              <a:endCxn id="39" idx="2"/>
            </p:cNvCxnSpPr>
            <p:nvPr/>
          </p:nvCxnSpPr>
          <p:spPr>
            <a:xfrm flipV="1">
              <a:off x="1775331" y="2724784"/>
              <a:ext cx="222586" cy="186902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AB09394-1683-4393-46C4-D8B67C9E981D}"/>
                </a:ext>
              </a:extLst>
            </p:cNvPr>
            <p:cNvCxnSpPr>
              <a:cxnSpLocks/>
              <a:stCxn id="28" idx="6"/>
              <a:endCxn id="40" idx="2"/>
            </p:cNvCxnSpPr>
            <p:nvPr/>
          </p:nvCxnSpPr>
          <p:spPr>
            <a:xfrm>
              <a:off x="1775331" y="2911686"/>
              <a:ext cx="227362" cy="15605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7">
              <a:extLst>
                <a:ext uri="{FF2B5EF4-FFF2-40B4-BE49-F238E27FC236}">
                  <a16:creationId xmlns:a16="http://schemas.microsoft.com/office/drawing/2014/main" id="{9E86CA01-9DF8-376D-799E-8084E6595573}"/>
                </a:ext>
              </a:extLst>
            </p:cNvPr>
            <p:cNvCxnSpPr>
              <a:cxnSpLocks/>
              <a:stCxn id="28" idx="6"/>
              <a:endCxn id="41" idx="2"/>
            </p:cNvCxnSpPr>
            <p:nvPr/>
          </p:nvCxnSpPr>
          <p:spPr>
            <a:xfrm>
              <a:off x="1775331" y="2911686"/>
              <a:ext cx="226286" cy="50432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18">
              <a:extLst>
                <a:ext uri="{FF2B5EF4-FFF2-40B4-BE49-F238E27FC236}">
                  <a16:creationId xmlns:a16="http://schemas.microsoft.com/office/drawing/2014/main" id="{31E2C99A-9848-42B5-06F5-825A4988D2E6}"/>
                </a:ext>
              </a:extLst>
            </p:cNvPr>
            <p:cNvCxnSpPr>
              <a:cxnSpLocks/>
              <a:stCxn id="29" idx="6"/>
              <a:endCxn id="39" idx="2"/>
            </p:cNvCxnSpPr>
            <p:nvPr/>
          </p:nvCxnSpPr>
          <p:spPr>
            <a:xfrm flipV="1">
              <a:off x="1775331" y="2724784"/>
              <a:ext cx="222586" cy="528680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19">
              <a:extLst>
                <a:ext uri="{FF2B5EF4-FFF2-40B4-BE49-F238E27FC236}">
                  <a16:creationId xmlns:a16="http://schemas.microsoft.com/office/drawing/2014/main" id="{505873D8-A0AF-01B0-14FF-D88C73C4ACA8}"/>
                </a:ext>
              </a:extLst>
            </p:cNvPr>
            <p:cNvCxnSpPr>
              <a:cxnSpLocks/>
              <a:stCxn id="29" idx="6"/>
              <a:endCxn id="40" idx="2"/>
            </p:cNvCxnSpPr>
            <p:nvPr/>
          </p:nvCxnSpPr>
          <p:spPr>
            <a:xfrm flipV="1">
              <a:off x="1775331" y="3067739"/>
              <a:ext cx="227362" cy="18572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6F31CB61-0200-1524-BD6B-A649107A7FA1}"/>
                </a:ext>
              </a:extLst>
            </p:cNvPr>
            <p:cNvCxnSpPr>
              <a:cxnSpLocks/>
              <a:stCxn id="29" idx="6"/>
              <a:endCxn id="41" idx="2"/>
            </p:cNvCxnSpPr>
            <p:nvPr/>
          </p:nvCxnSpPr>
          <p:spPr>
            <a:xfrm>
              <a:off x="1775331" y="3253464"/>
              <a:ext cx="226286" cy="162551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1880AF93-C1FA-7934-5181-847F9F4A6950}"/>
                </a:ext>
              </a:extLst>
            </p:cNvPr>
            <p:cNvCxnSpPr>
              <a:cxnSpLocks/>
              <a:stCxn id="30" idx="6"/>
              <a:endCxn id="39" idx="2"/>
            </p:cNvCxnSpPr>
            <p:nvPr/>
          </p:nvCxnSpPr>
          <p:spPr>
            <a:xfrm flipV="1">
              <a:off x="1775331" y="2724784"/>
              <a:ext cx="222586" cy="87384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3">
              <a:extLst>
                <a:ext uri="{FF2B5EF4-FFF2-40B4-BE49-F238E27FC236}">
                  <a16:creationId xmlns:a16="http://schemas.microsoft.com/office/drawing/2014/main" id="{82F49E64-6787-94C5-DFF0-D40FE56A7E49}"/>
                </a:ext>
              </a:extLst>
            </p:cNvPr>
            <p:cNvCxnSpPr>
              <a:cxnSpLocks/>
              <a:stCxn id="30" idx="6"/>
              <a:endCxn id="40" idx="2"/>
            </p:cNvCxnSpPr>
            <p:nvPr/>
          </p:nvCxnSpPr>
          <p:spPr>
            <a:xfrm flipV="1">
              <a:off x="1775331" y="3067739"/>
              <a:ext cx="227362" cy="530894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4">
              <a:extLst>
                <a:ext uri="{FF2B5EF4-FFF2-40B4-BE49-F238E27FC236}">
                  <a16:creationId xmlns:a16="http://schemas.microsoft.com/office/drawing/2014/main" id="{2D1CEA13-EDDC-D642-DE5E-A65E35422224}"/>
                </a:ext>
              </a:extLst>
            </p:cNvPr>
            <p:cNvCxnSpPr>
              <a:cxnSpLocks/>
              <a:stCxn id="30" idx="6"/>
              <a:endCxn id="41" idx="2"/>
            </p:cNvCxnSpPr>
            <p:nvPr/>
          </p:nvCxnSpPr>
          <p:spPr>
            <a:xfrm flipV="1">
              <a:off x="1775331" y="3416015"/>
              <a:ext cx="226286" cy="18261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E991E39-D634-C16C-B35B-4F9DFB28F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6069" y="2421413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057138DF-7763-F6B5-CDE0-13290D36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2765490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CE92A268-D7B9-AEB8-9CBF-2352A99B2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107268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464D592-6CE8-A573-1F37-4FEECCB90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452437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31" name="Straight Connector 29">
              <a:extLst>
                <a:ext uri="{FF2B5EF4-FFF2-40B4-BE49-F238E27FC236}">
                  <a16:creationId xmlns:a16="http://schemas.microsoft.com/office/drawing/2014/main" id="{68D5855C-CD68-B461-ED80-7BF87435A385}"/>
                </a:ext>
              </a:extLst>
            </p:cNvPr>
            <p:cNvCxnSpPr>
              <a:cxnSpLocks/>
              <a:stCxn id="39" idx="6"/>
              <a:endCxn id="37" idx="2"/>
            </p:cNvCxnSpPr>
            <p:nvPr/>
          </p:nvCxnSpPr>
          <p:spPr>
            <a:xfrm flipV="1">
              <a:off x="2280221" y="2723776"/>
              <a:ext cx="214940" cy="100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0">
              <a:extLst>
                <a:ext uri="{FF2B5EF4-FFF2-40B4-BE49-F238E27FC236}">
                  <a16:creationId xmlns:a16="http://schemas.microsoft.com/office/drawing/2014/main" id="{122265F6-7425-27F3-33D0-D187DEF6841A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2280221" y="2724784"/>
              <a:ext cx="218641" cy="69210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1">
              <a:extLst>
                <a:ext uri="{FF2B5EF4-FFF2-40B4-BE49-F238E27FC236}">
                  <a16:creationId xmlns:a16="http://schemas.microsoft.com/office/drawing/2014/main" id="{C3D04706-E0F0-7731-9E26-63755CEC1624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 flipV="1">
              <a:off x="2284997" y="2723776"/>
              <a:ext cx="210164" cy="34396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2">
              <a:extLst>
                <a:ext uri="{FF2B5EF4-FFF2-40B4-BE49-F238E27FC236}">
                  <a16:creationId xmlns:a16="http://schemas.microsoft.com/office/drawing/2014/main" id="{942EA188-152D-6B7D-12E6-6E6D865689D2}"/>
                </a:ext>
              </a:extLst>
            </p:cNvPr>
            <p:cNvCxnSpPr>
              <a:cxnSpLocks/>
              <a:stCxn id="40" idx="6"/>
              <a:endCxn id="38" idx="2"/>
            </p:cNvCxnSpPr>
            <p:nvPr/>
          </p:nvCxnSpPr>
          <p:spPr>
            <a:xfrm>
              <a:off x="2284997" y="3067739"/>
              <a:ext cx="213865" cy="349152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9D842CEA-D142-999E-8D12-8931F43A1145}"/>
                </a:ext>
              </a:extLst>
            </p:cNvPr>
            <p:cNvCxnSpPr>
              <a:cxnSpLocks/>
              <a:stCxn id="41" idx="6"/>
              <a:endCxn id="37" idx="2"/>
            </p:cNvCxnSpPr>
            <p:nvPr/>
          </p:nvCxnSpPr>
          <p:spPr>
            <a:xfrm flipV="1">
              <a:off x="2283921" y="2723776"/>
              <a:ext cx="211240" cy="69223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3DFC0C55-A2F4-27ED-C7A7-863F5610D8FD}"/>
                </a:ext>
              </a:extLst>
            </p:cNvPr>
            <p:cNvCxnSpPr>
              <a:cxnSpLocks/>
              <a:stCxn id="41" idx="6"/>
              <a:endCxn id="38" idx="2"/>
            </p:cNvCxnSpPr>
            <p:nvPr/>
          </p:nvCxnSpPr>
          <p:spPr>
            <a:xfrm>
              <a:off x="2283921" y="3416015"/>
              <a:ext cx="214941" cy="87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E34EE3AD-2B24-941E-DCCF-50D6026F8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161" y="2577579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90F957D4-45EE-0E3F-E529-86D98069F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862" y="3270694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2989E953-5AAF-4B75-7640-3CDDAD44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7917" y="2578587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F64FDFF6-D407-F440-C46D-D8D6657AB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2693" y="2921542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C783D569-FEEA-D80C-DAA6-E4A332897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1617" y="3269818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B1804AF1-C221-0AF8-38E9-0653E6A57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552" y="2923500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3" name="Straight Connector 41">
              <a:extLst>
                <a:ext uri="{FF2B5EF4-FFF2-40B4-BE49-F238E27FC236}">
                  <a16:creationId xmlns:a16="http://schemas.microsoft.com/office/drawing/2014/main" id="{B48E96F8-CE73-5D48-E56D-3683F66948F4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>
              <a:off x="2280221" y="2724784"/>
              <a:ext cx="216331" cy="34491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2">
              <a:extLst>
                <a:ext uri="{FF2B5EF4-FFF2-40B4-BE49-F238E27FC236}">
                  <a16:creationId xmlns:a16="http://schemas.microsoft.com/office/drawing/2014/main" id="{11C5142E-40A5-89C2-F064-E875B04EA462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2284997" y="3067739"/>
              <a:ext cx="211555" cy="195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3">
              <a:extLst>
                <a:ext uri="{FF2B5EF4-FFF2-40B4-BE49-F238E27FC236}">
                  <a16:creationId xmlns:a16="http://schemas.microsoft.com/office/drawing/2014/main" id="{6026B5A8-8C02-1D8F-78C2-E0CDF2A358D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 flipV="1">
              <a:off x="2283921" y="3069697"/>
              <a:ext cx="212631" cy="34631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2E2B53BB-3C09-FD9A-FF7A-ECF3414DE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1742" y="2730365"/>
              <a:ext cx="282304" cy="292393"/>
            </a:xfrm>
            <a:prstGeom prst="ellips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F289D9C3-9470-3D52-195F-B9330D27D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3133" y="3078557"/>
              <a:ext cx="282304" cy="292393"/>
            </a:xfrm>
            <a:prstGeom prst="ellips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8" name="Straight Connector 46">
              <a:extLst>
                <a:ext uri="{FF2B5EF4-FFF2-40B4-BE49-F238E27FC236}">
                  <a16:creationId xmlns:a16="http://schemas.microsoft.com/office/drawing/2014/main" id="{3BFCA217-B303-4428-FB0F-C839F93D0375}"/>
                </a:ext>
              </a:extLst>
            </p:cNvPr>
            <p:cNvCxnSpPr>
              <a:cxnSpLocks/>
              <a:stCxn id="37" idx="6"/>
              <a:endCxn id="46" idx="2"/>
            </p:cNvCxnSpPr>
            <p:nvPr/>
          </p:nvCxnSpPr>
          <p:spPr>
            <a:xfrm>
              <a:off x="2777465" y="2723776"/>
              <a:ext cx="164277" cy="15278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7">
              <a:extLst>
                <a:ext uri="{FF2B5EF4-FFF2-40B4-BE49-F238E27FC236}">
                  <a16:creationId xmlns:a16="http://schemas.microsoft.com/office/drawing/2014/main" id="{CFDC93C0-2927-3B29-0FF9-F0346B450C65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 flipV="1">
              <a:off x="2778856" y="2876562"/>
              <a:ext cx="162886" cy="19313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8">
              <a:extLst>
                <a:ext uri="{FF2B5EF4-FFF2-40B4-BE49-F238E27FC236}">
                  <a16:creationId xmlns:a16="http://schemas.microsoft.com/office/drawing/2014/main" id="{37A0A6C0-778F-BE9F-784B-BD8C455F8D87}"/>
                </a:ext>
              </a:extLst>
            </p:cNvPr>
            <p:cNvCxnSpPr>
              <a:cxnSpLocks/>
              <a:stCxn id="38" idx="6"/>
              <a:endCxn id="46" idx="2"/>
            </p:cNvCxnSpPr>
            <p:nvPr/>
          </p:nvCxnSpPr>
          <p:spPr>
            <a:xfrm flipV="1">
              <a:off x="2781166" y="2876562"/>
              <a:ext cx="160576" cy="54032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49">
              <a:extLst>
                <a:ext uri="{FF2B5EF4-FFF2-40B4-BE49-F238E27FC236}">
                  <a16:creationId xmlns:a16="http://schemas.microsoft.com/office/drawing/2014/main" id="{FA1EEDA2-BE4D-299B-386A-85F2880279DC}"/>
                </a:ext>
              </a:extLst>
            </p:cNvPr>
            <p:cNvCxnSpPr>
              <a:cxnSpLocks/>
              <a:stCxn id="37" idx="6"/>
              <a:endCxn id="47" idx="2"/>
            </p:cNvCxnSpPr>
            <p:nvPr/>
          </p:nvCxnSpPr>
          <p:spPr>
            <a:xfrm>
              <a:off x="2777465" y="2723776"/>
              <a:ext cx="165668" cy="50097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0">
              <a:extLst>
                <a:ext uri="{FF2B5EF4-FFF2-40B4-BE49-F238E27FC236}">
                  <a16:creationId xmlns:a16="http://schemas.microsoft.com/office/drawing/2014/main" id="{969A803C-C088-6114-BA43-285AC106FA0B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2778856" y="3069697"/>
              <a:ext cx="164277" cy="15505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1">
              <a:extLst>
                <a:ext uri="{FF2B5EF4-FFF2-40B4-BE49-F238E27FC236}">
                  <a16:creationId xmlns:a16="http://schemas.microsoft.com/office/drawing/2014/main" id="{7A38E0D8-3D60-4505-0B53-1F68A4CC6433}"/>
                </a:ext>
              </a:extLst>
            </p:cNvPr>
            <p:cNvCxnSpPr>
              <a:cxnSpLocks/>
              <a:stCxn id="38" idx="6"/>
              <a:endCxn id="47" idx="2"/>
            </p:cNvCxnSpPr>
            <p:nvPr/>
          </p:nvCxnSpPr>
          <p:spPr>
            <a:xfrm flipV="1">
              <a:off x="2781166" y="3224754"/>
              <a:ext cx="161967" cy="19213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C0E898B-021E-4CC8-4305-ABD00F102FC1}"/>
              </a:ext>
            </a:extLst>
          </p:cNvPr>
          <p:cNvSpPr txBox="1"/>
          <p:nvPr/>
        </p:nvSpPr>
        <p:spPr>
          <a:xfrm>
            <a:off x="5910024" y="4094435"/>
            <a:ext cx="59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" panose="02020603050405020304" pitchFamily="18" charset="0"/>
                <a:cs typeface="times" panose="02020603050405020304" pitchFamily="18" charset="0"/>
              </a:rPr>
              <a:t>Yolov5</a:t>
            </a:r>
            <a:endParaRPr lang="ko-KR" altLang="en-US" sz="9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7D888A-A26C-0036-91E8-E0359CA4D4F3}"/>
              </a:ext>
            </a:extLst>
          </p:cNvPr>
          <p:cNvCxnSpPr>
            <a:cxnSpLocks/>
          </p:cNvCxnSpPr>
          <p:nvPr/>
        </p:nvCxnSpPr>
        <p:spPr>
          <a:xfrm>
            <a:off x="4024288" y="3300052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B3F337-CBFF-CF7D-21B0-29468D53F7D7}"/>
              </a:ext>
            </a:extLst>
          </p:cNvPr>
          <p:cNvSpPr txBox="1"/>
          <p:nvPr/>
        </p:nvSpPr>
        <p:spPr>
          <a:xfrm>
            <a:off x="5984122" y="5785500"/>
            <a:ext cx="12186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Patch Module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E67B540-6F32-947E-E959-417B898053A6}"/>
              </a:ext>
            </a:extLst>
          </p:cNvPr>
          <p:cNvSpPr/>
          <p:nvPr/>
        </p:nvSpPr>
        <p:spPr>
          <a:xfrm>
            <a:off x="4438729" y="4816027"/>
            <a:ext cx="4094209" cy="9488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0E28DC8-1C57-EF6A-307F-CB21DA7E08B4}"/>
              </a:ext>
            </a:extLst>
          </p:cNvPr>
          <p:cNvCxnSpPr>
            <a:cxnSpLocks/>
          </p:cNvCxnSpPr>
          <p:nvPr/>
        </p:nvCxnSpPr>
        <p:spPr>
          <a:xfrm flipV="1">
            <a:off x="5585056" y="4529213"/>
            <a:ext cx="0" cy="28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EB9A0D1-8E64-8835-EF81-D7F664B76ACF}"/>
              </a:ext>
            </a:extLst>
          </p:cNvPr>
          <p:cNvSpPr/>
          <p:nvPr/>
        </p:nvSpPr>
        <p:spPr>
          <a:xfrm>
            <a:off x="2551364" y="4230540"/>
            <a:ext cx="1428026" cy="603926"/>
          </a:xfrm>
          <a:prstGeom prst="rect">
            <a:avLst/>
          </a:prstGeom>
          <a:solidFill>
            <a:schemeClr val="bg1"/>
          </a:solidFill>
          <a:ln w="19050">
            <a:solidFill>
              <a:srgbClr val="FD9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Bounding Box Mapping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0AE74-481C-0200-BC36-A66901A53153}"/>
              </a:ext>
            </a:extLst>
          </p:cNvPr>
          <p:cNvSpPr/>
          <p:nvPr/>
        </p:nvSpPr>
        <p:spPr>
          <a:xfrm>
            <a:off x="719938" y="4312262"/>
            <a:ext cx="1428026" cy="329709"/>
          </a:xfrm>
          <a:prstGeom prst="rect">
            <a:avLst/>
          </a:prstGeom>
          <a:solidFill>
            <a:schemeClr val="bg1"/>
          </a:solidFill>
          <a:ln w="19050">
            <a:solidFill>
              <a:srgbClr val="FD9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A51B773-68A9-0EF6-4642-F591F9473538}"/>
              </a:ext>
            </a:extLst>
          </p:cNvPr>
          <p:cNvCxnSpPr>
            <a:cxnSpLocks/>
          </p:cNvCxnSpPr>
          <p:nvPr/>
        </p:nvCxnSpPr>
        <p:spPr>
          <a:xfrm flipH="1">
            <a:off x="2163353" y="4486829"/>
            <a:ext cx="37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A0F5413-BC02-2597-FF4E-ACC25AA70021}"/>
              </a:ext>
            </a:extLst>
          </p:cNvPr>
          <p:cNvCxnSpPr>
            <a:cxnSpLocks/>
          </p:cNvCxnSpPr>
          <p:nvPr/>
        </p:nvCxnSpPr>
        <p:spPr>
          <a:xfrm>
            <a:off x="2327501" y="3297459"/>
            <a:ext cx="390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B2A0C5-B428-60AC-C64D-67B9165FD5E8}"/>
              </a:ext>
            </a:extLst>
          </p:cNvPr>
          <p:cNvSpPr/>
          <p:nvPr/>
        </p:nvSpPr>
        <p:spPr>
          <a:xfrm>
            <a:off x="2718382" y="2766180"/>
            <a:ext cx="1305906" cy="913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B58202-FE28-0AC9-5803-3C8E5DE7C782}"/>
              </a:ext>
            </a:extLst>
          </p:cNvPr>
          <p:cNvSpPr/>
          <p:nvPr/>
        </p:nvSpPr>
        <p:spPr>
          <a:xfrm>
            <a:off x="4617936" y="5156979"/>
            <a:ext cx="1193790" cy="4491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Recursive Packing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E8A5668-9BE9-6146-9E14-FD81554BD2F7}"/>
              </a:ext>
            </a:extLst>
          </p:cNvPr>
          <p:cNvSpPr/>
          <p:nvPr/>
        </p:nvSpPr>
        <p:spPr>
          <a:xfrm>
            <a:off x="7257321" y="5151042"/>
            <a:ext cx="1135627" cy="45993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Crop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A8EF9F-1FE9-A3AE-CA94-DA2B8CA7A0FC}"/>
              </a:ext>
            </a:extLst>
          </p:cNvPr>
          <p:cNvSpPr txBox="1"/>
          <p:nvPr/>
        </p:nvSpPr>
        <p:spPr>
          <a:xfrm>
            <a:off x="5881919" y="4826344"/>
            <a:ext cx="126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Patching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7522947-9D16-01E1-EBB5-1479992C91F6}"/>
              </a:ext>
            </a:extLst>
          </p:cNvPr>
          <p:cNvSpPr/>
          <p:nvPr/>
        </p:nvSpPr>
        <p:spPr>
          <a:xfrm>
            <a:off x="5937628" y="5162366"/>
            <a:ext cx="1193790" cy="44916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Size Decision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D131F-0A93-3A1E-F850-D65DCEDF4487}"/>
              </a:ext>
            </a:extLst>
          </p:cNvPr>
          <p:cNvSpPr txBox="1"/>
          <p:nvPr/>
        </p:nvSpPr>
        <p:spPr>
          <a:xfrm>
            <a:off x="7002403" y="2669322"/>
            <a:ext cx="872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err="1"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 result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6" name="화살표: 위로 굽음 155">
            <a:extLst>
              <a:ext uri="{FF2B5EF4-FFF2-40B4-BE49-F238E27FC236}">
                <a16:creationId xmlns:a16="http://schemas.microsoft.com/office/drawing/2014/main" id="{FC008C37-8404-32CB-E29A-0EABAD8160B8}"/>
              </a:ext>
            </a:extLst>
          </p:cNvPr>
          <p:cNvSpPr/>
          <p:nvPr/>
        </p:nvSpPr>
        <p:spPr>
          <a:xfrm flipV="1">
            <a:off x="6762101" y="3009030"/>
            <a:ext cx="635318" cy="1786333"/>
          </a:xfrm>
          <a:prstGeom prst="bentUpArrow">
            <a:avLst>
              <a:gd name="adj1" fmla="val 11986"/>
              <a:gd name="adj2" fmla="val 16486"/>
              <a:gd name="adj3" fmla="val 1589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0" name="화살표: 왼쪽 159">
            <a:extLst>
              <a:ext uri="{FF2B5EF4-FFF2-40B4-BE49-F238E27FC236}">
                <a16:creationId xmlns:a16="http://schemas.microsoft.com/office/drawing/2014/main" id="{95292579-B700-0119-06D0-439C1057762F}"/>
              </a:ext>
            </a:extLst>
          </p:cNvPr>
          <p:cNvSpPr/>
          <p:nvPr/>
        </p:nvSpPr>
        <p:spPr>
          <a:xfrm>
            <a:off x="3979500" y="4257726"/>
            <a:ext cx="459228" cy="171931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DC2D76-731E-B713-3B75-0AF19F5CA1EF}"/>
              </a:ext>
            </a:extLst>
          </p:cNvPr>
          <p:cNvSpPr txBox="1"/>
          <p:nvPr/>
        </p:nvSpPr>
        <p:spPr>
          <a:xfrm>
            <a:off x="1700090" y="4959996"/>
            <a:ext cx="13308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Post Processing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F89AE-AFE3-3510-F009-339C409DBD02}"/>
              </a:ext>
            </a:extLst>
          </p:cNvPr>
          <p:cNvSpPr/>
          <p:nvPr/>
        </p:nvSpPr>
        <p:spPr>
          <a:xfrm>
            <a:off x="886489" y="3048284"/>
            <a:ext cx="1193790" cy="224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Merge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6F6587C-763E-159C-3163-3FD81E109B15}"/>
              </a:ext>
            </a:extLst>
          </p:cNvPr>
          <p:cNvSpPr/>
          <p:nvPr/>
        </p:nvSpPr>
        <p:spPr>
          <a:xfrm>
            <a:off x="886489" y="3330285"/>
            <a:ext cx="1193790" cy="224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Canvas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37A89D-5530-86D8-2BB4-3D00CB040121}"/>
              </a:ext>
            </a:extLst>
          </p:cNvPr>
          <p:cNvSpPr txBox="1"/>
          <p:nvPr/>
        </p:nvSpPr>
        <p:spPr>
          <a:xfrm>
            <a:off x="2839579" y="2801244"/>
            <a:ext cx="11096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Merge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ECC17C4-E271-6087-4DC0-8EE55D5FBA4C}"/>
              </a:ext>
            </a:extLst>
          </p:cNvPr>
          <p:cNvSpPr/>
          <p:nvPr/>
        </p:nvSpPr>
        <p:spPr>
          <a:xfrm>
            <a:off x="3097256" y="3120191"/>
            <a:ext cx="266341" cy="2275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929E79B-844D-3339-D3AD-9C67AE730EF5}"/>
              </a:ext>
            </a:extLst>
          </p:cNvPr>
          <p:cNvSpPr/>
          <p:nvPr/>
        </p:nvSpPr>
        <p:spPr>
          <a:xfrm>
            <a:off x="3356215" y="3120191"/>
            <a:ext cx="266341" cy="227560"/>
          </a:xfrm>
          <a:prstGeom prst="rect">
            <a:avLst/>
          </a:prstGeom>
          <a:solidFill>
            <a:srgbClr val="79CC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D51AFBE-E75C-BE40-D27E-9ECF72512413}"/>
              </a:ext>
            </a:extLst>
          </p:cNvPr>
          <p:cNvSpPr/>
          <p:nvPr/>
        </p:nvSpPr>
        <p:spPr>
          <a:xfrm>
            <a:off x="3097256" y="3350748"/>
            <a:ext cx="266341" cy="22441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ED3ED53-0EDA-43D0-9818-29007FD65B1A}"/>
              </a:ext>
            </a:extLst>
          </p:cNvPr>
          <p:cNvSpPr/>
          <p:nvPr/>
        </p:nvSpPr>
        <p:spPr>
          <a:xfrm>
            <a:off x="3355867" y="3347599"/>
            <a:ext cx="266341" cy="2275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7826155-A214-84C9-6D76-2345EE87929B}"/>
              </a:ext>
            </a:extLst>
          </p:cNvPr>
          <p:cNvSpPr txBox="1"/>
          <p:nvPr/>
        </p:nvSpPr>
        <p:spPr>
          <a:xfrm>
            <a:off x="792849" y="2557037"/>
            <a:ext cx="14997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Decision Module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2ED4F2-D180-DA01-1C86-E33C423564EA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7131418" y="5386948"/>
            <a:ext cx="1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419FEF8-5BA8-16F6-B457-A580088D5B31}"/>
              </a:ext>
            </a:extLst>
          </p:cNvPr>
          <p:cNvCxnSpPr>
            <a:cxnSpLocks/>
          </p:cNvCxnSpPr>
          <p:nvPr/>
        </p:nvCxnSpPr>
        <p:spPr>
          <a:xfrm flipH="1">
            <a:off x="5811725" y="5386948"/>
            <a:ext cx="1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72CDCE-654E-15EB-F3AD-77FB993ECD32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D1B5C-6A87-23C6-1006-A371B47B3AE9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Design</a:t>
            </a:r>
            <a:endParaRPr lang="en-US" altLang="ko-KR" sz="2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72AA9F-91E1-941C-79DA-CE8ED30D5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54" name="슬라이드 번호 개체 틀 1">
            <a:extLst>
              <a:ext uri="{FF2B5EF4-FFF2-40B4-BE49-F238E27FC236}">
                <a16:creationId xmlns:a16="http://schemas.microsoft.com/office/drawing/2014/main" id="{BDB1B36F-1233-D7D8-CA24-161C0A101CDA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AE9889-4C77-CB69-5ACC-C04FA1D1D7DA}"/>
              </a:ext>
            </a:extLst>
          </p:cNvPr>
          <p:cNvSpPr txBox="1"/>
          <p:nvPr/>
        </p:nvSpPr>
        <p:spPr>
          <a:xfrm>
            <a:off x="0" y="999558"/>
            <a:ext cx="8625363" cy="341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Vanilla : YOLOv5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Resizing vanilla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Batching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Merge+Patch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 (Ours)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Merge+Patch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 without density (scaling only)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Merge+Patch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 without object scaling (density only) </a:t>
            </a:r>
          </a:p>
        </p:txBody>
      </p:sp>
    </p:spTree>
    <p:extLst>
      <p:ext uri="{BB962C8B-B14F-4D97-AF65-F5344CB8AC3E}">
        <p14:creationId xmlns:p14="http://schemas.microsoft.com/office/powerpoint/2010/main" val="134288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C7FA2296-0038-B612-F777-4C85788A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0" y="2569715"/>
            <a:ext cx="3596640" cy="370470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864F-C696-3CAD-0B43-C34FD702FC90}"/>
              </a:ext>
            </a:extLst>
          </p:cNvPr>
          <p:cNvSpPr txBox="1"/>
          <p:nvPr/>
        </p:nvSpPr>
        <p:spPr>
          <a:xfrm>
            <a:off x="4408524" y="4540224"/>
            <a:ext cx="426697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Therefore,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density consideration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is essential approach to higher classification accuracy.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C350F-1DA6-F783-EE93-3547AD23CD91}"/>
              </a:ext>
            </a:extLst>
          </p:cNvPr>
          <p:cNvSpPr txBox="1"/>
          <p:nvPr/>
        </p:nvSpPr>
        <p:spPr>
          <a:xfrm>
            <a:off x="360779" y="1555564"/>
            <a:ext cx="439410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Average detection accuracy comparison with and without object scaling and density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180149-8D2A-1C2F-64A1-B419DAD12E57}"/>
              </a:ext>
            </a:extLst>
          </p:cNvPr>
          <p:cNvSpPr/>
          <p:nvPr/>
        </p:nvSpPr>
        <p:spPr>
          <a:xfrm>
            <a:off x="1562101" y="2974515"/>
            <a:ext cx="495300" cy="268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A2C4-21C3-92B6-9E22-0CF633E7CBF5}"/>
              </a:ext>
            </a:extLst>
          </p:cNvPr>
          <p:cNvSpPr txBox="1"/>
          <p:nvPr/>
        </p:nvSpPr>
        <p:spPr>
          <a:xfrm>
            <a:off x="4418656" y="2551066"/>
            <a:ext cx="426697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6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3 :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864F-C696-3CAD-0B43-C34FD702FC90}"/>
              </a:ext>
            </a:extLst>
          </p:cNvPr>
          <p:cNvSpPr txBox="1"/>
          <p:nvPr/>
        </p:nvSpPr>
        <p:spPr>
          <a:xfrm>
            <a:off x="488225" y="5237712"/>
            <a:ext cx="3055588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H : Frame of previous object number over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L :  Frame of previous object number under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C350F-1DA6-F783-EE93-3547AD23CD91}"/>
              </a:ext>
            </a:extLst>
          </p:cNvPr>
          <p:cNvSpPr txBox="1"/>
          <p:nvPr/>
        </p:nvSpPr>
        <p:spPr>
          <a:xfrm>
            <a:off x="4982185" y="1828036"/>
            <a:ext cx="349870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 of different density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3E1D9-22D3-D995-C9A6-6969510540AF}"/>
              </a:ext>
            </a:extLst>
          </p:cNvPr>
          <p:cNvSpPr txBox="1"/>
          <p:nvPr/>
        </p:nvSpPr>
        <p:spPr>
          <a:xfrm>
            <a:off x="663113" y="1620288"/>
            <a:ext cx="270581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Number of object distribution per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707BE-455F-4EDE-AFF0-5F7661558993}"/>
              </a:ext>
            </a:extLst>
          </p:cNvPr>
          <p:cNvSpPr txBox="1"/>
          <p:nvPr/>
        </p:nvSpPr>
        <p:spPr>
          <a:xfrm>
            <a:off x="930764" y="4663689"/>
            <a:ext cx="209811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Density Level</a:t>
            </a:r>
          </a:p>
        </p:txBody>
      </p:sp>
      <p:pic>
        <p:nvPicPr>
          <p:cNvPr id="11" name="그림 1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C027528-B0E6-8A1E-5844-6FEEA59AA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0" t="16844" r="20338" b="1109"/>
          <a:stretch/>
        </p:blipFill>
        <p:spPr>
          <a:xfrm>
            <a:off x="902191" y="2641384"/>
            <a:ext cx="2227655" cy="20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333737</TotalTime>
  <Words>547</Words>
  <Application>Microsoft Office PowerPoint</Application>
  <PresentationFormat>화면 슬라이드 쇼(4:3)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Franklin Gothic Book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8722</cp:revision>
  <cp:lastPrinted>2021-08-19T05:10:09Z</cp:lastPrinted>
  <dcterms:created xsi:type="dcterms:W3CDTF">2020-05-28T10:10:30Z</dcterms:created>
  <dcterms:modified xsi:type="dcterms:W3CDTF">2023-06-22T05:36:52Z</dcterms:modified>
</cp:coreProperties>
</file>