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699" r:id="rId2"/>
    <p:sldId id="1313" r:id="rId3"/>
    <p:sldId id="1356" r:id="rId4"/>
    <p:sldId id="1341" r:id="rId5"/>
    <p:sldId id="1360" r:id="rId6"/>
    <p:sldId id="1361" r:id="rId7"/>
    <p:sldId id="1323" r:id="rId8"/>
    <p:sldId id="731" r:id="rId9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강영은" initials="강" lastIdx="3" clrIdx="0">
    <p:extLst>
      <p:ext uri="{19B8F6BF-5375-455C-9EA6-DF929625EA0E}">
        <p15:presenceInfo xmlns:p15="http://schemas.microsoft.com/office/powerpoint/2012/main" userId="강영은" providerId="None"/>
      </p:ext>
    </p:extLst>
  </p:cmAuthor>
  <p:cmAuthor id="2" name="강영은" initials="강 [2]" lastIdx="2" clrIdx="1">
    <p:extLst>
      <p:ext uri="{19B8F6BF-5375-455C-9EA6-DF929625EA0E}">
        <p15:presenceInfo xmlns:p15="http://schemas.microsoft.com/office/powerpoint/2012/main" userId="S::kye0520@dgist.ac.kr::e4d3c785-0c13-4154-ab52-829c1906a3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E668"/>
    <a:srgbClr val="ED7D31"/>
    <a:srgbClr val="1270B9"/>
    <a:srgbClr val="002060"/>
    <a:srgbClr val="BDD7EE"/>
    <a:srgbClr val="EE5450"/>
    <a:srgbClr val="FD9491"/>
    <a:srgbClr val="E9B5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77330" autoAdjust="0"/>
  </p:normalViewPr>
  <p:slideViewPr>
    <p:cSldViewPr snapToGrid="0">
      <p:cViewPr varScale="1">
        <p:scale>
          <a:sx n="81" d="100"/>
          <a:sy n="81" d="100"/>
        </p:scale>
        <p:origin x="714" y="9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702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6E78C-6F24-4C47-8404-8F319E51B92F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5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702" y="6456613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CEE1C-692C-4CC6-A2F1-3935922D1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Tx/>
              <a:buAutoNum type="arabicPeriod"/>
            </a:pPr>
            <a:endParaRPr lang="en-US" altLang="ko-KR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52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Evaluation </a:t>
            </a:r>
            <a:r>
              <a:rPr kumimoji="1" lang="ko-KR" altLang="en-US" sz="1200" b="0" dirty="0">
                <a:latin typeface="+mn-lt"/>
              </a:rPr>
              <a:t>진행한 내용 설명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비교 모델은 다음 모델들과 진행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 err="1">
                <a:latin typeface="+mn-lt"/>
              </a:rPr>
              <a:t>vanila</a:t>
            </a:r>
            <a:r>
              <a:rPr kumimoji="1" lang="en-US" altLang="ko-KR" sz="1200" b="0" dirty="0">
                <a:latin typeface="+mn-lt"/>
              </a:rPr>
              <a:t>, deadline</a:t>
            </a:r>
            <a:r>
              <a:rPr kumimoji="1" lang="ko-KR" altLang="en-US" sz="1200" b="0" dirty="0">
                <a:latin typeface="+mn-lt"/>
              </a:rPr>
              <a:t>에 맞게 </a:t>
            </a:r>
            <a:r>
              <a:rPr kumimoji="1" lang="en-US" altLang="ko-KR" sz="1200" b="0" dirty="0">
                <a:latin typeface="+mn-lt"/>
              </a:rPr>
              <a:t>resizing</a:t>
            </a:r>
            <a:r>
              <a:rPr kumimoji="1" lang="ko-KR" altLang="en-US" sz="1200" b="0" dirty="0">
                <a:latin typeface="+mn-lt"/>
              </a:rPr>
              <a:t>한 </a:t>
            </a:r>
            <a:r>
              <a:rPr kumimoji="1" lang="en-US" altLang="ko-KR" sz="1200" b="0" dirty="0">
                <a:latin typeface="+mn-lt"/>
              </a:rPr>
              <a:t>vanilla,</a:t>
            </a:r>
            <a:r>
              <a:rPr kumimoji="1" lang="ko-KR" altLang="en-US" sz="1200" b="0" dirty="0">
                <a:latin typeface="+mn-lt"/>
              </a:rPr>
              <a:t> </a:t>
            </a:r>
            <a:r>
              <a:rPr kumimoji="1" lang="en-US" altLang="ko-KR" sz="1200" b="0" dirty="0">
                <a:latin typeface="+mn-lt"/>
              </a:rPr>
              <a:t>batching </a:t>
            </a:r>
            <a:r>
              <a:rPr kumimoji="1" lang="ko-KR" altLang="en-US" sz="1200" b="0" dirty="0">
                <a:latin typeface="+mn-lt"/>
              </a:rPr>
              <a:t>기법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저희 모델에서 </a:t>
            </a:r>
            <a:r>
              <a:rPr kumimoji="1" lang="en-US" altLang="ko-KR" sz="1200" b="0" dirty="0">
                <a:latin typeface="+mn-lt"/>
              </a:rPr>
              <a:t>patching </a:t>
            </a:r>
            <a:r>
              <a:rPr kumimoji="1" lang="ko-KR" altLang="en-US" sz="1200" b="0" dirty="0">
                <a:latin typeface="+mn-lt"/>
              </a:rPr>
              <a:t>기법 내부에 </a:t>
            </a:r>
            <a:r>
              <a:rPr kumimoji="1" lang="en-US" altLang="ko-KR" sz="1200" b="0" dirty="0">
                <a:latin typeface="+mn-lt"/>
              </a:rPr>
              <a:t>object scaling</a:t>
            </a:r>
            <a:r>
              <a:rPr kumimoji="1" lang="ko-KR" altLang="en-US" sz="1200" b="0" dirty="0">
                <a:latin typeface="+mn-lt"/>
              </a:rPr>
              <a:t>한 모델과</a:t>
            </a:r>
            <a:r>
              <a:rPr kumimoji="1" lang="en-US" altLang="ko-KR" sz="1200" b="0" dirty="0">
                <a:latin typeface="+mn-lt"/>
              </a:rPr>
              <a:t>, density</a:t>
            </a:r>
            <a:r>
              <a:rPr kumimoji="1" lang="ko-KR" altLang="en-US" sz="1200" b="0" dirty="0">
                <a:latin typeface="+mn-lt"/>
              </a:rPr>
              <a:t>에 따라서 </a:t>
            </a:r>
            <a:r>
              <a:rPr kumimoji="1" lang="en-US" altLang="ko-KR" sz="1200" b="0" dirty="0">
                <a:latin typeface="+mn-lt"/>
              </a:rPr>
              <a:t>merge size </a:t>
            </a:r>
            <a:r>
              <a:rPr kumimoji="1" lang="ko-KR" altLang="en-US" sz="1200" b="0" dirty="0">
                <a:latin typeface="+mn-lt"/>
              </a:rPr>
              <a:t>키우도록 설정한 기법인 </a:t>
            </a:r>
            <a:r>
              <a:rPr kumimoji="1" lang="en-US" altLang="ko-KR" sz="1200" b="0" dirty="0">
                <a:latin typeface="+mn-lt"/>
              </a:rPr>
              <a:t>density </a:t>
            </a:r>
            <a:r>
              <a:rPr kumimoji="1" lang="ko-KR" altLang="en-US" sz="1200" b="0" dirty="0">
                <a:latin typeface="+mn-lt"/>
              </a:rPr>
              <a:t>모델을 비교 모델로 설정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24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먼저 </a:t>
            </a:r>
            <a:r>
              <a:rPr kumimoji="1" lang="en-US" altLang="ko-KR" sz="1200" b="0" dirty="0">
                <a:latin typeface="+mn-lt"/>
              </a:rPr>
              <a:t>deadline miss ratio</a:t>
            </a:r>
            <a:r>
              <a:rPr kumimoji="1" lang="ko-KR" altLang="en-US" sz="1200" b="0" dirty="0">
                <a:latin typeface="+mn-lt"/>
              </a:rPr>
              <a:t>를 비교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x</a:t>
            </a:r>
            <a:r>
              <a:rPr kumimoji="1" lang="ko-KR" altLang="en-US" sz="1200" b="0" dirty="0">
                <a:latin typeface="+mn-lt"/>
              </a:rPr>
              <a:t>축이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이고 </a:t>
            </a:r>
            <a:r>
              <a:rPr kumimoji="1" lang="en-US" altLang="ko-KR" sz="1200" b="0" dirty="0">
                <a:latin typeface="+mn-lt"/>
              </a:rPr>
              <a:t>y</a:t>
            </a:r>
            <a:r>
              <a:rPr kumimoji="1" lang="ko-KR" altLang="en-US" sz="1200" b="0" dirty="0">
                <a:latin typeface="+mn-lt"/>
              </a:rPr>
              <a:t>축이 </a:t>
            </a:r>
            <a:r>
              <a:rPr kumimoji="1" lang="en-US" altLang="ko-KR" sz="1200" b="0" dirty="0">
                <a:latin typeface="+mn-lt"/>
              </a:rPr>
              <a:t>deadline miss ratio</a:t>
            </a:r>
            <a:r>
              <a:rPr kumimoji="1" lang="ko-KR" altLang="en-US" sz="1200" b="0" dirty="0">
                <a:latin typeface="+mn-lt"/>
              </a:rPr>
              <a:t>를 나타낸 것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따라서 </a:t>
            </a:r>
            <a:r>
              <a:rPr kumimoji="1" lang="en-US" altLang="ko-KR" sz="1200" b="0" dirty="0">
                <a:latin typeface="+mn-lt"/>
              </a:rPr>
              <a:t>0</a:t>
            </a:r>
            <a:r>
              <a:rPr kumimoji="1" lang="ko-KR" altLang="en-US" sz="1200" b="0" dirty="0">
                <a:latin typeface="+mn-lt"/>
              </a:rPr>
              <a:t>에 가까울 수록 좋고 </a:t>
            </a:r>
            <a:r>
              <a:rPr kumimoji="1" lang="en-US" altLang="ko-KR" sz="1200" b="0" dirty="0">
                <a:latin typeface="+mn-lt"/>
              </a:rPr>
              <a:t>miss</a:t>
            </a:r>
            <a:r>
              <a:rPr kumimoji="1" lang="ko-KR" altLang="en-US" sz="1200" b="0" dirty="0">
                <a:latin typeface="+mn-lt"/>
              </a:rPr>
              <a:t>가 없는 것 </a:t>
            </a:r>
            <a:r>
              <a:rPr kumimoji="1" lang="en-US" altLang="ko-KR" sz="1200" b="0" dirty="0">
                <a:latin typeface="+mn-lt"/>
              </a:rPr>
              <a:t>1</a:t>
            </a:r>
            <a:r>
              <a:rPr kumimoji="1" lang="ko-KR" altLang="en-US" sz="1200" b="0" dirty="0">
                <a:latin typeface="+mn-lt"/>
              </a:rPr>
              <a:t>일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수록 </a:t>
            </a:r>
            <a:r>
              <a:rPr kumimoji="1" lang="en-US" altLang="ko-KR" sz="1200" b="0" dirty="0">
                <a:latin typeface="+mn-lt"/>
              </a:rPr>
              <a:t>miss</a:t>
            </a:r>
            <a:r>
              <a:rPr kumimoji="1" lang="ko-KR" altLang="en-US" sz="1200" b="0" dirty="0">
                <a:latin typeface="+mn-lt"/>
              </a:rPr>
              <a:t>가 많은 것을 의미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이미지 사이즈의 경우 </a:t>
            </a:r>
            <a:r>
              <a:rPr kumimoji="1" lang="en-US" altLang="ko-KR" sz="1200" b="0" dirty="0" err="1">
                <a:latin typeface="+mn-lt"/>
              </a:rPr>
              <a:t>vanill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batching </a:t>
            </a:r>
            <a:r>
              <a:rPr kumimoji="1" lang="ko-KR" altLang="en-US" sz="1200" b="0" dirty="0">
                <a:latin typeface="+mn-lt"/>
              </a:rPr>
              <a:t>가로 길이 </a:t>
            </a:r>
            <a:r>
              <a:rPr kumimoji="1" lang="en-US" altLang="ko-KR" sz="1200" b="0" dirty="0">
                <a:latin typeface="+mn-lt"/>
              </a:rPr>
              <a:t>960</a:t>
            </a:r>
            <a:r>
              <a:rPr kumimoji="1" lang="ko-KR" altLang="en-US" sz="1200" b="0" dirty="0">
                <a:latin typeface="+mn-lt"/>
              </a:rPr>
              <a:t>으로 설정하였고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이미지의 </a:t>
            </a:r>
            <a:r>
              <a:rPr kumimoji="1" lang="en-US" altLang="ko-KR" sz="1200" b="0" dirty="0">
                <a:latin typeface="+mn-lt"/>
              </a:rPr>
              <a:t>merge size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canvas size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static</a:t>
            </a:r>
            <a:r>
              <a:rPr kumimoji="1" lang="ko-KR" altLang="en-US" sz="1200" b="0" dirty="0">
                <a:latin typeface="+mn-lt"/>
              </a:rPr>
              <a:t>하게 고정하고 한 것과 비교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실험 결과 </a:t>
            </a:r>
            <a:r>
              <a:rPr kumimoji="1" lang="en-US" altLang="ko-KR" sz="1200" b="0" dirty="0" err="1">
                <a:latin typeface="+mn-lt"/>
              </a:rPr>
              <a:t>vanill</a:t>
            </a:r>
            <a:r>
              <a:rPr kumimoji="1" lang="ko-KR" altLang="en-US" sz="1200" b="0" dirty="0">
                <a:latin typeface="+mn-lt"/>
              </a:rPr>
              <a:t>의 경우 </a:t>
            </a:r>
            <a:r>
              <a:rPr kumimoji="1" lang="en-US" altLang="ko-KR" sz="1200" b="0" dirty="0">
                <a:latin typeface="+mn-lt"/>
              </a:rPr>
              <a:t>dynamic</a:t>
            </a:r>
            <a:r>
              <a:rPr kumimoji="1" lang="ko-KR" altLang="en-US" sz="1200" b="0" dirty="0">
                <a:latin typeface="+mn-lt"/>
              </a:rPr>
              <a:t>하게 변화하는 상황에 대응하지 못하여 </a:t>
            </a:r>
            <a:r>
              <a:rPr kumimoji="1" lang="en-US" altLang="ko-KR" sz="1200" b="0" dirty="0">
                <a:latin typeface="+mn-lt"/>
              </a:rPr>
              <a:t>120</a:t>
            </a:r>
            <a:r>
              <a:rPr kumimoji="1" lang="ko-KR" altLang="en-US" sz="1200" b="0" dirty="0">
                <a:latin typeface="+mn-lt"/>
              </a:rPr>
              <a:t>이하로는 </a:t>
            </a:r>
            <a:r>
              <a:rPr kumimoji="1" lang="en-US" altLang="ko-KR" sz="1200" b="0" dirty="0">
                <a:latin typeface="+mn-lt"/>
              </a:rPr>
              <a:t>deadline miss </a:t>
            </a:r>
            <a:r>
              <a:rPr kumimoji="1" lang="ko-KR" altLang="en-US" sz="1200" b="0" dirty="0">
                <a:latin typeface="+mn-lt"/>
              </a:rPr>
              <a:t>발생 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batching</a:t>
            </a:r>
            <a:r>
              <a:rPr kumimoji="1" lang="ko-KR" altLang="en-US" sz="1200" b="0" dirty="0">
                <a:latin typeface="+mn-lt"/>
              </a:rPr>
              <a:t>의 경우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일정 이미지 개수 이상으로는 </a:t>
            </a:r>
            <a:r>
              <a:rPr kumimoji="1" lang="en-US" altLang="ko-KR" sz="1200" b="0" dirty="0" err="1">
                <a:latin typeface="+mn-lt"/>
              </a:rPr>
              <a:t>overhea</a:t>
            </a:r>
            <a:r>
              <a:rPr kumimoji="1" lang="ko-KR" altLang="en-US" sz="1200" b="0" dirty="0">
                <a:latin typeface="+mn-lt"/>
              </a:rPr>
              <a:t>가 발생하여 본 실험에서는 큰 </a:t>
            </a:r>
            <a:r>
              <a:rPr kumimoji="1" lang="en-US" altLang="ko-KR" sz="1200" b="0" dirty="0">
                <a:latin typeface="+mn-lt"/>
              </a:rPr>
              <a:t>latency</a:t>
            </a:r>
            <a:r>
              <a:rPr kumimoji="1" lang="ko-KR" altLang="en-US" sz="1200" b="0" dirty="0">
                <a:latin typeface="+mn-lt"/>
              </a:rPr>
              <a:t>가 발생하며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역시 </a:t>
            </a:r>
            <a:r>
              <a:rPr kumimoji="1" lang="en-US" altLang="ko-KR" sz="1200" b="0" dirty="0">
                <a:latin typeface="+mn-lt"/>
              </a:rPr>
              <a:t>dynamic deadline</a:t>
            </a:r>
            <a:r>
              <a:rPr kumimoji="1" lang="ko-KR" altLang="en-US" sz="1200" b="0" dirty="0">
                <a:latin typeface="+mn-lt"/>
              </a:rPr>
              <a:t>은 만족하지 못하는 결과를 보인다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반면</a:t>
            </a:r>
            <a:r>
              <a:rPr kumimoji="1" lang="en-US" altLang="ko-KR" sz="1200" b="0" dirty="0">
                <a:latin typeface="+mn-lt"/>
              </a:rPr>
              <a:t>, </a:t>
            </a:r>
            <a:r>
              <a:rPr kumimoji="1" lang="ko-KR" altLang="en-US" sz="1200" b="0" dirty="0">
                <a:latin typeface="+mn-lt"/>
              </a:rPr>
              <a:t>제안 모델에서 </a:t>
            </a:r>
            <a:r>
              <a:rPr kumimoji="1" lang="en-US" altLang="ko-KR" sz="1200" b="0" dirty="0">
                <a:latin typeface="+mn-lt"/>
              </a:rPr>
              <a:t>merge-canvas size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 err="1">
                <a:latin typeface="+mn-lt"/>
              </a:rPr>
              <a:t>deadlin</a:t>
            </a:r>
            <a:r>
              <a:rPr kumimoji="1" lang="ko-KR" altLang="en-US" sz="1200" b="0" dirty="0">
                <a:latin typeface="+mn-lt"/>
              </a:rPr>
              <a:t>에 따라서 </a:t>
            </a:r>
            <a:r>
              <a:rPr kumimoji="1" lang="en-US" altLang="ko-KR" sz="1200" b="0" dirty="0" err="1">
                <a:latin typeface="+mn-lt"/>
              </a:rPr>
              <a:t>dynami</a:t>
            </a:r>
            <a:r>
              <a:rPr kumimoji="1" lang="ko-KR" altLang="en-US" sz="1200" b="0" dirty="0">
                <a:latin typeface="+mn-lt"/>
              </a:rPr>
              <a:t>하게 결정하면서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을 </a:t>
            </a:r>
            <a:r>
              <a:rPr kumimoji="1" lang="en-US" altLang="ko-KR" sz="1200" b="0" dirty="0">
                <a:latin typeface="+mn-lt"/>
              </a:rPr>
              <a:t>miss</a:t>
            </a:r>
            <a:r>
              <a:rPr kumimoji="1" lang="ko-KR" altLang="en-US" sz="1200" b="0" dirty="0">
                <a:latin typeface="+mn-lt"/>
              </a:rPr>
              <a:t>하는 경우가 </a:t>
            </a:r>
            <a:r>
              <a:rPr kumimoji="1" lang="ko-KR" altLang="en-US" sz="1200" b="0" dirty="0" err="1">
                <a:latin typeface="+mn-lt"/>
              </a:rPr>
              <a:t>없다라는</a:t>
            </a:r>
            <a:r>
              <a:rPr kumimoji="1" lang="ko-KR" altLang="en-US" sz="1200" b="0" dirty="0">
                <a:latin typeface="+mn-lt"/>
              </a:rPr>
              <a:t> 것을 보였다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7105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</a:t>
            </a:r>
            <a:r>
              <a:rPr kumimoji="1" lang="en-US" altLang="ko-KR" sz="1200" b="0" dirty="0" err="1">
                <a:latin typeface="+mn-lt"/>
              </a:rPr>
              <a:t>deadlin</a:t>
            </a:r>
            <a:r>
              <a:rPr kumimoji="1" lang="ko-KR" altLang="en-US" sz="1200" b="0" dirty="0">
                <a:latin typeface="+mn-lt"/>
              </a:rPr>
              <a:t>의 변화에 따른 </a:t>
            </a:r>
            <a:r>
              <a:rPr kumimoji="1" lang="en-US" altLang="ko-KR" sz="1200" b="0" dirty="0">
                <a:latin typeface="+mn-lt"/>
              </a:rPr>
              <a:t>accuracy </a:t>
            </a:r>
            <a:r>
              <a:rPr kumimoji="1" lang="ko-KR" altLang="en-US" sz="1200" b="0" dirty="0">
                <a:latin typeface="+mn-lt"/>
              </a:rPr>
              <a:t>결과이다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비교는 </a:t>
            </a:r>
            <a:r>
              <a:rPr kumimoji="1" lang="en-US" altLang="ko-KR" sz="1200" b="0" dirty="0">
                <a:latin typeface="+mn-lt"/>
              </a:rPr>
              <a:t>vanilla, </a:t>
            </a:r>
            <a:r>
              <a:rPr kumimoji="1" lang="ko-KR" altLang="en-US" sz="1200" b="0" dirty="0">
                <a:latin typeface="+mn-lt"/>
              </a:rPr>
              <a:t>이미지 </a:t>
            </a:r>
            <a:r>
              <a:rPr kumimoji="1" lang="en-US" altLang="ko-KR" sz="1200" b="0" dirty="0">
                <a:latin typeface="+mn-lt"/>
              </a:rPr>
              <a:t>resizing</a:t>
            </a:r>
            <a:r>
              <a:rPr kumimoji="1" lang="ko-KR" altLang="en-US" sz="1200" b="0" dirty="0">
                <a:latin typeface="+mn-lt"/>
              </a:rPr>
              <a:t>과 비교하였고</a:t>
            </a:r>
            <a:r>
              <a:rPr kumimoji="1" lang="en-US" altLang="ko-KR" sz="1200" b="0" dirty="0">
                <a:latin typeface="+mn-lt"/>
              </a:rPr>
              <a:t>. </a:t>
            </a:r>
            <a:r>
              <a:rPr kumimoji="1" lang="ko-KR" altLang="en-US" sz="1200" b="0" dirty="0">
                <a:latin typeface="+mn-lt"/>
              </a:rPr>
              <a:t>우측이 각각에 따른 이미지의 사이즈다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120ms </a:t>
            </a:r>
            <a:r>
              <a:rPr kumimoji="1" lang="en-US" altLang="ko-KR" sz="1200" b="0" dirty="0" err="1">
                <a:latin typeface="+mn-lt"/>
              </a:rPr>
              <a:t>deadlin</a:t>
            </a:r>
            <a:r>
              <a:rPr kumimoji="1" lang="ko-KR" altLang="en-US" sz="1200" b="0" dirty="0">
                <a:latin typeface="+mn-lt"/>
              </a:rPr>
              <a:t>을 기준으로 </a:t>
            </a:r>
            <a:r>
              <a:rPr kumimoji="1" lang="ko-KR" altLang="en-US" sz="1200" b="0" dirty="0" err="1">
                <a:latin typeface="+mn-lt"/>
              </a:rPr>
              <a:t>바닐나</a:t>
            </a:r>
            <a:r>
              <a:rPr kumimoji="1" lang="ko-KR" altLang="en-US" sz="1200" b="0" dirty="0">
                <a:latin typeface="+mn-lt"/>
              </a:rPr>
              <a:t> 모델은 </a:t>
            </a:r>
            <a:r>
              <a:rPr kumimoji="1" lang="en-US" altLang="ko-KR" sz="1200" b="0" dirty="0">
                <a:latin typeface="+mn-lt"/>
              </a:rPr>
              <a:t>deadline miss</a:t>
            </a:r>
            <a:r>
              <a:rPr kumimoji="1" lang="ko-KR" altLang="en-US" sz="1200" b="0" dirty="0">
                <a:latin typeface="+mn-lt"/>
              </a:rPr>
              <a:t>가 발생한다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또한 우리의 모델은 모든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의 경우에 마감시간을 만족하고 가장 높은 결과를 보인다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545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Deadline 140 </a:t>
            </a:r>
            <a:r>
              <a:rPr kumimoji="1" lang="en-US" altLang="ko-KR" sz="1200" b="0" dirty="0" err="1">
                <a:latin typeface="+mn-lt"/>
              </a:rPr>
              <a:t>ms</a:t>
            </a:r>
            <a:r>
              <a:rPr kumimoji="1" lang="en-US" altLang="ko-KR" sz="1200" b="0" dirty="0">
                <a:latin typeface="+mn-lt"/>
              </a:rPr>
              <a:t> 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vanilla 960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모델의 </a:t>
            </a:r>
            <a:r>
              <a:rPr kumimoji="1" lang="en-US" altLang="ko-KR" sz="1200" b="0" dirty="0">
                <a:latin typeface="+mn-lt"/>
              </a:rPr>
              <a:t>patching </a:t>
            </a:r>
            <a:r>
              <a:rPr kumimoji="1" lang="ko-KR" altLang="en-US" sz="1200" b="0" dirty="0">
                <a:latin typeface="+mn-lt"/>
              </a:rPr>
              <a:t>시 </a:t>
            </a:r>
            <a:r>
              <a:rPr kumimoji="1" lang="en-US" altLang="ko-KR" sz="1200" b="0" dirty="0">
                <a:latin typeface="+mn-lt"/>
              </a:rPr>
              <a:t>object </a:t>
            </a:r>
            <a:r>
              <a:rPr kumimoji="1" lang="en-US" altLang="ko-KR" sz="1200" b="0" dirty="0" err="1">
                <a:latin typeface="+mn-lt"/>
              </a:rPr>
              <a:t>scalin</a:t>
            </a:r>
            <a:r>
              <a:rPr kumimoji="1" lang="ko-KR" altLang="en-US" sz="1200" b="0" dirty="0">
                <a:latin typeface="+mn-lt"/>
              </a:rPr>
              <a:t>과 </a:t>
            </a:r>
            <a:r>
              <a:rPr kumimoji="1" lang="en-US" altLang="ko-KR" sz="1200" b="0" dirty="0">
                <a:latin typeface="+mn-lt"/>
              </a:rPr>
              <a:t>image density</a:t>
            </a:r>
            <a:r>
              <a:rPr kumimoji="1" lang="ko-KR" altLang="en-US" sz="1200" b="0" dirty="0">
                <a:latin typeface="+mn-lt"/>
              </a:rPr>
              <a:t>에 따른 </a:t>
            </a:r>
            <a:r>
              <a:rPr kumimoji="1" lang="en-US" altLang="ko-KR" sz="1200" b="0" dirty="0">
                <a:latin typeface="+mn-lt"/>
              </a:rPr>
              <a:t>merge size </a:t>
            </a:r>
            <a:r>
              <a:rPr kumimoji="1" lang="ko-KR" altLang="en-US" sz="1200" b="0" dirty="0">
                <a:latin typeface="+mn-lt"/>
              </a:rPr>
              <a:t>기능에 대한 </a:t>
            </a:r>
            <a:r>
              <a:rPr kumimoji="1" lang="en-US" altLang="ko-KR" sz="1200" b="0" dirty="0">
                <a:latin typeface="+mn-lt"/>
              </a:rPr>
              <a:t>ablation study</a:t>
            </a:r>
            <a:r>
              <a:rPr kumimoji="1" lang="ko-KR" altLang="en-US" sz="1200" b="0" dirty="0">
                <a:latin typeface="+mn-lt"/>
              </a:rPr>
              <a:t>를 진행한 결과</a:t>
            </a: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실험 결과 두가지 모두 없는 경우 </a:t>
            </a:r>
            <a:r>
              <a:rPr kumimoji="1" lang="en-US" altLang="ko-KR" sz="1200" b="0" dirty="0">
                <a:latin typeface="+mn-lt"/>
              </a:rPr>
              <a:t>vanilla </a:t>
            </a:r>
            <a:r>
              <a:rPr kumimoji="1" lang="ko-KR" altLang="en-US" sz="1200" b="0" dirty="0">
                <a:latin typeface="+mn-lt"/>
              </a:rPr>
              <a:t>보다 떨어지는데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scaling, density</a:t>
            </a:r>
            <a:r>
              <a:rPr kumimoji="1" lang="ko-KR" altLang="en-US" sz="1200" b="0" dirty="0">
                <a:latin typeface="+mn-lt"/>
              </a:rPr>
              <a:t>를 모두 적용하여 정확도를 높일 수 있음을 보임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142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실험은 </a:t>
            </a:r>
            <a:r>
              <a:rPr kumimoji="1" lang="en-US" altLang="ko-KR" sz="1200" b="0" dirty="0">
                <a:latin typeface="+mn-lt"/>
              </a:rPr>
              <a:t>mot dataset</a:t>
            </a:r>
            <a:r>
              <a:rPr kumimoji="1" lang="ko-KR" altLang="en-US" sz="1200" b="0" dirty="0">
                <a:latin typeface="+mn-lt"/>
              </a:rPr>
              <a:t>에서 </a:t>
            </a:r>
            <a:r>
              <a:rPr kumimoji="1" lang="en-US" altLang="ko-KR" sz="1200" b="0" dirty="0">
                <a:latin typeface="+mn-lt"/>
              </a:rPr>
              <a:t>density</a:t>
            </a:r>
            <a:r>
              <a:rPr kumimoji="1" lang="ko-KR" altLang="en-US" sz="1200" b="0" dirty="0">
                <a:latin typeface="+mn-lt"/>
              </a:rPr>
              <a:t>에 따라 나누어 진 것으로 실험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</a:t>
            </a:r>
            <a:r>
              <a:rPr kumimoji="1" lang="en-US" altLang="ko-KR" sz="1200" b="0" dirty="0">
                <a:latin typeface="+mn-lt"/>
              </a:rPr>
              <a:t>density</a:t>
            </a:r>
            <a:r>
              <a:rPr kumimoji="1" lang="ko-KR" altLang="en-US" sz="1200" b="0" dirty="0">
                <a:latin typeface="+mn-lt"/>
              </a:rPr>
              <a:t>를 </a:t>
            </a:r>
            <a:r>
              <a:rPr kumimoji="1" lang="en-US" altLang="ko-KR" sz="1200" b="0" dirty="0">
                <a:latin typeface="+mn-lt"/>
              </a:rPr>
              <a:t>High 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Low</a:t>
            </a:r>
            <a:r>
              <a:rPr kumimoji="1" lang="ko-KR" altLang="en-US" sz="1200" b="0" dirty="0">
                <a:latin typeface="+mn-lt"/>
              </a:rPr>
              <a:t>로 나누어 실험한 결과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High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Low</a:t>
            </a:r>
            <a:r>
              <a:rPr kumimoji="1" lang="ko-KR" altLang="en-US" sz="1200" b="0" dirty="0">
                <a:latin typeface="+mn-lt"/>
              </a:rPr>
              <a:t>를 나눈 기준은 하나의 프레임에서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의 개수의 비율에 의해 </a:t>
            </a:r>
            <a:r>
              <a:rPr kumimoji="1" lang="en-US" altLang="ko-KR" sz="1200" b="0" dirty="0">
                <a:latin typeface="+mn-lt"/>
              </a:rPr>
              <a:t>25</a:t>
            </a:r>
            <a:r>
              <a:rPr kumimoji="1" lang="ko-KR" altLang="en-US" sz="1200" b="0" dirty="0">
                <a:latin typeface="+mn-lt"/>
              </a:rPr>
              <a:t>로 설정</a:t>
            </a:r>
            <a:r>
              <a:rPr kumimoji="1" lang="en-US" altLang="ko-KR" sz="1200" b="0" dirty="0">
                <a:latin typeface="+mn-lt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140ms </a:t>
            </a:r>
            <a:r>
              <a:rPr kumimoji="1" lang="en-US" altLang="ko-KR" sz="1200" b="0" dirty="0" err="1">
                <a:latin typeface="+mn-lt"/>
              </a:rPr>
              <a:t>deadlin</a:t>
            </a:r>
            <a:r>
              <a:rPr kumimoji="1" lang="ko-KR" altLang="en-US" sz="1200" b="0" dirty="0">
                <a:latin typeface="+mn-lt"/>
              </a:rPr>
              <a:t>으로 </a:t>
            </a:r>
            <a:r>
              <a:rPr kumimoji="1" lang="en-US" altLang="ko-KR" sz="1200" b="0" dirty="0" err="1">
                <a:latin typeface="+mn-lt"/>
              </a:rPr>
              <a:t>vanill</a:t>
            </a:r>
            <a:r>
              <a:rPr kumimoji="1" lang="ko-KR" altLang="en-US" sz="1200" b="0" dirty="0">
                <a:latin typeface="+mn-lt"/>
              </a:rPr>
              <a:t>와 우리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모두 </a:t>
            </a:r>
            <a:r>
              <a:rPr kumimoji="1" lang="en-US" altLang="ko-KR" sz="1200" b="0" dirty="0">
                <a:latin typeface="+mn-lt"/>
              </a:rPr>
              <a:t>deadline</a:t>
            </a:r>
            <a:r>
              <a:rPr kumimoji="1" lang="ko-KR" altLang="en-US" sz="1200" b="0" dirty="0">
                <a:latin typeface="+mn-lt"/>
              </a:rPr>
              <a:t>을 맞출 수 있는 조건으로 설정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먼저 전체적으로 살펴보면 </a:t>
            </a:r>
            <a:r>
              <a:rPr kumimoji="1" lang="en-US" altLang="ko-KR" sz="1200" b="0" dirty="0" err="1">
                <a:latin typeface="+mn-lt"/>
              </a:rPr>
              <a:t>densit</a:t>
            </a:r>
            <a:r>
              <a:rPr kumimoji="1" lang="ko-KR" altLang="en-US" sz="1200" b="0" dirty="0">
                <a:latin typeface="+mn-lt"/>
              </a:rPr>
              <a:t>가 낮을 경우가 정확도가 높다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low</a:t>
            </a:r>
            <a:r>
              <a:rPr kumimoji="1" lang="ko-KR" altLang="en-US" sz="1200" b="0" dirty="0">
                <a:latin typeface="+mn-lt"/>
              </a:rPr>
              <a:t>에 대해서는 어떠한 </a:t>
            </a:r>
            <a:r>
              <a:rPr kumimoji="1" lang="en-US" altLang="ko-KR" sz="1200" b="0" dirty="0">
                <a:latin typeface="+mn-lt"/>
              </a:rPr>
              <a:t>merges size</a:t>
            </a:r>
            <a:r>
              <a:rPr kumimoji="1" lang="ko-KR" altLang="en-US" sz="1200" b="0" dirty="0">
                <a:latin typeface="+mn-lt"/>
              </a:rPr>
              <a:t>에 대한 조치가 없기 때문에 </a:t>
            </a:r>
            <a:r>
              <a:rPr kumimoji="1" lang="en-US" altLang="ko-KR" sz="1200" b="0" dirty="0">
                <a:latin typeface="+mn-lt"/>
              </a:rPr>
              <a:t>density</a:t>
            </a:r>
            <a:r>
              <a:rPr kumimoji="1" lang="ko-KR" altLang="en-US" sz="1200" b="0" dirty="0">
                <a:latin typeface="+mn-lt"/>
              </a:rPr>
              <a:t>의 유무에 따른 변화가 없으나</a:t>
            </a:r>
            <a:r>
              <a:rPr kumimoji="1" lang="en-US" altLang="ko-KR" sz="1200" b="0" dirty="0">
                <a:latin typeface="+mn-lt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의 수가 많은 경우에도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우리 모델이 </a:t>
            </a:r>
            <a:r>
              <a:rPr kumimoji="1" lang="en-US" altLang="ko-KR" sz="1200" b="0" dirty="0">
                <a:latin typeface="+mn-lt"/>
              </a:rPr>
              <a:t>density </a:t>
            </a:r>
            <a:r>
              <a:rPr kumimoji="1" lang="ko-KR" altLang="en-US" sz="1200" b="0" dirty="0">
                <a:latin typeface="+mn-lt"/>
              </a:rPr>
              <a:t>고려함으로써 더욱 높은 정확도를 얻을 수 있었다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1341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다음으로는 전체 프레임워크의 </a:t>
            </a:r>
            <a:r>
              <a:rPr kumimoji="1" lang="en-US" altLang="ko-KR" sz="1200" b="0" dirty="0">
                <a:latin typeface="+mn-lt"/>
              </a:rPr>
              <a:t>execution time</a:t>
            </a:r>
            <a:r>
              <a:rPr kumimoji="1" lang="ko-KR" altLang="en-US" sz="1200" b="0" dirty="0">
                <a:latin typeface="+mn-lt"/>
              </a:rPr>
              <a:t>에 대한 실험을 진행했다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먼저 왼쪽 그래프는 전체 </a:t>
            </a:r>
            <a:r>
              <a:rPr kumimoji="1" lang="en-US" altLang="ko-KR" sz="1200" b="0" dirty="0">
                <a:latin typeface="+mn-lt"/>
              </a:rPr>
              <a:t>patching </a:t>
            </a:r>
            <a:r>
              <a:rPr kumimoji="1" lang="en-US" altLang="ko-KR" sz="1200" b="0" dirty="0" err="1">
                <a:latin typeface="+mn-lt"/>
              </a:rPr>
              <a:t>framewor</a:t>
            </a:r>
            <a:r>
              <a:rPr kumimoji="1" lang="ko-KR" altLang="en-US" sz="1200" b="0" dirty="0">
                <a:latin typeface="+mn-lt"/>
              </a:rPr>
              <a:t>에 대한 실행시간을 분석한 결과이다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이 이미지 사이즈에 따라 전체의 </a:t>
            </a:r>
            <a:r>
              <a:rPr kumimoji="1" lang="en-US" altLang="ko-KR" sz="1200" b="0" dirty="0">
                <a:latin typeface="+mn-lt"/>
              </a:rPr>
              <a:t>5%</a:t>
            </a:r>
            <a:r>
              <a:rPr kumimoji="1" lang="ko-KR" altLang="en-US" sz="1200" b="0" dirty="0">
                <a:latin typeface="+mn-lt"/>
              </a:rPr>
              <a:t>와 </a:t>
            </a:r>
            <a:r>
              <a:rPr kumimoji="1" lang="en-US" altLang="ko-KR" sz="1200" b="0" dirty="0">
                <a:latin typeface="+mn-lt"/>
              </a:rPr>
              <a:t>8% </a:t>
            </a:r>
            <a:r>
              <a:rPr kumimoji="1" lang="ko-KR" altLang="en-US" sz="1200" b="0" dirty="0">
                <a:latin typeface="+mn-lt"/>
              </a:rPr>
              <a:t>정도 차지하는 것으로 드러났다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dirty="0">
              <a:latin typeface="+mn-lt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다음으로 </a:t>
            </a:r>
            <a:r>
              <a:rPr kumimoji="1" lang="en-US" altLang="ko-KR" sz="1200" b="0" dirty="0">
                <a:latin typeface="+mn-lt"/>
              </a:rPr>
              <a:t>object</a:t>
            </a:r>
            <a:r>
              <a:rPr kumimoji="1" lang="ko-KR" altLang="en-US" sz="1200" b="0" dirty="0">
                <a:latin typeface="+mn-lt"/>
              </a:rPr>
              <a:t>의 개수에 따른 </a:t>
            </a:r>
            <a:r>
              <a:rPr kumimoji="1" lang="en-US" altLang="ko-KR" sz="1200" b="0" dirty="0">
                <a:latin typeface="+mn-lt"/>
              </a:rPr>
              <a:t>patching</a:t>
            </a:r>
            <a:r>
              <a:rPr kumimoji="1" lang="ko-KR" altLang="en-US" sz="1200" b="0" dirty="0">
                <a:latin typeface="+mn-lt"/>
              </a:rPr>
              <a:t>의 실행시간을 측정한 결과이다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왼쪽과 차이가 나는 이유는 </a:t>
            </a:r>
            <a:r>
              <a:rPr kumimoji="1" lang="en-US" altLang="ko-KR" sz="1200" b="0" dirty="0">
                <a:latin typeface="+mn-lt"/>
              </a:rPr>
              <a:t>canvas</a:t>
            </a:r>
            <a:r>
              <a:rPr kumimoji="1" lang="ko-KR" altLang="en-US" sz="1200" b="0" dirty="0">
                <a:latin typeface="+mn-lt"/>
              </a:rPr>
              <a:t>의 사이즈를 </a:t>
            </a:r>
            <a:r>
              <a:rPr kumimoji="1" lang="en-US" altLang="ko-KR" sz="1200" b="0" dirty="0">
                <a:latin typeface="+mn-lt"/>
              </a:rPr>
              <a:t>1920</a:t>
            </a:r>
            <a:r>
              <a:rPr kumimoji="1" lang="ko-KR" altLang="en-US" sz="1200" b="0" dirty="0">
                <a:latin typeface="+mn-lt"/>
              </a:rPr>
              <a:t>으로 가장 큰 사이즈로 설정했기 때문</a:t>
            </a:r>
            <a:r>
              <a:rPr kumimoji="1" lang="en-US" altLang="ko-KR" sz="1200" b="0" dirty="0">
                <a:latin typeface="+mn-lt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dirty="0">
                <a:latin typeface="+mn-lt"/>
              </a:rPr>
              <a:t>이토록 큰 사이즈로 했는데도 </a:t>
            </a:r>
            <a:r>
              <a:rPr kumimoji="1" lang="en-US" altLang="ko-KR" sz="1200" b="0" dirty="0">
                <a:latin typeface="+mn-lt"/>
              </a:rPr>
              <a:t>object </a:t>
            </a:r>
            <a:r>
              <a:rPr kumimoji="1" lang="ko-KR" altLang="en-US" sz="1200" b="0" dirty="0">
                <a:latin typeface="+mn-lt"/>
              </a:rPr>
              <a:t>사이즈가 많을 경우와 적은 경우 비교 했을 때 </a:t>
            </a:r>
            <a:r>
              <a:rPr kumimoji="1" lang="en-US" altLang="ko-KR" sz="1200" b="0" dirty="0">
                <a:latin typeface="+mn-lt"/>
              </a:rPr>
              <a:t>0.9 </a:t>
            </a:r>
            <a:r>
              <a:rPr kumimoji="1" lang="en-US" altLang="ko-KR" sz="1200" b="0" dirty="0" err="1">
                <a:latin typeface="+mn-lt"/>
              </a:rPr>
              <a:t>ms</a:t>
            </a:r>
            <a:r>
              <a:rPr kumimoji="1" lang="en-US" altLang="ko-KR" sz="1200" b="0" dirty="0">
                <a:latin typeface="+mn-lt"/>
              </a:rPr>
              <a:t> </a:t>
            </a:r>
            <a:r>
              <a:rPr kumimoji="1" lang="ko-KR" altLang="en-US" sz="1200" b="0" dirty="0">
                <a:latin typeface="+mn-lt"/>
              </a:rPr>
              <a:t>밖에 차이가 나지 않는 것을 보였다</a:t>
            </a:r>
            <a:r>
              <a:rPr kumimoji="1" lang="en-US" altLang="ko-KR" sz="1200" b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209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CEE1C-692C-4CC6-A2F1-3935922D1E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7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8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6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5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3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9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4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62595-2691-45CA-A9C9-B57440176AD7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EAB-2320-4420-9F57-C0D6FAAC7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3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73214-B533-452F-8554-666DE071E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3922814" y="5087502"/>
            <a:ext cx="1298367" cy="4290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9D70B81-8235-441B-B034-F866362B81CF}"/>
              </a:ext>
            </a:extLst>
          </p:cNvPr>
          <p:cNvGrpSpPr/>
          <p:nvPr/>
        </p:nvGrpSpPr>
        <p:grpSpPr>
          <a:xfrm>
            <a:off x="0" y="1770498"/>
            <a:ext cx="9144000" cy="2831291"/>
            <a:chOff x="0" y="1682575"/>
            <a:chExt cx="9144000" cy="2831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139A42-2018-48E7-94CA-8E5B7303B85A}"/>
                </a:ext>
              </a:extLst>
            </p:cNvPr>
            <p:cNvSpPr/>
            <p:nvPr/>
          </p:nvSpPr>
          <p:spPr>
            <a:xfrm>
              <a:off x="0" y="436966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F41A9F0-8D2F-43C3-9541-536B37B0E4FE}"/>
                </a:ext>
              </a:extLst>
            </p:cNvPr>
            <p:cNvSpPr/>
            <p:nvPr/>
          </p:nvSpPr>
          <p:spPr>
            <a:xfrm>
              <a:off x="0" y="1682575"/>
              <a:ext cx="9144000" cy="144201"/>
            </a:xfrm>
            <a:prstGeom prst="rect">
              <a:avLst/>
            </a:prstGeom>
            <a:gradFill flip="none" rotWithShape="1">
              <a:gsLst>
                <a:gs pos="61000">
                  <a:srgbClr val="002060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4A91DB-303A-4F81-99F8-0D2A77C39D5B}"/>
              </a:ext>
            </a:extLst>
          </p:cNvPr>
          <p:cNvSpPr/>
          <p:nvPr/>
        </p:nvSpPr>
        <p:spPr>
          <a:xfrm>
            <a:off x="1113754" y="2202214"/>
            <a:ext cx="6978825" cy="1458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en-US" altLang="ko-KR" sz="6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Weekly Meeting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635C-1642-419F-9A80-B71C2DC7C4C4}"/>
              </a:ext>
            </a:extLst>
          </p:cNvPr>
          <p:cNvSpPr txBox="1"/>
          <p:nvPr/>
        </p:nvSpPr>
        <p:spPr>
          <a:xfrm>
            <a:off x="2286000" y="3635555"/>
            <a:ext cx="4572000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2023.04.27</a:t>
            </a:r>
            <a:endParaRPr lang="en-US" altLang="ko-KR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85A0FD-5E48-4E0E-9C94-D53FC4C1068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5F7EC6-6702-4AD9-B6D4-4B401C3A4168}"/>
              </a:ext>
            </a:extLst>
          </p:cNvPr>
          <p:cNvSpPr txBox="1"/>
          <p:nvPr/>
        </p:nvSpPr>
        <p:spPr>
          <a:xfrm>
            <a:off x="4508624" y="68172"/>
            <a:ext cx="4572000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 : Hoon Sung Chwa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9E7AC-451E-4B40-B0C0-4FAEDB5A95A9}"/>
              </a:ext>
            </a:extLst>
          </p:cNvPr>
          <p:cNvSpPr txBox="1"/>
          <p:nvPr/>
        </p:nvSpPr>
        <p:spPr>
          <a:xfrm>
            <a:off x="1691141" y="5735823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kye0520 @dgist.ac.kr)</a:t>
            </a:r>
          </a:p>
        </p:txBody>
      </p:sp>
    </p:spTree>
    <p:extLst>
      <p:ext uri="{BB962C8B-B14F-4D97-AF65-F5344CB8AC3E}">
        <p14:creationId xmlns:p14="http://schemas.microsoft.com/office/powerpoint/2010/main" val="288626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2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AE9889-4C77-CB69-5ACC-C04FA1D1D7DA}"/>
              </a:ext>
            </a:extLst>
          </p:cNvPr>
          <p:cNvSpPr txBox="1"/>
          <p:nvPr/>
        </p:nvSpPr>
        <p:spPr>
          <a:xfrm>
            <a:off x="0" y="2866242"/>
            <a:ext cx="8625363" cy="341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Vanilla : YOLOv5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Resizing vanilla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Batching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Merge+Patch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 (Ours)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Merge+Patch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 without density (object scaling only)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Merge+Patch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Model without object scaling (density only)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186B3-FE5F-D5A1-E2AD-F357F6C06E41}"/>
              </a:ext>
            </a:extLst>
          </p:cNvPr>
          <p:cNvSpPr txBox="1"/>
          <p:nvPr/>
        </p:nvSpPr>
        <p:spPr>
          <a:xfrm>
            <a:off x="50135" y="1108710"/>
            <a:ext cx="6992678" cy="17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MOT dataset [1]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framework, YOLOv5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Merged image size : 4  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1ED78-D43C-420F-2143-C583ED37386A}"/>
              </a:ext>
            </a:extLst>
          </p:cNvPr>
          <p:cNvSpPr txBox="1"/>
          <p:nvPr/>
        </p:nvSpPr>
        <p:spPr>
          <a:xfrm>
            <a:off x="-36542" y="6536419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Agarwal, Ankush, and Saurabh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Suryavanshi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"Real-time* multiple object tracking (MOT) for autonomous navigation."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Technical report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(2017).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288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차트이(가) 표시된 사진&#10;&#10;자동 생성된 설명">
            <a:extLst>
              <a:ext uri="{FF2B5EF4-FFF2-40B4-BE49-F238E27FC236}">
                <a16:creationId xmlns:a16="http://schemas.microsoft.com/office/drawing/2014/main" id="{102762DE-0661-5F3E-237E-95B1A53A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" y="2125200"/>
            <a:ext cx="4907093" cy="368032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Deadline miss comparison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51E38-6C3E-FDEC-03C6-C9171DCCFC36}"/>
              </a:ext>
            </a:extLst>
          </p:cNvPr>
          <p:cNvSpPr txBox="1"/>
          <p:nvPr/>
        </p:nvSpPr>
        <p:spPr>
          <a:xfrm>
            <a:off x="962485" y="1679675"/>
            <a:ext cx="3447177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Deadline Miss ratio comparison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D26A44-10DC-6390-1E20-8B89EDF1498D}"/>
              </a:ext>
            </a:extLst>
          </p:cNvPr>
          <p:cNvSpPr txBox="1"/>
          <p:nvPr/>
        </p:nvSpPr>
        <p:spPr>
          <a:xfrm>
            <a:off x="5027763" y="1863897"/>
            <a:ext cx="376166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Vanilla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is vulnerable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to dynamically changing deadlines.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B715F7-F65A-944F-A968-1C2F417DC7BC}"/>
              </a:ext>
            </a:extLst>
          </p:cNvPr>
          <p:cNvSpPr/>
          <p:nvPr/>
        </p:nvSpPr>
        <p:spPr>
          <a:xfrm>
            <a:off x="733424" y="4838701"/>
            <a:ext cx="3952875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F3F8C-B0E2-CC18-9EFF-B0587E56E5A0}"/>
              </a:ext>
            </a:extLst>
          </p:cNvPr>
          <p:cNvSpPr txBox="1"/>
          <p:nvPr/>
        </p:nvSpPr>
        <p:spPr>
          <a:xfrm>
            <a:off x="5027763" y="4669525"/>
            <a:ext cx="401135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Dynamically deciding  Merge and Canvas size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according to deadline helps meet deadline at any dynamically changing circumstances.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0F6006-7FBF-8354-BB68-85E1239FEAD6}"/>
              </a:ext>
            </a:extLst>
          </p:cNvPr>
          <p:cNvSpPr txBox="1"/>
          <p:nvPr/>
        </p:nvSpPr>
        <p:spPr>
          <a:xfrm>
            <a:off x="5027763" y="3085418"/>
            <a:ext cx="376166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Batching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also with static image size, does not satisfy dynamic timing constraints.  </a:t>
            </a:r>
          </a:p>
        </p:txBody>
      </p:sp>
    </p:spTree>
    <p:extLst>
      <p:ext uri="{BB962C8B-B14F-4D97-AF65-F5344CB8AC3E}">
        <p14:creationId xmlns:p14="http://schemas.microsoft.com/office/powerpoint/2010/main" val="9166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차트이(가) 표시된 사진&#10;&#10;자동 생성된 설명">
            <a:extLst>
              <a:ext uri="{FF2B5EF4-FFF2-40B4-BE49-F238E27FC236}">
                <a16:creationId xmlns:a16="http://schemas.microsoft.com/office/drawing/2014/main" id="{822F6932-54ED-819C-FE0F-6F9CFF034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" y="2607071"/>
            <a:ext cx="5818087" cy="299282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4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51E38-6C3E-FDEC-03C6-C9171DCCFC36}"/>
              </a:ext>
            </a:extLst>
          </p:cNvPr>
          <p:cNvSpPr txBox="1"/>
          <p:nvPr/>
        </p:nvSpPr>
        <p:spPr>
          <a:xfrm>
            <a:off x="609536" y="1542956"/>
            <a:ext cx="343504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Average detection accuracy comparison with baselines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864F-C696-3CAD-0B43-C34FD702FC90}"/>
              </a:ext>
            </a:extLst>
          </p:cNvPr>
          <p:cNvSpPr txBox="1"/>
          <p:nvPr/>
        </p:nvSpPr>
        <p:spPr>
          <a:xfrm>
            <a:off x="1716643" y="5879226"/>
            <a:ext cx="620815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Our model not only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meets the deadline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but also achieves a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accuracy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compared to using image resizing techniques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966A18-37E5-AE32-9677-F80C57554414}"/>
              </a:ext>
            </a:extLst>
          </p:cNvPr>
          <p:cNvSpPr/>
          <p:nvPr/>
        </p:nvSpPr>
        <p:spPr>
          <a:xfrm>
            <a:off x="1291025" y="2956561"/>
            <a:ext cx="285562" cy="2319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615A8-C3B5-9FD8-9D3F-D464952A9E0C}"/>
              </a:ext>
            </a:extLst>
          </p:cNvPr>
          <p:cNvSpPr/>
          <p:nvPr/>
        </p:nvSpPr>
        <p:spPr>
          <a:xfrm>
            <a:off x="3877184" y="2863211"/>
            <a:ext cx="285564" cy="2412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9F1AE4-44FA-65C7-CBFB-E53190656C75}"/>
              </a:ext>
            </a:extLst>
          </p:cNvPr>
          <p:cNvSpPr/>
          <p:nvPr/>
        </p:nvSpPr>
        <p:spPr>
          <a:xfrm>
            <a:off x="5167272" y="2835153"/>
            <a:ext cx="312654" cy="2412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040675-C317-77C0-233B-1B3B0B36554C}"/>
              </a:ext>
            </a:extLst>
          </p:cNvPr>
          <p:cNvSpPr txBox="1"/>
          <p:nvPr/>
        </p:nvSpPr>
        <p:spPr>
          <a:xfrm>
            <a:off x="3637692" y="5392729"/>
            <a:ext cx="1635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Deadline Miss!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3C7F7F-73F7-E717-37CE-64A0B24BF89C}"/>
              </a:ext>
            </a:extLst>
          </p:cNvPr>
          <p:cNvSpPr txBox="1"/>
          <p:nvPr/>
        </p:nvSpPr>
        <p:spPr>
          <a:xfrm>
            <a:off x="6108785" y="3202195"/>
            <a:ext cx="2791795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Corresponding Image Resolution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EAB304-12FE-AF92-8E67-BDF722FB8C6D}"/>
              </a:ext>
            </a:extLst>
          </p:cNvPr>
          <p:cNvSpPr/>
          <p:nvPr/>
        </p:nvSpPr>
        <p:spPr>
          <a:xfrm>
            <a:off x="2587096" y="2942531"/>
            <a:ext cx="285564" cy="2319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CE87D6-07C6-8EAF-90FD-405CF6E68AC1}"/>
              </a:ext>
            </a:extLst>
          </p:cNvPr>
          <p:cNvCxnSpPr>
            <a:cxnSpLocks/>
          </p:cNvCxnSpPr>
          <p:nvPr/>
        </p:nvCxnSpPr>
        <p:spPr>
          <a:xfrm flipV="1">
            <a:off x="4409662" y="2743200"/>
            <a:ext cx="0" cy="25183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번개 49">
            <a:extLst>
              <a:ext uri="{FF2B5EF4-FFF2-40B4-BE49-F238E27FC236}">
                <a16:creationId xmlns:a16="http://schemas.microsoft.com/office/drawing/2014/main" id="{F45E1B46-C113-84CB-5A0D-5B124F008DDF}"/>
              </a:ext>
            </a:extLst>
          </p:cNvPr>
          <p:cNvSpPr/>
          <p:nvPr/>
        </p:nvSpPr>
        <p:spPr>
          <a:xfrm rot="1121706">
            <a:off x="657405" y="4018392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번개 50">
            <a:extLst>
              <a:ext uri="{FF2B5EF4-FFF2-40B4-BE49-F238E27FC236}">
                <a16:creationId xmlns:a16="http://schemas.microsoft.com/office/drawing/2014/main" id="{4F39BBAC-008F-40B1-E996-A9A2895C9E95}"/>
              </a:ext>
            </a:extLst>
          </p:cNvPr>
          <p:cNvSpPr/>
          <p:nvPr/>
        </p:nvSpPr>
        <p:spPr>
          <a:xfrm rot="1121706">
            <a:off x="1931347" y="3405250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번개 51">
            <a:extLst>
              <a:ext uri="{FF2B5EF4-FFF2-40B4-BE49-F238E27FC236}">
                <a16:creationId xmlns:a16="http://schemas.microsoft.com/office/drawing/2014/main" id="{C9FD2EB1-6FCF-9934-E737-C552F5CACF70}"/>
              </a:ext>
            </a:extLst>
          </p:cNvPr>
          <p:cNvSpPr/>
          <p:nvPr/>
        </p:nvSpPr>
        <p:spPr>
          <a:xfrm rot="1121706">
            <a:off x="3248966" y="3383178"/>
            <a:ext cx="386150" cy="4022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테이블이(가) 표시된 사진&#10;&#10;자동 생성된 설명">
            <a:extLst>
              <a:ext uri="{FF2B5EF4-FFF2-40B4-BE49-F238E27FC236}">
                <a16:creationId xmlns:a16="http://schemas.microsoft.com/office/drawing/2014/main" id="{F935E617-F743-C96F-7995-E119AB620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75" y="3689577"/>
            <a:ext cx="3230831" cy="120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43" grpId="0" animBg="1"/>
      <p:bldP spid="50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차트이(가) 표시된 사진&#10;&#10;자동 생성된 설명">
            <a:extLst>
              <a:ext uri="{FF2B5EF4-FFF2-40B4-BE49-F238E27FC236}">
                <a16:creationId xmlns:a16="http://schemas.microsoft.com/office/drawing/2014/main" id="{C7FA2296-0038-B612-F777-4C85788A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0" y="2569715"/>
            <a:ext cx="3596640" cy="3704705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5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2 : Ablation Study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864F-C696-3CAD-0B43-C34FD702FC90}"/>
              </a:ext>
            </a:extLst>
          </p:cNvPr>
          <p:cNvSpPr txBox="1"/>
          <p:nvPr/>
        </p:nvSpPr>
        <p:spPr>
          <a:xfrm>
            <a:off x="4366136" y="4936905"/>
            <a:ext cx="426697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Therefore, </a:t>
            </a:r>
            <a:r>
              <a:rPr lang="en-US" altLang="ko-KR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 scaling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density consideration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is essential approach to higher classification accuracy.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C350F-1DA6-F783-EE93-3547AD23CD91}"/>
              </a:ext>
            </a:extLst>
          </p:cNvPr>
          <p:cNvSpPr txBox="1"/>
          <p:nvPr/>
        </p:nvSpPr>
        <p:spPr>
          <a:xfrm>
            <a:off x="360779" y="1555564"/>
            <a:ext cx="439410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Average detection accuracy comparison with and without object scaling and density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180149-8D2A-1C2F-64A1-B419DAD12E57}"/>
              </a:ext>
            </a:extLst>
          </p:cNvPr>
          <p:cNvSpPr/>
          <p:nvPr/>
        </p:nvSpPr>
        <p:spPr>
          <a:xfrm>
            <a:off x="1562101" y="2974515"/>
            <a:ext cx="495300" cy="2683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A2C4-21C3-92B6-9E22-0CF633E7CBF5}"/>
              </a:ext>
            </a:extLst>
          </p:cNvPr>
          <p:cNvSpPr txBox="1"/>
          <p:nvPr/>
        </p:nvSpPr>
        <p:spPr>
          <a:xfrm>
            <a:off x="4366136" y="2690093"/>
            <a:ext cx="406666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Object scaling,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 falls below vanilla.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59C7A-E5E9-DDF8-9932-0FF02D582B0B}"/>
              </a:ext>
            </a:extLst>
          </p:cNvPr>
          <p:cNvSpPr txBox="1"/>
          <p:nvPr/>
        </p:nvSpPr>
        <p:spPr>
          <a:xfrm>
            <a:off x="4366136" y="3752890"/>
            <a:ext cx="462012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Image density ,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accuracy slightly drops than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36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6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Classification Accuracy 3 :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3864F-C696-3CAD-0B43-C34FD702FC90}"/>
              </a:ext>
            </a:extLst>
          </p:cNvPr>
          <p:cNvSpPr txBox="1"/>
          <p:nvPr/>
        </p:nvSpPr>
        <p:spPr>
          <a:xfrm>
            <a:off x="712673" y="5174844"/>
            <a:ext cx="3032587" cy="1623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 :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Frame of previous object number over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L : 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Frame of previous object number under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C350F-1DA6-F783-EE93-3547AD23CD91}"/>
              </a:ext>
            </a:extLst>
          </p:cNvPr>
          <p:cNvSpPr txBox="1"/>
          <p:nvPr/>
        </p:nvSpPr>
        <p:spPr>
          <a:xfrm>
            <a:off x="4932624" y="1401006"/>
            <a:ext cx="349870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Accuracy of different density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3E1D9-22D3-D995-C9A6-6969510540AF}"/>
              </a:ext>
            </a:extLst>
          </p:cNvPr>
          <p:cNvSpPr txBox="1"/>
          <p:nvPr/>
        </p:nvSpPr>
        <p:spPr>
          <a:xfrm>
            <a:off x="764713" y="1510471"/>
            <a:ext cx="270581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Number of object distribution per 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707BE-455F-4EDE-AFF0-5F7661558993}"/>
              </a:ext>
            </a:extLst>
          </p:cNvPr>
          <p:cNvSpPr txBox="1"/>
          <p:nvPr/>
        </p:nvSpPr>
        <p:spPr>
          <a:xfrm>
            <a:off x="1068559" y="4713351"/>
            <a:ext cx="209811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Density Level</a:t>
            </a:r>
          </a:p>
        </p:txBody>
      </p:sp>
      <p:pic>
        <p:nvPicPr>
          <p:cNvPr id="11" name="그림 10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C027528-B0E6-8A1E-5844-6FEEA59AAD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0" t="16844" r="20338" b="1109"/>
          <a:stretch/>
        </p:blipFill>
        <p:spPr>
          <a:xfrm>
            <a:off x="867230" y="2393439"/>
            <a:ext cx="2500777" cy="2270250"/>
          </a:xfrm>
          <a:prstGeom prst="rect">
            <a:avLst/>
          </a:prstGeom>
        </p:spPr>
      </p:pic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7EA2D724-88D3-7C55-E876-DE80E6EA3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95" y="1955769"/>
            <a:ext cx="3489632" cy="3068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11FAA4-87AC-34DB-549F-0BD036307BBF}"/>
              </a:ext>
            </a:extLst>
          </p:cNvPr>
          <p:cNvSpPr txBox="1"/>
          <p:nvPr/>
        </p:nvSpPr>
        <p:spPr>
          <a:xfrm>
            <a:off x="4941695" y="5456994"/>
            <a:ext cx="3489632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Our model shows higher accuracy even to dense images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D4CA-8489-AE05-C349-3C40823B32B7}"/>
              </a:ext>
            </a:extLst>
          </p:cNvPr>
          <p:cNvSpPr/>
          <p:nvPr/>
        </p:nvSpPr>
        <p:spPr>
          <a:xfrm>
            <a:off x="7343775" y="2705100"/>
            <a:ext cx="339725" cy="1715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31DBB631-49B7-5959-B326-325ADCFEC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2" y="2307997"/>
            <a:ext cx="3976286" cy="287318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8FFF8E-E266-41CD-B685-6FDF28B12A58}"/>
              </a:ext>
            </a:extLst>
          </p:cNvPr>
          <p:cNvSpPr/>
          <p:nvPr/>
        </p:nvSpPr>
        <p:spPr>
          <a:xfrm>
            <a:off x="0" y="953182"/>
            <a:ext cx="9144000" cy="46376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59A305C-D70C-4242-8907-4F4A9CF91510}"/>
              </a:ext>
            </a:extLst>
          </p:cNvPr>
          <p:cNvSpPr txBox="1">
            <a:spLocks/>
          </p:cNvSpPr>
          <p:nvPr/>
        </p:nvSpPr>
        <p:spPr>
          <a:xfrm>
            <a:off x="96981" y="116605"/>
            <a:ext cx="8676661" cy="727425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404041"/>
              </a:buClr>
            </a:pPr>
            <a:r>
              <a:rPr lang="en-US" altLang="ko-KR" sz="3600" b="1" dirty="0">
                <a:solidFill>
                  <a:srgbClr val="00206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124B6C38-53F6-4AF2-AD65-76429027ED16}"/>
              </a:ext>
            </a:extLst>
          </p:cNvPr>
          <p:cNvSpPr txBox="1">
            <a:spLocks/>
          </p:cNvSpPr>
          <p:nvPr/>
        </p:nvSpPr>
        <p:spPr>
          <a:xfrm>
            <a:off x="8722344" y="6536419"/>
            <a:ext cx="385114" cy="2746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D6FD427-C31C-4AAD-939B-7D4497EF1332}" type="slidenum">
              <a:rPr lang="ko-KR" altLang="en-US" sz="1400" b="1" smtClean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7</a:t>
            </a:fld>
            <a:endParaRPr lang="ko-KR" altLang="en-US" sz="14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ADEE9A8-7B0F-41FE-89FA-056A139B66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8243539" y="46944"/>
            <a:ext cx="863919" cy="285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8365-3E8F-9950-B286-11A2C3A35B57}"/>
              </a:ext>
            </a:extLst>
          </p:cNvPr>
          <p:cNvSpPr txBox="1"/>
          <p:nvPr/>
        </p:nvSpPr>
        <p:spPr>
          <a:xfrm>
            <a:off x="96981" y="953182"/>
            <a:ext cx="8625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Breakdown latency of Patching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44130-6F57-F6AD-F06C-7C2CF5C34E21}"/>
              </a:ext>
            </a:extLst>
          </p:cNvPr>
          <p:cNvSpPr txBox="1"/>
          <p:nvPr/>
        </p:nvSpPr>
        <p:spPr>
          <a:xfrm>
            <a:off x="568552" y="5256884"/>
            <a:ext cx="383415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Execution time of patching only covers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5%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8%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whole framework respectively.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D1528-03C0-B0DA-6C1B-DC50E103B590}"/>
              </a:ext>
            </a:extLst>
          </p:cNvPr>
          <p:cNvSpPr txBox="1"/>
          <p:nvPr/>
        </p:nvSpPr>
        <p:spPr>
          <a:xfrm>
            <a:off x="1159518" y="1460936"/>
            <a:ext cx="251009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Breakdown latency of Patching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26056-B74F-0081-31D8-5C334770D746}"/>
              </a:ext>
            </a:extLst>
          </p:cNvPr>
          <p:cNvSpPr txBox="1"/>
          <p:nvPr/>
        </p:nvSpPr>
        <p:spPr>
          <a:xfrm>
            <a:off x="5733445" y="1503807"/>
            <a:ext cx="251009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Patching execution time with the number of objects</a:t>
            </a:r>
          </a:p>
        </p:txBody>
      </p:sp>
      <p:pic>
        <p:nvPicPr>
          <p:cNvPr id="8" name="그림 7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E60E0C00-CD11-0B3A-C2E3-336237403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52" y="2435856"/>
            <a:ext cx="3208639" cy="26652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40E6439-B802-3760-656C-6625817C86FC}"/>
              </a:ext>
            </a:extLst>
          </p:cNvPr>
          <p:cNvSpPr/>
          <p:nvPr/>
        </p:nvSpPr>
        <p:spPr>
          <a:xfrm>
            <a:off x="1346200" y="3333750"/>
            <a:ext cx="415925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3CE0B-0BBE-CD5A-3E27-A24D50CB5EBB}"/>
              </a:ext>
            </a:extLst>
          </p:cNvPr>
          <p:cNvSpPr/>
          <p:nvPr/>
        </p:nvSpPr>
        <p:spPr>
          <a:xfrm>
            <a:off x="2346325" y="3692265"/>
            <a:ext cx="415925" cy="22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265D93-7C72-0E97-62E2-0113B92CF192}"/>
              </a:ext>
            </a:extLst>
          </p:cNvPr>
          <p:cNvSpPr txBox="1"/>
          <p:nvPr/>
        </p:nvSpPr>
        <p:spPr>
          <a:xfrm>
            <a:off x="5222876" y="5256884"/>
            <a:ext cx="3692025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in the execution time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with respect to the number of objects is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C8CD3F-C488-DEA5-87F1-618578CB9F78}"/>
              </a:ext>
            </a:extLst>
          </p:cNvPr>
          <p:cNvSpPr txBox="1"/>
          <p:nvPr/>
        </p:nvSpPr>
        <p:spPr>
          <a:xfrm>
            <a:off x="6296197" y="3225284"/>
            <a:ext cx="92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0.9 </a:t>
            </a:r>
            <a:r>
              <a:rPr lang="en-US" altLang="ko-KR" sz="1600" dirty="0" err="1">
                <a:solidFill>
                  <a:srgbClr val="FF0000"/>
                </a:solidFill>
              </a:rPr>
              <a:t>ms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B2B494-6C04-731F-FD28-CBD5646E4CFD}"/>
              </a:ext>
            </a:extLst>
          </p:cNvPr>
          <p:cNvCxnSpPr>
            <a:cxnSpLocks/>
          </p:cNvCxnSpPr>
          <p:nvPr/>
        </p:nvCxnSpPr>
        <p:spPr>
          <a:xfrm>
            <a:off x="6296198" y="2985457"/>
            <a:ext cx="0" cy="84898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FCDA60-D66F-FA83-BC03-9B2D2667F4CA}"/>
              </a:ext>
            </a:extLst>
          </p:cNvPr>
          <p:cNvCxnSpPr>
            <a:cxnSpLocks/>
          </p:cNvCxnSpPr>
          <p:nvPr/>
        </p:nvCxnSpPr>
        <p:spPr>
          <a:xfrm>
            <a:off x="6296198" y="2985457"/>
            <a:ext cx="198737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39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927AE-833D-43DC-8A2C-D735685E0C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1" y="2738539"/>
            <a:ext cx="1134318" cy="1134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FE469-2B2D-40CE-A2AE-5D93F35E6A83}"/>
              </a:ext>
            </a:extLst>
          </p:cNvPr>
          <p:cNvSpPr/>
          <p:nvPr/>
        </p:nvSpPr>
        <p:spPr>
          <a:xfrm>
            <a:off x="1" y="4390696"/>
            <a:ext cx="9144000" cy="144201"/>
          </a:xfrm>
          <a:prstGeom prst="rect">
            <a:avLst/>
          </a:prstGeom>
          <a:gradFill flip="none" rotWithShape="1">
            <a:gsLst>
              <a:gs pos="61000">
                <a:srgbClr val="00206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7D82F6-6608-46B6-B381-9916447EE76B}"/>
              </a:ext>
            </a:extLst>
          </p:cNvPr>
          <p:cNvSpPr/>
          <p:nvPr/>
        </p:nvSpPr>
        <p:spPr>
          <a:xfrm>
            <a:off x="3266091" y="1940695"/>
            <a:ext cx="2611815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2E229-2378-4405-9087-57671A5FC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473"/>
          <a:stretch/>
        </p:blipFill>
        <p:spPr>
          <a:xfrm>
            <a:off x="3643414" y="5049482"/>
            <a:ext cx="1298367" cy="429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14AEF9-A9A0-4A4E-8490-94A1970A7D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6876" y="143521"/>
            <a:ext cx="1228382" cy="2545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E3F5BE-94BC-4D0A-8CC1-AC4E9C90E8A0}"/>
              </a:ext>
            </a:extLst>
          </p:cNvPr>
          <p:cNvSpPr txBox="1"/>
          <p:nvPr/>
        </p:nvSpPr>
        <p:spPr>
          <a:xfrm>
            <a:off x="4508624" y="68172"/>
            <a:ext cx="4572000" cy="349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Advisor : Hoon Sung Chwa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EC63D-1CA9-4C0D-85F9-6274710D2EA5}"/>
              </a:ext>
            </a:extLst>
          </p:cNvPr>
          <p:cNvSpPr txBox="1"/>
          <p:nvPr/>
        </p:nvSpPr>
        <p:spPr>
          <a:xfrm>
            <a:off x="1691139" y="5711522"/>
            <a:ext cx="5761711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Dept of Information &amp; Communication Engineering, DGIST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Real-Time Computing Lab </a:t>
            </a:r>
          </a:p>
          <a:p>
            <a:pPr algn="ctr">
              <a:lnSpc>
                <a:spcPct val="110000"/>
              </a:lnSpc>
            </a:pP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Kang Young </a:t>
            </a:r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Eun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(kye0520@dgist.ac.kr)</a:t>
            </a:r>
          </a:p>
        </p:txBody>
      </p:sp>
    </p:spTree>
    <p:extLst>
      <p:ext uri="{BB962C8B-B14F-4D97-AF65-F5344CB8AC3E}">
        <p14:creationId xmlns:p14="http://schemas.microsoft.com/office/powerpoint/2010/main" val="39138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333431</TotalTime>
  <Words>843</Words>
  <Application>Microsoft Office PowerPoint</Application>
  <PresentationFormat>화면 슬라이드 쇼(4:3)</PresentationFormat>
  <Paragraphs>116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RTCL403</dc:creator>
  <cp:lastModifiedBy>영은 강</cp:lastModifiedBy>
  <cp:revision>8796</cp:revision>
  <cp:lastPrinted>2021-08-19T05:10:09Z</cp:lastPrinted>
  <dcterms:created xsi:type="dcterms:W3CDTF">2020-05-28T10:10:30Z</dcterms:created>
  <dcterms:modified xsi:type="dcterms:W3CDTF">2023-06-22T05:35:52Z</dcterms:modified>
</cp:coreProperties>
</file>